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gif" ContentType="image/gif"/>
  <Default Extension="tiff" ContentType="image/tif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ags/tag6.xml" ContentType="application/vnd.openxmlformats-officedocument.presentationml.tags+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comments/comment1.xml" ContentType="application/vnd.openxmlformats-officedocument.presentationml.comments+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tags/tag21.xml" ContentType="application/vnd.openxmlformats-officedocument.presentationml.tags+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tags/tag22.xml" ContentType="application/vnd.openxmlformats-officedocument.presentationml.tags+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6"/>
  </p:notesMasterIdLst>
  <p:sldIdLst>
    <p:sldId id="1249" r:id="rId2"/>
    <p:sldId id="1247" r:id="rId3"/>
    <p:sldId id="1251" r:id="rId4"/>
    <p:sldId id="1248" r:id="rId5"/>
    <p:sldId id="256" r:id="rId6"/>
    <p:sldId id="445" r:id="rId7"/>
    <p:sldId id="258" r:id="rId8"/>
    <p:sldId id="1546" r:id="rId9"/>
    <p:sldId id="1547" r:id="rId10"/>
    <p:sldId id="1548" r:id="rId11"/>
    <p:sldId id="1549" r:id="rId12"/>
    <p:sldId id="1461" r:id="rId13"/>
    <p:sldId id="268" r:id="rId14"/>
    <p:sldId id="277" r:id="rId15"/>
    <p:sldId id="293" r:id="rId16"/>
    <p:sldId id="289" r:id="rId17"/>
    <p:sldId id="290" r:id="rId18"/>
    <p:sldId id="383" r:id="rId19"/>
    <p:sldId id="332" r:id="rId20"/>
    <p:sldId id="292" r:id="rId21"/>
    <p:sldId id="333" r:id="rId22"/>
    <p:sldId id="334" r:id="rId23"/>
    <p:sldId id="1378" r:id="rId24"/>
    <p:sldId id="341" r:id="rId25"/>
    <p:sldId id="344" r:id="rId26"/>
    <p:sldId id="346" r:id="rId27"/>
    <p:sldId id="1386" r:id="rId28"/>
    <p:sldId id="1387" r:id="rId29"/>
    <p:sldId id="1388" r:id="rId30"/>
    <p:sldId id="323" r:id="rId31"/>
    <p:sldId id="325" r:id="rId32"/>
    <p:sldId id="326" r:id="rId33"/>
    <p:sldId id="327" r:id="rId34"/>
    <p:sldId id="328" r:id="rId35"/>
    <p:sldId id="329" r:id="rId36"/>
    <p:sldId id="330" r:id="rId37"/>
    <p:sldId id="271" r:id="rId38"/>
    <p:sldId id="273" r:id="rId39"/>
    <p:sldId id="1545" r:id="rId40"/>
    <p:sldId id="274" r:id="rId41"/>
    <p:sldId id="275" r:id="rId42"/>
    <p:sldId id="276" r:id="rId43"/>
    <p:sldId id="922" r:id="rId44"/>
    <p:sldId id="1154" r:id="rId45"/>
    <p:sldId id="1155" r:id="rId46"/>
    <p:sldId id="1485" r:id="rId47"/>
    <p:sldId id="1486" r:id="rId48"/>
    <p:sldId id="1487" r:id="rId49"/>
    <p:sldId id="1488" r:id="rId50"/>
    <p:sldId id="1537" r:id="rId51"/>
    <p:sldId id="1538" r:id="rId52"/>
    <p:sldId id="1491" r:id="rId53"/>
    <p:sldId id="288" r:id="rId54"/>
    <p:sldId id="1492" r:id="rId55"/>
    <p:sldId id="1539" r:id="rId56"/>
    <p:sldId id="1495" r:id="rId57"/>
    <p:sldId id="1496" r:id="rId58"/>
    <p:sldId id="1540" r:id="rId59"/>
    <p:sldId id="1541" r:id="rId60"/>
    <p:sldId id="295" r:id="rId61"/>
    <p:sldId id="1542" r:id="rId62"/>
    <p:sldId id="1543" r:id="rId63"/>
    <p:sldId id="1499" r:id="rId64"/>
    <p:sldId id="1498" r:id="rId65"/>
    <p:sldId id="1500" r:id="rId66"/>
    <p:sldId id="1501" r:id="rId67"/>
    <p:sldId id="1502" r:id="rId68"/>
    <p:sldId id="1503" r:id="rId69"/>
    <p:sldId id="308" r:id="rId70"/>
    <p:sldId id="1504" r:id="rId71"/>
    <p:sldId id="1505" r:id="rId72"/>
    <p:sldId id="1506" r:id="rId73"/>
    <p:sldId id="1507" r:id="rId74"/>
    <p:sldId id="1508" r:id="rId75"/>
    <p:sldId id="1509" r:id="rId76"/>
    <p:sldId id="1510" r:id="rId77"/>
    <p:sldId id="1511" r:id="rId78"/>
    <p:sldId id="1512" r:id="rId79"/>
    <p:sldId id="1513" r:id="rId80"/>
    <p:sldId id="1514" r:id="rId81"/>
    <p:sldId id="322" r:id="rId82"/>
    <p:sldId id="1515" r:id="rId83"/>
    <p:sldId id="324" r:id="rId84"/>
    <p:sldId id="1516" r:id="rId85"/>
    <p:sldId id="1517" r:id="rId86"/>
    <p:sldId id="1518" r:id="rId87"/>
    <p:sldId id="1519" r:id="rId88"/>
    <p:sldId id="1520" r:id="rId89"/>
    <p:sldId id="1521" r:id="rId90"/>
    <p:sldId id="1522" r:id="rId91"/>
    <p:sldId id="1523" r:id="rId92"/>
    <p:sldId id="1524" r:id="rId93"/>
    <p:sldId id="1525" r:id="rId94"/>
    <p:sldId id="1526" r:id="rId95"/>
    <p:sldId id="1527" r:id="rId96"/>
    <p:sldId id="1528" r:id="rId97"/>
    <p:sldId id="1529" r:id="rId98"/>
    <p:sldId id="1530" r:id="rId99"/>
    <p:sldId id="1531" r:id="rId100"/>
    <p:sldId id="1532" r:id="rId101"/>
    <p:sldId id="1533" r:id="rId102"/>
    <p:sldId id="348" r:id="rId103"/>
    <p:sldId id="347" r:id="rId104"/>
    <p:sldId id="349" r:id="rId105"/>
    <p:sldId id="1534" r:id="rId106"/>
    <p:sldId id="350" r:id="rId107"/>
    <p:sldId id="351" r:id="rId108"/>
    <p:sldId id="1535" r:id="rId109"/>
    <p:sldId id="352" r:id="rId110"/>
    <p:sldId id="446" r:id="rId111"/>
    <p:sldId id="399" r:id="rId112"/>
    <p:sldId id="405" r:id="rId113"/>
    <p:sldId id="406" r:id="rId114"/>
    <p:sldId id="407" r:id="rId115"/>
    <p:sldId id="715" r:id="rId116"/>
    <p:sldId id="716" r:id="rId117"/>
    <p:sldId id="410" r:id="rId118"/>
    <p:sldId id="717" r:id="rId119"/>
    <p:sldId id="718" r:id="rId120"/>
    <p:sldId id="311" r:id="rId121"/>
    <p:sldId id="1778" r:id="rId122"/>
    <p:sldId id="1784" r:id="rId123"/>
    <p:sldId id="1785" r:id="rId124"/>
    <p:sldId id="1786" r:id="rId125"/>
    <p:sldId id="1787" r:id="rId126"/>
    <p:sldId id="719" r:id="rId127"/>
    <p:sldId id="390" r:id="rId128"/>
    <p:sldId id="411" r:id="rId129"/>
    <p:sldId id="710" r:id="rId130"/>
    <p:sldId id="412" r:id="rId131"/>
    <p:sldId id="416" r:id="rId132"/>
    <p:sldId id="417" r:id="rId133"/>
    <p:sldId id="418" r:id="rId134"/>
    <p:sldId id="419" r:id="rId135"/>
    <p:sldId id="420" r:id="rId136"/>
    <p:sldId id="421" r:id="rId137"/>
    <p:sldId id="422" r:id="rId138"/>
    <p:sldId id="423" r:id="rId139"/>
    <p:sldId id="424" r:id="rId140"/>
    <p:sldId id="425" r:id="rId141"/>
    <p:sldId id="442" r:id="rId142"/>
    <p:sldId id="723" r:id="rId143"/>
    <p:sldId id="683" r:id="rId144"/>
    <p:sldId id="684" r:id="rId145"/>
    <p:sldId id="428" r:id="rId146"/>
    <p:sldId id="688" r:id="rId147"/>
    <p:sldId id="690" r:id="rId148"/>
    <p:sldId id="692" r:id="rId149"/>
    <p:sldId id="439" r:id="rId150"/>
    <p:sldId id="401" r:id="rId151"/>
    <p:sldId id="440" r:id="rId152"/>
    <p:sldId id="438" r:id="rId153"/>
    <p:sldId id="441" r:id="rId154"/>
    <p:sldId id="720" r:id="rId155"/>
    <p:sldId id="724" r:id="rId156"/>
    <p:sldId id="725" r:id="rId157"/>
    <p:sldId id="722" r:id="rId158"/>
    <p:sldId id="431" r:id="rId159"/>
    <p:sldId id="432" r:id="rId160"/>
    <p:sldId id="433" r:id="rId161"/>
    <p:sldId id="434" r:id="rId162"/>
    <p:sldId id="435" r:id="rId163"/>
    <p:sldId id="436" r:id="rId164"/>
    <p:sldId id="721" r:id="rId165"/>
    <p:sldId id="1466" r:id="rId166"/>
    <p:sldId id="372" r:id="rId167"/>
    <p:sldId id="1469" r:id="rId168"/>
    <p:sldId id="1470" r:id="rId169"/>
    <p:sldId id="270" r:id="rId170"/>
    <p:sldId id="1471" r:id="rId171"/>
    <p:sldId id="1472" r:id="rId172"/>
    <p:sldId id="1473" r:id="rId173"/>
    <p:sldId id="1474" r:id="rId174"/>
    <p:sldId id="1475" r:id="rId175"/>
    <p:sldId id="1476" r:id="rId176"/>
    <p:sldId id="1477" r:id="rId177"/>
    <p:sldId id="373" r:id="rId178"/>
    <p:sldId id="1478" r:id="rId179"/>
    <p:sldId id="1479" r:id="rId180"/>
    <p:sldId id="1480" r:id="rId181"/>
    <p:sldId id="1481" r:id="rId182"/>
    <p:sldId id="1482" r:id="rId183"/>
    <p:sldId id="1483" r:id="rId184"/>
    <p:sldId id="357" r:id="rId185"/>
    <p:sldId id="362" r:id="rId186"/>
    <p:sldId id="387" r:id="rId187"/>
    <p:sldId id="388" r:id="rId188"/>
    <p:sldId id="1484" r:id="rId189"/>
    <p:sldId id="389" r:id="rId190"/>
    <p:sldId id="391" r:id="rId191"/>
    <p:sldId id="393" r:id="rId192"/>
    <p:sldId id="1467" r:id="rId193"/>
    <p:sldId id="376" r:id="rId194"/>
    <p:sldId id="269" r:id="rId195"/>
    <p:sldId id="378" r:id="rId196"/>
    <p:sldId id="379" r:id="rId197"/>
    <p:sldId id="380" r:id="rId198"/>
    <p:sldId id="381" r:id="rId199"/>
    <p:sldId id="382" r:id="rId200"/>
    <p:sldId id="278" r:id="rId201"/>
    <p:sldId id="281" r:id="rId202"/>
    <p:sldId id="282" r:id="rId203"/>
    <p:sldId id="280" r:id="rId204"/>
    <p:sldId id="279" r:id="rId205"/>
    <p:sldId id="283" r:id="rId206"/>
    <p:sldId id="287" r:id="rId207"/>
    <p:sldId id="284" r:id="rId208"/>
    <p:sldId id="285" r:id="rId209"/>
    <p:sldId id="286" r:id="rId210"/>
    <p:sldId id="1451" r:id="rId211"/>
    <p:sldId id="297" r:id="rId212"/>
    <p:sldId id="575" r:id="rId213"/>
    <p:sldId id="576" r:id="rId214"/>
    <p:sldId id="1453" r:id="rId215"/>
    <p:sldId id="1283" r:id="rId216"/>
    <p:sldId id="1287" r:id="rId217"/>
    <p:sldId id="1771" r:id="rId218"/>
    <p:sldId id="1288" r:id="rId219"/>
    <p:sldId id="1293" r:id="rId220"/>
    <p:sldId id="298" r:id="rId221"/>
    <p:sldId id="1772" r:id="rId222"/>
    <p:sldId id="1773" r:id="rId223"/>
    <p:sldId id="1774" r:id="rId224"/>
    <p:sldId id="1042" r:id="rId2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28EDA"/>
    <a:srgbClr val="01B1FD"/>
    <a:srgbClr val="EBEBEB"/>
    <a:srgbClr val="0000FF"/>
    <a:srgbClr val="5B307E"/>
    <a:srgbClr val="BDBCBC"/>
    <a:srgbClr val="BE5108"/>
    <a:srgbClr val="FEFF00"/>
    <a:srgbClr val="EEEEEE"/>
    <a:srgbClr val="E7D1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77" autoAdjust="0"/>
    <p:restoredTop sz="74251" autoAdjust="0"/>
  </p:normalViewPr>
  <p:slideViewPr>
    <p:cSldViewPr snapToGrid="0" snapToObjects="1">
      <p:cViewPr varScale="1">
        <p:scale>
          <a:sx n="80" d="100"/>
          <a:sy n="80" d="100"/>
        </p:scale>
        <p:origin x="91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24T22:20:18.419" idx="1">
    <p:pos x="10" y="10"/>
    <p:text/>
  </p:cm>
  <p:cm authorId="1" dt="2021-01-24T22:20:25.557" idx="2">
    <p:pos x="146" y="146"/>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D845B2-ECDE-4715-8C0F-B8A6A668E2BE}" type="doc">
      <dgm:prSet loTypeId="urn:microsoft.com/office/officeart/2005/8/layout/chevron1" loCatId="process" qsTypeId="urn:microsoft.com/office/officeart/2005/8/quickstyle/simple1" qsCatId="simple" csTypeId="urn:microsoft.com/office/officeart/2005/8/colors/accent1_2" csCatId="accent1" phldr="1"/>
      <dgm:spPr/>
    </dgm:pt>
    <dgm:pt modelId="{145695BB-9990-4C57-862B-6B31E856C466}">
      <dgm:prSet phldrT="[文本]"/>
      <dgm:spPr>
        <a:solidFill>
          <a:srgbClr val="D3B5E9"/>
        </a:solidFill>
      </dgm:spPr>
      <dgm:t>
        <a:bodyPr/>
        <a:lstStyle/>
        <a:p>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dgm:t>
    </dgm:pt>
    <dgm:pt modelId="{16497BC4-FA9C-4255-ADF9-C1B9478D61F0}" type="parTrans" cxnId="{8C107B4F-1D1B-4CFB-9F10-D193A2097CA2}">
      <dgm:prSet/>
      <dgm:spPr/>
      <dgm:t>
        <a:bodyPr/>
        <a:lstStyle/>
        <a:p>
          <a:endParaRPr lang="zh-CN" altLang="en-US">
            <a:latin typeface="微软雅黑" panose="020B0503020204020204" pitchFamily="34" charset="-122"/>
            <a:ea typeface="微软雅黑" panose="020B0503020204020204" pitchFamily="34" charset="-122"/>
          </a:endParaRPr>
        </a:p>
      </dgm:t>
    </dgm:pt>
    <dgm:pt modelId="{AAF8260A-5993-4A92-8B25-50E0B8B3D469}" type="sibTrans" cxnId="{8C107B4F-1D1B-4CFB-9F10-D193A2097CA2}">
      <dgm:prSet/>
      <dgm:spPr/>
      <dgm:t>
        <a:bodyPr/>
        <a:lstStyle/>
        <a:p>
          <a:endParaRPr lang="zh-CN" altLang="en-US">
            <a:latin typeface="微软雅黑" panose="020B0503020204020204" pitchFamily="34" charset="-122"/>
            <a:ea typeface="微软雅黑" panose="020B0503020204020204" pitchFamily="34" charset="-122"/>
          </a:endParaRPr>
        </a:p>
      </dgm:t>
    </dgm:pt>
    <dgm:pt modelId="{7E51FF8E-E4F0-4B3C-A1A7-D49AB912F4F9}">
      <dgm:prSet phldrT="[文本]"/>
      <dgm:spPr>
        <a:solidFill>
          <a:srgbClr val="A365D1"/>
        </a:solidFill>
      </dgm:spPr>
      <dgm:t>
        <a:bodyPr/>
        <a:lstStyle/>
        <a:p>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dgm:t>
    </dgm:pt>
    <dgm:pt modelId="{28BD267C-DA27-49F7-842D-94C80D9E924E}" type="parTrans" cxnId="{705F1FED-C6EF-452C-8A68-5ACC89AED657}">
      <dgm:prSet/>
      <dgm:spPr/>
      <dgm:t>
        <a:bodyPr/>
        <a:lstStyle/>
        <a:p>
          <a:endParaRPr lang="zh-CN" altLang="en-US">
            <a:latin typeface="微软雅黑" panose="020B0503020204020204" pitchFamily="34" charset="-122"/>
            <a:ea typeface="微软雅黑" panose="020B0503020204020204" pitchFamily="34" charset="-122"/>
          </a:endParaRPr>
        </a:p>
      </dgm:t>
    </dgm:pt>
    <dgm:pt modelId="{831C5C83-0B56-4B79-A1FF-FC7D30E482B4}" type="sibTrans" cxnId="{705F1FED-C6EF-452C-8A68-5ACC89AED657}">
      <dgm:prSet/>
      <dgm:spPr/>
      <dgm:t>
        <a:bodyPr/>
        <a:lstStyle/>
        <a:p>
          <a:endParaRPr lang="zh-CN" altLang="en-US">
            <a:latin typeface="微软雅黑" panose="020B0503020204020204" pitchFamily="34" charset="-122"/>
            <a:ea typeface="微软雅黑" panose="020B0503020204020204" pitchFamily="34" charset="-122"/>
          </a:endParaRPr>
        </a:p>
      </dgm:t>
    </dgm:pt>
    <dgm:pt modelId="{78839A37-3271-4CDD-BAAF-62D2FB772970}">
      <dgm:prSet phldrT="[文本]"/>
      <dgm:spPr>
        <a:solidFill>
          <a:srgbClr val="7030A0"/>
        </a:solidFill>
      </dgm:spPr>
      <dgm:t>
        <a:bodyPr/>
        <a:lstStyle/>
        <a:p>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dgm:t>
    </dgm:pt>
    <dgm:pt modelId="{9FEE8BC5-A3B5-4288-89D1-7FF2B0D55310}" type="parTrans" cxnId="{CE19CA28-5553-473B-AE39-AC42BCAE81E1}">
      <dgm:prSet/>
      <dgm:spPr/>
      <dgm:t>
        <a:bodyPr/>
        <a:lstStyle/>
        <a:p>
          <a:endParaRPr lang="zh-CN" altLang="en-US">
            <a:latin typeface="微软雅黑" panose="020B0503020204020204" pitchFamily="34" charset="-122"/>
            <a:ea typeface="微软雅黑" panose="020B0503020204020204" pitchFamily="34" charset="-122"/>
          </a:endParaRPr>
        </a:p>
      </dgm:t>
    </dgm:pt>
    <dgm:pt modelId="{976240C3-076B-42E7-BCB5-7777F63A2100}" type="sibTrans" cxnId="{CE19CA28-5553-473B-AE39-AC42BCAE81E1}">
      <dgm:prSet/>
      <dgm:spPr/>
      <dgm:t>
        <a:bodyPr/>
        <a:lstStyle/>
        <a:p>
          <a:endParaRPr lang="zh-CN" altLang="en-US">
            <a:latin typeface="微软雅黑" panose="020B0503020204020204" pitchFamily="34" charset="-122"/>
            <a:ea typeface="微软雅黑" panose="020B0503020204020204" pitchFamily="34" charset="-122"/>
          </a:endParaRPr>
        </a:p>
      </dgm:t>
    </dgm:pt>
    <dgm:pt modelId="{9406D0FA-8D02-41EE-863D-B90DDAD6CA7A}" type="pres">
      <dgm:prSet presAssocID="{E0D845B2-ECDE-4715-8C0F-B8A6A668E2BE}" presName="Name0" presStyleCnt="0">
        <dgm:presLayoutVars>
          <dgm:dir/>
          <dgm:animLvl val="lvl"/>
          <dgm:resizeHandles val="exact"/>
        </dgm:presLayoutVars>
      </dgm:prSet>
      <dgm:spPr/>
    </dgm:pt>
    <dgm:pt modelId="{B2854C7C-58B3-4949-8135-51C4BFC7487C}" type="pres">
      <dgm:prSet presAssocID="{145695BB-9990-4C57-862B-6B31E856C466}" presName="parTxOnly" presStyleLbl="node1" presStyleIdx="0" presStyleCnt="3" custScaleY="76126">
        <dgm:presLayoutVars>
          <dgm:chMax val="0"/>
          <dgm:chPref val="0"/>
          <dgm:bulletEnabled val="1"/>
        </dgm:presLayoutVars>
      </dgm:prSet>
      <dgm:spPr/>
    </dgm:pt>
    <dgm:pt modelId="{C61C3901-4593-43A9-B90A-19B60CC84822}" type="pres">
      <dgm:prSet presAssocID="{AAF8260A-5993-4A92-8B25-50E0B8B3D469}" presName="parTxOnlySpace" presStyleCnt="0"/>
      <dgm:spPr/>
    </dgm:pt>
    <dgm:pt modelId="{1D12CD8E-7356-47FC-B340-0CE2C0D31E9E}" type="pres">
      <dgm:prSet presAssocID="{7E51FF8E-E4F0-4B3C-A1A7-D49AB912F4F9}" presName="parTxOnly" presStyleLbl="node1" presStyleIdx="1" presStyleCnt="3" custScaleY="76126">
        <dgm:presLayoutVars>
          <dgm:chMax val="0"/>
          <dgm:chPref val="0"/>
          <dgm:bulletEnabled val="1"/>
        </dgm:presLayoutVars>
      </dgm:prSet>
      <dgm:spPr/>
    </dgm:pt>
    <dgm:pt modelId="{88DE5ED3-79DE-4CDE-86B4-51ECB877051B}" type="pres">
      <dgm:prSet presAssocID="{831C5C83-0B56-4B79-A1FF-FC7D30E482B4}" presName="parTxOnlySpace" presStyleCnt="0"/>
      <dgm:spPr/>
    </dgm:pt>
    <dgm:pt modelId="{BF8DE6DE-7241-4D78-915D-A8B7ACA6F393}" type="pres">
      <dgm:prSet presAssocID="{78839A37-3271-4CDD-BAAF-62D2FB772970}" presName="parTxOnly" presStyleLbl="node1" presStyleIdx="2" presStyleCnt="3" custScaleY="74536">
        <dgm:presLayoutVars>
          <dgm:chMax val="0"/>
          <dgm:chPref val="0"/>
          <dgm:bulletEnabled val="1"/>
        </dgm:presLayoutVars>
      </dgm:prSet>
      <dgm:spPr/>
    </dgm:pt>
  </dgm:ptLst>
  <dgm:cxnLst>
    <dgm:cxn modelId="{CE19CA28-5553-473B-AE39-AC42BCAE81E1}" srcId="{E0D845B2-ECDE-4715-8C0F-B8A6A668E2BE}" destId="{78839A37-3271-4CDD-BAAF-62D2FB772970}" srcOrd="2" destOrd="0" parTransId="{9FEE8BC5-A3B5-4288-89D1-7FF2B0D55310}" sibTransId="{976240C3-076B-42E7-BCB5-7777F63A2100}"/>
    <dgm:cxn modelId="{8C107B4F-1D1B-4CFB-9F10-D193A2097CA2}" srcId="{E0D845B2-ECDE-4715-8C0F-B8A6A668E2BE}" destId="{145695BB-9990-4C57-862B-6B31E856C466}" srcOrd="0" destOrd="0" parTransId="{16497BC4-FA9C-4255-ADF9-C1B9478D61F0}" sibTransId="{AAF8260A-5993-4A92-8B25-50E0B8B3D469}"/>
    <dgm:cxn modelId="{662A879B-43F8-4AB4-97C7-F7E077D927D1}" type="presOf" srcId="{E0D845B2-ECDE-4715-8C0F-B8A6A668E2BE}" destId="{9406D0FA-8D02-41EE-863D-B90DDAD6CA7A}" srcOrd="0" destOrd="0" presId="urn:microsoft.com/office/officeart/2005/8/layout/chevron1"/>
    <dgm:cxn modelId="{AEDEB6B9-84B7-44C2-A693-148AABB3521B}" type="presOf" srcId="{145695BB-9990-4C57-862B-6B31E856C466}" destId="{B2854C7C-58B3-4949-8135-51C4BFC7487C}" srcOrd="0" destOrd="0" presId="urn:microsoft.com/office/officeart/2005/8/layout/chevron1"/>
    <dgm:cxn modelId="{F4261FEB-0E79-4044-BB22-6DA5669E4EF2}" type="presOf" srcId="{7E51FF8E-E4F0-4B3C-A1A7-D49AB912F4F9}" destId="{1D12CD8E-7356-47FC-B340-0CE2C0D31E9E}" srcOrd="0" destOrd="0" presId="urn:microsoft.com/office/officeart/2005/8/layout/chevron1"/>
    <dgm:cxn modelId="{705F1FED-C6EF-452C-8A68-5ACC89AED657}" srcId="{E0D845B2-ECDE-4715-8C0F-B8A6A668E2BE}" destId="{7E51FF8E-E4F0-4B3C-A1A7-D49AB912F4F9}" srcOrd="1" destOrd="0" parTransId="{28BD267C-DA27-49F7-842D-94C80D9E924E}" sibTransId="{831C5C83-0B56-4B79-A1FF-FC7D30E482B4}"/>
    <dgm:cxn modelId="{950A03FD-E11F-4156-8568-9CB5C1F0B2AA}" type="presOf" srcId="{78839A37-3271-4CDD-BAAF-62D2FB772970}" destId="{BF8DE6DE-7241-4D78-915D-A8B7ACA6F393}" srcOrd="0" destOrd="0" presId="urn:microsoft.com/office/officeart/2005/8/layout/chevron1"/>
    <dgm:cxn modelId="{01E7F5CC-F249-44B7-BCC4-F4BAE7E4DF8B}" type="presParOf" srcId="{9406D0FA-8D02-41EE-863D-B90DDAD6CA7A}" destId="{B2854C7C-58B3-4949-8135-51C4BFC7487C}" srcOrd="0" destOrd="0" presId="urn:microsoft.com/office/officeart/2005/8/layout/chevron1"/>
    <dgm:cxn modelId="{1481D1D9-33E8-4941-A268-1BD120BCA1C2}" type="presParOf" srcId="{9406D0FA-8D02-41EE-863D-B90DDAD6CA7A}" destId="{C61C3901-4593-43A9-B90A-19B60CC84822}" srcOrd="1" destOrd="0" presId="urn:microsoft.com/office/officeart/2005/8/layout/chevron1"/>
    <dgm:cxn modelId="{98A7227C-75F2-4117-937F-C53FCBC79001}" type="presParOf" srcId="{9406D0FA-8D02-41EE-863D-B90DDAD6CA7A}" destId="{1D12CD8E-7356-47FC-B340-0CE2C0D31E9E}" srcOrd="2" destOrd="0" presId="urn:microsoft.com/office/officeart/2005/8/layout/chevron1"/>
    <dgm:cxn modelId="{A6664B80-6232-49A5-AF87-F93B6EB9B4CE}" type="presParOf" srcId="{9406D0FA-8D02-41EE-863D-B90DDAD6CA7A}" destId="{88DE5ED3-79DE-4CDE-86B4-51ECB877051B}" srcOrd="3" destOrd="0" presId="urn:microsoft.com/office/officeart/2005/8/layout/chevron1"/>
    <dgm:cxn modelId="{ED8886FB-45A9-4A10-9788-AFABB9517B75}" type="presParOf" srcId="{9406D0FA-8D02-41EE-863D-B90DDAD6CA7A}" destId="{BF8DE6DE-7241-4D78-915D-A8B7ACA6F393}"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A284C3-56C4-4872-AC28-82453EF2AAD8}" type="doc">
      <dgm:prSet loTypeId="urn:microsoft.com/office/officeart/2005/8/layout/radial4" loCatId="relationship" qsTypeId="urn:microsoft.com/office/officeart/2005/8/quickstyle/simple2" qsCatId="simple" csTypeId="urn:microsoft.com/office/officeart/2005/8/colors/colorful4" csCatId="colorful" phldr="1"/>
      <dgm:spPr/>
      <dgm:t>
        <a:bodyPr/>
        <a:lstStyle/>
        <a:p>
          <a:endParaRPr lang="zh-CN" altLang="en-US"/>
        </a:p>
      </dgm:t>
    </dgm:pt>
    <dgm:pt modelId="{AA7DAC65-71EC-4177-B499-5E5BD206D516}">
      <dgm:prSet phldrT="[文本]"/>
      <dgm:spPr>
        <a:solidFill>
          <a:schemeClr val="accent3">
            <a:lumMod val="40000"/>
            <a:lumOff val="60000"/>
          </a:schemeClr>
        </a:solidFill>
      </dgm:spPr>
      <dgm:t>
        <a:bodyPr/>
        <a:lstStyle/>
        <a:p>
          <a:r>
            <a:rPr lang="en-US" altLang="zh-CN" dirty="0"/>
            <a:t> </a:t>
          </a:r>
          <a:endParaRPr lang="zh-CN" altLang="en-US" dirty="0"/>
        </a:p>
      </dgm:t>
    </dgm:pt>
    <dgm:pt modelId="{99DA8023-D929-4D74-B4D3-7531313B2E1A}" type="parTrans" cxnId="{4B965A16-7845-4EE8-9B29-2AA2949BFADD}">
      <dgm:prSet/>
      <dgm:spPr/>
      <dgm:t>
        <a:bodyPr/>
        <a:lstStyle/>
        <a:p>
          <a:endParaRPr lang="zh-CN" altLang="en-US"/>
        </a:p>
      </dgm:t>
    </dgm:pt>
    <dgm:pt modelId="{5B0A6624-FD53-446C-A6BC-D705DA748B52}" type="sibTrans" cxnId="{4B965A16-7845-4EE8-9B29-2AA2949BFADD}">
      <dgm:prSet/>
      <dgm:spPr/>
      <dgm:t>
        <a:bodyPr/>
        <a:lstStyle/>
        <a:p>
          <a:endParaRPr lang="zh-CN" altLang="en-US"/>
        </a:p>
      </dgm:t>
    </dgm:pt>
    <dgm:pt modelId="{80A36B6A-D8FC-4E2D-A69D-3C9C68659870}">
      <dgm:prSet phldrT="[文本]"/>
      <dgm:spPr>
        <a:solidFill>
          <a:srgbClr val="D3B5E9"/>
        </a:solidFill>
      </dgm:spPr>
      <dgm:t>
        <a:bodyPr/>
        <a:lstStyle/>
        <a:p>
          <a:r>
            <a:rPr lang="en-US" altLang="zh-CN" dirty="0"/>
            <a:t> </a:t>
          </a:r>
          <a:endParaRPr lang="zh-CN" altLang="en-US" dirty="0"/>
        </a:p>
      </dgm:t>
    </dgm:pt>
    <dgm:pt modelId="{59757930-5DD4-4858-AAC8-94859E71FA6A}" type="parTrans" cxnId="{5B7240DE-EBD9-475A-A556-6B2E9F7F2395}">
      <dgm:prSet/>
      <dgm:spPr>
        <a:solidFill>
          <a:srgbClr val="A365D1"/>
        </a:solidFill>
      </dgm:spPr>
      <dgm:t>
        <a:bodyPr/>
        <a:lstStyle/>
        <a:p>
          <a:endParaRPr lang="zh-CN" altLang="en-US"/>
        </a:p>
      </dgm:t>
    </dgm:pt>
    <dgm:pt modelId="{C4C8C1B4-5F3B-4B28-89F2-B348FAA88573}" type="sibTrans" cxnId="{5B7240DE-EBD9-475A-A556-6B2E9F7F2395}">
      <dgm:prSet/>
      <dgm:spPr/>
      <dgm:t>
        <a:bodyPr/>
        <a:lstStyle/>
        <a:p>
          <a:endParaRPr lang="zh-CN" altLang="en-US"/>
        </a:p>
      </dgm:t>
    </dgm:pt>
    <dgm:pt modelId="{879418BD-4D2B-431D-B1CC-3168FF0333B7}">
      <dgm:prSet phldrT="[文本]"/>
      <dgm:spPr>
        <a:solidFill>
          <a:srgbClr val="D3B5E9"/>
        </a:solidFill>
      </dgm:spPr>
      <dgm:t>
        <a:bodyPr/>
        <a:lstStyle/>
        <a:p>
          <a:r>
            <a:rPr lang="en-US" altLang="zh-CN" dirty="0"/>
            <a:t> </a:t>
          </a:r>
          <a:endParaRPr lang="zh-CN" altLang="en-US" dirty="0"/>
        </a:p>
      </dgm:t>
    </dgm:pt>
    <dgm:pt modelId="{1FE0A9FB-94F4-4322-9DF8-F11160985D1E}" type="parTrans" cxnId="{B7FAAAA1-D16B-49C1-847F-918945792DC1}">
      <dgm:prSet/>
      <dgm:spPr>
        <a:solidFill>
          <a:srgbClr val="A365D1"/>
        </a:solidFill>
      </dgm:spPr>
      <dgm:t>
        <a:bodyPr/>
        <a:lstStyle/>
        <a:p>
          <a:endParaRPr lang="zh-CN" altLang="en-US"/>
        </a:p>
      </dgm:t>
    </dgm:pt>
    <dgm:pt modelId="{79CD42D7-55B7-4697-92E1-8886E1552477}" type="sibTrans" cxnId="{B7FAAAA1-D16B-49C1-847F-918945792DC1}">
      <dgm:prSet/>
      <dgm:spPr/>
      <dgm:t>
        <a:bodyPr/>
        <a:lstStyle/>
        <a:p>
          <a:endParaRPr lang="zh-CN" altLang="en-US"/>
        </a:p>
      </dgm:t>
    </dgm:pt>
    <dgm:pt modelId="{F58D1DA7-8DB0-42F9-892B-6586961FB50A}">
      <dgm:prSet phldrT="[文本]"/>
      <dgm:spPr>
        <a:solidFill>
          <a:srgbClr val="D3B5E9"/>
        </a:solidFill>
      </dgm:spPr>
      <dgm:t>
        <a:bodyPr/>
        <a:lstStyle/>
        <a:p>
          <a:r>
            <a:rPr lang="en-US" altLang="zh-CN" dirty="0"/>
            <a:t> </a:t>
          </a:r>
          <a:endParaRPr lang="zh-CN" altLang="en-US" dirty="0"/>
        </a:p>
      </dgm:t>
    </dgm:pt>
    <dgm:pt modelId="{8E28C4DE-B9C6-4310-BC00-1E77F184EB8C}" type="parTrans" cxnId="{5E9788E6-19B3-4AC2-8CDC-180BAD69C9FF}">
      <dgm:prSet/>
      <dgm:spPr>
        <a:solidFill>
          <a:srgbClr val="A365D1"/>
        </a:solidFill>
      </dgm:spPr>
      <dgm:t>
        <a:bodyPr/>
        <a:lstStyle/>
        <a:p>
          <a:endParaRPr lang="zh-CN" altLang="en-US"/>
        </a:p>
      </dgm:t>
    </dgm:pt>
    <dgm:pt modelId="{56265004-2CD0-4153-86E0-7B9395E20158}" type="sibTrans" cxnId="{5E9788E6-19B3-4AC2-8CDC-180BAD69C9FF}">
      <dgm:prSet/>
      <dgm:spPr/>
      <dgm:t>
        <a:bodyPr/>
        <a:lstStyle/>
        <a:p>
          <a:endParaRPr lang="zh-CN" altLang="en-US"/>
        </a:p>
      </dgm:t>
    </dgm:pt>
    <dgm:pt modelId="{6DC7E68B-722C-4662-9FD6-FAF663E5D61A}" type="pres">
      <dgm:prSet presAssocID="{6EA284C3-56C4-4872-AC28-82453EF2AAD8}" presName="cycle" presStyleCnt="0">
        <dgm:presLayoutVars>
          <dgm:chMax val="1"/>
          <dgm:dir/>
          <dgm:animLvl val="ctr"/>
          <dgm:resizeHandles val="exact"/>
        </dgm:presLayoutVars>
      </dgm:prSet>
      <dgm:spPr/>
    </dgm:pt>
    <dgm:pt modelId="{519E9041-95A5-49BE-AB43-3E6A2DD39BF8}" type="pres">
      <dgm:prSet presAssocID="{AA7DAC65-71EC-4177-B499-5E5BD206D516}" presName="centerShape" presStyleLbl="node0" presStyleIdx="0" presStyleCnt="1" custScaleX="72067" custScaleY="69338"/>
      <dgm:spPr/>
    </dgm:pt>
    <dgm:pt modelId="{3CE925F1-198C-45D2-AD90-5B20265FFD09}" type="pres">
      <dgm:prSet presAssocID="{59757930-5DD4-4858-AAC8-94859E71FA6A}" presName="parTrans" presStyleLbl="bgSibTrans2D1" presStyleIdx="0" presStyleCnt="3"/>
      <dgm:spPr/>
    </dgm:pt>
    <dgm:pt modelId="{6D2533C9-0916-4591-AC2B-B3E8D163FD24}" type="pres">
      <dgm:prSet presAssocID="{80A36B6A-D8FC-4E2D-A69D-3C9C68659870}" presName="node" presStyleLbl="node1" presStyleIdx="0" presStyleCnt="3" custScaleX="174068" custScaleY="65147" custRadScaleRad="99691" custRadScaleInc="-144">
        <dgm:presLayoutVars>
          <dgm:bulletEnabled val="1"/>
        </dgm:presLayoutVars>
      </dgm:prSet>
      <dgm:spPr/>
    </dgm:pt>
    <dgm:pt modelId="{457BE7DC-87D7-4B38-BF9D-AA2B52448865}" type="pres">
      <dgm:prSet presAssocID="{1FE0A9FB-94F4-4322-9DF8-F11160985D1E}" presName="parTrans" presStyleLbl="bgSibTrans2D1" presStyleIdx="1" presStyleCnt="3"/>
      <dgm:spPr/>
    </dgm:pt>
    <dgm:pt modelId="{1D43E8FF-1909-41CE-A0C7-689C88D60884}" type="pres">
      <dgm:prSet presAssocID="{879418BD-4D2B-431D-B1CC-3168FF0333B7}" presName="node" presStyleLbl="node1" presStyleIdx="1" presStyleCnt="3" custScaleX="314315" custScaleY="62125">
        <dgm:presLayoutVars>
          <dgm:bulletEnabled val="1"/>
        </dgm:presLayoutVars>
      </dgm:prSet>
      <dgm:spPr/>
    </dgm:pt>
    <dgm:pt modelId="{104AEA74-6EA3-4658-ABCA-F6AD4A69C28B}" type="pres">
      <dgm:prSet presAssocID="{8E28C4DE-B9C6-4310-BC00-1E77F184EB8C}" presName="parTrans" presStyleLbl="bgSibTrans2D1" presStyleIdx="2" presStyleCnt="3"/>
      <dgm:spPr/>
    </dgm:pt>
    <dgm:pt modelId="{18D5602A-E56F-4D27-823B-64E237BC942D}" type="pres">
      <dgm:prSet presAssocID="{F58D1DA7-8DB0-42F9-892B-6586961FB50A}" presName="node" presStyleLbl="node1" presStyleIdx="2" presStyleCnt="3" custScaleX="188497" custScaleY="64107" custRadScaleRad="108577" custRadScaleInc="5185">
        <dgm:presLayoutVars>
          <dgm:bulletEnabled val="1"/>
        </dgm:presLayoutVars>
      </dgm:prSet>
      <dgm:spPr/>
    </dgm:pt>
  </dgm:ptLst>
  <dgm:cxnLst>
    <dgm:cxn modelId="{4B965A16-7845-4EE8-9B29-2AA2949BFADD}" srcId="{6EA284C3-56C4-4872-AC28-82453EF2AAD8}" destId="{AA7DAC65-71EC-4177-B499-5E5BD206D516}" srcOrd="0" destOrd="0" parTransId="{99DA8023-D929-4D74-B4D3-7531313B2E1A}" sibTransId="{5B0A6624-FD53-446C-A6BC-D705DA748B52}"/>
    <dgm:cxn modelId="{8D31E429-65EF-4B05-871D-71216B74FB5A}" type="presOf" srcId="{1FE0A9FB-94F4-4322-9DF8-F11160985D1E}" destId="{457BE7DC-87D7-4B38-BF9D-AA2B52448865}" srcOrd="0" destOrd="0" presId="urn:microsoft.com/office/officeart/2005/8/layout/radial4"/>
    <dgm:cxn modelId="{4CD3A93B-5979-4EB8-B086-87A1ACC8C554}" type="presOf" srcId="{80A36B6A-D8FC-4E2D-A69D-3C9C68659870}" destId="{6D2533C9-0916-4591-AC2B-B3E8D163FD24}" srcOrd="0" destOrd="0" presId="urn:microsoft.com/office/officeart/2005/8/layout/radial4"/>
    <dgm:cxn modelId="{DBE22082-38FC-430C-ABEB-862BC83D66D9}" type="presOf" srcId="{59757930-5DD4-4858-AAC8-94859E71FA6A}" destId="{3CE925F1-198C-45D2-AD90-5B20265FFD09}" srcOrd="0" destOrd="0" presId="urn:microsoft.com/office/officeart/2005/8/layout/radial4"/>
    <dgm:cxn modelId="{B7FAAAA1-D16B-49C1-847F-918945792DC1}" srcId="{AA7DAC65-71EC-4177-B499-5E5BD206D516}" destId="{879418BD-4D2B-431D-B1CC-3168FF0333B7}" srcOrd="1" destOrd="0" parTransId="{1FE0A9FB-94F4-4322-9DF8-F11160985D1E}" sibTransId="{79CD42D7-55B7-4697-92E1-8886E1552477}"/>
    <dgm:cxn modelId="{2641AFB2-02BD-421E-B15A-474F3C14774E}" type="presOf" srcId="{6EA284C3-56C4-4872-AC28-82453EF2AAD8}" destId="{6DC7E68B-722C-4662-9FD6-FAF663E5D61A}" srcOrd="0" destOrd="0" presId="urn:microsoft.com/office/officeart/2005/8/layout/radial4"/>
    <dgm:cxn modelId="{DD5012B7-1D75-46B9-ADC6-037EE000C5C8}" type="presOf" srcId="{8E28C4DE-B9C6-4310-BC00-1E77F184EB8C}" destId="{104AEA74-6EA3-4658-ABCA-F6AD4A69C28B}" srcOrd="0" destOrd="0" presId="urn:microsoft.com/office/officeart/2005/8/layout/radial4"/>
    <dgm:cxn modelId="{DF6107C1-01E8-4F6C-BECF-4F15E058C719}" type="presOf" srcId="{AA7DAC65-71EC-4177-B499-5E5BD206D516}" destId="{519E9041-95A5-49BE-AB43-3E6A2DD39BF8}" srcOrd="0" destOrd="0" presId="urn:microsoft.com/office/officeart/2005/8/layout/radial4"/>
    <dgm:cxn modelId="{5B7240DE-EBD9-475A-A556-6B2E9F7F2395}" srcId="{AA7DAC65-71EC-4177-B499-5E5BD206D516}" destId="{80A36B6A-D8FC-4E2D-A69D-3C9C68659870}" srcOrd="0" destOrd="0" parTransId="{59757930-5DD4-4858-AAC8-94859E71FA6A}" sibTransId="{C4C8C1B4-5F3B-4B28-89F2-B348FAA88573}"/>
    <dgm:cxn modelId="{5E9788E6-19B3-4AC2-8CDC-180BAD69C9FF}" srcId="{AA7DAC65-71EC-4177-B499-5E5BD206D516}" destId="{F58D1DA7-8DB0-42F9-892B-6586961FB50A}" srcOrd="2" destOrd="0" parTransId="{8E28C4DE-B9C6-4310-BC00-1E77F184EB8C}" sibTransId="{56265004-2CD0-4153-86E0-7B9395E20158}"/>
    <dgm:cxn modelId="{1BB401F0-8F18-4A0A-8417-2B6734F3F97A}" type="presOf" srcId="{F58D1DA7-8DB0-42F9-892B-6586961FB50A}" destId="{18D5602A-E56F-4D27-823B-64E237BC942D}" srcOrd="0" destOrd="0" presId="urn:microsoft.com/office/officeart/2005/8/layout/radial4"/>
    <dgm:cxn modelId="{8CA0EEF1-9744-4FD7-BABC-E89F184A15F8}" type="presOf" srcId="{879418BD-4D2B-431D-B1CC-3168FF0333B7}" destId="{1D43E8FF-1909-41CE-A0C7-689C88D60884}" srcOrd="0" destOrd="0" presId="urn:microsoft.com/office/officeart/2005/8/layout/radial4"/>
    <dgm:cxn modelId="{86ECE756-88E8-4D5D-89F3-663BF33BF49B}" type="presParOf" srcId="{6DC7E68B-722C-4662-9FD6-FAF663E5D61A}" destId="{519E9041-95A5-49BE-AB43-3E6A2DD39BF8}" srcOrd="0" destOrd="0" presId="urn:microsoft.com/office/officeart/2005/8/layout/radial4"/>
    <dgm:cxn modelId="{8CEB585C-C5DD-4D88-8A5B-1FE7CD415084}" type="presParOf" srcId="{6DC7E68B-722C-4662-9FD6-FAF663E5D61A}" destId="{3CE925F1-198C-45D2-AD90-5B20265FFD09}" srcOrd="1" destOrd="0" presId="urn:microsoft.com/office/officeart/2005/8/layout/radial4"/>
    <dgm:cxn modelId="{523231AD-AA7A-4FA2-81FF-5BDB8F8F2C74}" type="presParOf" srcId="{6DC7E68B-722C-4662-9FD6-FAF663E5D61A}" destId="{6D2533C9-0916-4591-AC2B-B3E8D163FD24}" srcOrd="2" destOrd="0" presId="urn:microsoft.com/office/officeart/2005/8/layout/radial4"/>
    <dgm:cxn modelId="{581AB544-06A8-45D1-8084-C62EEBC829A2}" type="presParOf" srcId="{6DC7E68B-722C-4662-9FD6-FAF663E5D61A}" destId="{457BE7DC-87D7-4B38-BF9D-AA2B52448865}" srcOrd="3" destOrd="0" presId="urn:microsoft.com/office/officeart/2005/8/layout/radial4"/>
    <dgm:cxn modelId="{844755C9-1129-4187-9469-144EB8A64F33}" type="presParOf" srcId="{6DC7E68B-722C-4662-9FD6-FAF663E5D61A}" destId="{1D43E8FF-1909-41CE-A0C7-689C88D60884}" srcOrd="4" destOrd="0" presId="urn:microsoft.com/office/officeart/2005/8/layout/radial4"/>
    <dgm:cxn modelId="{F17A001E-BBAA-4F87-AB8E-9991C2FA9C7D}" type="presParOf" srcId="{6DC7E68B-722C-4662-9FD6-FAF663E5D61A}" destId="{104AEA74-6EA3-4658-ABCA-F6AD4A69C28B}" srcOrd="5" destOrd="0" presId="urn:microsoft.com/office/officeart/2005/8/layout/radial4"/>
    <dgm:cxn modelId="{5EBC810A-D440-411E-B6EE-36BA017D24AA}" type="presParOf" srcId="{6DC7E68B-722C-4662-9FD6-FAF663E5D61A}" destId="{18D5602A-E56F-4D27-823B-64E237BC942D}"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DB2241-01B0-4301-90F4-72FD5AE1F192}" type="doc">
      <dgm:prSet loTypeId="urn:microsoft.com/office/officeart/2005/8/layout/process1" loCatId="process" qsTypeId="urn:microsoft.com/office/officeart/2005/8/quickstyle/simple1" qsCatId="simple" csTypeId="urn:microsoft.com/office/officeart/2005/8/colors/accent1_2" csCatId="accent1" phldr="1"/>
      <dgm:spPr/>
    </dgm:pt>
    <dgm:pt modelId="{7CF1C70B-1666-4051-8BD4-598EDB4DE0F1}">
      <dgm:prSet phldrT="[文本]"/>
      <dgm:spPr/>
      <dgm:t>
        <a:bodyPr/>
        <a:lstStyle/>
        <a:p>
          <a:r>
            <a:rPr lang="zh-CN" altLang="en-US" dirty="0"/>
            <a:t>包过滤</a:t>
          </a:r>
        </a:p>
      </dgm:t>
    </dgm:pt>
    <dgm:pt modelId="{D2579FEB-F8A1-43A3-BB77-EB3910C8B4AC}" type="parTrans" cxnId="{ADC3FB8A-BDF6-4420-9AAC-DF5650C0ED83}">
      <dgm:prSet/>
      <dgm:spPr/>
      <dgm:t>
        <a:bodyPr/>
        <a:lstStyle/>
        <a:p>
          <a:endParaRPr lang="zh-CN" altLang="en-US"/>
        </a:p>
      </dgm:t>
    </dgm:pt>
    <dgm:pt modelId="{BE7E10B8-A58B-410A-B1A7-A3E15DF1223A}" type="sibTrans" cxnId="{ADC3FB8A-BDF6-4420-9AAC-DF5650C0ED83}">
      <dgm:prSet/>
      <dgm:spPr/>
      <dgm:t>
        <a:bodyPr/>
        <a:lstStyle/>
        <a:p>
          <a:endParaRPr lang="zh-CN" altLang="en-US"/>
        </a:p>
      </dgm:t>
    </dgm:pt>
    <dgm:pt modelId="{9E073EA7-F19C-4409-A1DD-319DD559CECE}">
      <dgm:prSet phldrT="[文本]"/>
      <dgm:spPr/>
      <dgm:t>
        <a:bodyPr/>
        <a:lstStyle/>
        <a:p>
          <a:r>
            <a:rPr lang="zh-CN" altLang="en-US" dirty="0"/>
            <a:t>应用代理</a:t>
          </a:r>
        </a:p>
      </dgm:t>
    </dgm:pt>
    <dgm:pt modelId="{15E33967-01E2-4ADC-98AC-9C04EEDA5D6D}" type="parTrans" cxnId="{6F4E5332-1922-4A26-90E6-B5F2EA6CCDEE}">
      <dgm:prSet/>
      <dgm:spPr/>
      <dgm:t>
        <a:bodyPr/>
        <a:lstStyle/>
        <a:p>
          <a:endParaRPr lang="zh-CN" altLang="en-US"/>
        </a:p>
      </dgm:t>
    </dgm:pt>
    <dgm:pt modelId="{3C0B4B07-C9F4-4DB8-B974-D5DC525CFABA}" type="sibTrans" cxnId="{6F4E5332-1922-4A26-90E6-B5F2EA6CCDEE}">
      <dgm:prSet/>
      <dgm:spPr/>
      <dgm:t>
        <a:bodyPr/>
        <a:lstStyle/>
        <a:p>
          <a:endParaRPr lang="zh-CN" altLang="en-US"/>
        </a:p>
      </dgm:t>
    </dgm:pt>
    <dgm:pt modelId="{F147D3BB-A388-4044-9B0D-6642864FE99D}">
      <dgm:prSet phldrT="[文本]"/>
      <dgm:spPr/>
      <dgm:t>
        <a:bodyPr/>
        <a:lstStyle/>
        <a:p>
          <a:r>
            <a:rPr lang="zh-CN" altLang="en-US" dirty="0"/>
            <a:t>状态检测</a:t>
          </a:r>
        </a:p>
      </dgm:t>
    </dgm:pt>
    <dgm:pt modelId="{AE3C7A62-9693-4456-8CE4-CE3BF0A86EB4}" type="parTrans" cxnId="{BF89982F-F9CF-473D-8E51-FFD1DA7B94C3}">
      <dgm:prSet/>
      <dgm:spPr/>
      <dgm:t>
        <a:bodyPr/>
        <a:lstStyle/>
        <a:p>
          <a:endParaRPr lang="zh-CN" altLang="en-US"/>
        </a:p>
      </dgm:t>
    </dgm:pt>
    <dgm:pt modelId="{F43C29DE-D6A4-401D-801E-9A35D40C66C8}" type="sibTrans" cxnId="{BF89982F-F9CF-473D-8E51-FFD1DA7B94C3}">
      <dgm:prSet/>
      <dgm:spPr/>
      <dgm:t>
        <a:bodyPr/>
        <a:lstStyle/>
        <a:p>
          <a:endParaRPr lang="zh-CN" altLang="en-US"/>
        </a:p>
      </dgm:t>
    </dgm:pt>
    <dgm:pt modelId="{0F3858D8-FC3E-4283-91FA-CB356582B37A}">
      <dgm:prSet/>
      <dgm:spPr/>
      <dgm:t>
        <a:bodyPr/>
        <a:lstStyle/>
        <a:p>
          <a:r>
            <a:rPr lang="en-US" altLang="zh-CN" dirty="0"/>
            <a:t>UTM</a:t>
          </a:r>
          <a:endParaRPr lang="zh-CN" altLang="en-US" dirty="0"/>
        </a:p>
      </dgm:t>
    </dgm:pt>
    <dgm:pt modelId="{CC454DF9-734B-4C33-9F03-639A1FEF181E}" type="parTrans" cxnId="{29D5A10D-CBD7-489B-B998-356EBD0BCF6A}">
      <dgm:prSet/>
      <dgm:spPr/>
      <dgm:t>
        <a:bodyPr/>
        <a:lstStyle/>
        <a:p>
          <a:endParaRPr lang="zh-CN" altLang="en-US"/>
        </a:p>
      </dgm:t>
    </dgm:pt>
    <dgm:pt modelId="{A5C4169B-5211-4F3A-ABEA-B5588959EEEF}" type="sibTrans" cxnId="{29D5A10D-CBD7-489B-B998-356EBD0BCF6A}">
      <dgm:prSet/>
      <dgm:spPr/>
      <dgm:t>
        <a:bodyPr/>
        <a:lstStyle/>
        <a:p>
          <a:endParaRPr lang="zh-CN" altLang="en-US"/>
        </a:p>
      </dgm:t>
    </dgm:pt>
    <dgm:pt modelId="{A013EDCA-E46E-4654-86AE-C4D7B1729435}">
      <dgm:prSet/>
      <dgm:spPr/>
      <dgm:t>
        <a:bodyPr/>
        <a:lstStyle/>
        <a:p>
          <a:r>
            <a:rPr lang="en-US" altLang="zh-CN" dirty="0"/>
            <a:t>NGFW</a:t>
          </a:r>
          <a:endParaRPr lang="zh-CN" altLang="en-US" dirty="0"/>
        </a:p>
      </dgm:t>
    </dgm:pt>
    <dgm:pt modelId="{6173F931-D338-4DC1-9F43-B9706DE8E965}" type="parTrans" cxnId="{299C2CF5-5DBE-416C-B992-445956B59515}">
      <dgm:prSet/>
      <dgm:spPr/>
      <dgm:t>
        <a:bodyPr/>
        <a:lstStyle/>
        <a:p>
          <a:endParaRPr lang="zh-CN" altLang="en-US"/>
        </a:p>
      </dgm:t>
    </dgm:pt>
    <dgm:pt modelId="{8D2889D4-E2DC-43BD-8A3D-F424C1860996}" type="sibTrans" cxnId="{299C2CF5-5DBE-416C-B992-445956B59515}">
      <dgm:prSet/>
      <dgm:spPr/>
      <dgm:t>
        <a:bodyPr/>
        <a:lstStyle/>
        <a:p>
          <a:endParaRPr lang="zh-CN" altLang="en-US"/>
        </a:p>
      </dgm:t>
    </dgm:pt>
    <dgm:pt modelId="{46814ACB-CA0E-49BD-B150-C36519B1E7E8}" type="pres">
      <dgm:prSet presAssocID="{F9DB2241-01B0-4301-90F4-72FD5AE1F192}" presName="Name0" presStyleCnt="0">
        <dgm:presLayoutVars>
          <dgm:dir/>
          <dgm:resizeHandles val="exact"/>
        </dgm:presLayoutVars>
      </dgm:prSet>
      <dgm:spPr/>
    </dgm:pt>
    <dgm:pt modelId="{3EFCC6DA-AE44-48E0-9FEA-9EEF73887B26}" type="pres">
      <dgm:prSet presAssocID="{7CF1C70B-1666-4051-8BD4-598EDB4DE0F1}" presName="node" presStyleLbl="node1" presStyleIdx="0" presStyleCnt="5">
        <dgm:presLayoutVars>
          <dgm:bulletEnabled val="1"/>
        </dgm:presLayoutVars>
      </dgm:prSet>
      <dgm:spPr/>
    </dgm:pt>
    <dgm:pt modelId="{DC727A7C-3877-4E5B-8AD9-5FE8F45B5E7A}" type="pres">
      <dgm:prSet presAssocID="{BE7E10B8-A58B-410A-B1A7-A3E15DF1223A}" presName="sibTrans" presStyleLbl="sibTrans2D1" presStyleIdx="0" presStyleCnt="4"/>
      <dgm:spPr/>
    </dgm:pt>
    <dgm:pt modelId="{004A2233-1E1D-40A8-B46C-E031343AFA6B}" type="pres">
      <dgm:prSet presAssocID="{BE7E10B8-A58B-410A-B1A7-A3E15DF1223A}" presName="connectorText" presStyleLbl="sibTrans2D1" presStyleIdx="0" presStyleCnt="4"/>
      <dgm:spPr/>
    </dgm:pt>
    <dgm:pt modelId="{264DF7F4-F140-4E90-B2D6-07DB5CF685F2}" type="pres">
      <dgm:prSet presAssocID="{9E073EA7-F19C-4409-A1DD-319DD559CECE}" presName="node" presStyleLbl="node1" presStyleIdx="1" presStyleCnt="5">
        <dgm:presLayoutVars>
          <dgm:bulletEnabled val="1"/>
        </dgm:presLayoutVars>
      </dgm:prSet>
      <dgm:spPr/>
    </dgm:pt>
    <dgm:pt modelId="{47CC4E95-221E-4D2E-B673-ED83599031C1}" type="pres">
      <dgm:prSet presAssocID="{3C0B4B07-C9F4-4DB8-B974-D5DC525CFABA}" presName="sibTrans" presStyleLbl="sibTrans2D1" presStyleIdx="1" presStyleCnt="4"/>
      <dgm:spPr/>
    </dgm:pt>
    <dgm:pt modelId="{E56E6471-AB1F-4404-A463-AAF7C53F4DB3}" type="pres">
      <dgm:prSet presAssocID="{3C0B4B07-C9F4-4DB8-B974-D5DC525CFABA}" presName="connectorText" presStyleLbl="sibTrans2D1" presStyleIdx="1" presStyleCnt="4"/>
      <dgm:spPr/>
    </dgm:pt>
    <dgm:pt modelId="{4DB30CD7-0417-4A7F-AEAE-0D88EF86801B}" type="pres">
      <dgm:prSet presAssocID="{F147D3BB-A388-4044-9B0D-6642864FE99D}" presName="node" presStyleLbl="node1" presStyleIdx="2" presStyleCnt="5">
        <dgm:presLayoutVars>
          <dgm:bulletEnabled val="1"/>
        </dgm:presLayoutVars>
      </dgm:prSet>
      <dgm:spPr/>
    </dgm:pt>
    <dgm:pt modelId="{7AEDEA88-9561-4B71-8B1D-AAC590C0D537}" type="pres">
      <dgm:prSet presAssocID="{F43C29DE-D6A4-401D-801E-9A35D40C66C8}" presName="sibTrans" presStyleLbl="sibTrans2D1" presStyleIdx="2" presStyleCnt="4"/>
      <dgm:spPr/>
    </dgm:pt>
    <dgm:pt modelId="{E375BDF4-033B-46BB-A550-EE3E42BD8C90}" type="pres">
      <dgm:prSet presAssocID="{F43C29DE-D6A4-401D-801E-9A35D40C66C8}" presName="connectorText" presStyleLbl="sibTrans2D1" presStyleIdx="2" presStyleCnt="4"/>
      <dgm:spPr/>
    </dgm:pt>
    <dgm:pt modelId="{B07A5AE1-527A-43D5-8A2E-F5340E27CBBC}" type="pres">
      <dgm:prSet presAssocID="{0F3858D8-FC3E-4283-91FA-CB356582B37A}" presName="node" presStyleLbl="node1" presStyleIdx="3" presStyleCnt="5">
        <dgm:presLayoutVars>
          <dgm:bulletEnabled val="1"/>
        </dgm:presLayoutVars>
      </dgm:prSet>
      <dgm:spPr/>
    </dgm:pt>
    <dgm:pt modelId="{50145A7E-BD9B-447A-8461-2D5EAD4B6864}" type="pres">
      <dgm:prSet presAssocID="{A5C4169B-5211-4F3A-ABEA-B5588959EEEF}" presName="sibTrans" presStyleLbl="sibTrans2D1" presStyleIdx="3" presStyleCnt="4"/>
      <dgm:spPr/>
    </dgm:pt>
    <dgm:pt modelId="{BBC68D7D-8DE2-453D-9F4C-C1EF5DFF17FD}" type="pres">
      <dgm:prSet presAssocID="{A5C4169B-5211-4F3A-ABEA-B5588959EEEF}" presName="connectorText" presStyleLbl="sibTrans2D1" presStyleIdx="3" presStyleCnt="4"/>
      <dgm:spPr/>
    </dgm:pt>
    <dgm:pt modelId="{5A0AC6DD-817E-4471-8548-174D2BC82876}" type="pres">
      <dgm:prSet presAssocID="{A013EDCA-E46E-4654-86AE-C4D7B1729435}" presName="node" presStyleLbl="node1" presStyleIdx="4" presStyleCnt="5">
        <dgm:presLayoutVars>
          <dgm:bulletEnabled val="1"/>
        </dgm:presLayoutVars>
      </dgm:prSet>
      <dgm:spPr/>
    </dgm:pt>
  </dgm:ptLst>
  <dgm:cxnLst>
    <dgm:cxn modelId="{2DE61A04-5A01-4A38-87DA-53D0E2119E7F}" type="presOf" srcId="{A013EDCA-E46E-4654-86AE-C4D7B1729435}" destId="{5A0AC6DD-817E-4471-8548-174D2BC82876}" srcOrd="0" destOrd="0" presId="urn:microsoft.com/office/officeart/2005/8/layout/process1"/>
    <dgm:cxn modelId="{29D5A10D-CBD7-489B-B998-356EBD0BCF6A}" srcId="{F9DB2241-01B0-4301-90F4-72FD5AE1F192}" destId="{0F3858D8-FC3E-4283-91FA-CB356582B37A}" srcOrd="3" destOrd="0" parTransId="{CC454DF9-734B-4C33-9F03-639A1FEF181E}" sibTransId="{A5C4169B-5211-4F3A-ABEA-B5588959EEEF}"/>
    <dgm:cxn modelId="{BF89982F-F9CF-473D-8E51-FFD1DA7B94C3}" srcId="{F9DB2241-01B0-4301-90F4-72FD5AE1F192}" destId="{F147D3BB-A388-4044-9B0D-6642864FE99D}" srcOrd="2" destOrd="0" parTransId="{AE3C7A62-9693-4456-8CE4-CE3BF0A86EB4}" sibTransId="{F43C29DE-D6A4-401D-801E-9A35D40C66C8}"/>
    <dgm:cxn modelId="{94C30532-F531-4DDD-8A8E-E874D7A7B270}" type="presOf" srcId="{0F3858D8-FC3E-4283-91FA-CB356582B37A}" destId="{B07A5AE1-527A-43D5-8A2E-F5340E27CBBC}" srcOrd="0" destOrd="0" presId="urn:microsoft.com/office/officeart/2005/8/layout/process1"/>
    <dgm:cxn modelId="{6F4E5332-1922-4A26-90E6-B5F2EA6CCDEE}" srcId="{F9DB2241-01B0-4301-90F4-72FD5AE1F192}" destId="{9E073EA7-F19C-4409-A1DD-319DD559CECE}" srcOrd="1" destOrd="0" parTransId="{15E33967-01E2-4ADC-98AC-9C04EEDA5D6D}" sibTransId="{3C0B4B07-C9F4-4DB8-B974-D5DC525CFABA}"/>
    <dgm:cxn modelId="{70CF1847-2CBE-4F39-81ED-2F5DB9328B2B}" type="presOf" srcId="{9E073EA7-F19C-4409-A1DD-319DD559CECE}" destId="{264DF7F4-F140-4E90-B2D6-07DB5CF685F2}" srcOrd="0" destOrd="0" presId="urn:microsoft.com/office/officeart/2005/8/layout/process1"/>
    <dgm:cxn modelId="{7919414A-B076-40FF-8CBE-40E9DA75DD40}" type="presOf" srcId="{F43C29DE-D6A4-401D-801E-9A35D40C66C8}" destId="{E375BDF4-033B-46BB-A550-EE3E42BD8C90}" srcOrd="1" destOrd="0" presId="urn:microsoft.com/office/officeart/2005/8/layout/process1"/>
    <dgm:cxn modelId="{9C02D763-E3EA-4B2F-8DDD-30FFDF9CDCA3}" type="presOf" srcId="{3C0B4B07-C9F4-4DB8-B974-D5DC525CFABA}" destId="{E56E6471-AB1F-4404-A463-AAF7C53F4DB3}" srcOrd="1" destOrd="0" presId="urn:microsoft.com/office/officeart/2005/8/layout/process1"/>
    <dgm:cxn modelId="{D21E3165-DA75-4F40-B0C1-A10E6F859CCE}" type="presOf" srcId="{A5C4169B-5211-4F3A-ABEA-B5588959EEEF}" destId="{BBC68D7D-8DE2-453D-9F4C-C1EF5DFF17FD}" srcOrd="1" destOrd="0" presId="urn:microsoft.com/office/officeart/2005/8/layout/process1"/>
    <dgm:cxn modelId="{E8B25D66-761D-421F-BCB0-2E89F21FA976}" type="presOf" srcId="{BE7E10B8-A58B-410A-B1A7-A3E15DF1223A}" destId="{004A2233-1E1D-40A8-B46C-E031343AFA6B}" srcOrd="1" destOrd="0" presId="urn:microsoft.com/office/officeart/2005/8/layout/process1"/>
    <dgm:cxn modelId="{528D857E-0496-44AC-BC7F-FA4C1C7F791F}" type="presOf" srcId="{F9DB2241-01B0-4301-90F4-72FD5AE1F192}" destId="{46814ACB-CA0E-49BD-B150-C36519B1E7E8}" srcOrd="0" destOrd="0" presId="urn:microsoft.com/office/officeart/2005/8/layout/process1"/>
    <dgm:cxn modelId="{B5008C83-F364-4770-9F1C-02F3B99F2483}" type="presOf" srcId="{F147D3BB-A388-4044-9B0D-6642864FE99D}" destId="{4DB30CD7-0417-4A7F-AEAE-0D88EF86801B}" srcOrd="0" destOrd="0" presId="urn:microsoft.com/office/officeart/2005/8/layout/process1"/>
    <dgm:cxn modelId="{ADC3FB8A-BDF6-4420-9AAC-DF5650C0ED83}" srcId="{F9DB2241-01B0-4301-90F4-72FD5AE1F192}" destId="{7CF1C70B-1666-4051-8BD4-598EDB4DE0F1}" srcOrd="0" destOrd="0" parTransId="{D2579FEB-F8A1-43A3-BB77-EB3910C8B4AC}" sibTransId="{BE7E10B8-A58B-410A-B1A7-A3E15DF1223A}"/>
    <dgm:cxn modelId="{F5050A96-8B8E-4BDE-AF8D-1DD83C83C5C1}" type="presOf" srcId="{A5C4169B-5211-4F3A-ABEA-B5588959EEEF}" destId="{50145A7E-BD9B-447A-8461-2D5EAD4B6864}" srcOrd="0" destOrd="0" presId="urn:microsoft.com/office/officeart/2005/8/layout/process1"/>
    <dgm:cxn modelId="{98A2459B-D05A-42DE-8738-B0A058C2349D}" type="presOf" srcId="{7CF1C70B-1666-4051-8BD4-598EDB4DE0F1}" destId="{3EFCC6DA-AE44-48E0-9FEA-9EEF73887B26}" srcOrd="0" destOrd="0" presId="urn:microsoft.com/office/officeart/2005/8/layout/process1"/>
    <dgm:cxn modelId="{C86CDEA1-A0DD-4771-8924-8C1866CEC57B}" type="presOf" srcId="{BE7E10B8-A58B-410A-B1A7-A3E15DF1223A}" destId="{DC727A7C-3877-4E5B-8AD9-5FE8F45B5E7A}" srcOrd="0" destOrd="0" presId="urn:microsoft.com/office/officeart/2005/8/layout/process1"/>
    <dgm:cxn modelId="{0E50B8B2-BD0B-4D79-BB09-C6AE7CBB495C}" type="presOf" srcId="{3C0B4B07-C9F4-4DB8-B974-D5DC525CFABA}" destId="{47CC4E95-221E-4D2E-B673-ED83599031C1}" srcOrd="0" destOrd="0" presId="urn:microsoft.com/office/officeart/2005/8/layout/process1"/>
    <dgm:cxn modelId="{2C414AD3-F9B4-462A-ABC2-31A8848C7203}" type="presOf" srcId="{F43C29DE-D6A4-401D-801E-9A35D40C66C8}" destId="{7AEDEA88-9561-4B71-8B1D-AAC590C0D537}" srcOrd="0" destOrd="0" presId="urn:microsoft.com/office/officeart/2005/8/layout/process1"/>
    <dgm:cxn modelId="{299C2CF5-5DBE-416C-B992-445956B59515}" srcId="{F9DB2241-01B0-4301-90F4-72FD5AE1F192}" destId="{A013EDCA-E46E-4654-86AE-C4D7B1729435}" srcOrd="4" destOrd="0" parTransId="{6173F931-D338-4DC1-9F43-B9706DE8E965}" sibTransId="{8D2889D4-E2DC-43BD-8A3D-F424C1860996}"/>
    <dgm:cxn modelId="{7BF0C5B2-7A81-43C3-870C-53B9D584DBD6}" type="presParOf" srcId="{46814ACB-CA0E-49BD-B150-C36519B1E7E8}" destId="{3EFCC6DA-AE44-48E0-9FEA-9EEF73887B26}" srcOrd="0" destOrd="0" presId="urn:microsoft.com/office/officeart/2005/8/layout/process1"/>
    <dgm:cxn modelId="{FA034013-7F6E-460A-A459-4D0439EB958F}" type="presParOf" srcId="{46814ACB-CA0E-49BD-B150-C36519B1E7E8}" destId="{DC727A7C-3877-4E5B-8AD9-5FE8F45B5E7A}" srcOrd="1" destOrd="0" presId="urn:microsoft.com/office/officeart/2005/8/layout/process1"/>
    <dgm:cxn modelId="{69B894E8-E30D-4173-B90C-0479E6E69225}" type="presParOf" srcId="{DC727A7C-3877-4E5B-8AD9-5FE8F45B5E7A}" destId="{004A2233-1E1D-40A8-B46C-E031343AFA6B}" srcOrd="0" destOrd="0" presId="urn:microsoft.com/office/officeart/2005/8/layout/process1"/>
    <dgm:cxn modelId="{17B4E28B-B885-4624-AFED-34EC963AE3C3}" type="presParOf" srcId="{46814ACB-CA0E-49BD-B150-C36519B1E7E8}" destId="{264DF7F4-F140-4E90-B2D6-07DB5CF685F2}" srcOrd="2" destOrd="0" presId="urn:microsoft.com/office/officeart/2005/8/layout/process1"/>
    <dgm:cxn modelId="{C91DB0F6-176A-4CE2-BA97-9CFD0F94450C}" type="presParOf" srcId="{46814ACB-CA0E-49BD-B150-C36519B1E7E8}" destId="{47CC4E95-221E-4D2E-B673-ED83599031C1}" srcOrd="3" destOrd="0" presId="urn:microsoft.com/office/officeart/2005/8/layout/process1"/>
    <dgm:cxn modelId="{3E848952-A5EA-44D8-BD26-2AE05C592FD1}" type="presParOf" srcId="{47CC4E95-221E-4D2E-B673-ED83599031C1}" destId="{E56E6471-AB1F-4404-A463-AAF7C53F4DB3}" srcOrd="0" destOrd="0" presId="urn:microsoft.com/office/officeart/2005/8/layout/process1"/>
    <dgm:cxn modelId="{3A4C279D-5A55-43C6-9C44-B132DFE75791}" type="presParOf" srcId="{46814ACB-CA0E-49BD-B150-C36519B1E7E8}" destId="{4DB30CD7-0417-4A7F-AEAE-0D88EF86801B}" srcOrd="4" destOrd="0" presId="urn:microsoft.com/office/officeart/2005/8/layout/process1"/>
    <dgm:cxn modelId="{CA29417F-34D0-4C82-A202-FD9FE3BE2AE7}" type="presParOf" srcId="{46814ACB-CA0E-49BD-B150-C36519B1E7E8}" destId="{7AEDEA88-9561-4B71-8B1D-AAC590C0D537}" srcOrd="5" destOrd="0" presId="urn:microsoft.com/office/officeart/2005/8/layout/process1"/>
    <dgm:cxn modelId="{89CB551D-F10D-4A8D-83B3-82539CE52D83}" type="presParOf" srcId="{7AEDEA88-9561-4B71-8B1D-AAC590C0D537}" destId="{E375BDF4-033B-46BB-A550-EE3E42BD8C90}" srcOrd="0" destOrd="0" presId="urn:microsoft.com/office/officeart/2005/8/layout/process1"/>
    <dgm:cxn modelId="{D2C9C309-D389-45B2-8A6F-C3C799596EA2}" type="presParOf" srcId="{46814ACB-CA0E-49BD-B150-C36519B1E7E8}" destId="{B07A5AE1-527A-43D5-8A2E-F5340E27CBBC}" srcOrd="6" destOrd="0" presId="urn:microsoft.com/office/officeart/2005/8/layout/process1"/>
    <dgm:cxn modelId="{C39517E8-92FA-4966-822D-9F055618DDD5}" type="presParOf" srcId="{46814ACB-CA0E-49BD-B150-C36519B1E7E8}" destId="{50145A7E-BD9B-447A-8461-2D5EAD4B6864}" srcOrd="7" destOrd="0" presId="urn:microsoft.com/office/officeart/2005/8/layout/process1"/>
    <dgm:cxn modelId="{50C8F51D-D37E-4DEC-BE12-199FEE045F77}" type="presParOf" srcId="{50145A7E-BD9B-447A-8461-2D5EAD4B6864}" destId="{BBC68D7D-8DE2-453D-9F4C-C1EF5DFF17FD}" srcOrd="0" destOrd="0" presId="urn:microsoft.com/office/officeart/2005/8/layout/process1"/>
    <dgm:cxn modelId="{824E3D9A-F883-44B8-A09E-0FB3C1D7C5DB}" type="presParOf" srcId="{46814ACB-CA0E-49BD-B150-C36519B1E7E8}" destId="{5A0AC6DD-817E-4471-8548-174D2BC8287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2BF085-BC09-4C86-9428-8CC4B77CE66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F0D202B-9775-49FF-918E-8BB7B6ED398E}">
      <dgm:prSet phldrT="[文本]"/>
      <dgm:spPr/>
      <dgm:t>
        <a:bodyPr/>
        <a:lstStyle/>
        <a:p>
          <a:r>
            <a:rPr lang="zh-CN" altLang="en-US" dirty="0"/>
            <a:t>可视化关键</a:t>
          </a:r>
        </a:p>
      </dgm:t>
    </dgm:pt>
    <dgm:pt modelId="{001DC9FD-60BB-4F98-97C9-7EB47A106659}" type="parTrans" cxnId="{97A0A9E2-644C-4E17-8BD8-2C62D6652217}">
      <dgm:prSet/>
      <dgm:spPr/>
      <dgm:t>
        <a:bodyPr/>
        <a:lstStyle/>
        <a:p>
          <a:endParaRPr lang="zh-CN" altLang="en-US"/>
        </a:p>
      </dgm:t>
    </dgm:pt>
    <dgm:pt modelId="{91B9F332-BD32-4965-9665-92D603E413FE}" type="sibTrans" cxnId="{97A0A9E2-644C-4E17-8BD8-2C62D6652217}">
      <dgm:prSet/>
      <dgm:spPr/>
      <dgm:t>
        <a:bodyPr/>
        <a:lstStyle/>
        <a:p>
          <a:endParaRPr lang="zh-CN" altLang="en-US"/>
        </a:p>
      </dgm:t>
    </dgm:pt>
    <dgm:pt modelId="{3720F18D-4066-43DF-80E6-10B1CF4776CD}">
      <dgm:prSet phldrT="[文本]"/>
      <dgm:spPr/>
      <dgm:t>
        <a:bodyPr/>
        <a:lstStyle/>
        <a:p>
          <a:r>
            <a:rPr lang="zh-CN" altLang="en-US" dirty="0"/>
            <a:t>智能化保障</a:t>
          </a:r>
        </a:p>
      </dgm:t>
    </dgm:pt>
    <dgm:pt modelId="{4932B844-A256-40BC-BDE8-9CB224273417}" type="parTrans" cxnId="{4429101B-5BA7-41E6-A33E-7C49C2FD5102}">
      <dgm:prSet/>
      <dgm:spPr/>
      <dgm:t>
        <a:bodyPr/>
        <a:lstStyle/>
        <a:p>
          <a:endParaRPr lang="zh-CN" altLang="en-US"/>
        </a:p>
      </dgm:t>
    </dgm:pt>
    <dgm:pt modelId="{ABFFE783-472D-4B68-88F9-E5BE6F468665}" type="sibTrans" cxnId="{4429101B-5BA7-41E6-A33E-7C49C2FD5102}">
      <dgm:prSet/>
      <dgm:spPr/>
      <dgm:t>
        <a:bodyPr/>
        <a:lstStyle/>
        <a:p>
          <a:endParaRPr lang="zh-CN" altLang="en-US"/>
        </a:p>
      </dgm:t>
    </dgm:pt>
    <dgm:pt modelId="{872FC148-1FFA-4A7E-9BA9-CED21C8977C4}">
      <dgm:prSet phldrT="[文本]"/>
      <dgm:spPr/>
      <dgm:t>
        <a:bodyPr/>
        <a:lstStyle/>
        <a:p>
          <a:r>
            <a:rPr lang="zh-CN" altLang="en-US" dirty="0"/>
            <a:t>软件化态势</a:t>
          </a:r>
        </a:p>
      </dgm:t>
    </dgm:pt>
    <dgm:pt modelId="{23923E1A-2813-4F6E-B95D-38DB16B1A7B8}" type="parTrans" cxnId="{635E9EF5-EF7B-40E7-B5A5-6C2D022D980D}">
      <dgm:prSet/>
      <dgm:spPr/>
      <dgm:t>
        <a:bodyPr/>
        <a:lstStyle/>
        <a:p>
          <a:endParaRPr lang="zh-CN" altLang="en-US"/>
        </a:p>
      </dgm:t>
    </dgm:pt>
    <dgm:pt modelId="{ABE75DA2-89DD-418C-BA35-538DD4702773}" type="sibTrans" cxnId="{635E9EF5-EF7B-40E7-B5A5-6C2D022D980D}">
      <dgm:prSet/>
      <dgm:spPr/>
      <dgm:t>
        <a:bodyPr/>
        <a:lstStyle/>
        <a:p>
          <a:endParaRPr lang="zh-CN" altLang="en-US"/>
        </a:p>
      </dgm:t>
    </dgm:pt>
    <dgm:pt modelId="{D97D4F95-98BA-4525-9D2D-78AE869DEADB}">
      <dgm:prSet/>
      <dgm:spPr/>
      <dgm:t>
        <a:bodyPr/>
        <a:lstStyle/>
        <a:p>
          <a:r>
            <a:rPr kumimoji="1" lang="zh-CN" altLang="en-US" dirty="0"/>
            <a:t>能够识别未知应用和协同工作的同步系统，以便提供对网络中所有流量的可视化和可控性</a:t>
          </a:r>
          <a:endParaRPr lang="zh-CN" altLang="en-US" dirty="0"/>
        </a:p>
      </dgm:t>
    </dgm:pt>
    <dgm:pt modelId="{E5B193AF-66E6-403D-9E99-B28E9770CE83}" type="parTrans" cxnId="{BD5B550E-A6FE-46BC-9EB4-88C9ABFA17A5}">
      <dgm:prSet/>
      <dgm:spPr/>
      <dgm:t>
        <a:bodyPr/>
        <a:lstStyle/>
        <a:p>
          <a:endParaRPr lang="zh-CN" altLang="en-US"/>
        </a:p>
      </dgm:t>
    </dgm:pt>
    <dgm:pt modelId="{D3556E18-B2E3-4D74-B6B3-5B199E2DE53A}" type="sibTrans" cxnId="{BD5B550E-A6FE-46BC-9EB4-88C9ABFA17A5}">
      <dgm:prSet/>
      <dgm:spPr/>
      <dgm:t>
        <a:bodyPr/>
        <a:lstStyle/>
        <a:p>
          <a:endParaRPr lang="zh-CN" altLang="en-US"/>
        </a:p>
      </dgm:t>
    </dgm:pt>
    <dgm:pt modelId="{5AE6794A-6F58-41E8-9731-6F5B1DC77B43}">
      <dgm:prSet/>
      <dgm:spPr/>
      <dgm:t>
        <a:bodyPr/>
        <a:lstStyle/>
        <a:p>
          <a:r>
            <a:rPr lang="zh-CN" altLang="en-US" b="0" i="0" dirty="0"/>
            <a:t>持续更新的威胁情报的技术能力，持续提升自身提升发现和响应高级威胁的能力</a:t>
          </a:r>
          <a:endParaRPr lang="zh-CN" altLang="en-US" dirty="0"/>
        </a:p>
      </dgm:t>
    </dgm:pt>
    <dgm:pt modelId="{29E2607C-9C3C-422E-BB25-4190BF40001D}" type="parTrans" cxnId="{EFF7A35D-ADC2-4AEE-AC09-C01EBCFC7C55}">
      <dgm:prSet/>
      <dgm:spPr/>
      <dgm:t>
        <a:bodyPr/>
        <a:lstStyle/>
        <a:p>
          <a:endParaRPr lang="zh-CN" altLang="en-US"/>
        </a:p>
      </dgm:t>
    </dgm:pt>
    <dgm:pt modelId="{2DE90B86-31F5-475F-A24B-B96A5AC7F0DF}" type="sibTrans" cxnId="{EFF7A35D-ADC2-4AEE-AC09-C01EBCFC7C55}">
      <dgm:prSet/>
      <dgm:spPr/>
      <dgm:t>
        <a:bodyPr/>
        <a:lstStyle/>
        <a:p>
          <a:endParaRPr lang="zh-CN" altLang="en-US"/>
        </a:p>
      </dgm:t>
    </dgm:pt>
    <dgm:pt modelId="{DB812C6D-A21E-429F-BAEC-E2FB0CC3C398}">
      <dgm:prSet/>
      <dgm:spPr/>
      <dgm:t>
        <a:bodyPr/>
        <a:lstStyle/>
        <a:p>
          <a:r>
            <a:rPr kumimoji="1" lang="zh-CN" altLang="en-US" dirty="0"/>
            <a:t>通过软件定义出防火墙阵列，来把控网络流量</a:t>
          </a:r>
          <a:endParaRPr lang="zh-CN" altLang="en-US" dirty="0"/>
        </a:p>
      </dgm:t>
    </dgm:pt>
    <dgm:pt modelId="{9D7BFC39-C00C-4C00-A5A1-421416CC7E5F}" type="parTrans" cxnId="{EE643D86-4441-401A-8449-95C11FCB8405}">
      <dgm:prSet/>
      <dgm:spPr/>
      <dgm:t>
        <a:bodyPr/>
        <a:lstStyle/>
        <a:p>
          <a:endParaRPr lang="zh-CN" altLang="en-US"/>
        </a:p>
      </dgm:t>
    </dgm:pt>
    <dgm:pt modelId="{F54C11B9-F88F-4A91-9D19-C78553C9A9A2}" type="sibTrans" cxnId="{EE643D86-4441-401A-8449-95C11FCB8405}">
      <dgm:prSet/>
      <dgm:spPr/>
      <dgm:t>
        <a:bodyPr/>
        <a:lstStyle/>
        <a:p>
          <a:endParaRPr lang="zh-CN" altLang="en-US"/>
        </a:p>
      </dgm:t>
    </dgm:pt>
    <dgm:pt modelId="{1B351238-7DCF-4842-BDDB-D25CB31A8399}" type="pres">
      <dgm:prSet presAssocID="{152BF085-BC09-4C86-9428-8CC4B77CE66C}" presName="linear" presStyleCnt="0">
        <dgm:presLayoutVars>
          <dgm:dir/>
          <dgm:animLvl val="lvl"/>
          <dgm:resizeHandles val="exact"/>
        </dgm:presLayoutVars>
      </dgm:prSet>
      <dgm:spPr/>
    </dgm:pt>
    <dgm:pt modelId="{FAEDB9C6-EF08-4F24-ABDA-B217D15E7F1A}" type="pres">
      <dgm:prSet presAssocID="{EF0D202B-9775-49FF-918E-8BB7B6ED398E}" presName="parentLin" presStyleCnt="0"/>
      <dgm:spPr/>
    </dgm:pt>
    <dgm:pt modelId="{6C816323-0034-4716-922E-BB3B67318E1B}" type="pres">
      <dgm:prSet presAssocID="{EF0D202B-9775-49FF-918E-8BB7B6ED398E}" presName="parentLeftMargin" presStyleLbl="node1" presStyleIdx="0" presStyleCnt="3"/>
      <dgm:spPr/>
    </dgm:pt>
    <dgm:pt modelId="{FCCF2D0D-EEE2-433A-AE2B-2A6D85C41F52}" type="pres">
      <dgm:prSet presAssocID="{EF0D202B-9775-49FF-918E-8BB7B6ED398E}" presName="parentText" presStyleLbl="node1" presStyleIdx="0" presStyleCnt="3">
        <dgm:presLayoutVars>
          <dgm:chMax val="0"/>
          <dgm:bulletEnabled val="1"/>
        </dgm:presLayoutVars>
      </dgm:prSet>
      <dgm:spPr/>
    </dgm:pt>
    <dgm:pt modelId="{DEA27673-EFB4-442A-AD9C-C8E96C41865A}" type="pres">
      <dgm:prSet presAssocID="{EF0D202B-9775-49FF-918E-8BB7B6ED398E}" presName="negativeSpace" presStyleCnt="0"/>
      <dgm:spPr/>
    </dgm:pt>
    <dgm:pt modelId="{D40C81E6-95DC-47A2-8F34-5FF1964E2312}" type="pres">
      <dgm:prSet presAssocID="{EF0D202B-9775-49FF-918E-8BB7B6ED398E}" presName="childText" presStyleLbl="conFgAcc1" presStyleIdx="0" presStyleCnt="3">
        <dgm:presLayoutVars>
          <dgm:bulletEnabled val="1"/>
        </dgm:presLayoutVars>
      </dgm:prSet>
      <dgm:spPr/>
    </dgm:pt>
    <dgm:pt modelId="{6FECF0BA-8C35-418F-87BB-D583676E7FCD}" type="pres">
      <dgm:prSet presAssocID="{91B9F332-BD32-4965-9665-92D603E413FE}" presName="spaceBetweenRectangles" presStyleCnt="0"/>
      <dgm:spPr/>
    </dgm:pt>
    <dgm:pt modelId="{BB08DA02-99BB-45B0-B480-1A04056223AE}" type="pres">
      <dgm:prSet presAssocID="{3720F18D-4066-43DF-80E6-10B1CF4776CD}" presName="parentLin" presStyleCnt="0"/>
      <dgm:spPr/>
    </dgm:pt>
    <dgm:pt modelId="{B280551E-B5A4-4566-8E89-50535F88340B}" type="pres">
      <dgm:prSet presAssocID="{3720F18D-4066-43DF-80E6-10B1CF4776CD}" presName="parentLeftMargin" presStyleLbl="node1" presStyleIdx="0" presStyleCnt="3"/>
      <dgm:spPr/>
    </dgm:pt>
    <dgm:pt modelId="{ED57AC92-C8CC-4A00-88FF-B05D63251B06}" type="pres">
      <dgm:prSet presAssocID="{3720F18D-4066-43DF-80E6-10B1CF4776CD}" presName="parentText" presStyleLbl="node1" presStyleIdx="1" presStyleCnt="3">
        <dgm:presLayoutVars>
          <dgm:chMax val="0"/>
          <dgm:bulletEnabled val="1"/>
        </dgm:presLayoutVars>
      </dgm:prSet>
      <dgm:spPr/>
    </dgm:pt>
    <dgm:pt modelId="{5A7FC0CB-32C5-47F2-BE4C-CE9462306C8F}" type="pres">
      <dgm:prSet presAssocID="{3720F18D-4066-43DF-80E6-10B1CF4776CD}" presName="negativeSpace" presStyleCnt="0"/>
      <dgm:spPr/>
    </dgm:pt>
    <dgm:pt modelId="{ABFD62B1-B972-4ABB-A727-D6EEFACB9859}" type="pres">
      <dgm:prSet presAssocID="{3720F18D-4066-43DF-80E6-10B1CF4776CD}" presName="childText" presStyleLbl="conFgAcc1" presStyleIdx="1" presStyleCnt="3">
        <dgm:presLayoutVars>
          <dgm:bulletEnabled val="1"/>
        </dgm:presLayoutVars>
      </dgm:prSet>
      <dgm:spPr/>
    </dgm:pt>
    <dgm:pt modelId="{4446F216-7954-4F6F-A4D8-F0F892938768}" type="pres">
      <dgm:prSet presAssocID="{ABFFE783-472D-4B68-88F9-E5BE6F468665}" presName="spaceBetweenRectangles" presStyleCnt="0"/>
      <dgm:spPr/>
    </dgm:pt>
    <dgm:pt modelId="{FDFB7ACC-F1D9-4C76-AE51-26D0946AA866}" type="pres">
      <dgm:prSet presAssocID="{872FC148-1FFA-4A7E-9BA9-CED21C8977C4}" presName="parentLin" presStyleCnt="0"/>
      <dgm:spPr/>
    </dgm:pt>
    <dgm:pt modelId="{C8C837C8-8BDF-4592-ACDA-BB8160B60223}" type="pres">
      <dgm:prSet presAssocID="{872FC148-1FFA-4A7E-9BA9-CED21C8977C4}" presName="parentLeftMargin" presStyleLbl="node1" presStyleIdx="1" presStyleCnt="3"/>
      <dgm:spPr/>
    </dgm:pt>
    <dgm:pt modelId="{AA2A43A7-0E96-41BC-9176-8B52BA6FFEA5}" type="pres">
      <dgm:prSet presAssocID="{872FC148-1FFA-4A7E-9BA9-CED21C8977C4}" presName="parentText" presStyleLbl="node1" presStyleIdx="2" presStyleCnt="3">
        <dgm:presLayoutVars>
          <dgm:chMax val="0"/>
          <dgm:bulletEnabled val="1"/>
        </dgm:presLayoutVars>
      </dgm:prSet>
      <dgm:spPr/>
    </dgm:pt>
    <dgm:pt modelId="{9DD2DCC3-928F-4D0C-BA77-C59DDACD1BB1}" type="pres">
      <dgm:prSet presAssocID="{872FC148-1FFA-4A7E-9BA9-CED21C8977C4}" presName="negativeSpace" presStyleCnt="0"/>
      <dgm:spPr/>
    </dgm:pt>
    <dgm:pt modelId="{584512FD-B4BB-49F1-9FE5-2214D725FF8C}" type="pres">
      <dgm:prSet presAssocID="{872FC148-1FFA-4A7E-9BA9-CED21C8977C4}" presName="childText" presStyleLbl="conFgAcc1" presStyleIdx="2" presStyleCnt="3">
        <dgm:presLayoutVars>
          <dgm:bulletEnabled val="1"/>
        </dgm:presLayoutVars>
      </dgm:prSet>
      <dgm:spPr/>
    </dgm:pt>
  </dgm:ptLst>
  <dgm:cxnLst>
    <dgm:cxn modelId="{BD5B550E-A6FE-46BC-9EB4-88C9ABFA17A5}" srcId="{EF0D202B-9775-49FF-918E-8BB7B6ED398E}" destId="{D97D4F95-98BA-4525-9D2D-78AE869DEADB}" srcOrd="0" destOrd="0" parTransId="{E5B193AF-66E6-403D-9E99-B28E9770CE83}" sibTransId="{D3556E18-B2E3-4D74-B6B3-5B199E2DE53A}"/>
    <dgm:cxn modelId="{4429101B-5BA7-41E6-A33E-7C49C2FD5102}" srcId="{152BF085-BC09-4C86-9428-8CC4B77CE66C}" destId="{3720F18D-4066-43DF-80E6-10B1CF4776CD}" srcOrd="1" destOrd="0" parTransId="{4932B844-A256-40BC-BDE8-9CB224273417}" sibTransId="{ABFFE783-472D-4B68-88F9-E5BE6F468665}"/>
    <dgm:cxn modelId="{D327A740-3D39-455E-AEFA-39C364A4A370}" type="presOf" srcId="{872FC148-1FFA-4A7E-9BA9-CED21C8977C4}" destId="{C8C837C8-8BDF-4592-ACDA-BB8160B60223}" srcOrd="0" destOrd="0" presId="urn:microsoft.com/office/officeart/2005/8/layout/list1"/>
    <dgm:cxn modelId="{08A74D42-2DBB-4C03-B4EA-11F32EA92164}" type="presOf" srcId="{DB812C6D-A21E-429F-BAEC-E2FB0CC3C398}" destId="{584512FD-B4BB-49F1-9FE5-2214D725FF8C}" srcOrd="0" destOrd="0" presId="urn:microsoft.com/office/officeart/2005/8/layout/list1"/>
    <dgm:cxn modelId="{25D41745-6529-42DF-B409-E0F12DD9887B}" type="presOf" srcId="{152BF085-BC09-4C86-9428-8CC4B77CE66C}" destId="{1B351238-7DCF-4842-BDDB-D25CB31A8399}" srcOrd="0" destOrd="0" presId="urn:microsoft.com/office/officeart/2005/8/layout/list1"/>
    <dgm:cxn modelId="{EFF7A35D-ADC2-4AEE-AC09-C01EBCFC7C55}" srcId="{3720F18D-4066-43DF-80E6-10B1CF4776CD}" destId="{5AE6794A-6F58-41E8-9731-6F5B1DC77B43}" srcOrd="0" destOrd="0" parTransId="{29E2607C-9C3C-422E-BB25-4190BF40001D}" sibTransId="{2DE90B86-31F5-475F-A24B-B96A5AC7F0DF}"/>
    <dgm:cxn modelId="{68C0C57B-8574-47A1-94BC-2E2C99950583}" type="presOf" srcId="{EF0D202B-9775-49FF-918E-8BB7B6ED398E}" destId="{6C816323-0034-4716-922E-BB3B67318E1B}" srcOrd="0" destOrd="0" presId="urn:microsoft.com/office/officeart/2005/8/layout/list1"/>
    <dgm:cxn modelId="{EE643D86-4441-401A-8449-95C11FCB8405}" srcId="{872FC148-1FFA-4A7E-9BA9-CED21C8977C4}" destId="{DB812C6D-A21E-429F-BAEC-E2FB0CC3C398}" srcOrd="0" destOrd="0" parTransId="{9D7BFC39-C00C-4C00-A5A1-421416CC7E5F}" sibTransId="{F54C11B9-F88F-4A91-9D19-C78553C9A9A2}"/>
    <dgm:cxn modelId="{C3B09C96-0971-4BB8-A22B-C9868FE62020}" type="presOf" srcId="{5AE6794A-6F58-41E8-9731-6F5B1DC77B43}" destId="{ABFD62B1-B972-4ABB-A727-D6EEFACB9859}" srcOrd="0" destOrd="0" presId="urn:microsoft.com/office/officeart/2005/8/layout/list1"/>
    <dgm:cxn modelId="{D62BD797-6B57-4915-BFC6-D2C64C66D335}" type="presOf" srcId="{872FC148-1FFA-4A7E-9BA9-CED21C8977C4}" destId="{AA2A43A7-0E96-41BC-9176-8B52BA6FFEA5}" srcOrd="1" destOrd="0" presId="urn:microsoft.com/office/officeart/2005/8/layout/list1"/>
    <dgm:cxn modelId="{60874A9F-B90E-4807-A514-B25F20776A09}" type="presOf" srcId="{EF0D202B-9775-49FF-918E-8BB7B6ED398E}" destId="{FCCF2D0D-EEE2-433A-AE2B-2A6D85C41F52}" srcOrd="1" destOrd="0" presId="urn:microsoft.com/office/officeart/2005/8/layout/list1"/>
    <dgm:cxn modelId="{FD3CC8AD-2973-4E16-A329-ABDD68732DCD}" type="presOf" srcId="{3720F18D-4066-43DF-80E6-10B1CF4776CD}" destId="{B280551E-B5A4-4566-8E89-50535F88340B}" srcOrd="0" destOrd="0" presId="urn:microsoft.com/office/officeart/2005/8/layout/list1"/>
    <dgm:cxn modelId="{B891B1AE-3FD4-4E18-89D0-1F55FE15C495}" type="presOf" srcId="{D97D4F95-98BA-4525-9D2D-78AE869DEADB}" destId="{D40C81E6-95DC-47A2-8F34-5FF1964E2312}" srcOrd="0" destOrd="0" presId="urn:microsoft.com/office/officeart/2005/8/layout/list1"/>
    <dgm:cxn modelId="{1D3ADDDF-DA28-4808-BE7E-5C8D3BDF9204}" type="presOf" srcId="{3720F18D-4066-43DF-80E6-10B1CF4776CD}" destId="{ED57AC92-C8CC-4A00-88FF-B05D63251B06}" srcOrd="1" destOrd="0" presId="urn:microsoft.com/office/officeart/2005/8/layout/list1"/>
    <dgm:cxn modelId="{97A0A9E2-644C-4E17-8BD8-2C62D6652217}" srcId="{152BF085-BC09-4C86-9428-8CC4B77CE66C}" destId="{EF0D202B-9775-49FF-918E-8BB7B6ED398E}" srcOrd="0" destOrd="0" parTransId="{001DC9FD-60BB-4F98-97C9-7EB47A106659}" sibTransId="{91B9F332-BD32-4965-9665-92D603E413FE}"/>
    <dgm:cxn modelId="{635E9EF5-EF7B-40E7-B5A5-6C2D022D980D}" srcId="{152BF085-BC09-4C86-9428-8CC4B77CE66C}" destId="{872FC148-1FFA-4A7E-9BA9-CED21C8977C4}" srcOrd="2" destOrd="0" parTransId="{23923E1A-2813-4F6E-B95D-38DB16B1A7B8}" sibTransId="{ABE75DA2-89DD-418C-BA35-538DD4702773}"/>
    <dgm:cxn modelId="{BCDB970F-DCE3-4D21-B857-A53C4477AE83}" type="presParOf" srcId="{1B351238-7DCF-4842-BDDB-D25CB31A8399}" destId="{FAEDB9C6-EF08-4F24-ABDA-B217D15E7F1A}" srcOrd="0" destOrd="0" presId="urn:microsoft.com/office/officeart/2005/8/layout/list1"/>
    <dgm:cxn modelId="{584DFA66-6F1C-4DD0-91C4-F69573398295}" type="presParOf" srcId="{FAEDB9C6-EF08-4F24-ABDA-B217D15E7F1A}" destId="{6C816323-0034-4716-922E-BB3B67318E1B}" srcOrd="0" destOrd="0" presId="urn:microsoft.com/office/officeart/2005/8/layout/list1"/>
    <dgm:cxn modelId="{5B092FD6-D0C2-4B9E-BC97-985773C7630E}" type="presParOf" srcId="{FAEDB9C6-EF08-4F24-ABDA-B217D15E7F1A}" destId="{FCCF2D0D-EEE2-433A-AE2B-2A6D85C41F52}" srcOrd="1" destOrd="0" presId="urn:microsoft.com/office/officeart/2005/8/layout/list1"/>
    <dgm:cxn modelId="{C38F4317-D83D-4DD1-B7ED-CD90C6DF6124}" type="presParOf" srcId="{1B351238-7DCF-4842-BDDB-D25CB31A8399}" destId="{DEA27673-EFB4-442A-AD9C-C8E96C41865A}" srcOrd="1" destOrd="0" presId="urn:microsoft.com/office/officeart/2005/8/layout/list1"/>
    <dgm:cxn modelId="{698DDA84-D4EE-4AAF-BB43-5F13241184C1}" type="presParOf" srcId="{1B351238-7DCF-4842-BDDB-D25CB31A8399}" destId="{D40C81E6-95DC-47A2-8F34-5FF1964E2312}" srcOrd="2" destOrd="0" presId="urn:microsoft.com/office/officeart/2005/8/layout/list1"/>
    <dgm:cxn modelId="{EA9361C9-817D-4AC2-B226-652863730B08}" type="presParOf" srcId="{1B351238-7DCF-4842-BDDB-D25CB31A8399}" destId="{6FECF0BA-8C35-418F-87BB-D583676E7FCD}" srcOrd="3" destOrd="0" presId="urn:microsoft.com/office/officeart/2005/8/layout/list1"/>
    <dgm:cxn modelId="{98830418-E54A-4541-947E-0CD9A76B34D7}" type="presParOf" srcId="{1B351238-7DCF-4842-BDDB-D25CB31A8399}" destId="{BB08DA02-99BB-45B0-B480-1A04056223AE}" srcOrd="4" destOrd="0" presId="urn:microsoft.com/office/officeart/2005/8/layout/list1"/>
    <dgm:cxn modelId="{4308FB9D-38BC-4120-93A4-40B0C769A0D9}" type="presParOf" srcId="{BB08DA02-99BB-45B0-B480-1A04056223AE}" destId="{B280551E-B5A4-4566-8E89-50535F88340B}" srcOrd="0" destOrd="0" presId="urn:microsoft.com/office/officeart/2005/8/layout/list1"/>
    <dgm:cxn modelId="{F39EDA8D-6701-4D43-8902-334F56D7FB40}" type="presParOf" srcId="{BB08DA02-99BB-45B0-B480-1A04056223AE}" destId="{ED57AC92-C8CC-4A00-88FF-B05D63251B06}" srcOrd="1" destOrd="0" presId="urn:microsoft.com/office/officeart/2005/8/layout/list1"/>
    <dgm:cxn modelId="{C2DB25FF-4EA2-4538-ADED-F24E1D5DE210}" type="presParOf" srcId="{1B351238-7DCF-4842-BDDB-D25CB31A8399}" destId="{5A7FC0CB-32C5-47F2-BE4C-CE9462306C8F}" srcOrd="5" destOrd="0" presId="urn:microsoft.com/office/officeart/2005/8/layout/list1"/>
    <dgm:cxn modelId="{C945545F-FE01-4FD5-95CF-1697AC8DD636}" type="presParOf" srcId="{1B351238-7DCF-4842-BDDB-D25CB31A8399}" destId="{ABFD62B1-B972-4ABB-A727-D6EEFACB9859}" srcOrd="6" destOrd="0" presId="urn:microsoft.com/office/officeart/2005/8/layout/list1"/>
    <dgm:cxn modelId="{3DF0F302-4E3A-4C85-B46B-E03D4E42009F}" type="presParOf" srcId="{1B351238-7DCF-4842-BDDB-D25CB31A8399}" destId="{4446F216-7954-4F6F-A4D8-F0F892938768}" srcOrd="7" destOrd="0" presId="urn:microsoft.com/office/officeart/2005/8/layout/list1"/>
    <dgm:cxn modelId="{B60BA2EB-427A-4850-9686-4CDD388C5732}" type="presParOf" srcId="{1B351238-7DCF-4842-BDDB-D25CB31A8399}" destId="{FDFB7ACC-F1D9-4C76-AE51-26D0946AA866}" srcOrd="8" destOrd="0" presId="urn:microsoft.com/office/officeart/2005/8/layout/list1"/>
    <dgm:cxn modelId="{96D5388D-64CE-4079-8C25-70257D7BB268}" type="presParOf" srcId="{FDFB7ACC-F1D9-4C76-AE51-26D0946AA866}" destId="{C8C837C8-8BDF-4592-ACDA-BB8160B60223}" srcOrd="0" destOrd="0" presId="urn:microsoft.com/office/officeart/2005/8/layout/list1"/>
    <dgm:cxn modelId="{95FFD1CF-21CE-42B7-8DE7-7A91C01947FB}" type="presParOf" srcId="{FDFB7ACC-F1D9-4C76-AE51-26D0946AA866}" destId="{AA2A43A7-0E96-41BC-9176-8B52BA6FFEA5}" srcOrd="1" destOrd="0" presId="urn:microsoft.com/office/officeart/2005/8/layout/list1"/>
    <dgm:cxn modelId="{8B3EF9D2-7B8F-46C2-91D0-4025B7EBAF35}" type="presParOf" srcId="{1B351238-7DCF-4842-BDDB-D25CB31A8399}" destId="{9DD2DCC3-928F-4D0C-BA77-C59DDACD1BB1}" srcOrd="9" destOrd="0" presId="urn:microsoft.com/office/officeart/2005/8/layout/list1"/>
    <dgm:cxn modelId="{69350F53-4C50-444D-A705-86727AE1596F}" type="presParOf" srcId="{1B351238-7DCF-4842-BDDB-D25CB31A8399}" destId="{584512FD-B4BB-49F1-9FE5-2214D725FF8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FA5F89-5CF9-4855-AF65-0F593EE040DE}" type="doc">
      <dgm:prSet loTypeId="urn:microsoft.com/office/officeart/2005/8/layout/chevron1" loCatId="process" qsTypeId="urn:microsoft.com/office/officeart/2005/8/quickstyle/simple1" qsCatId="simple" csTypeId="urn:microsoft.com/office/officeart/2005/8/colors/accent1_2" csCatId="accent1" phldr="1"/>
      <dgm:spPr/>
    </dgm:pt>
    <dgm:pt modelId="{50940113-B8DC-4572-ABA2-90A47E0694C1}">
      <dgm:prSet phldrT="[文本]"/>
      <dgm:spPr/>
      <dgm:t>
        <a:bodyPr/>
        <a:lstStyle/>
        <a:p>
          <a:r>
            <a:rPr lang="zh-CN" altLang="en-US" dirty="0"/>
            <a:t>重定向</a:t>
          </a:r>
        </a:p>
      </dgm:t>
    </dgm:pt>
    <dgm:pt modelId="{BA3A49B1-A1C4-4BDE-9F89-1C42356DA0BD}" type="parTrans" cxnId="{57CDAB16-26D1-4D30-8680-784B23667E4D}">
      <dgm:prSet/>
      <dgm:spPr/>
      <dgm:t>
        <a:bodyPr/>
        <a:lstStyle/>
        <a:p>
          <a:endParaRPr lang="zh-CN" altLang="en-US"/>
        </a:p>
      </dgm:t>
    </dgm:pt>
    <dgm:pt modelId="{BC217187-EDC2-45DF-B59F-81D9F9FE3C95}" type="sibTrans" cxnId="{57CDAB16-26D1-4D30-8680-784B23667E4D}">
      <dgm:prSet/>
      <dgm:spPr/>
      <dgm:t>
        <a:bodyPr/>
        <a:lstStyle/>
        <a:p>
          <a:endParaRPr lang="zh-CN" altLang="en-US"/>
        </a:p>
      </dgm:t>
    </dgm:pt>
    <dgm:pt modelId="{77C6AE74-F0CB-48FD-AFF7-A809BC44B650}">
      <dgm:prSet phldrT="[文本]"/>
      <dgm:spPr/>
      <dgm:t>
        <a:bodyPr/>
        <a:lstStyle/>
        <a:p>
          <a:r>
            <a:rPr lang="zh-CN" altLang="en-US" dirty="0"/>
            <a:t>虚拟化</a:t>
          </a:r>
        </a:p>
      </dgm:t>
    </dgm:pt>
    <dgm:pt modelId="{846F589E-4B90-4EB3-B121-0FC456181FFF}" type="parTrans" cxnId="{241BC08A-289B-4C6D-8091-12640AE9A395}">
      <dgm:prSet/>
      <dgm:spPr/>
      <dgm:t>
        <a:bodyPr/>
        <a:lstStyle/>
        <a:p>
          <a:endParaRPr lang="zh-CN" altLang="en-US"/>
        </a:p>
      </dgm:t>
    </dgm:pt>
    <dgm:pt modelId="{BFDE2F06-E333-4E1C-BB74-B103E0FCCEDE}" type="sibTrans" cxnId="{241BC08A-289B-4C6D-8091-12640AE9A395}">
      <dgm:prSet/>
      <dgm:spPr/>
      <dgm:t>
        <a:bodyPr/>
        <a:lstStyle/>
        <a:p>
          <a:endParaRPr lang="zh-CN" altLang="en-US"/>
        </a:p>
      </dgm:t>
    </dgm:pt>
    <dgm:pt modelId="{58D7ABCE-60D7-4EC8-8288-05EE1BC0F428}">
      <dgm:prSet phldrT="[文本]"/>
      <dgm:spPr/>
      <dgm:t>
        <a:bodyPr/>
        <a:lstStyle/>
        <a:p>
          <a:r>
            <a:rPr lang="zh-CN" altLang="en-US" dirty="0"/>
            <a:t>隔离</a:t>
          </a:r>
        </a:p>
      </dgm:t>
    </dgm:pt>
    <dgm:pt modelId="{40EF8A76-5C07-4537-A7F2-9767EA58AEF1}" type="parTrans" cxnId="{FDD4969E-63EF-4DDD-89BA-D784D07BAAE0}">
      <dgm:prSet/>
      <dgm:spPr/>
      <dgm:t>
        <a:bodyPr/>
        <a:lstStyle/>
        <a:p>
          <a:endParaRPr lang="zh-CN" altLang="en-US"/>
        </a:p>
      </dgm:t>
    </dgm:pt>
    <dgm:pt modelId="{B65E18F7-0E6C-4A4F-B5ED-0045D844F7FA}" type="sibTrans" cxnId="{FDD4969E-63EF-4DDD-89BA-D784D07BAAE0}">
      <dgm:prSet/>
      <dgm:spPr/>
      <dgm:t>
        <a:bodyPr/>
        <a:lstStyle/>
        <a:p>
          <a:endParaRPr lang="zh-CN" altLang="en-US"/>
        </a:p>
      </dgm:t>
    </dgm:pt>
    <dgm:pt modelId="{217D9E69-7D94-416A-B7C6-4ED510237E4B}" type="pres">
      <dgm:prSet presAssocID="{C5FA5F89-5CF9-4855-AF65-0F593EE040DE}" presName="Name0" presStyleCnt="0">
        <dgm:presLayoutVars>
          <dgm:dir/>
          <dgm:animLvl val="lvl"/>
          <dgm:resizeHandles val="exact"/>
        </dgm:presLayoutVars>
      </dgm:prSet>
      <dgm:spPr/>
    </dgm:pt>
    <dgm:pt modelId="{230CFD81-266A-4D83-B90B-0203060F5746}" type="pres">
      <dgm:prSet presAssocID="{50940113-B8DC-4572-ABA2-90A47E0694C1}" presName="parTxOnly" presStyleLbl="node1" presStyleIdx="0" presStyleCnt="3">
        <dgm:presLayoutVars>
          <dgm:chMax val="0"/>
          <dgm:chPref val="0"/>
          <dgm:bulletEnabled val="1"/>
        </dgm:presLayoutVars>
      </dgm:prSet>
      <dgm:spPr/>
    </dgm:pt>
    <dgm:pt modelId="{74D97571-B69A-4F98-A234-58A911C0AE8E}" type="pres">
      <dgm:prSet presAssocID="{BC217187-EDC2-45DF-B59F-81D9F9FE3C95}" presName="parTxOnlySpace" presStyleCnt="0"/>
      <dgm:spPr/>
    </dgm:pt>
    <dgm:pt modelId="{8E4BD667-F177-4B4F-AF76-64928FDBA05B}" type="pres">
      <dgm:prSet presAssocID="{77C6AE74-F0CB-48FD-AFF7-A809BC44B650}" presName="parTxOnly" presStyleLbl="node1" presStyleIdx="1" presStyleCnt="3" custLinFactNeighborY="2032">
        <dgm:presLayoutVars>
          <dgm:chMax val="0"/>
          <dgm:chPref val="0"/>
          <dgm:bulletEnabled val="1"/>
        </dgm:presLayoutVars>
      </dgm:prSet>
      <dgm:spPr/>
    </dgm:pt>
    <dgm:pt modelId="{9A7136C5-83D5-48F3-9C54-44592FC7F785}" type="pres">
      <dgm:prSet presAssocID="{BFDE2F06-E333-4E1C-BB74-B103E0FCCEDE}" presName="parTxOnlySpace" presStyleCnt="0"/>
      <dgm:spPr/>
    </dgm:pt>
    <dgm:pt modelId="{EB8AA19B-09EF-4DCC-9C7F-8D9CCBF7CB6C}" type="pres">
      <dgm:prSet presAssocID="{58D7ABCE-60D7-4EC8-8288-05EE1BC0F428}" presName="parTxOnly" presStyleLbl="node1" presStyleIdx="2" presStyleCnt="3">
        <dgm:presLayoutVars>
          <dgm:chMax val="0"/>
          <dgm:chPref val="0"/>
          <dgm:bulletEnabled val="1"/>
        </dgm:presLayoutVars>
      </dgm:prSet>
      <dgm:spPr/>
    </dgm:pt>
  </dgm:ptLst>
  <dgm:cxnLst>
    <dgm:cxn modelId="{57CDAB16-26D1-4D30-8680-784B23667E4D}" srcId="{C5FA5F89-5CF9-4855-AF65-0F593EE040DE}" destId="{50940113-B8DC-4572-ABA2-90A47E0694C1}" srcOrd="0" destOrd="0" parTransId="{BA3A49B1-A1C4-4BDE-9F89-1C42356DA0BD}" sibTransId="{BC217187-EDC2-45DF-B59F-81D9F9FE3C95}"/>
    <dgm:cxn modelId="{F7C0136A-E78B-4857-A4C0-9FE4D9C3A7AD}" type="presOf" srcId="{50940113-B8DC-4572-ABA2-90A47E0694C1}" destId="{230CFD81-266A-4D83-B90B-0203060F5746}" srcOrd="0" destOrd="0" presId="urn:microsoft.com/office/officeart/2005/8/layout/chevron1"/>
    <dgm:cxn modelId="{241BC08A-289B-4C6D-8091-12640AE9A395}" srcId="{C5FA5F89-5CF9-4855-AF65-0F593EE040DE}" destId="{77C6AE74-F0CB-48FD-AFF7-A809BC44B650}" srcOrd="1" destOrd="0" parTransId="{846F589E-4B90-4EB3-B121-0FC456181FFF}" sibTransId="{BFDE2F06-E333-4E1C-BB74-B103E0FCCEDE}"/>
    <dgm:cxn modelId="{0430568C-9418-4B3D-A084-146EA8EF188A}" type="presOf" srcId="{77C6AE74-F0CB-48FD-AFF7-A809BC44B650}" destId="{8E4BD667-F177-4B4F-AF76-64928FDBA05B}" srcOrd="0" destOrd="0" presId="urn:microsoft.com/office/officeart/2005/8/layout/chevron1"/>
    <dgm:cxn modelId="{C32DB898-075E-4913-85F7-6F4C8E153977}" type="presOf" srcId="{C5FA5F89-5CF9-4855-AF65-0F593EE040DE}" destId="{217D9E69-7D94-416A-B7C6-4ED510237E4B}" srcOrd="0" destOrd="0" presId="urn:microsoft.com/office/officeart/2005/8/layout/chevron1"/>
    <dgm:cxn modelId="{FDD4969E-63EF-4DDD-89BA-D784D07BAAE0}" srcId="{C5FA5F89-5CF9-4855-AF65-0F593EE040DE}" destId="{58D7ABCE-60D7-4EC8-8288-05EE1BC0F428}" srcOrd="2" destOrd="0" parTransId="{40EF8A76-5C07-4537-A7F2-9767EA58AEF1}" sibTransId="{B65E18F7-0E6C-4A4F-B5ED-0045D844F7FA}"/>
    <dgm:cxn modelId="{B24C22DD-438C-47FC-9097-F6134E85CFE1}" type="presOf" srcId="{58D7ABCE-60D7-4EC8-8288-05EE1BC0F428}" destId="{EB8AA19B-09EF-4DCC-9C7F-8D9CCBF7CB6C}" srcOrd="0" destOrd="0" presId="urn:microsoft.com/office/officeart/2005/8/layout/chevron1"/>
    <dgm:cxn modelId="{6FFEA0E6-55A6-493B-BE98-E18FA944D688}" type="presParOf" srcId="{217D9E69-7D94-416A-B7C6-4ED510237E4B}" destId="{230CFD81-266A-4D83-B90B-0203060F5746}" srcOrd="0" destOrd="0" presId="urn:microsoft.com/office/officeart/2005/8/layout/chevron1"/>
    <dgm:cxn modelId="{17AFEBA1-38B5-493B-8768-B92F0B8E03BA}" type="presParOf" srcId="{217D9E69-7D94-416A-B7C6-4ED510237E4B}" destId="{74D97571-B69A-4F98-A234-58A911C0AE8E}" srcOrd="1" destOrd="0" presId="urn:microsoft.com/office/officeart/2005/8/layout/chevron1"/>
    <dgm:cxn modelId="{61D7D5EC-9315-48DC-9C57-C7AFDFDF2332}" type="presParOf" srcId="{217D9E69-7D94-416A-B7C6-4ED510237E4B}" destId="{8E4BD667-F177-4B4F-AF76-64928FDBA05B}" srcOrd="2" destOrd="0" presId="urn:microsoft.com/office/officeart/2005/8/layout/chevron1"/>
    <dgm:cxn modelId="{942DC1D1-BD1B-4E32-85AB-01B197945EB8}" type="presParOf" srcId="{217D9E69-7D94-416A-B7C6-4ED510237E4B}" destId="{9A7136C5-83D5-48F3-9C54-44592FC7F785}" srcOrd="3" destOrd="0" presId="urn:microsoft.com/office/officeart/2005/8/layout/chevron1"/>
    <dgm:cxn modelId="{BF80B973-28B5-413D-8847-0C8769DFE30F}" type="presParOf" srcId="{217D9E69-7D94-416A-B7C6-4ED510237E4B}" destId="{EB8AA19B-09EF-4DCC-9C7F-8D9CCBF7CB6C}"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54C7C-58B3-4949-8135-51C4BFC7487C}">
      <dsp:nvSpPr>
        <dsp:cNvPr id="0" name=""/>
        <dsp:cNvSpPr/>
      </dsp:nvSpPr>
      <dsp:spPr>
        <a:xfrm>
          <a:off x="2878" y="1429862"/>
          <a:ext cx="3507379" cy="1068011"/>
        </a:xfrm>
        <a:prstGeom prst="chevron">
          <a:avLst/>
        </a:prstGeom>
        <a:solidFill>
          <a:srgbClr val="D3B5E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60008" rIns="60008" bIns="60008" numCol="1" spcCol="1270" anchor="ctr" anchorCtr="0">
          <a:noAutofit/>
        </a:bodyPr>
        <a:lstStyle/>
        <a:p>
          <a:pPr marL="0" lvl="0" indent="0" algn="ctr" defTabSz="2000250">
            <a:lnSpc>
              <a:spcPct val="90000"/>
            </a:lnSpc>
            <a:spcBef>
              <a:spcPct val="0"/>
            </a:spcBef>
            <a:spcAft>
              <a:spcPct val="35000"/>
            </a:spcAft>
            <a:buNone/>
          </a:pPr>
          <a:r>
            <a:rPr lang="en-US" altLang="zh-CN" sz="4500" kern="1200" dirty="0">
              <a:latin typeface="微软雅黑" panose="020B0503020204020204" pitchFamily="34" charset="-122"/>
              <a:ea typeface="微软雅黑" panose="020B0503020204020204" pitchFamily="34" charset="-122"/>
            </a:rPr>
            <a:t> </a:t>
          </a:r>
          <a:endParaRPr lang="zh-CN" altLang="en-US" sz="4500" kern="1200" dirty="0">
            <a:latin typeface="微软雅黑" panose="020B0503020204020204" pitchFamily="34" charset="-122"/>
            <a:ea typeface="微软雅黑" panose="020B0503020204020204" pitchFamily="34" charset="-122"/>
          </a:endParaRPr>
        </a:p>
      </dsp:txBody>
      <dsp:txXfrm>
        <a:off x="536884" y="1429862"/>
        <a:ext cx="2439368" cy="1068011"/>
      </dsp:txXfrm>
    </dsp:sp>
    <dsp:sp modelId="{1D12CD8E-7356-47FC-B340-0CE2C0D31E9E}">
      <dsp:nvSpPr>
        <dsp:cNvPr id="0" name=""/>
        <dsp:cNvSpPr/>
      </dsp:nvSpPr>
      <dsp:spPr>
        <a:xfrm>
          <a:off x="3159520" y="1429862"/>
          <a:ext cx="3507379" cy="1068011"/>
        </a:xfrm>
        <a:prstGeom prst="chevron">
          <a:avLst/>
        </a:prstGeom>
        <a:solidFill>
          <a:srgbClr val="A365D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60008" rIns="60008" bIns="60008" numCol="1" spcCol="1270" anchor="ctr" anchorCtr="0">
          <a:noAutofit/>
        </a:bodyPr>
        <a:lstStyle/>
        <a:p>
          <a:pPr marL="0" lvl="0" indent="0" algn="ctr" defTabSz="2000250">
            <a:lnSpc>
              <a:spcPct val="90000"/>
            </a:lnSpc>
            <a:spcBef>
              <a:spcPct val="0"/>
            </a:spcBef>
            <a:spcAft>
              <a:spcPct val="35000"/>
            </a:spcAft>
            <a:buNone/>
          </a:pPr>
          <a:r>
            <a:rPr lang="en-US" altLang="zh-CN" sz="4500" kern="1200" dirty="0">
              <a:latin typeface="微软雅黑" panose="020B0503020204020204" pitchFamily="34" charset="-122"/>
              <a:ea typeface="微软雅黑" panose="020B0503020204020204" pitchFamily="34" charset="-122"/>
            </a:rPr>
            <a:t> </a:t>
          </a:r>
          <a:endParaRPr lang="zh-CN" altLang="en-US" sz="4500" kern="1200" dirty="0">
            <a:latin typeface="微软雅黑" panose="020B0503020204020204" pitchFamily="34" charset="-122"/>
            <a:ea typeface="微软雅黑" panose="020B0503020204020204" pitchFamily="34" charset="-122"/>
          </a:endParaRPr>
        </a:p>
      </dsp:txBody>
      <dsp:txXfrm>
        <a:off x="3693526" y="1429862"/>
        <a:ext cx="2439368" cy="1068011"/>
      </dsp:txXfrm>
    </dsp:sp>
    <dsp:sp modelId="{BF8DE6DE-7241-4D78-915D-A8B7ACA6F393}">
      <dsp:nvSpPr>
        <dsp:cNvPr id="0" name=""/>
        <dsp:cNvSpPr/>
      </dsp:nvSpPr>
      <dsp:spPr>
        <a:xfrm>
          <a:off x="6316162" y="1441016"/>
          <a:ext cx="3507379" cy="1045704"/>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60008" rIns="60008" bIns="60008" numCol="1" spcCol="1270" anchor="ctr" anchorCtr="0">
          <a:noAutofit/>
        </a:bodyPr>
        <a:lstStyle/>
        <a:p>
          <a:pPr marL="0" lvl="0" indent="0" algn="ctr" defTabSz="2000250">
            <a:lnSpc>
              <a:spcPct val="90000"/>
            </a:lnSpc>
            <a:spcBef>
              <a:spcPct val="0"/>
            </a:spcBef>
            <a:spcAft>
              <a:spcPct val="35000"/>
            </a:spcAft>
            <a:buNone/>
          </a:pPr>
          <a:r>
            <a:rPr lang="en-US" altLang="zh-CN" sz="4500" kern="1200" dirty="0">
              <a:latin typeface="微软雅黑" panose="020B0503020204020204" pitchFamily="34" charset="-122"/>
              <a:ea typeface="微软雅黑" panose="020B0503020204020204" pitchFamily="34" charset="-122"/>
            </a:rPr>
            <a:t> </a:t>
          </a:r>
          <a:endParaRPr lang="zh-CN" altLang="en-US" sz="4500" kern="1200" dirty="0">
            <a:latin typeface="微软雅黑" panose="020B0503020204020204" pitchFamily="34" charset="-122"/>
            <a:ea typeface="微软雅黑" panose="020B0503020204020204" pitchFamily="34" charset="-122"/>
          </a:endParaRPr>
        </a:p>
      </dsp:txBody>
      <dsp:txXfrm>
        <a:off x="6839014" y="1441016"/>
        <a:ext cx="2461675" cy="10457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E9041-95A5-49BE-AB43-3E6A2DD39BF8}">
      <dsp:nvSpPr>
        <dsp:cNvPr id="0" name=""/>
        <dsp:cNvSpPr/>
      </dsp:nvSpPr>
      <dsp:spPr>
        <a:xfrm>
          <a:off x="3967882" y="2849128"/>
          <a:ext cx="1521730" cy="1464106"/>
        </a:xfrm>
        <a:prstGeom prst="ellipse">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2667000">
            <a:lnSpc>
              <a:spcPct val="90000"/>
            </a:lnSpc>
            <a:spcBef>
              <a:spcPct val="0"/>
            </a:spcBef>
            <a:spcAft>
              <a:spcPct val="35000"/>
            </a:spcAft>
            <a:buNone/>
          </a:pPr>
          <a:r>
            <a:rPr lang="en-US" altLang="zh-CN" sz="6000" kern="1200" dirty="0"/>
            <a:t> </a:t>
          </a:r>
          <a:endParaRPr lang="zh-CN" altLang="en-US" sz="6000" kern="1200" dirty="0"/>
        </a:p>
      </dsp:txBody>
      <dsp:txXfrm>
        <a:off x="4190734" y="3063541"/>
        <a:ext cx="1076026" cy="1035280"/>
      </dsp:txXfrm>
    </dsp:sp>
    <dsp:sp modelId="{3CE925F1-198C-45D2-AD90-5B20265FFD09}">
      <dsp:nvSpPr>
        <dsp:cNvPr id="0" name=""/>
        <dsp:cNvSpPr/>
      </dsp:nvSpPr>
      <dsp:spPr>
        <a:xfrm rot="12894816">
          <a:off x="2294837" y="2243966"/>
          <a:ext cx="1898264" cy="601791"/>
        </a:xfrm>
        <a:prstGeom prst="leftArrow">
          <a:avLst>
            <a:gd name="adj1" fmla="val 60000"/>
            <a:gd name="adj2" fmla="val 50000"/>
          </a:avLst>
        </a:prstGeom>
        <a:solidFill>
          <a:srgbClr val="A365D1"/>
        </a:solidFill>
        <a:ln>
          <a:noFill/>
        </a:ln>
        <a:effectLst/>
      </dsp:spPr>
      <dsp:style>
        <a:lnRef idx="0">
          <a:scrgbClr r="0" g="0" b="0"/>
        </a:lnRef>
        <a:fillRef idx="1">
          <a:scrgbClr r="0" g="0" b="0"/>
        </a:fillRef>
        <a:effectRef idx="1">
          <a:scrgbClr r="0" g="0" b="0"/>
        </a:effectRef>
        <a:fontRef idx="minor">
          <a:schemeClr val="lt1"/>
        </a:fontRef>
      </dsp:style>
    </dsp:sp>
    <dsp:sp modelId="{6D2533C9-0916-4591-AC2B-B3E8D163FD24}">
      <dsp:nvSpPr>
        <dsp:cNvPr id="0" name=""/>
        <dsp:cNvSpPr/>
      </dsp:nvSpPr>
      <dsp:spPr>
        <a:xfrm>
          <a:off x="719788" y="1478902"/>
          <a:ext cx="3491755" cy="1045464"/>
        </a:xfrm>
        <a:prstGeom prst="roundRect">
          <a:avLst>
            <a:gd name="adj" fmla="val 10000"/>
          </a:avLst>
        </a:prstGeom>
        <a:solidFill>
          <a:srgbClr val="D3B5E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9535" tIns="89535" rIns="89535" bIns="89535" numCol="1" spcCol="1270" anchor="ctr" anchorCtr="0">
          <a:noAutofit/>
        </a:bodyPr>
        <a:lstStyle/>
        <a:p>
          <a:pPr marL="0" lvl="0" indent="0" algn="ctr" defTabSz="2089150">
            <a:lnSpc>
              <a:spcPct val="90000"/>
            </a:lnSpc>
            <a:spcBef>
              <a:spcPct val="0"/>
            </a:spcBef>
            <a:spcAft>
              <a:spcPct val="35000"/>
            </a:spcAft>
            <a:buNone/>
          </a:pPr>
          <a:r>
            <a:rPr lang="en-US" altLang="zh-CN" sz="4700" kern="1200" dirty="0"/>
            <a:t> </a:t>
          </a:r>
          <a:endParaRPr lang="zh-CN" altLang="en-US" sz="4700" kern="1200" dirty="0"/>
        </a:p>
      </dsp:txBody>
      <dsp:txXfrm>
        <a:off x="750409" y="1509523"/>
        <a:ext cx="3430513" cy="984222"/>
      </dsp:txXfrm>
    </dsp:sp>
    <dsp:sp modelId="{457BE7DC-87D7-4B38-BF9D-AA2B52448865}">
      <dsp:nvSpPr>
        <dsp:cNvPr id="0" name=""/>
        <dsp:cNvSpPr/>
      </dsp:nvSpPr>
      <dsp:spPr>
        <a:xfrm rot="16200000">
          <a:off x="3766594" y="1474082"/>
          <a:ext cx="1924305" cy="601791"/>
        </a:xfrm>
        <a:prstGeom prst="leftArrow">
          <a:avLst>
            <a:gd name="adj1" fmla="val 60000"/>
            <a:gd name="adj2" fmla="val 50000"/>
          </a:avLst>
        </a:prstGeom>
        <a:solidFill>
          <a:srgbClr val="A365D1"/>
        </a:solidFill>
        <a:ln>
          <a:noFill/>
        </a:ln>
        <a:effectLst/>
      </dsp:spPr>
      <dsp:style>
        <a:lnRef idx="0">
          <a:scrgbClr r="0" g="0" b="0"/>
        </a:lnRef>
        <a:fillRef idx="1">
          <a:scrgbClr r="0" g="0" b="0"/>
        </a:fillRef>
        <a:effectRef idx="1">
          <a:scrgbClr r="0" g="0" b="0"/>
        </a:effectRef>
        <a:fontRef idx="minor">
          <a:schemeClr val="lt1"/>
        </a:fontRef>
      </dsp:style>
    </dsp:sp>
    <dsp:sp modelId="{1D43E8FF-1909-41CE-A0C7-689C88D60884}">
      <dsp:nvSpPr>
        <dsp:cNvPr id="0" name=""/>
        <dsp:cNvSpPr/>
      </dsp:nvSpPr>
      <dsp:spPr>
        <a:xfrm>
          <a:off x="1576211" y="314341"/>
          <a:ext cx="6305071" cy="996968"/>
        </a:xfrm>
        <a:prstGeom prst="roundRect">
          <a:avLst>
            <a:gd name="adj" fmla="val 10000"/>
          </a:avLst>
        </a:prstGeom>
        <a:solidFill>
          <a:srgbClr val="D3B5E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9535" tIns="89535" rIns="89535" bIns="89535" numCol="1" spcCol="1270" anchor="ctr" anchorCtr="0">
          <a:noAutofit/>
        </a:bodyPr>
        <a:lstStyle/>
        <a:p>
          <a:pPr marL="0" lvl="0" indent="0" algn="ctr" defTabSz="2089150">
            <a:lnSpc>
              <a:spcPct val="90000"/>
            </a:lnSpc>
            <a:spcBef>
              <a:spcPct val="0"/>
            </a:spcBef>
            <a:spcAft>
              <a:spcPct val="35000"/>
            </a:spcAft>
            <a:buNone/>
          </a:pPr>
          <a:r>
            <a:rPr lang="en-US" altLang="zh-CN" sz="4700" kern="1200" dirty="0"/>
            <a:t> </a:t>
          </a:r>
          <a:endParaRPr lang="zh-CN" altLang="en-US" sz="4700" kern="1200" dirty="0"/>
        </a:p>
      </dsp:txBody>
      <dsp:txXfrm>
        <a:off x="1605411" y="343541"/>
        <a:ext cx="6246671" cy="938568"/>
      </dsp:txXfrm>
    </dsp:sp>
    <dsp:sp modelId="{104AEA74-6EA3-4658-ABCA-F6AD4A69C28B}">
      <dsp:nvSpPr>
        <dsp:cNvPr id="0" name=""/>
        <dsp:cNvSpPr/>
      </dsp:nvSpPr>
      <dsp:spPr>
        <a:xfrm rot="19686660">
          <a:off x="5312198" y="2254846"/>
          <a:ext cx="2129381" cy="601791"/>
        </a:xfrm>
        <a:prstGeom prst="leftArrow">
          <a:avLst>
            <a:gd name="adj1" fmla="val 60000"/>
            <a:gd name="adj2" fmla="val 50000"/>
          </a:avLst>
        </a:prstGeom>
        <a:solidFill>
          <a:srgbClr val="A365D1"/>
        </a:solidFill>
        <a:ln>
          <a:noFill/>
        </a:ln>
        <a:effectLst/>
      </dsp:spPr>
      <dsp:style>
        <a:lnRef idx="0">
          <a:scrgbClr r="0" g="0" b="0"/>
        </a:lnRef>
        <a:fillRef idx="1">
          <a:scrgbClr r="0" g="0" b="0"/>
        </a:fillRef>
        <a:effectRef idx="1">
          <a:scrgbClr r="0" g="0" b="0"/>
        </a:effectRef>
        <a:fontRef idx="minor">
          <a:schemeClr val="lt1"/>
        </a:fontRef>
      </dsp:style>
    </dsp:sp>
    <dsp:sp modelId="{18D5602A-E56F-4D27-823B-64E237BC942D}">
      <dsp:nvSpPr>
        <dsp:cNvPr id="0" name=""/>
        <dsp:cNvSpPr/>
      </dsp:nvSpPr>
      <dsp:spPr>
        <a:xfrm>
          <a:off x="5390290" y="1478905"/>
          <a:ext cx="3781197" cy="1028774"/>
        </a:xfrm>
        <a:prstGeom prst="roundRect">
          <a:avLst>
            <a:gd name="adj" fmla="val 10000"/>
          </a:avLst>
        </a:prstGeom>
        <a:solidFill>
          <a:srgbClr val="D3B5E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9535" tIns="89535" rIns="89535" bIns="89535" numCol="1" spcCol="1270" anchor="ctr" anchorCtr="0">
          <a:noAutofit/>
        </a:bodyPr>
        <a:lstStyle/>
        <a:p>
          <a:pPr marL="0" lvl="0" indent="0" algn="ctr" defTabSz="2089150">
            <a:lnSpc>
              <a:spcPct val="90000"/>
            </a:lnSpc>
            <a:spcBef>
              <a:spcPct val="0"/>
            </a:spcBef>
            <a:spcAft>
              <a:spcPct val="35000"/>
            </a:spcAft>
            <a:buNone/>
          </a:pPr>
          <a:r>
            <a:rPr lang="en-US" altLang="zh-CN" sz="4700" kern="1200" dirty="0"/>
            <a:t> </a:t>
          </a:r>
          <a:endParaRPr lang="zh-CN" altLang="en-US" sz="4700" kern="1200" dirty="0"/>
        </a:p>
      </dsp:txBody>
      <dsp:txXfrm>
        <a:off x="5420422" y="1509037"/>
        <a:ext cx="3720933" cy="9685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CC6DA-AE44-48E0-9FEA-9EEF73887B26}">
      <dsp:nvSpPr>
        <dsp:cNvPr id="0" name=""/>
        <dsp:cNvSpPr/>
      </dsp:nvSpPr>
      <dsp:spPr>
        <a:xfrm>
          <a:off x="4929" y="15101"/>
          <a:ext cx="1528278" cy="916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包过滤</a:t>
          </a:r>
        </a:p>
      </dsp:txBody>
      <dsp:txXfrm>
        <a:off x="31786" y="41958"/>
        <a:ext cx="1474564" cy="863253"/>
      </dsp:txXfrm>
    </dsp:sp>
    <dsp:sp modelId="{DC727A7C-3877-4E5B-8AD9-5FE8F45B5E7A}">
      <dsp:nvSpPr>
        <dsp:cNvPr id="0" name=""/>
        <dsp:cNvSpPr/>
      </dsp:nvSpPr>
      <dsp:spPr>
        <a:xfrm>
          <a:off x="1686036" y="284078"/>
          <a:ext cx="323995" cy="3790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686036" y="359881"/>
        <a:ext cx="226797" cy="227407"/>
      </dsp:txXfrm>
    </dsp:sp>
    <dsp:sp modelId="{264DF7F4-F140-4E90-B2D6-07DB5CF685F2}">
      <dsp:nvSpPr>
        <dsp:cNvPr id="0" name=""/>
        <dsp:cNvSpPr/>
      </dsp:nvSpPr>
      <dsp:spPr>
        <a:xfrm>
          <a:off x="2144520" y="15101"/>
          <a:ext cx="1528278" cy="916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应用代理</a:t>
          </a:r>
        </a:p>
      </dsp:txBody>
      <dsp:txXfrm>
        <a:off x="2171377" y="41958"/>
        <a:ext cx="1474564" cy="863253"/>
      </dsp:txXfrm>
    </dsp:sp>
    <dsp:sp modelId="{47CC4E95-221E-4D2E-B673-ED83599031C1}">
      <dsp:nvSpPr>
        <dsp:cNvPr id="0" name=""/>
        <dsp:cNvSpPr/>
      </dsp:nvSpPr>
      <dsp:spPr>
        <a:xfrm>
          <a:off x="3825626" y="284078"/>
          <a:ext cx="323995" cy="3790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825626" y="359881"/>
        <a:ext cx="226797" cy="227407"/>
      </dsp:txXfrm>
    </dsp:sp>
    <dsp:sp modelId="{4DB30CD7-0417-4A7F-AEAE-0D88EF86801B}">
      <dsp:nvSpPr>
        <dsp:cNvPr id="0" name=""/>
        <dsp:cNvSpPr/>
      </dsp:nvSpPr>
      <dsp:spPr>
        <a:xfrm>
          <a:off x="4284110" y="15101"/>
          <a:ext cx="1528278" cy="916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状态检测</a:t>
          </a:r>
        </a:p>
      </dsp:txBody>
      <dsp:txXfrm>
        <a:off x="4310967" y="41958"/>
        <a:ext cx="1474564" cy="863253"/>
      </dsp:txXfrm>
    </dsp:sp>
    <dsp:sp modelId="{7AEDEA88-9561-4B71-8B1D-AAC590C0D537}">
      <dsp:nvSpPr>
        <dsp:cNvPr id="0" name=""/>
        <dsp:cNvSpPr/>
      </dsp:nvSpPr>
      <dsp:spPr>
        <a:xfrm>
          <a:off x="5965217" y="284078"/>
          <a:ext cx="323995" cy="3790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5965217" y="359881"/>
        <a:ext cx="226797" cy="227407"/>
      </dsp:txXfrm>
    </dsp:sp>
    <dsp:sp modelId="{B07A5AE1-527A-43D5-8A2E-F5340E27CBBC}">
      <dsp:nvSpPr>
        <dsp:cNvPr id="0" name=""/>
        <dsp:cNvSpPr/>
      </dsp:nvSpPr>
      <dsp:spPr>
        <a:xfrm>
          <a:off x="6423700" y="15101"/>
          <a:ext cx="1528278" cy="916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UTM</a:t>
          </a:r>
          <a:endParaRPr lang="zh-CN" altLang="en-US" sz="2500" kern="1200" dirty="0"/>
        </a:p>
      </dsp:txBody>
      <dsp:txXfrm>
        <a:off x="6450557" y="41958"/>
        <a:ext cx="1474564" cy="863253"/>
      </dsp:txXfrm>
    </dsp:sp>
    <dsp:sp modelId="{50145A7E-BD9B-447A-8461-2D5EAD4B6864}">
      <dsp:nvSpPr>
        <dsp:cNvPr id="0" name=""/>
        <dsp:cNvSpPr/>
      </dsp:nvSpPr>
      <dsp:spPr>
        <a:xfrm>
          <a:off x="8104807" y="284078"/>
          <a:ext cx="323995" cy="3790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8104807" y="359881"/>
        <a:ext cx="226797" cy="227407"/>
      </dsp:txXfrm>
    </dsp:sp>
    <dsp:sp modelId="{5A0AC6DD-817E-4471-8548-174D2BC82876}">
      <dsp:nvSpPr>
        <dsp:cNvPr id="0" name=""/>
        <dsp:cNvSpPr/>
      </dsp:nvSpPr>
      <dsp:spPr>
        <a:xfrm>
          <a:off x="8563291" y="15101"/>
          <a:ext cx="1528278" cy="9169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NGFW</a:t>
          </a:r>
          <a:endParaRPr lang="zh-CN" altLang="en-US" sz="2500" kern="1200" dirty="0"/>
        </a:p>
      </dsp:txBody>
      <dsp:txXfrm>
        <a:off x="8590148" y="41958"/>
        <a:ext cx="1474564" cy="8632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C81E6-95DC-47A2-8F34-5FF1964E2312}">
      <dsp:nvSpPr>
        <dsp:cNvPr id="0" name=""/>
        <dsp:cNvSpPr/>
      </dsp:nvSpPr>
      <dsp:spPr>
        <a:xfrm>
          <a:off x="0" y="356914"/>
          <a:ext cx="10074574"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1899" tIns="374904" rIns="781899" bIns="128016" numCol="1" spcCol="1270" anchor="t" anchorCtr="0">
          <a:noAutofit/>
        </a:bodyPr>
        <a:lstStyle/>
        <a:p>
          <a:pPr marL="171450" lvl="1" indent="-171450" algn="l" defTabSz="800100">
            <a:lnSpc>
              <a:spcPct val="90000"/>
            </a:lnSpc>
            <a:spcBef>
              <a:spcPct val="0"/>
            </a:spcBef>
            <a:spcAft>
              <a:spcPct val="15000"/>
            </a:spcAft>
            <a:buChar char="•"/>
          </a:pPr>
          <a:r>
            <a:rPr kumimoji="1" lang="zh-CN" altLang="en-US" sz="1800" kern="1200" dirty="0"/>
            <a:t>能够识别未知应用和协同工作的同步系统，以便提供对网络中所有流量的可视化和可控性</a:t>
          </a:r>
          <a:endParaRPr lang="zh-CN" altLang="en-US" sz="1800" kern="1200" dirty="0"/>
        </a:p>
      </dsp:txBody>
      <dsp:txXfrm>
        <a:off x="0" y="356914"/>
        <a:ext cx="10074574" cy="1077300"/>
      </dsp:txXfrm>
    </dsp:sp>
    <dsp:sp modelId="{FCCF2D0D-EEE2-433A-AE2B-2A6D85C41F52}">
      <dsp:nvSpPr>
        <dsp:cNvPr id="0" name=""/>
        <dsp:cNvSpPr/>
      </dsp:nvSpPr>
      <dsp:spPr>
        <a:xfrm>
          <a:off x="503728" y="91234"/>
          <a:ext cx="7052201"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556" tIns="0" rIns="266556" bIns="0" numCol="1" spcCol="1270" anchor="ctr" anchorCtr="0">
          <a:noAutofit/>
        </a:bodyPr>
        <a:lstStyle/>
        <a:p>
          <a:pPr marL="0" lvl="0" indent="0" algn="l" defTabSz="800100">
            <a:lnSpc>
              <a:spcPct val="90000"/>
            </a:lnSpc>
            <a:spcBef>
              <a:spcPct val="0"/>
            </a:spcBef>
            <a:spcAft>
              <a:spcPct val="35000"/>
            </a:spcAft>
            <a:buNone/>
          </a:pPr>
          <a:r>
            <a:rPr lang="zh-CN" altLang="en-US" sz="1800" kern="1200" dirty="0"/>
            <a:t>可视化关键</a:t>
          </a:r>
        </a:p>
      </dsp:txBody>
      <dsp:txXfrm>
        <a:off x="529667" y="117173"/>
        <a:ext cx="7000323" cy="479482"/>
      </dsp:txXfrm>
    </dsp:sp>
    <dsp:sp modelId="{ABFD62B1-B972-4ABB-A727-D6EEFACB9859}">
      <dsp:nvSpPr>
        <dsp:cNvPr id="0" name=""/>
        <dsp:cNvSpPr/>
      </dsp:nvSpPr>
      <dsp:spPr>
        <a:xfrm>
          <a:off x="0" y="1797094"/>
          <a:ext cx="10074574" cy="793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1899" tIns="374904" rIns="781899"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b="0" i="0" kern="1200" dirty="0"/>
            <a:t>持续更新的威胁情报的技术能力，持续提升自身提升发现和响应高级威胁的能力</a:t>
          </a:r>
          <a:endParaRPr lang="zh-CN" altLang="en-US" sz="1800" kern="1200" dirty="0"/>
        </a:p>
      </dsp:txBody>
      <dsp:txXfrm>
        <a:off x="0" y="1797094"/>
        <a:ext cx="10074574" cy="793800"/>
      </dsp:txXfrm>
    </dsp:sp>
    <dsp:sp modelId="{ED57AC92-C8CC-4A00-88FF-B05D63251B06}">
      <dsp:nvSpPr>
        <dsp:cNvPr id="0" name=""/>
        <dsp:cNvSpPr/>
      </dsp:nvSpPr>
      <dsp:spPr>
        <a:xfrm>
          <a:off x="503728" y="1531414"/>
          <a:ext cx="7052201"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556" tIns="0" rIns="266556" bIns="0" numCol="1" spcCol="1270" anchor="ctr" anchorCtr="0">
          <a:noAutofit/>
        </a:bodyPr>
        <a:lstStyle/>
        <a:p>
          <a:pPr marL="0" lvl="0" indent="0" algn="l" defTabSz="800100">
            <a:lnSpc>
              <a:spcPct val="90000"/>
            </a:lnSpc>
            <a:spcBef>
              <a:spcPct val="0"/>
            </a:spcBef>
            <a:spcAft>
              <a:spcPct val="35000"/>
            </a:spcAft>
            <a:buNone/>
          </a:pPr>
          <a:r>
            <a:rPr lang="zh-CN" altLang="en-US" sz="1800" kern="1200" dirty="0"/>
            <a:t>智能化保障</a:t>
          </a:r>
        </a:p>
      </dsp:txBody>
      <dsp:txXfrm>
        <a:off x="529667" y="1557353"/>
        <a:ext cx="7000323" cy="479482"/>
      </dsp:txXfrm>
    </dsp:sp>
    <dsp:sp modelId="{584512FD-B4BB-49F1-9FE5-2214D725FF8C}">
      <dsp:nvSpPr>
        <dsp:cNvPr id="0" name=""/>
        <dsp:cNvSpPr/>
      </dsp:nvSpPr>
      <dsp:spPr>
        <a:xfrm>
          <a:off x="0" y="2953774"/>
          <a:ext cx="10074574" cy="793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1899" tIns="374904" rIns="781899" bIns="128016" numCol="1" spcCol="1270" anchor="t" anchorCtr="0">
          <a:noAutofit/>
        </a:bodyPr>
        <a:lstStyle/>
        <a:p>
          <a:pPr marL="171450" lvl="1" indent="-171450" algn="l" defTabSz="800100">
            <a:lnSpc>
              <a:spcPct val="90000"/>
            </a:lnSpc>
            <a:spcBef>
              <a:spcPct val="0"/>
            </a:spcBef>
            <a:spcAft>
              <a:spcPct val="15000"/>
            </a:spcAft>
            <a:buChar char="•"/>
          </a:pPr>
          <a:r>
            <a:rPr kumimoji="1" lang="zh-CN" altLang="en-US" sz="1800" kern="1200" dirty="0"/>
            <a:t>通过软件定义出防火墙阵列，来把控网络流量</a:t>
          </a:r>
          <a:endParaRPr lang="zh-CN" altLang="en-US" sz="1800" kern="1200" dirty="0"/>
        </a:p>
      </dsp:txBody>
      <dsp:txXfrm>
        <a:off x="0" y="2953774"/>
        <a:ext cx="10074574" cy="793800"/>
      </dsp:txXfrm>
    </dsp:sp>
    <dsp:sp modelId="{AA2A43A7-0E96-41BC-9176-8B52BA6FFEA5}">
      <dsp:nvSpPr>
        <dsp:cNvPr id="0" name=""/>
        <dsp:cNvSpPr/>
      </dsp:nvSpPr>
      <dsp:spPr>
        <a:xfrm>
          <a:off x="503728" y="2688095"/>
          <a:ext cx="7052201"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556" tIns="0" rIns="266556" bIns="0" numCol="1" spcCol="1270" anchor="ctr" anchorCtr="0">
          <a:noAutofit/>
        </a:bodyPr>
        <a:lstStyle/>
        <a:p>
          <a:pPr marL="0" lvl="0" indent="0" algn="l" defTabSz="800100">
            <a:lnSpc>
              <a:spcPct val="90000"/>
            </a:lnSpc>
            <a:spcBef>
              <a:spcPct val="0"/>
            </a:spcBef>
            <a:spcAft>
              <a:spcPct val="35000"/>
            </a:spcAft>
            <a:buNone/>
          </a:pPr>
          <a:r>
            <a:rPr lang="zh-CN" altLang="en-US" sz="1800" kern="1200" dirty="0"/>
            <a:t>软件化态势</a:t>
          </a:r>
        </a:p>
      </dsp:txBody>
      <dsp:txXfrm>
        <a:off x="529667" y="2714034"/>
        <a:ext cx="7000323"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0CFD81-266A-4D83-B90B-0203060F5746}">
      <dsp:nvSpPr>
        <dsp:cNvPr id="0" name=""/>
        <dsp:cNvSpPr/>
      </dsp:nvSpPr>
      <dsp:spPr>
        <a:xfrm>
          <a:off x="2704" y="0"/>
          <a:ext cx="3295579" cy="584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重定向</a:t>
          </a:r>
        </a:p>
      </dsp:txBody>
      <dsp:txXfrm>
        <a:off x="294935" y="0"/>
        <a:ext cx="2711117" cy="584462"/>
      </dsp:txXfrm>
    </dsp:sp>
    <dsp:sp modelId="{8E4BD667-F177-4B4F-AF76-64928FDBA05B}">
      <dsp:nvSpPr>
        <dsp:cNvPr id="0" name=""/>
        <dsp:cNvSpPr/>
      </dsp:nvSpPr>
      <dsp:spPr>
        <a:xfrm>
          <a:off x="2968726" y="0"/>
          <a:ext cx="3295579" cy="584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虚拟化</a:t>
          </a:r>
        </a:p>
      </dsp:txBody>
      <dsp:txXfrm>
        <a:off x="3260957" y="0"/>
        <a:ext cx="2711117" cy="584462"/>
      </dsp:txXfrm>
    </dsp:sp>
    <dsp:sp modelId="{EB8AA19B-09EF-4DCC-9C7F-8D9CCBF7CB6C}">
      <dsp:nvSpPr>
        <dsp:cNvPr id="0" name=""/>
        <dsp:cNvSpPr/>
      </dsp:nvSpPr>
      <dsp:spPr>
        <a:xfrm>
          <a:off x="5934747" y="0"/>
          <a:ext cx="3295579" cy="584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隔离</a:t>
          </a:r>
        </a:p>
      </dsp:txBody>
      <dsp:txXfrm>
        <a:off x="6226978" y="0"/>
        <a:ext cx="2711117" cy="584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pPr/>
              <a:t>2021/3/5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pPr/>
              <a:t>‹#›</a:t>
            </a:fld>
            <a:endParaRPr kumimoji="1" lang="zh-CN" altLang="en-US"/>
          </a:p>
        </p:txBody>
      </p:sp>
    </p:spTree>
    <p:extLst>
      <p:ext uri="{BB962C8B-B14F-4D97-AF65-F5344CB8AC3E}">
        <p14:creationId xmlns:p14="http://schemas.microsoft.com/office/powerpoint/2010/main" val="3956025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www.liangzl.com/get-article-detail-142224.html"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8" Type="http://schemas.openxmlformats.org/officeDocument/2006/relationships/hyperlink" Target="https://baike.baidu.com/item/%E6%95%B0%E6%8D%AE%E5%8C%85/489739" TargetMode="External"/><Relationship Id="rId3" Type="http://schemas.openxmlformats.org/officeDocument/2006/relationships/hyperlink" Target="https://baike.baidu.com/item/%E5%85%AC%E7%94%A8%E7%BD%91%E7%BB%9C/12752077" TargetMode="External"/><Relationship Id="rId7" Type="http://schemas.openxmlformats.org/officeDocument/2006/relationships/hyperlink" Target="https://baike.baidu.com/item/VPN" TargetMode="External"/><Relationship Id="rId2" Type="http://schemas.openxmlformats.org/officeDocument/2006/relationships/slide" Target="../slides/slide149.xml"/><Relationship Id="rId1" Type="http://schemas.openxmlformats.org/officeDocument/2006/relationships/notesMaster" Target="../notesMasters/notesMaster1.xml"/><Relationship Id="rId6" Type="http://schemas.openxmlformats.org/officeDocument/2006/relationships/hyperlink" Target="https://baike.baidu.com/item/%E4%BC%81%E4%B8%9A%E7%BD%91%E7%BB%9C/2119389" TargetMode="External"/><Relationship Id="rId5" Type="http://schemas.openxmlformats.org/officeDocument/2006/relationships/hyperlink" Target="https://baike.baidu.com/item/%E5%8A%A0%E5%AF%86/752748" TargetMode="External"/><Relationship Id="rId10" Type="http://schemas.openxmlformats.org/officeDocument/2006/relationships/hyperlink" Target="https://baike.baidu.com/item/%E6%9C%8D%E5%8A%A1%E5%99%A8/100571" TargetMode="External"/><Relationship Id="rId4" Type="http://schemas.openxmlformats.org/officeDocument/2006/relationships/hyperlink" Target="https://baike.baidu.com/item/%E4%B8%93%E7%94%A8%E7%BD%91%E7%BB%9C/795899" TargetMode="External"/><Relationship Id="rId9" Type="http://schemas.openxmlformats.org/officeDocument/2006/relationships/hyperlink" Target="https://baike.baidu.com/item/%E8%BF%9C%E7%A8%8B%E8%AE%BF%E9%97%AE/3326708" TargetMode="Externa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baike.baidu.com/item/%E4%B8%B4%E6%97%B6%E5%AF%86%E9%92%A5%E5%AE%8C%E6%95%B4%E6%80%A7%E5%8D%8F%E8%AE%AE/13825670" TargetMode="External"/><Relationship Id="rId2" Type="http://schemas.openxmlformats.org/officeDocument/2006/relationships/slide" Target="../slides/slide154.xml"/><Relationship Id="rId1" Type="http://schemas.openxmlformats.org/officeDocument/2006/relationships/notesMaster" Target="../notesMasters/notesMaster1.xml"/><Relationship Id="rId4" Type="http://schemas.openxmlformats.org/officeDocument/2006/relationships/hyperlink" Target="https://baike.baidu.com/item/TKIP" TargetMode="Externa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baike.baidu.com/item/%E6%97%A0%E7%BA%BF%E5%B1%80%E5%9F%9F%E7%BD%91"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baike.baidu.com/item/IEEE%20802.11i"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hi.baidu.com/arp_zhuanti/blog/item/0e17ef3a7e0e7dc8d56225c0.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baike.baidu.com/view/162307.htm"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baike.baidu.com/item/%E6%9C%80%E5%A4%A7%E5%88%86%E6%AE%B5%E5%A4%A7%E5%B0%8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curityaffairs.co/wordpress/52015/hacking/mirai-botnet.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7%B3%BB%E7%BB%9F%E5%AE%89%E5%85%A8/400721"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ike.baidu.com/item/%E7%AF%A1%E6%94%B9/9659251"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cac.gov.cn/2016-12/27/c_1120195926.ht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替换成自己的名字和学校名称等，再在</a:t>
            </a:r>
            <a:r>
              <a:rPr kumimoji="1" lang="en-US" altLang="zh-CN" dirty="0"/>
              <a:t>PPT</a:t>
            </a:r>
            <a:r>
              <a:rPr kumimoji="1" lang="zh-CN" altLang="en-US" dirty="0"/>
              <a:t>母版中加入自己学校的图标。</a:t>
            </a:r>
            <a:endParaRPr kumimoji="1" lang="en-US" altLang="zh-CN" dirty="0"/>
          </a:p>
          <a:p>
            <a:r>
              <a:rPr kumimoji="1" lang="zh-CN" altLang="en-US" dirty="0"/>
              <a:t>在</a:t>
            </a:r>
            <a:r>
              <a:rPr kumimoji="1" lang="en-US" altLang="zh-CN" dirty="0"/>
              <a:t>PPT</a:t>
            </a:r>
            <a:r>
              <a:rPr kumimoji="1" lang="zh-CN" altLang="en-US" dirty="0"/>
              <a:t>母版中加入学校图标的方法：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、页面最上面菜单中，关闭母版。祝贺你：</a:t>
            </a:r>
            <a:r>
              <a:rPr kumimoji="1" lang="en-US" altLang="zh-CN" dirty="0"/>
              <a:t>PPT</a:t>
            </a:r>
            <a:r>
              <a:rPr kumimoji="1" lang="zh-CN" altLang="en-US" dirty="0"/>
              <a:t>每页正文均有自己学校的图标了！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2424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5C026AA-7ED1-FA4D-BB94-DD68D51E0B1D}"/>
              </a:ext>
            </a:extLst>
          </p:cNvPr>
          <p:cNvSpPr>
            <a:spLocks noGrp="1" noChangeArrowheads="1"/>
          </p:cNvSpPr>
          <p:nvPr>
            <p:ph type="sldNum" sz="quarter" idx="5"/>
          </p:nvPr>
        </p:nvSpPr>
        <p:spPr>
          <a:ln/>
        </p:spPr>
        <p:txBody>
          <a:bodyPr/>
          <a:lstStyle/>
          <a:p>
            <a:fld id="{735D8932-EE21-9747-877B-4086F1FF58A8}" type="slidenum">
              <a:rPr lang="en-GB" altLang="zh-CN"/>
              <a:pPr/>
              <a:t>14</a:t>
            </a:fld>
            <a:endParaRPr lang="en-GB" altLang="zh-CN"/>
          </a:p>
        </p:txBody>
      </p:sp>
      <p:sp>
        <p:nvSpPr>
          <p:cNvPr id="93186" name="Rectangle 2">
            <a:extLst>
              <a:ext uri="{FF2B5EF4-FFF2-40B4-BE49-F238E27FC236}">
                <a16:creationId xmlns:a16="http://schemas.microsoft.com/office/drawing/2014/main" id="{DC2DBB55-2E4B-9A48-9B60-DFE004C88B1D}"/>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5EC67505-F26F-FB4C-951C-CCF18B574E4D}"/>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r>
              <a:rPr kumimoji="1" lang="zh-CN" altLang="en-US" dirty="0"/>
              <a:t>讲解脚本</a:t>
            </a:r>
            <a:r>
              <a:rPr kumimoji="1" lang="en-US" altLang="zh-CN" dirty="0"/>
              <a:t>】</a:t>
            </a:r>
          </a:p>
          <a:p>
            <a:r>
              <a:rPr kumimoji="1" lang="zh-CN" altLang="en-US" dirty="0"/>
              <a:t>窃听是一种典型的被动式攻击表现，它以窥探传输的数据的方式收集信息，</a:t>
            </a:r>
            <a:endParaRPr kumimoji="1" lang="en-US" altLang="zh-CN" dirty="0"/>
          </a:p>
          <a:p>
            <a:endParaRPr kumimoji="1" lang="en-US" altLang="zh-CN" dirty="0"/>
          </a:p>
          <a:p>
            <a:r>
              <a:rPr kumimoji="1" lang="zh-CN" altLang="en-US" dirty="0"/>
              <a:t>通常是在机密性通信链路上不合法地监听私密性的对话。</a:t>
            </a:r>
            <a:endParaRPr kumimoji="1" lang="en-US" altLang="zh-CN" dirty="0"/>
          </a:p>
          <a:p>
            <a:endParaRPr kumimoji="1" lang="en-US" altLang="zh-CN" dirty="0"/>
          </a:p>
          <a:p>
            <a:r>
              <a:rPr kumimoji="1" lang="zh-CN" altLang="en-US" dirty="0"/>
              <a:t>通信双方的消息没有发生变化，但机密性已遭破坏或隐私已经泄露。</a:t>
            </a:r>
            <a:endParaRPr kumimoji="1" lang="en-US" altLang="zh-CN" dirty="0"/>
          </a:p>
          <a:p>
            <a:endParaRPr lang="en-US" altLang="zh-CN" dirty="0"/>
          </a:p>
        </p:txBody>
      </p:sp>
    </p:spTree>
    <p:extLst>
      <p:ext uri="{BB962C8B-B14F-4D97-AF65-F5344CB8AC3E}">
        <p14:creationId xmlns:p14="http://schemas.microsoft.com/office/powerpoint/2010/main" val="38937163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一个双向身份认证的证书系统</a:t>
            </a:r>
          </a:p>
          <a:p>
            <a:endParaRPr lang="en-US" altLang="zh-CN" dirty="0"/>
          </a:p>
          <a:p>
            <a:endParaRPr lang="en-US" altLang="zh-CN" dirty="0"/>
          </a:p>
          <a:p>
            <a:r>
              <a:rPr lang="en-US" altLang="zh-CN" dirty="0"/>
              <a:t>N</a:t>
            </a:r>
            <a:r>
              <a:rPr lang="en-US" altLang="zh-CN" baseline="-25000" dirty="0"/>
              <a:t>1</a:t>
            </a:r>
            <a:r>
              <a:rPr lang="en-US" altLang="zh-CN" dirty="0"/>
              <a:t>N</a:t>
            </a:r>
            <a:r>
              <a:rPr lang="en-US" altLang="zh-CN" baseline="-25000" dirty="0"/>
              <a:t>2</a:t>
            </a:r>
            <a:r>
              <a:rPr lang="zh-CN" altLang="en-US" dirty="0"/>
              <a:t>是伪随机数，</a:t>
            </a:r>
            <a:r>
              <a:rPr lang="en-US" altLang="zh-CN" dirty="0"/>
              <a:t>ID</a:t>
            </a:r>
            <a:r>
              <a:rPr lang="en-US" altLang="zh-CN" baseline="-25000" dirty="0"/>
              <a:t>A</a:t>
            </a:r>
            <a:r>
              <a:rPr lang="en-US" altLang="zh-CN" dirty="0"/>
              <a:t>ID</a:t>
            </a:r>
            <a:r>
              <a:rPr lang="en-US" altLang="zh-CN" baseline="-25000" dirty="0"/>
              <a:t>B</a:t>
            </a:r>
            <a:r>
              <a:rPr lang="zh-CN" altLang="en-US" dirty="0"/>
              <a:t>代表各自的身份</a:t>
            </a:r>
            <a:r>
              <a:rPr lang="en-US" altLang="zh-CN" dirty="0"/>
              <a:t>,Time</a:t>
            </a:r>
            <a:r>
              <a:rPr lang="zh-CN" altLang="en-US" dirty="0"/>
              <a:t>是时间戳</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r>
              <a:rPr lang="en-US" altLang="zh-CN" dirty="0"/>
              <a:t>PKI(</a:t>
            </a:r>
            <a:r>
              <a:rPr lang="zh-CN" altLang="en-US" dirty="0"/>
              <a:t>身份认证，银行</a:t>
            </a:r>
            <a:r>
              <a:rPr lang="en-US" altLang="zh-CN" dirty="0"/>
              <a:t>U</a:t>
            </a:r>
            <a:r>
              <a:rPr lang="zh-CN" altLang="en-US" dirty="0"/>
              <a:t>盾</a:t>
            </a:r>
            <a:r>
              <a:rPr lang="en-US" altLang="zh-CN" dirty="0"/>
              <a:t>)</a:t>
            </a:r>
          </a:p>
          <a:p>
            <a:pPr lvl="1"/>
            <a:r>
              <a:rPr lang="en-US" altLang="zh-CN" dirty="0"/>
              <a:t>PKI</a:t>
            </a:r>
            <a:r>
              <a:rPr lang="zh-CN" altLang="en-US" dirty="0"/>
              <a:t>（</a:t>
            </a:r>
            <a:r>
              <a:rPr lang="en-US" altLang="zh-CN" dirty="0"/>
              <a:t>Public-Key Infrastructure</a:t>
            </a:r>
            <a:r>
              <a:rPr lang="zh-CN" altLang="en-US" dirty="0"/>
              <a:t>）是为了能够更有效地运用公钥而制定的一系列规范和规格的总称。</a:t>
            </a:r>
            <a:r>
              <a:rPr lang="en-US" altLang="zh-CN" dirty="0"/>
              <a:t>X.509</a:t>
            </a:r>
            <a:r>
              <a:rPr lang="zh-CN" altLang="en-US" dirty="0"/>
              <a:t>是</a:t>
            </a:r>
            <a:r>
              <a:rPr lang="en-US" altLang="zh-CN" dirty="0"/>
              <a:t>PKI</a:t>
            </a:r>
            <a:r>
              <a:rPr lang="zh-CN" altLang="en-US" dirty="0"/>
              <a:t>的一种。</a:t>
            </a:r>
            <a:endParaRPr lang="en-US" altLang="zh-CN" dirty="0"/>
          </a:p>
          <a:p>
            <a:pPr lvl="1"/>
            <a:r>
              <a:rPr lang="zh-CN" altLang="en-US" dirty="0"/>
              <a:t>用来创建、管理、存储、分发和撤销数字证书</a:t>
            </a:r>
            <a:endParaRPr lang="en-US" altLang="zh-CN" dirty="0"/>
          </a:p>
          <a:p>
            <a:pPr lvl="1"/>
            <a:r>
              <a:rPr lang="zh-CN" altLang="en-US" dirty="0"/>
              <a:t>提供网络信息安全服务，保证用户安全、便捷、高效地获取公钥</a:t>
            </a:r>
            <a:endParaRPr lang="en-US" altLang="zh-CN" dirty="0"/>
          </a:p>
          <a:p>
            <a:pPr lvl="1"/>
            <a:r>
              <a:rPr lang="en-US" altLang="zh-CN" dirty="0"/>
              <a:t>X.509</a:t>
            </a:r>
            <a:r>
              <a:rPr lang="zh-CN" altLang="en-US" dirty="0"/>
              <a:t>整个服务体系架构如图所示，包含以下内容：</a:t>
            </a:r>
            <a:endParaRPr lang="en-US" altLang="zh-CN" dirty="0"/>
          </a:p>
          <a:p>
            <a:pPr lvl="1"/>
            <a:r>
              <a:rPr lang="zh-CN" altLang="en-US" dirty="0"/>
              <a:t>端实体</a:t>
            </a:r>
            <a:endParaRPr lang="en-US" altLang="zh-CN" dirty="0"/>
          </a:p>
          <a:p>
            <a:pPr lvl="1"/>
            <a:r>
              <a:rPr lang="zh-CN" altLang="en-US" dirty="0"/>
              <a:t>认证机构</a:t>
            </a:r>
            <a:r>
              <a:rPr lang="en-US" altLang="zh-CN" dirty="0"/>
              <a:t>(CA)</a:t>
            </a:r>
            <a:r>
              <a:rPr lang="zh-CN" altLang="en-US" dirty="0"/>
              <a:t>：生成、发放证书，也承担部分管理任务</a:t>
            </a:r>
            <a:endParaRPr lang="en-US" altLang="zh-CN" dirty="0"/>
          </a:p>
          <a:p>
            <a:pPr lvl="1"/>
            <a:r>
              <a:rPr lang="zh-CN" altLang="en-US" dirty="0"/>
              <a:t>注册机构</a:t>
            </a:r>
            <a:r>
              <a:rPr lang="en-US" altLang="zh-CN" dirty="0"/>
              <a:t>(RA)</a:t>
            </a:r>
            <a:r>
              <a:rPr lang="zh-CN" altLang="en-US" dirty="0"/>
              <a:t>：承担部分管理任务</a:t>
            </a:r>
            <a:endParaRPr lang="en-US" altLang="zh-CN" dirty="0"/>
          </a:p>
          <a:p>
            <a:pPr lvl="1"/>
            <a:r>
              <a:rPr lang="zh-CN" altLang="en-US" dirty="0"/>
              <a:t>证书撤销列表</a:t>
            </a:r>
            <a:r>
              <a:rPr lang="en-US" altLang="zh-CN" dirty="0"/>
              <a:t>(CRL)</a:t>
            </a:r>
            <a:r>
              <a:rPr lang="zh-CN" altLang="en-US" dirty="0"/>
              <a:t>发布点</a:t>
            </a:r>
            <a:endParaRPr lang="en-US" altLang="zh-CN" dirty="0"/>
          </a:p>
          <a:p>
            <a:pPr lvl="1"/>
            <a:r>
              <a:rPr lang="zh-CN" altLang="en-US" dirty="0"/>
              <a:t>证书存取库</a:t>
            </a:r>
            <a:endParaRPr lang="en-US" altLang="zh-CN" dirty="0"/>
          </a:p>
          <a:p>
            <a:pPr lvl="1"/>
            <a:r>
              <a:rPr lang="zh-CN" altLang="en-US" dirty="0"/>
              <a:t>密钥备份、恢复、历史档案</a:t>
            </a:r>
            <a:endParaRPr lang="en-US" altLang="zh-CN" dirty="0"/>
          </a:p>
          <a:p>
            <a:pPr lvl="1"/>
            <a:r>
              <a:rPr lang="zh-CN" altLang="en-US" dirty="0"/>
              <a:t>等等</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r>
              <a:rPr lang="zh-CN" altLang="en-US" dirty="0"/>
              <a:t>国密系列算法</a:t>
            </a:r>
            <a:endParaRPr lang="en-US" altLang="zh-CN" dirty="0"/>
          </a:p>
          <a:p>
            <a:pPr marL="228600" lvl="1">
              <a:buFont typeface="Wingdings" pitchFamily="2" charset="2"/>
              <a:buChar char="Ø"/>
            </a:pPr>
            <a:r>
              <a:rPr lang="en-US" altLang="zh-CN" dirty="0"/>
              <a:t>SM2/SM9-----</a:t>
            </a:r>
            <a:r>
              <a:rPr lang="zh-CN" altLang="en-US" dirty="0"/>
              <a:t>非对称密码（公钥算法）</a:t>
            </a:r>
            <a:endParaRPr lang="en-US" altLang="zh-CN" dirty="0"/>
          </a:p>
          <a:p>
            <a:pPr marL="685800" lvl="2">
              <a:buFont typeface="Wingdings" pitchFamily="2" charset="2"/>
              <a:buChar char="Ø"/>
            </a:pPr>
            <a:r>
              <a:rPr lang="en-US" altLang="zh-CN" dirty="0"/>
              <a:t>SM2</a:t>
            </a:r>
            <a:r>
              <a:rPr lang="zh-CN" altLang="en-US" dirty="0"/>
              <a:t>：是一种基于椭圆曲线算法的非对称密码算法，基于</a:t>
            </a:r>
            <a:r>
              <a:rPr lang="en-US" altLang="zh-CN" dirty="0"/>
              <a:t>256bit</a:t>
            </a:r>
            <a:r>
              <a:rPr lang="zh-CN" altLang="en-US" dirty="0"/>
              <a:t>模运算的素数域。可以实现：</a:t>
            </a:r>
            <a:r>
              <a:rPr lang="en-US" altLang="zh-CN" dirty="0">
                <a:solidFill>
                  <a:srgbClr val="7030A0"/>
                </a:solidFill>
              </a:rPr>
              <a:t> SM2-1</a:t>
            </a:r>
            <a:r>
              <a:rPr lang="zh-CN" altLang="en-US" dirty="0">
                <a:solidFill>
                  <a:srgbClr val="7030A0"/>
                </a:solidFill>
              </a:rPr>
              <a:t>数字签名、</a:t>
            </a:r>
            <a:r>
              <a:rPr lang="en-US" altLang="zh-CN" dirty="0">
                <a:solidFill>
                  <a:srgbClr val="7030A0"/>
                </a:solidFill>
              </a:rPr>
              <a:t> SM2-1</a:t>
            </a:r>
            <a:r>
              <a:rPr lang="zh-CN" altLang="en-US" dirty="0">
                <a:solidFill>
                  <a:srgbClr val="7030A0"/>
                </a:solidFill>
              </a:rPr>
              <a:t>密钥协商、</a:t>
            </a:r>
            <a:r>
              <a:rPr lang="en-US" altLang="zh-CN" dirty="0">
                <a:solidFill>
                  <a:srgbClr val="7030A0"/>
                </a:solidFill>
              </a:rPr>
              <a:t> SM2-1</a:t>
            </a:r>
            <a:r>
              <a:rPr lang="zh-CN" altLang="en-US" dirty="0">
                <a:solidFill>
                  <a:srgbClr val="7030A0"/>
                </a:solidFill>
              </a:rPr>
              <a:t>加解密算法</a:t>
            </a:r>
            <a:endParaRPr lang="en-US" altLang="zh-CN" dirty="0">
              <a:solidFill>
                <a:srgbClr val="7030A0"/>
              </a:solidFill>
            </a:endParaRPr>
          </a:p>
          <a:p>
            <a:pPr marL="685800" lvl="2">
              <a:buFont typeface="Wingdings" pitchFamily="2" charset="2"/>
              <a:buChar char="Ø"/>
            </a:pPr>
            <a:r>
              <a:rPr lang="en-US" altLang="zh-CN" dirty="0"/>
              <a:t>SM9</a:t>
            </a:r>
            <a:r>
              <a:rPr lang="zh-CN" altLang="en-US" dirty="0"/>
              <a:t>基于双线性对的椭圆曲线算法的非对称密码。可以实现基于身份的密码体制。</a:t>
            </a:r>
            <a:r>
              <a:rPr lang="en-US" altLang="zh-CN" dirty="0"/>
              <a:t> </a:t>
            </a:r>
            <a:r>
              <a:rPr lang="en-US" altLang="zh-CN" dirty="0">
                <a:solidFill>
                  <a:srgbClr val="7030A0"/>
                </a:solidFill>
              </a:rPr>
              <a:t>SM9-1</a:t>
            </a:r>
            <a:r>
              <a:rPr lang="zh-CN" altLang="en-US" dirty="0">
                <a:solidFill>
                  <a:srgbClr val="7030A0"/>
                </a:solidFill>
              </a:rPr>
              <a:t>数字签名算法；</a:t>
            </a:r>
            <a:r>
              <a:rPr lang="en-US" altLang="zh-CN" dirty="0">
                <a:solidFill>
                  <a:srgbClr val="7030A0"/>
                </a:solidFill>
              </a:rPr>
              <a:t>SM9-2</a:t>
            </a:r>
            <a:r>
              <a:rPr lang="zh-CN" altLang="en-US" dirty="0">
                <a:solidFill>
                  <a:srgbClr val="7030A0"/>
                </a:solidFill>
              </a:rPr>
              <a:t>密钥交换协议；</a:t>
            </a:r>
            <a:r>
              <a:rPr lang="en-US" altLang="zh-CN" dirty="0">
                <a:solidFill>
                  <a:srgbClr val="7030A0"/>
                </a:solidFill>
              </a:rPr>
              <a:t>SM9-3</a:t>
            </a:r>
            <a:r>
              <a:rPr lang="zh-CN" altLang="en-US" dirty="0">
                <a:solidFill>
                  <a:srgbClr val="7030A0"/>
                </a:solidFill>
              </a:rPr>
              <a:t>密钥封装机制和公钥密码算法</a:t>
            </a:r>
            <a:endParaRPr lang="en-US" altLang="zh-CN" dirty="0">
              <a:solidFill>
                <a:srgbClr val="7030A0"/>
              </a:solidFill>
            </a:endParaRPr>
          </a:p>
          <a:p>
            <a:pPr marL="228600" lvl="1">
              <a:buFont typeface="Wingdings" pitchFamily="2" charset="2"/>
              <a:buChar char="Ø"/>
            </a:pPr>
            <a:r>
              <a:rPr lang="en-US" altLang="zh-CN" dirty="0"/>
              <a:t>SM4/ZUC/SM1/ SM7-----</a:t>
            </a:r>
            <a:r>
              <a:rPr lang="zh-CN" altLang="en-US" dirty="0"/>
              <a:t>对称密码（分组密码、流密码）</a:t>
            </a:r>
            <a:endParaRPr lang="en-US" altLang="zh-CN" dirty="0"/>
          </a:p>
          <a:p>
            <a:pPr marL="685800" lvl="2">
              <a:buFont typeface="Wingdings" pitchFamily="2" charset="2"/>
              <a:buChar char="Ø"/>
            </a:pPr>
            <a:r>
              <a:rPr lang="en-US" altLang="zh-CN" dirty="0"/>
              <a:t>SM4</a:t>
            </a:r>
            <a:r>
              <a:rPr lang="zh-CN" altLang="en-US" dirty="0"/>
              <a:t>是非平衡型</a:t>
            </a:r>
            <a:r>
              <a:rPr lang="en-US" altLang="zh-CN" dirty="0"/>
              <a:t>32</a:t>
            </a:r>
            <a:r>
              <a:rPr lang="zh-CN" altLang="en-US" dirty="0"/>
              <a:t>轮</a:t>
            </a:r>
            <a:r>
              <a:rPr lang="en-US" altLang="zh-CN" dirty="0" err="1">
                <a:solidFill>
                  <a:srgbClr val="7030A0"/>
                </a:solidFill>
              </a:rPr>
              <a:t>feistel</a:t>
            </a:r>
            <a:r>
              <a:rPr lang="zh-CN" altLang="en-US" dirty="0">
                <a:solidFill>
                  <a:srgbClr val="7030A0"/>
                </a:solidFill>
              </a:rPr>
              <a:t>结构</a:t>
            </a:r>
            <a:r>
              <a:rPr lang="zh-CN" altLang="en-US" dirty="0"/>
              <a:t>分组密码，分组</a:t>
            </a:r>
            <a:r>
              <a:rPr lang="en-US" altLang="zh-CN" dirty="0"/>
              <a:t>128bit+</a:t>
            </a:r>
            <a:r>
              <a:rPr lang="zh-CN" altLang="en-US" dirty="0"/>
              <a:t>密钥</a:t>
            </a:r>
            <a:r>
              <a:rPr lang="en-US" altLang="zh-CN" dirty="0"/>
              <a:t>128bit</a:t>
            </a:r>
          </a:p>
          <a:p>
            <a:pPr marL="685800" lvl="2">
              <a:buFont typeface="Wingdings" pitchFamily="2" charset="2"/>
              <a:buChar char="Ø"/>
            </a:pPr>
            <a:r>
              <a:rPr lang="en-US" altLang="zh-CN" dirty="0"/>
              <a:t>ZUC</a:t>
            </a:r>
            <a:r>
              <a:rPr lang="zh-CN" altLang="en-US" dirty="0"/>
              <a:t>祖冲之流密码运用于</a:t>
            </a:r>
            <a:r>
              <a:rPr lang="en-US" altLang="zh-CN" dirty="0">
                <a:solidFill>
                  <a:srgbClr val="7030A0"/>
                </a:solidFill>
              </a:rPr>
              <a:t>4G/5G</a:t>
            </a:r>
            <a:r>
              <a:rPr lang="zh-CN" altLang="en-US" dirty="0"/>
              <a:t>移动通信中</a:t>
            </a:r>
            <a:endParaRPr lang="en-US" altLang="zh-CN" dirty="0"/>
          </a:p>
          <a:p>
            <a:pPr marL="685800" lvl="2">
              <a:buFont typeface="Wingdings" pitchFamily="2" charset="2"/>
              <a:buChar char="Ø"/>
            </a:pPr>
            <a:r>
              <a:rPr lang="en-US" altLang="zh-CN" dirty="0"/>
              <a:t>SM1</a:t>
            </a:r>
            <a:r>
              <a:rPr lang="zh-CN" altLang="en-US" dirty="0"/>
              <a:t>算法不公开，仅以</a:t>
            </a:r>
            <a:r>
              <a:rPr lang="en-US" altLang="zh-CN" dirty="0">
                <a:solidFill>
                  <a:srgbClr val="7030A0"/>
                </a:solidFill>
              </a:rPr>
              <a:t>IP </a:t>
            </a:r>
            <a:r>
              <a:rPr lang="zh-CN" altLang="en-US" dirty="0">
                <a:solidFill>
                  <a:srgbClr val="7030A0"/>
                </a:solidFill>
              </a:rPr>
              <a:t>核</a:t>
            </a:r>
            <a:r>
              <a:rPr lang="zh-CN" altLang="en-US" dirty="0"/>
              <a:t>的形式存在于芯片中。用于国家政务通、警务通等重要领域</a:t>
            </a:r>
            <a:endParaRPr lang="en-US" altLang="zh-CN" dirty="0"/>
          </a:p>
          <a:p>
            <a:pPr marL="685800" lvl="2">
              <a:buFont typeface="Wingdings" pitchFamily="2" charset="2"/>
              <a:buChar char="Ø"/>
            </a:pPr>
            <a:r>
              <a:rPr lang="en-US" altLang="zh-CN" dirty="0"/>
              <a:t>SM7</a:t>
            </a:r>
            <a:r>
              <a:rPr lang="zh-CN" altLang="en-US" dirty="0"/>
              <a:t>分组密码算法，分组</a:t>
            </a:r>
            <a:r>
              <a:rPr lang="en-US" altLang="zh-CN" dirty="0"/>
              <a:t>128bit</a:t>
            </a:r>
            <a:r>
              <a:rPr lang="zh-CN" altLang="en-US" dirty="0"/>
              <a:t>，密钥</a:t>
            </a:r>
            <a:r>
              <a:rPr lang="en-US" altLang="zh-CN" dirty="0"/>
              <a:t>128bit</a:t>
            </a:r>
            <a:r>
              <a:rPr lang="zh-CN" altLang="en-US" dirty="0"/>
              <a:t>。用于非接触式</a:t>
            </a:r>
            <a:r>
              <a:rPr lang="en-US" altLang="zh-CN" dirty="0"/>
              <a:t>IC</a:t>
            </a:r>
            <a:r>
              <a:rPr lang="zh-CN" altLang="en-US" dirty="0"/>
              <a:t>卡</a:t>
            </a:r>
            <a:endParaRPr lang="en-US" altLang="zh-CN" dirty="0"/>
          </a:p>
          <a:p>
            <a:pPr marL="228600" lvl="1">
              <a:buFont typeface="Wingdings" pitchFamily="2" charset="2"/>
              <a:buChar char="Ø"/>
            </a:pPr>
            <a:r>
              <a:rPr lang="en-US" altLang="zh-CN" dirty="0"/>
              <a:t>SM3-----256bit</a:t>
            </a:r>
            <a:r>
              <a:rPr lang="zh-CN" altLang="en-US" dirty="0"/>
              <a:t>哈希算法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r>
              <a:rPr lang="zh-CN" altLang="en-US" dirty="0"/>
              <a:t>国密与国际算法对标</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dirty="0"/>
              <a:t>【</a:t>
            </a:r>
            <a:r>
              <a:rPr lang="zh-CN" altLang="en-US" dirty="0"/>
              <a:t>讲解脚本</a:t>
            </a:r>
            <a:r>
              <a:rPr lang="en-US" altLang="zh-CN" dirty="0"/>
              <a:t>】</a:t>
            </a:r>
          </a:p>
          <a:p>
            <a:endParaRPr lang="en-US" altLang="zh-CN" dirty="0"/>
          </a:p>
          <a:p>
            <a:r>
              <a:rPr lang="zh-CN" altLang="en-US" dirty="0"/>
              <a:t>密码学中最著名的会议当属国际密码学协会（</a:t>
            </a:r>
            <a:r>
              <a:rPr lang="en-US" altLang="zh-CN" dirty="0"/>
              <a:t>IACR</a:t>
            </a:r>
            <a:r>
              <a:rPr lang="zh-CN" altLang="en-US" dirty="0"/>
              <a:t>）所资助的三大会：</a:t>
            </a:r>
          </a:p>
          <a:p>
            <a:pPr lvl="1"/>
            <a:r>
              <a:rPr lang="en-US" altLang="zh-CN" dirty="0"/>
              <a:t>Crypto</a:t>
            </a:r>
            <a:r>
              <a:rPr lang="zh-CN" altLang="en-US" dirty="0"/>
              <a:t>美密会</a:t>
            </a:r>
            <a:r>
              <a:rPr lang="en-US" altLang="zh-CN" dirty="0"/>
              <a:t>+Eurocrypt</a:t>
            </a:r>
            <a:r>
              <a:rPr lang="zh-CN" altLang="en-US" dirty="0"/>
              <a:t>欧密会</a:t>
            </a:r>
            <a:r>
              <a:rPr lang="en-US" altLang="zh-CN" dirty="0"/>
              <a:t>+Asiacrypt</a:t>
            </a:r>
            <a:r>
              <a:rPr lang="zh-CN" altLang="en-US" dirty="0"/>
              <a:t>亚密会。最重要的文章一般都在这三个会议中。 </a:t>
            </a:r>
          </a:p>
          <a:p>
            <a:pPr lvl="1"/>
            <a:r>
              <a:rPr lang="en-US" altLang="zh-CN" dirty="0"/>
              <a:t>Public Key Cryptography (PKC),</a:t>
            </a:r>
            <a:r>
              <a:rPr lang="zh-CN" altLang="en-US" dirty="0"/>
              <a:t>主要接受与公钥体制相关的文章，</a:t>
            </a:r>
            <a:endParaRPr lang="en-US" altLang="zh-CN" dirty="0"/>
          </a:p>
          <a:p>
            <a:pPr lvl="1"/>
            <a:r>
              <a:rPr lang="en-US" altLang="zh-CN" dirty="0"/>
              <a:t>Fast Software Encryption (FSE), Cryptographic Hardware and Embedded Systems(CHES),</a:t>
            </a:r>
            <a:r>
              <a:rPr lang="zh-CN" altLang="en-US" dirty="0"/>
              <a:t>主要接受对称体制相关的文章，分别偏重软件和硬件。</a:t>
            </a:r>
            <a:endParaRPr lang="en-US" altLang="zh-CN" dirty="0"/>
          </a:p>
          <a:p>
            <a:pPr lvl="1"/>
            <a:r>
              <a:rPr lang="en-US" altLang="zh-CN" dirty="0"/>
              <a:t>Theory of Cryptography Conference(TCC)</a:t>
            </a:r>
            <a:r>
              <a:rPr lang="zh-CN" altLang="en-US" dirty="0"/>
              <a:t>，主要接受密码学理论和基础的文章。</a:t>
            </a:r>
          </a:p>
          <a:p>
            <a:r>
              <a:rPr lang="zh-CN" altLang="en-US" b="1" dirty="0"/>
              <a:t>此外还有一些较好的会议：</a:t>
            </a:r>
            <a:endParaRPr lang="zh-CN" altLang="en-US" dirty="0"/>
          </a:p>
          <a:p>
            <a:pPr lvl="1"/>
            <a:r>
              <a:rPr lang="en-US" altLang="zh-CN" dirty="0"/>
              <a:t>CT</a:t>
            </a:r>
            <a:r>
              <a:rPr lang="zh-CN" altLang="en-US" dirty="0"/>
              <a:t>－</a:t>
            </a:r>
            <a:r>
              <a:rPr lang="en-US" altLang="zh-CN" dirty="0"/>
              <a:t>RSA</a:t>
            </a:r>
            <a:r>
              <a:rPr lang="zh-CN" altLang="en-US" dirty="0"/>
              <a:t>，是</a:t>
            </a:r>
            <a:r>
              <a:rPr lang="en-US" altLang="zh-CN" dirty="0"/>
              <a:t>RSA</a:t>
            </a:r>
            <a:r>
              <a:rPr lang="zh-CN" altLang="en-US" dirty="0"/>
              <a:t>会议中密码学理论的子会议</a:t>
            </a:r>
            <a:r>
              <a:rPr lang="en-US" altLang="zh-CN" dirty="0"/>
              <a:t>, </a:t>
            </a:r>
            <a:r>
              <a:rPr lang="zh-CN" altLang="en-US" dirty="0"/>
              <a:t>由</a:t>
            </a:r>
            <a:r>
              <a:rPr lang="en-US" altLang="zh-CN" dirty="0"/>
              <a:t>RSA</a:t>
            </a:r>
            <a:r>
              <a:rPr lang="zh-CN" altLang="en-US" dirty="0"/>
              <a:t>公司资助。</a:t>
            </a:r>
            <a:endParaRPr lang="en-US" altLang="zh-CN" dirty="0"/>
          </a:p>
          <a:p>
            <a:pPr lvl="1"/>
            <a:r>
              <a:rPr lang="en-US" altLang="zh-CN" dirty="0"/>
              <a:t>Financial Cryptography and Data Security (FC), </a:t>
            </a:r>
            <a:r>
              <a:rPr lang="zh-CN" altLang="en-US" dirty="0"/>
              <a:t>国际金融密码协会 （</a:t>
            </a:r>
            <a:r>
              <a:rPr lang="en-US" altLang="zh-CN" dirty="0"/>
              <a:t>IFCA</a:t>
            </a:r>
            <a:r>
              <a:rPr lang="zh-CN" altLang="en-US" dirty="0"/>
              <a:t>）资助，主要接受与金融密码学相关的文章。 </a:t>
            </a:r>
          </a:p>
          <a:p>
            <a:r>
              <a:rPr lang="zh-CN" altLang="en-US" b="1" dirty="0"/>
              <a:t>一些历史悠久的密码会议：</a:t>
            </a:r>
            <a:endParaRPr lang="zh-CN" altLang="en-US" dirty="0"/>
          </a:p>
          <a:p>
            <a:pPr lvl="1"/>
            <a:r>
              <a:rPr lang="zh-CN" altLang="en-US" dirty="0"/>
              <a:t>澳大利亚密码会（</a:t>
            </a:r>
            <a:r>
              <a:rPr lang="en-US" altLang="zh-CN" dirty="0"/>
              <a:t>ACISP</a:t>
            </a:r>
            <a:r>
              <a:rPr lang="zh-CN" altLang="en-US" dirty="0"/>
              <a:t>）</a:t>
            </a:r>
            <a:r>
              <a:rPr lang="en-US" altLang="zh-CN" dirty="0"/>
              <a:t>+</a:t>
            </a:r>
            <a:r>
              <a:rPr lang="zh-CN" altLang="en-US" dirty="0"/>
              <a:t>印度密码会 </a:t>
            </a:r>
            <a:r>
              <a:rPr lang="en-US" altLang="zh-CN" dirty="0"/>
              <a:t>(</a:t>
            </a:r>
            <a:r>
              <a:rPr lang="en-US" altLang="zh-CN" dirty="0" err="1"/>
              <a:t>Indocrypt</a:t>
            </a:r>
            <a:r>
              <a:rPr lang="en-US" altLang="zh-CN" dirty="0"/>
              <a:t>)+</a:t>
            </a:r>
            <a:r>
              <a:rPr lang="zh-CN" altLang="en-US" dirty="0"/>
              <a:t>韩国密码会 </a:t>
            </a:r>
            <a:r>
              <a:rPr lang="en-US" altLang="zh-CN" dirty="0"/>
              <a:t>(ICISC)</a:t>
            </a:r>
            <a:r>
              <a:rPr lang="zh-CN" altLang="en-US" dirty="0"/>
              <a:t>。 </a:t>
            </a:r>
            <a:endParaRPr lang="en-US" altLang="zh-CN" dirty="0"/>
          </a:p>
          <a:p>
            <a:pPr lvl="1"/>
            <a:r>
              <a:rPr lang="en-US" altLang="zh-CN" dirty="0" err="1"/>
              <a:t>Inscrypt</a:t>
            </a:r>
            <a:r>
              <a:rPr lang="en-US" altLang="zh-CN" dirty="0"/>
              <a:t> </a:t>
            </a:r>
            <a:r>
              <a:rPr lang="zh-CN" altLang="en-US" dirty="0"/>
              <a:t>是信息安全国家重点实验室发起的在中国举办的</a:t>
            </a:r>
            <a:r>
              <a:rPr lang="en-US" altLang="zh-CN" dirty="0"/>
              <a:t>LNCS</a:t>
            </a:r>
            <a:r>
              <a:rPr lang="zh-CN" altLang="en-US" dirty="0"/>
              <a:t>出版的密码年会。 </a:t>
            </a:r>
          </a:p>
          <a:p>
            <a:r>
              <a:rPr lang="zh-CN" altLang="en-US" dirty="0"/>
              <a:t>还有两个信息安全会议：</a:t>
            </a:r>
          </a:p>
          <a:p>
            <a:r>
              <a:rPr lang="en-US" altLang="zh-CN" dirty="0"/>
              <a:t>1. IEEE Symposium on Security and Privacy</a:t>
            </a:r>
          </a:p>
          <a:p>
            <a:r>
              <a:rPr lang="en-US" altLang="zh-CN" dirty="0"/>
              <a:t>2. ACM Computer and Communications Security Conference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r>
              <a:rPr lang="en-US" altLang="zh-CN" dirty="0"/>
              <a:t>【</a:t>
            </a:r>
            <a:r>
              <a:rPr lang="zh-CN" altLang="en-US" dirty="0"/>
              <a:t>讲解脚本</a:t>
            </a:r>
            <a:r>
              <a:rPr lang="en-US" altLang="zh-CN" dirty="0"/>
              <a:t>】</a:t>
            </a:r>
          </a:p>
          <a:p>
            <a:endParaRPr lang="en-US" altLang="zh-CN" dirty="0"/>
          </a:p>
          <a:p>
            <a:r>
              <a:rPr lang="zh-CN" altLang="en-US" dirty="0"/>
              <a:t>    第二次世界大战结束是古典密码和现代密码的分水岭。以英国图灵</a:t>
            </a:r>
            <a:r>
              <a:rPr lang="en-US" altLang="zh-CN" dirty="0"/>
              <a:t>/</a:t>
            </a:r>
            <a:r>
              <a:rPr lang="zh-CN" altLang="en-US" dirty="0"/>
              <a:t>美国费里德曼为首的科研团队破解了德军</a:t>
            </a:r>
            <a:r>
              <a:rPr lang="en-US" altLang="zh-CN" dirty="0"/>
              <a:t>/</a:t>
            </a:r>
            <a:r>
              <a:rPr lang="zh-CN" altLang="en-US" dirty="0"/>
              <a:t>日军加密机。香侬</a:t>
            </a:r>
            <a:r>
              <a:rPr lang="en-US" altLang="zh-CN" dirty="0"/>
              <a:t>1948</a:t>
            </a:r>
            <a:r>
              <a:rPr lang="zh-CN" altLang="en-US" dirty="0"/>
              <a:t>年在二战科研成果基础上发表了</a:t>
            </a:r>
            <a:r>
              <a:rPr lang="en-US" altLang="zh-CN" dirty="0"/>
              <a:t>《</a:t>
            </a:r>
            <a:r>
              <a:rPr lang="zh-CN" altLang="en-US" dirty="0"/>
              <a:t>保密系统的通信理论</a:t>
            </a:r>
            <a:r>
              <a:rPr lang="en-US" altLang="zh-CN" dirty="0"/>
              <a:t>》</a:t>
            </a:r>
            <a:r>
              <a:rPr lang="zh-CN" altLang="en-US" dirty="0"/>
              <a:t>，孵化出了最初的密码思想。随着</a:t>
            </a:r>
            <a:r>
              <a:rPr lang="en-US" altLang="zh-CN" dirty="0"/>
              <a:t>1967</a:t>
            </a:r>
            <a:r>
              <a:rPr lang="zh-CN" altLang="en-US" dirty="0"/>
              <a:t>年</a:t>
            </a:r>
            <a:r>
              <a:rPr lang="en-US" altLang="zh-CN" dirty="0"/>
              <a:t>Kahn</a:t>
            </a:r>
            <a:r>
              <a:rPr lang="zh-CN" altLang="en-US" dirty="0"/>
              <a:t>的密码科普书籍，激发了民间研究密码学的热情。</a:t>
            </a:r>
            <a:r>
              <a:rPr lang="en-US" altLang="zh-CN" dirty="0"/>
              <a:t>IBM</a:t>
            </a:r>
            <a:r>
              <a:rPr lang="zh-CN" altLang="en-US" dirty="0"/>
              <a:t>科学家</a:t>
            </a:r>
            <a:r>
              <a:rPr lang="en-US" altLang="zh-CN" sz="1200" dirty="0">
                <a:solidFill>
                  <a:srgbClr val="FAF4FF"/>
                </a:solidFill>
              </a:rPr>
              <a:t>Feistel</a:t>
            </a:r>
            <a:r>
              <a:rPr lang="zh-CN" altLang="en-US" dirty="0"/>
              <a:t>发明了</a:t>
            </a:r>
            <a:r>
              <a:rPr lang="en-US" altLang="zh-CN" sz="1200" dirty="0">
                <a:solidFill>
                  <a:srgbClr val="FAF4FF"/>
                </a:solidFill>
              </a:rPr>
              <a:t>Feistel</a:t>
            </a:r>
            <a:r>
              <a:rPr lang="zh-CN" altLang="en-US" sz="1200" dirty="0">
                <a:solidFill>
                  <a:srgbClr val="FAF4FF"/>
                </a:solidFill>
              </a:rPr>
              <a:t>结构加密网络。</a:t>
            </a:r>
            <a:r>
              <a:rPr lang="en-US" altLang="zh-CN" sz="1200" dirty="0">
                <a:solidFill>
                  <a:srgbClr val="FAF4FF"/>
                </a:solidFill>
              </a:rPr>
              <a:t>1977</a:t>
            </a:r>
            <a:r>
              <a:rPr lang="zh-CN" altLang="en-US" sz="1200" dirty="0">
                <a:solidFill>
                  <a:srgbClr val="FAF4FF"/>
                </a:solidFill>
              </a:rPr>
              <a:t>年美国</a:t>
            </a:r>
            <a:r>
              <a:rPr lang="en-US" altLang="zh-CN" sz="1200" dirty="0">
                <a:solidFill>
                  <a:srgbClr val="FAF4FF"/>
                </a:solidFill>
              </a:rPr>
              <a:t>NIST</a:t>
            </a:r>
            <a:r>
              <a:rPr lang="zh-CN" altLang="en-US" sz="1200" dirty="0">
                <a:solidFill>
                  <a:srgbClr val="FAF4FF"/>
                </a:solidFill>
              </a:rPr>
              <a:t>在此基础上构建了数据加密标准</a:t>
            </a:r>
            <a:r>
              <a:rPr lang="en-US" altLang="zh-CN" sz="1200" dirty="0">
                <a:solidFill>
                  <a:srgbClr val="FAF4FF"/>
                </a:solidFill>
              </a:rPr>
              <a:t>DES——</a:t>
            </a:r>
            <a:r>
              <a:rPr lang="zh-CN" altLang="en-US" sz="1200" dirty="0">
                <a:solidFill>
                  <a:srgbClr val="FAF4FF"/>
                </a:solidFill>
              </a:rPr>
              <a:t>一个对称分组加密算法，</a:t>
            </a:r>
            <a:r>
              <a:rPr lang="en-US" altLang="zh-CN" sz="1200" dirty="0">
                <a:solidFill>
                  <a:srgbClr val="FAF4FF"/>
                </a:solidFill>
              </a:rPr>
              <a:t>64bit</a:t>
            </a:r>
            <a:r>
              <a:rPr lang="zh-CN" altLang="en-US" sz="1200" dirty="0">
                <a:solidFill>
                  <a:srgbClr val="FAF4FF"/>
                </a:solidFill>
              </a:rPr>
              <a:t>分组</a:t>
            </a:r>
            <a:r>
              <a:rPr lang="en-US" altLang="zh-CN" sz="1200" dirty="0">
                <a:solidFill>
                  <a:srgbClr val="FAF4FF"/>
                </a:solidFill>
              </a:rPr>
              <a:t>+56bit</a:t>
            </a:r>
            <a:r>
              <a:rPr lang="zh-CN" altLang="en-US" sz="1200" dirty="0">
                <a:solidFill>
                  <a:srgbClr val="FAF4FF"/>
                </a:solidFill>
              </a:rPr>
              <a:t>密钥。</a:t>
            </a:r>
            <a:endParaRPr lang="en-US" altLang="zh-CN" sz="1200" dirty="0">
              <a:solidFill>
                <a:srgbClr val="FAF4FF"/>
              </a:solidFill>
            </a:endParaRPr>
          </a:p>
          <a:p>
            <a:endParaRPr lang="en-US" altLang="zh-CN" sz="1200" dirty="0">
              <a:solidFill>
                <a:srgbClr val="FAF4FF"/>
              </a:solidFill>
            </a:endParaRPr>
          </a:p>
          <a:p>
            <a:r>
              <a:rPr lang="zh-CN" altLang="en-US" sz="1200" dirty="0">
                <a:solidFill>
                  <a:srgbClr val="FAF4FF"/>
                </a:solidFill>
              </a:rPr>
              <a:t>    </a:t>
            </a:r>
            <a:r>
              <a:rPr lang="en-US" altLang="zh-CN" sz="1200" dirty="0">
                <a:solidFill>
                  <a:srgbClr val="FAF4FF"/>
                </a:solidFill>
              </a:rPr>
              <a:t>DES</a:t>
            </a:r>
            <a:r>
              <a:rPr lang="zh-CN" altLang="en-US" sz="1200" dirty="0">
                <a:solidFill>
                  <a:srgbClr val="FAF4FF"/>
                </a:solidFill>
              </a:rPr>
              <a:t>算法随着计算运算能力提升，以及密码分析方法的演进，维持了</a:t>
            </a:r>
            <a:r>
              <a:rPr lang="en-US" altLang="zh-CN" sz="1200" dirty="0">
                <a:solidFill>
                  <a:srgbClr val="FAF4FF"/>
                </a:solidFill>
              </a:rPr>
              <a:t>20</a:t>
            </a:r>
            <a:r>
              <a:rPr lang="zh-CN" altLang="en-US" sz="1200" dirty="0">
                <a:solidFill>
                  <a:srgbClr val="FAF4FF"/>
                </a:solidFill>
              </a:rPr>
              <a:t>年，</a:t>
            </a:r>
            <a:r>
              <a:rPr lang="en-US" altLang="zh-CN" sz="1200" dirty="0">
                <a:solidFill>
                  <a:srgbClr val="FAF4FF"/>
                </a:solidFill>
              </a:rPr>
              <a:t>1997</a:t>
            </a:r>
            <a:r>
              <a:rPr lang="zh-CN" altLang="en-US" sz="1200" dirty="0">
                <a:solidFill>
                  <a:srgbClr val="FAF4FF"/>
                </a:solidFill>
              </a:rPr>
              <a:t>年逐步退出核心加密平台。各个领域急需一个替代品，进入遴选</a:t>
            </a:r>
            <a:r>
              <a:rPr lang="en-US" altLang="zh-CN" sz="1200" dirty="0">
                <a:solidFill>
                  <a:srgbClr val="FAF4FF"/>
                </a:solidFill>
              </a:rPr>
              <a:t>AES</a:t>
            </a:r>
            <a:r>
              <a:rPr lang="zh-CN" altLang="en-US" sz="1200" dirty="0">
                <a:solidFill>
                  <a:srgbClr val="FAF4FF"/>
                </a:solidFill>
              </a:rPr>
              <a:t>的流程，最终在</a:t>
            </a:r>
            <a:r>
              <a:rPr lang="en-US" altLang="zh-CN" sz="1200" dirty="0">
                <a:solidFill>
                  <a:srgbClr val="FAF4FF"/>
                </a:solidFill>
              </a:rPr>
              <a:t>2000</a:t>
            </a:r>
            <a:r>
              <a:rPr lang="zh-CN" altLang="en-US" sz="1200" dirty="0">
                <a:solidFill>
                  <a:srgbClr val="FAF4FF"/>
                </a:solidFill>
              </a:rPr>
              <a:t>年宣布</a:t>
            </a:r>
            <a:r>
              <a:rPr lang="en-US" sz="1200" b="0" kern="1200" dirty="0" err="1">
                <a:solidFill>
                  <a:schemeClr val="bg1"/>
                </a:solidFill>
              </a:rPr>
              <a:t>Rijndael</a:t>
            </a:r>
            <a:r>
              <a:rPr lang="en-US" sz="1200" b="0" kern="1200" dirty="0">
                <a:solidFill>
                  <a:schemeClr val="bg1"/>
                </a:solidFill>
              </a:rPr>
              <a:t> </a:t>
            </a:r>
            <a:r>
              <a:rPr lang="zh-CN" altLang="en-US" sz="1200" b="0" kern="1200" dirty="0">
                <a:solidFill>
                  <a:schemeClr val="bg1"/>
                </a:solidFill>
              </a:rPr>
              <a:t>成为新一代对称分组加密标准。就此，对称算法基本成熟。</a:t>
            </a:r>
            <a:r>
              <a:rPr lang="zh-CN" altLang="en-US" sz="1200" b="1" kern="1200" dirty="0">
                <a:solidFill>
                  <a:schemeClr val="bg1"/>
                </a:solidFill>
              </a:rPr>
              <a:t>但是在不安全的信道上建立密钥分配，那是不可行的。</a:t>
            </a:r>
            <a:r>
              <a:rPr lang="zh-CN" altLang="en-US" sz="1200" b="0" kern="1200" dirty="0">
                <a:solidFill>
                  <a:schemeClr val="bg1"/>
                </a:solidFill>
              </a:rPr>
              <a:t>所以</a:t>
            </a:r>
            <a:r>
              <a:rPr lang="en-US" altLang="zh-CN" sz="1200" b="0" kern="1200" dirty="0">
                <a:solidFill>
                  <a:schemeClr val="bg1"/>
                </a:solidFill>
              </a:rPr>
              <a:t>1976</a:t>
            </a:r>
            <a:r>
              <a:rPr lang="zh-CN" altLang="en-US" sz="1200" b="0" kern="1200" dirty="0">
                <a:solidFill>
                  <a:schemeClr val="bg1"/>
                </a:solidFill>
              </a:rPr>
              <a:t>年</a:t>
            </a:r>
            <a:r>
              <a:rPr lang="en-US" altLang="zh-CN" sz="1200" b="0" kern="1200" dirty="0">
                <a:solidFill>
                  <a:schemeClr val="bg1"/>
                </a:solidFill>
              </a:rPr>
              <a:t>《</a:t>
            </a:r>
            <a:r>
              <a:rPr lang="zh-CN" altLang="en-US" sz="1200" b="0" kern="1200" dirty="0">
                <a:solidFill>
                  <a:schemeClr val="bg1"/>
                </a:solidFill>
              </a:rPr>
              <a:t>密码学的新方向</a:t>
            </a:r>
            <a:r>
              <a:rPr lang="en-US" altLang="zh-CN" sz="1200" b="0" kern="1200" dirty="0">
                <a:solidFill>
                  <a:schemeClr val="bg1"/>
                </a:solidFill>
              </a:rPr>
              <a:t>》</a:t>
            </a:r>
            <a:r>
              <a:rPr lang="zh-CN" altLang="en-US" sz="1200" b="0" kern="1200" dirty="0">
                <a:solidFill>
                  <a:schemeClr val="bg1"/>
                </a:solidFill>
              </a:rPr>
              <a:t>给解决对称密码的密钥分配问题带来契机。</a:t>
            </a:r>
            <a:endParaRPr lang="en-US" altLang="zh-CN" sz="1200" b="0" kern="1200" dirty="0">
              <a:solidFill>
                <a:schemeClr val="bg1"/>
              </a:solidFill>
            </a:endParaRPr>
          </a:p>
          <a:p>
            <a:endParaRPr lang="en-US" altLang="zh-CN" sz="1200" b="0" kern="1200" dirty="0">
              <a:solidFill>
                <a:schemeClr val="bg1"/>
              </a:solidFill>
            </a:endParaRPr>
          </a:p>
          <a:p>
            <a:r>
              <a:rPr lang="zh-CN" altLang="en-US" sz="1200" b="0" kern="1200" dirty="0">
                <a:solidFill>
                  <a:schemeClr val="bg1"/>
                </a:solidFill>
              </a:rPr>
              <a:t>    非对称密码体制主要建立在两个数学难题上：大数因式分解困难；离散对数求解上。诞生了众多典型算法，典型的就是</a:t>
            </a:r>
            <a:r>
              <a:rPr lang="en-US" altLang="zh-CN" sz="1200" b="0" kern="1200" dirty="0">
                <a:solidFill>
                  <a:schemeClr val="bg1"/>
                </a:solidFill>
              </a:rPr>
              <a:t>RSA</a:t>
            </a:r>
            <a:r>
              <a:rPr lang="zh-CN" altLang="en-US" sz="1200" b="0" kern="1200" dirty="0">
                <a:solidFill>
                  <a:schemeClr val="bg1"/>
                </a:solidFill>
              </a:rPr>
              <a:t>；椭圆曲线</a:t>
            </a:r>
            <a:r>
              <a:rPr lang="en-US" altLang="zh-CN" sz="1200" b="0" kern="1200" dirty="0">
                <a:solidFill>
                  <a:schemeClr val="bg1"/>
                </a:solidFill>
              </a:rPr>
              <a:t>ECC</a:t>
            </a:r>
            <a:r>
              <a:rPr lang="zh-CN" altLang="en-US" sz="1200" b="0" kern="1200" dirty="0">
                <a:solidFill>
                  <a:schemeClr val="bg1"/>
                </a:solidFill>
              </a:rPr>
              <a:t>；</a:t>
            </a:r>
            <a:r>
              <a:rPr lang="en-US" altLang="zh-CN" sz="1200" b="0" kern="1200" dirty="0">
                <a:solidFill>
                  <a:schemeClr val="bg1"/>
                </a:solidFill>
              </a:rPr>
              <a:t>D-H</a:t>
            </a:r>
            <a:r>
              <a:rPr lang="zh-CN" altLang="en-US" sz="1200" b="0" kern="1200" dirty="0">
                <a:solidFill>
                  <a:schemeClr val="bg1"/>
                </a:solidFill>
              </a:rPr>
              <a:t>算法。混合密码学终于解决了安全通信。</a:t>
            </a:r>
            <a:r>
              <a:rPr lang="zh-CN" altLang="en-US" sz="1200" b="1" kern="1200" dirty="0">
                <a:solidFill>
                  <a:schemeClr val="bg1"/>
                </a:solidFill>
              </a:rPr>
              <a:t>但是不能解决中间人攻击、伪造、篡改等问题。为此就要对消息和身份进行认证和鉴别</a:t>
            </a:r>
            <a:r>
              <a:rPr lang="zh-CN" altLang="en-US" sz="1200" b="0" kern="1200" dirty="0">
                <a:solidFill>
                  <a:schemeClr val="bg1"/>
                </a:solidFill>
              </a:rPr>
              <a:t>。</a:t>
            </a:r>
            <a:endParaRPr lang="en-US" altLang="zh-CN" sz="1200" b="0" kern="1200" dirty="0">
              <a:solidFill>
                <a:schemeClr val="bg1"/>
              </a:solidFill>
            </a:endParaRPr>
          </a:p>
          <a:p>
            <a:endParaRPr lang="en-US" altLang="zh-CN" sz="1200" b="0" kern="1200" dirty="0">
              <a:solidFill>
                <a:schemeClr val="bg1"/>
              </a:solidFill>
            </a:endParaRPr>
          </a:p>
          <a:p>
            <a:r>
              <a:rPr lang="zh-CN" altLang="en-US" sz="1200" b="0" kern="1200" dirty="0">
                <a:solidFill>
                  <a:schemeClr val="bg1"/>
                </a:solidFill>
              </a:rPr>
              <a:t>为了抵抗中间人攻击，必须进行数字签名。因此诞生了很多的数字签名算法：</a:t>
            </a:r>
            <a:r>
              <a:rPr lang="en-US" altLang="zh-CN" sz="1200" b="0" kern="1200" dirty="0" err="1">
                <a:solidFill>
                  <a:schemeClr val="bg1"/>
                </a:solidFill>
              </a:rPr>
              <a:t>ElGamal</a:t>
            </a:r>
            <a:r>
              <a:rPr lang="zh-CN" altLang="en-US" sz="1200" b="0" kern="1200" dirty="0">
                <a:solidFill>
                  <a:schemeClr val="bg1"/>
                </a:solidFill>
              </a:rPr>
              <a:t>；</a:t>
            </a:r>
            <a:r>
              <a:rPr lang="en-US" altLang="zh-CN" sz="1200" b="0" kern="1200" dirty="0">
                <a:solidFill>
                  <a:schemeClr val="bg1"/>
                </a:solidFill>
              </a:rPr>
              <a:t>Rabin</a:t>
            </a:r>
            <a:r>
              <a:rPr lang="zh-CN" altLang="en-US" sz="1200" b="0" kern="1200" dirty="0">
                <a:solidFill>
                  <a:schemeClr val="bg1"/>
                </a:solidFill>
              </a:rPr>
              <a:t>；</a:t>
            </a:r>
            <a:r>
              <a:rPr lang="en-US" altLang="zh-CN" sz="1200" b="0" kern="1200" dirty="0">
                <a:solidFill>
                  <a:schemeClr val="bg1"/>
                </a:solidFill>
              </a:rPr>
              <a:t>DSA</a:t>
            </a:r>
            <a:r>
              <a:rPr lang="zh-CN" altLang="en-US" sz="1200" b="0" kern="1200" dirty="0">
                <a:solidFill>
                  <a:schemeClr val="bg1"/>
                </a:solidFill>
              </a:rPr>
              <a:t>；</a:t>
            </a:r>
            <a:r>
              <a:rPr lang="en-US" altLang="zh-CN" sz="1200" b="0" kern="1200" dirty="0">
                <a:solidFill>
                  <a:schemeClr val="bg1"/>
                </a:solidFill>
              </a:rPr>
              <a:t>ECDSA</a:t>
            </a:r>
            <a:r>
              <a:rPr lang="zh-CN" altLang="en-US" sz="1200" b="0" kern="1200" dirty="0">
                <a:solidFill>
                  <a:schemeClr val="bg1"/>
                </a:solidFill>
              </a:rPr>
              <a:t>。这些算法本身是非对称算法，只是逆应用而已。也就是先用私钥运算，私钥代表着自己的身份，代表自己自愿进行“签字盖章”。</a:t>
            </a:r>
            <a:r>
              <a:rPr lang="zh-CN" altLang="en-US" sz="1200" b="1" kern="1200" dirty="0">
                <a:solidFill>
                  <a:schemeClr val="bg1"/>
                </a:solidFill>
              </a:rPr>
              <a:t>但是由于非对称算法本身运算慢，不可能对消息直接数字签名。</a:t>
            </a:r>
            <a:endParaRPr lang="en-US" altLang="zh-CN" sz="1200" b="1" kern="1200" dirty="0">
              <a:solidFill>
                <a:schemeClr val="bg1"/>
              </a:solidFill>
            </a:endParaRPr>
          </a:p>
          <a:p>
            <a:endParaRPr lang="en-US" altLang="zh-CN" sz="1200" b="1" kern="1200" dirty="0">
              <a:solidFill>
                <a:schemeClr val="bg1"/>
              </a:solidFill>
            </a:endParaRPr>
          </a:p>
          <a:p>
            <a:r>
              <a:rPr lang="zh-CN" altLang="en-US" sz="1200" b="0" kern="1200" dirty="0">
                <a:solidFill>
                  <a:schemeClr val="bg1"/>
                </a:solidFill>
              </a:rPr>
              <a:t>    所以就找到了数学工具</a:t>
            </a:r>
            <a:r>
              <a:rPr lang="en-US" altLang="zh-CN" sz="1200" b="0" kern="1200" dirty="0">
                <a:solidFill>
                  <a:schemeClr val="bg1"/>
                </a:solidFill>
              </a:rPr>
              <a:t>——</a:t>
            </a:r>
            <a:r>
              <a:rPr lang="zh-CN" altLang="en-US" sz="1200" b="0" kern="1200" dirty="0">
                <a:solidFill>
                  <a:schemeClr val="bg1"/>
                </a:solidFill>
              </a:rPr>
              <a:t>散列函数，哈希函数，杂凑函数，典型代表算法有：</a:t>
            </a:r>
            <a:r>
              <a:rPr lang="en-US" altLang="zh-CN" sz="1200" b="0" kern="1200" dirty="0">
                <a:solidFill>
                  <a:schemeClr val="bg1"/>
                </a:solidFill>
              </a:rPr>
              <a:t>MD5</a:t>
            </a:r>
            <a:r>
              <a:rPr lang="zh-CN" altLang="en-US" sz="1200" b="0" kern="1200" dirty="0">
                <a:solidFill>
                  <a:schemeClr val="bg1"/>
                </a:solidFill>
              </a:rPr>
              <a:t>；</a:t>
            </a:r>
            <a:r>
              <a:rPr lang="en-US" altLang="zh-CN" sz="1200" b="0" kern="1200" dirty="0">
                <a:solidFill>
                  <a:schemeClr val="bg1"/>
                </a:solidFill>
              </a:rPr>
              <a:t>SHA-1</a:t>
            </a:r>
            <a:r>
              <a:rPr lang="zh-CN" altLang="en-US" sz="1200" b="0" kern="1200" dirty="0">
                <a:solidFill>
                  <a:schemeClr val="bg1"/>
                </a:solidFill>
              </a:rPr>
              <a:t>；</a:t>
            </a:r>
            <a:r>
              <a:rPr lang="en-US" altLang="zh-CN" sz="1200" b="0" kern="1200" dirty="0">
                <a:solidFill>
                  <a:schemeClr val="bg1"/>
                </a:solidFill>
              </a:rPr>
              <a:t>SHA-2</a:t>
            </a:r>
            <a:r>
              <a:rPr lang="zh-CN" altLang="en-US" sz="1200" b="0" kern="1200" dirty="0">
                <a:solidFill>
                  <a:schemeClr val="bg1"/>
                </a:solidFill>
              </a:rPr>
              <a:t>；</a:t>
            </a:r>
            <a:r>
              <a:rPr lang="en-US" altLang="zh-CN" sz="1200" b="0" kern="1200" dirty="0">
                <a:solidFill>
                  <a:schemeClr val="bg1"/>
                </a:solidFill>
              </a:rPr>
              <a:t>SHA-3</a:t>
            </a:r>
            <a:r>
              <a:rPr lang="zh-CN" altLang="en-US" sz="1200" b="0" kern="1200" dirty="0">
                <a:solidFill>
                  <a:schemeClr val="bg1"/>
                </a:solidFill>
              </a:rPr>
              <a:t>，随着技术演进，王小云教授一举攻破了前两个。散列函数可以计算出消息的唯一数字指纹，因此也解决了数据完整性问题，防止篡改。利用散列函数还可以构建出基于密钥的</a:t>
            </a:r>
            <a:r>
              <a:rPr lang="en-US" altLang="zh-CN" sz="1200" b="0" kern="1200" dirty="0">
                <a:solidFill>
                  <a:schemeClr val="bg1"/>
                </a:solidFill>
              </a:rPr>
              <a:t>HMAC</a:t>
            </a:r>
            <a:r>
              <a:rPr lang="zh-CN" altLang="en-US" sz="1200" b="0" kern="1200" dirty="0">
                <a:solidFill>
                  <a:schemeClr val="bg1"/>
                </a:solidFill>
              </a:rPr>
              <a:t>认证技术。</a:t>
            </a:r>
            <a:r>
              <a:rPr lang="zh-CN" altLang="en-US" sz="1200" b="1" kern="1200" dirty="0">
                <a:solidFill>
                  <a:schemeClr val="bg1"/>
                </a:solidFill>
              </a:rPr>
              <a:t>但是不能防止伪造。所以要添加数字签名。可是数字签名又不一定是可信的。这样陷入一个死循环。</a:t>
            </a:r>
            <a:endParaRPr lang="en-US" altLang="zh-CN" sz="1200" b="1" kern="1200" dirty="0">
              <a:solidFill>
                <a:schemeClr val="bg1"/>
              </a:solidFill>
            </a:endParaRPr>
          </a:p>
          <a:p>
            <a:endParaRPr lang="en-US" altLang="zh-CN" sz="1200" b="0" kern="1200" dirty="0">
              <a:solidFill>
                <a:schemeClr val="bg1"/>
              </a:solidFill>
            </a:endParaRPr>
          </a:p>
          <a:p>
            <a:r>
              <a:rPr lang="zh-CN" altLang="en-US" sz="1200" b="0" kern="1200" dirty="0">
                <a:solidFill>
                  <a:schemeClr val="bg1"/>
                </a:solidFill>
              </a:rPr>
              <a:t>    采用可信的</a:t>
            </a:r>
            <a:r>
              <a:rPr lang="en-US" altLang="zh-CN" sz="1200" b="0" kern="1200" dirty="0">
                <a:solidFill>
                  <a:schemeClr val="bg1"/>
                </a:solidFill>
              </a:rPr>
              <a:t>CA</a:t>
            </a:r>
            <a:r>
              <a:rPr lang="zh-CN" altLang="en-US" sz="1200" b="0" kern="1200" dirty="0">
                <a:solidFill>
                  <a:schemeClr val="bg1"/>
                </a:solidFill>
              </a:rPr>
              <a:t>中心进行数字签名认证，以此解决认证和鉴别问题。于是有了公钥证书技术，也展开了</a:t>
            </a:r>
            <a:r>
              <a:rPr lang="en-US" altLang="zh-CN" sz="1200" b="0" kern="1200" dirty="0">
                <a:solidFill>
                  <a:schemeClr val="bg1"/>
                </a:solidFill>
              </a:rPr>
              <a:t>PKI</a:t>
            </a:r>
            <a:r>
              <a:rPr lang="zh-CN" altLang="en-US" sz="1200" b="0" kern="1200" dirty="0">
                <a:solidFill>
                  <a:schemeClr val="bg1"/>
                </a:solidFill>
              </a:rPr>
              <a:t>体系架构的构建。</a:t>
            </a:r>
            <a:endParaRPr lang="en-US" altLang="zh-CN" sz="1200" b="0" kern="1200" dirty="0">
              <a:solidFill>
                <a:schemeClr val="bg1"/>
              </a:solidFill>
            </a:endParaRPr>
          </a:p>
          <a:p>
            <a:endParaRPr lang="en-US" altLang="zh-CN" sz="1200" b="0" kern="1200" dirty="0">
              <a:solidFill>
                <a:schemeClr val="bg1"/>
              </a:solidFill>
            </a:endParaRPr>
          </a:p>
          <a:p>
            <a:r>
              <a:rPr lang="zh-CN" altLang="en-US" sz="1200" b="0" kern="1200" dirty="0">
                <a:solidFill>
                  <a:schemeClr val="bg1"/>
                </a:solidFill>
              </a:rPr>
              <a:t>    密码和军事武器一样，是一个国家的重要战略储备和管制对象。我们必须发展自己的密码技术。国家密码系列算法都是对标国际标准进行适度改造，维护我国的军事安全，经济金融安全。</a:t>
            </a:r>
            <a:r>
              <a:rPr lang="en-US" altLang="zh-CN" sz="1200" b="0" i="0" kern="1200" dirty="0">
                <a:solidFill>
                  <a:schemeClr val="tx1"/>
                </a:solidFill>
                <a:latin typeface="+mn-lt"/>
                <a:ea typeface="+mn-ea"/>
                <a:cs typeface="+mn-cs"/>
              </a:rPr>
              <a:t>2019</a:t>
            </a:r>
            <a:r>
              <a:rPr lang="zh-CN" altLang="en-US" sz="1200" b="0" i="0" kern="1200" dirty="0">
                <a:solidFill>
                  <a:schemeClr val="tx1"/>
                </a:solidFill>
                <a:latin typeface="+mn-lt"/>
                <a:ea typeface="+mn-ea"/>
                <a:cs typeface="+mn-cs"/>
              </a:rPr>
              <a:t>年</a:t>
            </a:r>
            <a:r>
              <a:rPr lang="en-US" altLang="zh-CN" sz="1200" b="0" i="0" kern="1200" dirty="0">
                <a:solidFill>
                  <a:schemeClr val="tx1"/>
                </a:solidFill>
                <a:latin typeface="+mn-lt"/>
                <a:ea typeface="+mn-ea"/>
                <a:cs typeface="+mn-cs"/>
              </a:rPr>
              <a:t>10</a:t>
            </a:r>
            <a:r>
              <a:rPr lang="zh-CN" altLang="en-US" sz="1200" b="0" i="0" kern="1200" dirty="0">
                <a:solidFill>
                  <a:schemeClr val="tx1"/>
                </a:solidFill>
                <a:latin typeface="+mn-lt"/>
                <a:ea typeface="+mn-ea"/>
                <a:cs typeface="+mn-cs"/>
              </a:rPr>
              <a:t>月</a:t>
            </a:r>
            <a:r>
              <a:rPr lang="en-US" altLang="zh-CN" sz="1200" b="0" i="0" kern="1200" dirty="0">
                <a:solidFill>
                  <a:schemeClr val="tx1"/>
                </a:solidFill>
                <a:latin typeface="+mn-lt"/>
                <a:ea typeface="+mn-ea"/>
                <a:cs typeface="+mn-cs"/>
              </a:rPr>
              <a:t>26</a:t>
            </a:r>
            <a:r>
              <a:rPr lang="zh-CN" altLang="en-US" sz="1200" b="0" i="0" kern="1200" dirty="0">
                <a:solidFill>
                  <a:schemeClr val="tx1"/>
                </a:solidFill>
                <a:latin typeface="+mn-lt"/>
                <a:ea typeface="+mn-ea"/>
                <a:cs typeface="+mn-cs"/>
              </a:rPr>
              <a:t>日</a:t>
            </a:r>
            <a:r>
              <a:rPr lang="en-US" altLang="zh-CN" sz="1200" b="0" i="0" kern="1200" dirty="0">
                <a:solidFill>
                  <a:schemeClr val="tx1"/>
                </a:solidFill>
                <a:latin typeface="+mn-lt"/>
                <a:ea typeface="+mn-ea"/>
                <a:cs typeface="+mn-cs"/>
              </a:rPr>
              <a:t>《</a:t>
            </a:r>
            <a:r>
              <a:rPr lang="zh-CN" altLang="en-US" sz="1200" dirty="0"/>
              <a:t>中华人民共和国密码法</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颁布，需要指出</a:t>
            </a:r>
            <a:r>
              <a:rPr lang="zh-CN" altLang="en-US" sz="1200" b="0" i="0" kern="1200" baseline="0" dirty="0">
                <a:solidFill>
                  <a:schemeClr val="tx1"/>
                </a:solidFill>
                <a:latin typeface="+mn-lt"/>
                <a:ea typeface="+mn-ea"/>
                <a:cs typeface="+mn-cs"/>
              </a:rPr>
              <a:t>的是：</a:t>
            </a:r>
            <a:r>
              <a:rPr lang="zh-CN" altLang="en-US" sz="1200" b="1" i="0" kern="1200" dirty="0">
                <a:solidFill>
                  <a:schemeClr val="tx1"/>
                </a:solidFill>
                <a:latin typeface="+mn-lt"/>
                <a:ea typeface="+mn-ea"/>
                <a:cs typeface="+mn-cs"/>
              </a:rPr>
              <a:t>国家鼓励商用密码技术的研究开发、学术交流、成果转化和推广应用，</a:t>
            </a:r>
            <a:r>
              <a:rPr lang="zh-CN" altLang="en-US" sz="1200" b="0" i="0" kern="1200" dirty="0">
                <a:solidFill>
                  <a:schemeClr val="tx1"/>
                </a:solidFill>
                <a:latin typeface="+mn-lt"/>
                <a:ea typeface="+mn-ea"/>
                <a:cs typeface="+mn-cs"/>
              </a:rPr>
              <a:t>以此促进在居民生产和经营活动。内涵极其丰富。</a:t>
            </a:r>
            <a:endParaRPr lang="en-US" altLang="zh-CN" sz="1200" b="0" kern="1200" dirty="0">
              <a:solidFill>
                <a:schemeClr val="bg1"/>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r>
              <a:rPr lang="zh-CN" altLang="en-US" dirty="0"/>
              <a:t>下面我们讲第四节，电子邮件安全，包括安全电子邮件属性，以及</a:t>
            </a:r>
            <a:r>
              <a:rPr lang="en-US" altLang="zh-CN" dirty="0"/>
              <a:t>2</a:t>
            </a:r>
            <a:r>
              <a:rPr lang="zh-CN" altLang="en-US" dirty="0"/>
              <a:t>个电子邮件安全协议：</a:t>
            </a:r>
            <a:r>
              <a:rPr lang="en-US" altLang="zh-CN" dirty="0"/>
              <a:t>PGP</a:t>
            </a:r>
            <a:r>
              <a:rPr lang="zh-CN" altLang="en-US" dirty="0"/>
              <a:t>协议和</a:t>
            </a:r>
            <a:r>
              <a:rPr lang="en-US" altLang="zh-CN" dirty="0"/>
              <a:t>S/MIME</a:t>
            </a:r>
            <a:r>
              <a:rPr lang="zh-CN" altLang="en-US" dirty="0"/>
              <a:t>协议。</a:t>
            </a:r>
            <a:endParaRPr lang="en-US" altLang="zh-CN" dirty="0"/>
          </a:p>
          <a:p>
            <a:endParaRPr lang="en-US" altLang="zh-CN" dirty="0"/>
          </a:p>
          <a:p>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选讲或扩展讲解</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跟传统的信息传输模式相比，电子邮件具有很强的时效性、便捷性，然而随着电子邮件在社会的广泛应用，随之而来的安全问题日渐突出，利用邮件系统漏洞、邮箱盗号、暴力破解、钓鱼邮件等手段攻击电子邮件系统，进行网络入侵、窃密、控制已经成为影响本单位、本部门网络安全、业务安全，甚至国家政治、经济安全的突出问题。</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CD23181-2505-4EB2-AC87-B8F55776A9CE}" type="slidenum">
              <a:rPr lang="zh-CN" altLang="en-US" smtClean="0"/>
              <a:pPr/>
              <a:t>110</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一份安全的电子邮件主要保障邮件信息的保密性、完整性和可验证性，首先我们看保密性是如何实现的，</a:t>
            </a:r>
            <a:r>
              <a:rPr lang="en-US" altLang="zh-CN" dirty="0"/>
              <a:t>Alice</a:t>
            </a:r>
            <a:r>
              <a:rPr lang="zh-CN" altLang="en-US" dirty="0"/>
              <a:t>想发送一封原文信息为</a:t>
            </a:r>
            <a:r>
              <a:rPr lang="en-US" altLang="zh-CN" dirty="0"/>
              <a:t>m</a:t>
            </a:r>
            <a:r>
              <a:rPr lang="zh-CN" altLang="en-US" dirty="0"/>
              <a:t>的秘密电子邮件给</a:t>
            </a:r>
            <a:r>
              <a:rPr lang="en-US" altLang="zh-CN" dirty="0"/>
              <a:t>Bob</a:t>
            </a:r>
            <a:r>
              <a:rPr lang="zh-CN" altLang="en-US" dirty="0"/>
              <a:t>，采用下面图示过程完成，</a:t>
            </a:r>
            <a:r>
              <a:rPr kumimoji="0" lang="en-US" sz="1400" b="0" i="0" u="none" strike="noStrike" kern="1200" cap="none" spc="0" normalizeH="0" baseline="0" noProof="0" dirty="0">
                <a:ln>
                  <a:noFill/>
                </a:ln>
                <a:solidFill>
                  <a:srgbClr val="7030A0"/>
                </a:solidFill>
                <a:effectLst/>
                <a:uLnTx/>
                <a:uFillTx/>
                <a:latin typeface="微软雅黑" pitchFamily="34" charset="-122"/>
                <a:ea typeface="微软雅黑" pitchFamily="34" charset="-122"/>
              </a:rPr>
              <a:t>Alice:</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随机生成对称私钥</a:t>
            </a:r>
            <a:r>
              <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K</a:t>
            </a:r>
            <a:r>
              <a:rPr kumimoji="0" lang="en-US"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；用对称私钥</a:t>
            </a:r>
            <a:r>
              <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  </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加密信息</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，运算</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 </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；用</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的公钥</a:t>
            </a:r>
            <a:r>
              <a:rPr kumimoji="0" lang="en-US" altLang="zh-CN" sz="12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altLang="zh-CN" sz="1200" b="0" i="0" u="none" strike="noStrike" kern="0" cap="none" spc="0" normalizeH="0" baseline="30000" noProof="0" dirty="0">
                <a:ln>
                  <a:noFill/>
                </a:ln>
                <a:solidFill>
                  <a:srgbClr val="000000"/>
                </a:solidFill>
                <a:effectLst/>
                <a:uLnTx/>
                <a:uFillTx/>
                <a:latin typeface="微软雅黑" pitchFamily="34" charset="-122"/>
                <a:ea typeface="微软雅黑" pitchFamily="34" charset="-122"/>
                <a:cs typeface="Arial" charset="0"/>
              </a:rPr>
              <a:t>+</a:t>
            </a:r>
            <a:r>
              <a:rPr kumimoji="0" lang="en-US" altLang="zh-CN" sz="14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加密私钥</a:t>
            </a:r>
            <a:r>
              <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，运算</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4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B</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；发送</a:t>
            </a:r>
            <a:r>
              <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 </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和</a:t>
            </a:r>
            <a:r>
              <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K</a:t>
            </a:r>
            <a:r>
              <a:rPr kumimoji="0" lang="en-US" sz="14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B</a:t>
            </a:r>
            <a:r>
              <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给</a:t>
            </a:r>
            <a:r>
              <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，邮件的原文信息</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和</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Alice</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的私钥被加密后在互联网上传输。</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选讲或扩展</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这里的保密性主要是通过加密实现的（对称加密和非对称加密结合实现的），一般情况下，对需要传输的大量信息进行加密采用对称加密算法或私钥加密算法进行，对需要传输的信息量较少的地方（如本案例中的对称私钥信息</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Ks</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）使用非对称加密算法或公钥加密算法进行。即使加解密算法被公开，</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Alice</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的公钥</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A</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和</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的公钥</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都被轻易获取，</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用于加密随机生成的对称私钥信息的私钥</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密钥泄露可以保障信息</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的保密性，即使</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的私钥</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或</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Alice</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的私钥私钥</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A</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都泄露了，由于对称私钥</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是随机生成的，可以采取每次用不同的对称私钥，也能保障信息</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的保密性。</a:t>
            </a:r>
            <a:endPar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5CD23181-2505-4EB2-AC87-B8F55776A9CE}" type="slidenum">
              <a:rPr lang="zh-CN" altLang="en-US" smtClean="0"/>
              <a:pPr/>
              <a:t>111</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r>
              <a:rPr lang="zh-CN" altLang="en-US" dirty="0"/>
              <a:t>下面我们看完整性和可验证性是如何实现的，</a:t>
            </a:r>
            <a:r>
              <a:rPr lang="en-US" altLang="zh-CN" dirty="0"/>
              <a:t>Alice</a:t>
            </a:r>
            <a:r>
              <a:rPr lang="zh-CN" altLang="en-US" dirty="0"/>
              <a:t>想发送一封完整且可验证的电子邮件给</a:t>
            </a:r>
            <a:r>
              <a:rPr lang="en-US" altLang="zh-CN" dirty="0"/>
              <a:t>Bob</a:t>
            </a:r>
            <a:r>
              <a:rPr lang="zh-CN" altLang="en-US" dirty="0"/>
              <a:t>，确保该邮件不被篡改，或被篡改后能够被发现（即验证），采用下面图示过程完成，</a:t>
            </a:r>
            <a:endParaRPr lang="en-US" altLang="zh-CN" dirty="0"/>
          </a:p>
          <a:p>
            <a:pPr marL="342900" marR="0" lvl="0" indent="-277813" algn="l" defTabSz="914400" rtl="0" eaLnBrk="1" fontAlgn="auto" latinLnBrk="0" hangingPunct="1">
              <a:lnSpc>
                <a:spcPct val="100000"/>
              </a:lnSpc>
              <a:spcBef>
                <a:spcPts val="0"/>
              </a:spcBef>
              <a:spcAft>
                <a:spcPts val="0"/>
              </a:spcAft>
              <a:buClr>
                <a:srgbClr val="000090"/>
              </a:buClr>
              <a:buSzPct val="100000"/>
              <a:buFont typeface="Wingdings" charset="2"/>
              <a:buNone/>
              <a:tabLst/>
              <a:defRPr/>
            </a:pP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Alice</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用她的私钥</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altLang="zh-CN" sz="1200" b="0" i="0" u="none" strike="noStrike" kern="1200" cap="none" spc="0" normalizeH="0" baseline="30000" noProof="0" dirty="0">
                <a:ln>
                  <a:noFill/>
                </a:ln>
                <a:solidFill>
                  <a:prstClr val="black"/>
                </a:solidFill>
                <a:effectLst/>
                <a:uLnTx/>
                <a:uFillTx/>
                <a:latin typeface="Arial" charset="0"/>
                <a:ea typeface="ＭＳ Ｐゴシック" charset="0"/>
                <a:cs typeface="Arial" charset="0"/>
              </a:rPr>
              <a:t>-</a:t>
            </a:r>
            <a:r>
              <a:rPr kumimoji="0" lang="en-US" sz="14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对消息散列</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H</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）进行数字签名得到</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altLang="zh-CN" sz="1200" b="0" i="0" u="none" strike="noStrike" kern="1200" cap="none" spc="0" normalizeH="0" baseline="30000" noProof="0" dirty="0">
                <a:ln>
                  <a:noFill/>
                </a:ln>
                <a:solidFill>
                  <a:prstClr val="black"/>
                </a:solidFill>
                <a:effectLst/>
                <a:uLnTx/>
                <a:uFillTx/>
                <a:latin typeface="Arial" charset="0"/>
                <a:ea typeface="ＭＳ Ｐゴシック" charset="0"/>
                <a:cs typeface="Arial" charset="0"/>
              </a:rPr>
              <a:t>-</a:t>
            </a:r>
            <a:r>
              <a:rPr kumimoji="0" lang="en-US" sz="14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，确保信息完整性和可验证性；将</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和数字签名一起发送给</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进行核对比较。</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用</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Alice</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的公钥</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A</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对</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altLang="zh-CN" sz="1200" b="0" i="0" u="none" strike="noStrike" kern="1200" cap="none" spc="0" normalizeH="0" baseline="30000" noProof="0" dirty="0">
                <a:ln>
                  <a:noFill/>
                </a:ln>
                <a:solidFill>
                  <a:prstClr val="black"/>
                </a:solidFill>
                <a:effectLst/>
                <a:uLnTx/>
                <a:uFillTx/>
                <a:latin typeface="Arial" charset="0"/>
                <a:ea typeface="ＭＳ Ｐゴシック" charset="0"/>
                <a:cs typeface="Arial" charset="0"/>
              </a:rPr>
              <a:t>-</a:t>
            </a:r>
            <a:r>
              <a:rPr kumimoji="0" lang="en-US" altLang="zh-CN" sz="14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进行解密得到消息散列</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），将收到的</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进行消息散列得到</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），对比两个</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）的信息是否完全一致，一致说明明文</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没有被篡改过，且可以验证是</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Alice</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发的信息。</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pPr marL="342900" marR="0" lvl="0" indent="-277813" algn="l" defTabSz="914400" rtl="0" eaLnBrk="1" fontAlgn="auto" latinLnBrk="0" hangingPunct="1">
              <a:lnSpc>
                <a:spcPct val="100000"/>
              </a:lnSpc>
              <a:spcBef>
                <a:spcPts val="0"/>
              </a:spcBef>
              <a:spcAft>
                <a:spcPts val="0"/>
              </a:spcAft>
              <a:buClr>
                <a:srgbClr val="000090"/>
              </a:buClr>
              <a:buSzPct val="100000"/>
              <a:buFont typeface="Wingdings" charset="2"/>
              <a:buNone/>
              <a:tabLst/>
              <a:defRPr/>
            </a:pP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选讲或扩展</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这里只考虑信息的完整性和可验证性，不考虑信息的保密性，直接将明文</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发送给</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进行比较核对。消息散列函数</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H</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）是一种单向函数，由</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得到</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H</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）非常容易，而由</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H</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）得到</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非常难，对</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进行那么是一个二进制位的改动，就会引起</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H</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）结果的巨大不同。</a:t>
            </a:r>
            <a:r>
              <a:rPr lang="zh-CN" altLang="en-US" b="0" i="0" dirty="0">
                <a:solidFill>
                  <a:srgbClr val="000080"/>
                </a:solidFill>
                <a:effectLst/>
                <a:latin typeface="楷体" panose="02010609060101010101" pitchFamily="49" charset="-122"/>
                <a:ea typeface="楷体" panose="02010609060101010101" pitchFamily="49" charset="-122"/>
              </a:rPr>
              <a:t>散列函数我们之前已经有过介绍，</a:t>
            </a:r>
            <a:r>
              <a:rPr lang="zh-CN" altLang="en-US" sz="1200" b="1" dirty="0">
                <a:latin typeface="微软雅黑" panose="020B0503020204020204" pitchFamily="34" charset="-122"/>
                <a:ea typeface="微软雅黑" panose="020B0503020204020204" pitchFamily="34" charset="-122"/>
              </a:rPr>
              <a:t>通过许多学者的不断努力，已经设计出一些实用的消息散列函数（或称为加密散列算法），其中最出名的就是 </a:t>
            </a:r>
            <a:r>
              <a:rPr lang="en-US" altLang="zh-CN" sz="1200" b="1" dirty="0">
                <a:latin typeface="微软雅黑" panose="020B0503020204020204" pitchFamily="34" charset="-122"/>
                <a:ea typeface="微软雅黑" panose="020B0503020204020204" pitchFamily="34" charset="-122"/>
              </a:rPr>
              <a:t>MD5 </a:t>
            </a:r>
            <a:r>
              <a:rPr lang="zh-CN" altLang="en-US" sz="1200" b="1" dirty="0">
                <a:latin typeface="微软雅黑" panose="020B0503020204020204" pitchFamily="34" charset="-122"/>
                <a:ea typeface="微软雅黑" panose="020B0503020204020204" pitchFamily="34" charset="-122"/>
              </a:rPr>
              <a:t>和 </a:t>
            </a:r>
            <a:r>
              <a:rPr lang="en-US" altLang="zh-CN" sz="1200" b="1" dirty="0">
                <a:latin typeface="微软雅黑" panose="020B0503020204020204" pitchFamily="34" charset="-122"/>
                <a:ea typeface="微软雅黑" panose="020B0503020204020204" pitchFamily="34" charset="-122"/>
              </a:rPr>
              <a:t>SHA-1</a:t>
            </a:r>
            <a:r>
              <a:rPr lang="zh-CN" altLang="en-US" sz="1200" b="1" dirty="0">
                <a:latin typeface="微软雅黑" panose="020B0503020204020204" pitchFamily="34" charset="-122"/>
                <a:ea typeface="微软雅黑" panose="020B0503020204020204" pitchFamily="34" charset="-122"/>
              </a:rPr>
              <a:t>，我国王小云院士</a:t>
            </a:r>
            <a:r>
              <a:rPr lang="en-US" altLang="zh-CN" sz="1200" b="1" dirty="0">
                <a:latin typeface="微软雅黑" panose="020B0503020204020204" pitchFamily="34" charset="-122"/>
                <a:ea typeface="微软雅黑" panose="020B0503020204020204" pitchFamily="34" charset="-122"/>
              </a:rPr>
              <a:t>2004</a:t>
            </a:r>
            <a:r>
              <a:rPr lang="zh-CN" altLang="en-US" sz="1200" b="1" dirty="0">
                <a:latin typeface="微软雅黑" panose="020B0503020204020204" pitchFamily="34" charset="-122"/>
                <a:ea typeface="微软雅黑" panose="020B0503020204020204" pitchFamily="34" charset="-122"/>
              </a:rPr>
              <a:t>年就宣布破解了</a:t>
            </a:r>
            <a:r>
              <a:rPr lang="en-US" altLang="zh-CN" b="0" i="0" dirty="0">
                <a:solidFill>
                  <a:srgbClr val="000080"/>
                </a:solidFill>
                <a:effectLst/>
                <a:latin typeface="楷体" panose="02010609060101010101" pitchFamily="49" charset="-122"/>
                <a:ea typeface="楷体" panose="02010609060101010101" pitchFamily="49" charset="-122"/>
              </a:rPr>
              <a:t>MD5</a:t>
            </a:r>
            <a:r>
              <a:rPr lang="zh-CN" altLang="en-US" b="0" i="0" dirty="0">
                <a:solidFill>
                  <a:srgbClr val="000080"/>
                </a:solidFill>
                <a:effectLst/>
                <a:latin typeface="楷体" panose="02010609060101010101" pitchFamily="49" charset="-122"/>
                <a:ea typeface="楷体" panose="02010609060101010101" pitchFamily="49" charset="-122"/>
              </a:rPr>
              <a:t>和</a:t>
            </a:r>
            <a:r>
              <a:rPr lang="en-US" altLang="zh-CN" b="0" i="0" dirty="0">
                <a:solidFill>
                  <a:srgbClr val="000080"/>
                </a:solidFill>
                <a:effectLst/>
                <a:latin typeface="楷体" panose="02010609060101010101" pitchFamily="49" charset="-122"/>
                <a:ea typeface="楷体" panose="02010609060101010101" pitchFamily="49" charset="-122"/>
              </a:rPr>
              <a:t>SHA-1</a:t>
            </a:r>
            <a:r>
              <a:rPr lang="zh-CN" altLang="en-US" b="0" i="0" dirty="0">
                <a:solidFill>
                  <a:srgbClr val="000080"/>
                </a:solidFill>
                <a:effectLst/>
                <a:latin typeface="楷体" panose="02010609060101010101" pitchFamily="49" charset="-122"/>
                <a:ea typeface="楷体" panose="02010609060101010101" pitchFamily="49" charset="-122"/>
              </a:rPr>
              <a:t>两大国际密码并得到国际同行认可。</a:t>
            </a:r>
            <a:endPar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646322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下面是一个小测试，</a:t>
            </a:r>
            <a:r>
              <a:rPr lang="en-US" altLang="zh-CN" dirty="0"/>
              <a:t>Alice</a:t>
            </a:r>
            <a:r>
              <a:rPr lang="zh-CN" altLang="en-US" dirty="0"/>
              <a:t>想发送</a:t>
            </a:r>
            <a:r>
              <a:rPr kumimoji="0" 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Alice </a:t>
            </a:r>
            <a:r>
              <a:rPr kumimoji="0"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想发送一封完整且可验证的</a:t>
            </a:r>
            <a:r>
              <a:rPr kumimoji="0" lang="zh-CN" altLang="en-US" sz="1200" b="0" i="0" u="none" strike="noStrike" kern="1200" cap="none" spc="0" normalizeH="0" baseline="0" noProof="0" dirty="0">
                <a:ln>
                  <a:noFill/>
                </a:ln>
                <a:solidFill>
                  <a:srgbClr val="7030A0"/>
                </a:solidFill>
                <a:effectLst/>
                <a:uLnTx/>
                <a:uFillTx/>
                <a:latin typeface="微软雅黑" pitchFamily="34" charset="-122"/>
                <a:ea typeface="微软雅黑" pitchFamily="34" charset="-122"/>
              </a:rPr>
              <a:t>秘密</a:t>
            </a:r>
            <a:r>
              <a:rPr kumimoji="0"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邮件</a:t>
            </a:r>
            <a:r>
              <a:rPr lang="zh-CN" altLang="en-US" sz="1200" dirty="0">
                <a:solidFill>
                  <a:srgbClr val="000000"/>
                </a:solidFill>
                <a:latin typeface="微软雅黑" pitchFamily="34" charset="-122"/>
                <a:ea typeface="微软雅黑" pitchFamily="34" charset="-122"/>
              </a:rPr>
              <a:t>（明文为</a:t>
            </a:r>
            <a:r>
              <a:rPr kumimoji="0" 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）给</a:t>
            </a:r>
            <a:r>
              <a:rPr kumimoji="0" 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 Bob</a:t>
            </a:r>
            <a:r>
              <a:rPr lang="zh-CN" altLang="en-US" dirty="0"/>
              <a:t>，确保该邮件的保密性、完整性和可验证性，采用下面图示过程完成，</a:t>
            </a:r>
            <a:endParaRPr lang="en-US" altLang="zh-CN" dirty="0"/>
          </a:p>
          <a:p>
            <a:pPr marL="342900" marR="0" lvl="0" indent="-277813" algn="l" defTabSz="914400" rtl="0" eaLnBrk="1" fontAlgn="auto" latinLnBrk="0" hangingPunct="1">
              <a:lnSpc>
                <a:spcPct val="100000"/>
              </a:lnSpc>
              <a:spcBef>
                <a:spcPts val="0"/>
              </a:spcBef>
              <a:spcAft>
                <a:spcPts val="0"/>
              </a:spcAft>
              <a:buClr>
                <a:srgbClr val="000090"/>
              </a:buClr>
              <a:buSzPct val="100000"/>
              <a:buFont typeface="Wingdings" charset="2"/>
              <a:buNone/>
              <a:tabLst/>
              <a:defRPr/>
            </a:pP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Alice</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用自己的私钥</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altLang="zh-CN" sz="1200" b="0" i="0" u="none" strike="noStrike" kern="1200" cap="none" spc="0" normalizeH="0" baseline="30000" noProof="0" dirty="0">
                <a:ln>
                  <a:noFill/>
                </a:ln>
                <a:solidFill>
                  <a:prstClr val="black"/>
                </a:solidFill>
                <a:effectLst/>
                <a:uLnTx/>
                <a:uFillTx/>
                <a:latin typeface="Arial" charset="0"/>
                <a:ea typeface="ＭＳ Ｐゴシック" charset="0"/>
                <a:cs typeface="Arial" charset="0"/>
              </a:rPr>
              <a:t>-</a:t>
            </a:r>
            <a:r>
              <a:rPr kumimoji="0" lang="en-US" sz="14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对消息散列</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H</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）进行数字签名得到</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altLang="zh-CN" sz="1200" b="0" i="0" u="none" strike="noStrike" kern="1200" cap="none" spc="0" normalizeH="0" baseline="30000" noProof="0" dirty="0">
                <a:ln>
                  <a:noFill/>
                </a:ln>
                <a:solidFill>
                  <a:prstClr val="black"/>
                </a:solidFill>
                <a:effectLst/>
                <a:uLnTx/>
                <a:uFillTx/>
                <a:latin typeface="Arial" charset="0"/>
                <a:ea typeface="ＭＳ Ｐゴシック" charset="0"/>
                <a:cs typeface="Arial" charset="0"/>
              </a:rPr>
              <a:t>-</a:t>
            </a:r>
            <a:r>
              <a:rPr kumimoji="0" lang="en-US" sz="14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Alice</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将随机生成的新对称密钥</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对明文</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进行对称加密得到</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，将</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的公钥</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对</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信息进行非对称加密得到</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pPr marL="342900" marR="0" lvl="0" indent="-277813" algn="l" defTabSz="914400" rtl="0" eaLnBrk="1" fontAlgn="auto" latinLnBrk="0" hangingPunct="1">
              <a:lnSpc>
                <a:spcPct val="100000"/>
              </a:lnSpc>
              <a:spcBef>
                <a:spcPts val="0"/>
              </a:spcBef>
              <a:spcAft>
                <a:spcPts val="0"/>
              </a:spcAft>
              <a:buClr>
                <a:srgbClr val="000090"/>
              </a:buClr>
              <a:buSzPct val="100000"/>
              <a:buFont typeface="Wingdings" charset="2"/>
              <a:buNone/>
              <a:tabLst/>
              <a:defRPr/>
            </a:pP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），将</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altLang="zh-CN" sz="1200" b="0" i="0" u="none" strike="noStrike" kern="1200" cap="none" spc="0" normalizeH="0" baseline="30000" noProof="0" dirty="0">
                <a:ln>
                  <a:noFill/>
                </a:ln>
                <a:solidFill>
                  <a:prstClr val="black"/>
                </a:solidFill>
                <a:effectLst/>
                <a:uLnTx/>
                <a:uFillTx/>
                <a:latin typeface="Arial" charset="0"/>
                <a:ea typeface="ＭＳ Ｐゴシック" charset="0"/>
                <a:cs typeface="Arial" charset="0"/>
              </a:rPr>
              <a:t>-</a:t>
            </a:r>
            <a:r>
              <a:rPr kumimoji="0" lang="en-US" altLang="zh-CN" sz="14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和</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）发给</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该如何处理呢？</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选讲或扩展讲解</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endParaRPr kumimoji="0" 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进行如下处理：</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用</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Alice</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的公钥</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A</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对</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altLang="zh-CN" sz="1200" b="0" i="0" u="none" strike="noStrike" kern="1200" cap="none" spc="0" normalizeH="0" baseline="30000" noProof="0" dirty="0">
                <a:ln>
                  <a:noFill/>
                </a:ln>
                <a:solidFill>
                  <a:prstClr val="black"/>
                </a:solidFill>
                <a:effectLst/>
                <a:uLnTx/>
                <a:uFillTx/>
                <a:latin typeface="Arial" charset="0"/>
                <a:ea typeface="ＭＳ Ｐゴシック" charset="0"/>
                <a:cs typeface="Arial" charset="0"/>
              </a:rPr>
              <a:t>-</a:t>
            </a:r>
            <a:r>
              <a:rPr kumimoji="0" lang="en-US" altLang="zh-CN" sz="14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进行解密得到消息散列</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），用自己的私钥</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altLang="zh-CN" sz="1200" b="0" i="0" u="none" strike="noStrike" kern="1200" cap="none" spc="0" normalizeH="0" baseline="30000" noProof="0" dirty="0">
                <a:ln>
                  <a:noFill/>
                </a:ln>
                <a:solidFill>
                  <a:prstClr val="black"/>
                </a:solidFill>
                <a:effectLst/>
                <a:uLnTx/>
                <a:uFillTx/>
                <a:latin typeface="Arial" charset="0"/>
                <a:ea typeface="ＭＳ Ｐゴシック" charset="0"/>
                <a:cs typeface="Arial" charset="0"/>
              </a:rPr>
              <a:t>-</a:t>
            </a:r>
            <a:r>
              <a:rPr kumimoji="0" lang="en-US" altLang="zh-CN" sz="14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B</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对</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B</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）进行解密得到对称密钥</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，用</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对</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12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进行解密，得到</a:t>
            </a:r>
            <a:r>
              <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将</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进行消息散列得到</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），对比两个</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）的信息是否完全一致，一致说明</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没有被篡改过，且可以验证是</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Alice</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发的信息，即保障了明文信息</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的机密，也保障了明文信息</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没有被篡改（或被篡改后能够发现），还能验证</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是</a:t>
            </a:r>
            <a:r>
              <a:rPr kumimoji="0" lang="en-US" altLang="zh-CN"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Alice</a:t>
            </a:r>
            <a:r>
              <a:rPr kumimoji="0" lang="zh-CN" alt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发的邮件信息。</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79988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659AB07-E3D1-3D49-8BF9-942A2D549F74}"/>
              </a:ext>
            </a:extLst>
          </p:cNvPr>
          <p:cNvSpPr>
            <a:spLocks noGrp="1" noChangeArrowheads="1"/>
          </p:cNvSpPr>
          <p:nvPr>
            <p:ph type="sldNum" sz="quarter" idx="5"/>
          </p:nvPr>
        </p:nvSpPr>
        <p:spPr>
          <a:ln/>
        </p:spPr>
        <p:txBody>
          <a:bodyPr/>
          <a:lstStyle/>
          <a:p>
            <a:fld id="{FDD614BC-C644-8246-8E89-A051445EE119}" type="slidenum">
              <a:rPr lang="en-GB" altLang="zh-CN"/>
              <a:pPr/>
              <a:t>15</a:t>
            </a:fld>
            <a:endParaRPr lang="en-GB" altLang="zh-CN"/>
          </a:p>
        </p:txBody>
      </p:sp>
      <p:sp>
        <p:nvSpPr>
          <p:cNvPr id="126978" name="Rectangle 2">
            <a:extLst>
              <a:ext uri="{FF2B5EF4-FFF2-40B4-BE49-F238E27FC236}">
                <a16:creationId xmlns:a16="http://schemas.microsoft.com/office/drawing/2014/main" id="{D456DC5F-E75A-C949-B61D-249BF762BE9D}"/>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90611A50-F7AD-4E4B-AFEE-9B3C69DACD73}"/>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endParaRPr lang="en-US" altLang="zh-CN" dirty="0"/>
          </a:p>
          <a:p>
            <a:r>
              <a:rPr kumimoji="1" lang="zh-CN" altLang="en-US" dirty="0"/>
              <a:t>窃听通常会有法律问题， 在绝大多数国家窃听是违法行为，侵犯他人隐私，会受到法律追究或制裁，比如我国新颁布的民法典或者欧洲的</a:t>
            </a:r>
            <a:r>
              <a:rPr kumimoji="1" lang="en-US" altLang="zh-CN" dirty="0"/>
              <a:t>GDPR</a:t>
            </a:r>
            <a:r>
              <a:rPr kumimoji="1" lang="zh-CN" altLang="en-US" dirty="0"/>
              <a:t>条例，都明确规定了对隐私的保护和窃听的限制。</a:t>
            </a:r>
            <a:endParaRPr kumimoji="1" lang="en-US" altLang="zh-CN" dirty="0"/>
          </a:p>
          <a:p>
            <a:r>
              <a:rPr kumimoji="1" lang="zh-CN" altLang="en-US" dirty="0"/>
              <a:t>但网络管理员处于正常业务需要（网络诊断、入侵检测、设备检测等）需要窃听设备和软件，这是被允许的。</a:t>
            </a:r>
            <a:r>
              <a:rPr kumimoji="1"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endParaRPr lang="en-US" altLang="zh-CN" dirty="0"/>
          </a:p>
          <a:p>
            <a:r>
              <a:rPr lang="en-US" altLang="zh-CN" dirty="0"/>
              <a:t>1. </a:t>
            </a:r>
            <a:r>
              <a:rPr lang="zh-CN" altLang="en-US" dirty="0"/>
              <a:t>民法典 </a:t>
            </a:r>
            <a:endParaRPr lang="en-US" altLang="zh-CN" dirty="0"/>
          </a:p>
          <a:p>
            <a:r>
              <a:rPr lang="en-US" altLang="zh-CN" dirty="0"/>
              <a:t>《</a:t>
            </a:r>
            <a:r>
              <a:rPr lang="zh-CN" altLang="en-US" dirty="0"/>
              <a:t>民法典</a:t>
            </a:r>
            <a:r>
              <a:rPr lang="en-US" altLang="zh-CN" dirty="0"/>
              <a:t>》</a:t>
            </a:r>
            <a:r>
              <a:rPr lang="zh-CN" altLang="en-US" dirty="0"/>
              <a:t>规定自然人享有隐私权。隐私是指自然人的私人生活安宁和不愿为他人知晓的私密空间、私密活动、私密信息。上述规定意味着除法律法规另有规定或当事人同意外，有权要求其他组织或个人不得实施侵扰私人生活安宁的行为，不得窥探私密空间、私密活动、私密信息等。具体而言：自然人还可以禁止他人通过进入、拍摄、窃听、窥视、处理等方式，实施对私密活动、私密空间、私密部位、私密信息的侵害。发生侵害自然人安宁或私密空间、活动、私密信息的事件时，自然人可以提供证据证明其违法行为，向人民法院申请采取责令行为人停止有关行为的措施，还可以请求损害赔偿。</a:t>
            </a:r>
            <a:endParaRPr lang="en-US" altLang="zh-CN" dirty="0"/>
          </a:p>
          <a:p>
            <a:endParaRPr lang="en-US" altLang="zh-CN" dirty="0"/>
          </a:p>
          <a:p>
            <a:r>
              <a:rPr lang="en-US" altLang="zh-CN" dirty="0"/>
              <a:t>2.</a:t>
            </a:r>
            <a:r>
              <a:rPr lang="zh-CN" altLang="en-US" dirty="0"/>
              <a:t>密钥托管法</a:t>
            </a:r>
            <a:endParaRPr lang="en-US" altLang="zh-CN" dirty="0"/>
          </a:p>
          <a:p>
            <a:r>
              <a:rPr lang="zh-CN" altLang="en-US" dirty="0"/>
              <a:t>其背景源于法院授权的搭线窃听，这是防止犯罪的有效方法之一。但这样会产生比较大的问题，比如：</a:t>
            </a:r>
            <a:br>
              <a:rPr lang="zh-CN" altLang="en-US" dirty="0"/>
            </a:br>
            <a:r>
              <a:rPr lang="en-US" altLang="zh-CN" dirty="0"/>
              <a:t>1</a:t>
            </a:r>
            <a:r>
              <a:rPr lang="zh-CN" altLang="en-US" dirty="0"/>
              <a:t>）</a:t>
            </a:r>
            <a:r>
              <a:rPr lang="en-US" altLang="zh-CN" dirty="0"/>
              <a:t> </a:t>
            </a:r>
            <a:r>
              <a:rPr lang="zh-CN" altLang="en-US" dirty="0"/>
              <a:t>公民使用弱的密码系统？</a:t>
            </a:r>
            <a:br>
              <a:rPr lang="zh-CN" altLang="en-US" dirty="0"/>
            </a:br>
            <a:r>
              <a:rPr lang="en-US" altLang="zh-CN" dirty="0"/>
              <a:t>2</a:t>
            </a:r>
            <a:r>
              <a:rPr lang="zh-CN" altLang="en-US" dirty="0"/>
              <a:t>）</a:t>
            </a:r>
            <a:r>
              <a:rPr lang="en-US" altLang="zh-CN" dirty="0"/>
              <a:t> </a:t>
            </a:r>
            <a:r>
              <a:rPr lang="zh-CN" altLang="en-US" dirty="0"/>
              <a:t>公民事先把私钥交给政府？</a:t>
            </a:r>
            <a:br>
              <a:rPr lang="zh-CN" altLang="en-US" dirty="0"/>
            </a:br>
            <a:r>
              <a:rPr lang="zh-CN" altLang="en-US" dirty="0"/>
              <a:t>为实现合法的监听，美国政府</a:t>
            </a:r>
            <a:r>
              <a:rPr lang="en-US" altLang="zh-CN" dirty="0"/>
              <a:t>1993</a:t>
            </a:r>
            <a:r>
              <a:rPr lang="zh-CN" altLang="en-US" dirty="0"/>
              <a:t>年发布了</a:t>
            </a:r>
            <a:r>
              <a:rPr lang="en-US" altLang="zh-CN" dirty="0"/>
              <a:t>Clipper</a:t>
            </a:r>
            <a:r>
              <a:rPr lang="zh-CN" altLang="en-US" dirty="0"/>
              <a:t>计划和托管加密标准</a:t>
            </a:r>
            <a:r>
              <a:rPr lang="en-US" altLang="zh-CN" dirty="0"/>
              <a:t>(Escrowed  Encryption Standard</a:t>
            </a:r>
            <a:r>
              <a:rPr lang="zh-CN" altLang="en-US" dirty="0"/>
              <a:t>，</a:t>
            </a:r>
            <a:r>
              <a:rPr lang="en-US" altLang="zh-CN" dirty="0"/>
              <a:t>ESS)</a:t>
            </a:r>
            <a:r>
              <a:rPr lang="zh-CN" altLang="en-US" dirty="0"/>
              <a:t>。其中</a:t>
            </a:r>
            <a:r>
              <a:rPr lang="en-US" altLang="zh-CN" dirty="0"/>
              <a:t>ESS</a:t>
            </a:r>
            <a:br>
              <a:rPr lang="zh-CN" altLang="en-US" dirty="0"/>
            </a:br>
            <a:r>
              <a:rPr lang="zh-CN" altLang="en-US" dirty="0"/>
              <a:t>所有数字通信</a:t>
            </a:r>
            <a:r>
              <a:rPr lang="en-US" altLang="zh-CN" dirty="0"/>
              <a:t>(</a:t>
            </a:r>
            <a:r>
              <a:rPr lang="zh-CN" altLang="en-US" dirty="0"/>
              <a:t>包括音、视频</a:t>
            </a:r>
            <a:r>
              <a:rPr lang="en-US" altLang="zh-CN" dirty="0"/>
              <a:t>)</a:t>
            </a:r>
            <a:r>
              <a:rPr lang="zh-CN" altLang="en-US" dirty="0"/>
              <a:t>的加密都必须使用经政府批准、统一生产的防篡改的加密芯片实现</a:t>
            </a:r>
            <a:br>
              <a:rPr lang="zh-CN" altLang="en-US" dirty="0"/>
            </a:br>
            <a:r>
              <a:rPr lang="en-US" altLang="zh-CN" dirty="0"/>
              <a:t>1</a:t>
            </a:r>
            <a:r>
              <a:rPr lang="zh-CN" altLang="en-US" dirty="0"/>
              <a:t>）每个加密芯片有唯一</a:t>
            </a:r>
            <a:r>
              <a:rPr lang="en-US" altLang="zh-CN" dirty="0"/>
              <a:t>ID</a:t>
            </a:r>
            <a:r>
              <a:rPr lang="zh-CN" altLang="en-US" dirty="0"/>
              <a:t>号和设备唯一密钥</a:t>
            </a:r>
            <a:r>
              <a:rPr lang="en-US" altLang="zh-CN" dirty="0"/>
              <a:t>KU</a:t>
            </a:r>
            <a:br>
              <a:rPr lang="en-US" altLang="zh-CN" dirty="0"/>
            </a:br>
            <a:r>
              <a:rPr lang="en-US" altLang="zh-CN" dirty="0"/>
              <a:t>2</a:t>
            </a:r>
            <a:r>
              <a:rPr lang="zh-CN" altLang="en-US" dirty="0"/>
              <a:t>）</a:t>
            </a:r>
            <a:r>
              <a:rPr lang="en-US" altLang="zh-CN" dirty="0"/>
              <a:t>KU</a:t>
            </a:r>
            <a:r>
              <a:rPr lang="zh-CN" altLang="en-US" dirty="0"/>
              <a:t>分两个部分，与</a:t>
            </a:r>
            <a:r>
              <a:rPr lang="en-US" altLang="zh-CN" dirty="0"/>
              <a:t>ID</a:t>
            </a:r>
            <a:r>
              <a:rPr lang="zh-CN" altLang="en-US" dirty="0"/>
              <a:t>号一起由两个托管机构存储</a:t>
            </a:r>
            <a:br>
              <a:rPr lang="zh-CN" altLang="en-US" dirty="0"/>
            </a:br>
            <a:r>
              <a:rPr lang="en-US" altLang="zh-CN" dirty="0"/>
              <a:t>3</a:t>
            </a:r>
            <a:r>
              <a:rPr lang="zh-CN" altLang="en-US" dirty="0"/>
              <a:t>）芯片加密数据时，先用</a:t>
            </a:r>
            <a:r>
              <a:rPr lang="en-US" altLang="zh-CN" dirty="0"/>
              <a:t>KU</a:t>
            </a:r>
            <a:r>
              <a:rPr lang="zh-CN" altLang="en-US" dirty="0"/>
              <a:t>加密会话密钥，并发布</a:t>
            </a:r>
            <a:br>
              <a:rPr lang="zh-CN" altLang="en-US" dirty="0"/>
            </a:br>
            <a:r>
              <a:rPr lang="en-US" altLang="zh-CN" dirty="0"/>
              <a:t>4</a:t>
            </a:r>
            <a:r>
              <a:rPr lang="zh-CN" altLang="en-US" dirty="0"/>
              <a:t>）当法院授权窃听时，从托管机构收集并重建</a:t>
            </a:r>
            <a:r>
              <a:rPr lang="en-US" altLang="zh-CN" dirty="0"/>
              <a:t>KU</a:t>
            </a:r>
            <a:r>
              <a:rPr lang="zh-CN" altLang="en-US" dirty="0"/>
              <a:t>，解密会话密钥，进而解密消息</a:t>
            </a:r>
            <a:endParaRPr lang="en-US" altLang="zh-CN" dirty="0"/>
          </a:p>
          <a:p>
            <a:r>
              <a:rPr lang="zh-CN" altLang="en-US" dirty="0"/>
              <a:t>然而，</a:t>
            </a:r>
            <a:r>
              <a:rPr lang="en-US" altLang="zh-CN" dirty="0"/>
              <a:t>ESS</a:t>
            </a:r>
            <a:r>
              <a:rPr lang="zh-CN" altLang="en-US" dirty="0"/>
              <a:t>依然有很大争议。</a:t>
            </a:r>
            <a:endParaRPr lang="en-US" altLang="zh-CN" dirty="0"/>
          </a:p>
          <a:p>
            <a:endParaRPr lang="en-US" altLang="zh-CN" dirty="0"/>
          </a:p>
          <a:p>
            <a:r>
              <a:rPr lang="en-US" altLang="zh-CN" dirty="0"/>
              <a:t>3. GDPR</a:t>
            </a:r>
          </a:p>
          <a:p>
            <a:r>
              <a:rPr lang="en-US" altLang="zh-CN" dirty="0"/>
              <a:t>2018</a:t>
            </a:r>
            <a:r>
              <a:rPr lang="zh-CN" altLang="en-US" dirty="0"/>
              <a:t>年</a:t>
            </a:r>
            <a:r>
              <a:rPr lang="en-US" altLang="zh-CN" dirty="0"/>
              <a:t>5</a:t>
            </a:r>
            <a:r>
              <a:rPr lang="zh-CN" altLang="en-US" dirty="0"/>
              <a:t>月</a:t>
            </a:r>
            <a:r>
              <a:rPr lang="en-US" altLang="zh-CN" dirty="0"/>
              <a:t>25</a:t>
            </a:r>
            <a:r>
              <a:rPr lang="zh-CN" altLang="en-US" dirty="0"/>
              <a:t>日起，欧盟的“通用数据保护条例”</a:t>
            </a:r>
            <a:r>
              <a:rPr lang="en-US" altLang="zh-CN" dirty="0"/>
              <a:t>(GDPR)</a:t>
            </a:r>
            <a:r>
              <a:rPr lang="zh-CN" altLang="en-US" dirty="0"/>
              <a:t>正式实施，这是全球近</a:t>
            </a:r>
            <a:r>
              <a:rPr lang="en-US" altLang="zh-CN" dirty="0"/>
              <a:t>20</a:t>
            </a:r>
            <a:r>
              <a:rPr lang="zh-CN" altLang="en-US" dirty="0"/>
              <a:t>年在数据隐私保护领域最重大的变化。</a:t>
            </a:r>
            <a:r>
              <a:rPr lang="zh-CN" altLang="en-US" b="1" dirty="0"/>
              <a:t>几十万户的企业必须遵守</a:t>
            </a:r>
            <a:r>
              <a:rPr lang="en-US" altLang="zh-CN" b="1" dirty="0"/>
              <a:t>GDPR</a:t>
            </a:r>
            <a:r>
              <a:rPr lang="zh-CN" altLang="en-US" b="1" dirty="0"/>
              <a:t>规定的数据管理规则。</a:t>
            </a:r>
            <a:endParaRPr lang="en-US" altLang="zh-CN" dirty="0"/>
          </a:p>
          <a:p>
            <a:r>
              <a:rPr lang="en-US" altLang="zh-CN" dirty="0"/>
              <a:t>GDPR </a:t>
            </a:r>
            <a:r>
              <a:rPr lang="zh-CN" altLang="en-US" dirty="0"/>
              <a:t>意义在于推动强制执行隐私条例，规定了企业在对用户的数据收集、存储、保护和使用时新的标准；另一方面，对于自身的数据，也给予了用户更大处理权。</a:t>
            </a:r>
            <a:endParaRPr lang="en-US" altLang="zh-CN" dirty="0"/>
          </a:p>
        </p:txBody>
      </p:sp>
    </p:spTree>
    <p:extLst>
      <p:ext uri="{BB962C8B-B14F-4D97-AF65-F5344CB8AC3E}">
        <p14:creationId xmlns:p14="http://schemas.microsoft.com/office/powerpoint/2010/main" val="21442015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0" hangingPunct="0">
              <a:lnSpc>
                <a:spcPts val="3300"/>
              </a:lnSpc>
              <a:buClr>
                <a:srgbClr val="0070C0"/>
              </a:buClr>
              <a:buFont typeface="Wingdings" panose="05000000000000000000" pitchFamily="2" charset="2"/>
              <a:buNone/>
            </a:pPr>
            <a:r>
              <a:rPr lang="en-US" altLang="zh-CN" dirty="0"/>
              <a:t>【</a:t>
            </a:r>
            <a:r>
              <a:rPr lang="zh-CN" altLang="en-US" dirty="0"/>
              <a:t>讲解内容</a:t>
            </a:r>
            <a:r>
              <a:rPr lang="en-US" altLang="zh-CN" dirty="0"/>
              <a:t>】</a:t>
            </a:r>
          </a:p>
          <a:p>
            <a:pPr marL="0" indent="0" eaLnBrk="0" hangingPunct="0">
              <a:lnSpc>
                <a:spcPts val="3300"/>
              </a:lnSpc>
              <a:buClr>
                <a:srgbClr val="0070C0"/>
              </a:buClr>
              <a:buFont typeface="Wingdings" panose="05000000000000000000" pitchFamily="2" charset="2"/>
              <a:buNone/>
            </a:pPr>
            <a:r>
              <a:rPr lang="zh-CN" altLang="en-US" sz="1200" b="0" dirty="0">
                <a:latin typeface="微软雅黑" pitchFamily="34" charset="-122"/>
                <a:ea typeface="微软雅黑" pitchFamily="34" charset="-122"/>
              </a:rPr>
              <a:t>发送电子邮件是个即时行为。发送方和接收方并不会为此建立任何会话；电子邮件安全协议就应当为每种加密操作定义相应的算法，以及提供密钥管理、鉴别、完整性保护等方法。</a:t>
            </a:r>
            <a:endParaRPr lang="en-US" altLang="zh-CN" sz="1200" b="0" dirty="0">
              <a:latin typeface="微软雅黑" pitchFamily="34" charset="-122"/>
              <a:ea typeface="微软雅黑" pitchFamily="34" charset="-122"/>
            </a:endParaRPr>
          </a:p>
          <a:p>
            <a:pPr marL="0" indent="0" eaLnBrk="0" hangingPunct="0">
              <a:lnSpc>
                <a:spcPts val="3300"/>
              </a:lnSpc>
              <a:buFont typeface="Wingdings" panose="05000000000000000000" pitchFamily="2" charset="2"/>
              <a:buNone/>
            </a:pPr>
            <a:r>
              <a:rPr lang="en-US" altLang="zh-CN" sz="1200" dirty="0">
                <a:latin typeface="微软雅黑" pitchFamily="34" charset="-122"/>
                <a:ea typeface="微软雅黑" pitchFamily="34" charset="-122"/>
              </a:rPr>
              <a:t>PGP(Pretty Good Privacy) </a:t>
            </a:r>
            <a:r>
              <a:rPr lang="zh-CN" altLang="en-US" sz="1200" dirty="0">
                <a:latin typeface="微软雅黑" pitchFamily="34" charset="-122"/>
                <a:ea typeface="微软雅黑" pitchFamily="34" charset="-122"/>
              </a:rPr>
              <a:t>就是一种工业界常用的电子邮件安全协议，</a:t>
            </a:r>
            <a:r>
              <a:rPr lang="zh-CN" altLang="en-US" sz="1200" b="0" dirty="0">
                <a:latin typeface="微软雅黑" pitchFamily="34" charset="-122"/>
                <a:ea typeface="微软雅黑" pitchFamily="34" charset="-122"/>
              </a:rPr>
              <a:t>虽然 </a:t>
            </a:r>
            <a:r>
              <a:rPr lang="en-US" altLang="zh-CN" sz="1200" b="0" dirty="0">
                <a:latin typeface="微软雅黑" pitchFamily="34" charset="-122"/>
                <a:ea typeface="微软雅黑" pitchFamily="34" charset="-122"/>
              </a:rPr>
              <a:t>PGP </a:t>
            </a:r>
            <a:r>
              <a:rPr lang="zh-CN" altLang="en-US" sz="1200" b="0" dirty="0">
                <a:latin typeface="微软雅黑" pitchFamily="34" charset="-122"/>
                <a:ea typeface="微软雅黑" pitchFamily="34" charset="-122"/>
              </a:rPr>
              <a:t>已被广泛使用，但 </a:t>
            </a:r>
            <a:r>
              <a:rPr lang="en-US" altLang="zh-CN" sz="1200" b="0" dirty="0">
                <a:latin typeface="微软雅黑" pitchFamily="34" charset="-122"/>
                <a:ea typeface="微软雅黑" pitchFamily="34" charset="-122"/>
              </a:rPr>
              <a:t>PGP </a:t>
            </a:r>
            <a:r>
              <a:rPr lang="zh-CN" altLang="en-US" sz="1200" b="0" dirty="0">
                <a:latin typeface="微软雅黑" pitchFamily="34" charset="-122"/>
                <a:ea typeface="微软雅黑" pitchFamily="34" charset="-122"/>
              </a:rPr>
              <a:t>并不是互联网的正式标准。</a:t>
            </a:r>
            <a:r>
              <a:rPr lang="en-US" altLang="zh-CN" sz="1200" dirty="0">
                <a:latin typeface="微软雅黑" pitchFamily="34" charset="-122"/>
                <a:ea typeface="微软雅黑" pitchFamily="34" charset="-122"/>
              </a:rPr>
              <a:t>PGP </a:t>
            </a:r>
            <a:r>
              <a:rPr lang="zh-CN" altLang="en-US" sz="1200" dirty="0">
                <a:latin typeface="微软雅黑" pitchFamily="34" charset="-122"/>
                <a:ea typeface="微软雅黑" pitchFamily="34" charset="-122"/>
              </a:rPr>
              <a:t>协议提供了对邮件的加密、鉴别、电子签名和压缩等技术</a:t>
            </a:r>
          </a:p>
          <a:p>
            <a:pPr marL="0" indent="0" eaLnBrk="0" hangingPunct="0">
              <a:lnSpc>
                <a:spcPts val="3300"/>
              </a:lnSpc>
              <a:buFont typeface="Wingdings" panose="05000000000000000000" pitchFamily="2" charset="2"/>
              <a:buNone/>
            </a:pPr>
            <a:r>
              <a:rPr lang="en-US" altLang="zh-CN" sz="1200" dirty="0">
                <a:latin typeface="微软雅黑" pitchFamily="34" charset="-122"/>
                <a:ea typeface="微软雅黑" pitchFamily="34" charset="-122"/>
              </a:rPr>
              <a:t>PGP </a:t>
            </a:r>
            <a:r>
              <a:rPr lang="zh-CN" altLang="en-US" sz="1200" dirty="0">
                <a:latin typeface="微软雅黑" pitchFamily="34" charset="-122"/>
                <a:ea typeface="微软雅黑" pitchFamily="34" charset="-122"/>
              </a:rPr>
              <a:t>综合应用了现有的 </a:t>
            </a:r>
            <a:r>
              <a:rPr lang="en-US" altLang="zh-CN" sz="1200" dirty="0">
                <a:latin typeface="微软雅黑" pitchFamily="34" charset="-122"/>
                <a:ea typeface="微软雅黑" pitchFamily="34" charset="-122"/>
              </a:rPr>
              <a:t>MD5</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RSA</a:t>
            </a:r>
            <a:r>
              <a:rPr lang="zh-CN" altLang="en-US" sz="1200" dirty="0">
                <a:latin typeface="微软雅黑" pitchFamily="34" charset="-122"/>
                <a:ea typeface="微软雅黑" pitchFamily="34" charset="-122"/>
              </a:rPr>
              <a:t>和 </a:t>
            </a:r>
            <a:r>
              <a:rPr lang="en-US" altLang="zh-CN" sz="1200" dirty="0">
                <a:latin typeface="微软雅黑" pitchFamily="34" charset="-122"/>
                <a:ea typeface="微软雅黑" pitchFamily="34" charset="-122"/>
              </a:rPr>
              <a:t>IDEA </a:t>
            </a:r>
            <a:r>
              <a:rPr lang="zh-CN" altLang="en-US" sz="1200" dirty="0">
                <a:latin typeface="微软雅黑" pitchFamily="34" charset="-122"/>
                <a:ea typeface="微软雅黑" pitchFamily="34" charset="-122"/>
              </a:rPr>
              <a:t>等密码算法。具体功能对应的算法如下表所示。</a:t>
            </a:r>
          </a:p>
          <a:p>
            <a:pPr marL="0" indent="0" eaLnBrk="0" hangingPunct="0">
              <a:lnSpc>
                <a:spcPts val="3300"/>
              </a:lnSpc>
              <a:buClr>
                <a:srgbClr val="0070C0"/>
              </a:buClr>
              <a:buFont typeface="Wingdings" panose="05000000000000000000" pitchFamily="2" charset="2"/>
              <a:buNone/>
            </a:pPr>
            <a:r>
              <a:rPr lang="en-US" altLang="zh-CN" sz="1200" b="0" dirty="0">
                <a:latin typeface="微软雅黑" pitchFamily="34" charset="-122"/>
                <a:ea typeface="微软雅黑" pitchFamily="34" charset="-122"/>
              </a:rPr>
              <a:t>【</a:t>
            </a:r>
            <a:r>
              <a:rPr lang="zh-CN" altLang="en-US" sz="1200" b="0" dirty="0">
                <a:latin typeface="微软雅黑" pitchFamily="34" charset="-122"/>
                <a:ea typeface="微软雅黑" pitchFamily="34" charset="-122"/>
              </a:rPr>
              <a:t>选讲或扩展讲解</a:t>
            </a:r>
            <a:r>
              <a:rPr lang="en-US" altLang="zh-CN" sz="1200" b="0" dirty="0">
                <a:latin typeface="微软雅黑" pitchFamily="34" charset="-122"/>
                <a:ea typeface="微软雅黑" pitchFamily="34" charset="-122"/>
              </a:rPr>
              <a:t>】</a:t>
            </a:r>
          </a:p>
          <a:p>
            <a:pPr marL="0" marR="0" lvl="0" indent="0" algn="l" defTabSz="914400" rtl="0" eaLnBrk="1" fontAlgn="auto" latinLnBrk="0" hangingPunct="1">
              <a:lnSpc>
                <a:spcPct val="150000"/>
              </a:lnSpc>
              <a:spcBef>
                <a:spcPts val="600"/>
              </a:spcBef>
              <a:spcAft>
                <a:spcPts val="0"/>
              </a:spcAft>
              <a:buClrTx/>
              <a:buSzTx/>
              <a:buFont typeface="Wingdings" pitchFamily="2" charset="2"/>
              <a:buNone/>
              <a:tabLst/>
              <a:defRPr/>
            </a:pPr>
            <a:r>
              <a:rPr kumimoji="0" lang="en-US" altLang="zh-CN" sz="3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PGP</a:t>
            </a:r>
            <a:r>
              <a:rPr kumimoji="0" lang="zh-CN" altLang="en-US" sz="3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支持多种</a:t>
            </a:r>
            <a:r>
              <a:rPr kumimoji="0" lang="en-US" altLang="zh-CN" sz="3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RSA</a:t>
            </a:r>
            <a:r>
              <a:rPr kumimoji="0" lang="zh-CN" altLang="en-US" sz="3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密钥长度：普通用户</a:t>
            </a:r>
            <a:r>
              <a:rPr lang="en-US" altLang="zh-CN" sz="2800" dirty="0">
                <a:solidFill>
                  <a:prstClr val="black"/>
                </a:solidFill>
              </a:rPr>
              <a:t>1024</a:t>
            </a:r>
            <a:r>
              <a:rPr lang="zh-CN" altLang="en-US" sz="2800" dirty="0">
                <a:solidFill>
                  <a:prstClr val="black"/>
                </a:solidFill>
              </a:rPr>
              <a:t>位的密钥长度就足够了，</a:t>
            </a:r>
            <a:r>
              <a:rPr lang="zh-CN" altLang="en-US" sz="3200" dirty="0">
                <a:solidFill>
                  <a:prstClr val="black"/>
                </a:solidFill>
              </a:rPr>
              <a:t>政府事业单位等机构</a:t>
            </a:r>
            <a:r>
              <a:rPr lang="zh-CN" altLang="en-US" sz="2800" dirty="0">
                <a:solidFill>
                  <a:prstClr val="black"/>
                </a:solidFill>
              </a:rPr>
              <a:t>密钥长度至少应为</a:t>
            </a:r>
            <a:r>
              <a:rPr lang="en-US" altLang="zh-CN" sz="2800" dirty="0">
                <a:solidFill>
                  <a:prstClr val="black"/>
                </a:solidFill>
              </a:rPr>
              <a:t>2048</a:t>
            </a:r>
            <a:r>
              <a:rPr lang="zh-CN" altLang="en-US" sz="2800" dirty="0">
                <a:solidFill>
                  <a:prstClr val="black"/>
                </a:solidFill>
              </a:rPr>
              <a:t>位，</a:t>
            </a:r>
            <a:r>
              <a:rPr lang="zh-CN" altLang="en-US" sz="3200" dirty="0">
                <a:solidFill>
                  <a:prstClr val="black"/>
                </a:solidFill>
              </a:rPr>
              <a:t>特殊行业如军工、航天等</a:t>
            </a:r>
            <a:r>
              <a:rPr kumimoji="0" lang="zh-CN" altLang="en-US" sz="3200" b="0" i="0" u="none" strike="noStrike" kern="1200" cap="none" spc="0" normalizeH="0" baseline="0" dirty="0">
                <a:ln>
                  <a:noFill/>
                </a:ln>
                <a:solidFill>
                  <a:prstClr val="black"/>
                </a:solidFill>
                <a:effectLst/>
                <a:uLnTx/>
                <a:uFillTx/>
                <a:latin typeface="+mn-lt"/>
                <a:ea typeface="+mn-ea"/>
                <a:cs typeface="+mn-cs"/>
              </a:rPr>
              <a:t>机构</a:t>
            </a:r>
            <a:r>
              <a:rPr kumimoji="0" lang="zh-CN" altLang="en-US" sz="2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应使用</a:t>
            </a:r>
            <a:r>
              <a:rPr kumimoji="0" lang="en-US" altLang="zh-CN" sz="2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4096</a:t>
            </a:r>
            <a:r>
              <a:rPr kumimoji="0" lang="zh-CN" altLang="en-US" sz="2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位及以上。</a:t>
            </a:r>
            <a:endParaRPr kumimoji="0" lang="en-US" altLang="zh-CN" sz="2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indent="0" eaLnBrk="0" hangingPunct="0">
              <a:lnSpc>
                <a:spcPts val="3300"/>
              </a:lnSpc>
              <a:buClr>
                <a:srgbClr val="0070C0"/>
              </a:buClr>
              <a:buFont typeface="Wingdings" panose="05000000000000000000" pitchFamily="2" charset="2"/>
              <a:buNone/>
            </a:pPr>
            <a:endParaRPr lang="en-US" altLang="zh-CN" sz="1200" b="0" dirty="0">
              <a:latin typeface="微软雅黑" pitchFamily="34" charset="-122"/>
              <a:ea typeface="微软雅黑" pitchFamily="34" charset="-122"/>
            </a:endParaRPr>
          </a:p>
          <a:p>
            <a:pPr marL="0" indent="0" eaLnBrk="0" hangingPunct="0">
              <a:lnSpc>
                <a:spcPts val="3300"/>
              </a:lnSpc>
              <a:buClr>
                <a:srgbClr val="0070C0"/>
              </a:buClr>
              <a:buFont typeface="Wingdings" panose="05000000000000000000" pitchFamily="2" charset="2"/>
              <a:buNone/>
            </a:pPr>
            <a:endParaRPr lang="en-US" altLang="zh-CN" sz="1200" b="0" dirty="0">
              <a:latin typeface="微软雅黑" pitchFamily="34" charset="-122"/>
              <a:ea typeface="微软雅黑" pitchFamily="34" charset="-122"/>
            </a:endParaRPr>
          </a:p>
          <a:p>
            <a:pPr marL="0" indent="0" eaLnBrk="0" hangingPunct="0">
              <a:lnSpc>
                <a:spcPts val="3300"/>
              </a:lnSpc>
              <a:buClr>
                <a:srgbClr val="0070C0"/>
              </a:buClr>
              <a:buFont typeface="Wingdings" panose="05000000000000000000" pitchFamily="2" charset="2"/>
              <a:buNone/>
            </a:pPr>
            <a:endParaRPr lang="zh-CN" altLang="en-US" b="0"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114</a:t>
            </a:fld>
            <a:endParaRPr lang="zh-CN" altLang="en-US"/>
          </a:p>
        </p:txBody>
      </p:sp>
    </p:spTree>
    <p:extLst>
      <p:ext uri="{BB962C8B-B14F-4D97-AF65-F5344CB8AC3E}">
        <p14:creationId xmlns:p14="http://schemas.microsoft.com/office/powerpoint/2010/main" val="21106692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itchFamily="34" charset="-122"/>
                <a:ea typeface="微软雅黑" pitchFamily="34" charset="-122"/>
              </a:rPr>
              <a:t>PGP </a:t>
            </a:r>
            <a:r>
              <a:rPr lang="zh-CN" altLang="en-US" sz="1200" dirty="0">
                <a:latin typeface="微软雅黑" pitchFamily="34" charset="-122"/>
                <a:ea typeface="微软雅黑" pitchFamily="34" charset="-122"/>
              </a:rPr>
              <a:t>提供电子邮件的安全性、发送方验证和邮件完整性，</a:t>
            </a:r>
            <a:r>
              <a:rPr lang="zh-CN" altLang="en-US" dirty="0"/>
              <a:t>下面看一下</a:t>
            </a:r>
            <a:r>
              <a:rPr lang="en-US" altLang="zh-CN" dirty="0"/>
              <a:t>PGP</a:t>
            </a:r>
            <a:r>
              <a:rPr lang="zh-CN" altLang="en-US" dirty="0"/>
              <a:t>协议工作原理，</a:t>
            </a:r>
            <a:r>
              <a:rPr lang="zh-CN" altLang="en-US" sz="1200" dirty="0">
                <a:latin typeface="微软雅黑" pitchFamily="34" charset="-122"/>
                <a:ea typeface="微软雅黑" pitchFamily="34" charset="-122"/>
              </a:rPr>
              <a:t>假定 </a:t>
            </a:r>
            <a:r>
              <a:rPr lang="en-US" altLang="zh-CN" sz="1200" dirty="0">
                <a:latin typeface="微软雅黑" pitchFamily="34" charset="-122"/>
                <a:ea typeface="微软雅黑" pitchFamily="34" charset="-122"/>
              </a:rPr>
              <a:t>A </a:t>
            </a:r>
            <a:r>
              <a:rPr lang="zh-CN" altLang="en-US" sz="1200" dirty="0">
                <a:latin typeface="微软雅黑" pitchFamily="34" charset="-122"/>
                <a:ea typeface="微软雅黑" pitchFamily="34" charset="-122"/>
              </a:rPr>
              <a:t>向 </a:t>
            </a:r>
            <a:r>
              <a:rPr lang="en-US" altLang="zh-CN" sz="1200" dirty="0">
                <a:latin typeface="微软雅黑" pitchFamily="34" charset="-122"/>
                <a:ea typeface="微软雅黑" pitchFamily="34" charset="-122"/>
              </a:rPr>
              <a:t>B </a:t>
            </a:r>
            <a:r>
              <a:rPr lang="zh-CN" altLang="en-US" sz="1200" dirty="0">
                <a:latin typeface="微软雅黑" pitchFamily="34" charset="-122"/>
                <a:ea typeface="微软雅黑" pitchFamily="34" charset="-122"/>
              </a:rPr>
              <a:t>发送电子邮件明文</a:t>
            </a:r>
            <a:r>
              <a:rPr lang="en-US" altLang="zh-CN" sz="1200" i="1" dirty="0">
                <a:latin typeface="微软雅黑" pitchFamily="34" charset="-122"/>
                <a:ea typeface="微软雅黑" pitchFamily="34" charset="-122"/>
              </a:rPr>
              <a:t>M</a:t>
            </a:r>
            <a:r>
              <a:rPr lang="zh-CN" altLang="en-US" sz="1200" dirty="0">
                <a:latin typeface="微软雅黑" pitchFamily="34" charset="-122"/>
                <a:ea typeface="微软雅黑" pitchFamily="34" charset="-122"/>
              </a:rPr>
              <a:t>，使用 </a:t>
            </a:r>
            <a:r>
              <a:rPr lang="en-US" altLang="zh-CN" sz="1200" dirty="0">
                <a:latin typeface="微软雅黑" pitchFamily="34" charset="-122"/>
                <a:ea typeface="微软雅黑" pitchFamily="34" charset="-122"/>
              </a:rPr>
              <a:t>PGP </a:t>
            </a:r>
            <a:r>
              <a:rPr lang="zh-CN" altLang="en-US" sz="1200" dirty="0">
                <a:latin typeface="微软雅黑" pitchFamily="34" charset="-122"/>
                <a:ea typeface="微软雅黑" pitchFamily="34" charset="-122"/>
              </a:rPr>
              <a:t>协议进行加密，</a:t>
            </a:r>
            <a:r>
              <a:rPr lang="zh-CN" altLang="en-US" dirty="0"/>
              <a:t>首先看发送方</a:t>
            </a:r>
            <a:r>
              <a:rPr lang="en-US" altLang="zh-CN" dirty="0"/>
              <a:t>A</a:t>
            </a:r>
            <a:r>
              <a:rPr lang="zh-CN" altLang="en-US" dirty="0"/>
              <a:t>的</a:t>
            </a:r>
            <a:r>
              <a:rPr lang="en-US" altLang="zh-CN" dirty="0"/>
              <a:t>PGP</a:t>
            </a:r>
            <a:r>
              <a:rPr lang="zh-CN" altLang="en-US" dirty="0"/>
              <a:t>处理过程</a:t>
            </a:r>
            <a:r>
              <a:rPr lang="zh-CN" altLang="en-US" dirty="0">
                <a:sym typeface="Wingdings" panose="05000000000000000000" pitchFamily="2" charset="2"/>
              </a:rPr>
              <a:t>：</a:t>
            </a:r>
            <a:r>
              <a:rPr lang="en-US" altLang="zh-CN" dirty="0">
                <a:sym typeface="Wingdings" panose="05000000000000000000" pitchFamily="2" charset="2"/>
              </a:rPr>
              <a:t>【</a:t>
            </a:r>
            <a:r>
              <a:rPr lang="zh-CN" altLang="en-US" dirty="0">
                <a:sym typeface="Wingdings" panose="05000000000000000000" pitchFamily="2" charset="2"/>
              </a:rPr>
              <a:t>看图示即可</a:t>
            </a:r>
            <a:r>
              <a:rPr lang="en-US" altLang="zh-CN"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Wingdings" panose="05000000000000000000" pitchFamily="2" charset="2"/>
              </a:rPr>
              <a:t>【</a:t>
            </a:r>
            <a:r>
              <a:rPr lang="zh-CN" altLang="en-US" dirty="0">
                <a:sym typeface="Wingdings" panose="05000000000000000000" pitchFamily="2" charset="2"/>
              </a:rPr>
              <a:t>选讲或扩展讲解</a:t>
            </a:r>
            <a:r>
              <a:rPr lang="en-US" altLang="zh-CN"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发送方</a:t>
            </a:r>
            <a:r>
              <a:rPr lang="en-US" altLang="zh-CN" dirty="0"/>
              <a:t>A</a:t>
            </a:r>
            <a:r>
              <a:rPr lang="zh-CN" altLang="en-US" dirty="0"/>
              <a:t>将明文</a:t>
            </a:r>
            <a:r>
              <a:rPr lang="en-US" altLang="zh-CN" i="1" dirty="0"/>
              <a:t>M</a:t>
            </a:r>
            <a:r>
              <a:rPr lang="zh-CN" altLang="en-US" i="0" dirty="0"/>
              <a:t>进行消息散列处理得到消息摘要</a:t>
            </a:r>
            <a:r>
              <a:rPr lang="en-US" altLang="zh-CN" i="1" dirty="0"/>
              <a:t>H</a:t>
            </a:r>
            <a:r>
              <a:rPr lang="en-US" altLang="zh-CN" i="0" dirty="0"/>
              <a:t>(</a:t>
            </a:r>
            <a:r>
              <a:rPr lang="en-US" altLang="zh-CN" i="1" dirty="0"/>
              <a:t>M</a:t>
            </a:r>
            <a:r>
              <a:rPr lang="en-US" altLang="zh-CN" i="0" dirty="0"/>
              <a:t>)</a:t>
            </a:r>
            <a:r>
              <a:rPr lang="zh-CN" altLang="en-US" i="0" dirty="0"/>
              <a:t>，用</a:t>
            </a:r>
            <a:r>
              <a:rPr lang="en-US" altLang="zh-CN" i="0" dirty="0"/>
              <a:t>A</a:t>
            </a:r>
            <a:r>
              <a:rPr lang="zh-CN" altLang="en-US" i="0" dirty="0"/>
              <a:t>的私钥对消息摘要进行加密（即数字签名），得到消息验证码</a:t>
            </a:r>
            <a:r>
              <a:rPr lang="en-US" altLang="zh-CN" i="0" dirty="0"/>
              <a:t>MAC</a:t>
            </a:r>
            <a:r>
              <a:rPr lang="zh-CN" altLang="en-US" i="0" dirty="0"/>
              <a:t>，将</a:t>
            </a:r>
            <a:r>
              <a:rPr lang="en-US" altLang="zh-CN" i="0" dirty="0"/>
              <a:t>MAC</a:t>
            </a:r>
            <a:r>
              <a:rPr lang="zh-CN" altLang="en-US" i="0" dirty="0"/>
              <a:t>与邮件</a:t>
            </a:r>
            <a:r>
              <a:rPr lang="en-US" altLang="zh-CN" i="0" dirty="0"/>
              <a:t>M</a:t>
            </a:r>
            <a:r>
              <a:rPr lang="zh-CN" altLang="en-US" i="0" dirty="0"/>
              <a:t>异或（合并或链接），用</a:t>
            </a:r>
            <a:r>
              <a:rPr lang="en-US" altLang="zh-CN" i="0" dirty="0"/>
              <a:t>A</a:t>
            </a:r>
            <a:r>
              <a:rPr lang="zh-CN" altLang="en-US" sz="1200" dirty="0">
                <a:latin typeface="微软雅黑" pitchFamily="34" charset="-122"/>
                <a:ea typeface="微软雅黑" pitchFamily="34" charset="-122"/>
              </a:rPr>
              <a:t>随机生成的一次性对称加密密钥对其进行对称加密，将</a:t>
            </a:r>
            <a:r>
              <a:rPr lang="en-US" altLang="zh-CN" sz="1200" dirty="0">
                <a:latin typeface="微软雅黑" pitchFamily="34" charset="-122"/>
                <a:ea typeface="微软雅黑" pitchFamily="34" charset="-122"/>
              </a:rPr>
              <a:t>B</a:t>
            </a:r>
            <a:r>
              <a:rPr lang="zh-CN" altLang="en-US" sz="1200" dirty="0">
                <a:latin typeface="微软雅黑" pitchFamily="34" charset="-122"/>
                <a:ea typeface="微软雅黑" pitchFamily="34" charset="-122"/>
              </a:rPr>
              <a:t>的公钥对一次性密钥进行非对称加密，最后一起合并发给接收方</a:t>
            </a:r>
            <a:r>
              <a:rPr lang="en-US" altLang="zh-CN" sz="1200" dirty="0">
                <a:latin typeface="微软雅黑" pitchFamily="34" charset="-122"/>
                <a:ea typeface="微软雅黑" pitchFamily="34" charset="-122"/>
              </a:rPr>
              <a:t>B</a:t>
            </a:r>
            <a:endParaRPr lang="zh-CN" altLang="en-US" i="0"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115</a:t>
            </a:fld>
            <a:endParaRPr lang="zh-CN" altLang="en-US"/>
          </a:p>
        </p:txBody>
      </p:sp>
    </p:spTree>
    <p:extLst>
      <p:ext uri="{BB962C8B-B14F-4D97-AF65-F5344CB8AC3E}">
        <p14:creationId xmlns:p14="http://schemas.microsoft.com/office/powerpoint/2010/main" val="7556188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r>
              <a:rPr lang="zh-CN" altLang="en-US" dirty="0"/>
              <a:t>下面看接收方</a:t>
            </a:r>
            <a:r>
              <a:rPr lang="en-US" altLang="zh-CN" dirty="0"/>
              <a:t>B</a:t>
            </a:r>
            <a:r>
              <a:rPr lang="zh-CN" altLang="en-US" dirty="0"/>
              <a:t>的</a:t>
            </a:r>
            <a:r>
              <a:rPr lang="en-US" altLang="zh-CN" dirty="0"/>
              <a:t>PGP</a:t>
            </a:r>
            <a:r>
              <a:rPr lang="zh-CN" altLang="en-US" dirty="0"/>
              <a:t>处理过程，如图所示。</a:t>
            </a:r>
            <a:endParaRPr lang="en-US" altLang="zh-CN" dirty="0"/>
          </a:p>
          <a:p>
            <a:r>
              <a:rPr lang="en-US" altLang="zh-CN" dirty="0"/>
              <a:t>【</a:t>
            </a:r>
            <a:r>
              <a:rPr lang="zh-CN" altLang="en-US" dirty="0"/>
              <a:t>选讲或扩展脚本</a:t>
            </a:r>
            <a:r>
              <a:rPr lang="en-US" altLang="zh-CN" dirty="0"/>
              <a:t>】</a:t>
            </a:r>
          </a:p>
          <a:p>
            <a:r>
              <a:rPr lang="zh-CN" altLang="en-US" dirty="0"/>
              <a:t>将接收到的密文消息分离为加密的扩展邮件和加密的密钥两个部分，用</a:t>
            </a:r>
            <a:r>
              <a:rPr lang="en-US" altLang="zh-CN" dirty="0"/>
              <a:t>B</a:t>
            </a:r>
            <a:r>
              <a:rPr lang="zh-CN" altLang="en-US" dirty="0"/>
              <a:t>的私钥对加密的密钥进行解密得到</a:t>
            </a:r>
            <a:r>
              <a:rPr lang="en-US" altLang="zh-CN" sz="1200" dirty="0">
                <a:latin typeface="微软雅黑" pitchFamily="34" charset="-122"/>
                <a:ea typeface="微软雅黑" pitchFamily="34" charset="-122"/>
              </a:rPr>
              <a:t>A</a:t>
            </a:r>
            <a:r>
              <a:rPr lang="zh-CN" altLang="en-US" sz="1200" dirty="0">
                <a:latin typeface="微软雅黑" pitchFamily="34" charset="-122"/>
                <a:ea typeface="微软雅黑" pitchFamily="34" charset="-122"/>
              </a:rPr>
              <a:t>随机生成的一次性对称加密密钥，用该密钥对加密的扩展邮件进行解密得到明文信息</a:t>
            </a:r>
            <a:r>
              <a:rPr lang="en-US" altLang="zh-CN" sz="1200" dirty="0">
                <a:latin typeface="微软雅黑" pitchFamily="34" charset="-122"/>
                <a:ea typeface="微软雅黑" pitchFamily="34" charset="-122"/>
              </a:rPr>
              <a:t>M</a:t>
            </a:r>
            <a:r>
              <a:rPr lang="zh-CN" altLang="en-US" sz="1200" dirty="0">
                <a:latin typeface="微软雅黑" pitchFamily="34" charset="-122"/>
                <a:ea typeface="微软雅黑" pitchFamily="34" charset="-122"/>
              </a:rPr>
              <a:t>和消息验证码</a:t>
            </a:r>
            <a:r>
              <a:rPr lang="en-US" altLang="zh-CN" sz="1200" dirty="0">
                <a:latin typeface="微软雅黑" pitchFamily="34" charset="-122"/>
                <a:ea typeface="微软雅黑" pitchFamily="34" charset="-122"/>
              </a:rPr>
              <a:t>MAC</a:t>
            </a:r>
            <a:r>
              <a:rPr lang="zh-CN" altLang="en-US" sz="1200" dirty="0">
                <a:latin typeface="微软雅黑" pitchFamily="34" charset="-122"/>
                <a:ea typeface="微软雅黑" pitchFamily="34" charset="-122"/>
              </a:rPr>
              <a:t>，分离后，用</a:t>
            </a:r>
            <a:r>
              <a:rPr lang="en-US" altLang="zh-CN" sz="1200" dirty="0">
                <a:latin typeface="微软雅黑" pitchFamily="34" charset="-122"/>
                <a:ea typeface="微软雅黑" pitchFamily="34" charset="-122"/>
              </a:rPr>
              <a:t>A</a:t>
            </a:r>
            <a:r>
              <a:rPr lang="zh-CN" altLang="en-US" sz="1200" dirty="0">
                <a:latin typeface="微软雅黑" pitchFamily="34" charset="-122"/>
                <a:ea typeface="微软雅黑" pitchFamily="34" charset="-122"/>
              </a:rPr>
              <a:t>的公钥对消息验证码</a:t>
            </a:r>
            <a:r>
              <a:rPr lang="en-US" altLang="zh-CN" sz="1200" dirty="0">
                <a:latin typeface="微软雅黑" pitchFamily="34" charset="-122"/>
                <a:ea typeface="微软雅黑" pitchFamily="34" charset="-122"/>
              </a:rPr>
              <a:t>MAC</a:t>
            </a:r>
            <a:r>
              <a:rPr lang="zh-CN" altLang="en-US" sz="1200" dirty="0">
                <a:latin typeface="微软雅黑" pitchFamily="34" charset="-122"/>
                <a:ea typeface="微软雅黑" pitchFamily="34" charset="-122"/>
              </a:rPr>
              <a:t>进行签名得到消息摘要</a:t>
            </a:r>
            <a:r>
              <a:rPr lang="en-US" altLang="zh-CN" sz="1200" i="1" dirty="0">
                <a:latin typeface="微软雅黑" pitchFamily="34" charset="-122"/>
                <a:ea typeface="微软雅黑" pitchFamily="34" charset="-122"/>
              </a:rPr>
              <a:t>H</a:t>
            </a:r>
            <a:r>
              <a:rPr lang="en-US" altLang="zh-CN" sz="1200" dirty="0">
                <a:latin typeface="微软雅黑" pitchFamily="34" charset="-122"/>
                <a:ea typeface="微软雅黑" pitchFamily="34" charset="-122"/>
              </a:rPr>
              <a:t>(</a:t>
            </a:r>
            <a:r>
              <a:rPr lang="en-US" altLang="zh-CN" sz="1200" i="1" dirty="0">
                <a:latin typeface="微软雅黑" pitchFamily="34" charset="-122"/>
                <a:ea typeface="微软雅黑" pitchFamily="34" charset="-122"/>
              </a:rPr>
              <a:t>M</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，再对明文</a:t>
            </a:r>
            <a:r>
              <a:rPr lang="en-US" altLang="zh-CN" sz="1200" i="1" dirty="0">
                <a:latin typeface="微软雅黑" pitchFamily="34" charset="-122"/>
                <a:ea typeface="微软雅黑" pitchFamily="34" charset="-122"/>
              </a:rPr>
              <a:t>M</a:t>
            </a:r>
            <a:r>
              <a:rPr lang="zh-CN" altLang="en-US" sz="1200" i="0" dirty="0">
                <a:latin typeface="微软雅黑" pitchFamily="34" charset="-122"/>
                <a:ea typeface="微软雅黑" pitchFamily="34" charset="-122"/>
              </a:rPr>
              <a:t>进行</a:t>
            </a:r>
            <a:r>
              <a:rPr lang="en-US" altLang="zh-CN" sz="1200" i="0" dirty="0">
                <a:latin typeface="微软雅黑" pitchFamily="34" charset="-122"/>
                <a:ea typeface="微软雅黑" pitchFamily="34" charset="-122"/>
              </a:rPr>
              <a:t>MD5</a:t>
            </a:r>
            <a:r>
              <a:rPr lang="zh-CN" altLang="en-US" sz="1200" i="0" dirty="0">
                <a:latin typeface="微软雅黑" pitchFamily="34" charset="-122"/>
                <a:ea typeface="微软雅黑" pitchFamily="34" charset="-122"/>
              </a:rPr>
              <a:t>运算得到消息摘要</a:t>
            </a:r>
            <a:r>
              <a:rPr lang="en-US" altLang="zh-CN" sz="1200" i="1" dirty="0">
                <a:latin typeface="微软雅黑" pitchFamily="34" charset="-122"/>
                <a:ea typeface="微软雅黑" pitchFamily="34" charset="-122"/>
              </a:rPr>
              <a:t>H(M),</a:t>
            </a:r>
            <a:r>
              <a:rPr lang="zh-CN" altLang="en-US" sz="1200" i="0" dirty="0">
                <a:latin typeface="微软雅黑" pitchFamily="34" charset="-122"/>
                <a:ea typeface="微软雅黑" pitchFamily="34" charset="-122"/>
              </a:rPr>
              <a:t>分析比较两个消息摘要的信息，差一个位都不行。</a:t>
            </a:r>
            <a:endParaRPr lang="zh-CN" altLang="en-US" i="1"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116</a:t>
            </a:fld>
            <a:endParaRPr lang="zh-CN" altLang="en-US"/>
          </a:p>
        </p:txBody>
      </p:sp>
    </p:spTree>
    <p:extLst>
      <p:ext uri="{BB962C8B-B14F-4D97-AF65-F5344CB8AC3E}">
        <p14:creationId xmlns:p14="http://schemas.microsoft.com/office/powerpoint/2010/main" val="25863931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b="0" i="0" dirty="0">
                <a:solidFill>
                  <a:srgbClr val="3C484E"/>
                </a:solidFill>
                <a:effectLst/>
                <a:latin typeface="Georgia" panose="02040502050405020303" pitchFamily="18" charset="0"/>
              </a:rPr>
              <a:t>【</a:t>
            </a:r>
            <a:r>
              <a:rPr lang="zh-CN" altLang="en-US" b="0" i="0" dirty="0">
                <a:solidFill>
                  <a:srgbClr val="3C484E"/>
                </a:solidFill>
                <a:effectLst/>
                <a:latin typeface="Georgia" panose="02040502050405020303" pitchFamily="18" charset="0"/>
              </a:rPr>
              <a:t>讲解脚本</a:t>
            </a:r>
            <a:r>
              <a:rPr lang="en-US" altLang="zh-CN" b="0" i="0" dirty="0">
                <a:solidFill>
                  <a:srgbClr val="3C484E"/>
                </a:solidFill>
                <a:effectLst/>
                <a:latin typeface="Georgia" panose="02040502050405020303" pitchFamily="18" charset="0"/>
              </a:rPr>
              <a:t>】</a:t>
            </a:r>
            <a:r>
              <a:rPr lang="zh-CN" altLang="en-US" b="0" i="0" dirty="0">
                <a:solidFill>
                  <a:srgbClr val="3C484E"/>
                </a:solidFill>
                <a:effectLst/>
                <a:latin typeface="Georgia" panose="02040502050405020303" pitchFamily="18" charset="0"/>
              </a:rPr>
              <a:t>邮件安全协议从传统的电子邮件格式（</a:t>
            </a:r>
            <a:r>
              <a:rPr lang="en-US" altLang="zh-CN" b="0" i="0" dirty="0">
                <a:solidFill>
                  <a:srgbClr val="3C484E"/>
                </a:solidFill>
                <a:effectLst/>
                <a:latin typeface="Georgia" panose="02040502050405020303" pitchFamily="18" charset="0"/>
              </a:rPr>
              <a:t>RFC 5322</a:t>
            </a:r>
            <a:r>
              <a:rPr lang="zh-CN" altLang="en-US" b="0" i="0" dirty="0">
                <a:solidFill>
                  <a:srgbClr val="3C484E"/>
                </a:solidFill>
                <a:effectLst/>
                <a:latin typeface="Georgia" panose="02040502050405020303" pitchFamily="18" charset="0"/>
              </a:rPr>
              <a:t>中描述）</a:t>
            </a:r>
            <a:r>
              <a:rPr lang="en-US" altLang="zh-CN" b="0" i="0" dirty="0">
                <a:solidFill>
                  <a:srgbClr val="3C484E"/>
                </a:solidFill>
                <a:effectLst/>
                <a:latin typeface="Georgia" panose="02040502050405020303" pitchFamily="18" charset="0"/>
              </a:rPr>
              <a:t>SMTP/5322</a:t>
            </a:r>
            <a:r>
              <a:rPr lang="zh-CN" altLang="en-US" b="0" i="0" dirty="0">
                <a:solidFill>
                  <a:srgbClr val="3C484E"/>
                </a:solidFill>
                <a:effectLst/>
                <a:latin typeface="Georgia" panose="02040502050405020303" pitchFamily="18" charset="0"/>
              </a:rPr>
              <a:t>，由于</a:t>
            </a:r>
            <a:r>
              <a:rPr lang="en-US" altLang="zh-CN" b="0" i="0" dirty="0">
                <a:solidFill>
                  <a:srgbClr val="3C484E"/>
                </a:solidFill>
                <a:effectLst/>
                <a:latin typeface="Georgia" panose="02040502050405020303" pitchFamily="18" charset="0"/>
              </a:rPr>
              <a:t>SMTP</a:t>
            </a:r>
            <a:r>
              <a:rPr lang="zh-CN" altLang="en-US" b="0" i="0" dirty="0">
                <a:solidFill>
                  <a:srgbClr val="3C484E"/>
                </a:solidFill>
                <a:effectLst/>
                <a:latin typeface="Georgia" panose="02040502050405020303" pitchFamily="18" charset="0"/>
              </a:rPr>
              <a:t>方案的缺陷，尤其是功能扩展方面的缺陷，引入了多功能互联网邮件扩展协议</a:t>
            </a:r>
            <a:r>
              <a:rPr lang="en-US" altLang="zh-CN" b="0" i="0" dirty="0">
                <a:solidFill>
                  <a:srgbClr val="3C484E"/>
                </a:solidFill>
                <a:effectLst/>
                <a:latin typeface="Georgia" panose="02040502050405020303" pitchFamily="18" charset="0"/>
              </a:rPr>
              <a:t>MIME</a:t>
            </a:r>
            <a:r>
              <a:rPr lang="zh-CN" altLang="en-US" b="0" i="0" dirty="0">
                <a:solidFill>
                  <a:srgbClr val="3C484E"/>
                </a:solidFill>
                <a:effectLst/>
                <a:latin typeface="Georgia" panose="02040502050405020303" pitchFamily="18" charset="0"/>
              </a:rPr>
              <a:t>（明文传输邮件），由于安全性问题，又引入了现在使用的增强安全性的多功能互联网邮件扩展协议</a:t>
            </a:r>
            <a:r>
              <a:rPr lang="en-US" altLang="zh-CN" b="0" i="0" dirty="0">
                <a:solidFill>
                  <a:srgbClr val="3C484E"/>
                </a:solidFill>
                <a:effectLst/>
                <a:latin typeface="Georgia" panose="02040502050405020303" pitchFamily="18" charset="0"/>
              </a:rPr>
              <a:t>S/MIME</a:t>
            </a:r>
            <a:r>
              <a:rPr lang="zh-CN" altLang="en-US" b="0" i="0" dirty="0">
                <a:solidFill>
                  <a:srgbClr val="3C484E"/>
                </a:solidFill>
                <a:effectLst/>
                <a:latin typeface="Georgia" panose="02040502050405020303" pitchFamily="18" charset="0"/>
              </a:rPr>
              <a:t>。电子邮件是当今互联网中使用最广泛也是最不安全的应用之一，随着电子邮件通信的需求增加，因此</a:t>
            </a:r>
            <a:r>
              <a:rPr lang="en-US" altLang="zh-CN" b="1" i="0" dirty="0">
                <a:solidFill>
                  <a:srgbClr val="090A0B"/>
                </a:solidFill>
                <a:effectLst/>
                <a:latin typeface="-apple-system"/>
              </a:rPr>
              <a:t>S/MIME</a:t>
            </a:r>
            <a:r>
              <a:rPr lang="zh-CN" altLang="en-US" b="1" i="0" dirty="0">
                <a:solidFill>
                  <a:srgbClr val="090A0B"/>
                </a:solidFill>
                <a:effectLst/>
                <a:latin typeface="-apple-system"/>
              </a:rPr>
              <a:t>对邮件安全的价值十分重要的，</a:t>
            </a:r>
            <a:r>
              <a:rPr lang="zh-CN" altLang="en-US" b="0" i="0" dirty="0">
                <a:solidFill>
                  <a:srgbClr val="333333"/>
                </a:solidFill>
                <a:effectLst/>
                <a:latin typeface="Arial" panose="020B0604020202020204" pitchFamily="34" charset="0"/>
              </a:rPr>
              <a:t>从近几年所发生的邮件泄露安全所引发的一系列问题，如</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希拉里</a:t>
            </a:r>
            <a:r>
              <a:rPr lang="zh-CN" altLang="en-US" b="0" i="0" dirty="0">
                <a:solidFill>
                  <a:srgbClr val="F73131"/>
                </a:solidFill>
                <a:effectLst/>
                <a:latin typeface="Arial" panose="020B0604020202020204" pitchFamily="34" charset="0"/>
              </a:rPr>
              <a:t>邮件门</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华为因邮件泄密导致的孟晚舟被扣留起诉的事件等，都是由于邮件内容被他人获取并利用造成的。</a:t>
            </a:r>
            <a:r>
              <a:rPr lang="en-US" altLang="zh-CN" b="0" i="0" dirty="0">
                <a:solidFill>
                  <a:srgbClr val="333333"/>
                </a:solidFill>
                <a:effectLst/>
                <a:latin typeface="Arial" panose="020B0604020202020204" pitchFamily="34" charset="0"/>
              </a:rPr>
              <a:t>S/MIME</a:t>
            </a:r>
            <a:r>
              <a:rPr lang="zh-CN" altLang="en-US" b="0" i="0" dirty="0">
                <a:solidFill>
                  <a:srgbClr val="333333"/>
                </a:solidFill>
                <a:effectLst/>
                <a:latin typeface="Arial" panose="020B0604020202020204" pitchFamily="34" charset="0"/>
              </a:rPr>
              <a:t>的功能主要有数据封装（包含数据加解密）、数字签名和清除数字签名等。</a:t>
            </a:r>
            <a:endParaRPr lang="zh-CN" altLang="en-US" b="1" i="0" dirty="0">
              <a:solidFill>
                <a:srgbClr val="090A0B"/>
              </a:solidFill>
              <a:effectLst/>
              <a:latin typeface="-apple-system"/>
            </a:endParaRPr>
          </a:p>
          <a:p>
            <a:pPr algn="l" fontAlgn="base"/>
            <a:endParaRPr lang="en-US" altLang="zh-CN" b="0" i="0" dirty="0">
              <a:solidFill>
                <a:srgbClr val="3C484E"/>
              </a:solidFill>
              <a:effectLst/>
              <a:latin typeface="Georgia" panose="02040502050405020303" pitchFamily="18" charset="0"/>
            </a:endParaRPr>
          </a:p>
          <a:p>
            <a:pPr algn="l" fontAlgn="base"/>
            <a:endParaRPr lang="en-US" altLang="zh-CN" b="0" i="0" dirty="0">
              <a:solidFill>
                <a:srgbClr val="3C484E"/>
              </a:solidFill>
              <a:effectLst/>
              <a:latin typeface="Georgia" panose="02040502050405020303" pitchFamily="18" charset="0"/>
            </a:endParaRPr>
          </a:p>
          <a:p>
            <a:pPr algn="l" fontAlgn="base"/>
            <a:r>
              <a:rPr lang="en-US" altLang="zh-CN" b="0" i="0" dirty="0">
                <a:solidFill>
                  <a:srgbClr val="3C484E"/>
                </a:solidFill>
                <a:effectLst/>
                <a:latin typeface="Georgia" panose="02040502050405020303" pitchFamily="18" charset="0"/>
              </a:rPr>
              <a:t>【</a:t>
            </a:r>
            <a:r>
              <a:rPr lang="zh-CN" altLang="en-US" b="0" i="0" dirty="0">
                <a:solidFill>
                  <a:srgbClr val="3C484E"/>
                </a:solidFill>
                <a:effectLst/>
                <a:latin typeface="Georgia" panose="02040502050405020303" pitchFamily="18" charset="0"/>
              </a:rPr>
              <a:t>选讲或扩展脚本</a:t>
            </a:r>
            <a:r>
              <a:rPr lang="en-US" altLang="zh-CN" b="0" i="0" dirty="0">
                <a:solidFill>
                  <a:srgbClr val="3C484E"/>
                </a:solidFill>
                <a:effectLst/>
                <a:latin typeface="Georgia" panose="02040502050405020303" pitchFamily="18" charset="0"/>
              </a:rPr>
              <a:t>】</a:t>
            </a:r>
          </a:p>
          <a:p>
            <a:pPr algn="l" fontAlgn="base"/>
            <a:endParaRPr lang="en-US" altLang="zh-CN" b="0" i="0" dirty="0">
              <a:solidFill>
                <a:srgbClr val="3C484E"/>
              </a:solidFill>
              <a:effectLst/>
              <a:latin typeface="Georgia" panose="02040502050405020303" pitchFamily="18" charset="0"/>
            </a:endParaRPr>
          </a:p>
          <a:p>
            <a:pPr algn="l" fontAlgn="base"/>
            <a:r>
              <a:rPr kumimoji="0"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在</a:t>
            </a:r>
            <a:r>
              <a:rPr kumimoji="0"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RFC 2632</a:t>
            </a:r>
            <a:r>
              <a:rPr kumimoji="0"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到</a:t>
            </a:r>
            <a:r>
              <a:rPr kumimoji="0"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RFC 2643</a:t>
            </a:r>
            <a:r>
              <a:rPr kumimoji="0"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中进行了描述；提供身份验证、数据完整性、保密性和不可否认性；支持多种加密算法与</a:t>
            </a:r>
            <a:r>
              <a:rPr kumimoji="0"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MIME</a:t>
            </a:r>
            <a:r>
              <a:rPr kumimoji="0"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很好地集成；用户可以有多个信任锚使用标准算法和协议。</a:t>
            </a:r>
            <a:endParaRPr kumimoji="0"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algn="l" fontAlgn="base"/>
            <a:endParaRPr lang="en-US" altLang="zh-CN" b="0" i="0" dirty="0">
              <a:solidFill>
                <a:srgbClr val="3C484E"/>
              </a:solidFill>
              <a:effectLst/>
              <a:latin typeface="Georgia" panose="02040502050405020303" pitchFamily="18" charset="0"/>
            </a:endParaRPr>
          </a:p>
          <a:p>
            <a:pPr algn="l" fontAlgn="base"/>
            <a:r>
              <a:rPr lang="zh-CN" altLang="en-US" b="0" i="0" dirty="0">
                <a:solidFill>
                  <a:srgbClr val="3C484E"/>
                </a:solidFill>
                <a:effectLst/>
                <a:latin typeface="Georgia" panose="02040502050405020303" pitchFamily="18" charset="0"/>
              </a:rPr>
              <a:t>安全的多用途</a:t>
            </a:r>
            <a:r>
              <a:rPr lang="en-US" altLang="zh-CN" b="0" i="0" dirty="0">
                <a:solidFill>
                  <a:srgbClr val="3C484E"/>
                </a:solidFill>
                <a:effectLst/>
                <a:latin typeface="Georgia" panose="02040502050405020303" pitchFamily="18" charset="0"/>
              </a:rPr>
              <a:t>Internet</a:t>
            </a:r>
            <a:r>
              <a:rPr lang="zh-CN" altLang="en-US" b="0" i="0" dirty="0">
                <a:solidFill>
                  <a:srgbClr val="3C484E"/>
                </a:solidFill>
                <a:effectLst/>
                <a:latin typeface="Georgia" panose="02040502050405020303" pitchFamily="18" charset="0"/>
              </a:rPr>
              <a:t>邮件扩展（</a:t>
            </a:r>
            <a:r>
              <a:rPr lang="en-US" altLang="zh-CN" b="0" i="0" dirty="0">
                <a:solidFill>
                  <a:srgbClr val="3C484E"/>
                </a:solidFill>
                <a:effectLst/>
                <a:latin typeface="Georgia" panose="02040502050405020303" pitchFamily="18" charset="0"/>
              </a:rPr>
              <a:t>Secure Multipurpose Internet Mail Extensions</a:t>
            </a:r>
            <a:r>
              <a:rPr lang="zh-CN" altLang="en-US" b="0" i="0" dirty="0">
                <a:solidFill>
                  <a:srgbClr val="3C484E"/>
                </a:solidFill>
                <a:effectLst/>
                <a:latin typeface="Georgia" panose="02040502050405020303" pitchFamily="18" charset="0"/>
              </a:rPr>
              <a:t>，简称</a:t>
            </a:r>
            <a:r>
              <a:rPr lang="en-US" altLang="zh-CN" b="0" i="0" dirty="0">
                <a:solidFill>
                  <a:srgbClr val="3C484E"/>
                </a:solidFill>
                <a:effectLst/>
                <a:latin typeface="Georgia" panose="02040502050405020303" pitchFamily="18" charset="0"/>
              </a:rPr>
              <a:t>S/MIME</a:t>
            </a:r>
            <a:r>
              <a:rPr lang="zh-CN" altLang="en-US" b="0" i="0" dirty="0">
                <a:solidFill>
                  <a:srgbClr val="3C484E"/>
                </a:solidFill>
                <a:effectLst/>
                <a:latin typeface="Georgia" panose="02040502050405020303" pitchFamily="18" charset="0"/>
              </a:rPr>
              <a:t>）是一种</a:t>
            </a:r>
            <a:r>
              <a:rPr lang="en-US" altLang="zh-CN" b="0" i="0" dirty="0">
                <a:solidFill>
                  <a:srgbClr val="3C484E"/>
                </a:solidFill>
                <a:effectLst/>
                <a:latin typeface="Georgia" panose="02040502050405020303" pitchFamily="18" charset="0"/>
              </a:rPr>
              <a:t>Internet</a:t>
            </a:r>
            <a:r>
              <a:rPr lang="zh-CN" altLang="en-US" b="0" i="0" dirty="0">
                <a:solidFill>
                  <a:srgbClr val="3C484E"/>
                </a:solidFill>
                <a:effectLst/>
                <a:latin typeface="Georgia" panose="02040502050405020303" pitchFamily="18" charset="0"/>
              </a:rPr>
              <a:t>标准，它在安全方面对</a:t>
            </a:r>
            <a:r>
              <a:rPr lang="en-US" altLang="zh-CN" b="0" i="0" dirty="0">
                <a:solidFill>
                  <a:srgbClr val="3C484E"/>
                </a:solidFill>
                <a:effectLst/>
                <a:latin typeface="Georgia" panose="02040502050405020303" pitchFamily="18" charset="0"/>
              </a:rPr>
              <a:t>MIME</a:t>
            </a:r>
            <a:r>
              <a:rPr lang="zh-CN" altLang="en-US" b="0" i="0" dirty="0">
                <a:solidFill>
                  <a:srgbClr val="3C484E"/>
                </a:solidFill>
                <a:effectLst/>
                <a:latin typeface="Georgia" panose="02040502050405020303" pitchFamily="18" charset="0"/>
              </a:rPr>
              <a:t>协议进行了扩展，可以将</a:t>
            </a:r>
            <a:r>
              <a:rPr lang="en-US" altLang="zh-CN" b="0" i="0" dirty="0">
                <a:solidFill>
                  <a:srgbClr val="3C484E"/>
                </a:solidFill>
                <a:effectLst/>
                <a:latin typeface="Georgia" panose="02040502050405020303" pitchFamily="18" charset="0"/>
              </a:rPr>
              <a:t>MIME</a:t>
            </a:r>
            <a:r>
              <a:rPr lang="zh-CN" altLang="en-US" b="0" i="0" dirty="0">
                <a:solidFill>
                  <a:srgbClr val="3C484E"/>
                </a:solidFill>
                <a:effectLst/>
                <a:latin typeface="Georgia" panose="02040502050405020303" pitchFamily="18" charset="0"/>
              </a:rPr>
              <a:t>实体（比如数字签名和加密信息等）封装成安全对象，为电子邮件应用增添了消息真实性、完整性和保密性服务。</a:t>
            </a:r>
            <a:r>
              <a:rPr lang="en-US" altLang="zh-CN" b="0" i="0" dirty="0">
                <a:solidFill>
                  <a:srgbClr val="3C484E"/>
                </a:solidFill>
                <a:effectLst/>
                <a:latin typeface="Georgia" panose="02040502050405020303" pitchFamily="18" charset="0"/>
              </a:rPr>
              <a:t>S/MIME</a:t>
            </a:r>
            <a:r>
              <a:rPr lang="zh-CN" altLang="en-US" b="0" i="0" dirty="0">
                <a:solidFill>
                  <a:srgbClr val="3C484E"/>
                </a:solidFill>
                <a:effectLst/>
                <a:latin typeface="Georgia" panose="02040502050405020303" pitchFamily="18" charset="0"/>
              </a:rPr>
              <a:t>不局限于电子邮件，也可以被其他支持</a:t>
            </a:r>
            <a:r>
              <a:rPr lang="en-US" altLang="zh-CN" b="0" i="0" dirty="0">
                <a:solidFill>
                  <a:srgbClr val="3C484E"/>
                </a:solidFill>
                <a:effectLst/>
                <a:latin typeface="Georgia" panose="02040502050405020303" pitchFamily="18" charset="0"/>
              </a:rPr>
              <a:t>MIME</a:t>
            </a:r>
            <a:r>
              <a:rPr lang="zh-CN" altLang="en-US" b="0" i="0" dirty="0">
                <a:solidFill>
                  <a:srgbClr val="3C484E"/>
                </a:solidFill>
                <a:effectLst/>
                <a:latin typeface="Georgia" panose="02040502050405020303" pitchFamily="18" charset="0"/>
              </a:rPr>
              <a:t>的传输机制使用，如</a:t>
            </a:r>
            <a:r>
              <a:rPr lang="en-US" altLang="zh-CN" b="0" i="0" dirty="0">
                <a:solidFill>
                  <a:srgbClr val="3C484E"/>
                </a:solidFill>
                <a:effectLst/>
                <a:latin typeface="Georgia" panose="02040502050405020303" pitchFamily="18" charset="0"/>
              </a:rPr>
              <a:t>HTTP</a:t>
            </a:r>
            <a:r>
              <a:rPr lang="zh-CN" altLang="en-US" b="0" i="0" dirty="0">
                <a:solidFill>
                  <a:srgbClr val="3C484E"/>
                </a:solidFill>
                <a:effectLst/>
                <a:latin typeface="Georgia" panose="02040502050405020303" pitchFamily="18" charset="0"/>
              </a:rPr>
              <a:t>。</a:t>
            </a:r>
          </a:p>
          <a:p>
            <a:pPr algn="l" fontAlgn="base"/>
            <a:endParaRPr lang="en-US" altLang="zh-CN" b="0" i="0" dirty="0">
              <a:solidFill>
                <a:srgbClr val="3C484E"/>
              </a:solidFill>
              <a:effectLst/>
              <a:latin typeface="Georgia" panose="02040502050405020303" pitchFamily="18" charset="0"/>
            </a:endParaRPr>
          </a:p>
          <a:p>
            <a:pPr algn="l" fontAlgn="base"/>
            <a:r>
              <a:rPr lang="zh-CN" altLang="en-US" b="0" i="0" dirty="0">
                <a:solidFill>
                  <a:srgbClr val="3C484E"/>
                </a:solidFill>
                <a:effectLst/>
                <a:latin typeface="Georgia" panose="02040502050405020303" pitchFamily="18" charset="0"/>
              </a:rPr>
              <a:t>由于电子邮件是当今互联网中使用最广泛也是最不安全的应用之一，随着电子邮件通信的需求增加，越来越多敏感内容在不安全的互联网上通信，这是因为传统的电子邮件采用</a:t>
            </a:r>
            <a:r>
              <a:rPr lang="en-US" altLang="zh-CN" b="0" i="0" dirty="0">
                <a:solidFill>
                  <a:srgbClr val="3C484E"/>
                </a:solidFill>
                <a:effectLst/>
                <a:latin typeface="Georgia" panose="02040502050405020303" pitchFamily="18" charset="0"/>
              </a:rPr>
              <a:t>MIME</a:t>
            </a:r>
            <a:r>
              <a:rPr lang="zh-CN" altLang="en-US" b="0" i="0" dirty="0">
                <a:solidFill>
                  <a:srgbClr val="3C484E"/>
                </a:solidFill>
                <a:effectLst/>
                <a:latin typeface="Georgia" panose="02040502050405020303" pitchFamily="18" charset="0"/>
              </a:rPr>
              <a:t>协议通过明文传输的，发送方可以轻易伪造自己的身份。电子邮件面临着信息泄露、丢失、篡改和抵赖等不安全因素。</a:t>
            </a:r>
            <a:r>
              <a:rPr lang="en-US" altLang="zh-CN" b="0" i="0" dirty="0">
                <a:solidFill>
                  <a:srgbClr val="3C484E"/>
                </a:solidFill>
                <a:effectLst/>
                <a:latin typeface="Georgia" panose="02040502050405020303" pitchFamily="18" charset="0"/>
              </a:rPr>
              <a:t>S/MIME</a:t>
            </a:r>
            <a:r>
              <a:rPr lang="zh-CN" altLang="en-US" b="0" i="0" dirty="0">
                <a:solidFill>
                  <a:srgbClr val="3C484E"/>
                </a:solidFill>
                <a:effectLst/>
                <a:latin typeface="Georgia" panose="02040502050405020303" pitchFamily="18" charset="0"/>
              </a:rPr>
              <a:t>是解决这些邮件安全的方法之一。</a:t>
            </a:r>
            <a:endParaRPr lang="en-US" altLang="zh-CN" b="0" i="0" dirty="0">
              <a:solidFill>
                <a:srgbClr val="3C484E"/>
              </a:solidFill>
              <a:effectLst/>
              <a:latin typeface="Georgia" panose="02040502050405020303" pitchFamily="18" charset="0"/>
            </a:endParaRPr>
          </a:p>
          <a:p>
            <a:pPr algn="l" fontAlgn="base"/>
            <a:endParaRPr lang="en-US" altLang="zh-CN" b="0" i="0" dirty="0">
              <a:solidFill>
                <a:srgbClr val="3C484E"/>
              </a:solidFill>
              <a:effectLst/>
              <a:latin typeface="Georgia" panose="02040502050405020303"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b="1" i="0" dirty="0">
                <a:solidFill>
                  <a:srgbClr val="090A0B"/>
                </a:solidFill>
                <a:effectLst/>
                <a:latin typeface="-apple-system"/>
              </a:rPr>
              <a:t>S/MIME</a:t>
            </a:r>
            <a:r>
              <a:rPr lang="zh-CN" altLang="en-US" b="1" i="0" dirty="0">
                <a:solidFill>
                  <a:srgbClr val="090A0B"/>
                </a:solidFill>
                <a:effectLst/>
                <a:latin typeface="-apple-system"/>
              </a:rPr>
              <a:t> 邮件安全的原理</a:t>
            </a:r>
            <a:endParaRPr lang="en-US" altLang="zh-CN" dirty="0">
              <a:hlinkClick r:id="" action="ppaction://noaction"/>
            </a:endParaRPr>
          </a:p>
          <a:p>
            <a:pPr algn="l" fontAlgn="base"/>
            <a:r>
              <a:rPr lang="en-US" altLang="zh-CN" dirty="0">
                <a:hlinkClick r:id="" action="ppaction://noaction"/>
              </a:rPr>
              <a:t>https://blog.freessl.cn/s-mimezhi-yu-you-jian-an-quan-de-yuan-li/</a:t>
            </a:r>
            <a:endParaRPr lang="en-US" altLang="zh-CN" dirty="0"/>
          </a:p>
          <a:p>
            <a:pPr algn="l" fontAlgn="base"/>
            <a:endParaRPr lang="en-US" altLang="zh-CN" b="0" i="0" dirty="0">
              <a:solidFill>
                <a:srgbClr val="3C484E"/>
              </a:solidFill>
              <a:effectLst/>
              <a:latin typeface="Georgia" panose="02040502050405020303" pitchFamily="18" charset="0"/>
            </a:endParaRPr>
          </a:p>
          <a:p>
            <a:pPr algn="l" fontAlgn="base"/>
            <a:r>
              <a:rPr lang="zh-CN" altLang="en-US" dirty="0">
                <a:hlinkClick r:id="rId3"/>
              </a:rPr>
              <a:t>美国邮件门事件回顾</a:t>
            </a:r>
            <a:endParaRPr lang="en-US" altLang="zh-CN" dirty="0">
              <a:hlinkClick r:id="" action="ppaction://noaction"/>
            </a:endParaRPr>
          </a:p>
          <a:p>
            <a:pPr algn="l" fontAlgn="base"/>
            <a:endParaRPr lang="en-US" altLang="zh-CN" dirty="0">
              <a:hlinkClick r:id="" action="ppaction://noaction"/>
            </a:endParaRPr>
          </a:p>
          <a:p>
            <a:pPr algn="l" fontAlgn="base"/>
            <a:r>
              <a:rPr lang="zh-CN" altLang="en-US" b="0" i="0" dirty="0">
                <a:solidFill>
                  <a:srgbClr val="000000"/>
                </a:solidFill>
                <a:effectLst/>
                <a:latin typeface="Lantinghei SC"/>
              </a:rPr>
              <a:t>希拉里在担任国务卿期间，使用私人电子邮箱和位于家中的私人服务器收发大量涉密邮件。</a:t>
            </a:r>
            <a:r>
              <a:rPr lang="en-US" altLang="zh-CN" b="0" i="0" dirty="0">
                <a:solidFill>
                  <a:srgbClr val="000000"/>
                </a:solidFill>
                <a:effectLst/>
                <a:latin typeface="Lantinghei SC"/>
              </a:rPr>
              <a:t>2016</a:t>
            </a:r>
            <a:r>
              <a:rPr lang="zh-CN" altLang="en-US" b="0" i="0" dirty="0">
                <a:solidFill>
                  <a:srgbClr val="000000"/>
                </a:solidFill>
                <a:effectLst/>
                <a:latin typeface="Lantinghei SC"/>
              </a:rPr>
              <a:t>年夏季，美国民主党全国委员会、筹款委员会、竞选团队被黑客组织入侵，近</a:t>
            </a:r>
            <a:r>
              <a:rPr lang="en-US" altLang="zh-CN" b="0" i="0" dirty="0">
                <a:solidFill>
                  <a:srgbClr val="000000"/>
                </a:solidFill>
                <a:effectLst/>
                <a:latin typeface="Lantinghei SC"/>
              </a:rPr>
              <a:t>2</a:t>
            </a:r>
            <a:r>
              <a:rPr lang="zh-CN" altLang="en-US" b="0" i="0" dirty="0">
                <a:solidFill>
                  <a:srgbClr val="000000"/>
                </a:solidFill>
                <a:effectLst/>
                <a:latin typeface="Lantinghei SC"/>
              </a:rPr>
              <a:t>万封邮件被维基解密披露。邮件显示，希拉里涉嫌抹黑竞争对手，以及可能涉嫌洗钱等财务问题。最终，希拉里因“邮件门”最终落败美国总统竞选。</a:t>
            </a:r>
            <a:endParaRPr lang="en-US" altLang="zh-CN" b="0" i="0" dirty="0">
              <a:solidFill>
                <a:srgbClr val="000000"/>
              </a:solidFill>
              <a:effectLst/>
              <a:latin typeface="Lantinghei SC"/>
              <a:hlinkClick r:id="rId3"/>
            </a:endParaRPr>
          </a:p>
          <a:p>
            <a:pPr algn="l" fontAlgn="base"/>
            <a:endParaRPr lang="en-US" altLang="zh-CN" dirty="0">
              <a:hlinkClick r:id="" action="ppaction://noaction"/>
            </a:endParaRPr>
          </a:p>
          <a:p>
            <a:pPr algn="l" fontAlgn="base"/>
            <a:r>
              <a:rPr lang="en-US" altLang="zh-CN" dirty="0">
                <a:hlinkClick r:id="" action="ppaction://noaction"/>
              </a:rPr>
              <a:t>https://www.liangzl.com/get-article-detail-142224.html</a:t>
            </a:r>
            <a:endParaRPr lang="zh-CN" altLang="en-US" b="0" i="0" dirty="0">
              <a:solidFill>
                <a:srgbClr val="3C484E"/>
              </a:solidFill>
              <a:effectLst/>
              <a:latin typeface="Georgia" panose="02040502050405020303" pitchFamily="18"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71026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marL="0" indent="0">
              <a:lnSpc>
                <a:spcPct val="150000"/>
              </a:lnSpc>
              <a:buFont typeface="Wingdings" panose="05000000000000000000" pitchFamily="2" charset="2"/>
              <a:buNone/>
            </a:pPr>
            <a:r>
              <a:rPr lang="en-US" altLang="zh-CN" sz="1200" dirty="0">
                <a:latin typeface="微软雅黑" panose="020B0503020204020204" pitchFamily="34" charset="-122"/>
                <a:ea typeface="微软雅黑" panose="020B0503020204020204" pitchFamily="34" charset="-122"/>
              </a:rPr>
              <a:t>S/MIME</a:t>
            </a:r>
            <a:r>
              <a:rPr lang="zh-CN" altLang="en-US" sz="1200" dirty="0">
                <a:latin typeface="微软雅黑" panose="020B0503020204020204" pitchFamily="34" charset="-122"/>
                <a:ea typeface="微软雅黑" panose="020B0503020204020204" pitchFamily="34" charset="-122"/>
              </a:rPr>
              <a:t>使用的密码算法主要包括以下三类：第一类：散列算法（</a:t>
            </a:r>
            <a:r>
              <a:rPr lang="en-US" altLang="zh-CN" sz="1200" dirty="0">
                <a:latin typeface="微软雅黑" panose="020B0503020204020204" pitchFamily="34" charset="-122"/>
                <a:ea typeface="微软雅黑" panose="020B0503020204020204" pitchFamily="34" charset="-122"/>
              </a:rPr>
              <a:t>SHA-1</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MD5</a:t>
            </a:r>
            <a:r>
              <a:rPr lang="zh-CN" altLang="en-US" sz="1200" dirty="0">
                <a:latin typeface="微软雅黑" panose="020B0503020204020204" pitchFamily="34" charset="-122"/>
                <a:ea typeface="微软雅黑" panose="020B0503020204020204" pitchFamily="34" charset="-122"/>
              </a:rPr>
              <a:t>）、第二类：非对称密码算法（</a:t>
            </a:r>
            <a:r>
              <a:rPr lang="en-US" altLang="zh-CN" sz="1200" dirty="0">
                <a:latin typeface="微软雅黑" panose="020B0503020204020204" pitchFamily="34" charset="-122"/>
                <a:ea typeface="微软雅黑" panose="020B0503020204020204" pitchFamily="34" charset="-122"/>
              </a:rPr>
              <a:t>DSS</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DH</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RSA</a:t>
            </a:r>
            <a:r>
              <a:rPr lang="zh-CN" altLang="en-US" sz="1200" dirty="0">
                <a:latin typeface="微软雅黑" panose="020B0503020204020204" pitchFamily="34" charset="-122"/>
                <a:ea typeface="微软雅黑" panose="020B0503020204020204" pitchFamily="34" charset="-122"/>
              </a:rPr>
              <a:t>）、第三类：对称密码算法（</a:t>
            </a:r>
            <a:r>
              <a:rPr lang="en-US" altLang="zh-CN" sz="1200" dirty="0">
                <a:latin typeface="微软雅黑" panose="020B0503020204020204" pitchFamily="34" charset="-122"/>
                <a:ea typeface="微软雅黑" panose="020B0503020204020204" pitchFamily="34" charset="-122"/>
              </a:rPr>
              <a:t>3DES</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RC2/40</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0" algn="l" rtl="0" eaLnBrk="1" fontAlgn="ctr" latinLnBrk="0" hangingPunct="1">
              <a:spcBef>
                <a:spcPts val="0"/>
              </a:spcBef>
              <a:spcAft>
                <a:spcPts val="0"/>
              </a:spcAft>
            </a:pPr>
            <a:r>
              <a:rPr lang="zh-CN" altLang="zh-CN" sz="1800" b="0" i="0" u="none" strike="noStrike" kern="1200" dirty="0">
                <a:solidFill>
                  <a:srgbClr val="FFFFFF"/>
                </a:solidFill>
                <a:effectLst/>
                <a:latin typeface="微软雅黑" panose="020B0503020204020204" pitchFamily="34" charset="-122"/>
                <a:ea typeface="微软雅黑" panose="020B0503020204020204" pitchFamily="34" charset="-122"/>
              </a:rPr>
              <a:t>生成消息摘要</a:t>
            </a:r>
            <a:r>
              <a:rPr lang="zh-CN" altLang="en-US" sz="1800" b="0" i="0" u="none" strike="noStrike" kern="1200" dirty="0">
                <a:solidFill>
                  <a:schemeClr val="tx1"/>
                </a:solidFill>
                <a:effectLst/>
                <a:latin typeface="Arial" panose="020B0604020202020204" pitchFamily="34" charset="0"/>
                <a:ea typeface="+mn-ea"/>
              </a:rPr>
              <a:t>：</a:t>
            </a:r>
            <a:r>
              <a:rPr lang="zh-CN" altLang="zh-CN" sz="1800" b="0" i="0" u="none" strike="noStrike" kern="1200" dirty="0">
                <a:solidFill>
                  <a:srgbClr val="FFFFFF"/>
                </a:solidFill>
                <a:effectLst/>
                <a:latin typeface="微软雅黑" panose="020B0503020204020204" pitchFamily="34" charset="-122"/>
                <a:ea typeface="微软雅黑" panose="020B0503020204020204" pitchFamily="34" charset="-122"/>
              </a:rPr>
              <a:t>双方都</a:t>
            </a:r>
            <a:r>
              <a:rPr lang="zh-CN" altLang="zh-CN" sz="1800" b="0" i="0" u="none" strike="noStrike" kern="1200" dirty="0">
                <a:solidFill>
                  <a:srgbClr val="FF0000"/>
                </a:solidFill>
                <a:effectLst/>
                <a:latin typeface="微软雅黑" panose="020B0503020204020204" pitchFamily="34" charset="-122"/>
                <a:ea typeface="微软雅黑" panose="020B0503020204020204" pitchFamily="34" charset="-122"/>
              </a:rPr>
              <a:t>必须</a:t>
            </a:r>
            <a:r>
              <a:rPr lang="zh-CN" altLang="zh-CN" sz="1800" b="0" i="0" u="none" strike="noStrike" kern="1200" dirty="0">
                <a:solidFill>
                  <a:srgbClr val="FFFFFF"/>
                </a:solidFill>
                <a:effectLst/>
                <a:latin typeface="微软雅黑" panose="020B0503020204020204" pitchFamily="34" charset="-122"/>
                <a:ea typeface="微软雅黑" panose="020B0503020204020204" pitchFamily="34" charset="-122"/>
              </a:rPr>
              <a:t>支持</a:t>
            </a:r>
            <a:r>
              <a:rPr lang="en-US" altLang="zh-CN" sz="1800" b="0" i="0" u="none" strike="noStrike" kern="1200" dirty="0">
                <a:solidFill>
                  <a:srgbClr val="FFFFFF"/>
                </a:solidFill>
                <a:effectLst/>
                <a:latin typeface="微软雅黑" panose="020B0503020204020204" pitchFamily="34" charset="-122"/>
                <a:ea typeface="微软雅黑" panose="020B0503020204020204" pitchFamily="34" charset="-122"/>
              </a:rPr>
              <a:t>SHA-</a:t>
            </a:r>
            <a:r>
              <a:rPr lang="zh-CN" altLang="zh-CN" sz="1800" b="0" i="0" u="none" strike="noStrike" kern="1200" dirty="0">
                <a:solidFill>
                  <a:srgbClr val="FFFFFF"/>
                </a:solidFill>
                <a:effectLst/>
                <a:latin typeface="微软雅黑" panose="020B0503020204020204" pitchFamily="34" charset="-122"/>
                <a:ea typeface="微软雅黑" panose="020B0503020204020204" pitchFamily="34" charset="-122"/>
              </a:rPr>
              <a:t>；接收方</a:t>
            </a:r>
            <a:r>
              <a:rPr lang="zh-CN" altLang="zh-CN" sz="1800" b="0" i="0" u="none" strike="noStrike" kern="1200" dirty="0">
                <a:solidFill>
                  <a:srgbClr val="FF0000"/>
                </a:solidFill>
                <a:effectLst/>
                <a:latin typeface="微软雅黑" panose="020B0503020204020204" pitchFamily="34" charset="-122"/>
                <a:ea typeface="微软雅黑" panose="020B0503020204020204" pitchFamily="34" charset="-122"/>
              </a:rPr>
              <a:t>应该</a:t>
            </a:r>
            <a:r>
              <a:rPr lang="zh-CN" altLang="zh-CN" sz="1800" b="0" i="0" u="none" strike="noStrike" kern="1200" dirty="0">
                <a:solidFill>
                  <a:srgbClr val="FFFFFF"/>
                </a:solidFill>
                <a:effectLst/>
                <a:latin typeface="微软雅黑" panose="020B0503020204020204" pitchFamily="34" charset="-122"/>
                <a:ea typeface="微软雅黑" panose="020B0503020204020204" pitchFamily="34" charset="-122"/>
              </a:rPr>
              <a:t>支持</a:t>
            </a:r>
            <a:r>
              <a:rPr lang="en-US" altLang="zh-CN" sz="1800" b="0" i="0" u="none" strike="noStrike" kern="1200" dirty="0">
                <a:solidFill>
                  <a:srgbClr val="FFFFFF"/>
                </a:solidFill>
                <a:effectLst/>
                <a:latin typeface="微软雅黑" panose="020B0503020204020204" pitchFamily="34" charset="-122"/>
                <a:ea typeface="微软雅黑" panose="020B0503020204020204" pitchFamily="34" charset="-122"/>
              </a:rPr>
              <a:t>MD5</a:t>
            </a:r>
            <a:endParaRPr lang="zh-CN" altLang="zh-CN"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签名消息摘要</a:t>
            </a:r>
            <a:r>
              <a:rPr lang="zh-CN" altLang="en-US" sz="1800" b="0" i="0" u="none" strike="noStrike" kern="1200" dirty="0">
                <a:solidFill>
                  <a:schemeClr val="tx1"/>
                </a:solidFill>
                <a:effectLst/>
                <a:latin typeface="Arial" panose="020B0604020202020204" pitchFamily="34" charset="0"/>
                <a:ea typeface="+mn-ea"/>
              </a:rPr>
              <a:t>：</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双方都</a:t>
            </a:r>
            <a:r>
              <a:rPr lang="zh-CN" altLang="zh-CN" sz="1800" b="0" i="0" u="none" strike="noStrike" kern="1200" dirty="0">
                <a:solidFill>
                  <a:srgbClr val="FF0000"/>
                </a:solidFill>
                <a:effectLst/>
                <a:latin typeface="微软雅黑" panose="020B0503020204020204" pitchFamily="34" charset="-122"/>
                <a:ea typeface="微软雅黑" panose="020B0503020204020204" pitchFamily="34" charset="-122"/>
              </a:rPr>
              <a:t>必须</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支持</a:t>
            </a:r>
            <a:r>
              <a:rPr lang="en-US" altLang="zh-CN" sz="1800" b="0" i="0" u="none" strike="noStrike" kern="1200" dirty="0">
                <a:solidFill>
                  <a:srgbClr val="000000"/>
                </a:solidFill>
                <a:effectLst/>
                <a:latin typeface="微软雅黑" panose="020B0503020204020204" pitchFamily="34" charset="-122"/>
                <a:ea typeface="微软雅黑" panose="020B0503020204020204" pitchFamily="34" charset="-122"/>
              </a:rPr>
              <a:t>DSS</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；发送方</a:t>
            </a:r>
            <a:r>
              <a:rPr lang="zh-CN" altLang="zh-CN" sz="1800" b="0" i="0" u="none" strike="noStrike" kern="1200" dirty="0">
                <a:solidFill>
                  <a:srgbClr val="FF0000"/>
                </a:solidFill>
                <a:effectLst/>
                <a:latin typeface="微软雅黑" panose="020B0503020204020204" pitchFamily="34" charset="-122"/>
                <a:ea typeface="微软雅黑" panose="020B0503020204020204" pitchFamily="34" charset="-122"/>
              </a:rPr>
              <a:t>应该</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支持</a:t>
            </a:r>
            <a:r>
              <a:rPr lang="en-US" altLang="zh-CN" sz="1800" b="0" i="0" u="none" strike="noStrike" kern="1200" dirty="0">
                <a:solidFill>
                  <a:srgbClr val="000000"/>
                </a:solidFill>
                <a:effectLst/>
                <a:latin typeface="微软雅黑" panose="020B0503020204020204" pitchFamily="34" charset="-122"/>
                <a:ea typeface="微软雅黑" panose="020B0503020204020204" pitchFamily="34" charset="-122"/>
              </a:rPr>
              <a:t>RSA</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；接收方</a:t>
            </a:r>
            <a:r>
              <a:rPr lang="zh-CN" altLang="zh-CN" sz="1800" b="0" i="0" u="none" strike="noStrike" kern="1200" dirty="0">
                <a:solidFill>
                  <a:srgbClr val="FF0000"/>
                </a:solidFill>
                <a:effectLst/>
                <a:latin typeface="微软雅黑" panose="020B0503020204020204" pitchFamily="34" charset="-122"/>
                <a:ea typeface="微软雅黑" panose="020B0503020204020204" pitchFamily="34" charset="-122"/>
              </a:rPr>
              <a:t>应该</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支持密钥长度为</a:t>
            </a:r>
            <a:r>
              <a:rPr lang="en-US" altLang="zh-CN" sz="1800" b="0" i="0" u="none" strike="noStrike" kern="1200" dirty="0">
                <a:solidFill>
                  <a:srgbClr val="000000"/>
                </a:solidFill>
                <a:effectLst/>
                <a:latin typeface="微软雅黑" panose="020B0503020204020204" pitchFamily="34" charset="-122"/>
                <a:ea typeface="微软雅黑" panose="020B0503020204020204" pitchFamily="34" charset="-122"/>
              </a:rPr>
              <a:t>512-1024</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位的</a:t>
            </a:r>
            <a:r>
              <a:rPr lang="en-US" altLang="zh-CN" sz="1800" b="0" i="0" u="none" strike="noStrike" kern="1200" dirty="0">
                <a:solidFill>
                  <a:srgbClr val="000000"/>
                </a:solidFill>
                <a:effectLst/>
                <a:latin typeface="微软雅黑" panose="020B0503020204020204" pitchFamily="34" charset="-122"/>
                <a:ea typeface="微软雅黑" panose="020B0503020204020204" pitchFamily="34" charset="-122"/>
              </a:rPr>
              <a:t>RSA</a:t>
            </a:r>
            <a:endParaRPr lang="zh-CN" altLang="zh-CN"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加密一次性公钥密钥</a:t>
            </a:r>
            <a:r>
              <a:rPr lang="zh-CN" altLang="en-US" sz="1800" b="0" i="0" u="none" strike="noStrike" kern="1200" dirty="0">
                <a:solidFill>
                  <a:srgbClr val="000000"/>
                </a:solidFill>
                <a:effectLst/>
                <a:latin typeface="微软雅黑" panose="020B0503020204020204" pitchFamily="34" charset="-122"/>
                <a:ea typeface="微软雅黑" panose="020B0503020204020204" pitchFamily="34" charset="-122"/>
              </a:rPr>
              <a:t>：</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双方都</a:t>
            </a:r>
            <a:r>
              <a:rPr lang="zh-CN" altLang="zh-CN" sz="1800" b="0" i="0" u="none" strike="noStrike" kern="1200" dirty="0">
                <a:solidFill>
                  <a:srgbClr val="FF0000"/>
                </a:solidFill>
                <a:effectLst/>
                <a:latin typeface="微软雅黑" panose="020B0503020204020204" pitchFamily="34" charset="-122"/>
                <a:ea typeface="微软雅黑" panose="020B0503020204020204" pitchFamily="34" charset="-122"/>
              </a:rPr>
              <a:t>应该</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支持</a:t>
            </a:r>
            <a:r>
              <a:rPr lang="en-US" altLang="zh-CN" sz="1800" b="0" i="0" u="none" strike="noStrike" kern="1200" dirty="0">
                <a:solidFill>
                  <a:srgbClr val="000000"/>
                </a:solidFill>
                <a:effectLst/>
                <a:latin typeface="微软雅黑" panose="020B0503020204020204" pitchFamily="34" charset="-122"/>
                <a:ea typeface="微软雅黑" panose="020B0503020204020204" pitchFamily="34" charset="-122"/>
              </a:rPr>
              <a:t>DH</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；双方都</a:t>
            </a:r>
            <a:r>
              <a:rPr lang="zh-CN" altLang="zh-CN" sz="1800" b="0" i="0" u="none" strike="noStrike" kern="1200" dirty="0">
                <a:solidFill>
                  <a:srgbClr val="FF0000"/>
                </a:solidFill>
                <a:effectLst/>
                <a:latin typeface="微软雅黑" panose="020B0503020204020204" pitchFamily="34" charset="-122"/>
                <a:ea typeface="微软雅黑" panose="020B0503020204020204" pitchFamily="34" charset="-122"/>
              </a:rPr>
              <a:t>必须</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支持长度为</a:t>
            </a:r>
            <a:r>
              <a:rPr lang="en-US" altLang="zh-CN" sz="1800" b="0" i="0" u="none" strike="noStrike" kern="1200" dirty="0">
                <a:solidFill>
                  <a:srgbClr val="000000"/>
                </a:solidFill>
                <a:effectLst/>
                <a:latin typeface="微软雅黑" panose="020B0503020204020204" pitchFamily="34" charset="-122"/>
                <a:ea typeface="微软雅黑" panose="020B0503020204020204" pitchFamily="34" charset="-122"/>
              </a:rPr>
              <a:t>512-1024</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位的</a:t>
            </a:r>
            <a:r>
              <a:rPr lang="en-US" altLang="zh-CN" sz="1800" b="0" i="0" u="none" strike="noStrike" kern="1200" dirty="0">
                <a:solidFill>
                  <a:srgbClr val="000000"/>
                </a:solidFill>
                <a:effectLst/>
                <a:latin typeface="微软雅黑" panose="020B0503020204020204" pitchFamily="34" charset="-122"/>
                <a:ea typeface="微软雅黑" panose="020B0503020204020204" pitchFamily="34" charset="-122"/>
              </a:rPr>
              <a:t>RSA</a:t>
            </a:r>
            <a:endParaRPr lang="zh-CN" altLang="zh-CN" sz="1800" b="0" i="0" u="none" strike="noStrike" dirty="0">
              <a:effectLst/>
              <a:latin typeface="Arial" panose="020B0604020202020204" pitchFamily="34" charset="0"/>
            </a:endParaRPr>
          </a:p>
          <a:p>
            <a:pPr marL="0" algn="l" rtl="0" eaLnBrk="1" fontAlgn="ctr" latinLnBrk="0" hangingPunct="1">
              <a:spcBef>
                <a:spcPts val="0"/>
              </a:spcBef>
              <a:spcAft>
                <a:spcPts val="0"/>
              </a:spcAft>
            </a:pP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加密邮件</a:t>
            </a:r>
            <a:r>
              <a:rPr lang="zh-CN" altLang="en-US" sz="1800" b="0" i="0" u="none" strike="noStrike" kern="1200" dirty="0">
                <a:solidFill>
                  <a:schemeClr val="tx1"/>
                </a:solidFill>
                <a:effectLst/>
                <a:latin typeface="Arial" panose="020B0604020202020204" pitchFamily="34" charset="0"/>
                <a:ea typeface="+mn-ea"/>
              </a:rPr>
              <a:t>：</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双方都</a:t>
            </a:r>
            <a:r>
              <a:rPr lang="zh-CN" altLang="zh-CN" sz="1800" b="0" i="0" u="none" strike="noStrike" kern="1200" dirty="0">
                <a:solidFill>
                  <a:srgbClr val="FF0000"/>
                </a:solidFill>
                <a:effectLst/>
                <a:latin typeface="微软雅黑" panose="020B0503020204020204" pitchFamily="34" charset="-122"/>
                <a:ea typeface="微软雅黑" panose="020B0503020204020204" pitchFamily="34" charset="-122"/>
              </a:rPr>
              <a:t>必须</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支持</a:t>
            </a:r>
            <a:r>
              <a:rPr lang="en-US" altLang="zh-CN" sz="1800" b="0" i="0" u="none" strike="noStrike" kern="1200" dirty="0">
                <a:solidFill>
                  <a:srgbClr val="000000"/>
                </a:solidFill>
                <a:effectLst/>
                <a:latin typeface="微软雅黑" panose="020B0503020204020204" pitchFamily="34" charset="-122"/>
                <a:ea typeface="微软雅黑" panose="020B0503020204020204" pitchFamily="34" charset="-122"/>
              </a:rPr>
              <a:t>3DES</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；发送方</a:t>
            </a:r>
            <a:r>
              <a:rPr lang="zh-CN" altLang="zh-CN" sz="1800" b="0" i="0" u="none" strike="noStrike" kern="1200" dirty="0">
                <a:solidFill>
                  <a:srgbClr val="FF0000"/>
                </a:solidFill>
                <a:effectLst/>
                <a:latin typeface="微软雅黑" panose="020B0503020204020204" pitchFamily="34" charset="-122"/>
                <a:ea typeface="微软雅黑" panose="020B0503020204020204" pitchFamily="34" charset="-122"/>
              </a:rPr>
              <a:t>应该</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支持</a:t>
            </a:r>
            <a:r>
              <a:rPr lang="en-US" altLang="zh-CN" sz="1800" b="0" i="0" u="none" strike="noStrike" kern="1200" dirty="0">
                <a:solidFill>
                  <a:srgbClr val="000000"/>
                </a:solidFill>
                <a:effectLst/>
                <a:latin typeface="微软雅黑" panose="020B0503020204020204" pitchFamily="34" charset="-122"/>
                <a:ea typeface="微软雅黑" panose="020B0503020204020204" pitchFamily="34" charset="-122"/>
              </a:rPr>
              <a:t>AES</a:t>
            </a:r>
            <a:r>
              <a:rPr lang="zh-CN" altLang="zh-CN" sz="1800" b="0" i="0" u="none" strike="noStrike" kern="1200" dirty="0">
                <a:solidFill>
                  <a:srgbClr val="000000"/>
                </a:solidFill>
                <a:effectLst/>
                <a:latin typeface="微软雅黑" panose="020B0503020204020204" pitchFamily="34" charset="-122"/>
                <a:ea typeface="微软雅黑" panose="020B0503020204020204" pitchFamily="34" charset="-122"/>
              </a:rPr>
              <a:t>和</a:t>
            </a:r>
            <a:r>
              <a:rPr lang="en-US" altLang="zh-CN" sz="1800" b="0" i="0" u="none" strike="noStrike" kern="1200" dirty="0">
                <a:solidFill>
                  <a:srgbClr val="000000"/>
                </a:solidFill>
                <a:effectLst/>
                <a:latin typeface="微软雅黑" panose="020B0503020204020204" pitchFamily="34" charset="-122"/>
                <a:ea typeface="微软雅黑" panose="020B0503020204020204" pitchFamily="34" charset="-122"/>
              </a:rPr>
              <a:t>RC2/40</a:t>
            </a:r>
            <a:endParaRPr lang="zh-CN" altLang="zh-CN" sz="1800" b="0" i="0" u="none" strike="noStrike"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选讲或扩展脚本</a:t>
            </a:r>
            <a:r>
              <a:rPr lang="en-US" altLang="zh-CN" sz="1200" dirty="0">
                <a:latin typeface="微软雅黑" panose="020B0503020204020204" pitchFamily="34" charset="-122"/>
                <a:ea typeface="微软雅黑"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SHA-1 secure Hash algorithm</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MD5 Message Digest Algorithm 5, DSS Digital Signature Standard, DH </a:t>
            </a:r>
            <a:r>
              <a:rPr lang="en-US" altLang="zh-CN" sz="1200" dirty="0" err="1">
                <a:latin typeface="微软雅黑" panose="020B0503020204020204" pitchFamily="34" charset="-122"/>
                <a:ea typeface="微软雅黑" panose="020B0503020204020204" pitchFamily="34" charset="-122"/>
              </a:rPr>
              <a:t>Diffile</a:t>
            </a:r>
            <a:r>
              <a:rPr lang="en-US" altLang="zh-CN" sz="1200" dirty="0">
                <a:latin typeface="微软雅黑" panose="020B0503020204020204" pitchFamily="34" charset="-122"/>
                <a:ea typeface="微软雅黑" panose="020B0503020204020204" pitchFamily="34" charset="-122"/>
              </a:rPr>
              <a:t>-Hellman, 3DES Triple Data Encryption Standard</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656058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r>
              <a:rPr lang="zh-CN" altLang="en-US" dirty="0"/>
              <a:t>下面我们讲第五节，</a:t>
            </a:r>
            <a:r>
              <a:rPr lang="en-US" altLang="zh-CN" dirty="0"/>
              <a:t>Web</a:t>
            </a:r>
            <a:r>
              <a:rPr lang="zh-CN" altLang="en-US" dirty="0"/>
              <a:t>安全，包括</a:t>
            </a:r>
            <a:r>
              <a:rPr lang="en-US" altLang="zh-CN" dirty="0"/>
              <a:t>Web</a:t>
            </a:r>
            <a:r>
              <a:rPr lang="zh-CN" altLang="en-US" dirty="0"/>
              <a:t>安全威胁、域名安全、不可信代码，以及</a:t>
            </a:r>
            <a:r>
              <a:rPr lang="en-US" altLang="zh-CN" dirty="0"/>
              <a:t>SHTTP</a:t>
            </a:r>
            <a:r>
              <a:rPr lang="zh-CN" altLang="en-US" dirty="0"/>
              <a:t>和</a:t>
            </a:r>
            <a:r>
              <a:rPr lang="en-US" altLang="zh-CN" dirty="0"/>
              <a:t>HTTPS</a:t>
            </a:r>
            <a:r>
              <a:rPr lang="zh-CN" altLang="en-US" dirty="0"/>
              <a:t>四个方面的内容。</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5CD23181-2505-4EB2-AC87-B8F55776A9CE}" type="slidenum">
              <a:rPr lang="zh-CN" altLang="en-US" smtClean="0"/>
              <a:t>119</a:t>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a:t>
            </a:r>
            <a:r>
              <a:rPr lang="zh-CN" altLang="en-US" dirty="0">
                <a:sym typeface="+mn-ea"/>
              </a:rPr>
              <a:t>讲解脚本</a:t>
            </a:r>
            <a:r>
              <a:rPr lang="en-US" altLang="zh-CN" dirty="0">
                <a:sym typeface="+mn-ea"/>
              </a:rPr>
              <a:t>】</a:t>
            </a:r>
          </a:p>
          <a:p>
            <a:endParaRPr lang="en-US" altLang="zh-CN" dirty="0">
              <a:sym typeface="+mn-ea"/>
            </a:endParaRPr>
          </a:p>
          <a:p>
            <a:r>
              <a:rPr lang="zh-CN" altLang="en-US" dirty="0">
                <a:latin typeface="宋体" panose="02010600030101010101" pitchFamily="2" charset="-122"/>
                <a:sym typeface="宋体" panose="02010600030101010101" pitchFamily="2" charset="-122"/>
              </a:rPr>
              <a:t>在早期的互联网中，</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并非主流的互联网应用。基于</a:t>
            </a:r>
            <a:r>
              <a:rPr lang="en-US" altLang="zh-CN" dirty="0">
                <a:latin typeface="宋体" panose="02010600030101010101" pitchFamily="2" charset="-122"/>
                <a:sym typeface="宋体" panose="02010600030101010101" pitchFamily="2" charset="-122"/>
              </a:rPr>
              <a:t>SMTP</a:t>
            </a:r>
            <a:r>
              <a:rPr lang="zh-CN" altLang="en-US" dirty="0">
                <a:latin typeface="宋体" panose="02010600030101010101" pitchFamily="2" charset="-122"/>
                <a:sym typeface="宋体" panose="02010600030101010101" pitchFamily="2" charset="-122"/>
              </a:rPr>
              <a:t>、</a:t>
            </a:r>
            <a:r>
              <a:rPr lang="en-US" altLang="zh-CN" dirty="0">
                <a:latin typeface="宋体" panose="02010600030101010101" pitchFamily="2" charset="-122"/>
                <a:sym typeface="宋体" panose="02010600030101010101" pitchFamily="2" charset="-122"/>
              </a:rPr>
              <a:t>POP3</a:t>
            </a:r>
            <a:r>
              <a:rPr lang="zh-CN" altLang="en-US" dirty="0">
                <a:latin typeface="宋体" panose="02010600030101010101" pitchFamily="2" charset="-122"/>
                <a:sym typeface="宋体" panose="02010600030101010101" pitchFamily="2" charset="-122"/>
              </a:rPr>
              <a:t>、</a:t>
            </a:r>
            <a:r>
              <a:rPr lang="en-US" altLang="zh-CN" dirty="0">
                <a:latin typeface="宋体" panose="02010600030101010101" pitchFamily="2" charset="-122"/>
                <a:sym typeface="宋体" panose="02010600030101010101" pitchFamily="2" charset="-122"/>
              </a:rPr>
              <a:t>FTP</a:t>
            </a:r>
            <a:r>
              <a:rPr lang="zh-CN" altLang="en-US" dirty="0">
                <a:latin typeface="宋体" panose="02010600030101010101" pitchFamily="2" charset="-122"/>
                <a:sym typeface="宋体" panose="02010600030101010101" pitchFamily="2" charset="-122"/>
              </a:rPr>
              <a:t>、</a:t>
            </a:r>
            <a:r>
              <a:rPr lang="en-US" altLang="zh-CN" dirty="0">
                <a:latin typeface="宋体" panose="02010600030101010101" pitchFamily="2" charset="-122"/>
                <a:sym typeface="宋体" panose="02010600030101010101" pitchFamily="2" charset="-122"/>
              </a:rPr>
              <a:t>IRC</a:t>
            </a:r>
            <a:r>
              <a:rPr lang="zh-CN" altLang="en-US" dirty="0">
                <a:latin typeface="宋体" panose="02010600030101010101" pitchFamily="2" charset="-122"/>
                <a:sym typeface="宋体" panose="02010600030101010101" pitchFamily="2" charset="-122"/>
              </a:rPr>
              <a:t>等协议的用户拥有绝大多数用户，因此黑客们攻击的主要目标是网络、操作系统以及软件等领域。</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安全领域的攻击预防与技术均处于非常原始的阶段。</a:t>
            </a:r>
            <a:endParaRPr lang="en-US" altLang="zh-CN" dirty="0">
              <a:latin typeface="宋体" panose="02010600030101010101" pitchFamily="2" charset="-122"/>
              <a:sym typeface="宋体" panose="02010600030101010101" pitchFamily="2" charset="-122"/>
            </a:endParaRPr>
          </a:p>
          <a:p>
            <a:r>
              <a:rPr lang="zh-CN" altLang="en-US" dirty="0">
                <a:latin typeface="宋体" panose="02010600030101010101" pitchFamily="2" charset="-122"/>
                <a:sym typeface="宋体" panose="02010600030101010101" pitchFamily="2" charset="-122"/>
              </a:rPr>
              <a:t>随着时代的发展，运营商和防火墙对网络的封锁使得暴漏在网络上的非</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服务越来越少，且</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技术的成熟使得</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应用的功能越来越强大，最终成为互联网的主流。黑客的目光也逐渐转移到</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这块蛋糕上，随之而来的就是</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安全的问题。</a:t>
            </a:r>
          </a:p>
          <a:p>
            <a:r>
              <a:rPr lang="zh-CN" altLang="en-US" dirty="0">
                <a:latin typeface="宋体" panose="02010600030101010101" pitchFamily="2" charset="-122"/>
                <a:sym typeface="宋体" panose="02010600030101010101" pitchFamily="2" charset="-122"/>
              </a:rPr>
              <a:t>在</a:t>
            </a:r>
            <a:r>
              <a:rPr lang="en-US" altLang="zh-CN" dirty="0">
                <a:latin typeface="宋体" panose="02010600030101010101" pitchFamily="2" charset="-122"/>
                <a:sym typeface="宋体" panose="02010600030101010101" pitchFamily="2" charset="-122"/>
              </a:rPr>
              <a:t>web1.0</a:t>
            </a:r>
            <a:r>
              <a:rPr lang="zh-CN" altLang="en-US" dirty="0">
                <a:latin typeface="宋体" panose="02010600030101010101" pitchFamily="2" charset="-122"/>
                <a:sym typeface="宋体" panose="02010600030101010101" pitchFamily="2" charset="-122"/>
              </a:rPr>
              <a:t>时代，人们更多的是关注服务器端动态脚本的安全问题，比如将一个可执行脚本上传到服务器上，从而获得权限，动态脚本的普及以及</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技术发展初期对安全问题的认知不足导致很多</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血案</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的发生，同时也遗留下很多历史问题，比如</a:t>
            </a:r>
            <a:r>
              <a:rPr lang="en-US" altLang="zh-CN" dirty="0">
                <a:latin typeface="宋体" panose="02010600030101010101" pitchFamily="2" charset="-122"/>
                <a:sym typeface="宋体" panose="02010600030101010101" pitchFamily="2" charset="-122"/>
              </a:rPr>
              <a:t>PHP</a:t>
            </a:r>
            <a:r>
              <a:rPr lang="zh-CN" altLang="en-US" dirty="0">
                <a:latin typeface="宋体" panose="02010600030101010101" pitchFamily="2" charset="-122"/>
                <a:sym typeface="宋体" panose="02010600030101010101" pitchFamily="2" charset="-122"/>
              </a:rPr>
              <a:t>语言至今仍然只能靠较好的二代码规范来保证没有文件包含漏洞，而无法从语言本身杜绝此类问题的发生。</a:t>
            </a:r>
            <a:endParaRPr lang="zh-CN" altLang="en-US" dirty="0">
              <a:latin typeface="宋体" panose="02010600030101010101" pitchFamily="2" charset="-122"/>
              <a:sym typeface="+mn-ea"/>
            </a:endParaRPr>
          </a:p>
          <a:p>
            <a:pPr marL="0" indent="0" eaLnBrk="1" hangingPunct="1">
              <a:lnSpc>
                <a:spcPct val="90000"/>
              </a:lnSpc>
              <a:buNone/>
            </a:pPr>
            <a:r>
              <a:rPr lang="zh-CN" altLang="en-US" dirty="0">
                <a:latin typeface="宋体" panose="02010600030101010101" pitchFamily="2" charset="-122"/>
                <a:sym typeface="宋体" panose="02010600030101010101" pitchFamily="2" charset="-122"/>
              </a:rPr>
              <a:t>伴随着</a:t>
            </a:r>
            <a:r>
              <a:rPr lang="en-US" altLang="zh-CN" dirty="0">
                <a:latin typeface="宋体" panose="02010600030101010101" pitchFamily="2" charset="-122"/>
                <a:sym typeface="宋体" panose="02010600030101010101" pitchFamily="2" charset="-122"/>
              </a:rPr>
              <a:t>web2.0</a:t>
            </a:r>
            <a:r>
              <a:rPr lang="zh-CN" altLang="en-US" dirty="0">
                <a:latin typeface="宋体" panose="02010600030101010101" pitchFamily="2" charset="-122"/>
                <a:sym typeface="宋体" panose="02010600030101010101" pitchFamily="2" charset="-122"/>
              </a:rPr>
              <a:t>的兴起，</a:t>
            </a:r>
            <a:r>
              <a:rPr lang="en-US" altLang="zh-CN" dirty="0">
                <a:latin typeface="宋体" panose="02010600030101010101" pitchFamily="2" charset="-122"/>
                <a:sym typeface="宋体" panose="02010600030101010101" pitchFamily="2" charset="-122"/>
              </a:rPr>
              <a:t>XSS</a:t>
            </a:r>
            <a:r>
              <a:rPr lang="zh-CN" altLang="en-US" dirty="0">
                <a:latin typeface="宋体" panose="02010600030101010101" pitchFamily="2" charset="-122"/>
                <a:sym typeface="宋体" panose="02010600030101010101" pitchFamily="2" charset="-122"/>
              </a:rPr>
              <a:t>、</a:t>
            </a:r>
            <a:r>
              <a:rPr lang="en-US" altLang="zh-CN" dirty="0">
                <a:latin typeface="宋体" panose="02010600030101010101" pitchFamily="2" charset="-122"/>
                <a:sym typeface="宋体" panose="02010600030101010101" pitchFamily="2" charset="-122"/>
              </a:rPr>
              <a:t>CSRF</a:t>
            </a:r>
            <a:r>
              <a:rPr lang="zh-CN" altLang="en-US" dirty="0">
                <a:latin typeface="宋体" panose="02010600030101010101" pitchFamily="2" charset="-122"/>
                <a:sym typeface="宋体" panose="02010600030101010101" pitchFamily="2" charset="-122"/>
              </a:rPr>
              <a:t>（跨站点请求伪造）等攻击已经变得更为强大，</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攻击的思路也从服务器端转向了客户端，转向了浏览器和用户。</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魔高一尺道高一丈</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，互联网发展到今天，对</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安全的要求越来越高，越来越复杂。</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kern="0" noProof="0" dirty="0">
              <a:ln>
                <a:noFill/>
              </a:ln>
              <a:effectLst>
                <a:outerShdw blurRad="38100" dist="38100" dir="2700000" algn="tl">
                  <a:srgbClr val="000000"/>
                </a:outerShdw>
              </a:effectLst>
              <a:uLnTx/>
              <a:uFillTx/>
              <a:latin typeface="黑体"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0" noProof="0" dirty="0">
                <a:ln>
                  <a:noFill/>
                </a:ln>
                <a:effectLst>
                  <a:outerShdw blurRad="38100" dist="38100" dir="2700000" algn="tl">
                    <a:srgbClr val="000000"/>
                  </a:outerShdw>
                </a:effectLst>
                <a:uLnTx/>
                <a:uFillTx/>
                <a:latin typeface="黑体" pitchFamily="2" charset="-122"/>
                <a:sym typeface="+mn-ea"/>
              </a:rPr>
              <a:t>根据权威机构</a:t>
            </a:r>
            <a:r>
              <a:rPr lang="en-US" altLang="zh-TW" kern="0" noProof="0" dirty="0">
                <a:ln>
                  <a:noFill/>
                </a:ln>
                <a:effectLst>
                  <a:outerShdw blurRad="38100" dist="38100" dir="2700000" algn="tl">
                    <a:srgbClr val="000000"/>
                  </a:outerShdw>
                </a:effectLst>
                <a:uLnTx/>
                <a:uFillTx/>
                <a:latin typeface="黑体" pitchFamily="2" charset="-122"/>
                <a:sym typeface="+mn-ea"/>
              </a:rPr>
              <a:t>Gartner Group</a:t>
            </a:r>
            <a:r>
              <a:rPr lang="zh-CN" altLang="en-US" kern="0" noProof="0" dirty="0">
                <a:ln>
                  <a:noFill/>
                </a:ln>
                <a:effectLst>
                  <a:outerShdw blurRad="38100" dist="38100" dir="2700000" algn="tl">
                    <a:srgbClr val="000000"/>
                  </a:outerShdw>
                </a:effectLst>
                <a:uLnTx/>
                <a:uFillTx/>
                <a:latin typeface="黑体" pitchFamily="2" charset="-122"/>
                <a:sym typeface="+mn-ea"/>
              </a:rPr>
              <a:t>最新的调查结果表明，目前针对网络的各类攻击中，</a:t>
            </a:r>
            <a:r>
              <a:rPr lang="zh-CN" altLang="en-US" u="sng" kern="0" noProof="0" dirty="0">
                <a:ln>
                  <a:noFill/>
                </a:ln>
                <a:solidFill>
                  <a:srgbClr val="FFFF00"/>
                </a:solidFill>
                <a:effectLst>
                  <a:outerShdw blurRad="38100" dist="38100" dir="2700000" algn="tl">
                    <a:srgbClr val="000000"/>
                  </a:outerShdw>
                </a:effectLst>
                <a:uLnTx/>
                <a:uFillTx/>
                <a:latin typeface="黑体" pitchFamily="2" charset="-122"/>
                <a:sym typeface="+mn-ea"/>
              </a:rPr>
              <a:t>有</a:t>
            </a:r>
            <a:r>
              <a:rPr lang="en-US" altLang="zh-CN" u="sng" kern="0" noProof="0" dirty="0">
                <a:ln>
                  <a:noFill/>
                </a:ln>
                <a:solidFill>
                  <a:srgbClr val="FFFF00"/>
                </a:solidFill>
                <a:effectLst>
                  <a:outerShdw blurRad="38100" dist="38100" dir="2700000" algn="tl">
                    <a:srgbClr val="000000"/>
                  </a:outerShdw>
                </a:effectLst>
                <a:uLnTx/>
                <a:uFillTx/>
                <a:latin typeface="黑体" pitchFamily="2" charset="-122"/>
                <a:sym typeface="+mn-ea"/>
              </a:rPr>
              <a:t>75</a:t>
            </a:r>
            <a:r>
              <a:rPr lang="zh-CN" altLang="en-US" u="sng" kern="0" noProof="0" dirty="0">
                <a:ln>
                  <a:noFill/>
                </a:ln>
                <a:solidFill>
                  <a:srgbClr val="FFFF00"/>
                </a:solidFill>
                <a:effectLst>
                  <a:outerShdw blurRad="38100" dist="38100" dir="2700000" algn="tl">
                    <a:srgbClr val="000000"/>
                  </a:outerShdw>
                </a:effectLst>
                <a:uLnTx/>
                <a:uFillTx/>
                <a:latin typeface="黑体" pitchFamily="2" charset="-122"/>
                <a:sym typeface="+mn-ea"/>
              </a:rPr>
              <a:t>％以上是针对</a:t>
            </a:r>
            <a:r>
              <a:rPr lang="en-US" altLang="zh-CN" u="sng" kern="0" noProof="0" dirty="0">
                <a:ln>
                  <a:noFill/>
                </a:ln>
                <a:solidFill>
                  <a:srgbClr val="FFFF00"/>
                </a:solidFill>
                <a:effectLst>
                  <a:outerShdw blurRad="38100" dist="38100" dir="2700000" algn="tl">
                    <a:srgbClr val="000000"/>
                  </a:outerShdw>
                </a:effectLst>
                <a:uLnTx/>
                <a:uFillTx/>
                <a:latin typeface="黑体" pitchFamily="2" charset="-122"/>
                <a:sym typeface="+mn-ea"/>
              </a:rPr>
              <a:t>Web</a:t>
            </a:r>
            <a:r>
              <a:rPr lang="zh-CN" altLang="en-US" u="sng" kern="0" noProof="0" dirty="0">
                <a:ln>
                  <a:noFill/>
                </a:ln>
                <a:solidFill>
                  <a:srgbClr val="FFFF00"/>
                </a:solidFill>
                <a:effectLst>
                  <a:outerShdw blurRad="38100" dist="38100" dir="2700000" algn="tl">
                    <a:srgbClr val="000000"/>
                  </a:outerShdw>
                </a:effectLst>
                <a:uLnTx/>
                <a:uFillTx/>
                <a:latin typeface="黑体" pitchFamily="2" charset="-122"/>
                <a:sym typeface="+mn-ea"/>
              </a:rPr>
              <a:t>应用而发起的。</a:t>
            </a:r>
            <a:r>
              <a:rPr lang="zh-CN" altLang="en-US" kern="0" noProof="0" dirty="0">
                <a:ln>
                  <a:noFill/>
                </a:ln>
                <a:effectLst>
                  <a:outerShdw blurRad="38100" dist="38100" dir="2700000" algn="tl">
                    <a:srgbClr val="000000"/>
                  </a:outerShdw>
                </a:effectLst>
                <a:uLnTx/>
                <a:uFillTx/>
                <a:latin typeface="黑体" pitchFamily="2" charset="-122"/>
                <a:sym typeface="+mn-ea"/>
              </a:rPr>
              <a:t>由于缺乏有效的防护手段，这种</a:t>
            </a:r>
            <a:r>
              <a:rPr lang="zh-CN" altLang="en-US" u="sng" kern="0" noProof="0" dirty="0">
                <a:ln>
                  <a:noFill/>
                </a:ln>
                <a:solidFill>
                  <a:srgbClr val="FFFF00"/>
                </a:solidFill>
                <a:effectLst>
                  <a:outerShdw blurRad="38100" dist="38100" dir="2700000" algn="tl">
                    <a:srgbClr val="000000"/>
                  </a:outerShdw>
                </a:effectLst>
                <a:uLnTx/>
                <a:uFillTx/>
                <a:latin typeface="黑体" pitchFamily="2" charset="-122"/>
                <a:sym typeface="+mn-ea"/>
              </a:rPr>
              <a:t>针对</a:t>
            </a:r>
            <a:r>
              <a:rPr lang="en-US" altLang="zh-CN" u="sng" kern="0" noProof="0" dirty="0">
                <a:ln>
                  <a:noFill/>
                </a:ln>
                <a:solidFill>
                  <a:srgbClr val="FFFF00"/>
                </a:solidFill>
                <a:effectLst>
                  <a:outerShdw blurRad="38100" dist="38100" dir="2700000" algn="tl">
                    <a:srgbClr val="000000"/>
                  </a:outerShdw>
                </a:effectLst>
                <a:uLnTx/>
                <a:uFillTx/>
                <a:latin typeface="黑体" pitchFamily="2" charset="-122"/>
                <a:sym typeface="+mn-ea"/>
              </a:rPr>
              <a:t>Web</a:t>
            </a:r>
            <a:r>
              <a:rPr lang="zh-CN" altLang="en-US" u="sng" kern="0" noProof="0" dirty="0">
                <a:ln>
                  <a:noFill/>
                </a:ln>
                <a:solidFill>
                  <a:srgbClr val="FFFF00"/>
                </a:solidFill>
                <a:effectLst>
                  <a:outerShdw blurRad="38100" dist="38100" dir="2700000" algn="tl">
                    <a:srgbClr val="000000"/>
                  </a:outerShdw>
                </a:effectLst>
                <a:uLnTx/>
                <a:uFillTx/>
                <a:latin typeface="黑体" pitchFamily="2" charset="-122"/>
                <a:sym typeface="+mn-ea"/>
              </a:rPr>
              <a:t>应用的攻击逐渐成为黑客发动攻击的首选途径</a:t>
            </a:r>
            <a:r>
              <a:rPr lang="zh-CN" altLang="en-US" kern="0" noProof="0" dirty="0">
                <a:ln>
                  <a:noFill/>
                </a:ln>
                <a:solidFill>
                  <a:srgbClr val="FFFF00"/>
                </a:solidFill>
                <a:effectLst>
                  <a:outerShdw blurRad="38100" dist="38100" dir="2700000" algn="tl">
                    <a:srgbClr val="000000"/>
                  </a:outerShdw>
                </a:effectLst>
                <a:uLnTx/>
                <a:uFillTx/>
                <a:latin typeface="黑体" pitchFamily="2" charset="-122"/>
                <a:sym typeface="+mn-ea"/>
              </a:rPr>
              <a:t>。</a:t>
            </a:r>
            <a:r>
              <a:rPr lang="en-US" altLang="zh-CN" sz="1200" i="0" dirty="0">
                <a:solidFill>
                  <a:srgbClr val="7030A0"/>
                </a:solidFill>
                <a:effectLst/>
                <a:latin typeface="微软雅黑" panose="020B0503020204020204" pitchFamily="34" charset="-122"/>
                <a:ea typeface="微软雅黑" panose="020B0503020204020204" pitchFamily="34" charset="-122"/>
              </a:rPr>
              <a:t>2020</a:t>
            </a:r>
            <a:r>
              <a:rPr lang="zh-CN" altLang="en-US" sz="1200" i="0" dirty="0">
                <a:solidFill>
                  <a:srgbClr val="7030A0"/>
                </a:solidFill>
                <a:effectLst/>
                <a:latin typeface="微软雅黑" panose="020B0503020204020204" pitchFamily="34" charset="-122"/>
                <a:ea typeface="微软雅黑" panose="020B0503020204020204" pitchFamily="34" charset="-122"/>
              </a:rPr>
              <a:t>年</a:t>
            </a:r>
            <a:r>
              <a:rPr lang="zh-CN" altLang="en-US" sz="1800" b="0" i="0" dirty="0">
                <a:solidFill>
                  <a:srgbClr val="333333"/>
                </a:solidFill>
                <a:effectLst/>
                <a:latin typeface="Arial" panose="020B0604020202090204" pitchFamily="34" charset="0"/>
              </a:rPr>
              <a:t>开放式</a:t>
            </a:r>
            <a:r>
              <a:rPr lang="en-US" altLang="zh-CN" sz="1800" b="0" i="0" dirty="0">
                <a:solidFill>
                  <a:srgbClr val="333333"/>
                </a:solidFill>
                <a:effectLst/>
                <a:latin typeface="Arial" panose="020B0604020202090204" pitchFamily="34" charset="0"/>
              </a:rPr>
              <a:t>Web</a:t>
            </a:r>
            <a:r>
              <a:rPr lang="zh-CN" altLang="en-US" sz="1800" b="0" i="0" dirty="0">
                <a:solidFill>
                  <a:srgbClr val="333333"/>
                </a:solidFill>
                <a:effectLst/>
                <a:latin typeface="Arial" panose="020B0604020202090204" pitchFamily="34" charset="0"/>
              </a:rPr>
              <a:t>应用程序安全项目（即</a:t>
            </a:r>
            <a:r>
              <a:rPr lang="en-US" altLang="zh-CN" sz="1200" i="0" dirty="0">
                <a:solidFill>
                  <a:srgbClr val="7030A0"/>
                </a:solidFill>
                <a:effectLst/>
                <a:latin typeface="微软雅黑" panose="020B0503020204020204" pitchFamily="34" charset="-122"/>
                <a:ea typeface="微软雅黑" panose="020B0503020204020204" pitchFamily="34" charset="-122"/>
              </a:rPr>
              <a:t>OWASP</a:t>
            </a:r>
            <a:r>
              <a:rPr lang="zh-CN" altLang="en-US" sz="1200" i="0" dirty="0">
                <a:solidFill>
                  <a:srgbClr val="7030A0"/>
                </a:solidFill>
                <a:effectLst/>
                <a:latin typeface="微软雅黑" panose="020B0503020204020204" pitchFamily="34" charset="-122"/>
                <a:ea typeface="微软雅黑" panose="020B0503020204020204" pitchFamily="34" charset="-122"/>
              </a:rPr>
              <a:t>）十大漏洞按照发生频次排序如下：</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kern="0" noProof="0" dirty="0">
              <a:ln>
                <a:noFill/>
              </a:ln>
              <a:solidFill>
                <a:srgbClr val="FFFF00"/>
              </a:solidFill>
              <a:effectLst>
                <a:outerShdw blurRad="38100" dist="38100" dir="2700000" algn="tl">
                  <a:srgbClr val="000000"/>
                </a:outerShdw>
              </a:effectLst>
              <a:uLnTx/>
              <a:uFillTx/>
              <a:latin typeface="黑体" pitchFamily="2" charset="-122"/>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本节主要关注以下四种常见的</a:t>
            </a:r>
            <a:r>
              <a:rPr lang="en-US" altLang="zh-CN" dirty="0">
                <a:sym typeface="+mn-ea"/>
              </a:rPr>
              <a:t>Web</a:t>
            </a:r>
            <a:r>
              <a:rPr lang="zh-CN" altLang="en-US" dirty="0">
                <a:sym typeface="+mn-ea"/>
              </a:rPr>
              <a:t>攻击：</a:t>
            </a:r>
          </a:p>
          <a:p>
            <a:pPr marL="0" indent="0" fontAlgn="auto">
              <a:lnSpc>
                <a:spcPct val="150000"/>
              </a:lnSpc>
              <a:buNone/>
            </a:pPr>
            <a:r>
              <a:rPr lang="en-US" altLang="zh-CN" dirty="0">
                <a:latin typeface="宋体" panose="02010600030101010101" pitchFamily="2" charset="-122"/>
                <a:sym typeface="宋体" panose="02010600030101010101" pitchFamily="2" charset="-122"/>
              </a:rPr>
              <a:t>1</a:t>
            </a:r>
            <a:r>
              <a:rPr lang="zh-CN" altLang="en-US" dirty="0">
                <a:latin typeface="宋体" panose="02010600030101010101" pitchFamily="2" charset="-122"/>
                <a:sym typeface="宋体" panose="02010600030101010101" pitchFamily="2" charset="-122"/>
              </a:rPr>
              <a:t>、</a:t>
            </a:r>
            <a:r>
              <a:rPr lang="en-US" altLang="zh-CN" dirty="0">
                <a:latin typeface="宋体" panose="02010600030101010101" pitchFamily="2" charset="-122"/>
                <a:sym typeface="宋体" panose="02010600030101010101" pitchFamily="2" charset="-122"/>
              </a:rPr>
              <a:t>SQL</a:t>
            </a:r>
            <a:r>
              <a:rPr lang="zh-CN" altLang="en-US" dirty="0">
                <a:latin typeface="宋体" panose="02010600030101010101" pitchFamily="2" charset="-122"/>
                <a:sym typeface="宋体" panose="02010600030101010101" pitchFamily="2" charset="-122"/>
              </a:rPr>
              <a:t>注入</a:t>
            </a:r>
            <a:endParaRPr lang="en-US" altLang="zh-CN" dirty="0">
              <a:latin typeface="宋体" panose="02010600030101010101" pitchFamily="2" charset="-122"/>
              <a:sym typeface="宋体" panose="02010600030101010101" pitchFamily="2" charset="-122"/>
            </a:endParaRPr>
          </a:p>
          <a:p>
            <a:pPr marL="0" indent="0" fontAlgn="auto">
              <a:lnSpc>
                <a:spcPct val="150000"/>
              </a:lnSpc>
              <a:buNone/>
            </a:pPr>
            <a:r>
              <a:rPr lang="en-US" altLang="zh-CN" dirty="0">
                <a:latin typeface="宋体" panose="02010600030101010101" pitchFamily="2" charset="-122"/>
                <a:sym typeface="宋体" panose="02010600030101010101" pitchFamily="2" charset="-122"/>
              </a:rPr>
              <a:t>SQL</a:t>
            </a:r>
            <a:r>
              <a:rPr lang="zh-CN" altLang="en-US" dirty="0">
                <a:latin typeface="宋体" panose="02010600030101010101" pitchFamily="2" charset="-122"/>
                <a:sym typeface="宋体" panose="02010600030101010101" pitchFamily="2" charset="-122"/>
              </a:rPr>
              <a:t>注入的出现是</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安全史上的一个重要里程碑，它最早的出现是在</a:t>
            </a:r>
            <a:r>
              <a:rPr lang="en-US" altLang="zh-CN" dirty="0">
                <a:latin typeface="宋体" panose="02010600030101010101" pitchFamily="2" charset="-122"/>
                <a:sym typeface="宋体" panose="02010600030101010101" pitchFamily="2" charset="-122"/>
              </a:rPr>
              <a:t>1999</a:t>
            </a:r>
            <a:r>
              <a:rPr lang="zh-CN" altLang="en-US" dirty="0">
                <a:latin typeface="宋体" panose="02010600030101010101" pitchFamily="2" charset="-122"/>
                <a:sym typeface="宋体" panose="02010600030101010101" pitchFamily="2" charset="-122"/>
              </a:rPr>
              <a:t>年，并且很快成为</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安全的头号大敌，如同缓冲区溢出出现时一样，程序员们不得不夜以继日的去修改程序中存在的漏洞，黑客们发现通过</a:t>
            </a:r>
            <a:r>
              <a:rPr lang="en-US" altLang="zh-CN" dirty="0">
                <a:latin typeface="宋体" panose="02010600030101010101" pitchFamily="2" charset="-122"/>
                <a:sym typeface="宋体" panose="02010600030101010101" pitchFamily="2" charset="-122"/>
              </a:rPr>
              <a:t>SQL</a:t>
            </a:r>
            <a:r>
              <a:rPr lang="zh-CN" altLang="en-US" dirty="0">
                <a:latin typeface="宋体" panose="02010600030101010101" pitchFamily="2" charset="-122"/>
                <a:sym typeface="宋体" panose="02010600030101010101" pitchFamily="2" charset="-122"/>
              </a:rPr>
              <a:t>注入攻击，可以获取更多的重要敏感数据，甚至能够通过数据库获取系统访问权限，这种效果并不比直接攻击系统软件差，</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攻击一下子就流行起来。</a:t>
            </a:r>
            <a:endParaRPr lang="en-US" altLang="en-US" dirty="0">
              <a:latin typeface="宋体" panose="02010600030101010101" pitchFamily="2" charset="-122"/>
              <a:sym typeface="宋体" panose="02010600030101010101" pitchFamily="2" charset="-122"/>
            </a:endParaRPr>
          </a:p>
          <a:p>
            <a:pPr marL="0" indent="0" fontAlgn="auto">
              <a:lnSpc>
                <a:spcPct val="150000"/>
              </a:lnSpc>
              <a:buNone/>
            </a:pPr>
            <a:r>
              <a:rPr lang="en-US" altLang="en-US" dirty="0">
                <a:latin typeface="宋体" panose="02010600030101010101" pitchFamily="2" charset="-122"/>
                <a:sym typeface="宋体" panose="02010600030101010101" pitchFamily="2" charset="-122"/>
              </a:rPr>
              <a:t> </a:t>
            </a:r>
          </a:p>
          <a:p>
            <a:pPr marL="0" indent="0" fontAlgn="auto">
              <a:lnSpc>
                <a:spcPct val="150000"/>
              </a:lnSpc>
              <a:buNone/>
            </a:pPr>
            <a:r>
              <a:rPr lang="en-US" altLang="zh-CN" dirty="0">
                <a:latin typeface="宋体" panose="02010600030101010101" pitchFamily="2" charset="-122"/>
                <a:sym typeface="宋体" panose="02010600030101010101" pitchFamily="2" charset="-122"/>
              </a:rPr>
              <a:t>2</a:t>
            </a:r>
            <a:r>
              <a:rPr lang="zh-CN" altLang="en-US" dirty="0">
                <a:latin typeface="宋体" panose="02010600030101010101" pitchFamily="2" charset="-122"/>
                <a:sym typeface="宋体" panose="02010600030101010101" pitchFamily="2" charset="-122"/>
              </a:rPr>
              <a:t>、</a:t>
            </a:r>
            <a:r>
              <a:rPr lang="en-US" altLang="zh-CN" dirty="0">
                <a:latin typeface="宋体" panose="02010600030101010101" pitchFamily="2" charset="-122"/>
                <a:sym typeface="宋体" panose="02010600030101010101" pitchFamily="2" charset="-122"/>
              </a:rPr>
              <a:t>XSS</a:t>
            </a:r>
            <a:r>
              <a:rPr lang="zh-CN" altLang="en-US" dirty="0">
                <a:latin typeface="宋体" panose="02010600030101010101" pitchFamily="2" charset="-122"/>
                <a:sym typeface="宋体" panose="02010600030101010101" pitchFamily="2" charset="-122"/>
              </a:rPr>
              <a:t>（跨站脚本攻击）</a:t>
            </a:r>
            <a:endParaRPr lang="en-US" altLang="zh-CN" dirty="0">
              <a:latin typeface="宋体" panose="02010600030101010101" pitchFamily="2" charset="-122"/>
              <a:sym typeface="宋体" panose="02010600030101010101" pitchFamily="2" charset="-122"/>
            </a:endParaRPr>
          </a:p>
          <a:p>
            <a:pPr marL="0" indent="0" fontAlgn="auto">
              <a:lnSpc>
                <a:spcPct val="150000"/>
              </a:lnSpc>
              <a:buNone/>
            </a:pPr>
            <a:r>
              <a:rPr lang="zh-CN" altLang="en-US" dirty="0">
                <a:latin typeface="宋体" panose="02010600030101010101" pitchFamily="2" charset="-122"/>
                <a:sym typeface="宋体" panose="02010600030101010101" pitchFamily="2" charset="-122"/>
              </a:rPr>
              <a:t>它的出现则是</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安全史上的另外一个里程碑，实际上</a:t>
            </a:r>
            <a:r>
              <a:rPr lang="en-US" altLang="zh-CN" dirty="0">
                <a:latin typeface="宋体" panose="02010600030101010101" pitchFamily="2" charset="-122"/>
                <a:sym typeface="宋体" panose="02010600030101010101" pitchFamily="2" charset="-122"/>
              </a:rPr>
              <a:t>XSS</a:t>
            </a:r>
            <a:r>
              <a:rPr lang="zh-CN" altLang="en-US" dirty="0">
                <a:latin typeface="宋体" panose="02010600030101010101" pitchFamily="2" charset="-122"/>
                <a:sym typeface="宋体" panose="02010600030101010101" pitchFamily="2" charset="-122"/>
              </a:rPr>
              <a:t>出现时和</a:t>
            </a:r>
            <a:r>
              <a:rPr lang="en-US" altLang="zh-CN" dirty="0">
                <a:latin typeface="宋体" panose="02010600030101010101" pitchFamily="2" charset="-122"/>
                <a:sym typeface="宋体" panose="02010600030101010101" pitchFamily="2" charset="-122"/>
              </a:rPr>
              <a:t>SQL</a:t>
            </a:r>
            <a:r>
              <a:rPr lang="zh-CN" altLang="en-US" dirty="0">
                <a:latin typeface="宋体" panose="02010600030101010101" pitchFamily="2" charset="-122"/>
                <a:sym typeface="宋体" panose="02010600030101010101" pitchFamily="2" charset="-122"/>
              </a:rPr>
              <a:t>注入差不多，真正引起人们重视则是在</a:t>
            </a:r>
            <a:r>
              <a:rPr lang="en-US" altLang="zh-CN" dirty="0">
                <a:latin typeface="宋体" panose="02010600030101010101" pitchFamily="2" charset="-122"/>
                <a:sym typeface="宋体" panose="02010600030101010101" pitchFamily="2" charset="-122"/>
              </a:rPr>
              <a:t>03</a:t>
            </a:r>
            <a:r>
              <a:rPr lang="zh-CN" altLang="en-US" dirty="0">
                <a:latin typeface="宋体" panose="02010600030101010101" pitchFamily="2" charset="-122"/>
                <a:sym typeface="宋体" panose="02010600030101010101" pitchFamily="2" charset="-122"/>
              </a:rPr>
              <a:t>年以后，在经历了</a:t>
            </a:r>
            <a:r>
              <a:rPr lang="en-US" altLang="zh-CN" dirty="0" err="1">
                <a:latin typeface="宋体" panose="02010600030101010101" pitchFamily="2" charset="-122"/>
                <a:sym typeface="宋体" panose="02010600030101010101" pitchFamily="2" charset="-122"/>
              </a:rPr>
              <a:t>MySpace</a:t>
            </a:r>
            <a:r>
              <a:rPr lang="zh-CN" altLang="en-US" dirty="0">
                <a:latin typeface="宋体" panose="02010600030101010101" pitchFamily="2" charset="-122"/>
                <a:sym typeface="宋体" panose="02010600030101010101" pitchFamily="2" charset="-122"/>
              </a:rPr>
              <a:t>的</a:t>
            </a:r>
            <a:r>
              <a:rPr lang="en-US" altLang="zh-CN" dirty="0">
                <a:latin typeface="宋体" panose="02010600030101010101" pitchFamily="2" charset="-122"/>
                <a:sym typeface="宋体" panose="02010600030101010101" pitchFamily="2" charset="-122"/>
              </a:rPr>
              <a:t>XSS</a:t>
            </a:r>
            <a:r>
              <a:rPr lang="zh-CN" altLang="en-US" dirty="0">
                <a:latin typeface="宋体" panose="02010600030101010101" pitchFamily="2" charset="-122"/>
                <a:sym typeface="宋体" panose="02010600030101010101" pitchFamily="2" charset="-122"/>
              </a:rPr>
              <a:t>蠕虫事件后，</a:t>
            </a:r>
            <a:r>
              <a:rPr lang="en-US" altLang="zh-CN" dirty="0">
                <a:latin typeface="宋体" panose="02010600030101010101" pitchFamily="2" charset="-122"/>
                <a:sym typeface="宋体" panose="02010600030101010101" pitchFamily="2" charset="-122"/>
              </a:rPr>
              <a:t>XSS</a:t>
            </a:r>
            <a:r>
              <a:rPr lang="zh-CN" altLang="en-US" dirty="0">
                <a:latin typeface="宋体" panose="02010600030101010101" pitchFamily="2" charset="-122"/>
                <a:sym typeface="宋体" panose="02010600030101010101" pitchFamily="2" charset="-122"/>
              </a:rPr>
              <a:t>的重视程度提高了很多。</a:t>
            </a:r>
            <a:endParaRPr lang="en-US" altLang="zh-CN" dirty="0"/>
          </a:p>
          <a:p>
            <a:endParaRPr lang="zh-CN" altLang="en-US" dirty="0"/>
          </a:p>
          <a:p>
            <a:r>
              <a:rPr lang="en-US" altLang="zh-CN" dirty="0"/>
              <a:t>3</a:t>
            </a:r>
            <a:r>
              <a:rPr lang="zh-CN" altLang="en-US" dirty="0"/>
              <a:t>、点击劫持</a:t>
            </a:r>
          </a:p>
          <a:p>
            <a:endParaRPr lang="zh-CN" altLang="en-US" dirty="0"/>
          </a:p>
          <a:p>
            <a:r>
              <a:rPr lang="en-US" altLang="zh-CN" dirty="0"/>
              <a:t>4</a:t>
            </a:r>
            <a:r>
              <a:rPr lang="zh-CN" altLang="en-US" dirty="0"/>
              <a:t>、木马</a:t>
            </a:r>
            <a:endParaRPr lang="en-US" altLang="zh-CN" dirty="0"/>
          </a:p>
          <a:p>
            <a:endParaRPr lang="en-US" altLang="zh-CN" dirty="0"/>
          </a:p>
          <a:p>
            <a:r>
              <a:rPr lang="en-US" altLang="zh-CN" dirty="0"/>
              <a:t>【</a:t>
            </a:r>
            <a:r>
              <a:rPr lang="zh-CN" altLang="en-US" dirty="0"/>
              <a:t>选讲或扩展讲解</a:t>
            </a:r>
            <a:r>
              <a:rPr lang="en-US" altLang="zh-CN" dirty="0"/>
              <a:t>】</a:t>
            </a:r>
          </a:p>
          <a:p>
            <a:pPr algn="l">
              <a:lnSpc>
                <a:spcPct val="130000"/>
              </a:lnSpc>
            </a:pPr>
            <a:r>
              <a:rPr lang="en-US" altLang="zh-CN" sz="1400" i="0" dirty="0">
                <a:solidFill>
                  <a:srgbClr val="7030A0"/>
                </a:solidFill>
                <a:effectLst/>
                <a:latin typeface="微软雅黑" panose="020B0503020204020204" pitchFamily="34" charset="-122"/>
                <a:ea typeface="微软雅黑" panose="020B0503020204020204" pitchFamily="34" charset="-122"/>
              </a:rPr>
              <a:t>2020</a:t>
            </a:r>
            <a:r>
              <a:rPr lang="zh-CN" altLang="en-US" sz="1400" i="0" dirty="0">
                <a:solidFill>
                  <a:srgbClr val="7030A0"/>
                </a:solidFill>
                <a:effectLst/>
                <a:latin typeface="微软雅黑" panose="020B0503020204020204" pitchFamily="34" charset="-122"/>
                <a:ea typeface="微软雅黑" panose="020B0503020204020204" pitchFamily="34" charset="-122"/>
              </a:rPr>
              <a:t>年</a:t>
            </a:r>
            <a:r>
              <a:rPr lang="zh-CN" altLang="en-US" sz="2000" b="0" i="0" dirty="0">
                <a:solidFill>
                  <a:srgbClr val="333333"/>
                </a:solidFill>
                <a:effectLst/>
                <a:latin typeface="Arial" panose="020B0604020202090204" pitchFamily="34" charset="0"/>
              </a:rPr>
              <a:t>开放式</a:t>
            </a:r>
            <a:r>
              <a:rPr lang="en-US" altLang="zh-CN" sz="2000" b="0" i="0" dirty="0">
                <a:solidFill>
                  <a:srgbClr val="333333"/>
                </a:solidFill>
                <a:effectLst/>
                <a:latin typeface="Arial" panose="020B0604020202090204" pitchFamily="34" charset="0"/>
              </a:rPr>
              <a:t>Web</a:t>
            </a:r>
            <a:r>
              <a:rPr lang="zh-CN" altLang="en-US" sz="2000" b="0" i="0" dirty="0">
                <a:solidFill>
                  <a:srgbClr val="333333"/>
                </a:solidFill>
                <a:effectLst/>
                <a:latin typeface="Arial" panose="020B0604020202090204" pitchFamily="34" charset="0"/>
              </a:rPr>
              <a:t>应用程序安全项目（即</a:t>
            </a:r>
            <a:r>
              <a:rPr lang="en-US" altLang="zh-CN" sz="1400" i="0" dirty="0">
                <a:solidFill>
                  <a:srgbClr val="7030A0"/>
                </a:solidFill>
                <a:effectLst/>
                <a:latin typeface="微软雅黑" panose="020B0503020204020204" pitchFamily="34" charset="-122"/>
                <a:ea typeface="微软雅黑" panose="020B0503020204020204" pitchFamily="34" charset="-122"/>
              </a:rPr>
              <a:t>OWASP</a:t>
            </a:r>
            <a:r>
              <a:rPr lang="zh-CN" altLang="en-US" sz="1400" i="0" dirty="0">
                <a:solidFill>
                  <a:srgbClr val="7030A0"/>
                </a:solidFill>
                <a:effectLst/>
                <a:latin typeface="微软雅黑" panose="020B0503020204020204" pitchFamily="34" charset="-122"/>
                <a:ea typeface="微软雅黑" panose="020B0503020204020204" pitchFamily="34" charset="-122"/>
              </a:rPr>
              <a:t>）十大漏洞按照发生频次排序如下：</a:t>
            </a:r>
          </a:p>
          <a:p>
            <a:endParaRPr lang="en-US" altLang="zh-CN" dirty="0"/>
          </a:p>
          <a:p>
            <a:pPr algn="l">
              <a:buFont typeface="Arial" panose="020B0604020202090204" pitchFamily="34" charset="0"/>
              <a:buChar char="•"/>
            </a:pPr>
            <a:r>
              <a:rPr lang="zh-CN" altLang="en-US" b="0" i="0" dirty="0">
                <a:solidFill>
                  <a:srgbClr val="121212"/>
                </a:solidFill>
                <a:effectLst/>
                <a:latin typeface="-apple-system"/>
              </a:rPr>
              <a:t>注入</a:t>
            </a:r>
          </a:p>
          <a:p>
            <a:pPr algn="l">
              <a:buFont typeface="Arial" panose="020B0604020202090204" pitchFamily="34" charset="0"/>
              <a:buChar char="•"/>
            </a:pPr>
            <a:r>
              <a:rPr lang="zh-CN" altLang="en-US" b="0" i="0" dirty="0">
                <a:solidFill>
                  <a:srgbClr val="121212"/>
                </a:solidFill>
                <a:effectLst/>
                <a:latin typeface="-apple-system"/>
              </a:rPr>
              <a:t>失效身份验证和会话管理</a:t>
            </a:r>
          </a:p>
          <a:p>
            <a:pPr algn="l">
              <a:buFont typeface="Arial" panose="020B0604020202090204" pitchFamily="34" charset="0"/>
              <a:buChar char="•"/>
            </a:pPr>
            <a:r>
              <a:rPr lang="zh-CN" altLang="en-US" b="0" i="0" dirty="0">
                <a:solidFill>
                  <a:srgbClr val="121212"/>
                </a:solidFill>
                <a:effectLst/>
                <a:latin typeface="-apple-system"/>
              </a:rPr>
              <a:t>敏感信息泄露</a:t>
            </a:r>
          </a:p>
          <a:p>
            <a:pPr algn="l">
              <a:buFont typeface="Arial" panose="020B0604020202090204" pitchFamily="34" charset="0"/>
              <a:buChar char="•"/>
            </a:pPr>
            <a:r>
              <a:rPr lang="en-US" altLang="zh-CN" b="0" i="0" dirty="0">
                <a:solidFill>
                  <a:srgbClr val="121212"/>
                </a:solidFill>
                <a:effectLst/>
                <a:latin typeface="-apple-system"/>
              </a:rPr>
              <a:t>XML</a:t>
            </a:r>
            <a:r>
              <a:rPr lang="zh-CN" altLang="en-US" b="0" i="0" dirty="0">
                <a:solidFill>
                  <a:srgbClr val="121212"/>
                </a:solidFill>
                <a:effectLst/>
                <a:latin typeface="-apple-system"/>
              </a:rPr>
              <a:t>外部实体注入攻击（</a:t>
            </a:r>
            <a:r>
              <a:rPr lang="en-US" altLang="zh-CN" b="0" i="0" dirty="0">
                <a:solidFill>
                  <a:srgbClr val="121212"/>
                </a:solidFill>
                <a:effectLst/>
                <a:latin typeface="-apple-system"/>
              </a:rPr>
              <a:t>XXE</a:t>
            </a:r>
            <a:r>
              <a:rPr lang="zh-CN" altLang="en-US" b="0" i="0" dirty="0">
                <a:solidFill>
                  <a:srgbClr val="121212"/>
                </a:solidFill>
                <a:effectLst/>
                <a:latin typeface="-apple-system"/>
              </a:rPr>
              <a:t>）</a:t>
            </a:r>
          </a:p>
          <a:p>
            <a:pPr algn="l">
              <a:buFont typeface="Arial" panose="020B0604020202090204" pitchFamily="34" charset="0"/>
              <a:buChar char="•"/>
            </a:pPr>
            <a:r>
              <a:rPr lang="zh-CN" altLang="en-US" b="0" i="0" dirty="0">
                <a:solidFill>
                  <a:srgbClr val="121212"/>
                </a:solidFill>
                <a:effectLst/>
                <a:latin typeface="-apple-system"/>
              </a:rPr>
              <a:t>存取控制中断</a:t>
            </a:r>
          </a:p>
          <a:p>
            <a:pPr algn="l">
              <a:buFont typeface="Arial" panose="020B0604020202090204" pitchFamily="34" charset="0"/>
              <a:buChar char="•"/>
            </a:pPr>
            <a:r>
              <a:rPr lang="zh-CN" altLang="en-US" b="0" i="0" dirty="0">
                <a:solidFill>
                  <a:srgbClr val="121212"/>
                </a:solidFill>
                <a:effectLst/>
                <a:latin typeface="-apple-system"/>
              </a:rPr>
              <a:t>安全性错误配置</a:t>
            </a:r>
          </a:p>
          <a:p>
            <a:pPr algn="l">
              <a:buFont typeface="Arial" panose="020B0604020202090204" pitchFamily="34" charset="0"/>
              <a:buChar char="•"/>
            </a:pPr>
            <a:r>
              <a:rPr lang="zh-CN" altLang="en-US" b="0" i="0" dirty="0">
                <a:solidFill>
                  <a:srgbClr val="121212"/>
                </a:solidFill>
                <a:effectLst/>
                <a:latin typeface="-apple-system"/>
              </a:rPr>
              <a:t>跨站脚本攻击（</a:t>
            </a:r>
            <a:r>
              <a:rPr lang="en-US" altLang="zh-CN" b="0" i="0" dirty="0">
                <a:solidFill>
                  <a:srgbClr val="121212"/>
                </a:solidFill>
                <a:effectLst/>
                <a:latin typeface="-apple-system"/>
              </a:rPr>
              <a:t>XSS</a:t>
            </a:r>
            <a:r>
              <a:rPr lang="zh-CN" altLang="en-US" b="0" i="0" dirty="0">
                <a:solidFill>
                  <a:srgbClr val="121212"/>
                </a:solidFill>
                <a:effectLst/>
                <a:latin typeface="-apple-system"/>
              </a:rPr>
              <a:t>）</a:t>
            </a:r>
          </a:p>
          <a:p>
            <a:pPr algn="l">
              <a:buFont typeface="Arial" panose="020B0604020202090204" pitchFamily="34" charset="0"/>
              <a:buChar char="•"/>
            </a:pPr>
            <a:r>
              <a:rPr lang="zh-CN" altLang="en-US" b="0" i="0" dirty="0">
                <a:solidFill>
                  <a:srgbClr val="121212"/>
                </a:solidFill>
                <a:effectLst/>
                <a:latin typeface="-apple-system"/>
              </a:rPr>
              <a:t>不安全的反序列化</a:t>
            </a:r>
          </a:p>
          <a:p>
            <a:pPr algn="l">
              <a:buFont typeface="Arial" panose="020B0604020202090204" pitchFamily="34" charset="0"/>
              <a:buChar char="•"/>
            </a:pPr>
            <a:r>
              <a:rPr lang="zh-CN" altLang="en-US" b="0" i="0" dirty="0">
                <a:solidFill>
                  <a:srgbClr val="121212"/>
                </a:solidFill>
                <a:effectLst/>
                <a:latin typeface="-apple-system"/>
              </a:rPr>
              <a:t>使用具有已知漏洞的组件</a:t>
            </a:r>
          </a:p>
          <a:p>
            <a:pPr algn="l">
              <a:buFont typeface="Arial" panose="020B0604020202090204" pitchFamily="34" charset="0"/>
              <a:buChar char="•"/>
            </a:pPr>
            <a:r>
              <a:rPr lang="zh-CN" altLang="en-US" b="0" i="0" dirty="0">
                <a:solidFill>
                  <a:srgbClr val="121212"/>
                </a:solidFill>
                <a:effectLst/>
                <a:latin typeface="-apple-system"/>
              </a:rPr>
              <a:t>日志记录和监控不足</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 action="ppaction://noaction"/>
              </a:rPr>
              <a:t>https://owasp.org/www-project-top-ten/</a:t>
            </a:r>
            <a:endParaRPr lang="en-US" altLang="zh-CN" dirty="0"/>
          </a:p>
          <a:p>
            <a:endParaRPr lang="zh-CN" alt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lnSpc>
                <a:spcPct val="80000"/>
              </a:lnSpc>
              <a:buNone/>
            </a:pPr>
            <a:r>
              <a:rPr lang="en-US" altLang="zh-CN" dirty="0">
                <a:sym typeface="+mn-ea"/>
              </a:rPr>
              <a:t>【</a:t>
            </a:r>
            <a:r>
              <a:rPr lang="zh-CN" altLang="en-US" dirty="0">
                <a:sym typeface="+mn-ea"/>
              </a:rPr>
              <a:t>讲解脚本</a:t>
            </a:r>
            <a:r>
              <a:rPr lang="en-US" altLang="zh-CN" dirty="0">
                <a:sym typeface="+mn-ea"/>
              </a:rPr>
              <a:t>】</a:t>
            </a:r>
          </a:p>
          <a:p>
            <a:pPr marL="0" indent="0" eaLnBrk="1" hangingPunct="1">
              <a:lnSpc>
                <a:spcPct val="80000"/>
              </a:lnSpc>
              <a:buNone/>
            </a:pPr>
            <a:r>
              <a:rPr lang="zh-CN" altLang="en-US" dirty="0">
                <a:sym typeface="+mn-ea"/>
              </a:rPr>
              <a:t>     要保护</a:t>
            </a:r>
            <a:r>
              <a:rPr lang="en-US" altLang="zh-CN" dirty="0">
                <a:sym typeface="+mn-ea"/>
              </a:rPr>
              <a:t>Web</a:t>
            </a:r>
            <a:r>
              <a:rPr lang="zh-CN" altLang="en-US" dirty="0">
                <a:sym typeface="+mn-ea"/>
              </a:rPr>
              <a:t>服务，先要了解</a:t>
            </a:r>
            <a:r>
              <a:rPr lang="en-US" altLang="zh-CN" dirty="0">
                <a:sym typeface="+mn-ea"/>
              </a:rPr>
              <a:t>Web</a:t>
            </a:r>
            <a:r>
              <a:rPr lang="zh-CN" altLang="en-US" dirty="0">
                <a:sym typeface="+mn-ea"/>
              </a:rPr>
              <a:t>系统架构，这里我们列举了</a:t>
            </a:r>
            <a:r>
              <a:rPr lang="en-US" altLang="zh-CN" dirty="0">
                <a:sym typeface="+mn-ea"/>
              </a:rPr>
              <a:t>Web</a:t>
            </a:r>
            <a:r>
              <a:rPr lang="zh-CN" altLang="en-US" dirty="0">
                <a:sym typeface="+mn-ea"/>
              </a:rPr>
              <a:t>服务的一般性结构图。</a:t>
            </a:r>
          </a:p>
          <a:p>
            <a:pPr marL="0" indent="0" eaLnBrk="1" hangingPunct="1">
              <a:lnSpc>
                <a:spcPct val="80000"/>
              </a:lnSpc>
              <a:buNone/>
            </a:pPr>
            <a:r>
              <a:rPr lang="zh-CN" altLang="en-US" dirty="0">
                <a:sym typeface="+mn-ea"/>
              </a:rPr>
              <a:t>     通过图示我们可以了解到，用户使用通用的</a:t>
            </a:r>
            <a:r>
              <a:rPr lang="en-US" altLang="zh-CN" dirty="0">
                <a:sym typeface="+mn-ea"/>
              </a:rPr>
              <a:t>Web</a:t>
            </a:r>
            <a:r>
              <a:rPr lang="zh-CN" altLang="en-US" dirty="0">
                <a:sym typeface="+mn-ea"/>
              </a:rPr>
              <a:t>浏览器，通过接入网络</a:t>
            </a:r>
            <a:r>
              <a:rPr lang="en-US" altLang="zh-CN" dirty="0">
                <a:sym typeface="+mn-ea"/>
              </a:rPr>
              <a:t>(</a:t>
            </a:r>
            <a:r>
              <a:rPr lang="zh-CN" altLang="en-US" dirty="0">
                <a:sym typeface="+mn-ea"/>
              </a:rPr>
              <a:t>网站的接入则是互联网</a:t>
            </a:r>
            <a:r>
              <a:rPr lang="en-US" altLang="zh-CN" dirty="0">
                <a:sym typeface="+mn-ea"/>
              </a:rPr>
              <a:t>)</a:t>
            </a:r>
            <a:r>
              <a:rPr lang="zh-CN" altLang="en-US" dirty="0">
                <a:sym typeface="+mn-ea"/>
              </a:rPr>
              <a:t>连接到</a:t>
            </a:r>
            <a:r>
              <a:rPr lang="en-US" altLang="zh-CN" dirty="0">
                <a:sym typeface="+mn-ea"/>
              </a:rPr>
              <a:t>Web</a:t>
            </a:r>
            <a:r>
              <a:rPr lang="zh-CN" altLang="en-US" dirty="0">
                <a:sym typeface="+mn-ea"/>
              </a:rPr>
              <a:t>服务器上。用户发出请求，服务器根据请求的</a:t>
            </a:r>
            <a:r>
              <a:rPr lang="en-US" altLang="zh-CN" dirty="0">
                <a:sym typeface="+mn-ea"/>
              </a:rPr>
              <a:t>URL</a:t>
            </a:r>
            <a:r>
              <a:rPr lang="zh-CN" altLang="en-US" dirty="0">
                <a:sym typeface="+mn-ea"/>
              </a:rPr>
              <a:t>的地址连接，找到对应的网页文件，发送给用户，两者对话的</a:t>
            </a:r>
            <a:r>
              <a:rPr lang="zh-CN" altLang="en-US" dirty="0">
                <a:latin typeface="微软雅黑" panose="020B0503020204020204" pitchFamily="34" charset="-122"/>
                <a:sym typeface="+mn-ea"/>
              </a:rPr>
              <a:t>“</a:t>
            </a:r>
            <a:r>
              <a:rPr lang="zh-CN" altLang="en-US" dirty="0">
                <a:sym typeface="+mn-ea"/>
              </a:rPr>
              <a:t>官方语言</a:t>
            </a:r>
            <a:r>
              <a:rPr lang="zh-CN" altLang="en-US" dirty="0">
                <a:latin typeface="微软雅黑" panose="020B0503020204020204" pitchFamily="34" charset="-122"/>
                <a:sym typeface="+mn-ea"/>
              </a:rPr>
              <a:t>”</a:t>
            </a:r>
            <a:r>
              <a:rPr lang="zh-CN" altLang="en-US" dirty="0">
                <a:sym typeface="+mn-ea"/>
              </a:rPr>
              <a:t>是</a:t>
            </a:r>
            <a:r>
              <a:rPr lang="en-US" altLang="zh-CN" dirty="0">
                <a:sym typeface="+mn-ea"/>
              </a:rPr>
              <a:t>Http</a:t>
            </a:r>
            <a:r>
              <a:rPr lang="zh-CN" altLang="en-US" dirty="0">
                <a:sym typeface="+mn-ea"/>
              </a:rPr>
              <a:t>。网页文件是用文本描述的，</a:t>
            </a:r>
            <a:r>
              <a:rPr lang="en-US" altLang="zh-CN" dirty="0">
                <a:sym typeface="+mn-ea"/>
              </a:rPr>
              <a:t>HTML/Xml</a:t>
            </a:r>
            <a:r>
              <a:rPr lang="zh-CN" altLang="en-US" dirty="0">
                <a:sym typeface="+mn-ea"/>
              </a:rPr>
              <a:t>格式，在用户浏览器中有个解释器，把这些文本描述的页面恢复成图文并茂、有声有影的可视页面。</a:t>
            </a:r>
          </a:p>
          <a:p>
            <a:pPr marL="0" indent="0" eaLnBrk="1" hangingPunct="1">
              <a:lnSpc>
                <a:spcPct val="80000"/>
              </a:lnSpc>
              <a:buNone/>
            </a:pPr>
            <a:r>
              <a:rPr lang="zh-CN" altLang="en-US" dirty="0">
                <a:sym typeface="+mn-ea"/>
              </a:rPr>
              <a:t>      通常情况下，用户要访问的页面都存在</a:t>
            </a:r>
            <a:r>
              <a:rPr lang="en-US" altLang="zh-CN" dirty="0">
                <a:sym typeface="+mn-ea"/>
              </a:rPr>
              <a:t>Web</a:t>
            </a:r>
            <a:r>
              <a:rPr lang="zh-CN" altLang="en-US" dirty="0">
                <a:sym typeface="+mn-ea"/>
              </a:rPr>
              <a:t>服务器的某个固定目录下，是一些</a:t>
            </a:r>
            <a:r>
              <a:rPr lang="en-US" altLang="zh-CN" dirty="0">
                <a:sym typeface="+mn-ea"/>
              </a:rPr>
              <a:t>.html</a:t>
            </a:r>
            <a:r>
              <a:rPr lang="zh-CN" altLang="en-US" dirty="0">
                <a:sym typeface="+mn-ea"/>
              </a:rPr>
              <a:t>或</a:t>
            </a:r>
            <a:r>
              <a:rPr lang="en-US" altLang="zh-CN" dirty="0">
                <a:sym typeface="+mn-ea"/>
              </a:rPr>
              <a:t>.xml</a:t>
            </a:r>
            <a:r>
              <a:rPr lang="zh-CN" altLang="en-US" dirty="0">
                <a:sym typeface="+mn-ea"/>
              </a:rPr>
              <a:t>文件，用户通过页面上的</a:t>
            </a:r>
            <a:r>
              <a:rPr lang="zh-CN" altLang="en-US" dirty="0">
                <a:latin typeface="微软雅黑" panose="020B0503020204020204" pitchFamily="34" charset="-122"/>
                <a:sym typeface="+mn-ea"/>
              </a:rPr>
              <a:t>“</a:t>
            </a:r>
            <a:r>
              <a:rPr lang="zh-CN" altLang="en-US" dirty="0">
                <a:sym typeface="+mn-ea"/>
              </a:rPr>
              <a:t>超连接</a:t>
            </a:r>
            <a:r>
              <a:rPr lang="zh-CN" altLang="en-US" dirty="0">
                <a:latin typeface="微软雅黑" panose="020B0503020204020204" pitchFamily="34" charset="-122"/>
                <a:sym typeface="+mn-ea"/>
              </a:rPr>
              <a:t>”</a:t>
            </a:r>
            <a:r>
              <a:rPr lang="en-US" altLang="zh-CN" dirty="0">
                <a:sym typeface="+mn-ea"/>
              </a:rPr>
              <a:t>(</a:t>
            </a:r>
            <a:r>
              <a:rPr lang="zh-CN" altLang="en-US" dirty="0">
                <a:sym typeface="+mn-ea"/>
              </a:rPr>
              <a:t>其实就是</a:t>
            </a:r>
            <a:r>
              <a:rPr lang="en-US" altLang="zh-CN" dirty="0">
                <a:sym typeface="+mn-ea"/>
              </a:rPr>
              <a:t>URL</a:t>
            </a:r>
            <a:r>
              <a:rPr lang="zh-CN" altLang="en-US" dirty="0">
                <a:sym typeface="+mn-ea"/>
              </a:rPr>
              <a:t>地址</a:t>
            </a:r>
            <a:r>
              <a:rPr lang="en-US" altLang="zh-CN" dirty="0">
                <a:sym typeface="+mn-ea"/>
              </a:rPr>
              <a:t>)</a:t>
            </a:r>
            <a:r>
              <a:rPr lang="zh-CN" altLang="en-US" dirty="0">
                <a:sym typeface="+mn-ea"/>
              </a:rPr>
              <a:t>可以在网站页面之间</a:t>
            </a:r>
            <a:r>
              <a:rPr lang="zh-CN" altLang="en-US" dirty="0">
                <a:latin typeface="微软雅黑" panose="020B0503020204020204" pitchFamily="34" charset="-122"/>
                <a:sym typeface="+mn-ea"/>
              </a:rPr>
              <a:t>“</a:t>
            </a:r>
            <a:r>
              <a:rPr lang="zh-CN" altLang="en-US" dirty="0">
                <a:sym typeface="+mn-ea"/>
              </a:rPr>
              <a:t>跳跃</a:t>
            </a:r>
            <a:r>
              <a:rPr lang="zh-CN" altLang="en-US" dirty="0">
                <a:latin typeface="微软雅黑" panose="020B0503020204020204" pitchFamily="34" charset="-122"/>
                <a:sym typeface="+mn-ea"/>
              </a:rPr>
              <a:t>”</a:t>
            </a:r>
            <a:r>
              <a:rPr lang="zh-CN" altLang="en-US" dirty="0">
                <a:sym typeface="+mn-ea"/>
              </a:rPr>
              <a:t>，这就是静态的网页。后来人们觉得这种方式只能单向地给用户展示信息，信息发布还可以，但让用户做一些比如身份认证、投票选举之类的事情就比较麻烦，由此产生了动态网页的概念；所谓动态就是利用</a:t>
            </a:r>
            <a:r>
              <a:rPr lang="en-US" altLang="zh-CN" dirty="0">
                <a:sym typeface="+mn-ea"/>
              </a:rPr>
              <a:t>flash</a:t>
            </a:r>
            <a:r>
              <a:rPr lang="zh-CN" altLang="en-US" dirty="0">
                <a:sym typeface="+mn-ea"/>
              </a:rPr>
              <a:t>、</a:t>
            </a:r>
            <a:r>
              <a:rPr lang="en-US" altLang="zh-CN" dirty="0">
                <a:sym typeface="+mn-ea"/>
              </a:rPr>
              <a:t>Php</a:t>
            </a:r>
            <a:r>
              <a:rPr lang="zh-CN" altLang="en-US" dirty="0">
                <a:sym typeface="+mn-ea"/>
              </a:rPr>
              <a:t>、</a:t>
            </a:r>
            <a:r>
              <a:rPr lang="en-US" altLang="zh-CN" dirty="0">
                <a:sym typeface="+mn-ea"/>
              </a:rPr>
              <a:t>asp</a:t>
            </a:r>
            <a:r>
              <a:rPr lang="zh-CN" altLang="en-US" dirty="0">
                <a:sym typeface="+mn-ea"/>
              </a:rPr>
              <a:t>、</a:t>
            </a:r>
            <a:r>
              <a:rPr lang="en-US" altLang="zh-CN" dirty="0">
                <a:sym typeface="+mn-ea"/>
              </a:rPr>
              <a:t>Java</a:t>
            </a:r>
            <a:r>
              <a:rPr lang="zh-CN" altLang="en-US" dirty="0">
                <a:sym typeface="+mn-ea"/>
              </a:rPr>
              <a:t>等技术在网页中嵌入一些可运行的</a:t>
            </a:r>
            <a:r>
              <a:rPr lang="zh-CN" altLang="en-US" dirty="0">
                <a:latin typeface="微软雅黑" panose="020B0503020204020204" pitchFamily="34" charset="-122"/>
                <a:sym typeface="+mn-ea"/>
              </a:rPr>
              <a:t>“</a:t>
            </a:r>
            <a:r>
              <a:rPr lang="zh-CN" altLang="en-US" dirty="0">
                <a:sym typeface="+mn-ea"/>
              </a:rPr>
              <a:t>小程序</a:t>
            </a:r>
            <a:r>
              <a:rPr lang="zh-CN" altLang="en-US" dirty="0">
                <a:latin typeface="微软雅黑" panose="020B0503020204020204" pitchFamily="34" charset="-122"/>
                <a:sym typeface="+mn-ea"/>
              </a:rPr>
              <a:t>”</a:t>
            </a:r>
            <a:r>
              <a:rPr lang="zh-CN" altLang="en-US" dirty="0">
                <a:sym typeface="+mn-ea"/>
              </a:rPr>
              <a:t>，用户浏览器在解释页面时，看到这些小程序就启动运行它。这些</a:t>
            </a:r>
            <a:r>
              <a:rPr lang="zh-CN" altLang="en-US" dirty="0">
                <a:latin typeface="微软雅黑" panose="020B0503020204020204" pitchFamily="34" charset="-122"/>
                <a:sym typeface="+mn-ea"/>
              </a:rPr>
              <a:t>“</a:t>
            </a:r>
            <a:r>
              <a:rPr lang="zh-CN" altLang="en-US" dirty="0">
                <a:sym typeface="+mn-ea"/>
              </a:rPr>
              <a:t>小程序</a:t>
            </a:r>
            <a:r>
              <a:rPr lang="zh-CN" altLang="en-US" dirty="0">
                <a:latin typeface="微软雅黑" panose="020B0503020204020204" pitchFamily="34" charset="-122"/>
                <a:sym typeface="+mn-ea"/>
              </a:rPr>
              <a:t>”</a:t>
            </a:r>
            <a:r>
              <a:rPr lang="zh-CN" altLang="en-US" dirty="0">
                <a:sym typeface="+mn-ea"/>
              </a:rPr>
              <a:t>可以嵌入在页面中，也可以以文件的形式单独存放在</a:t>
            </a:r>
            <a:r>
              <a:rPr lang="en-US" altLang="zh-CN" dirty="0">
                <a:sym typeface="+mn-ea"/>
              </a:rPr>
              <a:t>Web</a:t>
            </a:r>
            <a:r>
              <a:rPr lang="zh-CN" altLang="en-US" dirty="0">
                <a:sym typeface="+mn-ea"/>
              </a:rPr>
              <a:t>服务器的目录里，如</a:t>
            </a:r>
            <a:r>
              <a:rPr lang="en-US" altLang="zh-CN" dirty="0">
                <a:sym typeface="+mn-ea"/>
              </a:rPr>
              <a:t>.asp</a:t>
            </a:r>
            <a:r>
              <a:rPr lang="zh-CN" altLang="en-US" dirty="0">
                <a:sym typeface="+mn-ea"/>
              </a:rPr>
              <a:t>、</a:t>
            </a:r>
            <a:r>
              <a:rPr lang="en-US" altLang="zh-CN" dirty="0">
                <a:sym typeface="+mn-ea"/>
              </a:rPr>
              <a:t>.php</a:t>
            </a:r>
            <a:r>
              <a:rPr lang="zh-CN" altLang="en-US" dirty="0">
                <a:sym typeface="+mn-ea"/>
              </a:rPr>
              <a:t>、</a:t>
            </a:r>
            <a:r>
              <a:rPr lang="en-US" altLang="zh-CN" dirty="0" err="1">
                <a:sym typeface="+mn-ea"/>
              </a:rPr>
              <a:t>jsp</a:t>
            </a:r>
            <a:r>
              <a:rPr lang="zh-CN" altLang="en-US" dirty="0">
                <a:sym typeface="+mn-ea"/>
              </a:rPr>
              <a:t>文件等，并且可以在开发时指定是在用户端运行，还是在服务器端运行；用户不再能看到这些小程序的源代码，服务的安全性也大大提高。这样功能性的小程序越来越多，形成常用的工具包，单独管理，</a:t>
            </a:r>
            <a:r>
              <a:rPr lang="en-US" altLang="zh-CN" dirty="0">
                <a:sym typeface="+mn-ea"/>
              </a:rPr>
              <a:t>Web</a:t>
            </a:r>
            <a:r>
              <a:rPr lang="zh-CN" altLang="en-US" dirty="0">
                <a:sym typeface="+mn-ea"/>
              </a:rPr>
              <a:t>业务开发时，直接使用就可以了，这就是中间件服务器，它实际上是</a:t>
            </a:r>
            <a:r>
              <a:rPr lang="en-US" altLang="zh-CN" dirty="0">
                <a:sym typeface="+mn-ea"/>
              </a:rPr>
              <a:t>Web</a:t>
            </a:r>
            <a:r>
              <a:rPr lang="zh-CN" altLang="en-US" dirty="0">
                <a:sym typeface="+mn-ea"/>
              </a:rPr>
              <a:t>服务器处理能力的扩展。</a:t>
            </a:r>
            <a:endParaRPr lang="zh-CN" altLang="en-US" dirty="0"/>
          </a:p>
          <a:p>
            <a:pPr marL="0" indent="0" eaLnBrk="1" hangingPunct="1">
              <a:lnSpc>
                <a:spcPct val="80000"/>
              </a:lnSpc>
              <a:buNone/>
            </a:pPr>
            <a:r>
              <a:rPr lang="zh-CN" altLang="en-US" dirty="0">
                <a:sym typeface="+mn-ea"/>
              </a:rPr>
              <a:t>     静态网页与</a:t>
            </a:r>
            <a:r>
              <a:rPr lang="zh-CN" altLang="en-US" dirty="0">
                <a:latin typeface="微软雅黑" panose="020B0503020204020204" pitchFamily="34" charset="-122"/>
                <a:sym typeface="+mn-ea"/>
              </a:rPr>
              <a:t>“</a:t>
            </a:r>
            <a:r>
              <a:rPr lang="zh-CN" altLang="en-US" dirty="0">
                <a:sym typeface="+mn-ea"/>
              </a:rPr>
              <a:t>小程序</a:t>
            </a:r>
            <a:r>
              <a:rPr lang="zh-CN" altLang="en-US" dirty="0">
                <a:latin typeface="微软雅黑" panose="020B0503020204020204" pitchFamily="34" charset="-122"/>
                <a:sym typeface="+mn-ea"/>
              </a:rPr>
              <a:t>”</a:t>
            </a:r>
            <a:r>
              <a:rPr lang="zh-CN" altLang="en-US" dirty="0">
                <a:sym typeface="+mn-ea"/>
              </a:rPr>
              <a:t>都是事前设计好的，一般不经常改动，但网站上很多内容需要经常的更新，如新闻、博客文章、互动游戏等，这些变动的数据放在静态的程序中显然不适合，传统的办法是数据与程序分离，采用专业的数据库。</a:t>
            </a:r>
            <a:r>
              <a:rPr lang="en-US" altLang="zh-CN" dirty="0">
                <a:sym typeface="+mn-ea"/>
              </a:rPr>
              <a:t>Web</a:t>
            </a:r>
            <a:r>
              <a:rPr lang="zh-CN" altLang="en-US" dirty="0">
                <a:sym typeface="+mn-ea"/>
              </a:rPr>
              <a:t>开发者在</a:t>
            </a:r>
            <a:r>
              <a:rPr lang="en-US" altLang="zh-CN" dirty="0">
                <a:sym typeface="+mn-ea"/>
              </a:rPr>
              <a:t>Web</a:t>
            </a:r>
            <a:r>
              <a:rPr lang="zh-CN" altLang="en-US" dirty="0">
                <a:sym typeface="+mn-ea"/>
              </a:rPr>
              <a:t>服务器后边增加了一个数据库服务器，这些经常变化的数据存进数据库，可以随时更新。</a:t>
            </a:r>
            <a:endParaRPr lang="zh-CN" altLang="en-US" dirty="0"/>
          </a:p>
          <a:p>
            <a:pPr marL="0" indent="0" eaLnBrk="1" hangingPunct="1">
              <a:lnSpc>
                <a:spcPct val="80000"/>
              </a:lnSpc>
              <a:buNone/>
            </a:pPr>
            <a:r>
              <a:rPr lang="en-US" altLang="zh-CN" dirty="0">
                <a:sym typeface="+mn-ea"/>
              </a:rPr>
              <a:t>      Web</a:t>
            </a:r>
            <a:r>
              <a:rPr lang="zh-CN" altLang="en-US" dirty="0">
                <a:sym typeface="+mn-ea"/>
              </a:rPr>
              <a:t>服务器上有两种服务用数据要保证</a:t>
            </a:r>
            <a:r>
              <a:rPr lang="zh-CN" altLang="en-US" dirty="0">
                <a:latin typeface="微软雅黑" panose="020B0503020204020204" pitchFamily="34" charset="-122"/>
                <a:sym typeface="+mn-ea"/>
              </a:rPr>
              <a:t>“</a:t>
            </a:r>
            <a:r>
              <a:rPr lang="zh-CN" altLang="en-US" dirty="0">
                <a:sym typeface="+mn-ea"/>
              </a:rPr>
              <a:t>清白</a:t>
            </a:r>
            <a:r>
              <a:rPr lang="zh-CN" altLang="en-US" dirty="0">
                <a:latin typeface="微软雅黑" panose="020B0503020204020204" pitchFamily="34" charset="-122"/>
                <a:sym typeface="+mn-ea"/>
              </a:rPr>
              <a:t>”</a:t>
            </a:r>
            <a:r>
              <a:rPr lang="zh-CN" altLang="en-US" dirty="0">
                <a:sym typeface="+mn-ea"/>
              </a:rPr>
              <a:t>，一是页面文件</a:t>
            </a:r>
            <a:r>
              <a:rPr lang="en-US" altLang="zh-CN" dirty="0">
                <a:sym typeface="+mn-ea"/>
              </a:rPr>
              <a:t>(.html</a:t>
            </a:r>
            <a:r>
              <a:rPr lang="zh-CN" altLang="en-US" dirty="0">
                <a:sym typeface="+mn-ea"/>
              </a:rPr>
              <a:t>、</a:t>
            </a:r>
            <a:r>
              <a:rPr lang="en-US" altLang="zh-CN" dirty="0">
                <a:sym typeface="+mn-ea"/>
              </a:rPr>
              <a:t>.xml</a:t>
            </a:r>
            <a:r>
              <a:rPr lang="zh-CN" altLang="en-US" dirty="0">
                <a:sym typeface="+mn-ea"/>
              </a:rPr>
              <a:t>等</a:t>
            </a:r>
            <a:r>
              <a:rPr lang="en-US" altLang="zh-CN" dirty="0">
                <a:sym typeface="+mn-ea"/>
              </a:rPr>
              <a:t>)</a:t>
            </a:r>
            <a:r>
              <a:rPr lang="zh-CN" altLang="en-US" dirty="0">
                <a:sym typeface="+mn-ea"/>
              </a:rPr>
              <a:t>，这里包括动态程序文件</a:t>
            </a:r>
            <a:r>
              <a:rPr lang="en-US" altLang="zh-CN" dirty="0">
                <a:sym typeface="+mn-ea"/>
              </a:rPr>
              <a:t>(.php</a:t>
            </a:r>
            <a:r>
              <a:rPr lang="zh-CN" altLang="en-US" dirty="0">
                <a:sym typeface="+mn-ea"/>
              </a:rPr>
              <a:t>、</a:t>
            </a:r>
            <a:r>
              <a:rPr lang="en-US" altLang="zh-CN" dirty="0">
                <a:sym typeface="+mn-ea"/>
              </a:rPr>
              <a:t>.asp</a:t>
            </a:r>
            <a:r>
              <a:rPr lang="zh-CN" altLang="en-US" dirty="0">
                <a:sym typeface="+mn-ea"/>
              </a:rPr>
              <a:t>、</a:t>
            </a:r>
            <a:r>
              <a:rPr lang="en-US" altLang="zh-CN" dirty="0">
                <a:sym typeface="+mn-ea"/>
              </a:rPr>
              <a:t>.</a:t>
            </a:r>
            <a:r>
              <a:rPr lang="en-US" altLang="zh-CN" dirty="0" err="1">
                <a:sym typeface="+mn-ea"/>
              </a:rPr>
              <a:t>jsp</a:t>
            </a:r>
            <a:r>
              <a:rPr lang="zh-CN" altLang="en-US" dirty="0">
                <a:sym typeface="+mn-ea"/>
              </a:rPr>
              <a:t>等</a:t>
            </a:r>
            <a:r>
              <a:rPr lang="en-US" altLang="zh-CN" dirty="0">
                <a:sym typeface="+mn-ea"/>
              </a:rPr>
              <a:t>)</a:t>
            </a:r>
            <a:r>
              <a:rPr lang="zh-CN" altLang="en-US" dirty="0">
                <a:sym typeface="+mn-ea"/>
              </a:rPr>
              <a:t>，一般存在</a:t>
            </a:r>
            <a:r>
              <a:rPr lang="en-US" altLang="zh-CN" dirty="0">
                <a:sym typeface="+mn-ea"/>
              </a:rPr>
              <a:t>Web</a:t>
            </a:r>
            <a:r>
              <a:rPr lang="zh-CN" altLang="en-US" dirty="0">
                <a:sym typeface="+mn-ea"/>
              </a:rPr>
              <a:t>服务器的特定目录中，或是中间间服务器上；二是后台的数据库，如</a:t>
            </a:r>
            <a:r>
              <a:rPr lang="en-US" altLang="zh-CN" dirty="0">
                <a:sym typeface="+mn-ea"/>
              </a:rPr>
              <a:t>Oracle</a:t>
            </a:r>
            <a:r>
              <a:rPr lang="zh-CN" altLang="en-US" dirty="0">
                <a:sym typeface="+mn-ea"/>
              </a:rPr>
              <a:t>、</a:t>
            </a:r>
            <a:r>
              <a:rPr lang="en-US" altLang="zh-CN" dirty="0">
                <a:sym typeface="+mn-ea"/>
              </a:rPr>
              <a:t>SQL Server</a:t>
            </a:r>
            <a:r>
              <a:rPr lang="zh-CN" altLang="en-US" dirty="0">
                <a:sym typeface="+mn-ea"/>
              </a:rPr>
              <a:t>等，其中存放的数据的动态网页生成时需要的，也有业务管理数据、经营数据。</a:t>
            </a:r>
          </a:p>
          <a:p>
            <a:pPr marL="0" indent="0" eaLnBrk="1" hangingPunct="1">
              <a:lnSpc>
                <a:spcPct val="80000"/>
              </a:lnSpc>
              <a:buNone/>
            </a:pPr>
            <a:endParaRPr lang="zh-CN" altLang="en-US" dirty="0"/>
          </a:p>
          <a:p>
            <a:pPr marL="0" indent="0" eaLnBrk="1" hangingPunct="1">
              <a:lnSpc>
                <a:spcPct val="80000"/>
              </a:lnSpc>
              <a:buNone/>
            </a:pPr>
            <a:r>
              <a:rPr lang="en-US" altLang="zh-CN" dirty="0">
                <a:sym typeface="+mn-ea"/>
              </a:rPr>
              <a:t>【</a:t>
            </a:r>
            <a:r>
              <a:rPr lang="zh-CN" altLang="en-US" dirty="0">
                <a:sym typeface="+mn-ea"/>
              </a:rPr>
              <a:t>选讲或扩展讲解</a:t>
            </a:r>
            <a:r>
              <a:rPr lang="en-US" altLang="zh-CN" dirty="0">
                <a:sym typeface="+mn-ea"/>
              </a:rPr>
              <a:t>】</a:t>
            </a:r>
            <a:endParaRPr lang="zh-CN" altLang="en-US" dirty="0"/>
          </a:p>
          <a:p>
            <a:pPr marL="0" indent="0" eaLnBrk="1" hangingPunct="1">
              <a:lnSpc>
                <a:spcPct val="80000"/>
              </a:lnSpc>
              <a:buNone/>
            </a:pPr>
            <a:r>
              <a:rPr lang="zh-CN" altLang="en-US" dirty="0">
                <a:latin typeface="宋体" panose="02010600030101010101" pitchFamily="2" charset="-122"/>
                <a:sym typeface="宋体" panose="02010600030101010101" pitchFamily="2" charset="-122"/>
              </a:rPr>
              <a:t>除了应用数据需要变化，用户的一些状态信息、属性信息也需要临时记录</a:t>
            </a:r>
            <a:r>
              <a:rPr lang="en-US" altLang="zh-CN" dirty="0">
                <a:latin typeface="宋体" panose="02010600030101010101" pitchFamily="2"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因为每个用户都是不同的</a:t>
            </a:r>
            <a:r>
              <a:rPr lang="en-US" altLang="zh-CN" dirty="0">
                <a:latin typeface="宋体" panose="02010600030101010101" pitchFamily="2"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，而</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服务器本来是不记录这些信息的，只管答复你的要求，</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人一走茶就凉了</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。后来</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技术为了</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友好</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互动，需要</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记住</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用户的访问信息，建立了一些</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新</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的通讯机制：</a:t>
            </a:r>
          </a:p>
          <a:p>
            <a:pPr marL="0" indent="0" eaLnBrk="1" hangingPunct="1">
              <a:lnSpc>
                <a:spcPct val="80000"/>
              </a:lnSpc>
              <a:buNone/>
            </a:pPr>
            <a:r>
              <a:rPr lang="zh-CN" altLang="en-US" dirty="0">
                <a:latin typeface="宋体" panose="02010600030101010101" pitchFamily="2" charset="-122"/>
                <a:sym typeface="宋体" panose="02010600030101010101" pitchFamily="2" charset="-122"/>
              </a:rPr>
              <a:t>◆</a:t>
            </a:r>
            <a:r>
              <a:rPr lang="en-US" altLang="zh-CN" dirty="0">
                <a:latin typeface="宋体" panose="02010600030101010101" pitchFamily="2" charset="-122"/>
                <a:sym typeface="宋体" panose="02010600030101010101" pitchFamily="2" charset="-122"/>
              </a:rPr>
              <a:t>Cookie</a:t>
            </a:r>
            <a:r>
              <a:rPr lang="zh-CN" altLang="en-US" dirty="0">
                <a:latin typeface="宋体" panose="02010600030101010101" pitchFamily="2" charset="-122"/>
                <a:sym typeface="宋体" panose="02010600030101010101" pitchFamily="2" charset="-122"/>
              </a:rPr>
              <a:t>：把一些用户的参数，如帐户名、口令等信息存放在客户端的硬盘临时文件中，用户再次访问这个网站时，参数也一同送给服务器，服务器就知道你就是上次来的那个</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家伙</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了</a:t>
            </a:r>
            <a:r>
              <a:rPr lang="zh-CN" altLang="en-US" dirty="0">
                <a:latin typeface="微软雅黑" panose="020B0503020204020204" pitchFamily="34" charset="-122"/>
                <a:sym typeface="宋体" panose="02010600030101010101" pitchFamily="2" charset="-122"/>
              </a:rPr>
              <a:t> </a:t>
            </a:r>
            <a:endParaRPr lang="zh-CN" altLang="en-US" dirty="0">
              <a:latin typeface="宋体" panose="02010600030101010101" pitchFamily="2" charset="-122"/>
              <a:sym typeface="宋体" panose="02010600030101010101" pitchFamily="2" charset="-122"/>
            </a:endParaRPr>
          </a:p>
          <a:p>
            <a:pPr marL="0" indent="0" eaLnBrk="1" hangingPunct="1">
              <a:lnSpc>
                <a:spcPct val="80000"/>
              </a:lnSpc>
              <a:buNone/>
            </a:pPr>
            <a:r>
              <a:rPr lang="zh-CN" altLang="en-US" dirty="0">
                <a:latin typeface="宋体" panose="02010600030101010101" pitchFamily="2" charset="-122"/>
                <a:sym typeface="宋体" panose="02010600030101010101" pitchFamily="2" charset="-122"/>
              </a:rPr>
              <a:t>◆</a:t>
            </a:r>
            <a:r>
              <a:rPr lang="en-US" altLang="zh-CN" dirty="0">
                <a:latin typeface="宋体" panose="02010600030101010101" pitchFamily="2" charset="-122"/>
                <a:sym typeface="宋体" panose="02010600030101010101" pitchFamily="2" charset="-122"/>
              </a:rPr>
              <a:t>Session</a:t>
            </a:r>
            <a:r>
              <a:rPr lang="zh-CN" altLang="en-US" dirty="0">
                <a:latin typeface="宋体" panose="02010600030101010101" pitchFamily="2" charset="-122"/>
                <a:sym typeface="宋体" panose="02010600030101010101" pitchFamily="2" charset="-122"/>
              </a:rPr>
              <a:t>：把用户的一些参数信息存在服务器的内存中，或写在服务器的硬盘文件中，用户是不可见的，这样用户用不同电脑访问时的贵宾待遇就同样了，</a:t>
            </a:r>
            <a:r>
              <a:rPr lang="en-US" altLang="zh-CN" dirty="0">
                <a:latin typeface="宋体" panose="02010600030101010101" pitchFamily="2" charset="-122"/>
                <a:sym typeface="宋体" panose="02010600030101010101" pitchFamily="2" charset="-122"/>
              </a:rPr>
              <a:t>Web</a:t>
            </a:r>
            <a:r>
              <a:rPr lang="zh-CN" altLang="en-US" dirty="0">
                <a:latin typeface="宋体" panose="02010600030101010101" pitchFamily="2" charset="-122"/>
                <a:sym typeface="宋体" panose="02010600030101010101" pitchFamily="2" charset="-122"/>
              </a:rPr>
              <a:t>服务器总能记住你的</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样子</a:t>
            </a:r>
            <a:r>
              <a:rPr lang="zh-CN" altLang="en-US" dirty="0">
                <a:latin typeface="微软雅黑" panose="020B0503020204020204" pitchFamily="34" charset="-122"/>
                <a:sym typeface="宋体" panose="02010600030101010101" pitchFamily="2" charset="-122"/>
              </a:rPr>
              <a:t>”</a:t>
            </a:r>
            <a:r>
              <a:rPr lang="zh-CN" altLang="en-US" dirty="0">
                <a:latin typeface="宋体" panose="02010600030101010101" pitchFamily="2" charset="-122"/>
                <a:sym typeface="宋体" panose="02010600030101010101" pitchFamily="2" charset="-122"/>
              </a:rPr>
              <a:t>，一般情况下，</a:t>
            </a:r>
            <a:r>
              <a:rPr lang="en-US" altLang="zh-CN" dirty="0">
                <a:latin typeface="宋体" panose="02010600030101010101" pitchFamily="2" charset="-122"/>
                <a:sym typeface="宋体" panose="02010600030101010101" pitchFamily="2" charset="-122"/>
              </a:rPr>
              <a:t>Cookie</a:t>
            </a:r>
            <a:r>
              <a:rPr lang="zh-CN" altLang="en-US" dirty="0">
                <a:latin typeface="宋体" panose="02010600030101010101" pitchFamily="2" charset="-122"/>
                <a:sym typeface="宋体" panose="02010600030101010101" pitchFamily="2" charset="-122"/>
              </a:rPr>
              <a:t>与</a:t>
            </a:r>
            <a:r>
              <a:rPr lang="en-US" altLang="zh-CN" dirty="0">
                <a:latin typeface="宋体" panose="02010600030101010101" pitchFamily="2" charset="-122"/>
                <a:sym typeface="宋体" panose="02010600030101010101" pitchFamily="2" charset="-122"/>
              </a:rPr>
              <a:t>Session</a:t>
            </a:r>
            <a:r>
              <a:rPr lang="zh-CN" altLang="en-US" dirty="0">
                <a:latin typeface="宋体" panose="02010600030101010101" pitchFamily="2" charset="-122"/>
                <a:sym typeface="宋体" panose="02010600030101010101" pitchFamily="2" charset="-122"/>
              </a:rPr>
              <a:t>可以结合使用</a:t>
            </a:r>
          </a:p>
          <a:p>
            <a:pPr marL="0" indent="0" eaLnBrk="1" hangingPunct="1">
              <a:lnSpc>
                <a:spcPct val="80000"/>
              </a:lnSpc>
              <a:buNone/>
            </a:pPr>
            <a:r>
              <a:rPr lang="en-US" altLang="zh-CN" dirty="0">
                <a:latin typeface="宋体" panose="02010600030101010101" pitchFamily="2" charset="-122"/>
                <a:sym typeface="宋体" panose="02010600030101010101" pitchFamily="2" charset="-122"/>
              </a:rPr>
              <a:t>Cookie</a:t>
            </a:r>
            <a:r>
              <a:rPr lang="zh-CN" altLang="en-US" dirty="0">
                <a:latin typeface="宋体" panose="02010600030101010101" pitchFamily="2" charset="-122"/>
                <a:sym typeface="宋体" panose="02010600030101010101" pitchFamily="2" charset="-122"/>
              </a:rPr>
              <a:t>在用户端，一般采用加密方式存放就可以了；</a:t>
            </a:r>
            <a:r>
              <a:rPr lang="en-US" altLang="zh-CN" dirty="0">
                <a:latin typeface="宋体" panose="02010600030101010101" pitchFamily="2" charset="-122"/>
                <a:sym typeface="宋体" panose="02010600030101010101" pitchFamily="2" charset="-122"/>
              </a:rPr>
              <a:t>Session</a:t>
            </a:r>
            <a:r>
              <a:rPr lang="zh-CN" altLang="en-US" dirty="0">
                <a:latin typeface="宋体" panose="02010600030101010101" pitchFamily="2" charset="-122"/>
                <a:sym typeface="宋体" panose="02010600030101010101" pitchFamily="2" charset="-122"/>
              </a:rPr>
              <a:t>在服务器端，信息集中，被篡改问题将很严重，所以一般放在内存里管理，尽量不存放在硬盘上。</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121</a:t>
            </a:fld>
            <a:endParaRPr kumimoji="1" lang="zh-CN" altLang="en-US"/>
          </a:p>
        </p:txBody>
      </p:sp>
    </p:spTree>
    <p:extLst>
      <p:ext uri="{BB962C8B-B14F-4D97-AF65-F5344CB8AC3E}">
        <p14:creationId xmlns:p14="http://schemas.microsoft.com/office/powerpoint/2010/main" val="1381758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r>
              <a:rPr lang="en-US" altLang="zh-CN" dirty="0">
                <a:sym typeface="+mn-ea"/>
              </a:rPr>
              <a:t>【</a:t>
            </a:r>
            <a:r>
              <a:rPr lang="zh-CN" altLang="en-US" dirty="0">
                <a:sym typeface="+mn-ea"/>
              </a:rPr>
              <a:t>讲解脚本</a:t>
            </a:r>
            <a:r>
              <a:rPr lang="en-US" altLang="zh-CN" dirty="0">
                <a:sym typeface="+mn-ea"/>
              </a:rPr>
              <a:t>】</a:t>
            </a:r>
          </a:p>
          <a:p>
            <a:endParaRPr lang="zh-CN" altLang="en-US" dirty="0"/>
          </a:p>
          <a:p>
            <a:r>
              <a:rPr lang="zh-CN" altLang="en-US" dirty="0">
                <a:solidFill>
                  <a:srgbClr val="000000"/>
                </a:solidFill>
                <a:latin typeface="Arial" panose="020B0604020202090204" pitchFamily="34" charset="0"/>
                <a:sym typeface="宋体" panose="02010600030101010101" pitchFamily="2" charset="-122"/>
              </a:rPr>
              <a:t>黑客发现某</a:t>
            </a:r>
            <a:r>
              <a:rPr lang="en-US" altLang="zh-CN" dirty="0">
                <a:solidFill>
                  <a:srgbClr val="000000"/>
                </a:solidFill>
                <a:latin typeface="Arial" panose="020B0604020202090204" pitchFamily="34" charset="0"/>
                <a:sym typeface="宋体" panose="02010600030101010101" pitchFamily="2" charset="-122"/>
              </a:rPr>
              <a:t>web</a:t>
            </a:r>
            <a:r>
              <a:rPr lang="zh-CN" altLang="en-US" dirty="0">
                <a:solidFill>
                  <a:srgbClr val="000000"/>
                </a:solidFill>
                <a:latin typeface="Arial" panose="020B0604020202090204" pitchFamily="34" charset="0"/>
                <a:sym typeface="宋体" panose="02010600030101010101" pitchFamily="2" charset="-122"/>
              </a:rPr>
              <a:t>应用程序登陆界面，</a:t>
            </a:r>
            <a:endParaRPr lang="en-US" altLang="zh-CN" dirty="0">
              <a:solidFill>
                <a:srgbClr val="000000"/>
              </a:solidFill>
              <a:latin typeface="Arial" panose="020B0604020202090204" pitchFamily="34" charset="0"/>
              <a:sym typeface="宋体" panose="02010600030101010101" pitchFamily="2" charset="-122"/>
            </a:endParaRPr>
          </a:p>
          <a:p>
            <a:r>
              <a:rPr lang="zh-CN" altLang="en-US" dirty="0">
                <a:solidFill>
                  <a:srgbClr val="000000"/>
                </a:solidFill>
                <a:latin typeface="Arial" panose="020B0604020202090204" pitchFamily="34" charset="0"/>
                <a:sym typeface="宋体" panose="02010600030101010101" pitchFamily="2" charset="-122"/>
              </a:rPr>
              <a:t>正常用户输入有效用户名和密码登录。</a:t>
            </a:r>
          </a:p>
          <a:p>
            <a:endParaRPr lang="en-US" altLang="zh-CN" dirty="0"/>
          </a:p>
          <a:p>
            <a:r>
              <a:rPr lang="zh-CN" altLang="en-US" dirty="0"/>
              <a:t>密码以加密的散列函数值形式发送到</a:t>
            </a:r>
            <a:r>
              <a:rPr lang="en-US" altLang="zh-CN" dirty="0"/>
              <a:t>web</a:t>
            </a:r>
            <a:r>
              <a:rPr lang="zh-CN" altLang="en-US" dirty="0"/>
              <a:t>服务器，</a:t>
            </a:r>
            <a:r>
              <a:rPr lang="en-US" altLang="zh-CN" dirty="0"/>
              <a:t>web</a:t>
            </a:r>
            <a:r>
              <a:rPr lang="zh-CN" altLang="en-US" dirty="0"/>
              <a:t>服务器需要从数据库中检索用户的密码散列值来比较和验证用户。也就是说，</a:t>
            </a:r>
            <a:r>
              <a:rPr lang="en-US" altLang="zh-CN" dirty="0"/>
              <a:t>web</a:t>
            </a:r>
            <a:r>
              <a:rPr lang="zh-CN" altLang="en-US" dirty="0"/>
              <a:t>服务器向数据库发出以下的</a:t>
            </a:r>
            <a:r>
              <a:rPr lang="en-US" altLang="zh-CN" dirty="0"/>
              <a:t>SQL</a:t>
            </a:r>
            <a:r>
              <a:rPr lang="zh-CN" altLang="en-US" dirty="0"/>
              <a:t>查询。</a:t>
            </a:r>
            <a:endParaRPr lang="en-US" altLang="zh-CN" dirty="0"/>
          </a:p>
          <a:p>
            <a:r>
              <a:rPr lang="zh-CN" altLang="en-US" dirty="0"/>
              <a:t>现在黑客用恶意</a:t>
            </a:r>
            <a:r>
              <a:rPr lang="en-US" altLang="zh-CN" dirty="0"/>
              <a:t>SQL</a:t>
            </a:r>
            <a:r>
              <a:rPr lang="zh-CN" altLang="en-US" dirty="0"/>
              <a:t>语句来填入</a:t>
            </a:r>
            <a:r>
              <a:rPr lang="en-US" altLang="zh-CN" dirty="0"/>
              <a:t>User Name </a:t>
            </a:r>
            <a:r>
              <a:rPr lang="zh-CN" altLang="en-US" dirty="0"/>
              <a:t>域，</a:t>
            </a:r>
            <a:endParaRPr lang="en-US" altLang="zh-CN" dirty="0"/>
          </a:p>
          <a:p>
            <a:pPr marL="0" indent="0" eaLnBrk="0" latinLnBrk="1" hangingPunct="0"/>
            <a:endParaRPr lang="en-US" altLang="zh-CN" i="1" dirty="0">
              <a:solidFill>
                <a:srgbClr val="000000"/>
              </a:solidFill>
              <a:latin typeface="Arial" panose="020B0604020202090204" pitchFamily="34" charset="0"/>
              <a:sym typeface="宋体" panose="02010600030101010101" pitchFamily="2" charset="-122"/>
            </a:endParaRPr>
          </a:p>
          <a:p>
            <a:r>
              <a:rPr lang="en-US" altLang="zh-CN" i="1" dirty="0">
                <a:solidFill>
                  <a:srgbClr val="000000"/>
                </a:solidFill>
                <a:latin typeface="Arial" panose="020B0604020202090204" pitchFamily="34" charset="0"/>
                <a:sym typeface="宋体" panose="02010600030101010101" pitchFamily="2" charset="-122"/>
              </a:rPr>
              <a:t>SQL</a:t>
            </a:r>
            <a:r>
              <a:rPr lang="zh-CN" altLang="en-US" i="1" dirty="0">
                <a:solidFill>
                  <a:srgbClr val="000000"/>
                </a:solidFill>
                <a:latin typeface="Arial" panose="020B0604020202090204" pitchFamily="34" charset="0"/>
                <a:sym typeface="宋体" panose="02010600030101010101" pitchFamily="2" charset="-122"/>
              </a:rPr>
              <a:t>查询</a:t>
            </a:r>
            <a:r>
              <a:rPr lang="en-US" altLang="en-US" i="1" dirty="0">
                <a:solidFill>
                  <a:srgbClr val="000000"/>
                </a:solidFill>
                <a:latin typeface="Arial" panose="020B0604020202090204" pitchFamily="34" charset="0"/>
                <a:sym typeface="宋体" panose="02010600030101010101" pitchFamily="2" charset="-122"/>
              </a:rPr>
              <a:t> </a:t>
            </a:r>
            <a:r>
              <a:rPr lang="zh-CN" altLang="en-US" i="1" dirty="0">
                <a:solidFill>
                  <a:srgbClr val="000000"/>
                </a:solidFill>
                <a:latin typeface="Arial" panose="020B0604020202090204" pitchFamily="34" charset="0"/>
                <a:sym typeface="宋体" panose="02010600030101010101" pitchFamily="2" charset="-122"/>
              </a:rPr>
              <a:t>变成 </a:t>
            </a:r>
            <a:r>
              <a:rPr lang="en-US" altLang="zh-CN" i="1" dirty="0">
                <a:solidFill>
                  <a:srgbClr val="000000"/>
                </a:solidFill>
                <a:latin typeface="Arial" panose="020B0604020202090204" pitchFamily="34" charset="0"/>
                <a:sym typeface="宋体" panose="02010600030101010101" pitchFamily="2" charset="-122"/>
              </a:rPr>
              <a:t>= </a:t>
            </a:r>
            <a:r>
              <a:rPr lang="en-US" altLang="zh-CN" b="1" i="1" dirty="0">
                <a:solidFill>
                  <a:srgbClr val="5B307E"/>
                </a:solidFill>
                <a:latin typeface="Arial" panose="020B0604020202090204" pitchFamily="34" charset="0"/>
                <a:sym typeface="宋体" panose="02010600030101010101" pitchFamily="2" charset="-122"/>
              </a:rPr>
              <a:t>SELECT Password FROM Users WHERE </a:t>
            </a:r>
            <a:r>
              <a:rPr lang="en-US" altLang="zh-CN" b="1" i="1" u="sng" dirty="0">
                <a:solidFill>
                  <a:srgbClr val="5B307E"/>
                </a:solidFill>
                <a:latin typeface="Arial" panose="020B0604020202090204" pitchFamily="34" charset="0"/>
                <a:sym typeface="宋体" panose="02010600030101010101" pitchFamily="2" charset="-122"/>
              </a:rPr>
              <a:t>Username = ‘ </a:t>
            </a:r>
            <a:r>
              <a:rPr lang="en-US" altLang="zh-CN" b="1" i="1" u="sng" dirty="0">
                <a:latin typeface="Arial" panose="020B0604020202090204" pitchFamily="34" charset="0"/>
                <a:sym typeface="宋体" panose="02010600030101010101" pitchFamily="2" charset="-122"/>
              </a:rPr>
              <a:t>‘</a:t>
            </a:r>
            <a:r>
              <a:rPr lang="en-US" altLang="zh-CN" b="1" i="1" u="sng" dirty="0">
                <a:latin typeface="Arial" panose="020B0604020202020204" pitchFamily="34" charset="0"/>
                <a:cs typeface="Arial" panose="020B0604020202020204" pitchFamily="34" charset="0"/>
                <a:sym typeface="宋体" panose="02010600030101010101" pitchFamily="2" charset="-122"/>
              </a:rPr>
              <a:t>; </a:t>
            </a:r>
            <a:r>
              <a:rPr lang="en-US" altLang="zh-CN" b="1" i="1" u="sng" dirty="0">
                <a:latin typeface="Arial" panose="020B0604020202020204" pitchFamily="34" charset="0"/>
                <a:cs typeface="Arial" panose="020B0604020202020204" pitchFamily="34" charset="0"/>
              </a:rPr>
              <a:t>DROP TABLE USERS;--</a:t>
            </a:r>
            <a:r>
              <a:rPr lang="zh-CN" altLang="en-US" b="1" i="1" u="sng" dirty="0">
                <a:solidFill>
                  <a:srgbClr val="5B307E"/>
                </a:solidFill>
                <a:latin typeface="Arial" panose="020B0604020202090204" pitchFamily="34" charset="0"/>
                <a:sym typeface="宋体" panose="02010600030101010101" pitchFamily="2" charset="-122"/>
              </a:rPr>
              <a:t>’</a:t>
            </a:r>
            <a:endParaRPr lang="en-US" altLang="zh-CN" b="1" i="1" u="sng" dirty="0">
              <a:solidFill>
                <a:srgbClr val="5B307E"/>
              </a:solidFill>
              <a:latin typeface="Arial" panose="020B0604020202090204" pitchFamily="34" charset="0"/>
              <a:sym typeface="宋体" panose="02010600030101010101" pitchFamily="2" charset="-122"/>
            </a:endParaRPr>
          </a:p>
          <a:p>
            <a:endParaRPr lang="en-US" altLang="zh-CN" dirty="0">
              <a:latin typeface="Microsoft YaHei" panose="020B0503020204020204" pitchFamily="34" charset="-122"/>
              <a:ea typeface="Microsoft YaHei" panose="020B0503020204020204" pitchFamily="34" charset="-122"/>
              <a:sym typeface="+mn-ea"/>
            </a:endParaRPr>
          </a:p>
          <a:p>
            <a:r>
              <a:rPr lang="zh-CN" altLang="en-US" dirty="0">
                <a:latin typeface="Microsoft YaHei" panose="020B0503020204020204" pitchFamily="34" charset="-122"/>
                <a:ea typeface="Microsoft YaHei" panose="020B0503020204020204" pitchFamily="34" charset="-122"/>
                <a:sym typeface="+mn-ea"/>
              </a:rPr>
              <a:t>这里真实的</a:t>
            </a:r>
            <a:r>
              <a:rPr lang="en-US" altLang="zh-CN" dirty="0">
                <a:latin typeface="Microsoft YaHei" panose="020B0503020204020204" pitchFamily="34" charset="-122"/>
                <a:ea typeface="Microsoft YaHei" panose="020B0503020204020204" pitchFamily="34" charset="-122"/>
                <a:sym typeface="+mn-ea"/>
              </a:rPr>
              <a:t>SQL</a:t>
            </a:r>
            <a:r>
              <a:rPr lang="zh-CN" altLang="en-US" dirty="0">
                <a:latin typeface="Microsoft YaHei" panose="020B0503020204020204" pitchFamily="34" charset="-122"/>
                <a:ea typeface="Microsoft YaHei" panose="020B0503020204020204" pitchFamily="34" charset="-122"/>
                <a:sym typeface="+mn-ea"/>
              </a:rPr>
              <a:t>语句变成了两行，并发送到数据库，而第二行的指令将删掉所有表中的记录。</a:t>
            </a:r>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zh-CN" altLang="en-US" dirty="0">
                <a:latin typeface="Microsoft YaHei" panose="020B0503020204020204" pitchFamily="34" charset="-122"/>
                <a:ea typeface="Microsoft YaHei" panose="020B0503020204020204" pitchFamily="34" charset="-122"/>
                <a:sym typeface="+mn-ea"/>
              </a:rPr>
              <a:t>总结下</a:t>
            </a:r>
            <a:r>
              <a:rPr lang="en-US" altLang="zh-CN" dirty="0">
                <a:latin typeface="Microsoft YaHei" panose="020B0503020204020204" pitchFamily="34" charset="-122"/>
                <a:ea typeface="Microsoft YaHei" panose="020B0503020204020204" pitchFamily="34" charset="-122"/>
                <a:sym typeface="+mn-ea"/>
              </a:rPr>
              <a:t>SQL</a:t>
            </a:r>
            <a:r>
              <a:rPr lang="zh-CN" altLang="en-US" dirty="0">
                <a:latin typeface="Microsoft YaHei" panose="020B0503020204020204" pitchFamily="34" charset="-122"/>
                <a:ea typeface="Microsoft YaHei" panose="020B0503020204020204" pitchFamily="34" charset="-122"/>
                <a:sym typeface="+mn-ea"/>
              </a:rPr>
              <a:t>攻击的特点：</a:t>
            </a:r>
            <a:endParaRPr lang="en-US" altLang="zh-CN" dirty="0">
              <a:latin typeface="Microsoft YaHei" panose="020B0503020204020204" pitchFamily="34" charset="-122"/>
              <a:ea typeface="Microsoft YaHei" panose="020B0503020204020204" pitchFamily="34" charset="-122"/>
              <a:sym typeface="+mn-ea"/>
            </a:endParaRPr>
          </a:p>
          <a:p>
            <a:endParaRPr lang="en-US" altLang="zh-CN" dirty="0">
              <a:latin typeface="Microsoft YaHei" panose="020B0503020204020204" pitchFamily="34" charset="-122"/>
              <a:ea typeface="Microsoft YaHei" panose="020B0503020204020204" pitchFamily="34" charset="-122"/>
              <a:sym typeface="+mn-ea"/>
            </a:endParaRPr>
          </a:p>
          <a:p>
            <a:r>
              <a:rPr lang="zh-CN" altLang="en-US" dirty="0">
                <a:latin typeface="Microsoft YaHei" panose="020B0503020204020204" pitchFamily="34" charset="-122"/>
                <a:ea typeface="Microsoft YaHei" panose="020B0503020204020204" pitchFamily="34" charset="-122"/>
                <a:sym typeface="+mn-ea"/>
              </a:rPr>
              <a:t>广泛性：是由于其利用的是SQL语法,使得攻击普遍存在；</a:t>
            </a:r>
            <a:endParaRPr lang="zh-CN" altLang="en-US" dirty="0"/>
          </a:p>
          <a:p>
            <a:r>
              <a:rPr lang="zh-CN" altLang="en-US" dirty="0"/>
              <a:t>多样性</a:t>
            </a:r>
            <a:r>
              <a:rPr lang="zh-CN" altLang="en-US" dirty="0">
                <a:latin typeface="Microsoft YaHei" panose="020B0503020204020204" pitchFamily="34" charset="-122"/>
                <a:ea typeface="Microsoft YaHei" panose="020B0503020204020204" pitchFamily="34" charset="-122"/>
                <a:sym typeface="+mn-ea"/>
              </a:rPr>
              <a:t>：由于各种数据库软件及应用程序有其自身的特点，实际的攻击代码可能不尽相同；</a:t>
            </a:r>
          </a:p>
          <a:p>
            <a:r>
              <a:rPr lang="zh-CN" altLang="en-US" dirty="0">
                <a:latin typeface="Microsoft YaHei" panose="020B0503020204020204" pitchFamily="34" charset="-122"/>
                <a:ea typeface="Microsoft YaHei" panose="020B0503020204020204" pitchFamily="34" charset="-122"/>
                <a:sym typeface="+mn-ea"/>
              </a:rPr>
              <a:t>在Web应用漏洞中，SQL Injection 漏洞的风险要高过其他所有的漏洞</a:t>
            </a:r>
            <a:r>
              <a:rPr lang="zh-CN" altLang="en-US" dirty="0">
                <a:solidFill>
                  <a:srgbClr val="000000"/>
                </a:solidFill>
                <a:latin typeface="隶书" pitchFamily="49" charset="-122"/>
                <a:ea typeface="隶书" pitchFamily="49" charset="-122"/>
                <a:sym typeface="+mn-ea"/>
              </a:rPr>
              <a:t>。</a:t>
            </a:r>
            <a:endParaRPr lang="zh-CN" altLang="en-US" dirty="0"/>
          </a:p>
          <a:p>
            <a:pPr marL="1905" lvl="1" indent="0" defTabSz="330200" eaLnBrk="1" latinLnBrk="1" hangingPunct="1">
              <a:spcBef>
                <a:spcPct val="25000"/>
              </a:spcBef>
              <a:buClr>
                <a:schemeClr val="accent1"/>
              </a:buClr>
              <a:buSzPct val="80000"/>
              <a:buFont typeface="Arial" panose="020B0604020202090204" pitchFamily="34" charset="0"/>
              <a:buNone/>
              <a:tabLst>
                <a:tab pos="8521700" algn="r"/>
              </a:tabLst>
            </a:pPr>
            <a:r>
              <a:rPr lang="zh-CN" altLang="en-US" dirty="0">
                <a:solidFill>
                  <a:srgbClr val="000000"/>
                </a:solidFill>
                <a:latin typeface="隶书" pitchFamily="49" charset="-122"/>
                <a:ea typeface="隶书" pitchFamily="49" charset="-122"/>
                <a:sym typeface="+mn-ea"/>
              </a:rPr>
              <a:t>就攻击技术本质而言，</a:t>
            </a:r>
            <a:r>
              <a:rPr lang="en-US" altLang="zh-CN" dirty="0">
                <a:solidFill>
                  <a:srgbClr val="000000"/>
                </a:solidFill>
                <a:latin typeface="隶书" pitchFamily="49" charset="-122"/>
                <a:ea typeface="隶书" pitchFamily="49" charset="-122"/>
                <a:sym typeface="+mn-ea"/>
              </a:rPr>
              <a:t>SQL</a:t>
            </a:r>
            <a:r>
              <a:rPr lang="zh-CN" altLang="en-US" dirty="0">
                <a:solidFill>
                  <a:srgbClr val="000000"/>
                </a:solidFill>
                <a:latin typeface="隶书" pitchFamily="49" charset="-122"/>
                <a:ea typeface="隶书" pitchFamily="49" charset="-122"/>
                <a:sym typeface="+mn-ea"/>
              </a:rPr>
              <a:t>注入攻击利用的工具是</a:t>
            </a:r>
            <a:r>
              <a:rPr lang="de-DE" altLang="en-US" dirty="0">
                <a:solidFill>
                  <a:srgbClr val="000000"/>
                </a:solidFill>
                <a:latin typeface="隶书" pitchFamily="49" charset="-122"/>
                <a:ea typeface="隶书" pitchFamily="49" charset="-122"/>
                <a:sym typeface="+mn-ea"/>
              </a:rPr>
              <a:t>SQL</a:t>
            </a:r>
            <a:r>
              <a:rPr lang="zh-CN" altLang="en-US" dirty="0">
                <a:solidFill>
                  <a:srgbClr val="000000"/>
                </a:solidFill>
                <a:latin typeface="隶书" pitchFamily="49" charset="-122"/>
                <a:ea typeface="隶书" pitchFamily="49" charset="-122"/>
                <a:sym typeface="+mn-ea"/>
              </a:rPr>
              <a:t>的语法，针对的是应用程序开发者编程中的漏洞，当攻击者能操作数据，向应用程序中插入一些</a:t>
            </a:r>
            <a:r>
              <a:rPr lang="de-DE" altLang="en-US" dirty="0">
                <a:solidFill>
                  <a:srgbClr val="000000"/>
                </a:solidFill>
                <a:latin typeface="隶书" pitchFamily="49" charset="-122"/>
                <a:ea typeface="隶书" pitchFamily="49" charset="-122"/>
                <a:sym typeface="+mn-ea"/>
              </a:rPr>
              <a:t>SQL</a:t>
            </a:r>
            <a:r>
              <a:rPr lang="zh-CN" altLang="en-US" dirty="0">
                <a:solidFill>
                  <a:srgbClr val="000000"/>
                </a:solidFill>
                <a:latin typeface="隶书" pitchFamily="49" charset="-122"/>
                <a:ea typeface="隶书" pitchFamily="49" charset="-122"/>
                <a:sym typeface="+mn-ea"/>
              </a:rPr>
              <a:t>语句时，</a:t>
            </a:r>
            <a:r>
              <a:rPr lang="de-DE" altLang="en-US" dirty="0">
                <a:solidFill>
                  <a:srgbClr val="000000"/>
                </a:solidFill>
                <a:latin typeface="隶书" pitchFamily="49" charset="-122"/>
                <a:ea typeface="隶书" pitchFamily="49" charset="-122"/>
                <a:sym typeface="+mn-ea"/>
              </a:rPr>
              <a:t>SQL Injection</a:t>
            </a:r>
            <a:r>
              <a:rPr lang="zh-CN" altLang="en-US" dirty="0">
                <a:solidFill>
                  <a:srgbClr val="000000"/>
                </a:solidFill>
                <a:latin typeface="隶书" pitchFamily="49" charset="-122"/>
                <a:ea typeface="隶书" pitchFamily="49" charset="-122"/>
                <a:sym typeface="+mn-ea"/>
              </a:rPr>
              <a:t>攻击就发生了。</a:t>
            </a:r>
            <a:endParaRPr lang="zh-CN" altLang="en-US" dirty="0">
              <a:solidFill>
                <a:srgbClr val="000000"/>
              </a:solidFill>
              <a:latin typeface="隶书" pitchFamily="49" charset="-122"/>
              <a:ea typeface="隶书" pitchFamily="49" charset="-122"/>
            </a:endParaRPr>
          </a:p>
          <a:p>
            <a:pPr marL="1905" lvl="1" indent="0" defTabSz="330200" eaLnBrk="1" latinLnBrk="1" hangingPunct="1">
              <a:spcBef>
                <a:spcPct val="25000"/>
              </a:spcBef>
              <a:buClr>
                <a:schemeClr val="accent1"/>
              </a:buClr>
              <a:buSzPct val="80000"/>
              <a:buFont typeface="Arial" panose="020B0604020202090204" pitchFamily="34" charset="0"/>
              <a:buNone/>
              <a:tabLst>
                <a:tab pos="8521700" algn="r"/>
              </a:tabLst>
            </a:pPr>
            <a:r>
              <a:rPr lang="zh-CN" altLang="en-US" dirty="0">
                <a:solidFill>
                  <a:srgbClr val="000000"/>
                </a:solidFill>
                <a:latin typeface="隶书" pitchFamily="49" charset="-122"/>
                <a:ea typeface="隶书" pitchFamily="49" charset="-122"/>
                <a:sym typeface="+mn-ea"/>
              </a:rPr>
              <a:t>实际上，</a:t>
            </a:r>
            <a:r>
              <a:rPr lang="de-DE" altLang="en-US" dirty="0">
                <a:solidFill>
                  <a:srgbClr val="000000"/>
                </a:solidFill>
                <a:latin typeface="隶书" pitchFamily="49" charset="-122"/>
                <a:ea typeface="隶书" pitchFamily="49" charset="-122"/>
                <a:sym typeface="+mn-ea"/>
              </a:rPr>
              <a:t>SQL Injection</a:t>
            </a:r>
            <a:r>
              <a:rPr lang="zh-CN" altLang="en-US" dirty="0">
                <a:solidFill>
                  <a:srgbClr val="000000"/>
                </a:solidFill>
                <a:latin typeface="隶书" pitchFamily="49" charset="-122"/>
                <a:ea typeface="隶书" pitchFamily="49" charset="-122"/>
                <a:sym typeface="+mn-ea"/>
              </a:rPr>
              <a:t>攻击是存在于常见的多连接的应用程序中的一种漏洞，攻击者通过在应用程序预先定义好的</a:t>
            </a:r>
            <a:r>
              <a:rPr lang="de-DE" altLang="en-US" dirty="0">
                <a:solidFill>
                  <a:srgbClr val="000000"/>
                </a:solidFill>
                <a:latin typeface="隶书" pitchFamily="49" charset="-122"/>
                <a:ea typeface="隶书" pitchFamily="49" charset="-122"/>
                <a:sym typeface="+mn-ea"/>
              </a:rPr>
              <a:t>SQL</a:t>
            </a:r>
            <a:r>
              <a:rPr lang="zh-CN" altLang="en-US" dirty="0">
                <a:solidFill>
                  <a:srgbClr val="000000"/>
                </a:solidFill>
                <a:latin typeface="隶书" pitchFamily="49" charset="-122"/>
                <a:ea typeface="隶书" pitchFamily="49" charset="-122"/>
                <a:sym typeface="+mn-ea"/>
              </a:rPr>
              <a:t>语句结尾加上额外的</a:t>
            </a:r>
            <a:r>
              <a:rPr lang="de-DE" altLang="en-US" dirty="0">
                <a:solidFill>
                  <a:srgbClr val="000000"/>
                </a:solidFill>
                <a:latin typeface="隶书" pitchFamily="49" charset="-122"/>
                <a:ea typeface="隶书" pitchFamily="49" charset="-122"/>
                <a:sym typeface="+mn-ea"/>
              </a:rPr>
              <a:t>SQL</a:t>
            </a:r>
            <a:r>
              <a:rPr lang="zh-CN" altLang="en-US" dirty="0">
                <a:solidFill>
                  <a:srgbClr val="000000"/>
                </a:solidFill>
                <a:latin typeface="隶书" pitchFamily="49" charset="-122"/>
                <a:ea typeface="隶书" pitchFamily="49" charset="-122"/>
                <a:sym typeface="+mn-ea"/>
              </a:rPr>
              <a:t>语句元素，欺骗数据库服务器执行非授权的任意查询</a:t>
            </a:r>
            <a:r>
              <a:rPr lang="de-DE" altLang="en-US" dirty="0">
                <a:solidFill>
                  <a:srgbClr val="000000"/>
                </a:solidFill>
                <a:latin typeface="隶书" pitchFamily="49" charset="-122"/>
                <a:ea typeface="隶书" pitchFamily="49" charset="-122"/>
                <a:sym typeface="+mn-ea"/>
              </a:rPr>
              <a:t>,</a:t>
            </a:r>
            <a:r>
              <a:rPr lang="zh-CN" altLang="en-US" dirty="0">
                <a:solidFill>
                  <a:srgbClr val="000000"/>
                </a:solidFill>
                <a:latin typeface="隶书" pitchFamily="49" charset="-122"/>
                <a:ea typeface="隶书" pitchFamily="49" charset="-122"/>
                <a:sym typeface="+mn-ea"/>
              </a:rPr>
              <a:t>篡改和命令执行。 所以就风险而言，</a:t>
            </a:r>
            <a:r>
              <a:rPr lang="de-DE" altLang="en-US" dirty="0">
                <a:solidFill>
                  <a:srgbClr val="000000"/>
                </a:solidFill>
                <a:latin typeface="隶书" pitchFamily="49" charset="-122"/>
                <a:ea typeface="隶书" pitchFamily="49" charset="-122"/>
                <a:sym typeface="+mn-ea"/>
              </a:rPr>
              <a:t>SQL Injection</a:t>
            </a:r>
            <a:r>
              <a:rPr lang="zh-CN" altLang="en-US" dirty="0">
                <a:solidFill>
                  <a:srgbClr val="000000"/>
                </a:solidFill>
                <a:latin typeface="隶书" pitchFamily="49" charset="-122"/>
                <a:ea typeface="隶书" pitchFamily="49" charset="-122"/>
                <a:sym typeface="+mn-ea"/>
              </a:rPr>
              <a:t>攻击也是位居前列，和缓冲区溢出漏洞相比，其优势在于能够轻易的绕过防火墙直接访问数据库，甚至能够获得数据库所在的服务器的系统权限。</a:t>
            </a:r>
            <a:endParaRPr lang="zh-CN" altLang="en-US" dirty="0">
              <a:solidFill>
                <a:srgbClr val="000000"/>
              </a:solidFill>
              <a:latin typeface="隶书" pitchFamily="49" charset="-122"/>
              <a:ea typeface="隶书" pitchFamily="49" charset="-122"/>
            </a:endParaRPr>
          </a:p>
          <a:p>
            <a:pPr marL="1905" lvl="1" indent="0" defTabSz="330200" eaLnBrk="1" latinLnBrk="1" hangingPunct="1">
              <a:spcBef>
                <a:spcPct val="25000"/>
              </a:spcBef>
              <a:buClr>
                <a:schemeClr val="accent1"/>
              </a:buClr>
              <a:buSzPct val="80000"/>
              <a:buFont typeface="Arial" panose="020B0604020202090204" pitchFamily="34" charset="0"/>
              <a:buNone/>
              <a:tabLst>
                <a:tab pos="8521700" algn="r"/>
              </a:tabLst>
            </a:pPr>
            <a:r>
              <a:rPr lang="zh-CN" altLang="en-US" dirty="0">
                <a:solidFill>
                  <a:srgbClr val="000000"/>
                </a:solidFill>
                <a:latin typeface="隶书" pitchFamily="49" charset="-122"/>
                <a:ea typeface="隶书" pitchFamily="49" charset="-122"/>
                <a:sym typeface="+mn-ea"/>
              </a:rPr>
              <a:t>高风险性：在</a:t>
            </a:r>
            <a:r>
              <a:rPr lang="de-DE" altLang="en-US" dirty="0">
                <a:solidFill>
                  <a:srgbClr val="000000"/>
                </a:solidFill>
                <a:latin typeface="隶书" pitchFamily="49" charset="-122"/>
                <a:ea typeface="隶书" pitchFamily="49" charset="-122"/>
                <a:sym typeface="+mn-ea"/>
              </a:rPr>
              <a:t>Web</a:t>
            </a:r>
            <a:r>
              <a:rPr lang="zh-CN" altLang="en-US" dirty="0">
                <a:solidFill>
                  <a:srgbClr val="000000"/>
                </a:solidFill>
                <a:latin typeface="隶书" pitchFamily="49" charset="-122"/>
                <a:ea typeface="隶书" pitchFamily="49" charset="-122"/>
                <a:sym typeface="+mn-ea"/>
              </a:rPr>
              <a:t>应用漏洞中，</a:t>
            </a:r>
            <a:r>
              <a:rPr lang="de-DE" altLang="en-US" dirty="0">
                <a:solidFill>
                  <a:srgbClr val="000000"/>
                </a:solidFill>
                <a:latin typeface="隶书" pitchFamily="49" charset="-122"/>
                <a:ea typeface="隶书" pitchFamily="49" charset="-122"/>
                <a:sym typeface="+mn-ea"/>
              </a:rPr>
              <a:t>SQL Injection </a:t>
            </a:r>
            <a:r>
              <a:rPr lang="zh-CN" altLang="en-US" dirty="0">
                <a:solidFill>
                  <a:srgbClr val="000000"/>
                </a:solidFill>
                <a:latin typeface="隶书" pitchFamily="49" charset="-122"/>
                <a:ea typeface="隶书" pitchFamily="49" charset="-122"/>
                <a:sym typeface="+mn-ea"/>
              </a:rPr>
              <a:t>漏洞的风险要高过其他所有的漏洞。</a:t>
            </a:r>
            <a:endParaRPr dirty="0"/>
          </a:p>
        </p:txBody>
      </p:sp>
      <p:sp>
        <p:nvSpPr>
          <p:cNvPr id="190" name="Shape 19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122</a:t>
            </a:fld>
            <a:endParaRPr lang="en-US"/>
          </a:p>
        </p:txBody>
      </p:sp>
    </p:spTree>
    <p:extLst>
      <p:ext uri="{BB962C8B-B14F-4D97-AF65-F5344CB8AC3E}">
        <p14:creationId xmlns:p14="http://schemas.microsoft.com/office/powerpoint/2010/main" val="20287088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defTabSz="914400" fontAlgn="auto">
              <a:lnSpc>
                <a:spcPct val="150000"/>
              </a:lnSpc>
              <a:spcBef>
                <a:spcPct val="35000"/>
              </a:spcBef>
              <a:spcAft>
                <a:spcPts val="0"/>
              </a:spcAft>
              <a:buClr>
                <a:srgbClr val="3641AD"/>
              </a:buClr>
              <a:buSzPct val="65000"/>
              <a:tabLst>
                <a:tab pos="1314450" algn="l"/>
              </a:tabLst>
            </a:pPr>
            <a:r>
              <a:rPr lang="en-US" altLang="zh-CN" dirty="0">
                <a:sym typeface="+mn-ea"/>
              </a:rPr>
              <a:t>【</a:t>
            </a:r>
            <a:r>
              <a:rPr lang="zh-CN" altLang="en-US" dirty="0">
                <a:sym typeface="+mn-ea"/>
              </a:rPr>
              <a:t>讲解脚本</a:t>
            </a:r>
            <a:r>
              <a:rPr lang="en-US" altLang="zh-CN" dirty="0">
                <a:sym typeface="+mn-ea"/>
              </a:rPr>
              <a:t>】</a:t>
            </a:r>
            <a:endParaRPr lang="zh-CN" altLang="en-US" dirty="0">
              <a:sym typeface="+mn-ea"/>
            </a:endParaRPr>
          </a:p>
          <a:p>
            <a:pPr marL="0" indent="0" eaLnBrk="1" hangingPunct="1">
              <a:buNone/>
            </a:pPr>
            <a:r>
              <a:rPr lang="zh-CN" altLang="en-US" dirty="0">
                <a:sym typeface="+mn-ea"/>
              </a:rPr>
              <a:t>     </a:t>
            </a:r>
            <a:endParaRPr lang="en-US" altLang="zh-CN" dirty="0">
              <a:sym typeface="+mn-ea"/>
            </a:endParaRPr>
          </a:p>
          <a:p>
            <a:pPr marL="0" indent="0" eaLnBrk="1" hangingPunct="1">
              <a:buNone/>
            </a:pPr>
            <a:r>
              <a:rPr lang="zh-CN" altLang="en-US" dirty="0">
                <a:sym typeface="+mn-ea"/>
              </a:rPr>
              <a:t> 现在让我们通过具体的例子来看看</a:t>
            </a:r>
            <a:r>
              <a:rPr lang="en-US" altLang="zh-CN" dirty="0">
                <a:sym typeface="+mn-ea"/>
              </a:rPr>
              <a:t>XSS</a:t>
            </a:r>
            <a:r>
              <a:rPr lang="zh-CN" altLang="en-US" dirty="0">
                <a:sym typeface="+mn-ea"/>
              </a:rPr>
              <a:t>攻击是如何发生的，</a:t>
            </a:r>
            <a:endParaRPr lang="en-US" altLang="zh-CN" dirty="0">
              <a:sym typeface="+mn-ea"/>
            </a:endParaRPr>
          </a:p>
          <a:p>
            <a:pPr marL="228600" indent="-228600" defTabSz="914400" fontAlgn="auto">
              <a:lnSpc>
                <a:spcPct val="150000"/>
              </a:lnSpc>
              <a:spcBef>
                <a:spcPct val="35000"/>
              </a:spcBef>
              <a:spcAft>
                <a:spcPts val="0"/>
              </a:spcAft>
              <a:buClr>
                <a:srgbClr val="3641AD"/>
              </a:buClr>
              <a:buSzPct val="65000"/>
              <a:tabLst>
                <a:tab pos="1314450" algn="l"/>
              </a:tabLst>
            </a:pPr>
            <a:r>
              <a:rPr lang="en-US" altLang="zh-CN" b="1" dirty="0">
                <a:sym typeface="+mn-ea"/>
              </a:rPr>
              <a:t>1. </a:t>
            </a:r>
            <a:r>
              <a:rPr lang="zh-CN" altLang="en-US" b="1" dirty="0">
                <a:sym typeface="+mn-ea"/>
              </a:rPr>
              <a:t>用户已登录到易受攻击的站点</a:t>
            </a:r>
            <a:r>
              <a:rPr lang="en-US" altLang="zh-CN" b="1" dirty="0">
                <a:sym typeface="+mn-ea"/>
              </a:rPr>
              <a:t>naïve.com,</a:t>
            </a:r>
            <a:r>
              <a:rPr lang="zh-CN" altLang="en-US" b="1" dirty="0">
                <a:sym typeface="+mn-ea"/>
              </a:rPr>
              <a:t>他的浏览器现在存储了一个来自</a:t>
            </a:r>
            <a:r>
              <a:rPr lang="en-US" altLang="zh-CN" b="1" dirty="0">
                <a:sym typeface="+mn-ea"/>
              </a:rPr>
              <a:t>naïve.com</a:t>
            </a:r>
            <a:r>
              <a:rPr lang="zh-CN" altLang="en-US" b="1" dirty="0">
                <a:sym typeface="+mn-ea"/>
              </a:rPr>
              <a:t>的</a:t>
            </a:r>
            <a:r>
              <a:rPr lang="en-US" altLang="zh-CN" b="1" dirty="0">
                <a:sym typeface="+mn-ea"/>
              </a:rPr>
              <a:t>cookie</a:t>
            </a:r>
            <a:r>
              <a:rPr lang="zh-CN" altLang="en-US" b="1" dirty="0">
                <a:sym typeface="+mn-ea"/>
              </a:rPr>
              <a:t>。</a:t>
            </a:r>
            <a:endParaRPr lang="en-US" altLang="zh-CN" b="1" dirty="0">
              <a:sym typeface="+mn-ea"/>
            </a:endParaRPr>
          </a:p>
          <a:p>
            <a:pPr marL="228600" indent="-228600" defTabSz="914400" fontAlgn="auto">
              <a:lnSpc>
                <a:spcPct val="150000"/>
              </a:lnSpc>
              <a:spcBef>
                <a:spcPct val="35000"/>
              </a:spcBef>
              <a:spcAft>
                <a:spcPts val="0"/>
              </a:spcAft>
              <a:buClr>
                <a:srgbClr val="3641AD"/>
              </a:buClr>
              <a:buSzPct val="65000"/>
              <a:tabLst>
                <a:tab pos="1314450" algn="l"/>
              </a:tabLst>
            </a:pPr>
            <a:r>
              <a:rPr lang="en-US" altLang="zh-CN" b="1" dirty="0">
                <a:sym typeface="+mn-ea"/>
              </a:rPr>
              <a:t>2. </a:t>
            </a:r>
            <a:r>
              <a:rPr lang="zh-CN" altLang="en-US" b="1" dirty="0">
                <a:sym typeface="+mn-ea"/>
              </a:rPr>
              <a:t>用户遭到欺骗（钓鱼攻击），单击了一个恶意的</a:t>
            </a:r>
            <a:r>
              <a:rPr lang="en-US" altLang="zh-CN" b="1" dirty="0">
                <a:sym typeface="+mn-ea"/>
              </a:rPr>
              <a:t>URL</a:t>
            </a:r>
            <a:r>
              <a:rPr lang="zh-CN" altLang="en-US" b="1" dirty="0">
                <a:sym typeface="+mn-ea"/>
              </a:rPr>
              <a:t>，访问</a:t>
            </a:r>
            <a:r>
              <a:rPr lang="en-US" altLang="zh-CN" b="1" dirty="0">
                <a:sym typeface="+mn-ea"/>
              </a:rPr>
              <a:t>evil.com</a:t>
            </a:r>
            <a:r>
              <a:rPr lang="zh-CN" altLang="en-US" b="1" dirty="0">
                <a:sym typeface="+mn-ea"/>
              </a:rPr>
              <a:t>。</a:t>
            </a:r>
            <a:endParaRPr lang="en-US" altLang="zh-CN" b="1" dirty="0">
              <a:sym typeface="+mn-ea"/>
            </a:endParaRPr>
          </a:p>
          <a:p>
            <a:pPr marL="228600" indent="-228600" defTabSz="914400" fontAlgn="auto">
              <a:lnSpc>
                <a:spcPct val="150000"/>
              </a:lnSpc>
              <a:spcBef>
                <a:spcPct val="35000"/>
              </a:spcBef>
              <a:spcAft>
                <a:spcPts val="0"/>
              </a:spcAft>
              <a:buClr>
                <a:srgbClr val="3641AD"/>
              </a:buClr>
              <a:buSzPct val="65000"/>
              <a:tabLst>
                <a:tab pos="1314450" algn="l"/>
              </a:tabLst>
            </a:pPr>
            <a:endParaRPr lang="en-US" altLang="zh-CN" b="1" dirty="0">
              <a:sym typeface="+mn-ea"/>
            </a:endParaRPr>
          </a:p>
          <a:p>
            <a:pPr marL="228600" indent="-228600" defTabSz="914400" fontAlgn="auto">
              <a:lnSpc>
                <a:spcPct val="150000"/>
              </a:lnSpc>
              <a:spcBef>
                <a:spcPct val="35000"/>
              </a:spcBef>
              <a:spcAft>
                <a:spcPts val="0"/>
              </a:spcAft>
              <a:buClr>
                <a:srgbClr val="3641AD"/>
              </a:buClr>
              <a:buSzPct val="65000"/>
              <a:tabLst>
                <a:tab pos="1314450" algn="l"/>
              </a:tabLst>
            </a:pPr>
            <a:r>
              <a:rPr lang="en-US" altLang="zh-CN" b="1" dirty="0">
                <a:sym typeface="+mn-ea"/>
              </a:rPr>
              <a:t>3. evil.com</a:t>
            </a:r>
            <a:r>
              <a:rPr lang="zh-CN" altLang="en-US" b="1" dirty="0">
                <a:sym typeface="+mn-ea"/>
              </a:rPr>
              <a:t>返回的网页中有隐藏的可执行代码或者脚本，比如这里的恶意脚本访问</a:t>
            </a:r>
            <a:r>
              <a:rPr lang="en-US" altLang="zh-CN" b="1" dirty="0">
                <a:sym typeface="+mn-ea"/>
              </a:rPr>
              <a:t>naïve.com</a:t>
            </a:r>
            <a:r>
              <a:rPr lang="zh-CN" altLang="en-US" b="1" dirty="0">
                <a:sym typeface="+mn-ea"/>
              </a:rPr>
              <a:t> 并调用</a:t>
            </a:r>
            <a:r>
              <a:rPr lang="en-US" altLang="zh-CN" b="1" dirty="0" err="1">
                <a:sym typeface="+mn-ea"/>
              </a:rPr>
              <a:t>hello.cgi</a:t>
            </a:r>
            <a:r>
              <a:rPr lang="zh-CN" altLang="en-US" b="1" dirty="0">
                <a:sym typeface="+mn-ea"/>
              </a:rPr>
              <a:t>，并以用户的“名称”命名。</a:t>
            </a:r>
          </a:p>
          <a:p>
            <a:pPr marL="228600" indent="-228600" defTabSz="914400" fontAlgn="auto">
              <a:lnSpc>
                <a:spcPct val="150000"/>
              </a:lnSpc>
              <a:spcBef>
                <a:spcPct val="35000"/>
              </a:spcBef>
              <a:spcAft>
                <a:spcPts val="0"/>
              </a:spcAft>
              <a:buClr>
                <a:srgbClr val="3641AD"/>
              </a:buClr>
              <a:buSzPct val="65000"/>
              <a:tabLst>
                <a:tab pos="1314450" algn="l"/>
              </a:tabLst>
            </a:pPr>
            <a:endParaRPr lang="zh-CN" altLang="en-US" b="1" dirty="0">
              <a:sym typeface="+mn-ea"/>
            </a:endParaRPr>
          </a:p>
          <a:p>
            <a:pPr marL="228600" indent="-228600" defTabSz="914400" fontAlgn="auto">
              <a:lnSpc>
                <a:spcPct val="150000"/>
              </a:lnSpc>
              <a:spcBef>
                <a:spcPct val="35000"/>
              </a:spcBef>
              <a:spcAft>
                <a:spcPts val="0"/>
              </a:spcAft>
              <a:buClr>
                <a:srgbClr val="3641AD"/>
              </a:buClr>
              <a:buSzPct val="65000"/>
              <a:tabLst>
                <a:tab pos="1314450" algn="l"/>
              </a:tabLst>
            </a:pPr>
            <a:r>
              <a:rPr lang="en-US" altLang="zh-CN" b="1" dirty="0">
                <a:sym typeface="+mn-ea"/>
              </a:rPr>
              <a:t>4. </a:t>
            </a:r>
            <a:r>
              <a:rPr lang="en-US" altLang="zh-CN" b="1" dirty="0" err="1">
                <a:sym typeface="+mn-ea"/>
              </a:rPr>
              <a:t>hello.cgi</a:t>
            </a:r>
            <a:r>
              <a:rPr lang="zh-CN" altLang="en-US" b="1" dirty="0">
                <a:sym typeface="+mn-ea"/>
              </a:rPr>
              <a:t>在</a:t>
            </a:r>
            <a:r>
              <a:rPr lang="en-US" altLang="zh-CN" b="1" dirty="0">
                <a:sym typeface="+mn-ea"/>
              </a:rPr>
              <a:t>naïve.com</a:t>
            </a:r>
            <a:r>
              <a:rPr lang="zh-CN" altLang="en-US" b="1" dirty="0">
                <a:sym typeface="+mn-ea"/>
              </a:rPr>
              <a:t>被调用，实际上将</a:t>
            </a:r>
            <a:r>
              <a:rPr lang="en-US" altLang="zh-CN" b="1" dirty="0">
                <a:sym typeface="+mn-ea"/>
              </a:rPr>
              <a:t>html</a:t>
            </a:r>
            <a:r>
              <a:rPr lang="zh-CN" altLang="en-US" b="1" dirty="0">
                <a:sym typeface="+mn-ea"/>
              </a:rPr>
              <a:t>页面中的恶意脚本发送回用户浏览器。</a:t>
            </a:r>
          </a:p>
          <a:p>
            <a:pPr marL="228600" indent="-228600" defTabSz="914400" fontAlgn="auto">
              <a:lnSpc>
                <a:spcPct val="150000"/>
              </a:lnSpc>
              <a:spcBef>
                <a:spcPct val="35000"/>
              </a:spcBef>
              <a:spcAft>
                <a:spcPts val="0"/>
              </a:spcAft>
              <a:buClr>
                <a:srgbClr val="3641AD"/>
              </a:buClr>
              <a:buSzPct val="65000"/>
              <a:tabLst>
                <a:tab pos="1314450" algn="l"/>
              </a:tabLst>
            </a:pPr>
            <a:endParaRPr lang="zh-CN" altLang="en-US" b="1" dirty="0">
              <a:sym typeface="+mn-ea"/>
            </a:endParaRPr>
          </a:p>
          <a:p>
            <a:pPr marL="228600" indent="-228600" defTabSz="914400" fontAlgn="auto">
              <a:lnSpc>
                <a:spcPct val="150000"/>
              </a:lnSpc>
              <a:spcBef>
                <a:spcPct val="35000"/>
              </a:spcBef>
              <a:spcAft>
                <a:spcPts val="0"/>
              </a:spcAft>
              <a:buClr>
                <a:srgbClr val="3641AD"/>
              </a:buClr>
              <a:buSzPct val="65000"/>
              <a:tabLst>
                <a:tab pos="1314450" algn="l"/>
              </a:tabLst>
            </a:pPr>
            <a:r>
              <a:rPr lang="en-US" altLang="zh-CN" b="1" dirty="0">
                <a:sym typeface="+mn-ea"/>
              </a:rPr>
              <a:t>5. </a:t>
            </a:r>
            <a:r>
              <a:rPr lang="zh-CN" altLang="en-US" b="1" dirty="0">
                <a:sym typeface="+mn-ea"/>
              </a:rPr>
              <a:t>用户的浏览器显示</a:t>
            </a:r>
            <a:r>
              <a:rPr lang="en-US" altLang="zh-CN" b="1" dirty="0">
                <a:sym typeface="+mn-ea"/>
              </a:rPr>
              <a:t>html</a:t>
            </a:r>
            <a:r>
              <a:rPr lang="zh-CN" altLang="en-US" b="1" dirty="0">
                <a:sym typeface="+mn-ea"/>
              </a:rPr>
              <a:t>页面并执行恶意脚本，从而将用户访问</a:t>
            </a:r>
            <a:r>
              <a:rPr lang="en-US" altLang="zh-CN" b="1" dirty="0">
                <a:sym typeface="+mn-ea"/>
              </a:rPr>
              <a:t>naïve.com</a:t>
            </a:r>
            <a:r>
              <a:rPr lang="zh-CN" altLang="en-US" b="1" dirty="0">
                <a:sym typeface="+mn-ea"/>
              </a:rPr>
              <a:t>的</a:t>
            </a:r>
            <a:r>
              <a:rPr lang="en-US" altLang="zh-CN" b="1" dirty="0">
                <a:sym typeface="+mn-ea"/>
              </a:rPr>
              <a:t>cookie</a:t>
            </a:r>
            <a:r>
              <a:rPr lang="zh-CN" altLang="en-US" b="1" dirty="0">
                <a:sym typeface="+mn-ea"/>
              </a:rPr>
              <a:t>发送给攻击者。</a:t>
            </a:r>
            <a:r>
              <a:rPr lang="en-US" altLang="zh-CN" b="1" dirty="0">
                <a:sym typeface="+mn-ea"/>
              </a:rPr>
              <a:t>evil.com</a:t>
            </a:r>
            <a:r>
              <a:rPr lang="zh-CN" altLang="en-US" b="1" dirty="0">
                <a:sym typeface="+mn-ea"/>
              </a:rPr>
              <a:t>实现了窃取该</a:t>
            </a:r>
            <a:r>
              <a:rPr lang="en-US" altLang="zh-CN" b="1" dirty="0">
                <a:sym typeface="+mn-ea"/>
              </a:rPr>
              <a:t>cookie</a:t>
            </a:r>
            <a:r>
              <a:rPr lang="zh-CN" altLang="en-US" b="1" dirty="0">
                <a:sym typeface="+mn-ea"/>
              </a:rPr>
              <a:t>的目的</a:t>
            </a:r>
          </a:p>
          <a:p>
            <a:pPr marL="228600" indent="-228600" defTabSz="914400" fontAlgn="auto">
              <a:lnSpc>
                <a:spcPct val="150000"/>
              </a:lnSpc>
              <a:spcBef>
                <a:spcPct val="35000"/>
              </a:spcBef>
              <a:spcAft>
                <a:spcPts val="0"/>
              </a:spcAft>
              <a:buClr>
                <a:srgbClr val="3641AD"/>
              </a:buClr>
              <a:buSzPct val="65000"/>
              <a:tabLst>
                <a:tab pos="1314450" algn="l"/>
              </a:tabLst>
            </a:pPr>
            <a:endParaRPr lang="zh-CN" altLang="en-US" b="1" dirty="0">
              <a:sym typeface="+mn-ea"/>
            </a:endParaRPr>
          </a:p>
          <a:p>
            <a:pPr marL="228600" indent="-228600" defTabSz="914400" fontAlgn="auto">
              <a:lnSpc>
                <a:spcPct val="150000"/>
              </a:lnSpc>
              <a:spcBef>
                <a:spcPct val="35000"/>
              </a:spcBef>
              <a:spcAft>
                <a:spcPts val="0"/>
              </a:spcAft>
              <a:buClr>
                <a:srgbClr val="3641AD"/>
              </a:buClr>
              <a:buSzPct val="65000"/>
              <a:tabLst>
                <a:tab pos="1314450" algn="l"/>
              </a:tabLst>
            </a:pPr>
            <a:r>
              <a:rPr lang="zh-CN" altLang="en-US" b="1" dirty="0">
                <a:sym typeface="+mn-ea"/>
              </a:rPr>
              <a:t>那么如果</a:t>
            </a:r>
            <a:r>
              <a:rPr lang="en-US" altLang="zh-CN" b="1" dirty="0">
                <a:sym typeface="+mn-ea"/>
              </a:rPr>
              <a:t>evil.com</a:t>
            </a:r>
            <a:r>
              <a:rPr lang="zh-CN" altLang="en-US" b="1" dirty="0">
                <a:sym typeface="+mn-ea"/>
              </a:rPr>
              <a:t>拿到用户访问</a:t>
            </a:r>
            <a:r>
              <a:rPr lang="en-US" altLang="zh-CN" b="1" dirty="0">
                <a:sym typeface="+mn-ea"/>
              </a:rPr>
              <a:t>naive.com</a:t>
            </a:r>
            <a:r>
              <a:rPr lang="zh-CN" altLang="en-US" b="1" dirty="0">
                <a:sym typeface="+mn-ea"/>
              </a:rPr>
              <a:t>的</a:t>
            </a:r>
            <a:r>
              <a:rPr lang="en-US" altLang="zh-CN" b="1" dirty="0">
                <a:sym typeface="+mn-ea"/>
              </a:rPr>
              <a:t>Cookie</a:t>
            </a:r>
            <a:r>
              <a:rPr lang="zh-CN" altLang="en-US" b="1" dirty="0">
                <a:sym typeface="+mn-ea"/>
              </a:rPr>
              <a:t>，它可以干什么？因为该</a:t>
            </a:r>
            <a:r>
              <a:rPr lang="en-US" altLang="zh-CN" b="1" dirty="0">
                <a:sym typeface="+mn-ea"/>
              </a:rPr>
              <a:t>Cookie</a:t>
            </a:r>
            <a:r>
              <a:rPr lang="zh-CN" altLang="en-US" b="1" dirty="0">
                <a:sym typeface="+mn-ea"/>
              </a:rPr>
              <a:t>包含了用户之前与</a:t>
            </a:r>
            <a:r>
              <a:rPr lang="en-US" altLang="zh-CN" b="1" dirty="0">
                <a:sym typeface="+mn-ea"/>
              </a:rPr>
              <a:t>naïve.com</a:t>
            </a:r>
            <a:r>
              <a:rPr lang="zh-CN" altLang="en-US" b="1" dirty="0">
                <a:sym typeface="+mn-ea"/>
              </a:rPr>
              <a:t>会话的认证信息（</a:t>
            </a:r>
            <a:r>
              <a:rPr lang="en-US" altLang="zh-CN" b="1" dirty="0">
                <a:sym typeface="+mn-ea"/>
              </a:rPr>
              <a:t>session authenticator</a:t>
            </a:r>
            <a:r>
              <a:rPr lang="zh-CN" altLang="en-US" b="1" dirty="0">
                <a:sym typeface="+mn-ea"/>
              </a:rPr>
              <a:t>），攻击者现在可以冒充用户了。</a:t>
            </a:r>
            <a:endParaRPr lang="en-US" altLang="zh-CN" b="1" dirty="0">
              <a:sym typeface="+mn-ea"/>
            </a:endParaRPr>
          </a:p>
          <a:p>
            <a:pPr marL="228600" indent="-228600" defTabSz="914400" fontAlgn="auto">
              <a:lnSpc>
                <a:spcPct val="150000"/>
              </a:lnSpc>
              <a:spcBef>
                <a:spcPct val="35000"/>
              </a:spcBef>
              <a:spcAft>
                <a:spcPts val="0"/>
              </a:spcAft>
              <a:buClr>
                <a:srgbClr val="3641AD"/>
              </a:buClr>
              <a:buSzPct val="65000"/>
              <a:tabLst>
                <a:tab pos="1314450" algn="l"/>
              </a:tabLst>
            </a:pPr>
            <a:endParaRPr lang="en-US" altLang="zh-CN" b="1" dirty="0">
              <a:sym typeface="+mn-ea"/>
            </a:endParaRPr>
          </a:p>
          <a:p>
            <a:pPr marL="0" indent="0" eaLnBrk="1" hangingPunct="1">
              <a:lnSpc>
                <a:spcPct val="80000"/>
              </a:lnSpc>
              <a:buNone/>
            </a:pPr>
            <a:endParaRPr lang="zh-CN" altLang="en-US" dirty="0"/>
          </a:p>
          <a:p>
            <a:pPr marL="0" indent="0" eaLnBrk="1" hangingPunct="1">
              <a:lnSpc>
                <a:spcPct val="80000"/>
              </a:lnSpc>
              <a:buNone/>
            </a:pPr>
            <a:r>
              <a:rPr lang="en-US" altLang="zh-CN" dirty="0">
                <a:sym typeface="+mn-ea"/>
              </a:rPr>
              <a:t>【</a:t>
            </a:r>
            <a:r>
              <a:rPr lang="zh-CN" altLang="en-US" dirty="0">
                <a:sym typeface="+mn-ea"/>
              </a:rPr>
              <a:t>选讲或扩展讲解</a:t>
            </a:r>
            <a:r>
              <a:rPr lang="en-US" altLang="zh-CN" dirty="0">
                <a:sym typeface="+mn-ea"/>
              </a:rPr>
              <a:t>】</a:t>
            </a:r>
            <a:endParaRPr lang="zh-CN" altLang="en-US" dirty="0"/>
          </a:p>
          <a:p>
            <a:pPr marL="228600" indent="-228600" defTabSz="914400" fontAlgn="auto">
              <a:lnSpc>
                <a:spcPct val="150000"/>
              </a:lnSpc>
              <a:spcBef>
                <a:spcPct val="35000"/>
              </a:spcBef>
              <a:spcAft>
                <a:spcPts val="0"/>
              </a:spcAft>
              <a:buClr>
                <a:srgbClr val="3641AD"/>
              </a:buClr>
              <a:buSzPct val="65000"/>
              <a:tabLst>
                <a:tab pos="1314450" algn="l"/>
              </a:tabLst>
            </a:pPr>
            <a:r>
              <a:rPr lang="zh-CN" altLang="en-US" b="1" dirty="0">
                <a:sym typeface="+mn-ea"/>
              </a:rPr>
              <a:t>跨站脚本漏洞产生原理</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r>
              <a:rPr lang="zh-CN" altLang="en-US" dirty="0">
                <a:sym typeface="+mn-ea"/>
              </a:rPr>
              <a:t>由于WEB应用程序没有对用户的输入和输出进行严格的过滤和转换，就导致在返回页面中可能嵌入恶意代码。利用这个漏洞，攻击者假冒正常的用户，以用户的名义发送恶意请求。这些请求可能是发送邮件，发帖留言，盗账号，电子商城购买物品，甚至网银转账等一系列操作。</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endParaRPr lang="zh-CN" altLang="en-US" dirty="0"/>
          </a:p>
          <a:p>
            <a:pPr marL="228600" indent="-228600" defTabSz="914400" fontAlgn="auto">
              <a:lnSpc>
                <a:spcPct val="150000"/>
              </a:lnSpc>
              <a:spcBef>
                <a:spcPct val="35000"/>
              </a:spcBef>
              <a:spcAft>
                <a:spcPts val="0"/>
              </a:spcAft>
              <a:buClr>
                <a:srgbClr val="3641AD"/>
              </a:buClr>
              <a:buSzPct val="65000"/>
              <a:tabLst>
                <a:tab pos="1314450" algn="l"/>
              </a:tabLst>
            </a:pPr>
            <a:r>
              <a:rPr lang="zh-CN" altLang="en-US" b="1" dirty="0">
                <a:sym typeface="+mn-ea"/>
              </a:rPr>
              <a:t>什么是跨站脚本攻击</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r>
              <a:rPr lang="zh-CN" altLang="en-US" dirty="0">
                <a:sym typeface="+mn-ea"/>
              </a:rPr>
              <a:t>XSS又叫CSS  (Cross Site Script) ，跨站脚本攻击。它指的是恶意攻击者往WEB页面里插入恶意html代码，当用户浏览该页之时，嵌入其中Web里面的html代码会被执行，从而达到恶意用户的特殊目的。</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r>
              <a:rPr lang="zh-CN" altLang="en-US" dirty="0">
                <a:sym typeface="+mn-ea"/>
              </a:rPr>
              <a:t>跨站脚本执行漏洞的攻击效果需要借助第三方网站来显现，因此这种攻击能在一定程度上隐藏身份。</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r>
              <a:rPr lang="zh-CN" altLang="en-US" dirty="0">
                <a:sym typeface="+mn-ea"/>
              </a:rPr>
              <a:t>XSS属于被动式的攻击，因为其被动且不好利用，所以许多人常呼略其危害性。</a:t>
            </a:r>
            <a:endParaRPr lang="zh-CN" altLang="en-US" dirty="0"/>
          </a:p>
          <a:p>
            <a:pPr marL="228600" indent="-228600" defTabSz="0" eaLnBrk="1" hangingPunct="1">
              <a:lnSpc>
                <a:spcPct val="90000"/>
              </a:lnSpc>
              <a:spcBef>
                <a:spcPct val="35000"/>
              </a:spcBef>
              <a:spcAft>
                <a:spcPct val="15000"/>
              </a:spcAft>
              <a:buClr>
                <a:srgbClr val="3641AD"/>
              </a:buClr>
              <a:buSzPct val="65000"/>
              <a:tabLst>
                <a:tab pos="1314450" algn="l"/>
              </a:tabLst>
            </a:pPr>
            <a:r>
              <a:rPr lang="zh-CN" altLang="en-US" b="1" dirty="0">
                <a:solidFill>
                  <a:srgbClr val="000000"/>
                </a:solidFill>
                <a:latin typeface="隶书" pitchFamily="49" charset="-122"/>
                <a:ea typeface="隶书" pitchFamily="49" charset="-122"/>
                <a:sym typeface="+mn-ea"/>
              </a:rPr>
              <a:t>跨站脚本攻击传播途径</a:t>
            </a:r>
            <a:endParaRPr lang="en-US" altLang="en-US" dirty="0">
              <a:solidFill>
                <a:srgbClr val="000000"/>
              </a:solidFill>
              <a:latin typeface="隶书" pitchFamily="49" charset="-122"/>
              <a:ea typeface="隶书" pitchFamily="49" charset="-122"/>
            </a:endParaRPr>
          </a:p>
          <a:p>
            <a:pPr marL="571500" lvl="1" indent="-228600" defTabSz="0" eaLnBrk="1" hangingPunct="1">
              <a:lnSpc>
                <a:spcPct val="90000"/>
              </a:lnSpc>
              <a:spcBef>
                <a:spcPct val="25000"/>
              </a:spcBef>
              <a:spcAft>
                <a:spcPct val="15000"/>
              </a:spcAft>
              <a:buClr>
                <a:schemeClr val="accent1"/>
              </a:buClr>
              <a:buSzPct val="80000"/>
              <a:buFont typeface="Wingdings 3" panose="05040102010807070707" pitchFamily="2" charset="2"/>
              <a:buChar char=""/>
              <a:tabLst>
                <a:tab pos="1314450" algn="l"/>
              </a:tabLst>
            </a:pPr>
            <a:r>
              <a:rPr lang="en-US" altLang="zh-CN" dirty="0">
                <a:solidFill>
                  <a:srgbClr val="000000"/>
                </a:solidFill>
                <a:latin typeface="隶书" pitchFamily="49" charset="-122"/>
                <a:ea typeface="隶书" pitchFamily="49" charset="-122"/>
                <a:sym typeface="+mn-ea"/>
              </a:rPr>
              <a:t>EMAIL</a:t>
            </a:r>
            <a:endParaRPr lang="zh-CN" altLang="en-US" dirty="0">
              <a:solidFill>
                <a:srgbClr val="000000"/>
              </a:solidFill>
              <a:latin typeface="隶书" pitchFamily="49" charset="-122"/>
              <a:ea typeface="隶书" pitchFamily="49" charset="-122"/>
            </a:endParaRPr>
          </a:p>
          <a:p>
            <a:pPr marL="571500" lvl="1" indent="-228600" defTabSz="0" eaLnBrk="1" hangingPunct="1">
              <a:lnSpc>
                <a:spcPct val="90000"/>
              </a:lnSpc>
              <a:spcBef>
                <a:spcPct val="25000"/>
              </a:spcBef>
              <a:spcAft>
                <a:spcPct val="15000"/>
              </a:spcAft>
              <a:buClr>
                <a:schemeClr val="accent1"/>
              </a:buClr>
              <a:buSzPct val="80000"/>
              <a:buFont typeface="Wingdings 3" panose="05040102010807070707" pitchFamily="2" charset="2"/>
              <a:buChar char=""/>
              <a:tabLst>
                <a:tab pos="1314450" algn="l"/>
              </a:tabLst>
            </a:pPr>
            <a:r>
              <a:rPr lang="en-US" altLang="zh-CN" dirty="0">
                <a:solidFill>
                  <a:srgbClr val="000000"/>
                </a:solidFill>
                <a:latin typeface="隶书" pitchFamily="49" charset="-122"/>
                <a:ea typeface="隶书" pitchFamily="49" charset="-122"/>
                <a:sym typeface="+mn-ea"/>
              </a:rPr>
              <a:t>IM</a:t>
            </a:r>
            <a:endParaRPr lang="zh-CN" altLang="en-US" dirty="0">
              <a:solidFill>
                <a:srgbClr val="000000"/>
              </a:solidFill>
              <a:latin typeface="隶书" pitchFamily="49" charset="-122"/>
              <a:ea typeface="隶书" pitchFamily="49" charset="-122"/>
            </a:endParaRPr>
          </a:p>
          <a:p>
            <a:pPr marL="571500" lvl="1" indent="-228600" defTabSz="0" eaLnBrk="1" hangingPunct="1">
              <a:lnSpc>
                <a:spcPct val="90000"/>
              </a:lnSpc>
              <a:spcBef>
                <a:spcPct val="25000"/>
              </a:spcBef>
              <a:spcAft>
                <a:spcPct val="15000"/>
              </a:spcAft>
              <a:buClr>
                <a:schemeClr val="accent1"/>
              </a:buClr>
              <a:buSzPct val="80000"/>
              <a:buFont typeface="Wingdings 3" panose="05040102010807070707" pitchFamily="2" charset="2"/>
              <a:buChar char=""/>
              <a:tabLst>
                <a:tab pos="1314450" algn="l"/>
              </a:tabLst>
            </a:pPr>
            <a:r>
              <a:rPr lang="zh-CN" altLang="en-US" dirty="0">
                <a:solidFill>
                  <a:srgbClr val="000000"/>
                </a:solidFill>
                <a:latin typeface="隶书" pitchFamily="49" charset="-122"/>
                <a:ea typeface="隶书" pitchFamily="49" charset="-122"/>
                <a:sym typeface="+mn-ea"/>
              </a:rPr>
              <a:t>聊天室</a:t>
            </a:r>
            <a:endParaRPr lang="zh-CN" altLang="en-US" dirty="0">
              <a:solidFill>
                <a:srgbClr val="000000"/>
              </a:solidFill>
              <a:latin typeface="隶书" pitchFamily="49" charset="-122"/>
              <a:ea typeface="隶书" pitchFamily="49" charset="-122"/>
            </a:endParaRPr>
          </a:p>
          <a:p>
            <a:pPr marL="571500" lvl="1" indent="-228600" defTabSz="0" eaLnBrk="1" hangingPunct="1">
              <a:lnSpc>
                <a:spcPct val="90000"/>
              </a:lnSpc>
              <a:spcBef>
                <a:spcPct val="25000"/>
              </a:spcBef>
              <a:spcAft>
                <a:spcPct val="15000"/>
              </a:spcAft>
              <a:buClr>
                <a:schemeClr val="accent1"/>
              </a:buClr>
              <a:buSzPct val="80000"/>
              <a:buFont typeface="Wingdings 3" panose="05040102010807070707" pitchFamily="2" charset="2"/>
              <a:buChar char=""/>
              <a:tabLst>
                <a:tab pos="1314450" algn="l"/>
              </a:tabLst>
            </a:pPr>
            <a:r>
              <a:rPr lang="zh-CN" altLang="en-US" dirty="0">
                <a:solidFill>
                  <a:srgbClr val="000000"/>
                </a:solidFill>
                <a:latin typeface="隶书" pitchFamily="49" charset="-122"/>
                <a:ea typeface="隶书" pitchFamily="49" charset="-122"/>
                <a:sym typeface="+mn-ea"/>
              </a:rPr>
              <a:t>留言板</a:t>
            </a:r>
            <a:endParaRPr lang="zh-CN" altLang="en-US" dirty="0">
              <a:solidFill>
                <a:srgbClr val="000000"/>
              </a:solidFill>
              <a:latin typeface="隶书" pitchFamily="49" charset="-122"/>
              <a:ea typeface="隶书" pitchFamily="49" charset="-122"/>
            </a:endParaRPr>
          </a:p>
          <a:p>
            <a:pPr marL="571500" lvl="1" indent="-228600" defTabSz="0" eaLnBrk="1" hangingPunct="1">
              <a:lnSpc>
                <a:spcPct val="90000"/>
              </a:lnSpc>
              <a:spcBef>
                <a:spcPct val="25000"/>
              </a:spcBef>
              <a:spcAft>
                <a:spcPct val="15000"/>
              </a:spcAft>
              <a:buClr>
                <a:schemeClr val="accent1"/>
              </a:buClr>
              <a:buSzPct val="80000"/>
              <a:buFont typeface="Wingdings 3" panose="05040102010807070707" pitchFamily="2" charset="2"/>
              <a:buChar char=""/>
              <a:tabLst>
                <a:tab pos="1314450" algn="l"/>
              </a:tabLst>
            </a:pPr>
            <a:r>
              <a:rPr lang="zh-CN" altLang="en-US" dirty="0">
                <a:solidFill>
                  <a:srgbClr val="000000"/>
                </a:solidFill>
                <a:latin typeface="隶书" pitchFamily="49" charset="-122"/>
                <a:ea typeface="隶书" pitchFamily="49" charset="-122"/>
                <a:sym typeface="+mn-ea"/>
              </a:rPr>
              <a:t>论坛 </a:t>
            </a:r>
            <a:endParaRPr lang="zh-CN" altLang="en-US" dirty="0">
              <a:solidFill>
                <a:srgbClr val="000000"/>
              </a:solidFill>
              <a:latin typeface="隶书" pitchFamily="49" charset="-122"/>
              <a:ea typeface="隶书" pitchFamily="49" charset="-122"/>
            </a:endParaRPr>
          </a:p>
          <a:p>
            <a:pPr marL="571500" lvl="1" indent="-228600" defTabSz="0" eaLnBrk="1" hangingPunct="1">
              <a:lnSpc>
                <a:spcPct val="90000"/>
              </a:lnSpc>
              <a:spcBef>
                <a:spcPct val="25000"/>
              </a:spcBef>
              <a:spcAft>
                <a:spcPct val="15000"/>
              </a:spcAft>
              <a:buClr>
                <a:schemeClr val="accent1"/>
              </a:buClr>
              <a:buSzPct val="80000"/>
              <a:buFont typeface="Wingdings 3" panose="05040102010807070707" pitchFamily="2" charset="2"/>
              <a:buChar char=""/>
              <a:tabLst>
                <a:tab pos="1314450" algn="l"/>
              </a:tabLst>
            </a:pPr>
            <a:r>
              <a:rPr lang="zh-CN" altLang="en-US" dirty="0">
                <a:solidFill>
                  <a:srgbClr val="000000"/>
                </a:solidFill>
                <a:latin typeface="隶书" pitchFamily="49" charset="-122"/>
                <a:ea typeface="隶书" pitchFamily="49" charset="-122"/>
                <a:sym typeface="+mn-ea"/>
              </a:rPr>
              <a:t>交互性平台</a:t>
            </a:r>
            <a:endParaRPr lang="zh-CN" altLang="en-US" b="1" dirty="0">
              <a:sym typeface="+mn-ea"/>
            </a:endParaRPr>
          </a:p>
          <a:p>
            <a:pPr marL="228600" indent="-228600" defTabSz="914400" fontAlgn="auto">
              <a:lnSpc>
                <a:spcPct val="150000"/>
              </a:lnSpc>
              <a:spcBef>
                <a:spcPct val="35000"/>
              </a:spcBef>
              <a:spcAft>
                <a:spcPts val="0"/>
              </a:spcAft>
              <a:buClr>
                <a:srgbClr val="3641AD"/>
              </a:buClr>
              <a:buSzPct val="65000"/>
              <a:tabLst>
                <a:tab pos="1314450" algn="l"/>
              </a:tabLst>
            </a:pPr>
            <a:r>
              <a:rPr lang="zh-CN" altLang="en-US" b="1" dirty="0">
                <a:sym typeface="+mn-ea"/>
              </a:rPr>
              <a:t>跨站攻击的危害</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r>
              <a:rPr lang="zh-CN" altLang="en-US" dirty="0">
                <a:sym typeface="+mn-ea"/>
              </a:rPr>
              <a:t>窃取 Cookie </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r>
              <a:rPr lang="zh-CN" altLang="en-US" dirty="0">
                <a:sym typeface="+mn-ea"/>
              </a:rPr>
              <a:t>劫持帐户 </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r>
              <a:rPr lang="zh-CN" altLang="en-US" dirty="0">
                <a:sym typeface="+mn-ea"/>
              </a:rPr>
              <a:t>执行 ActiveX </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r>
              <a:rPr lang="zh-CN" altLang="en-US" dirty="0">
                <a:sym typeface="+mn-ea"/>
              </a:rPr>
              <a:t>执行 Flash 内容 </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r>
              <a:rPr lang="zh-CN" altLang="en-US" dirty="0">
                <a:sym typeface="+mn-ea"/>
              </a:rPr>
              <a:t>强迫您下载软件</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r>
              <a:rPr lang="zh-CN" altLang="en-US" dirty="0">
                <a:sym typeface="+mn-ea"/>
              </a:rPr>
              <a:t>对硬盘和数据采取操作 </a:t>
            </a:r>
            <a:endParaRPr lang="zh-CN" altLang="en-US" dirty="0"/>
          </a:p>
          <a:p>
            <a:pPr marL="571500" lvl="1" indent="-228600" defTabSz="914400" fontAlgn="auto">
              <a:lnSpc>
                <a:spcPct val="150000"/>
              </a:lnSpc>
              <a:spcBef>
                <a:spcPct val="25000"/>
              </a:spcBef>
              <a:spcAft>
                <a:spcPts val="0"/>
              </a:spcAft>
              <a:buClr>
                <a:schemeClr val="accent1"/>
              </a:buClr>
              <a:buSzPct val="80000"/>
              <a:buFont typeface="Wingdings 3" panose="05040102010807070707" pitchFamily="2" charset="2"/>
              <a:buChar char=""/>
              <a:tabLst>
                <a:tab pos="1314450" algn="l"/>
              </a:tabLst>
            </a:pPr>
            <a:r>
              <a:rPr lang="zh-CN" altLang="en-US" dirty="0">
                <a:sym typeface="+mn-ea"/>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123</a:t>
            </a:fld>
            <a:endParaRPr kumimoji="1" lang="zh-CN" altLang="en-US"/>
          </a:p>
        </p:txBody>
      </p:sp>
    </p:spTree>
    <p:extLst>
      <p:ext uri="{BB962C8B-B14F-4D97-AF65-F5344CB8AC3E}">
        <p14:creationId xmlns:p14="http://schemas.microsoft.com/office/powerpoint/2010/main" val="1502098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CB2DC9A-67A9-FD4C-B518-A728FDBB5B1E}"/>
              </a:ext>
            </a:extLst>
          </p:cNvPr>
          <p:cNvSpPr>
            <a:spLocks noGrp="1" noChangeArrowheads="1"/>
          </p:cNvSpPr>
          <p:nvPr>
            <p:ph type="sldNum" sz="quarter" idx="5"/>
          </p:nvPr>
        </p:nvSpPr>
        <p:spPr>
          <a:ln/>
        </p:spPr>
        <p:txBody>
          <a:bodyPr/>
          <a:lstStyle/>
          <a:p>
            <a:fld id="{25A4243E-6B02-3D46-A59E-32F399051CC6}" type="slidenum">
              <a:rPr lang="en-GB" altLang="zh-CN"/>
              <a:pPr/>
              <a:t>16</a:t>
            </a:fld>
            <a:endParaRPr lang="en-GB" altLang="zh-CN"/>
          </a:p>
        </p:txBody>
      </p:sp>
      <p:sp>
        <p:nvSpPr>
          <p:cNvPr id="118786" name="Rectangle 2">
            <a:extLst>
              <a:ext uri="{FF2B5EF4-FFF2-40B4-BE49-F238E27FC236}">
                <a16:creationId xmlns:a16="http://schemas.microsoft.com/office/drawing/2014/main" id="{2A3CB875-9671-284A-B38E-B8E2034501FE}"/>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A512F102-D381-DB42-A7C0-D267FDC4A2C9}"/>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dirty="0"/>
              <a:t>窃听可在有线或者无线网络中开展，其中有线网里的窃听难度更大，通常需要物理接入目标网络；</a:t>
            </a:r>
            <a:endParaRPr lang="en-US" altLang="zh-CN" dirty="0"/>
          </a:p>
          <a:p>
            <a:r>
              <a:rPr lang="zh-CN" altLang="en-US" dirty="0"/>
              <a:t>无线网里的窃听难度相对较低，一般攻击者处于无线网络覆盖范围内，就有可能通过捕捉无线信号达到窃听目的。</a:t>
            </a:r>
          </a:p>
          <a:p>
            <a:endParaRPr lang="zh-CN" altLang="en-US" dirty="0"/>
          </a:p>
          <a:p>
            <a:endParaRPr lang="en-US" altLang="zh-CN" dirty="0"/>
          </a:p>
        </p:txBody>
      </p:sp>
    </p:spTree>
    <p:extLst>
      <p:ext uri="{BB962C8B-B14F-4D97-AF65-F5344CB8AC3E}">
        <p14:creationId xmlns:p14="http://schemas.microsoft.com/office/powerpoint/2010/main" val="91704611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【讲解脚本】</a:t>
            </a:r>
            <a:endParaRPr lang="en-US" altLang="zh-CN" dirty="0"/>
          </a:p>
          <a:p>
            <a:r>
              <a:rPr lang="zh-CN" altLang="en-US" sz="1200" dirty="0">
                <a:latin typeface="Microsoft YaHei" panose="020B0503020204020204" pitchFamily="34" charset="-122"/>
                <a:ea typeface="Microsoft YaHei" panose="020B0503020204020204" pitchFamily="34" charset="-122"/>
                <a:sym typeface="宋体" panose="02010600030101010101" pitchFamily="2" charset="-122"/>
              </a:rPr>
              <a:t>点击劫持利用视觉上的欺骗开展攻击，攻击者使用一个透明的、不可见的</a:t>
            </a:r>
            <a:r>
              <a:rPr lang="en-US" altLang="zh-CN" sz="1200" dirty="0">
                <a:latin typeface="Microsoft YaHei" panose="020B0503020204020204" pitchFamily="34" charset="-122"/>
                <a:ea typeface="Microsoft YaHei" panose="020B0503020204020204" pitchFamily="34" charset="-122"/>
                <a:sym typeface="宋体" panose="02010600030101010101" pitchFamily="2" charset="-122"/>
              </a:rPr>
              <a:t>iframe</a:t>
            </a:r>
            <a:r>
              <a:rPr lang="zh-CN" altLang="en-US" sz="1200" dirty="0">
                <a:latin typeface="Microsoft YaHei" panose="020B0503020204020204" pitchFamily="34" charset="-122"/>
                <a:ea typeface="Microsoft YaHei" panose="020B0503020204020204" pitchFamily="34" charset="-122"/>
                <a:sym typeface="宋体" panose="02010600030101010101" pitchFamily="2" charset="-122"/>
              </a:rPr>
              <a:t>，覆盖在一个网页上，然后诱使用户恰好点击在</a:t>
            </a:r>
            <a:r>
              <a:rPr lang="en-US" altLang="zh-CN" sz="1200" dirty="0">
                <a:latin typeface="Microsoft YaHei" panose="020B0503020204020204" pitchFamily="34" charset="-122"/>
                <a:ea typeface="Microsoft YaHei" panose="020B0503020204020204" pitchFamily="34" charset="-122"/>
                <a:sym typeface="宋体" panose="02010600030101010101" pitchFamily="2" charset="-122"/>
              </a:rPr>
              <a:t>iframe</a:t>
            </a:r>
            <a:r>
              <a:rPr lang="zh-CN" altLang="en-US" sz="1200" dirty="0">
                <a:latin typeface="Microsoft YaHei" panose="020B0503020204020204" pitchFamily="34" charset="-122"/>
                <a:ea typeface="Microsoft YaHei" panose="020B0503020204020204" pitchFamily="34" charset="-122"/>
                <a:sym typeface="宋体" panose="02010600030101010101" pitchFamily="2" charset="-122"/>
              </a:rPr>
              <a:t>页面的一些功能性按钮上。</a:t>
            </a:r>
            <a:endParaRPr lang="en-US" altLang="zh-CN" sz="1200" dirty="0">
              <a:latin typeface="Microsoft YaHei" panose="020B0503020204020204" pitchFamily="34" charset="-122"/>
              <a:ea typeface="Microsoft YaHei" panose="020B0503020204020204" pitchFamily="34" charset="-122"/>
              <a:sym typeface="宋体" panose="02010600030101010101" pitchFamily="2" charset="-122"/>
            </a:endParaRPr>
          </a:p>
          <a:p>
            <a:pPr marL="0" indent="0">
              <a:spcBef>
                <a:spcPts val="600"/>
              </a:spcBef>
              <a:buFont typeface="Wingdings" pitchFamily="2" charset="2"/>
              <a:buNone/>
            </a:pPr>
            <a:endParaRPr lang="zh-CN" altLang="en-US" sz="1200" dirty="0">
              <a:latin typeface="Microsoft YaHei" panose="020B0503020204020204" pitchFamily="34" charset="-122"/>
              <a:ea typeface="Microsoft YaHei" panose="020B0503020204020204" pitchFamily="34" charset="-122"/>
              <a:sym typeface="宋体" panose="02010600030101010101" pitchFamily="2" charset="-122"/>
            </a:endParaRPr>
          </a:p>
          <a:p>
            <a:pPr marL="0" indent="0" eaLnBrk="0" latinLnBrk="1" hangingPunct="0"/>
            <a:r>
              <a:rPr lang="zh-CN" altLang="en-US" dirty="0">
                <a:solidFill>
                  <a:srgbClr val="000000"/>
                </a:solidFill>
                <a:latin typeface="宋体" panose="02010600030101010101" pitchFamily="2" charset="-122"/>
                <a:sym typeface="宋体" panose="02010600030101010101" pitchFamily="2" charset="-122"/>
              </a:rPr>
              <a:t>如图示，我们可以看到站点是如何被劫持的。</a:t>
            </a:r>
          </a:p>
          <a:p>
            <a:pPr marL="0" indent="0" eaLnBrk="1" hangingPunct="1">
              <a:lnSpc>
                <a:spcPct val="80000"/>
              </a:lnSpc>
              <a:buNone/>
            </a:pPr>
            <a:r>
              <a:rPr lang="zh-CN" altLang="en-US" dirty="0"/>
              <a:t>这里我们为了方便理解，将欺骗的</a:t>
            </a:r>
            <a:r>
              <a:rPr lang="en-US" altLang="zh-CN" dirty="0"/>
              <a:t>frame</a:t>
            </a:r>
            <a:r>
              <a:rPr lang="zh-CN" altLang="en-US" dirty="0"/>
              <a:t>颜色设置成了透明。用户点击了一个自认为是旅行的页面，其实是被诱骗去点击一个游戏网站并付费。</a:t>
            </a:r>
            <a:endParaRPr lang="en-US" altLang="zh-CN" dirty="0"/>
          </a:p>
          <a:p>
            <a:pPr marL="0" indent="0" eaLnBrk="1" hangingPunct="1">
              <a:lnSpc>
                <a:spcPct val="80000"/>
              </a:lnSpc>
              <a:buNone/>
            </a:pPr>
            <a:endParaRPr lang="zh-CN" altLang="en-US" dirty="0"/>
          </a:p>
          <a:p>
            <a:pPr marL="0" indent="0" eaLnBrk="1" hangingPunct="1">
              <a:lnSpc>
                <a:spcPct val="80000"/>
              </a:lnSpc>
              <a:buNone/>
            </a:pPr>
            <a:r>
              <a:rPr lang="en-US" altLang="zh-CN" dirty="0">
                <a:sym typeface="+mn-ea"/>
              </a:rPr>
              <a:t>【</a:t>
            </a:r>
            <a:r>
              <a:rPr lang="zh-CN" altLang="en-US" dirty="0">
                <a:sym typeface="+mn-ea"/>
              </a:rPr>
              <a:t>选讲或扩展讲解</a:t>
            </a:r>
            <a:r>
              <a:rPr lang="en-US" altLang="zh-CN" dirty="0">
                <a:sym typeface="+mn-ea"/>
              </a:rPr>
              <a:t>】</a:t>
            </a:r>
            <a:endParaRPr lang="zh-CN" altLang="en-US" dirty="0"/>
          </a:p>
          <a:p>
            <a:pPr marL="0" indent="0" eaLnBrk="0" latinLnBrk="1" hangingPunct="0"/>
            <a:endParaRPr lang="zh-CN" altLang="en-US" dirty="0">
              <a:solidFill>
                <a:srgbClr val="000000"/>
              </a:solidFill>
              <a:latin typeface="宋体" panose="02010600030101010101" pitchFamily="2" charset="-122"/>
              <a:sym typeface="宋体" panose="02010600030101010101" pitchFamily="2" charset="-122"/>
            </a:endParaRPr>
          </a:p>
          <a:p>
            <a:pPr marL="0" indent="0" eaLnBrk="0" latinLnBrk="1" hangingPunct="0"/>
            <a:r>
              <a:rPr lang="zh-CN" altLang="en-US" dirty="0">
                <a:solidFill>
                  <a:srgbClr val="000000"/>
                </a:solidFill>
                <a:latin typeface="宋体" panose="02010600030101010101" pitchFamily="2" charset="-122"/>
                <a:sym typeface="宋体" panose="02010600030101010101" pitchFamily="2" charset="-122"/>
              </a:rPr>
              <a:t>这里分享个小知识，</a:t>
            </a:r>
            <a:r>
              <a:rPr lang="en-US" altLang="zh-CN" dirty="0">
                <a:solidFill>
                  <a:srgbClr val="000000"/>
                </a:solidFill>
                <a:latin typeface="宋体" panose="02010600030101010101" pitchFamily="2" charset="-122"/>
                <a:sym typeface="宋体" panose="02010600030101010101" pitchFamily="2" charset="-122"/>
              </a:rPr>
              <a:t>2008</a:t>
            </a:r>
            <a:r>
              <a:rPr lang="zh-CN" altLang="en-US" dirty="0">
                <a:solidFill>
                  <a:srgbClr val="000000"/>
                </a:solidFill>
                <a:latin typeface="宋体" panose="02010600030101010101" pitchFamily="2" charset="-122"/>
                <a:sym typeface="宋体" panose="02010600030101010101" pitchFamily="2" charset="-122"/>
              </a:rPr>
              <a:t>年，安全专家</a:t>
            </a:r>
            <a:r>
              <a:rPr lang="en-US" altLang="zh-CN" dirty="0">
                <a:solidFill>
                  <a:srgbClr val="000000"/>
                </a:solidFill>
                <a:latin typeface="宋体" panose="02010600030101010101" pitchFamily="2" charset="-122"/>
                <a:sym typeface="宋体" panose="02010600030101010101" pitchFamily="2" charset="-122"/>
              </a:rPr>
              <a:t>Robert Hansen</a:t>
            </a:r>
            <a:r>
              <a:rPr lang="zh-CN" altLang="en-US" dirty="0">
                <a:solidFill>
                  <a:srgbClr val="000000"/>
                </a:solidFill>
                <a:latin typeface="宋体" panose="02010600030101010101" pitchFamily="2" charset="-122"/>
                <a:sym typeface="宋体" panose="02010600030101010101" pitchFamily="2" charset="-122"/>
              </a:rPr>
              <a:t>与</a:t>
            </a:r>
            <a:r>
              <a:rPr lang="en-US" altLang="zh-CN" dirty="0">
                <a:solidFill>
                  <a:srgbClr val="000000"/>
                </a:solidFill>
                <a:latin typeface="宋体" panose="02010600030101010101" pitchFamily="2" charset="-122"/>
                <a:sym typeface="宋体" panose="02010600030101010101" pitchFamily="2" charset="-122"/>
              </a:rPr>
              <a:t>Jeremiah Grossman</a:t>
            </a:r>
            <a:r>
              <a:rPr lang="zh-CN" altLang="en-US" dirty="0">
                <a:solidFill>
                  <a:srgbClr val="000000"/>
                </a:solidFill>
                <a:latin typeface="宋体" panose="02010600030101010101" pitchFamily="2" charset="-122"/>
                <a:sym typeface="宋体" panose="02010600030101010101" pitchFamily="2" charset="-122"/>
              </a:rPr>
              <a:t>发现了一种被他们称为“</a:t>
            </a:r>
            <a:r>
              <a:rPr lang="en-US" altLang="zh-CN" dirty="0" err="1">
                <a:solidFill>
                  <a:srgbClr val="000000"/>
                </a:solidFill>
                <a:latin typeface="宋体" panose="02010600030101010101" pitchFamily="2" charset="-122"/>
                <a:sym typeface="宋体" panose="02010600030101010101" pitchFamily="2" charset="-122"/>
              </a:rPr>
              <a:t>ClickJacking</a:t>
            </a:r>
            <a:r>
              <a:rPr lang="en-US" altLang="zh-CN" dirty="0">
                <a:solidFill>
                  <a:srgbClr val="000000"/>
                </a:solidFill>
                <a:latin typeface="宋体" panose="02010600030101010101" pitchFamily="2" charset="-122"/>
                <a:sym typeface="宋体" panose="02010600030101010101" pitchFamily="2" charset="-122"/>
              </a:rPr>
              <a:t>”</a:t>
            </a:r>
            <a:r>
              <a:rPr lang="zh-CN" altLang="en-US" dirty="0">
                <a:solidFill>
                  <a:srgbClr val="000000"/>
                </a:solidFill>
                <a:latin typeface="宋体" panose="02010600030101010101" pitchFamily="2" charset="-122"/>
                <a:sym typeface="宋体" panose="02010600030101010101" pitchFamily="2" charset="-122"/>
              </a:rPr>
              <a:t>（点击劫持）的攻击，两位发现者准备在当年的</a:t>
            </a:r>
            <a:r>
              <a:rPr lang="en-US" altLang="zh-CN" dirty="0">
                <a:solidFill>
                  <a:srgbClr val="000000"/>
                </a:solidFill>
                <a:latin typeface="宋体" panose="02010600030101010101" pitchFamily="2" charset="-122"/>
                <a:sym typeface="宋体" panose="02010600030101010101" pitchFamily="2" charset="-122"/>
              </a:rPr>
              <a:t>OWASP</a:t>
            </a:r>
            <a:r>
              <a:rPr lang="zh-CN" altLang="en-US" dirty="0">
                <a:solidFill>
                  <a:srgbClr val="000000"/>
                </a:solidFill>
                <a:latin typeface="宋体" panose="02010600030101010101" pitchFamily="2" charset="-122"/>
                <a:sym typeface="宋体" panose="02010600030101010101" pitchFamily="2" charset="-122"/>
              </a:rPr>
              <a:t>安全大会上公布并进行演示，但包括</a:t>
            </a:r>
            <a:r>
              <a:rPr lang="en-US" altLang="zh-CN" dirty="0">
                <a:solidFill>
                  <a:srgbClr val="000000"/>
                </a:solidFill>
                <a:latin typeface="宋体" panose="02010600030101010101" pitchFamily="2" charset="-122"/>
                <a:sym typeface="宋体" panose="02010600030101010101" pitchFamily="2" charset="-122"/>
              </a:rPr>
              <a:t>Adobe</a:t>
            </a:r>
            <a:r>
              <a:rPr lang="zh-CN" altLang="en-US" dirty="0">
                <a:solidFill>
                  <a:srgbClr val="000000"/>
                </a:solidFill>
                <a:latin typeface="宋体" panose="02010600030101010101" pitchFamily="2" charset="-122"/>
                <a:sym typeface="宋体" panose="02010600030101010101" pitchFamily="2" charset="-122"/>
              </a:rPr>
              <a:t>在内的所有厂商，都要求在漏洞修补前不要公开此问题。</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124</a:t>
            </a:fld>
            <a:endParaRPr kumimoji="1" lang="zh-CN" altLang="en-US"/>
          </a:p>
        </p:txBody>
      </p:sp>
    </p:spTree>
    <p:extLst>
      <p:ext uri="{BB962C8B-B14F-4D97-AF65-F5344CB8AC3E}">
        <p14:creationId xmlns:p14="http://schemas.microsoft.com/office/powerpoint/2010/main" val="177210002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eaLnBrk="0" latinLnBrk="1" hangingPunct="0">
              <a:buFont typeface="Arial" panose="020B0604020202090204" pitchFamily="34" charset="0"/>
              <a:buNone/>
            </a:pPr>
            <a:r>
              <a:rPr lang="zh-CN" altLang="en-US" dirty="0">
                <a:solidFill>
                  <a:srgbClr val="000000"/>
                </a:solidFill>
                <a:latin typeface="Arial" panose="020B0604020202090204" pitchFamily="34" charset="0"/>
                <a:sym typeface="宋体" panose="02010600030101010101" pitchFamily="2" charset="-122"/>
              </a:rPr>
              <a:t>【讲解脚本】</a:t>
            </a:r>
          </a:p>
          <a:p>
            <a:endParaRPr lang="en-US" altLang="zh-CN" dirty="0"/>
          </a:p>
          <a:p>
            <a:r>
              <a:rPr lang="zh-CN" altLang="en-US" dirty="0"/>
              <a:t>挂马攻击是指攻击者在已经获得控制权的网站的网页中嵌入恶意代码（通常是通过</a:t>
            </a:r>
            <a:r>
              <a:rPr lang="en-US" altLang="zh-CN" dirty="0" err="1"/>
              <a:t>IFrame</a:t>
            </a:r>
            <a:r>
              <a:rPr lang="zh-CN" altLang="en-US" dirty="0"/>
              <a:t>、</a:t>
            </a:r>
            <a:r>
              <a:rPr lang="en-US" altLang="zh-CN" dirty="0"/>
              <a:t>Script</a:t>
            </a:r>
            <a:r>
              <a:rPr lang="zh-CN" altLang="en-US" dirty="0"/>
              <a:t>引用、网页跳转、</a:t>
            </a:r>
            <a:r>
              <a:rPr lang="en-US" altLang="zh-CN" dirty="0"/>
              <a:t>Flash</a:t>
            </a:r>
            <a:r>
              <a:rPr lang="zh-CN" altLang="en-US" dirty="0"/>
              <a:t>媒体封装、弹出新窗口等方式实现），</a:t>
            </a:r>
            <a:endParaRPr lang="en-US" altLang="zh-CN" dirty="0"/>
          </a:p>
          <a:p>
            <a:r>
              <a:rPr lang="zh-CN" altLang="en-US" dirty="0">
                <a:solidFill>
                  <a:srgbClr val="000000"/>
                </a:solidFill>
                <a:latin typeface="Arial" panose="020B0604020202090204" pitchFamily="34" charset="0"/>
                <a:sym typeface="宋体" panose="02010600030101010101" pitchFamily="2" charset="-122"/>
              </a:rPr>
              <a:t>攻击者通过大小写变换、十六进制编码、</a:t>
            </a:r>
            <a:r>
              <a:rPr lang="en-US" altLang="zh-CN" dirty="0" err="1">
                <a:solidFill>
                  <a:srgbClr val="000000"/>
                </a:solidFill>
                <a:latin typeface="Arial" panose="020B0604020202090204" pitchFamily="34" charset="0"/>
                <a:sym typeface="宋体" panose="02010600030101010101" pitchFamily="2" charset="-122"/>
              </a:rPr>
              <a:t>unicode</a:t>
            </a:r>
            <a:r>
              <a:rPr lang="zh-CN" altLang="en-US" dirty="0">
                <a:solidFill>
                  <a:srgbClr val="000000"/>
                </a:solidFill>
                <a:latin typeface="Arial" panose="020B0604020202090204" pitchFamily="34" charset="0"/>
                <a:sym typeface="宋体" panose="02010600030101010101" pitchFamily="2" charset="-122"/>
              </a:rPr>
              <a:t>编码、</a:t>
            </a:r>
            <a:r>
              <a:rPr lang="en-US" altLang="zh-CN" dirty="0">
                <a:solidFill>
                  <a:srgbClr val="000000"/>
                </a:solidFill>
                <a:latin typeface="Arial" panose="020B0604020202090204" pitchFamily="34" charset="0"/>
                <a:sym typeface="宋体" panose="02010600030101010101" pitchFamily="2" charset="-122"/>
              </a:rPr>
              <a:t>base64</a:t>
            </a:r>
            <a:r>
              <a:rPr lang="zh-CN" altLang="en-US" dirty="0">
                <a:solidFill>
                  <a:srgbClr val="000000"/>
                </a:solidFill>
                <a:latin typeface="Arial" panose="020B0604020202090204" pitchFamily="34" charset="0"/>
                <a:sym typeface="宋体" panose="02010600030101010101" pitchFamily="2" charset="-122"/>
              </a:rPr>
              <a:t>编码、</a:t>
            </a:r>
            <a:r>
              <a:rPr lang="en-US" altLang="zh-CN" dirty="0">
                <a:solidFill>
                  <a:srgbClr val="000000"/>
                </a:solidFill>
                <a:latin typeface="Arial" panose="020B0604020202090204" pitchFamily="34" charset="0"/>
                <a:sym typeface="宋体" panose="02010600030101010101" pitchFamily="2" charset="-122"/>
              </a:rPr>
              <a:t>escape</a:t>
            </a:r>
            <a:r>
              <a:rPr lang="zh-CN" altLang="en-US" dirty="0">
                <a:solidFill>
                  <a:srgbClr val="000000"/>
                </a:solidFill>
                <a:latin typeface="Arial" panose="020B0604020202090204" pitchFamily="34" charset="0"/>
                <a:sym typeface="宋体" panose="02010600030101010101" pitchFamily="2" charset="-122"/>
              </a:rPr>
              <a:t>编码等方法对网页木马进行编码混淆；</a:t>
            </a:r>
            <a:endParaRPr lang="en-US" altLang="zh-CN" dirty="0">
              <a:solidFill>
                <a:srgbClr val="000000"/>
              </a:solidFill>
              <a:latin typeface="Arial" panose="020B0604020202090204" pitchFamily="34" charset="0"/>
              <a:sym typeface="宋体" panose="02010600030101010101" pitchFamily="2" charset="-122"/>
            </a:endParaRPr>
          </a:p>
          <a:p>
            <a:pPr marL="0" lvl="1" indent="0" eaLnBrk="0" latinLnBrk="1" hangingPunct="0">
              <a:buFont typeface="Arial" panose="020B0604020202090204" pitchFamily="34" charset="0"/>
              <a:buNone/>
            </a:pPr>
            <a:r>
              <a:rPr lang="zh-CN" altLang="en-US" dirty="0">
                <a:solidFill>
                  <a:srgbClr val="000000"/>
                </a:solidFill>
                <a:latin typeface="Arial" panose="020B0604020202090204" pitchFamily="34" charset="0"/>
                <a:sym typeface="宋体" panose="02010600030101010101" pitchFamily="2" charset="-122"/>
              </a:rPr>
              <a:t>还可通过通用（</a:t>
            </a:r>
            <a:r>
              <a:rPr lang="en-US" altLang="zh-CN" dirty="0" err="1">
                <a:solidFill>
                  <a:srgbClr val="000000"/>
                </a:solidFill>
                <a:latin typeface="Arial" panose="020B0604020202090204" pitchFamily="34" charset="0"/>
                <a:sym typeface="宋体" panose="02010600030101010101" pitchFamily="2" charset="-122"/>
              </a:rPr>
              <a:t>screnc</a:t>
            </a:r>
            <a:r>
              <a:rPr lang="zh-CN" altLang="en-US" dirty="0">
                <a:solidFill>
                  <a:srgbClr val="000000"/>
                </a:solidFill>
                <a:latin typeface="Arial" panose="020B0604020202090204" pitchFamily="34" charset="0"/>
                <a:sym typeface="宋体" panose="02010600030101010101" pitchFamily="2" charset="-122"/>
              </a:rPr>
              <a:t>等）或定制的加密工具（</a:t>
            </a:r>
            <a:r>
              <a:rPr lang="en-US" altLang="zh-CN" dirty="0" err="1">
                <a:solidFill>
                  <a:srgbClr val="000000"/>
                </a:solidFill>
                <a:latin typeface="Arial" panose="020B0604020202090204" pitchFamily="34" charset="0"/>
                <a:sym typeface="宋体" panose="02010600030101010101" pitchFamily="2" charset="-122"/>
              </a:rPr>
              <a:t>xxtea</a:t>
            </a:r>
            <a:r>
              <a:rPr lang="zh-CN" altLang="en-US" dirty="0">
                <a:solidFill>
                  <a:srgbClr val="000000"/>
                </a:solidFill>
                <a:latin typeface="Arial" panose="020B0604020202090204" pitchFamily="34" charset="0"/>
                <a:sym typeface="宋体" panose="02010600030101010101" pitchFamily="2" charset="-122"/>
              </a:rPr>
              <a:t>等）对网页木马进行加密，修改网页木马文件掩码、混淆文件结构、分割至多个文件等进行隐藏。</a:t>
            </a:r>
          </a:p>
          <a:p>
            <a:r>
              <a:rPr lang="zh-CN" altLang="en-US" dirty="0"/>
              <a:t>当用户访问该网页时，嵌入的恶意代码利用浏览器本身的漏洞、第三方</a:t>
            </a:r>
            <a:r>
              <a:rPr lang="en-US" altLang="zh-CN" dirty="0"/>
              <a:t>ActiveX</a:t>
            </a:r>
            <a:r>
              <a:rPr lang="zh-CN" altLang="en-US" dirty="0"/>
              <a:t>漏洞或者其它插件（如</a:t>
            </a:r>
            <a:r>
              <a:rPr lang="en-US" altLang="zh-CN" dirty="0"/>
              <a:t>Flash</a:t>
            </a:r>
            <a:r>
              <a:rPr lang="zh-CN" altLang="en-US" dirty="0"/>
              <a:t>、</a:t>
            </a:r>
            <a:r>
              <a:rPr lang="en-US" altLang="zh-CN" dirty="0"/>
              <a:t>PDF</a:t>
            </a:r>
            <a:r>
              <a:rPr lang="zh-CN" altLang="en-US" dirty="0"/>
              <a:t>插件等）漏洞，在用户不知情的情况下下载并执行恶意木马。</a:t>
            </a:r>
            <a:endParaRPr lang="en-US" altLang="zh-CN" dirty="0"/>
          </a:p>
          <a:p>
            <a:endParaRPr lang="en-US" altLang="zh-CN" dirty="0"/>
          </a:p>
          <a:p>
            <a:r>
              <a:rPr lang="zh-CN" altLang="en-US" dirty="0"/>
              <a:t>常见挂马方式有：</a:t>
            </a:r>
            <a:endParaRPr lang="en-US" altLang="zh-CN" dirty="0"/>
          </a:p>
          <a:p>
            <a:r>
              <a:rPr lang="en-US" altLang="zh-CN" dirty="0"/>
              <a:t>1</a:t>
            </a:r>
            <a:r>
              <a:rPr lang="zh-CN" altLang="en-US" dirty="0"/>
              <a:t>、 数据库挂马</a:t>
            </a:r>
          </a:p>
          <a:p>
            <a:r>
              <a:rPr lang="zh-CN" altLang="en-US" dirty="0"/>
              <a:t>          攻击者利用</a:t>
            </a:r>
            <a:r>
              <a:rPr lang="en-US" altLang="zh-CN" dirty="0"/>
              <a:t>SQL</a:t>
            </a:r>
            <a:r>
              <a:rPr lang="zh-CN" altLang="en-US" dirty="0"/>
              <a:t>注入漏洞将挂马代码注入到数据库的某些字段中，如果网站页面使用到这些字段的值，并且没做适当的过滤，就有可能导致用户访问该网站的页面时执行攻击者注入的代码。</a:t>
            </a:r>
          </a:p>
          <a:p>
            <a:r>
              <a:rPr lang="en-US" altLang="zh-CN" dirty="0"/>
              <a:t>2</a:t>
            </a:r>
            <a:r>
              <a:rPr lang="zh-CN" altLang="en-US" dirty="0"/>
              <a:t>、 文件挂马</a:t>
            </a:r>
          </a:p>
          <a:p>
            <a:r>
              <a:rPr lang="zh-CN" altLang="en-US" dirty="0"/>
              <a:t>         攻击者直接将挂马代码批量写入服务端文件里以达到整站挂马的目的。</a:t>
            </a:r>
          </a:p>
          <a:p>
            <a:r>
              <a:rPr lang="en-US" altLang="zh-CN" dirty="0"/>
              <a:t>3</a:t>
            </a:r>
            <a:r>
              <a:rPr lang="zh-CN" altLang="en-US" dirty="0"/>
              <a:t>、 </a:t>
            </a:r>
            <a:r>
              <a:rPr lang="en-US" altLang="zh-CN" dirty="0"/>
              <a:t>ARP</a:t>
            </a:r>
            <a:r>
              <a:rPr lang="zh-CN" altLang="en-US" dirty="0"/>
              <a:t>挂马</a:t>
            </a:r>
          </a:p>
          <a:p>
            <a:r>
              <a:rPr lang="zh-CN" altLang="en-US" dirty="0"/>
              <a:t>        在与目标站点同一局域网的情况下，攻击者可以通过控制局域网中任意一台主机计算机发起</a:t>
            </a:r>
            <a:r>
              <a:rPr lang="en-US" altLang="zh-CN" dirty="0"/>
              <a:t>ARP</a:t>
            </a:r>
            <a:r>
              <a:rPr lang="zh-CN" altLang="en-US" dirty="0"/>
              <a:t>欺骗，并将挂马代码注入到用户请求的响应页面上，从而达到隐蔽的挂马目的。这样的攻击方式在客户端上也可能发生，比如用户所在的局域网有</a:t>
            </a:r>
            <a:r>
              <a:rPr lang="en-US" altLang="zh-CN" dirty="0"/>
              <a:t>ARP</a:t>
            </a:r>
            <a:r>
              <a:rPr lang="zh-CN" altLang="en-US" dirty="0"/>
              <a:t>病毒，那么用户请求的所有网站都有可能被注入挂马代码。</a:t>
            </a:r>
          </a:p>
          <a:p>
            <a:r>
              <a:rPr lang="en-US" altLang="zh-CN" dirty="0"/>
              <a:t>4</a:t>
            </a:r>
            <a:r>
              <a:rPr lang="zh-CN" altLang="en-US" dirty="0"/>
              <a:t>、 服务端配置文件挂马</a:t>
            </a:r>
          </a:p>
          <a:p>
            <a:r>
              <a:rPr lang="zh-CN" altLang="en-US" dirty="0"/>
              <a:t>        比如</a:t>
            </a:r>
            <a:r>
              <a:rPr lang="en-US" altLang="zh-CN" dirty="0"/>
              <a:t>IIS</a:t>
            </a:r>
            <a:r>
              <a:rPr lang="zh-CN" altLang="en-US" dirty="0"/>
              <a:t>里的文件重定向、启用文档页脚、修改</a:t>
            </a:r>
            <a:r>
              <a:rPr lang="en-US" altLang="zh-CN" dirty="0"/>
              <a:t>IIS</a:t>
            </a:r>
            <a:r>
              <a:rPr lang="zh-CN" altLang="en-US" dirty="0"/>
              <a:t>映射等挂马。这类挂马比较隐蔽，也是挂马常用的技巧。</a:t>
            </a:r>
          </a:p>
          <a:p>
            <a:r>
              <a:rPr lang="en-US" altLang="zh-CN" dirty="0"/>
              <a:t>5</a:t>
            </a:r>
            <a:r>
              <a:rPr lang="zh-CN" altLang="en-US" dirty="0"/>
              <a:t>、 </a:t>
            </a:r>
            <a:r>
              <a:rPr lang="en-US" altLang="zh-CN" dirty="0"/>
              <a:t>XSS</a:t>
            </a:r>
            <a:r>
              <a:rPr lang="zh-CN" altLang="en-US" dirty="0"/>
              <a:t>挂马</a:t>
            </a:r>
          </a:p>
          <a:p>
            <a:r>
              <a:rPr lang="zh-CN" altLang="en-US" dirty="0"/>
              <a:t>       利用</a:t>
            </a:r>
            <a:r>
              <a:rPr lang="en-US" altLang="zh-CN" dirty="0"/>
              <a:t>XSS</a:t>
            </a:r>
            <a:r>
              <a:rPr lang="zh-CN" altLang="en-US" dirty="0"/>
              <a:t>跨站脚本漏洞，将挂马代码注入到客户端页面以达到挂马的目的。</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125</a:t>
            </a:fld>
            <a:endParaRPr kumimoji="1" lang="zh-CN" altLang="en-US"/>
          </a:p>
        </p:txBody>
      </p:sp>
    </p:spTree>
    <p:extLst>
      <p:ext uri="{BB962C8B-B14F-4D97-AF65-F5344CB8AC3E}">
        <p14:creationId xmlns:p14="http://schemas.microsoft.com/office/powerpoint/2010/main" val="21278135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49225" indent="0">
              <a:lnSpc>
                <a:spcPct val="130000"/>
              </a:lnSpc>
              <a:spcBef>
                <a:spcPts val="600"/>
              </a:spcBef>
              <a:buFont typeface="+mj-lt"/>
              <a:buNone/>
            </a:pPr>
            <a:r>
              <a:rPr lang="en-US" altLang="zh-CN" dirty="0"/>
              <a:t>【</a:t>
            </a:r>
            <a:r>
              <a:rPr lang="zh-CN" altLang="en-US" dirty="0"/>
              <a:t>讲解脚本</a:t>
            </a:r>
            <a:r>
              <a:rPr lang="en-US" altLang="zh-CN" dirty="0"/>
              <a:t>】</a:t>
            </a:r>
            <a:r>
              <a:rPr lang="zh-CN" altLang="en-US" dirty="0"/>
              <a:t>下面我们讲第六节，通信安全，主要包括</a:t>
            </a:r>
            <a:r>
              <a:rPr kumimoji="1" lang="zh-CN" altLang="en-US" sz="1200" dirty="0">
                <a:solidFill>
                  <a:prstClr val="black"/>
                </a:solidFill>
                <a:latin typeface="Microsoft YaHei" panose="020B0503020204020204" pitchFamily="34" charset="-122"/>
                <a:ea typeface="Microsoft YaHei" panose="020B0503020204020204" pitchFamily="34" charset="-122"/>
              </a:rPr>
              <a:t>传输层安全、网络层安全、虚拟专用网</a:t>
            </a:r>
            <a:r>
              <a:rPr kumimoji="1" lang="en-US" altLang="zh-CN" sz="1200" dirty="0">
                <a:solidFill>
                  <a:prstClr val="black"/>
                </a:solidFill>
                <a:latin typeface="Microsoft YaHei" panose="020B0503020204020204" pitchFamily="34" charset="-122"/>
                <a:ea typeface="Microsoft YaHei" panose="020B0503020204020204" pitchFamily="34" charset="-122"/>
              </a:rPr>
              <a:t>VPN</a:t>
            </a:r>
            <a:r>
              <a:rPr kumimoji="1" lang="zh-CN" altLang="en-US" sz="1200" dirty="0">
                <a:solidFill>
                  <a:prstClr val="black"/>
                </a:solidFill>
                <a:latin typeface="Microsoft YaHei" panose="020B0503020204020204" pitchFamily="34" charset="-122"/>
                <a:ea typeface="Microsoft YaHei" panose="020B0503020204020204" pitchFamily="34" charset="-122"/>
              </a:rPr>
              <a:t>、无线安全四个部分，这里的无线安全主要是指我们常用的无线局域网</a:t>
            </a:r>
            <a:r>
              <a:rPr kumimoji="1" lang="en-US" altLang="zh-CN" sz="1200" dirty="0">
                <a:solidFill>
                  <a:prstClr val="black"/>
                </a:solidFill>
                <a:latin typeface="Microsoft YaHei" panose="020B0503020204020204" pitchFamily="34" charset="-122"/>
                <a:ea typeface="Microsoft YaHei" panose="020B0503020204020204" pitchFamily="34" charset="-122"/>
              </a:rPr>
              <a:t>WLAN</a:t>
            </a:r>
            <a:r>
              <a:rPr kumimoji="1" lang="zh-CN" altLang="en-US" sz="1200" dirty="0">
                <a:solidFill>
                  <a:prstClr val="black"/>
                </a:solidFill>
                <a:latin typeface="Microsoft YaHei" panose="020B0503020204020204" pitchFamily="34" charset="-122"/>
                <a:ea typeface="Microsoft YaHei" panose="020B0503020204020204" pitchFamily="34" charset="-122"/>
              </a:rPr>
              <a:t>的安全。</a:t>
            </a:r>
          </a:p>
          <a:p>
            <a:endParaRPr lang="en-US" altLang="zh-CN" dirty="0"/>
          </a:p>
          <a:p>
            <a:r>
              <a:rPr lang="en-US" altLang="zh-CN" dirty="0"/>
              <a:t>【</a:t>
            </a:r>
            <a:r>
              <a:rPr lang="zh-CN" altLang="en-US" dirty="0"/>
              <a:t>选讲或扩展讲解</a:t>
            </a:r>
            <a:r>
              <a:rPr lang="en-US" altLang="zh-CN" dirty="0"/>
              <a:t>】</a:t>
            </a:r>
          </a:p>
          <a:p>
            <a:r>
              <a:rPr lang="zh-CN" altLang="en-US" dirty="0"/>
              <a:t>这里将的通信安全仅指互联网通信过程中涉及到的安全问题及解决方案</a:t>
            </a:r>
            <a:endParaRPr lang="en-US" altLang="zh-CN" dirty="0"/>
          </a:p>
        </p:txBody>
      </p:sp>
      <p:sp>
        <p:nvSpPr>
          <p:cNvPr id="4" name="灯片编号占位符 3"/>
          <p:cNvSpPr>
            <a:spLocks noGrp="1"/>
          </p:cNvSpPr>
          <p:nvPr>
            <p:ph type="sldNum" sz="quarter" idx="10"/>
          </p:nvPr>
        </p:nvSpPr>
        <p:spPr/>
        <p:txBody>
          <a:bodyPr/>
          <a:lstStyle/>
          <a:p>
            <a:fld id="{5CD23181-2505-4EB2-AC87-B8F55776A9CE}" type="slidenum">
              <a:rPr lang="zh-CN" altLang="en-US" smtClean="0"/>
              <a:pPr/>
              <a:t>126</a:t>
            </a:fld>
            <a:endParaRPr lang="zh-CN" altLang="en-US"/>
          </a:p>
        </p:txBody>
      </p:sp>
    </p:spTree>
    <p:extLst>
      <p:ext uri="{BB962C8B-B14F-4D97-AF65-F5344CB8AC3E}">
        <p14:creationId xmlns:p14="http://schemas.microsoft.com/office/powerpoint/2010/main" val="39496855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defRPr/>
            </a:pPr>
            <a:r>
              <a:rPr lang="en-US" altLang="zh-CN" sz="1200" dirty="0">
                <a:latin typeface="+mj-lt"/>
                <a:ea typeface="+mn-ea"/>
              </a:rPr>
              <a:t>【</a:t>
            </a:r>
            <a:r>
              <a:rPr lang="zh-CN" altLang="en-US" sz="1200" dirty="0">
                <a:latin typeface="+mj-lt"/>
                <a:ea typeface="+mn-ea"/>
              </a:rPr>
              <a:t>讲解脚本</a:t>
            </a:r>
            <a:r>
              <a:rPr lang="en-US" altLang="zh-CN" sz="1200" dirty="0">
                <a:latin typeface="+mj-lt"/>
                <a:ea typeface="+mn-ea"/>
              </a:rPr>
              <a:t>】</a:t>
            </a:r>
            <a:r>
              <a:rPr lang="zh-CN" altLang="en-US" sz="1200" dirty="0">
                <a:latin typeface="+mj-lt"/>
                <a:ea typeface="+mn-ea"/>
              </a:rPr>
              <a:t>在网络层中，</a:t>
            </a:r>
            <a:r>
              <a:rPr lang="en-US" altLang="zh-CN" sz="1200" dirty="0" err="1">
                <a:latin typeface="+mj-lt"/>
                <a:ea typeface="+mn-ea"/>
              </a:rPr>
              <a:t>IPSec</a:t>
            </a:r>
            <a:r>
              <a:rPr lang="zh-CN" altLang="en-US" sz="1200" dirty="0">
                <a:latin typeface="+mj-lt"/>
                <a:ea typeface="+mn-ea"/>
              </a:rPr>
              <a:t>可以提供端到端的网络层安全传输，但是它无法处理位于同一端系统之中的不同的用户安全需求，因此需要在传输层和更高层提供网络安全传输服务，来满足这些要求。基于两个传输进程间的端到端安全服务，保证两个应用之间的保密性和安全性，为应用层提供安全服务。在传输层中使用的安全协议主要有</a:t>
            </a:r>
            <a:r>
              <a:rPr lang="en-US" altLang="zh-CN" sz="1200" dirty="0">
                <a:latin typeface="+mj-lt"/>
                <a:ea typeface="+mn-ea"/>
              </a:rPr>
              <a:t>SSL</a:t>
            </a:r>
            <a:r>
              <a:rPr lang="zh-CN" altLang="en-US" sz="1200" dirty="0">
                <a:latin typeface="+mj-lt"/>
                <a:ea typeface="+mn-ea"/>
              </a:rPr>
              <a:t>和</a:t>
            </a:r>
            <a:r>
              <a:rPr lang="en-US" altLang="zh-CN" sz="1200" dirty="0">
                <a:latin typeface="+mj-lt"/>
                <a:ea typeface="+mn-ea"/>
              </a:rPr>
              <a:t>TLS</a:t>
            </a:r>
            <a:r>
              <a:rPr lang="zh-CN" altLang="en-US" sz="1200" dirty="0">
                <a:latin typeface="+mj-lt"/>
                <a:ea typeface="+mn-ea"/>
              </a:rPr>
              <a:t>等。</a:t>
            </a:r>
            <a:endParaRPr lang="en-US" altLang="zh-CN" sz="1200" dirty="0">
              <a:latin typeface="+mj-lt"/>
              <a:ea typeface="+mn-ea"/>
            </a:endParaRPr>
          </a:p>
          <a:p>
            <a:pPr marL="0" indent="0" eaLnBrk="0" hangingPunct="0">
              <a:lnSpc>
                <a:spcPts val="3300"/>
              </a:lnSpc>
              <a:buClr>
                <a:srgbClr val="0070C0"/>
              </a:buClr>
              <a:buFont typeface="Wingdings" pitchFamily="2" charset="2"/>
              <a:buNone/>
            </a:pPr>
            <a:r>
              <a:rPr lang="en-US" altLang="zh-CN" sz="1200" b="0" dirty="0">
                <a:latin typeface="+mj-lt"/>
                <a:ea typeface="+mn-ea"/>
              </a:rPr>
              <a:t>【</a:t>
            </a:r>
            <a:r>
              <a:rPr lang="zh-CN" altLang="en-US" sz="1200" b="0" dirty="0">
                <a:latin typeface="+mj-lt"/>
                <a:ea typeface="+mn-ea"/>
              </a:rPr>
              <a:t>选讲或扩展脚本</a:t>
            </a:r>
            <a:r>
              <a:rPr lang="en-US" altLang="zh-CN" sz="1200" b="0" dirty="0">
                <a:latin typeface="+mj-lt"/>
                <a:ea typeface="+mn-ea"/>
              </a:rPr>
              <a:t>】</a:t>
            </a:r>
          </a:p>
          <a:p>
            <a:pPr marL="0" indent="0" eaLnBrk="0" hangingPunct="0">
              <a:lnSpc>
                <a:spcPts val="3300"/>
              </a:lnSpc>
              <a:buClr>
                <a:srgbClr val="0070C0"/>
              </a:buClr>
              <a:buFont typeface="Wingdings" pitchFamily="2" charset="2"/>
              <a:buNone/>
            </a:pPr>
            <a:r>
              <a:rPr lang="zh-CN" altLang="en-US" sz="1200" b="0" dirty="0">
                <a:solidFill>
                  <a:srgbClr val="0000FF"/>
                </a:solidFill>
                <a:latin typeface="微软雅黑" pitchFamily="34" charset="-122"/>
                <a:ea typeface="微软雅黑" pitchFamily="34" charset="-122"/>
              </a:rPr>
              <a:t>安全套接字层协议 </a:t>
            </a:r>
            <a:r>
              <a:rPr lang="en-US" altLang="zh-CN" sz="1200" b="0" dirty="0">
                <a:solidFill>
                  <a:srgbClr val="0000FF"/>
                </a:solidFill>
                <a:latin typeface="微软雅黑" pitchFamily="34" charset="-122"/>
                <a:ea typeface="微软雅黑" pitchFamily="34" charset="-122"/>
              </a:rPr>
              <a:t>SSL </a:t>
            </a:r>
            <a:r>
              <a:rPr lang="en-US" altLang="zh-CN" sz="1200" b="0" dirty="0">
                <a:latin typeface="微软雅黑" pitchFamily="34" charset="-122"/>
                <a:ea typeface="微软雅黑" pitchFamily="34" charset="-122"/>
              </a:rPr>
              <a:t>(Secure Socket Layer) </a:t>
            </a:r>
          </a:p>
          <a:p>
            <a:pPr marL="0" indent="0" eaLnBrk="0" hangingPunct="0">
              <a:lnSpc>
                <a:spcPts val="3300"/>
              </a:lnSpc>
              <a:buClr>
                <a:srgbClr val="0070C0"/>
              </a:buClr>
              <a:buFont typeface="Wingdings" pitchFamily="2" charset="2"/>
              <a:buNone/>
            </a:pPr>
            <a:r>
              <a:rPr lang="zh-CN" altLang="en-US" sz="1200" b="0" dirty="0">
                <a:solidFill>
                  <a:srgbClr val="0000FF"/>
                </a:solidFill>
                <a:latin typeface="微软雅黑" pitchFamily="34" charset="-122"/>
                <a:ea typeface="微软雅黑" pitchFamily="34" charset="-122"/>
              </a:rPr>
              <a:t>安全传输层协议 </a:t>
            </a:r>
            <a:r>
              <a:rPr lang="en-US" altLang="zh-CN" sz="1200" b="0" dirty="0">
                <a:solidFill>
                  <a:srgbClr val="0000FF"/>
                </a:solidFill>
                <a:latin typeface="微软雅黑" pitchFamily="34" charset="-122"/>
                <a:ea typeface="微软雅黑" pitchFamily="34" charset="-122"/>
              </a:rPr>
              <a:t>TLS </a:t>
            </a:r>
            <a:r>
              <a:rPr lang="en-US" altLang="zh-CN" sz="1200" b="0" dirty="0">
                <a:latin typeface="微软雅黑" pitchFamily="34" charset="-122"/>
                <a:ea typeface="微软雅黑" pitchFamily="34" charset="-122"/>
              </a:rPr>
              <a:t>(Transport Layer Security) </a:t>
            </a:r>
            <a:r>
              <a:rPr lang="zh-CN" altLang="en-US" sz="1200" b="0" dirty="0">
                <a:latin typeface="微软雅黑" pitchFamily="34" charset="-122"/>
                <a:ea typeface="微软雅黑" pitchFamily="34" charset="-122"/>
              </a:rPr>
              <a:t> </a:t>
            </a:r>
          </a:p>
          <a:p>
            <a:pPr algn="just">
              <a:lnSpc>
                <a:spcPct val="125000"/>
              </a:lnSpc>
              <a:defRPr/>
            </a:pPr>
            <a:endParaRPr lang="zh-CN" altLang="en-US" sz="1200" dirty="0">
              <a:latin typeface="+mj-lt"/>
              <a:ea typeface="+mn-ea"/>
            </a:endParaRP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127</a:t>
            </a:fld>
            <a:endParaRPr lang="zh-CN" altLang="en-US"/>
          </a:p>
        </p:txBody>
      </p:sp>
    </p:spTree>
    <p:extLst>
      <p:ext uri="{BB962C8B-B14F-4D97-AF65-F5344CB8AC3E}">
        <p14:creationId xmlns:p14="http://schemas.microsoft.com/office/powerpoint/2010/main" val="34548766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讲解脚本</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安全套接字层协议</a:t>
            </a:r>
            <a:r>
              <a:rPr lang="en-US" altLang="zh-CN" sz="1200" dirty="0">
                <a:latin typeface="+mj-lt"/>
                <a:ea typeface="+mn-ea"/>
              </a:rPr>
              <a:t>SSL(Secure Socket Layer)</a:t>
            </a:r>
            <a:r>
              <a:rPr lang="zh-CN" altLang="en-US" sz="1200" dirty="0">
                <a:latin typeface="+mj-lt"/>
                <a:ea typeface="+mn-ea"/>
              </a:rPr>
              <a:t>是由</a:t>
            </a:r>
            <a:r>
              <a:rPr lang="en-US" altLang="zh-CN" sz="1200" dirty="0">
                <a:latin typeface="+mj-lt"/>
                <a:ea typeface="+mn-ea"/>
              </a:rPr>
              <a:t>Netscape</a:t>
            </a:r>
            <a:r>
              <a:rPr lang="zh-CN" altLang="en-US" sz="1200" dirty="0">
                <a:latin typeface="+mj-lt"/>
                <a:ea typeface="+mn-ea"/>
              </a:rPr>
              <a:t>公司设计的一种开放协议；它指定了一种在应用层协议</a:t>
            </a:r>
            <a:r>
              <a:rPr lang="en-US" altLang="zh-CN" sz="1200" dirty="0">
                <a:latin typeface="+mj-lt"/>
                <a:ea typeface="+mn-ea"/>
              </a:rPr>
              <a:t>(</a:t>
            </a:r>
            <a:r>
              <a:rPr lang="zh-CN" altLang="en-US" sz="1200" dirty="0">
                <a:latin typeface="+mj-lt"/>
                <a:ea typeface="+mn-ea"/>
              </a:rPr>
              <a:t>例如</a:t>
            </a:r>
            <a:r>
              <a:rPr lang="en-US" altLang="zh-CN" sz="1200" dirty="0">
                <a:latin typeface="+mj-lt"/>
                <a:ea typeface="+mn-ea"/>
              </a:rPr>
              <a:t>http</a:t>
            </a:r>
            <a:r>
              <a:rPr lang="zh-CN" altLang="en-US" sz="1200" dirty="0">
                <a:latin typeface="+mj-lt"/>
                <a:ea typeface="+mn-ea"/>
              </a:rPr>
              <a:t>、</a:t>
            </a:r>
            <a:r>
              <a:rPr lang="en-US" altLang="zh-CN" sz="1200" dirty="0">
                <a:latin typeface="+mj-lt"/>
                <a:ea typeface="+mn-ea"/>
              </a:rPr>
              <a:t>telnet</a:t>
            </a:r>
            <a:r>
              <a:rPr lang="zh-CN" altLang="en-US" sz="1200" dirty="0">
                <a:latin typeface="+mj-lt"/>
                <a:ea typeface="+mn-ea"/>
              </a:rPr>
              <a:t>、</a:t>
            </a:r>
            <a:r>
              <a:rPr lang="en-US" altLang="zh-CN" sz="1200" dirty="0">
                <a:latin typeface="+mj-lt"/>
                <a:ea typeface="+mn-ea"/>
              </a:rPr>
              <a:t>NNTP</a:t>
            </a:r>
            <a:r>
              <a:rPr lang="zh-CN" altLang="en-US" sz="1200" dirty="0">
                <a:latin typeface="+mj-lt"/>
                <a:ea typeface="+mn-ea"/>
              </a:rPr>
              <a:t>、</a:t>
            </a:r>
            <a:r>
              <a:rPr lang="en-US" altLang="zh-CN" sz="1200" dirty="0">
                <a:latin typeface="+mj-lt"/>
                <a:ea typeface="+mn-ea"/>
              </a:rPr>
              <a:t>FTP)</a:t>
            </a:r>
            <a:r>
              <a:rPr lang="zh-CN" altLang="en-US" sz="1200" dirty="0">
                <a:latin typeface="+mj-lt"/>
                <a:ea typeface="+mn-ea"/>
              </a:rPr>
              <a:t>和</a:t>
            </a:r>
            <a:r>
              <a:rPr lang="en-US" altLang="zh-CN" sz="1200" dirty="0">
                <a:latin typeface="+mj-lt"/>
                <a:ea typeface="+mn-ea"/>
              </a:rPr>
              <a:t>TCP/IP</a:t>
            </a:r>
            <a:r>
              <a:rPr lang="zh-CN" altLang="en-US" sz="1200" dirty="0">
                <a:latin typeface="+mj-lt"/>
                <a:ea typeface="+mn-ea"/>
              </a:rPr>
              <a:t>之间提供数据安全性分层的机制。它为</a:t>
            </a:r>
            <a:r>
              <a:rPr lang="en-US" altLang="zh-CN" sz="1200" dirty="0">
                <a:latin typeface="+mj-lt"/>
                <a:ea typeface="+mn-ea"/>
              </a:rPr>
              <a:t>TCP/IP</a:t>
            </a:r>
            <a:r>
              <a:rPr lang="zh-CN" altLang="en-US" sz="1200" dirty="0">
                <a:latin typeface="+mj-lt"/>
                <a:ea typeface="+mn-ea"/>
              </a:rPr>
              <a:t>连接提供数据加密、服务器认证、消息完整性以及可选的客户机认证。下表是</a:t>
            </a:r>
            <a:r>
              <a:rPr lang="en-US" altLang="zh-CN" sz="1200" dirty="0">
                <a:latin typeface="+mj-lt"/>
                <a:ea typeface="+mn-ea"/>
              </a:rPr>
              <a:t>SSL</a:t>
            </a:r>
            <a:r>
              <a:rPr lang="zh-CN" altLang="en-US" sz="1200" dirty="0">
                <a:latin typeface="+mj-lt"/>
                <a:ea typeface="+mn-ea"/>
              </a:rPr>
              <a:t>协议层结构，右边是浏览器中</a:t>
            </a:r>
            <a:r>
              <a:rPr lang="en-US" altLang="zh-CN" sz="1200" dirty="0">
                <a:latin typeface="+mj-lt"/>
                <a:ea typeface="+mn-ea"/>
              </a:rPr>
              <a:t>Internet</a:t>
            </a:r>
            <a:r>
              <a:rPr lang="zh-CN" altLang="en-US" sz="1200" dirty="0">
                <a:latin typeface="+mj-lt"/>
                <a:ea typeface="+mn-ea"/>
              </a:rPr>
              <a:t>属性性中的</a:t>
            </a:r>
            <a:r>
              <a:rPr lang="en-US" altLang="zh-CN" sz="1200" dirty="0">
                <a:latin typeface="+mj-lt"/>
                <a:ea typeface="+mn-ea"/>
              </a:rPr>
              <a:t>SSL/TLS</a:t>
            </a:r>
            <a:r>
              <a:rPr lang="zh-CN" altLang="en-US" sz="1200" dirty="0">
                <a:latin typeface="+mj-lt"/>
                <a:ea typeface="+mn-ea"/>
              </a:rPr>
              <a:t>设置截图。</a:t>
            </a:r>
            <a:endParaRPr lang="en-US" altLang="zh-CN" sz="1200" dirty="0">
              <a:latin typeface="+mj-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mj-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j-lt"/>
                <a:ea typeface="+mn-ea"/>
              </a:rPr>
              <a:t>【</a:t>
            </a:r>
            <a:r>
              <a:rPr lang="zh-CN" altLang="en-US" sz="1200" dirty="0">
                <a:latin typeface="+mj-lt"/>
                <a:ea typeface="+mn-ea"/>
              </a:rPr>
              <a:t>选讲或扩展讲解</a:t>
            </a:r>
            <a:r>
              <a:rPr lang="en-US" altLang="zh-CN" sz="1200" dirty="0">
                <a:latin typeface="+mj-lt"/>
                <a:ea typeface="+mn-ea"/>
              </a:rPr>
              <a:t>】</a:t>
            </a:r>
          </a:p>
          <a:p>
            <a:pPr marL="171450" indent="-171450" eaLnBrk="0" hangingPunct="0">
              <a:lnSpc>
                <a:spcPts val="3300"/>
              </a:lnSpc>
              <a:buClr>
                <a:srgbClr val="0070C0"/>
              </a:buClr>
              <a:buFont typeface="Arial" panose="020B0604020202020204" pitchFamily="34" charset="0"/>
              <a:buChar char="•"/>
            </a:pPr>
            <a:r>
              <a:rPr lang="zh-CN" altLang="en-US" sz="1200" b="0" dirty="0">
                <a:solidFill>
                  <a:srgbClr val="0000FF"/>
                </a:solidFill>
                <a:latin typeface="微软雅黑" pitchFamily="34" charset="-122"/>
                <a:ea typeface="微软雅黑" pitchFamily="34" charset="-122"/>
              </a:rPr>
              <a:t>安全套接层 </a:t>
            </a:r>
            <a:r>
              <a:rPr lang="en-US" altLang="zh-CN" sz="1200" b="0" dirty="0">
                <a:solidFill>
                  <a:srgbClr val="0000FF"/>
                </a:solidFill>
                <a:latin typeface="微软雅黑" pitchFamily="34" charset="-122"/>
                <a:ea typeface="微软雅黑" pitchFamily="34" charset="-122"/>
              </a:rPr>
              <a:t>SSL </a:t>
            </a:r>
            <a:r>
              <a:rPr lang="zh-CN" altLang="en-US" sz="1200" b="0" dirty="0">
                <a:latin typeface="微软雅黑" pitchFamily="34" charset="-122"/>
                <a:ea typeface="微软雅黑" pitchFamily="34" charset="-122"/>
              </a:rPr>
              <a:t>由 </a:t>
            </a:r>
            <a:r>
              <a:rPr lang="en-US" altLang="zh-CN" sz="1200" b="0" dirty="0">
                <a:latin typeface="微软雅黑" pitchFamily="34" charset="-122"/>
                <a:ea typeface="微软雅黑" pitchFamily="34" charset="-122"/>
              </a:rPr>
              <a:t>Netscape </a:t>
            </a:r>
            <a:r>
              <a:rPr lang="zh-CN" altLang="en-US" sz="1200" b="0" dirty="0">
                <a:latin typeface="微软雅黑" pitchFamily="34" charset="-122"/>
                <a:ea typeface="微软雅黑" pitchFamily="34" charset="-122"/>
              </a:rPr>
              <a:t>于 </a:t>
            </a:r>
            <a:r>
              <a:rPr lang="en-US" altLang="zh-CN" sz="1200" b="0" dirty="0">
                <a:latin typeface="微软雅黑" pitchFamily="34" charset="-122"/>
                <a:ea typeface="微软雅黑" pitchFamily="34" charset="-122"/>
              </a:rPr>
              <a:t>1994 </a:t>
            </a:r>
            <a:r>
              <a:rPr lang="zh-CN" altLang="en-US" sz="1200" b="0" dirty="0">
                <a:latin typeface="微软雅黑" pitchFamily="34" charset="-122"/>
                <a:ea typeface="微软雅黑" pitchFamily="34" charset="-122"/>
              </a:rPr>
              <a:t>年开发，广泛应用于基于万维网的各种网络应用（但不限于万维网应用）。</a:t>
            </a:r>
          </a:p>
          <a:p>
            <a:pPr marL="171450" indent="-171450" eaLnBrk="0" hangingPunct="0">
              <a:lnSpc>
                <a:spcPts val="3300"/>
              </a:lnSpc>
              <a:buClr>
                <a:srgbClr val="0070C0"/>
              </a:buClr>
              <a:buFont typeface="Arial" panose="020B0604020202020204" pitchFamily="34" charset="0"/>
              <a:buChar char="•"/>
            </a:pPr>
            <a:r>
              <a:rPr lang="en-US" altLang="zh-CN" sz="1200" b="0" dirty="0">
                <a:latin typeface="微软雅黑" pitchFamily="34" charset="-122"/>
                <a:ea typeface="微软雅黑" pitchFamily="34" charset="-122"/>
              </a:rPr>
              <a:t>SSL </a:t>
            </a:r>
            <a:r>
              <a:rPr lang="zh-CN" altLang="en-US" sz="1200" b="0" dirty="0">
                <a:latin typeface="微软雅黑" pitchFamily="34" charset="-122"/>
                <a:ea typeface="微软雅黑" pitchFamily="34" charset="-122"/>
              </a:rPr>
              <a:t>作用在端系统应用层的 </a:t>
            </a:r>
            <a:r>
              <a:rPr lang="en-US" altLang="zh-CN" sz="1200" b="0" dirty="0">
                <a:latin typeface="微软雅黑" pitchFamily="34" charset="-122"/>
                <a:ea typeface="微软雅黑" pitchFamily="34" charset="-122"/>
              </a:rPr>
              <a:t>HTTP </a:t>
            </a:r>
            <a:r>
              <a:rPr lang="zh-CN" altLang="en-US" sz="1200" b="0" dirty="0">
                <a:latin typeface="微软雅黑" pitchFamily="34" charset="-122"/>
                <a:ea typeface="微软雅黑" pitchFamily="34" charset="-122"/>
              </a:rPr>
              <a:t>和运输层之间，在 </a:t>
            </a:r>
            <a:r>
              <a:rPr lang="en-US" altLang="zh-CN" sz="1200" b="0" dirty="0">
                <a:latin typeface="微软雅黑" pitchFamily="34" charset="-122"/>
                <a:ea typeface="微软雅黑" pitchFamily="34" charset="-122"/>
              </a:rPr>
              <a:t>TCP </a:t>
            </a:r>
            <a:r>
              <a:rPr lang="zh-CN" altLang="en-US" sz="1200" b="0" dirty="0">
                <a:latin typeface="微软雅黑" pitchFamily="34" charset="-122"/>
                <a:ea typeface="微软雅黑" pitchFamily="34" charset="-122"/>
              </a:rPr>
              <a:t>之上建立起一个安全通道，为通过 </a:t>
            </a:r>
            <a:r>
              <a:rPr lang="en-US" altLang="zh-CN" sz="1200" b="0" dirty="0">
                <a:latin typeface="微软雅黑" pitchFamily="34" charset="-122"/>
                <a:ea typeface="微软雅黑" pitchFamily="34" charset="-122"/>
              </a:rPr>
              <a:t>TCP </a:t>
            </a:r>
            <a:r>
              <a:rPr lang="zh-CN" altLang="en-US" sz="1200" b="0" dirty="0">
                <a:latin typeface="微软雅黑" pitchFamily="34" charset="-122"/>
                <a:ea typeface="微软雅黑" pitchFamily="34" charset="-122"/>
              </a:rPr>
              <a:t>传输的应用层数据提供安全保障。</a:t>
            </a:r>
          </a:p>
          <a:p>
            <a:pPr marL="171450" indent="-171450" eaLnBrk="0" hangingPunct="0">
              <a:lnSpc>
                <a:spcPts val="3300"/>
              </a:lnSpc>
              <a:buClr>
                <a:srgbClr val="0070C0"/>
              </a:buClr>
              <a:buFont typeface="Arial" panose="020B0604020202020204" pitchFamily="34" charset="0"/>
              <a:buChar char="•"/>
            </a:pPr>
            <a:r>
              <a:rPr lang="en-US" altLang="zh-CN" sz="1200" b="0" dirty="0">
                <a:latin typeface="微软雅黑" pitchFamily="34" charset="-122"/>
                <a:ea typeface="微软雅黑" pitchFamily="34" charset="-122"/>
              </a:rPr>
              <a:t>1996 </a:t>
            </a:r>
            <a:r>
              <a:rPr lang="zh-CN" altLang="en-US" sz="1200" b="0" dirty="0">
                <a:latin typeface="微软雅黑" pitchFamily="34" charset="-122"/>
                <a:ea typeface="微软雅黑" pitchFamily="34" charset="-122"/>
              </a:rPr>
              <a:t>年发布 </a:t>
            </a:r>
            <a:r>
              <a:rPr lang="en-US" altLang="zh-CN" sz="1200" b="0" dirty="0">
                <a:latin typeface="微软雅黑" pitchFamily="34" charset="-122"/>
                <a:ea typeface="微软雅黑" pitchFamily="34" charset="-122"/>
              </a:rPr>
              <a:t>SSL 3.0</a:t>
            </a:r>
            <a:r>
              <a:rPr lang="zh-CN" altLang="en-US" sz="1200" b="0" dirty="0">
                <a:latin typeface="微软雅黑" pitchFamily="34" charset="-122"/>
                <a:ea typeface="微软雅黑" pitchFamily="34" charset="-122"/>
              </a:rPr>
              <a:t>，成为 </a:t>
            </a:r>
            <a:r>
              <a:rPr lang="en-US" altLang="zh-CN" sz="1200" b="0" dirty="0">
                <a:latin typeface="微软雅黑" pitchFamily="34" charset="-122"/>
                <a:ea typeface="微软雅黑" pitchFamily="34" charset="-122"/>
              </a:rPr>
              <a:t>Web </a:t>
            </a:r>
            <a:r>
              <a:rPr lang="zh-CN" altLang="en-US" sz="1200" b="0" dirty="0">
                <a:latin typeface="微软雅黑" pitchFamily="34" charset="-122"/>
                <a:ea typeface="微软雅黑" pitchFamily="34" charset="-122"/>
              </a:rPr>
              <a:t>安全的事实标准。</a:t>
            </a:r>
          </a:p>
          <a:p>
            <a:pPr marL="171450" indent="-171450" eaLnBrk="0" hangingPunct="0">
              <a:lnSpc>
                <a:spcPts val="3300"/>
              </a:lnSpc>
              <a:buClr>
                <a:srgbClr val="0070C0"/>
              </a:buClr>
              <a:buFont typeface="Arial" panose="020B0604020202020204" pitchFamily="34" charset="0"/>
              <a:buChar char="•"/>
            </a:pPr>
            <a:r>
              <a:rPr lang="en-US" altLang="zh-CN" sz="1200" b="0" dirty="0">
                <a:latin typeface="微软雅黑" pitchFamily="34" charset="-122"/>
                <a:ea typeface="微软雅黑" pitchFamily="34" charset="-122"/>
              </a:rPr>
              <a:t>1999 </a:t>
            </a:r>
            <a:r>
              <a:rPr lang="zh-CN" altLang="en-US" sz="1200" b="0" dirty="0">
                <a:latin typeface="微软雅黑" pitchFamily="34" charset="-122"/>
                <a:ea typeface="微软雅黑" pitchFamily="34" charset="-122"/>
              </a:rPr>
              <a:t>年，</a:t>
            </a:r>
            <a:r>
              <a:rPr lang="en-US" altLang="zh-CN" sz="1200" b="0" dirty="0">
                <a:latin typeface="微软雅黑" pitchFamily="34" charset="-122"/>
                <a:ea typeface="微软雅黑" pitchFamily="34" charset="-122"/>
              </a:rPr>
              <a:t>IETF </a:t>
            </a:r>
            <a:r>
              <a:rPr lang="zh-CN" altLang="en-US" sz="1200" b="0" dirty="0">
                <a:latin typeface="微软雅黑" pitchFamily="34" charset="-122"/>
                <a:ea typeface="微软雅黑" pitchFamily="34" charset="-122"/>
              </a:rPr>
              <a:t>在 </a:t>
            </a:r>
            <a:r>
              <a:rPr lang="en-US" altLang="zh-CN" sz="1200" b="0" dirty="0">
                <a:latin typeface="微软雅黑" pitchFamily="34" charset="-122"/>
                <a:ea typeface="微软雅黑" pitchFamily="34" charset="-122"/>
              </a:rPr>
              <a:t>SSL 3.0 </a:t>
            </a:r>
            <a:r>
              <a:rPr lang="zh-CN" altLang="en-US" sz="1200" b="0" dirty="0">
                <a:latin typeface="微软雅黑" pitchFamily="34" charset="-122"/>
                <a:ea typeface="微软雅黑" pitchFamily="34" charset="-122"/>
              </a:rPr>
              <a:t>基础上推出了</a:t>
            </a:r>
            <a:r>
              <a:rPr lang="zh-CN" altLang="en-US" sz="1200" b="0" dirty="0">
                <a:solidFill>
                  <a:srgbClr val="0000FF"/>
                </a:solidFill>
                <a:latin typeface="微软雅黑" pitchFamily="34" charset="-122"/>
                <a:ea typeface="微软雅黑" pitchFamily="34" charset="-122"/>
              </a:rPr>
              <a:t>传输层安全标准 </a:t>
            </a:r>
            <a:r>
              <a:rPr lang="en-US" altLang="zh-CN" sz="1200" b="0" dirty="0">
                <a:solidFill>
                  <a:srgbClr val="0000FF"/>
                </a:solidFill>
                <a:latin typeface="微软雅黑" pitchFamily="34" charset="-122"/>
                <a:ea typeface="微软雅黑" pitchFamily="34" charset="-122"/>
              </a:rPr>
              <a:t>TLS</a:t>
            </a:r>
            <a:r>
              <a:rPr lang="zh-CN" altLang="en-US" sz="1200" b="0" dirty="0">
                <a:latin typeface="微软雅黑" pitchFamily="34" charset="-122"/>
                <a:ea typeface="微软雅黑" pitchFamily="34" charset="-122"/>
              </a:rPr>
              <a:t>，为所有基于 </a:t>
            </a:r>
            <a:r>
              <a:rPr lang="en-US" altLang="zh-CN" sz="1200" b="0" dirty="0">
                <a:latin typeface="微软雅黑" pitchFamily="34" charset="-122"/>
                <a:ea typeface="微软雅黑" pitchFamily="34" charset="-122"/>
              </a:rPr>
              <a:t>TCP </a:t>
            </a:r>
            <a:r>
              <a:rPr lang="zh-CN" altLang="en-US" sz="1200" b="0" dirty="0">
                <a:latin typeface="微软雅黑" pitchFamily="34" charset="-122"/>
                <a:ea typeface="微软雅黑" pitchFamily="34" charset="-122"/>
              </a:rPr>
              <a:t>的网络应用提供安全数据传输服务。</a:t>
            </a:r>
            <a:endParaRPr lang="en-US" altLang="zh-CN" sz="1200" b="0" dirty="0">
              <a:latin typeface="微软雅黑" pitchFamily="34" charset="-122"/>
              <a:ea typeface="微软雅黑" pitchFamily="34" charset="-122"/>
            </a:endParaRPr>
          </a:p>
          <a:p>
            <a:pPr marL="171450" indent="-171450" eaLnBrk="0" hangingPunct="0">
              <a:lnSpc>
                <a:spcPts val="3300"/>
              </a:lnSpc>
              <a:buClr>
                <a:srgbClr val="0070C0"/>
              </a:buClr>
              <a:buFont typeface="Arial" panose="020B0604020202020204" pitchFamily="34" charset="0"/>
              <a:buChar char="•"/>
            </a:pPr>
            <a:endParaRPr lang="en-US" altLang="zh-CN" sz="1200" b="0" dirty="0">
              <a:latin typeface="微软雅黑" pitchFamily="34" charset="-122"/>
              <a:ea typeface="微软雅黑" pitchFamily="34" charset="-122"/>
            </a:endParaRPr>
          </a:p>
          <a:p>
            <a:pPr marL="0" marR="0" lvl="0" indent="0" algn="l" defTabSz="914400" rtl="0" eaLnBrk="0" fontAlgn="auto" latinLnBrk="0" hangingPunct="0">
              <a:lnSpc>
                <a:spcPts val="3300"/>
              </a:lnSpc>
              <a:spcBef>
                <a:spcPts val="0"/>
              </a:spcBef>
              <a:spcAft>
                <a:spcPts val="0"/>
              </a:spcAft>
              <a:buClr>
                <a:srgbClr val="0070C0"/>
              </a:buClr>
              <a:buSzTx/>
              <a:buFont typeface="Arial" panose="020B0604020202020204" pitchFamily="34" charset="0"/>
              <a:buNone/>
              <a:tabLst/>
              <a:defRPr/>
            </a:pPr>
            <a:r>
              <a:rPr lang="en-US" altLang="zh-CN" sz="1200" b="1" dirty="0">
                <a:solidFill>
                  <a:schemeClr val="bg1"/>
                </a:solidFill>
                <a:latin typeface="微软雅黑" pitchFamily="34" charset="-122"/>
                <a:ea typeface="微软雅黑" pitchFamily="34" charset="-122"/>
              </a:rPr>
              <a:t>SSL </a:t>
            </a:r>
            <a:r>
              <a:rPr lang="zh-CN" altLang="en-US" sz="1200" b="1" dirty="0">
                <a:solidFill>
                  <a:schemeClr val="bg1"/>
                </a:solidFill>
                <a:latin typeface="微软雅黑" pitchFamily="34" charset="-122"/>
                <a:ea typeface="微软雅黑" pitchFamily="34" charset="-122"/>
              </a:rPr>
              <a:t>提供的安全服务包括：</a:t>
            </a:r>
            <a:endParaRPr lang="en-US" altLang="zh-CN" sz="1200" b="0" dirty="0">
              <a:latin typeface="微软雅黑" pitchFamily="34" charset="-122"/>
              <a:ea typeface="微软雅黑" pitchFamily="34" charset="-122"/>
            </a:endParaRPr>
          </a:p>
          <a:p>
            <a:pPr marL="0" indent="0" eaLnBrk="0" hangingPunct="0">
              <a:lnSpc>
                <a:spcPts val="3300"/>
              </a:lnSpc>
              <a:buClr>
                <a:srgbClr val="0070C0"/>
              </a:buClr>
              <a:buFont typeface="+mj-lt"/>
              <a:buNone/>
            </a:pPr>
            <a:r>
              <a:rPr lang="en-US" altLang="zh-CN" sz="1200" b="1" dirty="0">
                <a:solidFill>
                  <a:srgbClr val="0000FF"/>
                </a:solidFill>
                <a:latin typeface="微软雅黑" pitchFamily="34" charset="-122"/>
                <a:ea typeface="微软雅黑" pitchFamily="34" charset="-122"/>
              </a:rPr>
              <a:t>SSL </a:t>
            </a:r>
            <a:r>
              <a:rPr lang="zh-CN" altLang="en-US" sz="1200" b="1" dirty="0">
                <a:solidFill>
                  <a:srgbClr val="0000FF"/>
                </a:solidFill>
                <a:latin typeface="微软雅黑" pitchFamily="34" charset="-122"/>
                <a:ea typeface="微软雅黑" pitchFamily="34" charset="-122"/>
              </a:rPr>
              <a:t>服务器鉴别</a:t>
            </a:r>
            <a:r>
              <a:rPr lang="zh-CN" altLang="en-US" sz="1200" b="0" dirty="0">
                <a:solidFill>
                  <a:srgbClr val="0000FF"/>
                </a:solidFill>
                <a:latin typeface="微软雅黑" pitchFamily="34" charset="-122"/>
                <a:ea typeface="微软雅黑" pitchFamily="34" charset="-122"/>
              </a:rPr>
              <a:t>，</a:t>
            </a:r>
            <a:r>
              <a:rPr lang="zh-CN" altLang="en-US" sz="1200" b="0" dirty="0">
                <a:latin typeface="微软雅黑" pitchFamily="34" charset="-122"/>
                <a:ea typeface="微软雅黑" pitchFamily="34" charset="-122"/>
              </a:rPr>
              <a:t>允许用户证实服务器的身份。支持 </a:t>
            </a:r>
            <a:r>
              <a:rPr lang="en-US" altLang="zh-CN" sz="1200" b="0" dirty="0">
                <a:latin typeface="微软雅黑" pitchFamily="34" charset="-122"/>
                <a:ea typeface="微软雅黑" pitchFamily="34" charset="-122"/>
              </a:rPr>
              <a:t>SSL </a:t>
            </a:r>
            <a:r>
              <a:rPr lang="zh-CN" altLang="en-US" sz="1200" b="0" dirty="0">
                <a:latin typeface="微软雅黑" pitchFamily="34" charset="-122"/>
                <a:ea typeface="微软雅黑" pitchFamily="34" charset="-122"/>
              </a:rPr>
              <a:t>的客户端 通过验证来自服务器的证书，来鉴别服务器的真实身份并获得服务  器的公钥。</a:t>
            </a:r>
          </a:p>
          <a:p>
            <a:pPr marL="0" indent="0" eaLnBrk="0" hangingPunct="0">
              <a:lnSpc>
                <a:spcPts val="3300"/>
              </a:lnSpc>
              <a:buClr>
                <a:srgbClr val="0070C0"/>
              </a:buClr>
              <a:buFont typeface="+mj-lt"/>
              <a:buNone/>
            </a:pPr>
            <a:r>
              <a:rPr lang="en-US" altLang="zh-CN" sz="1200" b="1" dirty="0">
                <a:solidFill>
                  <a:srgbClr val="0000FF"/>
                </a:solidFill>
                <a:latin typeface="微软雅黑" pitchFamily="34" charset="-122"/>
                <a:ea typeface="微软雅黑" pitchFamily="34" charset="-122"/>
              </a:rPr>
              <a:t>SSL </a:t>
            </a:r>
            <a:r>
              <a:rPr lang="zh-CN" altLang="en-US" sz="1200" b="1" dirty="0">
                <a:solidFill>
                  <a:srgbClr val="0000FF"/>
                </a:solidFill>
                <a:latin typeface="微软雅黑" pitchFamily="34" charset="-122"/>
                <a:ea typeface="微软雅黑" pitchFamily="34" charset="-122"/>
              </a:rPr>
              <a:t>客户鉴别</a:t>
            </a:r>
            <a:r>
              <a:rPr lang="zh-CN" altLang="en-US" sz="1200" b="0" dirty="0">
                <a:solidFill>
                  <a:srgbClr val="0000FF"/>
                </a:solidFill>
                <a:latin typeface="微软雅黑" pitchFamily="34" charset="-122"/>
                <a:ea typeface="微软雅黑" pitchFamily="34" charset="-122"/>
              </a:rPr>
              <a:t>，</a:t>
            </a:r>
            <a:r>
              <a:rPr lang="en-US" altLang="zh-CN" sz="1200" b="0" dirty="0">
                <a:latin typeface="微软雅黑" pitchFamily="34" charset="-122"/>
                <a:ea typeface="微软雅黑" pitchFamily="34" charset="-122"/>
              </a:rPr>
              <a:t>SSL </a:t>
            </a:r>
            <a:r>
              <a:rPr lang="zh-CN" altLang="en-US" sz="1200" b="0" dirty="0">
                <a:latin typeface="微软雅黑" pitchFamily="34" charset="-122"/>
                <a:ea typeface="微软雅黑" pitchFamily="34" charset="-122"/>
              </a:rPr>
              <a:t>的可选安全服务，允许服务器证实客户的身份。</a:t>
            </a:r>
          </a:p>
          <a:p>
            <a:pPr marL="0" indent="0" eaLnBrk="0" hangingPunct="0">
              <a:lnSpc>
                <a:spcPts val="3300"/>
              </a:lnSpc>
              <a:buClr>
                <a:srgbClr val="0070C0"/>
              </a:buClr>
              <a:buFont typeface="+mj-lt"/>
              <a:buNone/>
            </a:pPr>
            <a:r>
              <a:rPr lang="zh-CN" altLang="en-US" sz="1200" b="1" dirty="0">
                <a:solidFill>
                  <a:srgbClr val="0000FF"/>
                </a:solidFill>
                <a:latin typeface="微软雅黑" pitchFamily="34" charset="-122"/>
                <a:ea typeface="微软雅黑" pitchFamily="34" charset="-122"/>
              </a:rPr>
              <a:t>加密的 </a:t>
            </a:r>
            <a:r>
              <a:rPr lang="en-US" altLang="zh-CN" sz="1200" b="1" dirty="0">
                <a:solidFill>
                  <a:srgbClr val="0000FF"/>
                </a:solidFill>
                <a:latin typeface="微软雅黑" pitchFamily="34" charset="-122"/>
                <a:ea typeface="微软雅黑" pitchFamily="34" charset="-122"/>
              </a:rPr>
              <a:t>SSL </a:t>
            </a:r>
            <a:r>
              <a:rPr lang="zh-CN" altLang="en-US" sz="1200" b="1" dirty="0">
                <a:solidFill>
                  <a:srgbClr val="0000FF"/>
                </a:solidFill>
                <a:latin typeface="微软雅黑" pitchFamily="34" charset="-122"/>
                <a:ea typeface="微软雅黑" pitchFamily="34" charset="-122"/>
              </a:rPr>
              <a:t>会话</a:t>
            </a:r>
            <a:r>
              <a:rPr lang="zh-CN" altLang="en-US" sz="1200" b="0" dirty="0">
                <a:solidFill>
                  <a:srgbClr val="0000FF"/>
                </a:solidFill>
                <a:latin typeface="微软雅黑" pitchFamily="34" charset="-122"/>
                <a:ea typeface="微软雅黑" pitchFamily="34" charset="-122"/>
              </a:rPr>
              <a:t>，</a:t>
            </a:r>
            <a:r>
              <a:rPr lang="zh-CN" altLang="en-US" sz="1200" b="0" dirty="0">
                <a:latin typeface="微软雅黑" pitchFamily="34" charset="-122"/>
                <a:ea typeface="微软雅黑" pitchFamily="34" charset="-122"/>
              </a:rPr>
              <a:t>对客户和服务器间发送的所有报文进行加密，并 检测报文是否被篡改。</a:t>
            </a:r>
          </a:p>
          <a:p>
            <a:pPr marL="0" indent="0" eaLnBrk="0" hangingPunct="0">
              <a:lnSpc>
                <a:spcPts val="3300"/>
              </a:lnSpc>
              <a:buClr>
                <a:srgbClr val="0070C0"/>
              </a:buClr>
              <a:buFont typeface="Arial" panose="020B0604020202020204" pitchFamily="34" charset="0"/>
              <a:buNone/>
            </a:pPr>
            <a:endParaRPr lang="zh-CN" altLang="en-US" sz="1200" b="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mj-lt"/>
              <a:ea typeface="+mn-ea"/>
            </a:endParaRP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128</a:t>
            </a:fld>
            <a:endParaRPr lang="zh-CN" altLang="en-US"/>
          </a:p>
        </p:txBody>
      </p:sp>
    </p:spTree>
    <p:extLst>
      <p:ext uri="{BB962C8B-B14F-4D97-AF65-F5344CB8AC3E}">
        <p14:creationId xmlns:p14="http://schemas.microsoft.com/office/powerpoint/2010/main" val="259457985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r>
              <a:rPr lang="zh-CN" altLang="en-US" dirty="0"/>
              <a:t>下面我们来演示一下</a:t>
            </a:r>
            <a:r>
              <a:rPr lang="en-US" altLang="zh-CN" dirty="0"/>
              <a:t>SSL</a:t>
            </a:r>
            <a:r>
              <a:rPr lang="zh-CN" altLang="en-US" dirty="0"/>
              <a:t>安全会话建立过程，浏览器</a:t>
            </a:r>
            <a:r>
              <a:rPr lang="en-US" altLang="zh-CN" dirty="0"/>
              <a:t>A</a:t>
            </a:r>
            <a:r>
              <a:rPr lang="zh-CN" altLang="en-US" dirty="0"/>
              <a:t>访问服务器</a:t>
            </a:r>
            <a:r>
              <a:rPr lang="en-US" altLang="zh-CN" dirty="0"/>
              <a:t>B</a:t>
            </a:r>
            <a:r>
              <a:rPr lang="zh-CN" altLang="en-US" dirty="0"/>
              <a:t>，通过</a:t>
            </a:r>
            <a:r>
              <a:rPr lang="en-US" altLang="zh-CN" dirty="0"/>
              <a:t>SSL</a:t>
            </a:r>
            <a:r>
              <a:rPr lang="zh-CN" altLang="en-US" dirty="0"/>
              <a:t>协议进行数据加密，首先是</a:t>
            </a:r>
            <a:r>
              <a:rPr lang="en-US" altLang="zh-CN" dirty="0"/>
              <a:t>A</a:t>
            </a:r>
            <a:r>
              <a:rPr lang="zh-CN" altLang="en-US" dirty="0"/>
              <a:t>和</a:t>
            </a:r>
            <a:r>
              <a:rPr lang="en-US" altLang="zh-CN" dirty="0"/>
              <a:t>B</a:t>
            </a:r>
            <a:r>
              <a:rPr lang="zh-CN" altLang="en-US" dirty="0"/>
              <a:t>协商加密算法，</a:t>
            </a:r>
            <a:r>
              <a:rPr lang="en-US" altLang="zh-CN" dirty="0"/>
              <a:t>A</a:t>
            </a:r>
            <a:r>
              <a:rPr lang="zh-CN" altLang="en-US" dirty="0"/>
              <a:t>告诉</a:t>
            </a:r>
            <a:r>
              <a:rPr lang="en-US" altLang="zh-CN" dirty="0"/>
              <a:t>B</a:t>
            </a:r>
            <a:r>
              <a:rPr lang="zh-CN" altLang="en-US" dirty="0"/>
              <a:t>它支持的加密算法，</a:t>
            </a:r>
            <a:r>
              <a:rPr lang="en-US" altLang="zh-CN" dirty="0"/>
              <a:t>B</a:t>
            </a:r>
            <a:r>
              <a:rPr lang="zh-CN" altLang="en-US" dirty="0"/>
              <a:t>选定该加密算法，</a:t>
            </a:r>
            <a:r>
              <a:rPr lang="en-US" altLang="zh-CN" dirty="0"/>
              <a:t>B</a:t>
            </a:r>
            <a:r>
              <a:rPr lang="zh-CN" altLang="en-US" dirty="0"/>
              <a:t>将数字证书（用</a:t>
            </a:r>
            <a:r>
              <a:rPr lang="en-US" altLang="zh-CN" dirty="0"/>
              <a:t>B</a:t>
            </a:r>
            <a:r>
              <a:rPr lang="zh-CN" altLang="en-US" dirty="0"/>
              <a:t>的私钥进行签名）发给</a:t>
            </a:r>
            <a:r>
              <a:rPr lang="en-US" altLang="zh-CN" dirty="0"/>
              <a:t>A</a:t>
            </a:r>
            <a:r>
              <a:rPr lang="zh-CN" altLang="en-US" dirty="0"/>
              <a:t>，</a:t>
            </a:r>
            <a:r>
              <a:rPr lang="en-US" altLang="zh-CN" dirty="0"/>
              <a:t>A</a:t>
            </a:r>
            <a:r>
              <a:rPr lang="zh-CN" altLang="en-US" dirty="0"/>
              <a:t>用认证中心发布的</a:t>
            </a:r>
            <a:r>
              <a:rPr lang="en-US" altLang="zh-CN" dirty="0"/>
              <a:t>B</a:t>
            </a:r>
            <a:r>
              <a:rPr lang="zh-CN" altLang="en-US" dirty="0"/>
              <a:t>的公钥来验证</a:t>
            </a:r>
            <a:r>
              <a:rPr lang="en-US" altLang="zh-CN" dirty="0"/>
              <a:t>B</a:t>
            </a:r>
            <a:r>
              <a:rPr lang="zh-CN" altLang="en-US" dirty="0"/>
              <a:t>的证书合法性，然后</a:t>
            </a:r>
            <a:r>
              <a:rPr lang="en-US" altLang="zh-CN" dirty="0"/>
              <a:t>A</a:t>
            </a:r>
            <a:r>
              <a:rPr lang="zh-CN" altLang="en-US" dirty="0"/>
              <a:t>生成秘密数，用秘密数生成会话密钥，用</a:t>
            </a:r>
            <a:r>
              <a:rPr lang="en-US" altLang="zh-CN" dirty="0"/>
              <a:t>B</a:t>
            </a:r>
            <a:r>
              <a:rPr lang="zh-CN" altLang="en-US" dirty="0"/>
              <a:t>的公钥加密生成的秘密数发给</a:t>
            </a:r>
            <a:r>
              <a:rPr lang="en-US" altLang="zh-CN" dirty="0"/>
              <a:t>B</a:t>
            </a:r>
            <a:r>
              <a:rPr lang="zh-CN" altLang="en-US" dirty="0"/>
              <a:t>，</a:t>
            </a:r>
            <a:r>
              <a:rPr lang="en-US" altLang="zh-CN" dirty="0"/>
              <a:t>B</a:t>
            </a:r>
            <a:r>
              <a:rPr lang="zh-CN" altLang="en-US" dirty="0"/>
              <a:t>用私钥解密秘密数，用该秘密数生成会话密钥，此致会话密钥生成完毕，</a:t>
            </a:r>
            <a:r>
              <a:rPr lang="en-US" altLang="zh-CN" dirty="0"/>
              <a:t>A</a:t>
            </a:r>
            <a:r>
              <a:rPr lang="zh-CN" altLang="en-US" dirty="0"/>
              <a:t>和</a:t>
            </a:r>
            <a:r>
              <a:rPr lang="en-US" altLang="zh-CN" dirty="0"/>
              <a:t>B</a:t>
            </a:r>
            <a:r>
              <a:rPr lang="zh-CN" altLang="en-US" dirty="0"/>
              <a:t>再数据传输时使用该会话密钥进行数据加密。</a:t>
            </a:r>
            <a:endParaRPr lang="en-US" altLang="zh-CN" dirty="0"/>
          </a:p>
          <a:p>
            <a:endParaRPr lang="en-US" altLang="zh-CN" dirty="0"/>
          </a:p>
          <a:p>
            <a:r>
              <a:rPr lang="en-US" altLang="zh-CN" dirty="0"/>
              <a:t>【</a:t>
            </a:r>
            <a:r>
              <a:rPr lang="zh-CN" altLang="en-US" dirty="0"/>
              <a:t>选讲或扩展脚本</a:t>
            </a:r>
            <a:r>
              <a:rPr lang="en-US" altLang="zh-CN" dirty="0"/>
              <a:t>】</a:t>
            </a:r>
          </a:p>
          <a:p>
            <a:r>
              <a:rPr lang="zh-CN" altLang="en-US" sz="1200" b="0" dirty="0">
                <a:latin typeface="微软雅黑" pitchFamily="34" charset="-122"/>
                <a:ea typeface="微软雅黑" pitchFamily="34" charset="-122"/>
              </a:rPr>
              <a:t>在发送方，</a:t>
            </a:r>
            <a:r>
              <a:rPr lang="en-US" altLang="zh-CN" sz="1200" b="0" dirty="0">
                <a:latin typeface="微软雅黑" pitchFamily="34" charset="-122"/>
                <a:ea typeface="微软雅黑" pitchFamily="34" charset="-122"/>
              </a:rPr>
              <a:t>SSL </a:t>
            </a:r>
            <a:r>
              <a:rPr lang="zh-CN" altLang="en-US" sz="1200" b="0" dirty="0">
                <a:latin typeface="微软雅黑" pitchFamily="34" charset="-122"/>
                <a:ea typeface="微软雅黑" pitchFamily="34" charset="-122"/>
              </a:rPr>
              <a:t>接收应用层的数据，对数据进行加密，然后把加了密的数据送往 </a:t>
            </a:r>
            <a:r>
              <a:rPr lang="en-US" altLang="zh-CN" sz="1200" b="0" dirty="0">
                <a:latin typeface="微软雅黑" pitchFamily="34" charset="-122"/>
                <a:ea typeface="微软雅黑" pitchFamily="34" charset="-122"/>
              </a:rPr>
              <a:t>TCP </a:t>
            </a:r>
            <a:r>
              <a:rPr lang="zh-CN" altLang="en-US" sz="1200" b="0" dirty="0">
                <a:latin typeface="微软雅黑" pitchFamily="34" charset="-122"/>
                <a:ea typeface="微软雅黑" pitchFamily="34" charset="-122"/>
              </a:rPr>
              <a:t>套接字。在接收方，</a:t>
            </a:r>
            <a:r>
              <a:rPr lang="en-US" altLang="zh-CN" sz="1200" b="0" dirty="0">
                <a:latin typeface="微软雅黑" pitchFamily="34" charset="-122"/>
                <a:ea typeface="微软雅黑" pitchFamily="34" charset="-122"/>
              </a:rPr>
              <a:t>SSL </a:t>
            </a:r>
            <a:r>
              <a:rPr lang="zh-CN" altLang="en-US" sz="1200" b="0" dirty="0">
                <a:latin typeface="微软雅黑" pitchFamily="34" charset="-122"/>
                <a:ea typeface="微软雅黑" pitchFamily="34" charset="-122"/>
              </a:rPr>
              <a:t>从 </a:t>
            </a:r>
            <a:r>
              <a:rPr lang="en-US" altLang="zh-CN" sz="1200" b="0" dirty="0">
                <a:latin typeface="微软雅黑" pitchFamily="34" charset="-122"/>
                <a:ea typeface="微软雅黑" pitchFamily="34" charset="-122"/>
              </a:rPr>
              <a:t>TCP </a:t>
            </a:r>
            <a:r>
              <a:rPr lang="zh-CN" altLang="en-US" sz="1200" b="0" dirty="0">
                <a:latin typeface="微软雅黑" pitchFamily="34" charset="-122"/>
                <a:ea typeface="微软雅黑" pitchFamily="34" charset="-122"/>
              </a:rPr>
              <a:t>套接字读取数据，解密后把数据交给应用层。</a:t>
            </a:r>
            <a:endParaRPr lang="zh-CN" altLang="en-US" b="0" dirty="0"/>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129</a:t>
            </a:fld>
            <a:endParaRPr lang="zh-CN" altLang="en-US"/>
          </a:p>
        </p:txBody>
      </p:sp>
    </p:spTree>
    <p:extLst>
      <p:ext uri="{BB962C8B-B14F-4D97-AF65-F5344CB8AC3E}">
        <p14:creationId xmlns:p14="http://schemas.microsoft.com/office/powerpoint/2010/main" val="16116782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marL="0" indent="0">
              <a:buClr>
                <a:srgbClr val="7030A0"/>
              </a:buClr>
              <a:buFont typeface="Wingdings" panose="05000000000000000000" pitchFamily="2" charset="2"/>
              <a:buNone/>
            </a:pPr>
            <a:r>
              <a:rPr lang="zh-CN" altLang="en-US" dirty="0"/>
              <a:t>安全传输层协议</a:t>
            </a:r>
            <a:r>
              <a:rPr lang="en-US" altLang="zh-CN" dirty="0"/>
              <a:t>TLS</a:t>
            </a:r>
            <a:r>
              <a:rPr lang="zh-CN" altLang="en-US" dirty="0"/>
              <a:t>是</a:t>
            </a:r>
            <a:r>
              <a:rPr lang="zh-CN" altLang="en-US" sz="3200" dirty="0">
                <a:latin typeface="微软雅黑" panose="020B0503020204020204" pitchFamily="34" charset="-122"/>
                <a:ea typeface="微软雅黑" panose="020B0503020204020204" pitchFamily="34" charset="-122"/>
              </a:rPr>
              <a:t>在传输层之上广泛部署的安全协议，</a:t>
            </a:r>
            <a:r>
              <a:rPr lang="zh-CN" altLang="en-US" sz="2800" dirty="0">
                <a:latin typeface="微软雅黑" panose="020B0503020204020204" pitchFamily="34" charset="-122"/>
                <a:ea typeface="微软雅黑" panose="020B0503020204020204" pitchFamily="34" charset="-122"/>
              </a:rPr>
              <a:t>几乎所有浏览器都支持，提供传输层通信信息的机密性、完整性和身份验证等，是</a:t>
            </a:r>
            <a:r>
              <a:rPr lang="en-US" altLang="zh-CN" sz="2800" dirty="0">
                <a:latin typeface="微软雅黑" panose="020B0503020204020204" pitchFamily="34" charset="-122"/>
                <a:ea typeface="微软雅黑" panose="020B0503020204020204" pitchFamily="34" charset="-122"/>
              </a:rPr>
              <a:t>SSL</a:t>
            </a:r>
            <a:r>
              <a:rPr lang="zh-CN" altLang="en-US" sz="2800" dirty="0">
                <a:latin typeface="微软雅黑" panose="020B0503020204020204" pitchFamily="34" charset="-122"/>
                <a:ea typeface="微软雅黑" panose="020B0503020204020204" pitchFamily="34" charset="-122"/>
              </a:rPr>
              <a:t>协议的替代方案，</a:t>
            </a:r>
            <a:r>
              <a:rPr lang="en-US" altLang="zh-CN" sz="2800" dirty="0">
                <a:latin typeface="微软雅黑" panose="020B0503020204020204" pitchFamily="34" charset="-122"/>
                <a:ea typeface="微软雅黑" panose="020B0503020204020204" pitchFamily="34" charset="-122"/>
              </a:rPr>
              <a:t>2018</a:t>
            </a:r>
            <a:r>
              <a:rPr lang="zh-CN" altLang="en-US" sz="2800" dirty="0">
                <a:latin typeface="微软雅黑" panose="020B0503020204020204" pitchFamily="34" charset="-122"/>
                <a:ea typeface="微软雅黑" panose="020B0503020204020204" pitchFamily="34" charset="-122"/>
              </a:rPr>
              <a:t>年</a:t>
            </a:r>
            <a:r>
              <a:rPr lang="en-US" altLang="zh-CN" sz="2800" dirty="0">
                <a:latin typeface="微软雅黑" panose="020B0503020204020204" pitchFamily="34" charset="-122"/>
                <a:ea typeface="微软雅黑" panose="020B0503020204020204" pitchFamily="34" charset="-122"/>
              </a:rPr>
              <a:t>RFC 8846</a:t>
            </a:r>
            <a:r>
              <a:rPr lang="zh-CN" altLang="en-US" sz="2800" dirty="0">
                <a:latin typeface="微软雅黑" panose="020B0503020204020204" pitchFamily="34" charset="-122"/>
                <a:ea typeface="微软雅黑" panose="020B0503020204020204" pitchFamily="34" charset="-122"/>
              </a:rPr>
              <a:t>发布</a:t>
            </a:r>
            <a:r>
              <a:rPr lang="en-US" altLang="zh-CN" sz="2800" dirty="0">
                <a:latin typeface="微软雅黑" panose="020B0503020204020204" pitchFamily="34" charset="-122"/>
                <a:ea typeface="微软雅黑" panose="020B0503020204020204" pitchFamily="34" charset="-122"/>
              </a:rPr>
              <a:t>TLS 1.3</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SSL</a:t>
            </a:r>
            <a:r>
              <a:rPr lang="zh-CN" altLang="en-US" sz="2800" dirty="0">
                <a:latin typeface="微软雅黑" panose="020B0503020204020204" pitchFamily="34" charset="-122"/>
                <a:ea typeface="微软雅黑" panose="020B0503020204020204" pitchFamily="34" charset="-122"/>
              </a:rPr>
              <a:t>协议</a:t>
            </a:r>
            <a:r>
              <a:rPr lang="en-US" altLang="zh-CN" sz="2800" dirty="0">
                <a:latin typeface="微软雅黑" panose="020B0503020204020204" pitchFamily="34" charset="-122"/>
                <a:ea typeface="微软雅黑" panose="020B0503020204020204" pitchFamily="34" charset="-122"/>
              </a:rPr>
              <a:t>2015</a:t>
            </a:r>
            <a:r>
              <a:rPr lang="zh-CN" altLang="en-US" sz="2800" dirty="0">
                <a:latin typeface="微软雅黑" panose="020B0503020204020204" pitchFamily="34" charset="-122"/>
                <a:ea typeface="微软雅黑" panose="020B0503020204020204" pitchFamily="34" charset="-122"/>
              </a:rPr>
              <a:t>年被弃用，目前大部分</a:t>
            </a:r>
            <a:r>
              <a:rPr lang="en-US" altLang="zh-CN" sz="2800" dirty="0">
                <a:latin typeface="微软雅黑" panose="020B0503020204020204" pitchFamily="34" charset="-122"/>
                <a:ea typeface="微软雅黑" panose="020B0503020204020204" pitchFamily="34" charset="-122"/>
              </a:rPr>
              <a:t>TLS 1.2 </a:t>
            </a:r>
            <a:r>
              <a:rPr lang="zh-CN" altLang="en-US" sz="2800" dirty="0">
                <a:latin typeface="微软雅黑" panose="020B0503020204020204" pitchFamily="34" charset="-122"/>
                <a:ea typeface="微软雅黑" panose="020B0503020204020204" pitchFamily="34" charset="-122"/>
              </a:rPr>
              <a:t>协议都是兼容和安全的。右图是不同版本的发布时间。</a:t>
            </a:r>
            <a:endParaRPr lang="en-US" altLang="zh-CN"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130</a:t>
            </a:fld>
            <a:endParaRPr lang="zh-CN" altLang="en-US"/>
          </a:p>
        </p:txBody>
      </p:sp>
    </p:spTree>
    <p:extLst>
      <p:ext uri="{BB962C8B-B14F-4D97-AF65-F5344CB8AC3E}">
        <p14:creationId xmlns:p14="http://schemas.microsoft.com/office/powerpoint/2010/main" val="41127445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r>
              <a:rPr lang="zh-CN" altLang="en-US" dirty="0"/>
              <a:t>建立一个轻量级的</a:t>
            </a:r>
            <a:r>
              <a:rPr lang="en-US" altLang="zh-CN" dirty="0"/>
              <a:t>TLS</a:t>
            </a:r>
            <a:r>
              <a:rPr lang="zh-CN" altLang="en-US" dirty="0"/>
              <a:t>一般以下四个步骤：</a:t>
            </a:r>
            <a:endParaRPr lang="en-US" altLang="zh-CN" dirty="0"/>
          </a:p>
          <a:p>
            <a:pPr>
              <a:lnSpc>
                <a:spcPct val="150000"/>
              </a:lnSpc>
              <a:buClr>
                <a:srgbClr val="7030A0"/>
              </a:buClr>
            </a:pPr>
            <a:r>
              <a:rPr lang="zh-CN" altLang="en-US" dirty="0">
                <a:solidFill>
                  <a:srgbClr val="7030A0"/>
                </a:solidFill>
                <a:latin typeface="微软雅黑" panose="020B0503020204020204" pitchFamily="34" charset="-122"/>
                <a:ea typeface="微软雅黑" panose="020B0503020204020204" pitchFamily="34" charset="-122"/>
                <a:cs typeface="Calibri" panose="020F0502020204030204" pitchFamily="34" charset="0"/>
              </a:rPr>
              <a:t>握手：</a:t>
            </a:r>
            <a:r>
              <a:rPr lang="zh-CN" altLang="en-US" dirty="0">
                <a:latin typeface="微软雅黑" panose="020B0503020204020204" pitchFamily="34" charset="-122"/>
                <a:ea typeface="微软雅黑" panose="020B0503020204020204" pitchFamily="34" charset="-122"/>
                <a:cs typeface="Calibri" panose="020F0502020204030204" pitchFamily="34" charset="0"/>
              </a:rPr>
              <a:t>通信双方使用各自证书和私钥相互认证，交换或创建共享秘密</a:t>
            </a:r>
          </a:p>
          <a:p>
            <a:pPr>
              <a:lnSpc>
                <a:spcPct val="150000"/>
              </a:lnSpc>
              <a:buClr>
                <a:srgbClr val="7030A0"/>
              </a:buClr>
            </a:pPr>
            <a:r>
              <a:rPr lang="zh-CN" altLang="en-US" dirty="0">
                <a:solidFill>
                  <a:srgbClr val="7030A0"/>
                </a:solidFill>
                <a:latin typeface="微软雅黑" panose="020B0503020204020204" pitchFamily="34" charset="-122"/>
                <a:ea typeface="微软雅黑" panose="020B0503020204020204" pitchFamily="34" charset="-122"/>
                <a:cs typeface="Calibri" panose="020F0502020204030204" pitchFamily="34" charset="0"/>
              </a:rPr>
              <a:t>密钥生成：</a:t>
            </a:r>
            <a:r>
              <a:rPr lang="zh-CN" altLang="en-US" dirty="0">
                <a:latin typeface="微软雅黑" panose="020B0503020204020204" pitchFamily="34" charset="-122"/>
                <a:ea typeface="微软雅黑" panose="020B0503020204020204" pitchFamily="34" charset="-122"/>
                <a:cs typeface="Calibri" panose="020F0502020204030204" pitchFamily="34" charset="0"/>
              </a:rPr>
              <a:t>通信双方使用共享密钥派生密钥集</a:t>
            </a:r>
          </a:p>
          <a:p>
            <a:pPr>
              <a:lnSpc>
                <a:spcPct val="150000"/>
              </a:lnSpc>
              <a:buClr>
                <a:srgbClr val="7030A0"/>
              </a:buClr>
            </a:pPr>
            <a:r>
              <a:rPr lang="zh-CN" altLang="en-US" dirty="0">
                <a:solidFill>
                  <a:srgbClr val="7030A0"/>
                </a:solidFill>
                <a:latin typeface="微软雅黑" panose="020B0503020204020204" pitchFamily="34" charset="-122"/>
                <a:ea typeface="微软雅黑" panose="020B0503020204020204" pitchFamily="34" charset="-122"/>
                <a:cs typeface="Calibri" panose="020F0502020204030204" pitchFamily="34" charset="0"/>
              </a:rPr>
              <a:t>数据传输：</a:t>
            </a:r>
            <a:r>
              <a:rPr lang="zh-CN" altLang="en-US" dirty="0">
                <a:latin typeface="微软雅黑" panose="020B0503020204020204" pitchFamily="34" charset="-122"/>
                <a:ea typeface="微软雅黑" panose="020B0503020204020204" pitchFamily="34" charset="-122"/>
                <a:cs typeface="Calibri" panose="020F0502020204030204" pitchFamily="34" charset="0"/>
              </a:rPr>
              <a:t>流数据传输：作为一系列记录的数据</a:t>
            </a:r>
            <a:endParaRPr lang="en-US" altLang="zh-CN" dirty="0">
              <a:latin typeface="微软雅黑" panose="020B0503020204020204" pitchFamily="34" charset="-122"/>
              <a:ea typeface="微软雅黑" panose="020B0503020204020204" pitchFamily="34" charset="-122"/>
              <a:cs typeface="Calibri" panose="020F0502020204030204" pitchFamily="34" charset="0"/>
            </a:endParaRPr>
          </a:p>
          <a:p>
            <a:pPr>
              <a:lnSpc>
                <a:spcPct val="150000"/>
              </a:lnSpc>
              <a:buClr>
                <a:srgbClr val="7030A0"/>
              </a:buClr>
            </a:pPr>
            <a:r>
              <a:rPr lang="zh-CN" altLang="en-US" dirty="0">
                <a:solidFill>
                  <a:srgbClr val="7030A0"/>
                </a:solidFill>
                <a:latin typeface="微软雅黑" panose="020B0503020204020204" pitchFamily="34" charset="-122"/>
                <a:ea typeface="微软雅黑" panose="020B0503020204020204" pitchFamily="34" charset="-122"/>
                <a:cs typeface="Calibri" panose="020F0502020204030204" pitchFamily="34" charset="0"/>
              </a:rPr>
              <a:t>连接关闭：</a:t>
            </a:r>
            <a:r>
              <a:rPr lang="zh-CN" altLang="en-US" dirty="0">
                <a:latin typeface="微软雅黑" panose="020B0503020204020204" pitchFamily="34" charset="-122"/>
                <a:ea typeface="微软雅黑" panose="020B0503020204020204" pitchFamily="34" charset="-122"/>
                <a:cs typeface="Calibri" panose="020F0502020204030204" pitchFamily="34" charset="0"/>
              </a:rPr>
              <a:t>安全关闭连接的特殊消息</a:t>
            </a:r>
            <a:endParaRPr lang="en-US" altLang="zh-CN" dirty="0">
              <a:latin typeface="微软雅黑" panose="020B0503020204020204" pitchFamily="34" charset="-122"/>
              <a:ea typeface="微软雅黑" panose="020B0503020204020204" pitchFamily="34" charset="-122"/>
              <a:cs typeface="Calibri" panose="020F0502020204030204" pitchFamily="34" charset="0"/>
            </a:endParaRPr>
          </a:p>
          <a:p>
            <a:pPr>
              <a:lnSpc>
                <a:spcPct val="150000"/>
              </a:lnSpc>
              <a:buClr>
                <a:srgbClr val="7030A0"/>
              </a:buClr>
            </a:pPr>
            <a:endParaRPr lang="en-US" altLang="zh-CN" dirty="0">
              <a:latin typeface="微软雅黑" panose="020B0503020204020204" pitchFamily="34" charset="-122"/>
              <a:ea typeface="微软雅黑" panose="020B0503020204020204" pitchFamily="34"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131</a:t>
            </a:fld>
            <a:endParaRPr lang="zh-CN" altLang="en-US"/>
          </a:p>
        </p:txBody>
      </p:sp>
    </p:spTree>
    <p:extLst>
      <p:ext uri="{BB962C8B-B14F-4D97-AF65-F5344CB8AC3E}">
        <p14:creationId xmlns:p14="http://schemas.microsoft.com/office/powerpoint/2010/main" val="6917625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r>
              <a:rPr lang="en-US" altLang="zh-CN" dirty="0"/>
              <a:t>Bob</a:t>
            </a:r>
            <a:r>
              <a:rPr lang="zh-CN" altLang="en-US" dirty="0"/>
              <a:t>和</a:t>
            </a:r>
            <a:r>
              <a:rPr lang="en-US" altLang="zh-CN" dirty="0"/>
              <a:t>Alice</a:t>
            </a:r>
            <a:r>
              <a:rPr lang="zh-CN" altLang="en-US" dirty="0"/>
              <a:t>通信，使用轻量级</a:t>
            </a:r>
            <a:r>
              <a:rPr lang="en-US" altLang="zh-CN" dirty="0"/>
              <a:t>TLS</a:t>
            </a:r>
            <a:r>
              <a:rPr lang="zh-CN" altLang="en-US" dirty="0"/>
              <a:t>协议，初始化握手过程如左图所示：</a:t>
            </a:r>
            <a:endParaRPr lang="en-US" altLang="zh-CN" dirty="0"/>
          </a:p>
          <a:p>
            <a:pPr>
              <a:lnSpc>
                <a:spcPct val="150000"/>
              </a:lnSpc>
            </a:pPr>
            <a:r>
              <a:rPr lang="en-US" altLang="zh-CN" dirty="0">
                <a:latin typeface="微软雅黑" panose="020B0503020204020204" pitchFamily="34" charset="-122"/>
                <a:ea typeface="微软雅黑" panose="020B0503020204020204" pitchFamily="34" charset="-122"/>
              </a:rPr>
              <a:t>Bob </a:t>
            </a:r>
            <a:r>
              <a:rPr lang="zh-CN" altLang="en-US" dirty="0">
                <a:latin typeface="微软雅黑" panose="020B0503020204020204" pitchFamily="34" charset="-122"/>
                <a:ea typeface="微软雅黑" panose="020B0503020204020204" pitchFamily="34" charset="-122"/>
              </a:rPr>
              <a:t>与 </a:t>
            </a:r>
            <a:r>
              <a:rPr lang="en-US" altLang="zh-CN" dirty="0">
                <a:latin typeface="微软雅黑" panose="020B0503020204020204" pitchFamily="34" charset="-122"/>
                <a:ea typeface="微软雅黑" panose="020B0503020204020204" pitchFamily="34" charset="-122"/>
              </a:rPr>
              <a:t>Alice</a:t>
            </a:r>
            <a:r>
              <a:rPr lang="zh-CN" altLang="en-US" dirty="0">
                <a:latin typeface="微软雅黑" panose="020B0503020204020204" pitchFamily="34" charset="-122"/>
                <a:ea typeface="微软雅黑" panose="020B0503020204020204" pitchFamily="34" charset="-122"/>
              </a:rPr>
              <a:t>建立</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Bob </a:t>
            </a:r>
            <a:r>
              <a:rPr lang="zh-CN" altLang="en-US" dirty="0">
                <a:latin typeface="微软雅黑" panose="020B0503020204020204" pitchFamily="34" charset="-122"/>
                <a:ea typeface="微软雅黑" panose="020B0503020204020204" pitchFamily="34" charset="-122"/>
              </a:rPr>
              <a:t>验证</a:t>
            </a:r>
            <a:r>
              <a:rPr lang="en-US" altLang="zh-CN" dirty="0">
                <a:latin typeface="微软雅黑" panose="020B0503020204020204" pitchFamily="34" charset="-122"/>
                <a:ea typeface="微软雅黑" panose="020B0503020204020204" pitchFamily="34" charset="-122"/>
              </a:rPr>
              <a:t>Alice</a:t>
            </a:r>
            <a:r>
              <a:rPr lang="zh-CN" altLang="en-US" dirty="0">
                <a:latin typeface="微软雅黑" panose="020B0503020204020204" pitchFamily="34" charset="-122"/>
                <a:ea typeface="微软雅黑" panose="020B0503020204020204" pitchFamily="34" charset="-122"/>
              </a:rPr>
              <a:t>身份的真实性</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Bob </a:t>
            </a:r>
            <a:r>
              <a:rPr lang="zh-CN" altLang="en-US" dirty="0">
                <a:latin typeface="微软雅黑" panose="020B0503020204020204" pitchFamily="34" charset="-122"/>
                <a:ea typeface="微软雅黑" panose="020B0503020204020204" pitchFamily="34" charset="-122"/>
              </a:rPr>
              <a:t>发送</a:t>
            </a:r>
            <a:r>
              <a:rPr lang="en-US" altLang="zh-CN" dirty="0">
                <a:latin typeface="微软雅黑" panose="020B0503020204020204" pitchFamily="34" charset="-122"/>
                <a:ea typeface="微软雅黑" panose="020B0503020204020204" pitchFamily="34" charset="-122"/>
              </a:rPr>
              <a:t> Alice</a:t>
            </a:r>
            <a:r>
              <a:rPr lang="zh-CN" altLang="en-US" dirty="0">
                <a:latin typeface="微软雅黑" panose="020B0503020204020204" pitchFamily="34" charset="-122"/>
                <a:ea typeface="微软雅黑" panose="020B0503020204020204" pitchFamily="34" charset="-122"/>
              </a:rPr>
              <a:t>一个主密钥</a:t>
            </a:r>
            <a:r>
              <a:rPr lang="en-US" altLang="zh-CN" dirty="0">
                <a:latin typeface="微软雅黑" panose="020B0503020204020204" pitchFamily="34" charset="-122"/>
                <a:ea typeface="微软雅黑" panose="020B0503020204020204" pitchFamily="34" charset="-122"/>
              </a:rPr>
              <a:t>MS</a:t>
            </a:r>
            <a:r>
              <a:rPr lang="zh-CN" altLang="en-US" dirty="0">
                <a:latin typeface="微软雅黑" panose="020B0503020204020204" pitchFamily="34" charset="-122"/>
                <a:ea typeface="微软雅黑" panose="020B0503020204020204" pitchFamily="34" charset="-122"/>
              </a:rPr>
              <a:t>给</a:t>
            </a:r>
            <a:r>
              <a:rPr lang="en-US" altLang="zh-CN" dirty="0">
                <a:latin typeface="微软雅黑" panose="020B0503020204020204" pitchFamily="34" charset="-122"/>
                <a:ea typeface="微软雅黑" panose="020B0503020204020204" pitchFamily="34" charset="-122"/>
              </a:rPr>
              <a:t>Alice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用于生成其他所有</a:t>
            </a:r>
            <a:r>
              <a:rPr lang="en-US" altLang="zh-CN" dirty="0" err="1">
                <a:latin typeface="微软雅黑" panose="020B0503020204020204" pitchFamily="34" charset="-122"/>
                <a:ea typeface="微软雅黑" panose="020B0503020204020204" pitchFamily="34" charset="-122"/>
              </a:rPr>
              <a:t>tls</a:t>
            </a:r>
            <a:r>
              <a:rPr lang="zh-CN" altLang="en-US" dirty="0">
                <a:latin typeface="微软雅黑" panose="020B0503020204020204" pitchFamily="34" charset="-122"/>
                <a:ea typeface="微软雅黑" panose="020B0503020204020204" pitchFamily="34" charset="-122"/>
              </a:rPr>
              <a:t>会话密钥</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握手过程潜在问题</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在客户端开始接收数据之前进行</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次往返时延</a:t>
            </a:r>
            <a:r>
              <a:rPr lang="en-US" altLang="zh-CN" dirty="0">
                <a:latin typeface="微软雅黑" panose="020B0503020204020204" pitchFamily="34" charset="-122"/>
                <a:ea typeface="微软雅黑" panose="020B0503020204020204" pitchFamily="34" charset="-122"/>
              </a:rPr>
              <a:t>RTT</a:t>
            </a:r>
            <a:r>
              <a:rPr lang="zh-CN" altLang="en-US" dirty="0">
                <a:latin typeface="微软雅黑" panose="020B0503020204020204" pitchFamily="34" charset="-122"/>
                <a:ea typeface="微软雅黑" panose="020B0503020204020204" pitchFamily="34" charset="-122"/>
              </a:rPr>
              <a:t>（包括</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握手）</a:t>
            </a:r>
            <a:endParaRPr lang="en-US" altLang="zh-CN" dirty="0">
              <a:latin typeface="微软雅黑" panose="020B0503020204020204" pitchFamily="34" charset="-122"/>
              <a:ea typeface="微软雅黑" panose="020B0503020204020204" pitchFamily="34" charset="-122"/>
            </a:endParaRPr>
          </a:p>
          <a:p>
            <a:endParaRPr lang="en-US" altLang="zh-CN" dirty="0"/>
          </a:p>
          <a:p>
            <a:endParaRPr lang="en-US" altLang="zh-CN" dirty="0"/>
          </a:p>
          <a:p>
            <a:r>
              <a:rPr lang="en-US" altLang="zh-CN" b="0" i="0" dirty="0">
                <a:solidFill>
                  <a:srgbClr val="121212"/>
                </a:solidFill>
                <a:effectLst/>
                <a:latin typeface="-apple-system"/>
              </a:rPr>
              <a:t>【</a:t>
            </a:r>
            <a:r>
              <a:rPr lang="zh-CN" altLang="en-US" b="0" i="0" dirty="0">
                <a:solidFill>
                  <a:srgbClr val="121212"/>
                </a:solidFill>
                <a:effectLst/>
                <a:latin typeface="-apple-system"/>
              </a:rPr>
              <a:t>选讲或扩展讲解</a:t>
            </a:r>
            <a:r>
              <a:rPr lang="en-US" altLang="zh-CN" b="0" i="0" dirty="0">
                <a:solidFill>
                  <a:srgbClr val="121212"/>
                </a:solidFill>
                <a:effectLst/>
                <a:latin typeface="-apple-system"/>
              </a:rPr>
              <a:t>】</a:t>
            </a:r>
          </a:p>
          <a:p>
            <a:r>
              <a:rPr lang="en-US" altLang="zh-CN" b="0" i="0" dirty="0">
                <a:solidFill>
                  <a:srgbClr val="121212"/>
                </a:solidFill>
                <a:effectLst/>
                <a:latin typeface="-apple-system"/>
              </a:rPr>
              <a:t>RTT(Round-Trip Time): </a:t>
            </a:r>
            <a:r>
              <a:rPr lang="zh-CN" altLang="en-US" b="0" i="0" dirty="0">
                <a:solidFill>
                  <a:srgbClr val="121212"/>
                </a:solidFill>
                <a:effectLst/>
                <a:latin typeface="-apple-system"/>
              </a:rPr>
              <a:t>往返时延。在计算机网络中它是一个重要的性能指标，表示从发送端发送数据开始，到发送端收到来自接收端的确认（接收端收到数据后便立即发送确认），总共经历的时延。</a:t>
            </a:r>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132</a:t>
            </a:fld>
            <a:endParaRPr lang="zh-CN" altLang="en-US"/>
          </a:p>
        </p:txBody>
      </p:sp>
    </p:spTree>
    <p:extLst>
      <p:ext uri="{BB962C8B-B14F-4D97-AF65-F5344CB8AC3E}">
        <p14:creationId xmlns:p14="http://schemas.microsoft.com/office/powerpoint/2010/main" val="4764253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r>
              <a:rPr lang="zh-CN" altLang="en-US" dirty="0"/>
              <a:t>轻量级</a:t>
            </a:r>
            <a:r>
              <a:rPr lang="en-US" altLang="zh-CN" dirty="0"/>
              <a:t>TLS</a:t>
            </a:r>
            <a:r>
              <a:rPr lang="zh-CN" altLang="en-US" dirty="0"/>
              <a:t>协议，对加密密钥的选取认为：</a:t>
            </a:r>
            <a:r>
              <a:rPr lang="zh-CN" altLang="en-US" sz="1200" dirty="0">
                <a:latin typeface="微软雅黑" panose="020B0503020204020204" pitchFamily="34" charset="-122"/>
                <a:ea typeface="微软雅黑" panose="020B0503020204020204" pitchFamily="34" charset="-122"/>
              </a:rPr>
              <a:t>对多个加密函数使用同一密钥被认为是不好的，</a:t>
            </a:r>
            <a:r>
              <a:rPr lang="zh-CN" altLang="en-US" dirty="0">
                <a:latin typeface="微软雅黑" panose="020B0503020204020204" pitchFamily="34" charset="-122"/>
                <a:ea typeface="微软雅黑" panose="020B0503020204020204" pitchFamily="34" charset="-122"/>
              </a:rPr>
              <a:t>建议在不同的消息认证码</a:t>
            </a:r>
            <a:r>
              <a:rPr lang="en-US" altLang="zh-CN" dirty="0">
                <a:latin typeface="微软雅黑" panose="020B0503020204020204" pitchFamily="34" charset="-122"/>
                <a:ea typeface="微软雅黑" panose="020B0503020204020204" pitchFamily="34" charset="-122"/>
              </a:rPr>
              <a:t>MAC</a:t>
            </a:r>
            <a:r>
              <a:rPr lang="zh-CN" altLang="en-US" dirty="0">
                <a:latin typeface="微软雅黑" panose="020B0503020204020204" pitchFamily="34" charset="-122"/>
                <a:ea typeface="微软雅黑" panose="020B0503020204020204" pitchFamily="34" charset="-122"/>
              </a:rPr>
              <a:t>和加密过程中使用不同的密钥。</a:t>
            </a: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一般使用四类加密密钥，</a:t>
            </a:r>
            <a:r>
              <a:rPr lang="en-US" altLang="zh-CN" dirty="0">
                <a:latin typeface="微软雅黑" panose="020B0503020204020204" pitchFamily="34" charset="-122"/>
                <a:ea typeface="微软雅黑" panose="020B0503020204020204" pitchFamily="34" charset="-122"/>
              </a:rPr>
              <a:t>K</a:t>
            </a:r>
            <a:r>
              <a:rPr lang="en-US" altLang="zh-CN" baseline="-25000" dirty="0">
                <a:latin typeface="微软雅黑" panose="020B0503020204020204" pitchFamily="34" charset="-122"/>
                <a:ea typeface="微软雅黑" panose="020B0503020204020204" pitchFamily="34" charset="-122"/>
              </a:rPr>
              <a:t>c</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客户端发给服务器的数据加密密钥，</a:t>
            </a:r>
            <a:r>
              <a:rPr lang="en-US" altLang="zh-CN" dirty="0">
                <a:latin typeface="微软雅黑" panose="020B0503020204020204" pitchFamily="34" charset="-122"/>
                <a:ea typeface="微软雅黑" panose="020B0503020204020204" pitchFamily="34" charset="-122"/>
              </a:rPr>
              <a:t>M</a:t>
            </a:r>
            <a:r>
              <a:rPr lang="en-US" altLang="zh-CN" baseline="-25000" dirty="0">
                <a:latin typeface="微软雅黑" panose="020B0503020204020204" pitchFamily="34" charset="-122"/>
                <a:ea typeface="微软雅黑" panose="020B0503020204020204" pitchFamily="34" charset="-122"/>
              </a:rPr>
              <a:t>c</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客户端发给服务器的数据消息认证码密钥；</a:t>
            </a:r>
            <a:r>
              <a:rPr lang="en-US" altLang="zh-CN" dirty="0">
                <a:latin typeface="微软雅黑" panose="020B0503020204020204" pitchFamily="34" charset="-122"/>
                <a:ea typeface="微软雅黑" panose="020B0503020204020204" pitchFamily="34" charset="-122"/>
              </a:rPr>
              <a:t>K</a:t>
            </a:r>
            <a:r>
              <a:rPr lang="en-US" altLang="zh-CN" baseline="-25000" dirty="0">
                <a:latin typeface="微软雅黑" panose="020B0503020204020204" pitchFamily="34" charset="-122"/>
                <a:ea typeface="微软雅黑" panose="020B0503020204020204" pitchFamily="34" charset="-122"/>
              </a:rPr>
              <a:t>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服务器发给客户端的数据加密密钥；</a:t>
            </a:r>
            <a:r>
              <a:rPr lang="en-US" altLang="zh-CN" dirty="0" err="1">
                <a:latin typeface="微软雅黑" panose="020B0503020204020204" pitchFamily="34" charset="-122"/>
                <a:ea typeface="微软雅黑" panose="020B0503020204020204" pitchFamily="34" charset="-122"/>
              </a:rPr>
              <a:t>M</a:t>
            </a:r>
            <a:r>
              <a:rPr lang="en-US" altLang="zh-CN" baseline="-25000" dirty="0" err="1">
                <a:latin typeface="微软雅黑" panose="020B0503020204020204" pitchFamily="34" charset="-122"/>
                <a:ea typeface="微软雅黑" panose="020B0503020204020204" pitchFamily="34" charset="-122"/>
              </a:rPr>
              <a:t>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服务器发给客户端的数据消息认证码密钥。</a:t>
            </a: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可以用密钥生成函数生成密钥，</a:t>
            </a:r>
            <a:r>
              <a:rPr lang="zh-CN" altLang="en-US" dirty="0">
                <a:latin typeface="微软雅黑" panose="020B0503020204020204" pitchFamily="34" charset="-122"/>
                <a:ea typeface="微软雅黑" panose="020B0503020204020204" pitchFamily="34" charset="-122"/>
              </a:rPr>
              <a:t>获取主密钥和（可能）一些额外的随机数据来创建新密钥。</a:t>
            </a:r>
            <a:endParaRPr lang="en-US" altLang="zh-CN" dirty="0"/>
          </a:p>
          <a:p>
            <a:r>
              <a:rPr lang="en-US" altLang="zh-CN" dirty="0"/>
              <a:t>MAC</a:t>
            </a:r>
            <a:r>
              <a:rPr lang="zh-CN" altLang="en-US" dirty="0"/>
              <a:t>：</a:t>
            </a:r>
            <a:r>
              <a:rPr lang="en-US" altLang="zh-CN" dirty="0"/>
              <a:t>Message Authentication Code </a:t>
            </a:r>
            <a:r>
              <a:rPr lang="zh-CN" altLang="en-US" dirty="0">
                <a:latin typeface="微软雅黑 Light" panose="020B0502040204020203" pitchFamily="34" charset="-122"/>
                <a:ea typeface="微软雅黑 Light" panose="020B0502040204020203" pitchFamily="34" charset="-122"/>
              </a:rPr>
              <a:t>消息认证码</a:t>
            </a:r>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133</a:t>
            </a:fld>
            <a:endParaRPr lang="zh-CN" altLang="en-US"/>
          </a:p>
        </p:txBody>
      </p:sp>
    </p:spTree>
    <p:extLst>
      <p:ext uri="{BB962C8B-B14F-4D97-AF65-F5344CB8AC3E}">
        <p14:creationId xmlns:p14="http://schemas.microsoft.com/office/powerpoint/2010/main" val="2037272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6A1509E-F13F-DE42-A1B1-BB0AB72B231C}"/>
              </a:ext>
            </a:extLst>
          </p:cNvPr>
          <p:cNvSpPr>
            <a:spLocks noGrp="1" noChangeArrowheads="1"/>
          </p:cNvSpPr>
          <p:nvPr>
            <p:ph type="sldNum" sz="quarter" idx="5"/>
          </p:nvPr>
        </p:nvSpPr>
        <p:spPr>
          <a:ln/>
        </p:spPr>
        <p:txBody>
          <a:bodyPr/>
          <a:lstStyle/>
          <a:p>
            <a:fld id="{71A1FC8B-C104-B14D-AE8A-58D5B837D493}" type="slidenum">
              <a:rPr lang="en-GB" altLang="zh-CN"/>
              <a:pPr/>
              <a:t>17</a:t>
            </a:fld>
            <a:endParaRPr lang="en-GB" altLang="zh-CN"/>
          </a:p>
        </p:txBody>
      </p:sp>
      <p:sp>
        <p:nvSpPr>
          <p:cNvPr id="120834" name="Rectangle 2">
            <a:extLst>
              <a:ext uri="{FF2B5EF4-FFF2-40B4-BE49-F238E27FC236}">
                <a16:creationId xmlns:a16="http://schemas.microsoft.com/office/drawing/2014/main" id="{7D0C111A-691A-444A-A506-C6248815A4E2}"/>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0C35D6E3-D999-6C42-926D-BC1A308DF956}"/>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olidFill>
                  <a:schemeClr val="tx1"/>
                </a:solidFill>
                <a:latin typeface="Microsoft YaHei" panose="020B0503020204020204" pitchFamily="34" charset="-122"/>
                <a:ea typeface="Microsoft YaHei" panose="020B0503020204020204" pitchFamily="34" charset="-122"/>
              </a:rPr>
              <a:t>让有线网卡或者是无线网卡接收来自</a:t>
            </a:r>
            <a:r>
              <a:rPr kumimoji="1" lang="en-US" altLang="zh-CN" dirty="0">
                <a:solidFill>
                  <a:schemeClr val="tx1"/>
                </a:solidFill>
                <a:latin typeface="Microsoft YaHei" panose="020B0503020204020204" pitchFamily="34" charset="-122"/>
                <a:ea typeface="Microsoft YaHei" panose="020B0503020204020204" pitchFamily="34" charset="-122"/>
              </a:rPr>
              <a:t>CPU</a:t>
            </a:r>
            <a:r>
              <a:rPr kumimoji="1" lang="zh-CN" altLang="en-US" dirty="0">
                <a:solidFill>
                  <a:schemeClr val="tx1"/>
                </a:solidFill>
                <a:latin typeface="Microsoft YaHei" panose="020B0503020204020204" pitchFamily="34" charset="-122"/>
                <a:ea typeface="Microsoft YaHei" panose="020B0503020204020204" pitchFamily="34" charset="-122"/>
              </a:rPr>
              <a:t>的所有流量通过，包括不是发给本机的包，即不验证</a:t>
            </a:r>
            <a:r>
              <a:rPr kumimoji="1" lang="en-US" altLang="zh-CN" dirty="0">
                <a:solidFill>
                  <a:schemeClr val="tx1"/>
                </a:solidFill>
                <a:latin typeface="Microsoft YaHei" panose="020B0503020204020204" pitchFamily="34" charset="-122"/>
                <a:ea typeface="Microsoft YaHei" panose="020B0503020204020204" pitchFamily="34" charset="-122"/>
              </a:rPr>
              <a:t>MAC</a:t>
            </a:r>
            <a:r>
              <a:rPr kumimoji="1" lang="zh-CN" altLang="en-US" dirty="0">
                <a:solidFill>
                  <a:schemeClr val="tx1"/>
                </a:solidFill>
                <a:latin typeface="Microsoft YaHei" panose="020B0503020204020204" pitchFamily="34" charset="-122"/>
                <a:ea typeface="Microsoft YaHei" panose="020B0503020204020204" pitchFamily="34" charset="-122"/>
              </a:rPr>
              <a:t>地址。这种模式适合在路由器、集线器或者是</a:t>
            </a:r>
            <a:r>
              <a:rPr kumimoji="1" lang="en-US" altLang="zh-CN" dirty="0">
                <a:solidFill>
                  <a:schemeClr val="tx1"/>
                </a:solidFill>
                <a:latin typeface="Microsoft YaHei" panose="020B0503020204020204" pitchFamily="34" charset="-122"/>
                <a:ea typeface="Microsoft YaHei" panose="020B0503020204020204" pitchFamily="34" charset="-122"/>
              </a:rPr>
              <a:t>WALN</a:t>
            </a:r>
            <a:r>
              <a:rPr kumimoji="1" lang="zh-CN" altLang="en-US" dirty="0">
                <a:solidFill>
                  <a:schemeClr val="tx1"/>
                </a:solidFill>
                <a:latin typeface="Microsoft YaHei" panose="020B0503020204020204" pitchFamily="34" charset="-122"/>
                <a:ea typeface="Microsoft YaHei" panose="020B0503020204020204" pitchFamily="34" charset="-122"/>
              </a:rPr>
              <a:t>上抓包。普通模式下网卡只接收发给本机的包（包括广播包）传递给上层程序，其它的包一律丢弃。图示的例子里，左边是利用</a:t>
            </a:r>
            <a:r>
              <a:rPr kumimoji="1" lang="en-US" altLang="zh-CN" dirty="0">
                <a:solidFill>
                  <a:schemeClr val="tx1"/>
                </a:solidFill>
                <a:latin typeface="Microsoft YaHei" panose="020B0503020204020204" pitchFamily="34" charset="-122"/>
                <a:ea typeface="Microsoft YaHei" panose="020B0503020204020204" pitchFamily="34" charset="-122"/>
              </a:rPr>
              <a:t>ubuntu</a:t>
            </a:r>
            <a:r>
              <a:rPr kumimoji="1" lang="zh-CN" altLang="en-US" dirty="0">
                <a:solidFill>
                  <a:schemeClr val="tx1"/>
                </a:solidFill>
                <a:latin typeface="Microsoft YaHei" panose="020B0503020204020204" pitchFamily="34" charset="-122"/>
                <a:ea typeface="Microsoft YaHei" panose="020B0503020204020204" pitchFamily="34" charset="-122"/>
              </a:rPr>
              <a:t>系统中的图形界面设置混杂模式，右边是命令行模式的设置方式和效果。</a:t>
            </a:r>
            <a:endParaRPr kumimoji="1" lang="en-US" altLang="zh-CN" dirty="0">
              <a:solidFill>
                <a:schemeClr val="tx1"/>
              </a:solidFill>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solidFill>
                  <a:schemeClr val="tx1"/>
                </a:solidFill>
                <a:latin typeface="Microsoft YaHei" panose="020B0503020204020204" pitchFamily="34" charset="-122"/>
                <a:ea typeface="Microsoft YaHei" panose="020B0503020204020204" pitchFamily="34" charset="-122"/>
              </a:rPr>
              <a:t>IEEE802.3 </a:t>
            </a:r>
            <a:r>
              <a:rPr kumimoji="1" lang="zh-CN" altLang="en-US" dirty="0">
                <a:solidFill>
                  <a:schemeClr val="tx1"/>
                </a:solidFill>
                <a:latin typeface="Microsoft YaHei" panose="020B0503020204020204" pitchFamily="34" charset="-122"/>
                <a:ea typeface="Microsoft YaHei" panose="020B0503020204020204" pitchFamily="34" charset="-122"/>
              </a:rPr>
              <a:t>标准的以太网采用的是持续 </a:t>
            </a:r>
            <a:r>
              <a:rPr kumimoji="1" lang="en-US" altLang="zh-CN" dirty="0">
                <a:solidFill>
                  <a:schemeClr val="tx1"/>
                </a:solidFill>
                <a:latin typeface="Microsoft YaHei" panose="020B0503020204020204" pitchFamily="34" charset="-122"/>
                <a:ea typeface="Microsoft YaHei" panose="020B0503020204020204" pitchFamily="34" charset="-122"/>
              </a:rPr>
              <a:t>CSMA </a:t>
            </a:r>
            <a:r>
              <a:rPr kumimoji="1" lang="zh-CN" altLang="en-US" dirty="0">
                <a:solidFill>
                  <a:schemeClr val="tx1"/>
                </a:solidFill>
                <a:latin typeface="Microsoft YaHei" panose="020B0503020204020204" pitchFamily="34" charset="-122"/>
                <a:ea typeface="Microsoft YaHei" panose="020B0503020204020204" pitchFamily="34" charset="-122"/>
              </a:rPr>
              <a:t>的方式，正是由于以太网采用这种广播信道竞争的方式，使得各个站点可以获得其他站点发送的数据。运用这一原理使信息捕获系统能够拦截的我们所要的信息，这是捕获数据包的物理基础。</a:t>
            </a:r>
            <a:endParaRPr kumimoji="1" lang="en-US" altLang="zh-CN" dirty="0">
              <a:solidFill>
                <a:schemeClr val="tx1"/>
              </a:solidFill>
              <a:latin typeface="Microsoft YaHei" panose="020B0503020204020204" pitchFamily="34" charset="-122"/>
              <a:ea typeface="Microsoft YaHei" panose="020B0503020204020204" pitchFamily="34" charset="-122"/>
            </a:endParaRPr>
          </a:p>
          <a:p>
            <a:endParaRPr lang="en-US" altLang="zh-CN" dirty="0"/>
          </a:p>
        </p:txBody>
      </p:sp>
    </p:spTree>
    <p:extLst>
      <p:ext uri="{BB962C8B-B14F-4D97-AF65-F5344CB8AC3E}">
        <p14:creationId xmlns:p14="http://schemas.microsoft.com/office/powerpoint/2010/main" val="356905049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r>
              <a:rPr lang="en-US" altLang="zh-CN" dirty="0"/>
              <a:t>TLS</a:t>
            </a:r>
            <a:r>
              <a:rPr lang="zh-CN" altLang="en-US" dirty="0"/>
              <a:t>协议实现数据加密过程：</a:t>
            </a:r>
            <a:endParaRPr lang="en-US" altLang="zh-CN" dirty="0"/>
          </a:p>
          <a:p>
            <a:r>
              <a:rPr lang="en-US" altLang="zh-CN" dirty="0"/>
              <a:t>1</a:t>
            </a:r>
            <a:r>
              <a:rPr lang="zh-CN" altLang="en-US" dirty="0"/>
              <a:t>、</a:t>
            </a:r>
            <a:r>
              <a:rPr lang="en-US" altLang="zh-CN" dirty="0"/>
              <a:t>TCP</a:t>
            </a:r>
            <a:r>
              <a:rPr lang="zh-CN" altLang="en-US" dirty="0"/>
              <a:t>协议提供数据字节流的抽象，询问是否可以加密</a:t>
            </a:r>
            <a:r>
              <a:rPr lang="en-US" altLang="zh-CN" dirty="0"/>
              <a:t>TCP</a:t>
            </a:r>
            <a:r>
              <a:rPr lang="zh-CN" altLang="en-US" dirty="0"/>
              <a:t>套接字的流内数据</a:t>
            </a:r>
            <a:endParaRPr lang="en-US" altLang="zh-CN" dirty="0"/>
          </a:p>
          <a:p>
            <a:r>
              <a:rPr lang="en-US" altLang="zh-CN" dirty="0"/>
              <a:t>2</a:t>
            </a:r>
            <a:r>
              <a:rPr lang="zh-CN" altLang="en-US" dirty="0"/>
              <a:t>、使用</a:t>
            </a:r>
            <a:r>
              <a:rPr lang="zh-CN" altLang="en-US" dirty="0">
                <a:latin typeface="微软雅黑" panose="020B0503020204020204" pitchFamily="34" charset="-122"/>
                <a:ea typeface="微软雅黑" panose="020B0503020204020204" pitchFamily="34" charset="-122"/>
              </a:rPr>
              <a:t>客户端发给服务器的数据消息认证码密钥</a:t>
            </a:r>
            <a:r>
              <a:rPr lang="en-US" altLang="zh-CN" dirty="0"/>
              <a:t>Mc</a:t>
            </a:r>
            <a:r>
              <a:rPr lang="zh-CN" altLang="en-US" dirty="0"/>
              <a:t>，生成携带客户端到服务器记录的消息认证码</a:t>
            </a:r>
            <a:r>
              <a:rPr lang="en-US" altLang="zh-CN" dirty="0"/>
              <a:t>MAC</a:t>
            </a:r>
            <a:r>
              <a:rPr lang="zh-CN" altLang="en-US" dirty="0"/>
              <a:t>，接收者收到每条记录时对其进行操作，如果通信结束，则收到所有数据并关闭连接，中止所有字节流数据，之后通信将不再保证消息完整性。传递给</a:t>
            </a:r>
            <a:r>
              <a:rPr lang="en-US" altLang="zh-CN" dirty="0"/>
              <a:t>TCP</a:t>
            </a:r>
            <a:r>
              <a:rPr lang="zh-CN" altLang="en-US" dirty="0"/>
              <a:t>协议的加密记录格式如下，使用对称加密密钥</a:t>
            </a:r>
            <a:r>
              <a:rPr lang="en-US" altLang="zh-CN" dirty="0"/>
              <a:t>Kc</a:t>
            </a:r>
            <a:r>
              <a:rPr lang="zh-CN" altLang="en-US" dirty="0"/>
              <a:t>进行加密。</a:t>
            </a:r>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134</a:t>
            </a:fld>
            <a:endParaRPr lang="zh-CN" altLang="en-US"/>
          </a:p>
        </p:txBody>
      </p:sp>
    </p:spTree>
    <p:extLst>
      <p:ext uri="{BB962C8B-B14F-4D97-AF65-F5344CB8AC3E}">
        <p14:creationId xmlns:p14="http://schemas.microsoft.com/office/powerpoint/2010/main" val="2690590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上述方案可能存在重放攻击，</a:t>
            </a:r>
            <a:r>
              <a:rPr lang="zh-CN" altLang="en-US" sz="1200" dirty="0">
                <a:latin typeface="微软雅黑" pitchFamily="34" charset="-122"/>
                <a:ea typeface="微软雅黑" pitchFamily="34" charset="-122"/>
              </a:rPr>
              <a:t>中间人拦截</a:t>
            </a:r>
            <a:r>
              <a:rPr lang="en-US" altLang="zh-CN" sz="1200" dirty="0">
                <a:latin typeface="微软雅黑" pitchFamily="34" charset="-122"/>
                <a:ea typeface="微软雅黑" pitchFamily="34" charset="-122"/>
              </a:rPr>
              <a:t>TCP</a:t>
            </a:r>
            <a:r>
              <a:rPr lang="zh-CN" altLang="en-US" sz="1200" dirty="0">
                <a:latin typeface="微软雅黑" pitchFamily="34" charset="-122"/>
                <a:ea typeface="微软雅黑" pitchFamily="34" charset="-122"/>
              </a:rPr>
              <a:t>片段并，在未加密的</a:t>
            </a:r>
            <a:r>
              <a:rPr lang="en-US" altLang="zh-CN" sz="1200" dirty="0">
                <a:latin typeface="微软雅黑" pitchFamily="34" charset="-122"/>
                <a:ea typeface="微软雅黑" pitchFamily="34" charset="-122"/>
              </a:rPr>
              <a:t>TCP</a:t>
            </a:r>
            <a:r>
              <a:rPr lang="zh-CN" altLang="en-US" sz="1200" dirty="0">
                <a:latin typeface="微软雅黑" pitchFamily="34" charset="-122"/>
                <a:ea typeface="微软雅黑" pitchFamily="34" charset="-122"/>
              </a:rPr>
              <a:t>标头中操纵序列号实现重新排序。</a:t>
            </a:r>
            <a:endParaRPr lang="en-US" altLang="zh-CN" sz="120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itchFamily="34" charset="-122"/>
                <a:ea typeface="微软雅黑" pitchFamily="34" charset="-122"/>
              </a:rPr>
              <a:t>解决方案时使用</a:t>
            </a:r>
            <a:r>
              <a:rPr lang="en-US" altLang="zh-CN" sz="1200" dirty="0">
                <a:latin typeface="微软雅黑" pitchFamily="34" charset="-122"/>
                <a:ea typeface="微软雅黑" pitchFamily="34" charset="-122"/>
              </a:rPr>
              <a:t>TLS</a:t>
            </a:r>
            <a:r>
              <a:rPr lang="zh-CN" altLang="en-US" sz="1200">
                <a:latin typeface="微软雅黑" pitchFamily="34" charset="-122"/>
                <a:ea typeface="微软雅黑" pitchFamily="34" charset="-122"/>
              </a:rPr>
              <a:t>序列号和使用随机数后再加密。</a:t>
            </a:r>
            <a:endParaRPr lang="en-US" altLang="zh-CN" sz="1200" dirty="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135</a:t>
            </a:fld>
            <a:endParaRPr lang="zh-CN" altLang="en-US"/>
          </a:p>
        </p:txBody>
      </p:sp>
    </p:spTree>
    <p:extLst>
      <p:ext uri="{BB962C8B-B14F-4D97-AF65-F5344CB8AC3E}">
        <p14:creationId xmlns:p14="http://schemas.microsoft.com/office/powerpoint/2010/main" val="266324183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TLS</a:t>
            </a:r>
            <a:r>
              <a:rPr lang="zh-CN" altLang="en-US" dirty="0"/>
              <a:t>协议关闭连接时，可能存在截断攻击，攻击者</a:t>
            </a:r>
            <a:r>
              <a:rPr lang="zh-CN" altLang="en-US" dirty="0">
                <a:latin typeface="微软雅黑" pitchFamily="34" charset="-122"/>
                <a:ea typeface="微软雅黑" pitchFamily="34" charset="-122"/>
              </a:rPr>
              <a:t>伪造</a:t>
            </a:r>
            <a:r>
              <a:rPr lang="en-US" altLang="zh-CN" dirty="0">
                <a:latin typeface="微软雅黑" pitchFamily="34" charset="-122"/>
                <a:ea typeface="微软雅黑" pitchFamily="34" charset="-122"/>
              </a:rPr>
              <a:t>TCP</a:t>
            </a:r>
            <a:r>
              <a:rPr lang="zh-CN" altLang="en-US" dirty="0">
                <a:latin typeface="微软雅黑" pitchFamily="34" charset="-122"/>
                <a:ea typeface="微软雅黑" pitchFamily="34" charset="-122"/>
              </a:rPr>
              <a:t>连接关闭网段，造成一方或双方认为数据少于实际数量，防止该类攻击的方法是添加一位定义记录类型，</a:t>
            </a:r>
            <a:r>
              <a:rPr lang="zh-CN" altLang="en-US" sz="2400" dirty="0">
                <a:latin typeface="微软雅黑" pitchFamily="34" charset="-122"/>
                <a:ea typeface="微软雅黑" pitchFamily="34" charset="-122"/>
              </a:rPr>
              <a:t>记录类型为 </a:t>
            </a:r>
            <a:r>
              <a:rPr lang="en-US" altLang="zh-CN" sz="2400" dirty="0">
                <a:latin typeface="微软雅黑" pitchFamily="34" charset="-122"/>
                <a:ea typeface="微软雅黑" pitchFamily="34" charset="-122"/>
              </a:rPr>
              <a:t>0 </a:t>
            </a:r>
            <a:r>
              <a:rPr lang="zh-CN" altLang="en-US" sz="2400" dirty="0">
                <a:latin typeface="微软雅黑" pitchFamily="34" charset="-122"/>
                <a:ea typeface="微软雅黑" pitchFamily="34" charset="-122"/>
              </a:rPr>
              <a:t>表示数据，为</a:t>
            </a:r>
            <a:r>
              <a:rPr lang="en-US" altLang="zh-CN" sz="2400" dirty="0">
                <a:latin typeface="微软雅黑" pitchFamily="34" charset="-122"/>
                <a:ea typeface="微软雅黑" pitchFamily="34" charset="-122"/>
              </a:rPr>
              <a:t>1 </a:t>
            </a:r>
            <a:r>
              <a:rPr lang="zh-CN" altLang="en-US" sz="2400" dirty="0">
                <a:latin typeface="微软雅黑" pitchFamily="34" charset="-122"/>
                <a:ea typeface="微软雅黑" pitchFamily="34" charset="-122"/>
              </a:rPr>
              <a:t>表示关闭</a:t>
            </a:r>
            <a:r>
              <a:rPr lang="zh-CN" altLang="en-US" sz="1600" dirty="0">
                <a:latin typeface="微软雅黑" pitchFamily="34" charset="-122"/>
                <a:ea typeface="微软雅黑" pitchFamily="34" charset="-122"/>
              </a:rPr>
              <a:t>，并使用</a:t>
            </a:r>
            <a:r>
              <a:rPr lang="zh-CN" altLang="en-US" sz="3600" dirty="0">
                <a:latin typeface="微软雅黑" pitchFamily="34" charset="-122"/>
                <a:ea typeface="微软雅黑" pitchFamily="34" charset="-122"/>
              </a:rPr>
              <a:t>数据、记录类型和序列号</a:t>
            </a:r>
            <a:r>
              <a:rPr lang="en-US" altLang="zh-CN" sz="3600" dirty="0">
                <a:latin typeface="微软雅黑" pitchFamily="34" charset="-122"/>
                <a:ea typeface="微软雅黑" pitchFamily="34" charset="-122"/>
              </a:rPr>
              <a:t>#</a:t>
            </a:r>
            <a:r>
              <a:rPr lang="zh-CN" altLang="en-US" sz="3600" dirty="0">
                <a:latin typeface="微软雅黑" pitchFamily="34" charset="-122"/>
                <a:ea typeface="微软雅黑" pitchFamily="34" charset="-122"/>
              </a:rPr>
              <a:t>计算消息认证码</a:t>
            </a:r>
            <a:r>
              <a:rPr lang="en-US" altLang="zh-CN" sz="3600" dirty="0">
                <a:latin typeface="微软雅黑" pitchFamily="34" charset="-122"/>
                <a:ea typeface="微软雅黑" pitchFamily="34" charset="-122"/>
              </a:rPr>
              <a:t>MAC</a:t>
            </a:r>
            <a:r>
              <a:rPr lang="zh-CN" altLang="en-US" sz="3600" dirty="0">
                <a:latin typeface="微软雅黑" pitchFamily="34" charset="-122"/>
                <a:ea typeface="微软雅黑" pitchFamily="34" charset="-122"/>
              </a:rPr>
              <a:t>，格式如下图。</a:t>
            </a:r>
            <a:endParaRPr lang="en-US" altLang="zh-CN" sz="2400" dirty="0">
              <a:latin typeface="微软雅黑" pitchFamily="34" charset="-122"/>
              <a:ea typeface="微软雅黑" pitchFamily="34" charset="-122"/>
            </a:endParaRPr>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136</a:t>
            </a:fld>
            <a:endParaRPr lang="zh-CN" altLang="en-US"/>
          </a:p>
        </p:txBody>
      </p:sp>
    </p:spTree>
    <p:extLst>
      <p:ext uri="{BB962C8B-B14F-4D97-AF65-F5344CB8AC3E}">
        <p14:creationId xmlns:p14="http://schemas.microsoft.com/office/powerpoint/2010/main" val="119582521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r>
              <a:rPr lang="en-US" altLang="zh-CN" dirty="0"/>
              <a:t>TLS</a:t>
            </a:r>
            <a:r>
              <a:rPr lang="zh-CN" altLang="en-US" dirty="0"/>
              <a:t>协议提供了一个任何应用都能使用的</a:t>
            </a:r>
            <a:r>
              <a:rPr lang="en-US" altLang="zh-CN" dirty="0"/>
              <a:t>API</a:t>
            </a:r>
            <a:r>
              <a:rPr lang="zh-CN" altLang="en-US" dirty="0"/>
              <a:t>接口，针对</a:t>
            </a:r>
            <a:r>
              <a:rPr lang="en-US" altLang="zh-CN" dirty="0"/>
              <a:t>HTTP</a:t>
            </a:r>
            <a:r>
              <a:rPr lang="zh-CN" altLang="en-US" dirty="0"/>
              <a:t>应用层协议提供的视图如下图所示</a:t>
            </a:r>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137</a:t>
            </a:fld>
            <a:endParaRPr lang="zh-CN" altLang="en-US"/>
          </a:p>
        </p:txBody>
      </p:sp>
    </p:spTree>
    <p:extLst>
      <p:ext uri="{BB962C8B-B14F-4D97-AF65-F5344CB8AC3E}">
        <p14:creationId xmlns:p14="http://schemas.microsoft.com/office/powerpoint/2010/main" val="84164987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微软雅黑 Light"/>
              </a:rPr>
              <a:t>【</a:t>
            </a:r>
            <a:r>
              <a:rPr lang="zh-CN" altLang="en-US" dirty="0">
                <a:latin typeface="微软雅黑 Light"/>
              </a:rPr>
              <a:t>讲解脚本</a:t>
            </a:r>
            <a:r>
              <a:rPr lang="en-US" altLang="zh-CN" dirty="0">
                <a:latin typeface="微软雅黑 Light"/>
              </a:rPr>
              <a:t>】TLS 1.3</a:t>
            </a:r>
            <a:r>
              <a:rPr lang="zh-CN" altLang="en-US" dirty="0">
                <a:latin typeface="微软雅黑 Light"/>
              </a:rPr>
              <a:t>提供了一套</a:t>
            </a:r>
            <a:r>
              <a:rPr lang="zh-CN" altLang="en-US" sz="1200" dirty="0">
                <a:latin typeface="微软雅黑" panose="020B0503020204020204" pitchFamily="34" charset="-122"/>
                <a:ea typeface="微软雅黑" panose="020B0503020204020204" pitchFamily="34" charset="-122"/>
              </a:rPr>
              <a:t>可用于密钥生成，加密，消息认证码</a:t>
            </a:r>
            <a:r>
              <a:rPr lang="en-US" altLang="zh-CN" sz="1200" dirty="0">
                <a:latin typeface="微软雅黑" panose="020B0503020204020204" pitchFamily="34" charset="-122"/>
                <a:ea typeface="微软雅黑" panose="020B0503020204020204" pitchFamily="34" charset="-122"/>
              </a:rPr>
              <a:t>MAC</a:t>
            </a:r>
            <a:r>
              <a:rPr lang="zh-CN" altLang="en-US" sz="1200" dirty="0">
                <a:latin typeface="微软雅黑" panose="020B0503020204020204" pitchFamily="34" charset="-122"/>
                <a:ea typeface="微软雅黑" panose="020B0503020204020204" pitchFamily="34" charset="-122"/>
              </a:rPr>
              <a:t>和数字签名算法的密码套件，比</a:t>
            </a:r>
            <a:r>
              <a:rPr lang="en-US" altLang="zh-CN" sz="1200" dirty="0">
                <a:latin typeface="微软雅黑" panose="020B0503020204020204" pitchFamily="34" charset="-122"/>
                <a:ea typeface="微软雅黑" panose="020B0503020204020204" pitchFamily="34" charset="-122"/>
              </a:rPr>
              <a:t>TLS 1.2</a:t>
            </a:r>
            <a:r>
              <a:rPr lang="zh-CN" altLang="en-US" sz="1200" dirty="0">
                <a:latin typeface="微软雅黑" panose="020B0503020204020204" pitchFamily="34" charset="-122"/>
                <a:ea typeface="微软雅黑" panose="020B0503020204020204" pitchFamily="34" charset="-122"/>
              </a:rPr>
              <a:t>更加精简，由原来的</a:t>
            </a:r>
            <a:r>
              <a:rPr lang="en-US" altLang="zh-CN" sz="1200" dirty="0">
                <a:latin typeface="微软雅黑" panose="020B0503020204020204" pitchFamily="34" charset="-122"/>
                <a:ea typeface="微软雅黑" panose="020B0503020204020204" pitchFamily="34" charset="-122"/>
              </a:rPr>
              <a:t>37</a:t>
            </a:r>
            <a:r>
              <a:rPr lang="zh-CN" altLang="en-US" sz="1200" dirty="0">
                <a:latin typeface="微软雅黑" panose="020B0503020204020204" pitchFamily="34" charset="-122"/>
                <a:ea typeface="微软雅黑" panose="020B0503020204020204" pitchFamily="34" charset="-122"/>
              </a:rPr>
              <a:t>种精简为</a:t>
            </a:r>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种，</a:t>
            </a:r>
            <a:r>
              <a:rPr lang="zh-CN" altLang="en-US" dirty="0">
                <a:latin typeface="微软雅黑" panose="020B0503020204020204" pitchFamily="34" charset="-122"/>
                <a:ea typeface="微软雅黑" panose="020B0503020204020204" pitchFamily="34" charset="-122"/>
              </a:rPr>
              <a:t>必须通过</a:t>
            </a:r>
            <a:r>
              <a:rPr lang="en-US" altLang="zh-CN" dirty="0">
                <a:latin typeface="微软雅黑" panose="020B0503020204020204" pitchFamily="34" charset="-122"/>
                <a:ea typeface="微软雅黑" panose="020B0503020204020204" pitchFamily="34" charset="-122"/>
              </a:rPr>
              <a:t>DH</a:t>
            </a:r>
            <a:r>
              <a:rPr lang="zh-CN" altLang="en-US" dirty="0">
                <a:latin typeface="微软雅黑" panose="020B0503020204020204" pitchFamily="34" charset="-122"/>
                <a:ea typeface="微软雅黑" panose="020B0503020204020204" pitchFamily="34" charset="-122"/>
              </a:rPr>
              <a:t>算法进行密钥交换，而不是</a:t>
            </a:r>
            <a:r>
              <a:rPr lang="en-US" altLang="zh-CN" dirty="0">
                <a:latin typeface="微软雅黑" panose="020B0503020204020204" pitchFamily="34" charset="-122"/>
                <a:ea typeface="微软雅黑" panose="020B0503020204020204" pitchFamily="34" charset="-122"/>
              </a:rPr>
              <a:t>DH</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RSAA</a:t>
            </a:r>
            <a:r>
              <a:rPr lang="zh-CN" altLang="en-US" dirty="0">
                <a:latin typeface="微软雅黑" panose="020B0503020204020204" pitchFamily="34" charset="-122"/>
                <a:ea typeface="微软雅黑" panose="020B0503020204020204" pitchFamily="34" charset="-122"/>
              </a:rPr>
              <a:t>，认证的组合加密和认证算法用于数据而非串行加密，</a:t>
            </a:r>
            <a:r>
              <a:rPr lang="en-US" altLang="zh-CN" dirty="0">
                <a:latin typeface="微软雅黑" panose="020B0503020204020204" pitchFamily="34" charset="-122"/>
                <a:ea typeface="微软雅黑" panose="020B0503020204020204" pitchFamily="34" charset="-122"/>
              </a:rPr>
              <a:t>HMAC</a:t>
            </a: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SHA（256</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284</a:t>
            </a:r>
            <a:r>
              <a:rPr lang="zh-CN" altLang="en-US" dirty="0">
                <a:latin typeface="微软雅黑" panose="020B0503020204020204" pitchFamily="34" charset="-122"/>
                <a:ea typeface="微软雅黑" panose="020B0503020204020204" pitchFamily="34" charset="-122"/>
              </a:rPr>
              <a:t>）加密哈希函数，完全兼任 </a:t>
            </a:r>
            <a:r>
              <a:rPr lang="en-US" altLang="zh-CN" dirty="0">
                <a:latin typeface="微软雅黑" panose="020B0503020204020204" pitchFamily="34" charset="-122"/>
                <a:ea typeface="微软雅黑" panose="020B0503020204020204" pitchFamily="34" charset="-122"/>
              </a:rPr>
              <a:t>TLS 1.2</a:t>
            </a:r>
            <a:r>
              <a:rPr lang="zh-CN" altLang="en-US" dirty="0">
                <a:latin typeface="微软雅黑" panose="020B0503020204020204" pitchFamily="34" charset="-122"/>
                <a:ea typeface="微软雅黑" panose="020B0503020204020204" pitchFamily="34" charset="-122"/>
              </a:rPr>
              <a:t>，因此支持</a:t>
            </a:r>
            <a:r>
              <a:rPr lang="en-US" altLang="zh-CN" dirty="0">
                <a:latin typeface="微软雅黑" panose="020B0503020204020204" pitchFamily="34" charset="-122"/>
                <a:ea typeface="微软雅黑" panose="020B0503020204020204" pitchFamily="34" charset="-122"/>
              </a:rPr>
              <a:t>TLS 1.2</a:t>
            </a:r>
            <a:r>
              <a:rPr lang="zh-CN" altLang="en-US" dirty="0">
                <a:latin typeface="微软雅黑" panose="020B0503020204020204" pitchFamily="34" charset="-122"/>
                <a:ea typeface="微软雅黑" panose="020B0503020204020204" pitchFamily="34" charset="-122"/>
              </a:rPr>
              <a:t>版本的应用仍然是安全有效的。</a:t>
            </a:r>
            <a:endParaRPr lang="en-US" altLang="zh-CN" dirty="0">
              <a:latin typeface="微软雅黑" panose="020B0503020204020204" pitchFamily="34" charset="-122"/>
              <a:ea typeface="微软雅黑" panose="020B0503020204020204" pitchFamily="34" charset="-122"/>
            </a:endParaRPr>
          </a:p>
          <a:p>
            <a:endParaRPr lang="en-US" dirty="0">
              <a:latin typeface="微软雅黑 Light"/>
            </a:endParaRPr>
          </a:p>
          <a:p>
            <a:r>
              <a:rPr lang="en-US" altLang="zh-CN" dirty="0">
                <a:latin typeface="微软雅黑 Light"/>
              </a:rPr>
              <a:t>【</a:t>
            </a:r>
            <a:r>
              <a:rPr lang="zh-CN" altLang="en-US" dirty="0">
                <a:latin typeface="微软雅黑 Light"/>
              </a:rPr>
              <a:t>选讲或扩展讲解</a:t>
            </a:r>
            <a:r>
              <a:rPr lang="en-US" altLang="zh-CN" dirty="0">
                <a:latin typeface="微软雅黑 Light"/>
              </a:rPr>
              <a:t>】</a:t>
            </a:r>
            <a:endParaRPr lang="en-US" dirty="0">
              <a:latin typeface="微软雅黑 Light"/>
            </a:endParaRPr>
          </a:p>
          <a:p>
            <a:r>
              <a:rPr lang="en-US" dirty="0">
                <a:latin typeface="微软雅黑 Light"/>
              </a:rPr>
              <a:t>HMAC</a:t>
            </a:r>
            <a:r>
              <a:rPr lang="zh-CN" altLang="en-US" dirty="0">
                <a:latin typeface="微软雅黑 Light"/>
              </a:rPr>
              <a:t>：</a:t>
            </a:r>
            <a:r>
              <a:rPr lang="en-US" sz="1200" b="0" i="0" kern="1200" dirty="0">
                <a:solidFill>
                  <a:schemeClr val="tx1"/>
                </a:solidFill>
                <a:latin typeface="+mn-lt"/>
                <a:ea typeface="+mn-ea"/>
                <a:cs typeface="+mn-cs"/>
              </a:rPr>
              <a:t>HMAC</a:t>
            </a:r>
            <a:r>
              <a:rPr lang="zh-CN" altLang="en-US" sz="1200" b="0" i="0" kern="1200" dirty="0">
                <a:solidFill>
                  <a:schemeClr val="tx1"/>
                </a:solidFill>
                <a:latin typeface="+mn-lt"/>
                <a:ea typeface="+mn-ea"/>
                <a:cs typeface="+mn-cs"/>
              </a:rPr>
              <a:t>是密钥相关的哈希运算消息认证码（</a:t>
            </a:r>
            <a:r>
              <a:rPr lang="en-US" sz="1200" b="0" i="0" kern="1200" dirty="0">
                <a:solidFill>
                  <a:schemeClr val="tx1"/>
                </a:solidFill>
                <a:latin typeface="+mn-lt"/>
                <a:ea typeface="+mn-ea"/>
                <a:cs typeface="+mn-cs"/>
              </a:rPr>
              <a:t>Hash-based Message Authentication Code）</a:t>
            </a:r>
            <a:r>
              <a:rPr lang="zh-CN" altLang="en-US" sz="1200" b="0" i="0" kern="1200" dirty="0">
                <a:solidFill>
                  <a:schemeClr val="tx1"/>
                </a:solidFill>
                <a:latin typeface="+mn-lt"/>
                <a:ea typeface="+mn-ea"/>
                <a:cs typeface="+mn-cs"/>
              </a:rPr>
              <a:t>的缩写，由</a:t>
            </a:r>
            <a:r>
              <a:rPr lang="en-US" sz="1200" b="0" i="0" kern="1200" dirty="0" err="1">
                <a:solidFill>
                  <a:schemeClr val="tx1"/>
                </a:solidFill>
                <a:latin typeface="+mn-lt"/>
                <a:ea typeface="+mn-ea"/>
                <a:cs typeface="+mn-cs"/>
              </a:rPr>
              <a:t>H.Krawezyk，M.Bellare，R.Canetti</a:t>
            </a:r>
            <a:r>
              <a:rPr lang="zh-CN" altLang="en-US" sz="1200" b="0" i="0" kern="1200" dirty="0">
                <a:solidFill>
                  <a:schemeClr val="tx1"/>
                </a:solidFill>
                <a:latin typeface="+mn-lt"/>
                <a:ea typeface="+mn-ea"/>
                <a:cs typeface="+mn-cs"/>
              </a:rPr>
              <a:t>于</a:t>
            </a:r>
            <a:r>
              <a:rPr lang="en-US" altLang="zh-CN" sz="1200" b="0" i="0" kern="1200" dirty="0">
                <a:solidFill>
                  <a:schemeClr val="tx1"/>
                </a:solidFill>
                <a:latin typeface="+mn-lt"/>
                <a:ea typeface="+mn-ea"/>
                <a:cs typeface="+mn-cs"/>
              </a:rPr>
              <a:t>1996</a:t>
            </a:r>
            <a:r>
              <a:rPr lang="zh-CN" altLang="en-US" sz="1200" b="0" i="0" kern="1200" dirty="0">
                <a:solidFill>
                  <a:schemeClr val="tx1"/>
                </a:solidFill>
                <a:latin typeface="+mn-lt"/>
                <a:ea typeface="+mn-ea"/>
                <a:cs typeface="+mn-cs"/>
              </a:rPr>
              <a:t>年提出的一种基于</a:t>
            </a:r>
            <a:r>
              <a:rPr lang="en-US" sz="1200" b="0" i="0" kern="1200" dirty="0">
                <a:solidFill>
                  <a:schemeClr val="tx1"/>
                </a:solidFill>
                <a:latin typeface="+mn-lt"/>
                <a:ea typeface="+mn-ea"/>
                <a:cs typeface="+mn-cs"/>
              </a:rPr>
              <a:t>Hash</a:t>
            </a:r>
            <a:r>
              <a:rPr lang="zh-CN" altLang="en-US" sz="1200" b="0" i="0" kern="1200" dirty="0">
                <a:solidFill>
                  <a:schemeClr val="tx1"/>
                </a:solidFill>
                <a:latin typeface="+mn-lt"/>
                <a:ea typeface="+mn-ea"/>
                <a:cs typeface="+mn-cs"/>
              </a:rPr>
              <a:t>函数和密钥进行消息认证的方法。</a:t>
            </a:r>
            <a:endParaRPr lang="zh-CN" altLang="en-US" dirty="0"/>
          </a:p>
        </p:txBody>
      </p:sp>
      <p:sp>
        <p:nvSpPr>
          <p:cNvPr id="4" name="灯片编号占位符 3"/>
          <p:cNvSpPr>
            <a:spLocks noGrp="1"/>
          </p:cNvSpPr>
          <p:nvPr>
            <p:ph type="sldNum" sz="quarter" idx="10"/>
          </p:nvPr>
        </p:nvSpPr>
        <p:spPr/>
        <p:txBody>
          <a:bodyPr/>
          <a:lstStyle/>
          <a:p>
            <a:fld id="{5CD23181-2505-4EB2-AC87-B8F55776A9CE}" type="slidenum">
              <a:rPr lang="zh-CN" altLang="en-US" smtClean="0"/>
              <a:pPr/>
              <a:t>138</a:t>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r>
              <a:rPr lang="en-US" altLang="zh-CN" dirty="0"/>
              <a:t>TLS 1.3 </a:t>
            </a:r>
            <a:r>
              <a:rPr lang="zh-CN" altLang="en-US" dirty="0"/>
              <a:t>握手 </a:t>
            </a:r>
            <a:r>
              <a:rPr lang="en-US" altLang="zh-CN" dirty="0"/>
              <a:t>1</a:t>
            </a:r>
            <a:r>
              <a:rPr lang="zh-CN" altLang="en-US" dirty="0"/>
              <a:t>次往返时延</a:t>
            </a:r>
            <a:r>
              <a:rPr lang="en-US" altLang="zh-CN" dirty="0"/>
              <a:t>RTT </a:t>
            </a:r>
            <a:r>
              <a:rPr lang="zh-CN" altLang="en-US" dirty="0"/>
              <a:t>过程如下：</a:t>
            </a:r>
            <a:endParaRPr lang="en-US" altLang="zh-CN" dirty="0"/>
          </a:p>
          <a:p>
            <a:pPr marL="117475" indent="0">
              <a:lnSpc>
                <a:spcPct val="85000"/>
              </a:lnSpc>
              <a:buClr>
                <a:srgbClr val="0012A0"/>
              </a:buClr>
              <a:buFont typeface="Wingdings" pitchFamily="2" charset="2"/>
              <a:buNone/>
            </a:pPr>
            <a:r>
              <a:rPr lang="en-US" altLang="zh-CN" dirty="0"/>
              <a:t>1</a:t>
            </a:r>
            <a:r>
              <a:rPr lang="zh-CN" altLang="en-US" dirty="0"/>
              <a:t>、客户端向服务器发送支持的密码套件、</a:t>
            </a:r>
            <a:r>
              <a:rPr lang="en-US" altLang="zh-CN" dirty="0"/>
              <a:t>DH</a:t>
            </a:r>
            <a:r>
              <a:rPr lang="zh-CN" altLang="en-US" dirty="0"/>
              <a:t>密钥协商协议和参数，客户端</a:t>
            </a:r>
            <a:r>
              <a:rPr lang="en-US" altLang="zh-CN" dirty="0"/>
              <a:t>TLS</a:t>
            </a:r>
            <a:r>
              <a:rPr lang="zh-CN" altLang="en-US" dirty="0"/>
              <a:t>询问如下消息：</a:t>
            </a:r>
            <a:r>
              <a:rPr lang="zh-CN" altLang="en-US" sz="1200" dirty="0"/>
              <a:t>猜测密钥协商协议和参数，指出它支持的密码套件</a:t>
            </a:r>
            <a:endParaRPr lang="en-US" altLang="zh-CN" sz="1200" dirty="0"/>
          </a:p>
          <a:p>
            <a:pPr marL="65087" indent="0">
              <a:lnSpc>
                <a:spcPct val="90000"/>
              </a:lnSpc>
              <a:buClr>
                <a:srgbClr val="7030A0"/>
              </a:buClr>
              <a:buFont typeface="Wingdings" pitchFamily="2" charset="2"/>
              <a:buNone/>
            </a:pPr>
            <a:r>
              <a:rPr lang="en-US" altLang="zh-CN" dirty="0"/>
              <a:t>2</a:t>
            </a:r>
            <a:r>
              <a:rPr lang="zh-CN" altLang="en-US" dirty="0"/>
              <a:t>、服务器向客户端发送服务器选择的密码套件，</a:t>
            </a:r>
            <a:r>
              <a:rPr lang="en-US" altLang="zh-CN" dirty="0"/>
              <a:t>DH</a:t>
            </a:r>
            <a:r>
              <a:rPr lang="zh-CN" altLang="en-US" dirty="0"/>
              <a:t>密钥协商协议和参数，服务器进行签名认证</a:t>
            </a:r>
            <a:endParaRPr lang="en-US" altLang="zh-CN" dirty="0"/>
          </a:p>
          <a:p>
            <a:pPr marL="65087" indent="0">
              <a:lnSpc>
                <a:spcPct val="90000"/>
              </a:lnSpc>
              <a:buClr>
                <a:srgbClr val="7030A0"/>
              </a:buClr>
              <a:buFont typeface="Wingdings" pitchFamily="2" charset="2"/>
              <a:buNone/>
            </a:pPr>
            <a:r>
              <a:rPr lang="en-US" altLang="zh-CN" dirty="0"/>
              <a:t>3</a:t>
            </a:r>
            <a:r>
              <a:rPr lang="zh-CN" altLang="en-US" dirty="0"/>
              <a:t>、客户端检查服务器签名认证，生成密钥，提出应用请求</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139</a:t>
            </a:fld>
            <a:endParaRPr lang="zh-CN" altLang="en-US"/>
          </a:p>
        </p:txBody>
      </p:sp>
    </p:spTree>
    <p:extLst>
      <p:ext uri="{BB962C8B-B14F-4D97-AF65-F5344CB8AC3E}">
        <p14:creationId xmlns:p14="http://schemas.microsoft.com/office/powerpoint/2010/main" val="26106987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r>
              <a:rPr lang="en-US" altLang="zh-CN" dirty="0"/>
              <a:t>TLS 1.3 </a:t>
            </a:r>
            <a:r>
              <a:rPr lang="zh-CN" altLang="en-US" dirty="0"/>
              <a:t>握手 </a:t>
            </a:r>
            <a:r>
              <a:rPr lang="en-US" altLang="zh-CN" dirty="0"/>
              <a:t>0</a:t>
            </a:r>
            <a:r>
              <a:rPr lang="zh-CN" altLang="en-US" dirty="0"/>
              <a:t>次往返时延</a:t>
            </a:r>
            <a:r>
              <a:rPr lang="en-US" altLang="zh-CN" dirty="0"/>
              <a:t>RTT </a:t>
            </a:r>
            <a:r>
              <a:rPr lang="zh-CN" altLang="en-US" dirty="0"/>
              <a:t>过程如下：</a:t>
            </a:r>
            <a:endParaRPr lang="en-US" altLang="zh-CN" dirty="0"/>
          </a:p>
          <a:p>
            <a:r>
              <a:rPr lang="en-US" altLang="zh-CN" sz="1400" dirty="0"/>
              <a:t>1</a:t>
            </a:r>
            <a:r>
              <a:rPr lang="zh-CN" altLang="en-US" sz="1400" dirty="0"/>
              <a:t>、客户端向服务器发送：</a:t>
            </a:r>
            <a:r>
              <a:rPr lang="zh-CN" altLang="en-US" dirty="0"/>
              <a:t>支持的密码套件、</a:t>
            </a:r>
            <a:r>
              <a:rPr lang="en-US" altLang="zh-CN" dirty="0"/>
              <a:t>DH</a:t>
            </a:r>
            <a:r>
              <a:rPr lang="zh-CN" altLang="en-US" dirty="0"/>
              <a:t>密钥协商协议和参数、应用数据请求</a:t>
            </a:r>
            <a:endParaRPr lang="en-US" altLang="zh-CN" dirty="0"/>
          </a:p>
          <a:p>
            <a:pPr marL="65087" indent="0">
              <a:lnSpc>
                <a:spcPct val="90000"/>
              </a:lnSpc>
              <a:buClr>
                <a:srgbClr val="0012A0"/>
              </a:buClr>
              <a:buFont typeface="Wingdings" pitchFamily="2" charset="2"/>
              <a:buNone/>
            </a:pPr>
            <a:r>
              <a:rPr lang="en-US" altLang="zh-CN" dirty="0"/>
              <a:t>2</a:t>
            </a:r>
            <a:r>
              <a:rPr lang="zh-CN" altLang="en-US" dirty="0"/>
              <a:t>、服务器向客户端发送：选择的密码套件、</a:t>
            </a:r>
            <a:r>
              <a:rPr lang="en-US" altLang="zh-CN" dirty="0"/>
              <a:t>DH</a:t>
            </a:r>
            <a:r>
              <a:rPr lang="zh-CN" altLang="en-US" dirty="0"/>
              <a:t>密钥协商协议和参数、应用数据回复</a:t>
            </a:r>
            <a:endParaRPr lang="en-US" altLang="zh-CN" dirty="0"/>
          </a:p>
          <a:p>
            <a:pPr marL="65087" indent="0">
              <a:lnSpc>
                <a:spcPct val="90000"/>
              </a:lnSpc>
              <a:buClr>
                <a:srgbClr val="0012A0"/>
              </a:buClr>
              <a:buFont typeface="Wingdings" pitchFamily="2" charset="2"/>
              <a:buNone/>
            </a:pPr>
            <a:endParaRPr lang="en-US" altLang="zh-CN" dirty="0"/>
          </a:p>
          <a:p>
            <a:pPr marL="65087" marR="0" lvl="0" indent="0" algn="l" defTabSz="914400" rtl="0" eaLnBrk="1" fontAlgn="auto" latinLnBrk="0" hangingPunct="1">
              <a:lnSpc>
                <a:spcPct val="90000"/>
              </a:lnSpc>
              <a:spcBef>
                <a:spcPts val="0"/>
              </a:spcBef>
              <a:spcAft>
                <a:spcPts val="0"/>
              </a:spcAft>
              <a:buClr>
                <a:srgbClr val="0012A0"/>
              </a:buClr>
              <a:buSzTx/>
              <a:buFont typeface="Wingdings" pitchFamily="2" charset="2"/>
              <a:buNone/>
              <a:tabLst/>
              <a:defRPr/>
            </a:pPr>
            <a:r>
              <a:rPr lang="en-US" altLang="zh-CN" dirty="0"/>
              <a:t>0 RTT</a:t>
            </a:r>
            <a:r>
              <a:rPr lang="zh-CN" altLang="en-US" dirty="0"/>
              <a:t>容易受到重放攻击，攻击者</a:t>
            </a:r>
            <a:r>
              <a:rPr lang="zh-CN" altLang="en-US" sz="1200" dirty="0"/>
              <a:t>也许可以获取</a:t>
            </a:r>
            <a:r>
              <a:rPr lang="en-US" altLang="zh-CN" sz="1200" dirty="0"/>
              <a:t>HTTP GET</a:t>
            </a:r>
            <a:r>
              <a:rPr lang="zh-CN" altLang="en-US" sz="1200" dirty="0"/>
              <a:t>或不修改服务器状态的客户端请求</a:t>
            </a:r>
            <a:endParaRPr lang="en-US" altLang="zh-CN" sz="1200" dirty="0"/>
          </a:p>
          <a:p>
            <a:pPr marL="65087" indent="0">
              <a:lnSpc>
                <a:spcPct val="90000"/>
              </a:lnSpc>
              <a:buClr>
                <a:srgbClr val="0012A0"/>
              </a:buClr>
              <a:buFont typeface="Wingdings" pitchFamily="2" charset="2"/>
              <a:buNone/>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140</a:t>
            </a:fld>
            <a:endParaRPr lang="zh-CN" altLang="en-US"/>
          </a:p>
        </p:txBody>
      </p:sp>
    </p:spTree>
    <p:extLst>
      <p:ext uri="{BB962C8B-B14F-4D97-AF65-F5344CB8AC3E}">
        <p14:creationId xmlns:p14="http://schemas.microsoft.com/office/powerpoint/2010/main" val="23300797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panose="020B0503020204020204" pitchFamily="34" charset="-122"/>
                <a:ea typeface="Microsoft YaHei" panose="020B0503020204020204" pitchFamily="34" charset="-122"/>
              </a:rPr>
              <a:t>HTTPS</a:t>
            </a:r>
            <a:r>
              <a:rPr lang="zh-CN" altLang="en-US" sz="1200" dirty="0">
                <a:latin typeface="Microsoft YaHei" panose="020B0503020204020204" pitchFamily="34" charset="-122"/>
                <a:ea typeface="Microsoft YaHei" panose="020B0503020204020204" pitchFamily="34" charset="-122"/>
              </a:rPr>
              <a:t>是以安全为目标的</a:t>
            </a:r>
            <a:r>
              <a:rPr lang="en-US" altLang="zh-CN" sz="1200" dirty="0">
                <a:latin typeface="Microsoft YaHei" panose="020B0503020204020204" pitchFamily="34" charset="-122"/>
                <a:ea typeface="Microsoft YaHei" panose="020B0503020204020204" pitchFamily="34" charset="-122"/>
              </a:rPr>
              <a:t>HTTP</a:t>
            </a:r>
            <a:r>
              <a:rPr lang="zh-CN" altLang="en-US" sz="1200" dirty="0">
                <a:latin typeface="Microsoft YaHei" panose="020B0503020204020204" pitchFamily="34" charset="-122"/>
                <a:ea typeface="Microsoft YaHei" panose="020B0503020204020204" pitchFamily="34" charset="-122"/>
              </a:rPr>
              <a:t>通道，是</a:t>
            </a:r>
            <a:r>
              <a:rPr lang="en-US" altLang="zh-CN" sz="1200" dirty="0">
                <a:latin typeface="Microsoft YaHei" panose="020B0503020204020204" pitchFamily="34" charset="-122"/>
                <a:ea typeface="Microsoft YaHei" panose="020B0503020204020204" pitchFamily="34" charset="-122"/>
              </a:rPr>
              <a:t>HTTP</a:t>
            </a:r>
            <a:r>
              <a:rPr lang="zh-CN" altLang="en-US" sz="1200" dirty="0">
                <a:latin typeface="Microsoft YaHei" panose="020B0503020204020204" pitchFamily="34" charset="-122"/>
                <a:ea typeface="Microsoft YaHei" panose="020B0503020204020204" pitchFamily="34" charset="-122"/>
              </a:rPr>
              <a:t>的安全版，在</a:t>
            </a:r>
            <a:r>
              <a:rPr lang="en-US" altLang="zh-CN" sz="1200" dirty="0">
                <a:latin typeface="Microsoft YaHei" panose="020B0503020204020204" pitchFamily="34" charset="-122"/>
                <a:ea typeface="Microsoft YaHei" panose="020B0503020204020204" pitchFamily="34" charset="-122"/>
              </a:rPr>
              <a:t>HTTP</a:t>
            </a:r>
            <a:r>
              <a:rPr lang="zh-CN" altLang="en-US" sz="1200" dirty="0">
                <a:latin typeface="Microsoft YaHei" panose="020B0503020204020204" pitchFamily="34" charset="-122"/>
                <a:ea typeface="Microsoft YaHei" panose="020B0503020204020204" pitchFamily="34" charset="-122"/>
              </a:rPr>
              <a:t>协议应用层和传输层之间加了一层</a:t>
            </a:r>
            <a:r>
              <a:rPr lang="en-US" altLang="zh-CN" sz="1200" dirty="0">
                <a:latin typeface="Microsoft YaHei" panose="020B0503020204020204" pitchFamily="34" charset="-122"/>
                <a:ea typeface="Microsoft YaHei" panose="020B0503020204020204" pitchFamily="34" charset="-122"/>
              </a:rPr>
              <a:t>SSL/TSL</a:t>
            </a:r>
            <a:r>
              <a:rPr lang="zh-CN" altLang="en-US" sz="1200" dirty="0">
                <a:latin typeface="Microsoft YaHei" panose="020B0503020204020204" pitchFamily="34" charset="-122"/>
                <a:ea typeface="Microsoft YaHei" panose="020B0503020204020204" pitchFamily="34" charset="-122"/>
              </a:rPr>
              <a:t>安全层，</a:t>
            </a:r>
            <a:r>
              <a:rPr lang="en-US" altLang="zh-CN" sz="1200" dirty="0">
                <a:latin typeface="Microsoft YaHei" panose="020B0503020204020204" pitchFamily="34" charset="-122"/>
                <a:ea typeface="Microsoft YaHei" panose="020B0503020204020204" pitchFamily="34" charset="-122"/>
              </a:rPr>
              <a:t>HTTPS</a:t>
            </a:r>
            <a:r>
              <a:rPr lang="zh-CN" altLang="en-US" sz="1200" dirty="0">
                <a:latin typeface="Microsoft YaHei" panose="020B0503020204020204" pitchFamily="34" charset="-122"/>
                <a:ea typeface="Microsoft YaHei" panose="020B0503020204020204" pitchFamily="34" charset="-122"/>
              </a:rPr>
              <a:t>安全基础是基于</a:t>
            </a:r>
            <a:r>
              <a:rPr lang="en-US" altLang="zh-CN" sz="1200" dirty="0">
                <a:latin typeface="Microsoft YaHei" panose="020B0503020204020204" pitchFamily="34" charset="-122"/>
                <a:ea typeface="Microsoft YaHei" panose="020B0503020204020204" pitchFamily="34" charset="-122"/>
              </a:rPr>
              <a:t>SSL/TSL</a:t>
            </a:r>
            <a:r>
              <a:rPr lang="zh-CN" altLang="en-US" sz="1200" dirty="0">
                <a:latin typeface="Microsoft YaHei" panose="020B0503020204020204" pitchFamily="34" charset="-122"/>
                <a:ea typeface="Microsoft YaHei" panose="020B0503020204020204" pitchFamily="34" charset="-122"/>
              </a:rPr>
              <a:t>协议，</a:t>
            </a:r>
            <a:r>
              <a:rPr lang="en-US" altLang="zh-CN" sz="1200" dirty="0">
                <a:latin typeface="Microsoft YaHei" panose="020B0503020204020204" pitchFamily="34" charset="-122"/>
                <a:ea typeface="Microsoft YaHei" panose="020B0503020204020204" pitchFamily="34" charset="-122"/>
              </a:rPr>
              <a:t>HTTPS</a:t>
            </a:r>
            <a:r>
              <a:rPr lang="zh-CN" altLang="en-US" sz="1200" dirty="0">
                <a:latin typeface="Microsoft YaHei" panose="020B0503020204020204" pitchFamily="34" charset="-122"/>
                <a:ea typeface="Microsoft YaHei" panose="020B0503020204020204" pitchFamily="34" charset="-122"/>
              </a:rPr>
              <a:t>框架如下图。</a:t>
            </a:r>
          </a:p>
          <a:p>
            <a:r>
              <a:rPr lang="zh-CN" altLang="en-US" dirty="0"/>
              <a:t>基于</a:t>
            </a:r>
            <a:r>
              <a:rPr lang="en-US" altLang="zh-CN" dirty="0"/>
              <a:t>SSL/TSL</a:t>
            </a:r>
            <a:r>
              <a:rPr lang="zh-CN" altLang="en-US" dirty="0"/>
              <a:t>安全层，通过信息加密、完整性校验和身份验证避免信息被窃听、篡改和劫持的风险。</a:t>
            </a:r>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141</a:t>
            </a:fld>
            <a:endParaRPr lang="zh-CN" altLang="en-US"/>
          </a:p>
        </p:txBody>
      </p:sp>
    </p:spTree>
    <p:extLst>
      <p:ext uri="{BB962C8B-B14F-4D97-AF65-F5344CB8AC3E}">
        <p14:creationId xmlns:p14="http://schemas.microsoft.com/office/powerpoint/2010/main" val="8602154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讲解脚本</a:t>
            </a:r>
            <a:r>
              <a:rPr lang="en-US" altLang="zh-CN" b="0" i="0" dirty="0">
                <a:solidFill>
                  <a:srgbClr val="333333"/>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rial" panose="020B0604020202020204" pitchFamily="34" charset="0"/>
              </a:rPr>
              <a:t>下面我们来看一下网络层安全协议</a:t>
            </a:r>
            <a:r>
              <a:rPr lang="en-US" altLang="zh-CN" b="0" i="0" dirty="0" err="1">
                <a:solidFill>
                  <a:srgbClr val="333333"/>
                </a:solidFill>
                <a:effectLst/>
                <a:latin typeface="arial" panose="020B0604020202020204" pitchFamily="34" charset="0"/>
              </a:rPr>
              <a:t>Ipsec</a:t>
            </a:r>
            <a:r>
              <a:rPr lang="zh-CN" altLang="en-US" b="0" i="0" dirty="0">
                <a:solidFill>
                  <a:srgbClr val="333333"/>
                </a:solidFill>
                <a:effectLst/>
                <a:latin typeface="arial" panose="020B0604020202020204" pitchFamily="34" charset="0"/>
              </a:rPr>
              <a:t>，</a:t>
            </a:r>
            <a:r>
              <a:rPr lang="zh-CN" altLang="en-US" sz="1200" b="1" i="0" dirty="0">
                <a:solidFill>
                  <a:srgbClr val="333333"/>
                </a:solidFill>
                <a:effectLst/>
                <a:latin typeface="微软雅黑" pitchFamily="34" charset="-122"/>
                <a:ea typeface="微软雅黑" pitchFamily="34" charset="-122"/>
              </a:rPr>
              <a:t>网络层协议在设计支持的</a:t>
            </a:r>
            <a:r>
              <a:rPr lang="zh-CN" altLang="en-US" sz="1200" b="1" dirty="0">
                <a:latin typeface="微软雅黑" pitchFamily="34" charset="-122"/>
                <a:ea typeface="微软雅黑" pitchFamily="34" charset="-122"/>
              </a:rPr>
              <a:t>安全性就很差：没有为通信提供数据源鉴别机制；没有为数据提供完整性保护机制；没有为数据提供任何机密性保护；且在设计和实现上存在安全漏洞，如容易伪造虚假地址的 </a:t>
            </a:r>
            <a:r>
              <a:rPr lang="en-US" altLang="zh-CN" sz="1200" b="1" dirty="0">
                <a:latin typeface="微软雅黑" pitchFamily="34" charset="-122"/>
                <a:ea typeface="微软雅黑" pitchFamily="34" charset="-122"/>
              </a:rPr>
              <a:t>IP </a:t>
            </a:r>
            <a:r>
              <a:rPr lang="zh-CN" altLang="en-US" sz="1200" b="1" dirty="0">
                <a:latin typeface="微软雅黑" pitchFamily="34" charset="-122"/>
                <a:ea typeface="微软雅黑" pitchFamily="34" charset="-122"/>
              </a:rPr>
              <a:t>数据报。</a:t>
            </a:r>
            <a:r>
              <a:rPr lang="en-US" altLang="zh-CN" sz="1200" b="1" dirty="0">
                <a:latin typeface="微软雅黑" pitchFamily="34" charset="-122"/>
                <a:ea typeface="微软雅黑" pitchFamily="34" charset="-122"/>
              </a:rPr>
              <a:t>IPsec </a:t>
            </a:r>
            <a:r>
              <a:rPr lang="zh-CN" altLang="en-US" sz="1200" b="1" dirty="0">
                <a:latin typeface="微软雅黑" pitchFamily="34" charset="-122"/>
                <a:ea typeface="微软雅黑" pitchFamily="34" charset="-122"/>
              </a:rPr>
              <a:t>协议提供了标准、健壮且包含广泛的机制来保证 </a:t>
            </a:r>
            <a:r>
              <a:rPr lang="en-US" altLang="zh-CN" sz="1200" b="1" dirty="0">
                <a:latin typeface="微软雅黑" pitchFamily="34" charset="-122"/>
                <a:ea typeface="微软雅黑" pitchFamily="34" charset="-122"/>
              </a:rPr>
              <a:t>IP </a:t>
            </a:r>
            <a:r>
              <a:rPr lang="zh-CN" altLang="en-US" sz="1200" b="1" dirty="0">
                <a:latin typeface="微软雅黑" pitchFamily="34" charset="-122"/>
                <a:ea typeface="微软雅黑" pitchFamily="34" charset="-122"/>
              </a:rPr>
              <a:t>层安全。</a:t>
            </a:r>
            <a:r>
              <a:rPr lang="en-US" altLang="zh-CN" sz="1200" b="1" dirty="0">
                <a:latin typeface="微软雅黑" pitchFamily="34" charset="-122"/>
                <a:ea typeface="微软雅黑" pitchFamily="34" charset="-122"/>
              </a:rPr>
              <a:t>IPsec </a:t>
            </a:r>
            <a:r>
              <a:rPr lang="zh-CN" altLang="en-US" sz="1200" b="1" dirty="0">
                <a:latin typeface="微软雅黑" pitchFamily="34" charset="-122"/>
                <a:ea typeface="微软雅黑" pitchFamily="34" charset="-122"/>
              </a:rPr>
              <a:t>并不是一个单个的协议，而是能够在 </a:t>
            </a:r>
            <a:r>
              <a:rPr lang="en-US" altLang="zh-CN" sz="1200" b="1" dirty="0">
                <a:latin typeface="微软雅黑" pitchFamily="34" charset="-122"/>
                <a:ea typeface="微软雅黑" pitchFamily="34" charset="-122"/>
              </a:rPr>
              <a:t>IP </a:t>
            </a:r>
            <a:r>
              <a:rPr lang="zh-CN" altLang="en-US" sz="1200" b="1" dirty="0">
                <a:latin typeface="微软雅黑" pitchFamily="34" charset="-122"/>
                <a:ea typeface="微软雅黑" pitchFamily="34" charset="-122"/>
              </a:rPr>
              <a:t>层提供互联网通信安全的</a:t>
            </a:r>
            <a:r>
              <a:rPr lang="zh-CN" altLang="en-US" sz="1200" b="1" dirty="0">
                <a:solidFill>
                  <a:srgbClr val="0000FF"/>
                </a:solidFill>
                <a:latin typeface="微软雅黑" pitchFamily="34" charset="-122"/>
                <a:ea typeface="微软雅黑" pitchFamily="34" charset="-122"/>
              </a:rPr>
              <a:t>协议族</a:t>
            </a:r>
            <a:r>
              <a:rPr lang="zh-CN" altLang="en-US" sz="1200" b="1" dirty="0">
                <a:latin typeface="微软雅黑" pitchFamily="34" charset="-122"/>
                <a:ea typeface="微软雅黑" pitchFamily="34" charset="-122"/>
              </a:rPr>
              <a:t>。</a:t>
            </a:r>
            <a:r>
              <a:rPr lang="en-US" altLang="zh-CN" sz="1200" b="1" dirty="0">
                <a:latin typeface="微软雅黑" pitchFamily="34" charset="-122"/>
                <a:ea typeface="微软雅黑" pitchFamily="34" charset="-122"/>
              </a:rPr>
              <a:t>IPsec </a:t>
            </a:r>
            <a:r>
              <a:rPr lang="zh-CN" altLang="en-US" sz="1200" b="1" dirty="0">
                <a:latin typeface="微软雅黑" pitchFamily="34" charset="-122"/>
                <a:ea typeface="微软雅黑" pitchFamily="34" charset="-122"/>
              </a:rPr>
              <a:t>是个框架，它允许通信双方选择合适的算法和参数（例如，密钥长度）。</a:t>
            </a:r>
            <a:endParaRPr lang="en-US" altLang="zh-CN" sz="1200" b="1" dirty="0">
              <a:latin typeface="微软雅黑" pitchFamily="34" charset="-122"/>
              <a:ea typeface="微软雅黑" pitchFamily="34" charset="-122"/>
            </a:endParaRPr>
          </a:p>
          <a:p>
            <a:endParaRPr lang="en-US" altLang="zh-CN" dirty="0"/>
          </a:p>
          <a:p>
            <a:r>
              <a:rPr lang="en-US" altLang="zh-CN" dirty="0"/>
              <a:t>IP Sec</a:t>
            </a:r>
            <a:r>
              <a:rPr lang="zh-CN" altLang="en-US" dirty="0"/>
              <a:t>由三个部分组成，</a:t>
            </a:r>
            <a:endParaRPr lang="en-US" altLang="zh-CN" sz="1200" dirty="0">
              <a:solidFill>
                <a:schemeClr val="tx1"/>
              </a:solidFill>
              <a:latin typeface="+mn-lt"/>
              <a:ea typeface="+mn-ea"/>
            </a:endParaRPr>
          </a:p>
          <a:p>
            <a:pPr marL="0" indent="0" eaLnBrk="1" hangingPunct="1">
              <a:buFont typeface="Wingdings" panose="05000000000000000000" pitchFamily="2" charset="2"/>
              <a:buNone/>
            </a:pPr>
            <a:r>
              <a:rPr lang="zh-CN" altLang="en-US" dirty="0"/>
              <a:t>一个密钥交换协议：互联网密钥交换协议</a:t>
            </a:r>
            <a:r>
              <a:rPr lang="en-US" altLang="zh-CN" dirty="0"/>
              <a:t>IKE</a:t>
            </a:r>
            <a:r>
              <a:rPr lang="zh-CN" altLang="en-US" dirty="0"/>
              <a:t>，</a:t>
            </a:r>
            <a:r>
              <a:rPr lang="zh-CN" altLang="en-US" sz="1200" b="0" dirty="0">
                <a:latin typeface="微软雅黑" pitchFamily="34" charset="-122"/>
                <a:ea typeface="微软雅黑" pitchFamily="34" charset="-122"/>
              </a:rPr>
              <a:t>为 </a:t>
            </a:r>
            <a:r>
              <a:rPr lang="en-US" altLang="zh-CN" sz="1200" b="0" dirty="0">
                <a:latin typeface="微软雅黑" pitchFamily="34" charset="-122"/>
                <a:ea typeface="微软雅黑" pitchFamily="34" charset="-122"/>
              </a:rPr>
              <a:t>IP </a:t>
            </a:r>
            <a:r>
              <a:rPr lang="zh-CN" altLang="en-US" sz="1200" b="0" dirty="0">
                <a:latin typeface="微软雅黑" pitchFamily="34" charset="-122"/>
                <a:ea typeface="微软雅黑" pitchFamily="34" charset="-122"/>
              </a:rPr>
              <a:t>安全数据报创建安全关联 </a:t>
            </a:r>
            <a:r>
              <a:rPr lang="en-US" altLang="zh-CN" sz="1200" b="0" dirty="0">
                <a:latin typeface="微软雅黑" pitchFamily="34" charset="-122"/>
                <a:ea typeface="微软雅黑" pitchFamily="34" charset="-122"/>
              </a:rPr>
              <a:t>SA</a:t>
            </a:r>
            <a:r>
              <a:rPr lang="zh-CN" altLang="en-US" sz="1200" b="0" dirty="0">
                <a:latin typeface="微软雅黑" pitchFamily="34" charset="-122"/>
                <a:ea typeface="微软雅黑" pitchFamily="34" charset="-122"/>
              </a:rPr>
              <a:t>，</a:t>
            </a:r>
            <a:r>
              <a:rPr lang="zh-CN" altLang="en-US" dirty="0"/>
              <a:t>以</a:t>
            </a:r>
            <a:r>
              <a:rPr lang="en-US" altLang="zh-CN" sz="1200" dirty="0">
                <a:latin typeface="微软雅黑" pitchFamily="34" charset="-122"/>
                <a:ea typeface="微软雅黑" pitchFamily="34" charset="-122"/>
              </a:rPr>
              <a:t>Oakley —— </a:t>
            </a:r>
            <a:r>
              <a:rPr lang="zh-CN" altLang="en-US" sz="1200" dirty="0">
                <a:latin typeface="微软雅黑" pitchFamily="34" charset="-122"/>
                <a:ea typeface="微软雅黑" pitchFamily="34" charset="-122"/>
              </a:rPr>
              <a:t>密钥生成协议、安全密钥交换机制 </a:t>
            </a:r>
            <a:r>
              <a:rPr lang="en-US" altLang="zh-CN" sz="1200" dirty="0">
                <a:latin typeface="微软雅黑" pitchFamily="34" charset="-122"/>
                <a:ea typeface="微软雅黑" pitchFamily="34" charset="-122"/>
              </a:rPr>
              <a:t>SKEME</a:t>
            </a:r>
            <a:r>
              <a:rPr lang="zh-CN" altLang="en-US" sz="1200" dirty="0">
                <a:latin typeface="微软雅黑" pitchFamily="34" charset="-122"/>
                <a:ea typeface="微软雅黑" pitchFamily="34" charset="-122"/>
              </a:rPr>
              <a:t>、互联网安全关联和密钥管理协议 </a:t>
            </a:r>
            <a:r>
              <a:rPr lang="en-US" altLang="zh-CN" sz="1200" dirty="0">
                <a:latin typeface="微软雅黑" pitchFamily="34" charset="-122"/>
                <a:ea typeface="微软雅黑" pitchFamily="34" charset="-122"/>
              </a:rPr>
              <a:t>ISAKMP</a:t>
            </a:r>
            <a:r>
              <a:rPr lang="zh-CN" altLang="en-US" sz="1200" dirty="0">
                <a:latin typeface="微软雅黑" pitchFamily="34" charset="-122"/>
                <a:ea typeface="微软雅黑" pitchFamily="34" charset="-122"/>
              </a:rPr>
              <a:t>为基础</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两个</a:t>
            </a:r>
            <a:r>
              <a:rPr lang="en-US" altLang="zh-CN" sz="1200" dirty="0">
                <a:solidFill>
                  <a:schemeClr val="bg1"/>
                </a:solidFill>
                <a:latin typeface="微软雅黑" panose="020B0503020204020204" pitchFamily="34" charset="-122"/>
                <a:ea typeface="微软雅黑" panose="020B0503020204020204" pitchFamily="34" charset="-122"/>
              </a:rPr>
              <a:t>IP</a:t>
            </a:r>
            <a:r>
              <a:rPr lang="zh-CN" altLang="en-US" sz="1200" dirty="0">
                <a:solidFill>
                  <a:schemeClr val="bg1"/>
                </a:solidFill>
                <a:latin typeface="微软雅黑" panose="020B0503020204020204" pitchFamily="34" charset="-122"/>
                <a:ea typeface="微软雅黑" panose="020B0503020204020204" pitchFamily="34" charset="-122"/>
              </a:rPr>
              <a:t>安全数据报格式协议：</a:t>
            </a:r>
            <a:r>
              <a:rPr lang="zh-CN" altLang="en-US" sz="1200" dirty="0">
                <a:solidFill>
                  <a:srgbClr val="7030A0"/>
                </a:solidFill>
                <a:latin typeface="微软雅黑" pitchFamily="34" charset="-122"/>
                <a:ea typeface="微软雅黑" pitchFamily="34" charset="-122"/>
              </a:rPr>
              <a:t>鉴别首部 </a:t>
            </a:r>
            <a:r>
              <a:rPr lang="en-US" altLang="zh-CN" sz="1200" dirty="0">
                <a:solidFill>
                  <a:srgbClr val="7030A0"/>
                </a:solidFill>
                <a:latin typeface="微软雅黑" pitchFamily="34" charset="-122"/>
                <a:ea typeface="微软雅黑" pitchFamily="34" charset="-122"/>
              </a:rPr>
              <a:t>AH </a:t>
            </a:r>
            <a:r>
              <a:rPr lang="zh-CN" altLang="en-US" sz="1200" dirty="0">
                <a:latin typeface="微软雅黑" pitchFamily="34" charset="-122"/>
                <a:ea typeface="微软雅黑" pitchFamily="34" charset="-122"/>
              </a:rPr>
              <a:t>协议、</a:t>
            </a:r>
            <a:r>
              <a:rPr lang="zh-CN" altLang="en-US" sz="1200" dirty="0">
                <a:solidFill>
                  <a:srgbClr val="7030A0"/>
                </a:solidFill>
                <a:latin typeface="微软雅黑" pitchFamily="34" charset="-122"/>
                <a:ea typeface="微软雅黑" pitchFamily="34" charset="-122"/>
              </a:rPr>
              <a:t>封装安全有效载荷 </a:t>
            </a:r>
            <a:r>
              <a:rPr lang="en-US" altLang="zh-CN" sz="1200" dirty="0">
                <a:solidFill>
                  <a:srgbClr val="7030A0"/>
                </a:solidFill>
                <a:latin typeface="微软雅黑" pitchFamily="34" charset="-122"/>
                <a:ea typeface="微软雅黑" pitchFamily="34" charset="-122"/>
              </a:rPr>
              <a:t>ESP</a:t>
            </a:r>
            <a:r>
              <a:rPr lang="zh-CN" altLang="en-US" sz="1200" dirty="0">
                <a:latin typeface="微软雅黑" pitchFamily="34" charset="-122"/>
                <a:ea typeface="微软雅黑" pitchFamily="34" charset="-122"/>
              </a:rPr>
              <a:t>协议，</a:t>
            </a:r>
            <a:r>
              <a:rPr lang="zh-CN" altLang="en-US" sz="1200" b="0" dirty="0">
                <a:latin typeface="微软雅黑" pitchFamily="34" charset="-122"/>
                <a:ea typeface="微软雅黑" pitchFamily="34" charset="-122"/>
              </a:rPr>
              <a:t>使用 </a:t>
            </a:r>
            <a:r>
              <a:rPr lang="en-US" altLang="zh-CN" sz="1200" b="0" dirty="0">
                <a:latin typeface="微软雅黑" pitchFamily="34" charset="-122"/>
                <a:ea typeface="微软雅黑" pitchFamily="34" charset="-122"/>
              </a:rPr>
              <a:t>ESP </a:t>
            </a:r>
            <a:r>
              <a:rPr lang="zh-CN" altLang="en-US" sz="1200" b="0" dirty="0">
                <a:latin typeface="微软雅黑" pitchFamily="34" charset="-122"/>
                <a:ea typeface="微软雅黑" pitchFamily="34" charset="-122"/>
              </a:rPr>
              <a:t>或 </a:t>
            </a:r>
            <a:r>
              <a:rPr lang="en-US" altLang="zh-CN" sz="1200" b="0" dirty="0">
                <a:latin typeface="微软雅黑" pitchFamily="34" charset="-122"/>
                <a:ea typeface="微软雅黑" pitchFamily="34" charset="-122"/>
              </a:rPr>
              <a:t>AH </a:t>
            </a:r>
            <a:r>
              <a:rPr lang="zh-CN" altLang="en-US" sz="1200" b="0" dirty="0">
                <a:latin typeface="微软雅黑" pitchFamily="34" charset="-122"/>
                <a:ea typeface="微软雅黑" pitchFamily="34" charset="-122"/>
              </a:rPr>
              <a:t>协议的 </a:t>
            </a:r>
            <a:r>
              <a:rPr lang="en-US" altLang="zh-CN" sz="1200" b="0" dirty="0">
                <a:latin typeface="微软雅黑" pitchFamily="34" charset="-122"/>
                <a:ea typeface="微软雅黑" pitchFamily="34" charset="-122"/>
              </a:rPr>
              <a:t>IP </a:t>
            </a:r>
            <a:r>
              <a:rPr lang="zh-CN" altLang="en-US" sz="1200" b="0" dirty="0">
                <a:latin typeface="微软雅黑" pitchFamily="34" charset="-122"/>
                <a:ea typeface="微软雅黑" pitchFamily="34" charset="-122"/>
              </a:rPr>
              <a:t>数据报称为 </a:t>
            </a:r>
            <a:r>
              <a:rPr lang="en-US" altLang="zh-CN" sz="1200" b="0" dirty="0">
                <a:solidFill>
                  <a:srgbClr val="0000FF"/>
                </a:solidFill>
                <a:latin typeface="微软雅黑" pitchFamily="34" charset="-122"/>
                <a:ea typeface="微软雅黑" pitchFamily="34" charset="-122"/>
              </a:rPr>
              <a:t>IP </a:t>
            </a:r>
            <a:r>
              <a:rPr lang="zh-CN" altLang="en-US" sz="1200" b="0" dirty="0">
                <a:solidFill>
                  <a:srgbClr val="0000FF"/>
                </a:solidFill>
                <a:latin typeface="微软雅黑" pitchFamily="34" charset="-122"/>
                <a:ea typeface="微软雅黑" pitchFamily="34" charset="-122"/>
              </a:rPr>
              <a:t>安全数据报</a:t>
            </a:r>
            <a:r>
              <a:rPr lang="zh-CN" altLang="en-US" sz="1200" b="0" dirty="0">
                <a:latin typeface="微软雅黑" pitchFamily="34" charset="-122"/>
                <a:ea typeface="微软雅黑" pitchFamily="34" charset="-122"/>
              </a:rPr>
              <a:t>（或 </a:t>
            </a:r>
            <a:r>
              <a:rPr lang="en-US" altLang="zh-CN" sz="1200" b="0" dirty="0">
                <a:latin typeface="微软雅黑" pitchFamily="34" charset="-122"/>
                <a:ea typeface="微软雅黑" pitchFamily="34" charset="-122"/>
              </a:rPr>
              <a:t>IPsec</a:t>
            </a:r>
            <a:r>
              <a:rPr lang="zh-CN" altLang="en-US" sz="1200" b="0" dirty="0">
                <a:latin typeface="微软雅黑" pitchFamily="34" charset="-122"/>
                <a:ea typeface="微软雅黑" pitchFamily="34" charset="-122"/>
              </a:rPr>
              <a:t>数据报）</a:t>
            </a:r>
            <a:endParaRPr lang="zh-CN" altLang="en-US" sz="1200" dirty="0">
              <a:latin typeface="微软雅黑" pitchFamily="34" charset="-122"/>
              <a:ea typeface="微软雅黑" pitchFamily="34" charset="-122"/>
            </a:endParaRPr>
          </a:p>
          <a:p>
            <a:pPr marL="0" indent="0" eaLnBrk="1" hangingPunct="1">
              <a:buFont typeface="Wingdings" panose="05000000000000000000" pitchFamily="2" charset="2"/>
              <a:buNone/>
            </a:pPr>
            <a:r>
              <a:rPr lang="zh-CN" altLang="en-US" sz="1200" dirty="0">
                <a:solidFill>
                  <a:schemeClr val="bg1"/>
                </a:solidFill>
                <a:latin typeface="微软雅黑" panose="020B0503020204020204" pitchFamily="34" charset="-122"/>
                <a:ea typeface="微软雅黑" panose="020B0503020204020204" pitchFamily="34" charset="-122"/>
              </a:rPr>
              <a:t>三个加密算法协议：</a:t>
            </a:r>
            <a:r>
              <a:rPr lang="zh-CN" altLang="en-US" sz="1200" dirty="0">
                <a:latin typeface="微软雅黑" pitchFamily="34" charset="-122"/>
                <a:ea typeface="微软雅黑" pitchFamily="34" charset="-122"/>
              </a:rPr>
              <a:t>数据加密标准</a:t>
            </a:r>
            <a:r>
              <a:rPr lang="en-US" altLang="zh-CN" sz="1200" dirty="0">
                <a:latin typeface="微软雅黑" pitchFamily="34" charset="-122"/>
                <a:ea typeface="微软雅黑" pitchFamily="34" charset="-122"/>
              </a:rPr>
              <a:t>DES/3DES</a:t>
            </a:r>
            <a:r>
              <a:rPr lang="zh-CN" altLang="en-US" sz="1200" dirty="0">
                <a:latin typeface="微软雅黑" pitchFamily="34" charset="-122"/>
                <a:ea typeface="微软雅黑" pitchFamily="34" charset="-122"/>
              </a:rPr>
              <a:t>、散列算法 </a:t>
            </a:r>
            <a:r>
              <a:rPr lang="en-US" altLang="zh-CN" sz="1200" dirty="0">
                <a:latin typeface="微软雅黑" pitchFamily="34" charset="-122"/>
                <a:ea typeface="微软雅黑" pitchFamily="34" charset="-122"/>
              </a:rPr>
              <a:t>MD5/SHA-1</a:t>
            </a:r>
            <a:r>
              <a:rPr lang="zh-CN" altLang="en-US" sz="1200" dirty="0">
                <a:latin typeface="微软雅黑" pitchFamily="34" charset="-122"/>
                <a:ea typeface="微软雅黑" pitchFamily="34" charset="-122"/>
              </a:rPr>
              <a:t>、公钥加密算法</a:t>
            </a:r>
            <a:r>
              <a:rPr lang="en-US" altLang="zh-CN" sz="1200" dirty="0">
                <a:latin typeface="微软雅黑" pitchFamily="34" charset="-122"/>
                <a:ea typeface="微软雅黑" pitchFamily="34" charset="-122"/>
              </a:rPr>
              <a:t>RSA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indent="0" eaLnBrk="0" hangingPunct="0">
              <a:lnSpc>
                <a:spcPts val="3300"/>
              </a:lnSpc>
              <a:buClr>
                <a:srgbClr val="0070C0"/>
              </a:buClr>
              <a:buFont typeface="Arial" panose="020B0604020202020204" pitchFamily="34" charset="0"/>
              <a:buNone/>
            </a:pPr>
            <a:r>
              <a:rPr lang="zh-CN" altLang="en-US" sz="1200" b="0" dirty="0">
                <a:solidFill>
                  <a:schemeClr val="bg1"/>
                </a:solidFill>
                <a:latin typeface="微软雅黑" panose="020B0503020204020204" pitchFamily="34" charset="-122"/>
                <a:ea typeface="微软雅黑" panose="020B0503020204020204" pitchFamily="34" charset="-122"/>
              </a:rPr>
              <a:t>两个</a:t>
            </a:r>
            <a:r>
              <a:rPr lang="en-US" altLang="zh-CN" sz="1200" b="0" dirty="0">
                <a:solidFill>
                  <a:schemeClr val="bg1"/>
                </a:solidFill>
                <a:latin typeface="微软雅黑" panose="020B0503020204020204" pitchFamily="34" charset="-122"/>
                <a:ea typeface="微软雅黑" panose="020B0503020204020204" pitchFamily="34" charset="-122"/>
              </a:rPr>
              <a:t>IP</a:t>
            </a:r>
            <a:r>
              <a:rPr lang="zh-CN" altLang="en-US" sz="1200" b="0" dirty="0">
                <a:solidFill>
                  <a:schemeClr val="bg1"/>
                </a:solidFill>
                <a:latin typeface="微软雅黑" panose="020B0503020204020204" pitchFamily="34" charset="-122"/>
                <a:ea typeface="微软雅黑" panose="020B0503020204020204" pitchFamily="34" charset="-122"/>
              </a:rPr>
              <a:t>安全数据报格式协议中：</a:t>
            </a:r>
            <a:r>
              <a:rPr lang="en-US" altLang="zh-CN" sz="1200" b="0" dirty="0">
                <a:latin typeface="微软雅黑" pitchFamily="34" charset="-122"/>
                <a:ea typeface="微软雅黑" pitchFamily="34" charset="-122"/>
              </a:rPr>
              <a:t>AH </a:t>
            </a:r>
            <a:r>
              <a:rPr lang="zh-CN" altLang="en-US" sz="1200" b="0" dirty="0">
                <a:latin typeface="微软雅黑" pitchFamily="34" charset="-122"/>
                <a:ea typeface="微软雅黑" pitchFamily="34" charset="-122"/>
              </a:rPr>
              <a:t>协议提供源点鉴别和数据完整性，但不能保密。</a:t>
            </a:r>
            <a:r>
              <a:rPr lang="en-US" altLang="zh-CN" sz="1200" b="0" dirty="0">
                <a:latin typeface="微软雅黑" pitchFamily="34" charset="-122"/>
                <a:ea typeface="微软雅黑" pitchFamily="34" charset="-122"/>
              </a:rPr>
              <a:t>ESP </a:t>
            </a:r>
            <a:r>
              <a:rPr lang="zh-CN" altLang="en-US" sz="1200" b="0" dirty="0">
                <a:latin typeface="微软雅黑" pitchFamily="34" charset="-122"/>
                <a:ea typeface="微软雅黑" pitchFamily="34" charset="-122"/>
              </a:rPr>
              <a:t>协议比 </a:t>
            </a:r>
            <a:r>
              <a:rPr lang="en-US" altLang="zh-CN" sz="1200" b="0" dirty="0">
                <a:latin typeface="微软雅黑" pitchFamily="34" charset="-122"/>
                <a:ea typeface="微软雅黑" pitchFamily="34" charset="-122"/>
              </a:rPr>
              <a:t>AH </a:t>
            </a:r>
            <a:r>
              <a:rPr lang="zh-CN" altLang="en-US" sz="1200" b="0" dirty="0">
                <a:latin typeface="微软雅黑" pitchFamily="34" charset="-122"/>
                <a:ea typeface="微软雅黑" pitchFamily="34" charset="-122"/>
              </a:rPr>
              <a:t>协议复杂，它提供源点鉴别、数据完整性和保密。使用 </a:t>
            </a:r>
            <a:r>
              <a:rPr lang="en-US" altLang="zh-CN" sz="1200" b="0" dirty="0">
                <a:latin typeface="微软雅黑" pitchFamily="34" charset="-122"/>
                <a:ea typeface="微软雅黑" pitchFamily="34" charset="-122"/>
              </a:rPr>
              <a:t>ESP </a:t>
            </a:r>
            <a:r>
              <a:rPr lang="zh-CN" altLang="en-US" sz="1200" b="0" dirty="0">
                <a:latin typeface="微软雅黑" pitchFamily="34" charset="-122"/>
                <a:ea typeface="微软雅黑" pitchFamily="34" charset="-122"/>
              </a:rPr>
              <a:t>或 </a:t>
            </a:r>
            <a:r>
              <a:rPr lang="en-US" altLang="zh-CN" sz="1200" b="0" dirty="0">
                <a:latin typeface="微软雅黑" pitchFamily="34" charset="-122"/>
                <a:ea typeface="微软雅黑" pitchFamily="34" charset="-122"/>
              </a:rPr>
              <a:t>AH </a:t>
            </a:r>
            <a:r>
              <a:rPr lang="zh-CN" altLang="en-US" sz="1200" b="0" dirty="0">
                <a:latin typeface="微软雅黑" pitchFamily="34" charset="-122"/>
                <a:ea typeface="微软雅黑" pitchFamily="34" charset="-122"/>
              </a:rPr>
              <a:t>协议的 </a:t>
            </a:r>
            <a:r>
              <a:rPr lang="en-US" altLang="zh-CN" sz="1200" b="0" dirty="0">
                <a:latin typeface="微软雅黑" pitchFamily="34" charset="-122"/>
                <a:ea typeface="微软雅黑" pitchFamily="34" charset="-122"/>
              </a:rPr>
              <a:t>IP </a:t>
            </a:r>
            <a:r>
              <a:rPr lang="zh-CN" altLang="en-US" sz="1200" b="0" dirty="0">
                <a:latin typeface="微软雅黑" pitchFamily="34" charset="-122"/>
                <a:ea typeface="微软雅黑" pitchFamily="34" charset="-122"/>
              </a:rPr>
              <a:t>数据报称为 </a:t>
            </a:r>
            <a:r>
              <a:rPr lang="en-US" altLang="zh-CN" sz="1200" b="0" dirty="0">
                <a:solidFill>
                  <a:srgbClr val="0000FF"/>
                </a:solidFill>
                <a:latin typeface="微软雅黑" pitchFamily="34" charset="-122"/>
                <a:ea typeface="微软雅黑" pitchFamily="34" charset="-122"/>
              </a:rPr>
              <a:t>IP </a:t>
            </a:r>
            <a:r>
              <a:rPr lang="zh-CN" altLang="en-US" sz="1200" b="0" dirty="0">
                <a:solidFill>
                  <a:srgbClr val="0000FF"/>
                </a:solidFill>
                <a:latin typeface="微软雅黑" pitchFamily="34" charset="-122"/>
                <a:ea typeface="微软雅黑" pitchFamily="34" charset="-122"/>
              </a:rPr>
              <a:t>安全数据报</a:t>
            </a:r>
            <a:r>
              <a:rPr lang="zh-CN" altLang="en-US" sz="1200" b="0" dirty="0">
                <a:latin typeface="微软雅黑" pitchFamily="34" charset="-122"/>
                <a:ea typeface="微软雅黑" pitchFamily="34" charset="-122"/>
              </a:rPr>
              <a:t>（或 </a:t>
            </a:r>
            <a:r>
              <a:rPr lang="en-US" altLang="zh-CN" sz="1200" b="0" dirty="0">
                <a:latin typeface="微软雅黑" pitchFamily="34" charset="-122"/>
                <a:ea typeface="微软雅黑" pitchFamily="34" charset="-122"/>
              </a:rPr>
              <a:t>IPsec</a:t>
            </a:r>
            <a:r>
              <a:rPr lang="zh-CN" altLang="en-US" sz="1200" b="0" dirty="0">
                <a:latin typeface="微软雅黑" pitchFamily="34" charset="-122"/>
                <a:ea typeface="微软雅黑" pitchFamily="34" charset="-122"/>
              </a:rPr>
              <a:t>数据报）。</a:t>
            </a:r>
            <a:r>
              <a:rPr lang="en-US" altLang="zh-CN" sz="1200" b="0" dirty="0" err="1">
                <a:latin typeface="微软雅黑" pitchFamily="34" charset="-122"/>
                <a:ea typeface="微软雅黑" pitchFamily="34" charset="-122"/>
              </a:rPr>
              <a:t>Ipsec</a:t>
            </a:r>
            <a:r>
              <a:rPr lang="en-US" altLang="zh-CN" sz="1200" b="0" dirty="0">
                <a:latin typeface="微软雅黑" pitchFamily="34" charset="-122"/>
                <a:ea typeface="微软雅黑" pitchFamily="34" charset="-122"/>
              </a:rPr>
              <a:t> </a:t>
            </a:r>
            <a:r>
              <a:rPr lang="zh-CN" altLang="en-US" sz="1200" b="0" dirty="0">
                <a:latin typeface="微软雅黑" pitchFamily="34" charset="-122"/>
                <a:ea typeface="微软雅黑" pitchFamily="34" charset="-122"/>
              </a:rPr>
              <a:t>支持 </a:t>
            </a:r>
            <a:r>
              <a:rPr lang="en-US" altLang="zh-CN" sz="1200" b="0" dirty="0">
                <a:latin typeface="微软雅黑" pitchFamily="34" charset="-122"/>
                <a:ea typeface="微软雅黑" pitchFamily="34" charset="-122"/>
              </a:rPr>
              <a:t>IPv4 </a:t>
            </a:r>
            <a:r>
              <a:rPr lang="zh-CN" altLang="en-US" sz="1200" b="0" dirty="0">
                <a:latin typeface="微软雅黑" pitchFamily="34" charset="-122"/>
                <a:ea typeface="微软雅黑" pitchFamily="34" charset="-122"/>
              </a:rPr>
              <a:t>和 </a:t>
            </a:r>
            <a:r>
              <a:rPr lang="en-US" altLang="zh-CN" sz="1200" b="0" dirty="0">
                <a:latin typeface="微软雅黑" pitchFamily="34" charset="-122"/>
                <a:ea typeface="微软雅黑" pitchFamily="34" charset="-122"/>
              </a:rPr>
              <a:t>IPv6</a:t>
            </a:r>
            <a:r>
              <a:rPr lang="zh-CN" altLang="en-US" sz="1200" b="0" dirty="0">
                <a:latin typeface="微软雅黑" pitchFamily="34" charset="-122"/>
                <a:ea typeface="微软雅黑" pitchFamily="34" charset="-122"/>
              </a:rPr>
              <a:t>。</a:t>
            </a:r>
            <a:r>
              <a:rPr lang="en-US" altLang="zh-CN" sz="1200" b="0" dirty="0">
                <a:latin typeface="微软雅黑" pitchFamily="34" charset="-122"/>
                <a:ea typeface="微软雅黑" pitchFamily="34" charset="-122"/>
              </a:rPr>
              <a:t>AH </a:t>
            </a:r>
            <a:r>
              <a:rPr lang="zh-CN" altLang="en-US" sz="1200" b="0" dirty="0">
                <a:latin typeface="微软雅黑" pitchFamily="34" charset="-122"/>
                <a:ea typeface="微软雅黑" pitchFamily="34" charset="-122"/>
              </a:rPr>
              <a:t>协议的功能都已包含在 </a:t>
            </a:r>
            <a:r>
              <a:rPr lang="en-US" altLang="zh-CN" sz="1200" b="0" dirty="0">
                <a:latin typeface="微软雅黑" pitchFamily="34" charset="-122"/>
                <a:ea typeface="微软雅黑" pitchFamily="34" charset="-122"/>
              </a:rPr>
              <a:t>ESP </a:t>
            </a:r>
            <a:r>
              <a:rPr lang="zh-CN" altLang="en-US" sz="1200" b="0" dirty="0">
                <a:latin typeface="微软雅黑" pitchFamily="34" charset="-122"/>
                <a:ea typeface="微软雅黑" pitchFamily="34" charset="-122"/>
              </a:rPr>
              <a:t>协议中</a:t>
            </a:r>
            <a:endParaRPr lang="en-US" altLang="zh-CN" sz="1200" b="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互联网密钥交换协议</a:t>
            </a:r>
            <a:r>
              <a:rPr lang="en-US" altLang="zh-CN" dirty="0"/>
              <a:t>IKE</a:t>
            </a:r>
            <a:r>
              <a:rPr lang="zh-CN" altLang="en-US" dirty="0"/>
              <a:t>以下面三个协议为基础：</a:t>
            </a:r>
            <a:endParaRPr lang="en-US" altLang="zh-CN" b="0" dirty="0">
              <a:latin typeface="+mn-lt"/>
              <a:ea typeface="+mn-ea"/>
            </a:endParaRPr>
          </a:p>
          <a:p>
            <a:r>
              <a:rPr lang="en-US" altLang="zh-CN" b="0" dirty="0">
                <a:latin typeface="+mn-lt"/>
                <a:ea typeface="+mn-ea"/>
              </a:rPr>
              <a:t>1</a:t>
            </a:r>
            <a:r>
              <a:rPr lang="zh-CN" altLang="en-US" b="0" dirty="0">
                <a:latin typeface="+mn-lt"/>
                <a:ea typeface="+mn-ea"/>
              </a:rPr>
              <a:t>、</a:t>
            </a:r>
            <a:r>
              <a:rPr lang="en-US" altLang="zh-CN" b="0" dirty="0">
                <a:latin typeface="微软雅黑" pitchFamily="34" charset="-122"/>
                <a:ea typeface="微软雅黑" pitchFamily="34" charset="-122"/>
              </a:rPr>
              <a:t>Oakley —— </a:t>
            </a:r>
            <a:r>
              <a:rPr lang="zh-CN" altLang="en-US" b="0" dirty="0">
                <a:latin typeface="微软雅黑" pitchFamily="34" charset="-122"/>
                <a:ea typeface="微软雅黑" pitchFamily="34" charset="-122"/>
              </a:rPr>
              <a:t>密钥生成协议 </a:t>
            </a:r>
            <a:r>
              <a:rPr lang="en-US" altLang="zh-CN" b="0" dirty="0">
                <a:latin typeface="微软雅黑" pitchFamily="34" charset="-122"/>
                <a:ea typeface="微软雅黑" pitchFamily="34" charset="-122"/>
              </a:rPr>
              <a:t>[RFC 2412]</a:t>
            </a:r>
            <a:r>
              <a:rPr lang="zh-CN" altLang="en-US" b="0" dirty="0">
                <a:latin typeface="微软雅黑" pitchFamily="34" charset="-122"/>
                <a:ea typeface="微软雅黑" pitchFamily="34" charset="-122"/>
              </a:rPr>
              <a:t>。</a:t>
            </a:r>
            <a:endParaRPr lang="en-US" altLang="zh-CN" b="0" dirty="0">
              <a:latin typeface="微软雅黑" pitchFamily="34" charset="-122"/>
              <a:ea typeface="微软雅黑" pitchFamily="34" charset="-122"/>
            </a:endParaRPr>
          </a:p>
          <a:p>
            <a:r>
              <a:rPr lang="en-US" altLang="zh-CN" b="0" dirty="0">
                <a:latin typeface="微软雅黑" pitchFamily="34" charset="-122"/>
                <a:ea typeface="微软雅黑" pitchFamily="34" charset="-122"/>
              </a:rPr>
              <a:t>2</a:t>
            </a:r>
            <a:r>
              <a:rPr lang="zh-CN" altLang="en-US" b="0" dirty="0">
                <a:latin typeface="微软雅黑" pitchFamily="34" charset="-122"/>
                <a:ea typeface="微软雅黑" pitchFamily="34" charset="-122"/>
              </a:rPr>
              <a:t>、安全密钥交换机制 </a:t>
            </a:r>
            <a:r>
              <a:rPr lang="en-US" altLang="zh-CN" b="0" dirty="0">
                <a:latin typeface="微软雅黑" pitchFamily="34" charset="-122"/>
                <a:ea typeface="微软雅黑" pitchFamily="34" charset="-122"/>
              </a:rPr>
              <a:t>SKEME (Secure Key Exchange Mechanism) —— </a:t>
            </a:r>
            <a:r>
              <a:rPr lang="zh-CN" altLang="en-US" b="0" dirty="0">
                <a:latin typeface="微软雅黑" pitchFamily="34" charset="-122"/>
                <a:ea typeface="微软雅黑" pitchFamily="34" charset="-122"/>
              </a:rPr>
              <a:t>是用于密钥交换的协议。它利用公钥加密来实现密钥交换协议中的实体鉴别。</a:t>
            </a:r>
            <a:endParaRPr lang="en-US" altLang="zh-CN" b="0" dirty="0">
              <a:latin typeface="微软雅黑" pitchFamily="34" charset="-122"/>
              <a:ea typeface="微软雅黑" pitchFamily="34" charset="-122"/>
            </a:endParaRPr>
          </a:p>
          <a:p>
            <a:r>
              <a:rPr lang="en-US" altLang="zh-CN" b="0" dirty="0">
                <a:latin typeface="微软雅黑" pitchFamily="34" charset="-122"/>
                <a:ea typeface="微软雅黑" pitchFamily="34" charset="-122"/>
              </a:rPr>
              <a:t>3</a:t>
            </a:r>
            <a:r>
              <a:rPr lang="zh-CN" altLang="en-US" b="0" dirty="0">
                <a:latin typeface="微软雅黑" pitchFamily="34" charset="-122"/>
                <a:ea typeface="微软雅黑" pitchFamily="34" charset="-122"/>
              </a:rPr>
              <a:t>、互联网安全关联和密钥管理协议 </a:t>
            </a:r>
            <a:r>
              <a:rPr lang="en-US" altLang="zh-CN" b="0" dirty="0">
                <a:latin typeface="微软雅黑" pitchFamily="34" charset="-122"/>
                <a:ea typeface="微软雅黑" pitchFamily="34" charset="-122"/>
              </a:rPr>
              <a:t>ISAKMP (Internet Secure Association and Key Management Mechanism) —— </a:t>
            </a:r>
            <a:r>
              <a:rPr lang="zh-CN" altLang="en-US" b="0" dirty="0">
                <a:latin typeface="微软雅黑" pitchFamily="34" charset="-122"/>
                <a:ea typeface="微软雅黑" pitchFamily="34" charset="-122"/>
              </a:rPr>
              <a:t>用于实现</a:t>
            </a:r>
            <a:r>
              <a:rPr lang="en-US" altLang="zh-CN" b="0" dirty="0">
                <a:latin typeface="微软雅黑" pitchFamily="34" charset="-122"/>
                <a:ea typeface="微软雅黑" pitchFamily="34" charset="-122"/>
              </a:rPr>
              <a:t>IKE</a:t>
            </a:r>
            <a:r>
              <a:rPr lang="zh-CN" altLang="en-US" b="0" dirty="0">
                <a:latin typeface="微软雅黑" pitchFamily="34" charset="-122"/>
                <a:ea typeface="微软雅黑" pitchFamily="34" charset="-122"/>
              </a:rPr>
              <a:t>中定义的密钥交换，使</a:t>
            </a:r>
            <a:r>
              <a:rPr lang="en-US" altLang="zh-CN" b="0" dirty="0">
                <a:latin typeface="微软雅黑" pitchFamily="34" charset="-122"/>
                <a:ea typeface="微软雅黑" pitchFamily="34" charset="-122"/>
              </a:rPr>
              <a:t>IKE</a:t>
            </a:r>
            <a:r>
              <a:rPr lang="zh-CN" altLang="en-US" b="0" dirty="0">
                <a:latin typeface="微软雅黑" pitchFamily="34" charset="-122"/>
                <a:ea typeface="微软雅黑" pitchFamily="34" charset="-122"/>
              </a:rPr>
              <a:t>的交换能够以标准化、格式化的报文创建安全关联 </a:t>
            </a:r>
            <a:r>
              <a:rPr lang="en-US" altLang="zh-CN" b="0" dirty="0">
                <a:latin typeface="微软雅黑" pitchFamily="34" charset="-122"/>
                <a:ea typeface="微软雅黑" pitchFamily="34" charset="-122"/>
              </a:rPr>
              <a:t>SA</a:t>
            </a:r>
            <a:r>
              <a:rPr lang="zh-CN" altLang="en-US" b="0" dirty="0">
                <a:latin typeface="微软雅黑" pitchFamily="34" charset="-122"/>
                <a:ea typeface="微软雅黑" pitchFamily="34" charset="-122"/>
              </a:rPr>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142</a:t>
            </a:fld>
            <a:endParaRPr lang="zh-CN" altLang="en-US"/>
          </a:p>
        </p:txBody>
      </p:sp>
    </p:spTree>
    <p:extLst>
      <p:ext uri="{BB962C8B-B14F-4D97-AF65-F5344CB8AC3E}">
        <p14:creationId xmlns:p14="http://schemas.microsoft.com/office/powerpoint/2010/main" val="19095079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itchFamily="34" charset="-122"/>
                <a:ea typeface="微软雅黑" pitchFamily="34" charset="-122"/>
              </a:rPr>
              <a:t>IP </a:t>
            </a:r>
            <a:r>
              <a:rPr lang="zh-CN" altLang="en-US" sz="1200" dirty="0">
                <a:latin typeface="微软雅黑" pitchFamily="34" charset="-122"/>
                <a:ea typeface="微软雅黑" pitchFamily="34" charset="-122"/>
              </a:rPr>
              <a:t>安全数据报有两种工作模式：传输模式和隧道模式</a:t>
            </a:r>
          </a:p>
          <a:p>
            <a:pPr eaLnBrk="0" hangingPunct="0">
              <a:lnSpc>
                <a:spcPts val="4000"/>
              </a:lnSpc>
              <a:buClr>
                <a:srgbClr val="0070C0"/>
              </a:buClr>
            </a:pPr>
            <a:r>
              <a:rPr lang="zh-CN" altLang="en-US" dirty="0"/>
              <a:t>其中</a:t>
            </a:r>
            <a:r>
              <a:rPr lang="zh-CN" altLang="en-US" sz="1400" dirty="0">
                <a:solidFill>
                  <a:srgbClr val="C00000"/>
                </a:solidFill>
                <a:latin typeface="微软雅黑" pitchFamily="34" charset="-122"/>
                <a:ea typeface="微软雅黑" pitchFamily="34" charset="-122"/>
              </a:rPr>
              <a:t>传输模式</a:t>
            </a:r>
            <a:r>
              <a:rPr lang="zh-CN" altLang="en-US" sz="1200" dirty="0">
                <a:latin typeface="微软雅黑" pitchFamily="34" charset="-122"/>
                <a:ea typeface="微软雅黑" pitchFamily="34" charset="-122"/>
              </a:rPr>
              <a:t>在</a:t>
            </a:r>
            <a:r>
              <a:rPr lang="zh-CN" altLang="en-US" sz="1200" dirty="0">
                <a:solidFill>
                  <a:srgbClr val="7030A0"/>
                </a:solidFill>
                <a:latin typeface="微软雅黑" pitchFamily="34" charset="-122"/>
                <a:ea typeface="微软雅黑" pitchFamily="34" charset="-122"/>
              </a:rPr>
              <a:t>整个传输层报文段</a:t>
            </a:r>
            <a:r>
              <a:rPr lang="zh-CN" altLang="en-US" sz="1200" dirty="0">
                <a:latin typeface="微软雅黑" pitchFamily="34" charset="-122"/>
                <a:ea typeface="微软雅黑" pitchFamily="34" charset="-122"/>
              </a:rPr>
              <a:t>的前后分别添加若干控制信息，再加上 </a:t>
            </a:r>
            <a:r>
              <a:rPr lang="en-US" altLang="zh-CN" sz="1200" dirty="0">
                <a:latin typeface="微软雅黑" pitchFamily="34" charset="-122"/>
                <a:ea typeface="微软雅黑" pitchFamily="34" charset="-122"/>
              </a:rPr>
              <a:t>IP </a:t>
            </a:r>
            <a:r>
              <a:rPr lang="zh-CN" altLang="en-US" sz="1200" dirty="0">
                <a:latin typeface="微软雅黑" pitchFamily="34" charset="-122"/>
                <a:ea typeface="微软雅黑" pitchFamily="34" charset="-122"/>
              </a:rPr>
              <a:t>首部，构成 </a:t>
            </a:r>
            <a:r>
              <a:rPr lang="en-US" altLang="zh-CN" sz="1200" dirty="0">
                <a:latin typeface="微软雅黑" pitchFamily="34" charset="-122"/>
                <a:ea typeface="微软雅黑" pitchFamily="34" charset="-122"/>
              </a:rPr>
              <a:t>IP </a:t>
            </a:r>
            <a:r>
              <a:rPr lang="zh-CN" altLang="en-US" sz="1200" dirty="0">
                <a:latin typeface="微软雅黑" pitchFamily="34" charset="-122"/>
                <a:ea typeface="微软雅黑" pitchFamily="34" charset="-122"/>
              </a:rPr>
              <a:t>安全数据报；适合于主机到主机之间的安全传输；需要使用 </a:t>
            </a:r>
            <a:r>
              <a:rPr lang="en-US" altLang="zh-CN" sz="1200" dirty="0">
                <a:latin typeface="微软雅黑" pitchFamily="34" charset="-122"/>
                <a:ea typeface="微软雅黑" pitchFamily="34" charset="-122"/>
              </a:rPr>
              <a:t>IP Sec </a:t>
            </a:r>
            <a:r>
              <a:rPr lang="zh-CN" altLang="en-US" sz="1200" dirty="0">
                <a:latin typeface="微软雅黑" pitchFamily="34" charset="-122"/>
                <a:ea typeface="微软雅黑" pitchFamily="34" charset="-122"/>
              </a:rPr>
              <a:t>的主机都运行 </a:t>
            </a:r>
            <a:r>
              <a:rPr lang="en-US" altLang="zh-CN" sz="1200" dirty="0">
                <a:latin typeface="微软雅黑" pitchFamily="34" charset="-122"/>
                <a:ea typeface="微软雅黑" pitchFamily="34" charset="-122"/>
              </a:rPr>
              <a:t>IP Sec </a:t>
            </a:r>
            <a:r>
              <a:rPr lang="zh-CN" altLang="en-US" sz="1200" dirty="0">
                <a:latin typeface="微软雅黑" pitchFamily="34" charset="-122"/>
                <a:ea typeface="微软雅黑" pitchFamily="34" charset="-122"/>
              </a:rPr>
              <a:t>协议</a:t>
            </a:r>
            <a:endParaRPr lang="en-US" altLang="zh-CN" sz="1200" dirty="0">
              <a:latin typeface="微软雅黑" pitchFamily="34" charset="-122"/>
              <a:ea typeface="微软雅黑" pitchFamily="34" charset="-122"/>
            </a:endParaRPr>
          </a:p>
          <a:p>
            <a:pPr eaLnBrk="0" hangingPunct="0">
              <a:lnSpc>
                <a:spcPts val="4000"/>
              </a:lnSpc>
              <a:buClr>
                <a:srgbClr val="0070C0"/>
              </a:buClr>
            </a:pPr>
            <a:r>
              <a:rPr lang="en-US" altLang="zh-CN" sz="1200" dirty="0">
                <a:latin typeface="微软雅黑" pitchFamily="34" charset="-122"/>
                <a:ea typeface="微软雅黑" pitchFamily="34" charset="-122"/>
              </a:rPr>
              <a:t>IP</a:t>
            </a:r>
            <a:r>
              <a:rPr lang="zh-CN" altLang="en-US" sz="1200" dirty="0">
                <a:latin typeface="微软雅黑" pitchFamily="34" charset="-122"/>
                <a:ea typeface="微软雅黑" pitchFamily="34" charset="-122"/>
              </a:rPr>
              <a:t>安全数据报的报文格式如右图所示</a:t>
            </a: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143</a:t>
            </a:fld>
            <a:endParaRPr lang="zh-CN" altLang="en-US"/>
          </a:p>
        </p:txBody>
      </p:sp>
    </p:spTree>
    <p:extLst>
      <p:ext uri="{BB962C8B-B14F-4D97-AF65-F5344CB8AC3E}">
        <p14:creationId xmlns:p14="http://schemas.microsoft.com/office/powerpoint/2010/main" val="1152433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r>
              <a:rPr lang="zh-CN" altLang="en-US" dirty="0"/>
              <a:t>以太网中通常有多种的监听模式实现窃听，如图所示。</a:t>
            </a:r>
            <a:endParaRPr lang="en-US" altLang="zh-CN" dirty="0"/>
          </a:p>
          <a:p>
            <a:r>
              <a:rPr lang="zh-CN" altLang="en-US" dirty="0"/>
              <a:t>随着路由器和交换机的发展，很多监听模式需要软硬件的配合。</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18</a:t>
            </a:fld>
            <a:endParaRPr kumimoji="1" lang="zh-CN" altLang="en-US"/>
          </a:p>
        </p:txBody>
      </p:sp>
    </p:spTree>
    <p:extLst>
      <p:ext uri="{BB962C8B-B14F-4D97-AF65-F5344CB8AC3E}">
        <p14:creationId xmlns:p14="http://schemas.microsoft.com/office/powerpoint/2010/main" val="25833008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marL="0" indent="0" eaLnBrk="0" hangingPunct="0">
              <a:lnSpc>
                <a:spcPts val="4000"/>
              </a:lnSpc>
              <a:buClr>
                <a:srgbClr val="7030A0"/>
              </a:buClr>
              <a:buFont typeface="Wingdings" panose="05000000000000000000" pitchFamily="2" charset="2"/>
              <a:buNone/>
            </a:pPr>
            <a:r>
              <a:rPr lang="zh-CN" altLang="en-US" sz="1200" dirty="0">
                <a:latin typeface="微软雅黑" pitchFamily="34" charset="-122"/>
                <a:ea typeface="微软雅黑" pitchFamily="34" charset="-122"/>
              </a:rPr>
              <a:t>隧道</a:t>
            </a:r>
            <a:r>
              <a:rPr lang="zh-CN" altLang="en-US" sz="1400" dirty="0">
                <a:solidFill>
                  <a:srgbClr val="C00000"/>
                </a:solidFill>
                <a:latin typeface="微软雅黑" pitchFamily="34" charset="-122"/>
                <a:ea typeface="微软雅黑" pitchFamily="34" charset="-122"/>
              </a:rPr>
              <a:t>模式</a:t>
            </a:r>
            <a:r>
              <a:rPr lang="zh-CN" altLang="en-US" sz="1200" dirty="0">
                <a:latin typeface="微软雅黑" pitchFamily="34" charset="-122"/>
                <a:ea typeface="微软雅黑" pitchFamily="34" charset="-122"/>
              </a:rPr>
              <a:t>在</a:t>
            </a:r>
            <a:r>
              <a:rPr lang="zh-CN" altLang="en-US" sz="1200" dirty="0">
                <a:solidFill>
                  <a:srgbClr val="7030A0"/>
                </a:solidFill>
                <a:latin typeface="微软雅黑" pitchFamily="34" charset="-122"/>
                <a:ea typeface="微软雅黑" pitchFamily="34" charset="-122"/>
              </a:rPr>
              <a:t>原始 </a:t>
            </a:r>
            <a:r>
              <a:rPr lang="en-US" altLang="zh-CN" sz="1200" dirty="0">
                <a:solidFill>
                  <a:srgbClr val="7030A0"/>
                </a:solidFill>
                <a:latin typeface="微软雅黑" pitchFamily="34" charset="-122"/>
                <a:ea typeface="微软雅黑" pitchFamily="34" charset="-122"/>
              </a:rPr>
              <a:t>IP </a:t>
            </a:r>
            <a:r>
              <a:rPr lang="zh-CN" altLang="en-US" sz="1200" dirty="0">
                <a:solidFill>
                  <a:srgbClr val="7030A0"/>
                </a:solidFill>
                <a:latin typeface="微软雅黑" pitchFamily="34" charset="-122"/>
                <a:ea typeface="微软雅黑" pitchFamily="34" charset="-122"/>
              </a:rPr>
              <a:t>数据报</a:t>
            </a:r>
            <a:r>
              <a:rPr lang="zh-CN" altLang="en-US" sz="1200" dirty="0">
                <a:latin typeface="微软雅黑" pitchFamily="34" charset="-122"/>
                <a:ea typeface="微软雅黑" pitchFamily="34" charset="-122"/>
              </a:rPr>
              <a:t>的前后分别添加若干控制信息，再加上新 </a:t>
            </a:r>
            <a:r>
              <a:rPr lang="en-US" altLang="zh-CN" sz="1200" dirty="0">
                <a:latin typeface="微软雅黑" pitchFamily="34" charset="-122"/>
                <a:ea typeface="微软雅黑" pitchFamily="34" charset="-122"/>
              </a:rPr>
              <a:t>IP </a:t>
            </a:r>
            <a:r>
              <a:rPr lang="zh-CN" altLang="en-US" sz="1200" dirty="0">
                <a:latin typeface="微软雅黑" pitchFamily="34" charset="-122"/>
                <a:ea typeface="微软雅黑" pitchFamily="34" charset="-122"/>
              </a:rPr>
              <a:t>首部，构成一个 </a:t>
            </a:r>
            <a:r>
              <a:rPr lang="en-US" altLang="zh-CN" sz="1200" dirty="0">
                <a:latin typeface="微软雅黑" pitchFamily="34" charset="-122"/>
                <a:ea typeface="微软雅黑" pitchFamily="34" charset="-122"/>
              </a:rPr>
              <a:t>IP </a:t>
            </a:r>
            <a:r>
              <a:rPr lang="zh-CN" altLang="en-US" sz="1200" dirty="0">
                <a:latin typeface="微软雅黑" pitchFamily="34" charset="-122"/>
                <a:ea typeface="微软雅黑" pitchFamily="34" charset="-122"/>
              </a:rPr>
              <a:t>安全数据报；需要在 </a:t>
            </a:r>
            <a:r>
              <a:rPr lang="en-US" altLang="zh-CN" sz="1200" dirty="0">
                <a:latin typeface="微软雅黑" pitchFamily="34" charset="-122"/>
                <a:ea typeface="微软雅黑" pitchFamily="34" charset="-122"/>
              </a:rPr>
              <a:t>IP Sec </a:t>
            </a:r>
            <a:r>
              <a:rPr lang="zh-CN" altLang="en-US" sz="1200" dirty="0">
                <a:latin typeface="微软雅黑" pitchFamily="34" charset="-122"/>
                <a:ea typeface="微软雅黑" pitchFamily="34" charset="-122"/>
              </a:rPr>
              <a:t>数据报所经过的所有路由器上都运行 </a:t>
            </a:r>
            <a:r>
              <a:rPr lang="en-US" altLang="zh-CN" sz="1200" dirty="0">
                <a:latin typeface="微软雅黑" pitchFamily="34" charset="-122"/>
                <a:ea typeface="微软雅黑" pitchFamily="34" charset="-122"/>
              </a:rPr>
              <a:t>IP Sec </a:t>
            </a:r>
            <a:r>
              <a:rPr lang="zh-CN" altLang="en-US" sz="1200" dirty="0">
                <a:latin typeface="微软雅黑" pitchFamily="34" charset="-122"/>
                <a:ea typeface="微软雅黑" pitchFamily="34" charset="-122"/>
              </a:rPr>
              <a:t>协议；</a:t>
            </a:r>
            <a:r>
              <a:rPr lang="zh-CN" altLang="en-US" sz="1200" dirty="0">
                <a:solidFill>
                  <a:srgbClr val="7030A0"/>
                </a:solidFill>
                <a:latin typeface="微软雅黑" pitchFamily="34" charset="-122"/>
                <a:ea typeface="微软雅黑" pitchFamily="34" charset="-122"/>
              </a:rPr>
              <a:t>隧道方式常用来实现虚拟专用网 </a:t>
            </a:r>
            <a:r>
              <a:rPr lang="en-US" altLang="zh-CN" sz="1200" dirty="0">
                <a:solidFill>
                  <a:srgbClr val="7030A0"/>
                </a:solidFill>
                <a:latin typeface="微软雅黑" pitchFamily="34" charset="-122"/>
                <a:ea typeface="微软雅黑" pitchFamily="34" charset="-122"/>
              </a:rPr>
              <a:t>VPN</a:t>
            </a:r>
            <a:r>
              <a:rPr lang="zh-CN" altLang="en-US" sz="1200" dirty="0">
                <a:solidFill>
                  <a:srgbClr val="7030A0"/>
                </a:solidFill>
                <a:latin typeface="微软雅黑" pitchFamily="34" charset="-122"/>
                <a:ea typeface="微软雅黑" pitchFamily="34" charset="-122"/>
              </a:rPr>
              <a:t>。</a:t>
            </a:r>
            <a:r>
              <a:rPr lang="en-US" altLang="zh-CN" sz="1200" dirty="0">
                <a:latin typeface="微软雅黑" pitchFamily="34" charset="-122"/>
                <a:ea typeface="微软雅黑" pitchFamily="34" charset="-122"/>
              </a:rPr>
              <a:t>IP</a:t>
            </a:r>
            <a:r>
              <a:rPr lang="zh-CN" altLang="en-US" sz="1200" dirty="0">
                <a:latin typeface="微软雅黑" pitchFamily="34" charset="-122"/>
                <a:ea typeface="微软雅黑" pitchFamily="34" charset="-122"/>
              </a:rPr>
              <a:t>安全数据报的报文格式如右图所示</a:t>
            </a:r>
          </a:p>
          <a:p>
            <a:endParaRPr lang="en-US" altLang="zh-CN" dirty="0"/>
          </a:p>
          <a:p>
            <a:r>
              <a:rPr lang="en-US" altLang="zh-CN" dirty="0"/>
              <a:t>【</a:t>
            </a:r>
            <a:r>
              <a:rPr lang="zh-CN" altLang="en-US" dirty="0"/>
              <a:t>选讲或扩展讲解</a:t>
            </a:r>
            <a:r>
              <a:rPr lang="en-US" altLang="zh-CN" dirty="0"/>
              <a:t>】</a:t>
            </a:r>
          </a:p>
          <a:p>
            <a:pPr marL="0" indent="0" eaLnBrk="0" hangingPunct="0">
              <a:lnSpc>
                <a:spcPts val="3300"/>
              </a:lnSpc>
              <a:buClr>
                <a:srgbClr val="0070C0"/>
              </a:buClr>
              <a:buFont typeface="Wingdings" panose="05000000000000000000" pitchFamily="2" charset="2"/>
              <a:buNone/>
            </a:pPr>
            <a:r>
              <a:rPr lang="zh-CN" altLang="en-US" sz="1200" b="0" dirty="0">
                <a:latin typeface="微软雅黑" pitchFamily="34" charset="-122"/>
                <a:ea typeface="微软雅黑" pitchFamily="34" charset="-122"/>
              </a:rPr>
              <a:t>无论使用哪种模式，最后得出的 </a:t>
            </a:r>
            <a:r>
              <a:rPr lang="en-US" altLang="zh-CN" sz="1200" b="0" dirty="0">
                <a:solidFill>
                  <a:srgbClr val="CC00CC"/>
                </a:solidFill>
                <a:latin typeface="微软雅黑" pitchFamily="34" charset="-122"/>
                <a:ea typeface="微软雅黑" pitchFamily="34" charset="-122"/>
              </a:rPr>
              <a:t>IP </a:t>
            </a:r>
            <a:r>
              <a:rPr lang="zh-CN" altLang="en-US" sz="1200" b="0" dirty="0">
                <a:solidFill>
                  <a:srgbClr val="CC00CC"/>
                </a:solidFill>
                <a:latin typeface="微软雅黑" pitchFamily="34" charset="-122"/>
                <a:ea typeface="微软雅黑" pitchFamily="34" charset="-122"/>
              </a:rPr>
              <a:t>安全数据报的 </a:t>
            </a:r>
            <a:r>
              <a:rPr lang="en-US" altLang="zh-CN" sz="1200" b="0" dirty="0">
                <a:solidFill>
                  <a:srgbClr val="CC00CC"/>
                </a:solidFill>
                <a:latin typeface="微软雅黑" pitchFamily="34" charset="-122"/>
                <a:ea typeface="微软雅黑" pitchFamily="34" charset="-122"/>
              </a:rPr>
              <a:t>IP </a:t>
            </a:r>
            <a:r>
              <a:rPr lang="zh-CN" altLang="en-US" sz="1200" b="0" dirty="0">
                <a:solidFill>
                  <a:srgbClr val="CC00CC"/>
                </a:solidFill>
                <a:latin typeface="微软雅黑" pitchFamily="34" charset="-122"/>
                <a:ea typeface="微软雅黑" pitchFamily="34" charset="-122"/>
              </a:rPr>
              <a:t>首部都是不加密的</a:t>
            </a:r>
            <a:r>
              <a:rPr lang="zh-CN" altLang="en-US" sz="1200" b="0" dirty="0">
                <a:solidFill>
                  <a:srgbClr val="0000FF"/>
                </a:solidFill>
                <a:latin typeface="微软雅黑" pitchFamily="34" charset="-122"/>
                <a:ea typeface="微软雅黑" pitchFamily="34" charset="-122"/>
              </a:rPr>
              <a:t>。</a:t>
            </a:r>
          </a:p>
          <a:p>
            <a:pPr marL="0" indent="0" eaLnBrk="0" hangingPunct="0">
              <a:lnSpc>
                <a:spcPts val="3300"/>
              </a:lnSpc>
              <a:buClr>
                <a:srgbClr val="0070C0"/>
              </a:buClr>
              <a:buFont typeface="Wingdings" panose="05000000000000000000" pitchFamily="2" charset="2"/>
              <a:buNone/>
            </a:pPr>
            <a:r>
              <a:rPr lang="zh-CN" altLang="en-US" sz="1200" b="0" dirty="0">
                <a:latin typeface="微软雅黑" pitchFamily="34" charset="-122"/>
                <a:ea typeface="微软雅黑" pitchFamily="34" charset="-122"/>
              </a:rPr>
              <a:t>所谓“</a:t>
            </a:r>
            <a:r>
              <a:rPr lang="zh-CN" altLang="en-US" sz="1200" b="0" dirty="0">
                <a:solidFill>
                  <a:srgbClr val="0000FF"/>
                </a:solidFill>
                <a:latin typeface="微软雅黑" pitchFamily="34" charset="-122"/>
                <a:ea typeface="微软雅黑" pitchFamily="34" charset="-122"/>
              </a:rPr>
              <a:t>安全数据报</a:t>
            </a:r>
            <a:r>
              <a:rPr lang="zh-CN" altLang="en-US" sz="1200" b="0" dirty="0">
                <a:latin typeface="微软雅黑" pitchFamily="34" charset="-122"/>
                <a:ea typeface="微软雅黑" pitchFamily="34" charset="-122"/>
              </a:rPr>
              <a:t>”是指数据报的数据部分是经过加密的，并能够被鉴别的。</a:t>
            </a:r>
          </a:p>
          <a:p>
            <a:pPr marL="0" indent="0" eaLnBrk="0" hangingPunct="0">
              <a:lnSpc>
                <a:spcPts val="3300"/>
              </a:lnSpc>
              <a:buClr>
                <a:srgbClr val="0070C0"/>
              </a:buClr>
              <a:buFont typeface="Wingdings" panose="05000000000000000000" pitchFamily="2" charset="2"/>
              <a:buNone/>
            </a:pPr>
            <a:r>
              <a:rPr lang="zh-CN" altLang="en-US" sz="1200" b="0" dirty="0">
                <a:latin typeface="微软雅黑" pitchFamily="34" charset="-122"/>
                <a:ea typeface="微软雅黑" pitchFamily="34" charset="-122"/>
              </a:rPr>
              <a:t>通常把数据报的数据部分称为数据报的</a:t>
            </a:r>
            <a:r>
              <a:rPr lang="zh-CN" altLang="en-US" sz="1200" b="0" dirty="0">
                <a:solidFill>
                  <a:srgbClr val="0000FF"/>
                </a:solidFill>
                <a:latin typeface="微软雅黑" pitchFamily="34" charset="-122"/>
                <a:ea typeface="微软雅黑" pitchFamily="34" charset="-122"/>
              </a:rPr>
              <a:t>有效载荷</a:t>
            </a:r>
            <a:r>
              <a:rPr lang="zh-CN" altLang="en-US" sz="1200" b="0" dirty="0">
                <a:latin typeface="微软雅黑" pitchFamily="34" charset="-122"/>
                <a:ea typeface="微软雅黑" pitchFamily="34" charset="-122"/>
              </a:rPr>
              <a:t> </a:t>
            </a:r>
            <a:r>
              <a:rPr lang="en-US" altLang="zh-CN" sz="1200" b="0" dirty="0">
                <a:latin typeface="微软雅黑" pitchFamily="34" charset="-122"/>
                <a:ea typeface="微软雅黑" pitchFamily="34" charset="-122"/>
              </a:rPr>
              <a:t>(payload)</a:t>
            </a:r>
            <a:r>
              <a:rPr lang="zh-CN" altLang="en-US" sz="1200" b="0" dirty="0">
                <a:latin typeface="微软雅黑" pitchFamily="34" charset="-122"/>
                <a:ea typeface="微软雅黑" pitchFamily="34" charset="-122"/>
              </a:rPr>
              <a:t>。</a:t>
            </a: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144</a:t>
            </a:fld>
            <a:endParaRPr lang="zh-CN" altLang="en-US"/>
          </a:p>
        </p:txBody>
      </p:sp>
    </p:spTree>
    <p:extLst>
      <p:ext uri="{BB962C8B-B14F-4D97-AF65-F5344CB8AC3E}">
        <p14:creationId xmlns:p14="http://schemas.microsoft.com/office/powerpoint/2010/main" val="243777326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0" hangingPunct="0">
              <a:lnSpc>
                <a:spcPts val="3300"/>
              </a:lnSpc>
              <a:buClr>
                <a:srgbClr val="0070C0"/>
              </a:buClr>
              <a:buFont typeface="Wingdings" panose="05000000000000000000" pitchFamily="2" charset="2"/>
              <a:buNone/>
            </a:pPr>
            <a:r>
              <a:rPr lang="en-US" altLang="zh-CN" sz="1200" b="1" dirty="0">
                <a:latin typeface="微软雅黑" pitchFamily="34" charset="-122"/>
                <a:ea typeface="微软雅黑" pitchFamily="34" charset="-122"/>
              </a:rPr>
              <a:t>【</a:t>
            </a:r>
            <a:r>
              <a:rPr lang="zh-CN" altLang="en-US" sz="1200" b="1" dirty="0">
                <a:latin typeface="微软雅黑" pitchFamily="34" charset="-122"/>
                <a:ea typeface="微软雅黑" pitchFamily="34" charset="-122"/>
              </a:rPr>
              <a:t>讲解脚本</a:t>
            </a:r>
            <a:r>
              <a:rPr lang="en-US" altLang="zh-CN" sz="1200" b="1" dirty="0">
                <a:latin typeface="微软雅黑" pitchFamily="34" charset="-122"/>
                <a:ea typeface="微软雅黑" pitchFamily="34" charset="-122"/>
              </a:rPr>
              <a:t>】</a:t>
            </a:r>
          </a:p>
          <a:p>
            <a:pPr indent="-287338"/>
            <a:r>
              <a:rPr lang="zh-CN" altLang="en-US" sz="1200" b="0" dirty="0">
                <a:latin typeface="微软雅黑" pitchFamily="34" charset="-122"/>
                <a:ea typeface="微软雅黑" pitchFamily="34" charset="-122"/>
              </a:rPr>
              <a:t>在发送 </a:t>
            </a:r>
            <a:r>
              <a:rPr lang="en-US" altLang="zh-CN" sz="1200" b="0" dirty="0">
                <a:latin typeface="微软雅黑" pitchFamily="34" charset="-122"/>
                <a:ea typeface="微软雅黑" pitchFamily="34" charset="-122"/>
              </a:rPr>
              <a:t>IP </a:t>
            </a:r>
            <a:r>
              <a:rPr lang="zh-CN" altLang="en-US" sz="1200" b="0" dirty="0">
                <a:latin typeface="微软雅黑" pitchFamily="34" charset="-122"/>
                <a:ea typeface="微软雅黑" pitchFamily="34" charset="-122"/>
              </a:rPr>
              <a:t>安全数据报之前，在源实体和目的实体之间必须创建一条网络层的逻辑连接。此逻辑连接叫做</a:t>
            </a:r>
            <a:r>
              <a:rPr lang="zh-CN" altLang="en-US" sz="1200" b="0" dirty="0">
                <a:solidFill>
                  <a:srgbClr val="0000FF"/>
                </a:solidFill>
                <a:latin typeface="微软雅黑" pitchFamily="34" charset="-122"/>
                <a:ea typeface="微软雅黑" pitchFamily="34" charset="-122"/>
              </a:rPr>
              <a:t>安全关联 </a:t>
            </a:r>
            <a:r>
              <a:rPr lang="en-US" altLang="zh-CN" sz="1200" b="0" dirty="0">
                <a:latin typeface="微软雅黑" pitchFamily="34" charset="-122"/>
                <a:ea typeface="微软雅黑" pitchFamily="34" charset="-122"/>
              </a:rPr>
              <a:t>SA (Security Association) </a:t>
            </a:r>
            <a:r>
              <a:rPr lang="zh-CN" altLang="en-US" sz="1200" b="0" dirty="0">
                <a:latin typeface="微软雅黑" pitchFamily="34" charset="-122"/>
                <a:ea typeface="微软雅黑" pitchFamily="34" charset="-122"/>
              </a:rPr>
              <a:t>。</a:t>
            </a:r>
            <a:r>
              <a:rPr lang="en-US" altLang="zh-CN" sz="1200" b="0" dirty="0">
                <a:latin typeface="微软雅黑" pitchFamily="34" charset="-122"/>
                <a:ea typeface="微软雅黑" pitchFamily="34" charset="-122"/>
              </a:rPr>
              <a:t>IPsec </a:t>
            </a:r>
            <a:r>
              <a:rPr lang="zh-CN" altLang="en-US" sz="1200" b="0" dirty="0">
                <a:latin typeface="微软雅黑" pitchFamily="34" charset="-122"/>
                <a:ea typeface="微软雅黑" pitchFamily="34" charset="-122"/>
              </a:rPr>
              <a:t>就把传统互联网无连接的网络层转换为具有逻辑连接的网络层</a:t>
            </a:r>
            <a:r>
              <a:rPr lang="zh-CN" altLang="en-US" sz="1200" b="1" dirty="0">
                <a:latin typeface="微软雅黑" pitchFamily="34" charset="-122"/>
                <a:ea typeface="微软雅黑" pitchFamily="34" charset="-122"/>
              </a:rPr>
              <a:t>。</a:t>
            </a:r>
            <a:r>
              <a:rPr lang="zh-CN" altLang="en-US" sz="2000" dirty="0"/>
              <a:t>在发送数据之前，从发送到定向接收实体建立了安全关联（</a:t>
            </a:r>
            <a:r>
              <a:rPr lang="en-US" altLang="zh-CN" sz="2000" dirty="0"/>
              <a:t>SA</a:t>
            </a:r>
            <a:r>
              <a:rPr lang="zh-CN" altLang="en-US" sz="2000" dirty="0"/>
              <a:t>）</a:t>
            </a:r>
            <a:r>
              <a:rPr lang="zh-CN" altLang="en-US" sz="2400" dirty="0"/>
              <a:t>。</a:t>
            </a:r>
            <a:r>
              <a:rPr lang="zh-CN" altLang="en-US" sz="2000" dirty="0"/>
              <a:t>结束时，接收授权维护有关</a:t>
            </a:r>
            <a:r>
              <a:rPr lang="en-US" altLang="zh-CN" sz="2000" dirty="0"/>
              <a:t>SA</a:t>
            </a:r>
            <a:r>
              <a:rPr lang="zh-CN" altLang="en-US" sz="2000" dirty="0"/>
              <a:t>的状态信息，撤回时：</a:t>
            </a:r>
            <a:r>
              <a:rPr lang="en-US" altLang="zh-CN" sz="2000" dirty="0"/>
              <a:t>TCP</a:t>
            </a:r>
            <a:r>
              <a:rPr lang="zh-CN" altLang="en-US" sz="2000" dirty="0"/>
              <a:t>端点还维护状态信息。</a:t>
            </a:r>
            <a:r>
              <a:rPr lang="en-US" altLang="zh-CN" sz="2000" dirty="0"/>
              <a:t>IP</a:t>
            </a:r>
            <a:r>
              <a:rPr lang="zh-CN" altLang="en-US" sz="2000" dirty="0"/>
              <a:t>是面向无连接的； </a:t>
            </a:r>
            <a:r>
              <a:rPr lang="en-US" altLang="zh-CN" sz="2000" dirty="0"/>
              <a:t>IP Sec</a:t>
            </a:r>
            <a:r>
              <a:rPr lang="zh-CN" altLang="en-US" sz="2000" dirty="0"/>
              <a:t>是面向连接的。如下图，</a:t>
            </a:r>
            <a:r>
              <a:rPr lang="en-US" altLang="zh-CN" sz="2000" dirty="0"/>
              <a:t>A</a:t>
            </a:r>
            <a:r>
              <a:rPr lang="zh-CN" altLang="en-US" sz="2000" dirty="0"/>
              <a:t>和</a:t>
            </a:r>
            <a:r>
              <a:rPr lang="en-US" altLang="zh-CN" sz="2000" dirty="0"/>
              <a:t>B</a:t>
            </a:r>
            <a:r>
              <a:rPr lang="zh-CN" altLang="en-US" sz="2000" dirty="0"/>
              <a:t>进行安全通信，</a:t>
            </a:r>
            <a:r>
              <a:rPr lang="en-US" altLang="zh-CN" sz="2000" dirty="0"/>
              <a:t>A</a:t>
            </a:r>
            <a:r>
              <a:rPr lang="zh-CN" altLang="en-US" sz="2000" dirty="0"/>
              <a:t>所在的网络路由器</a:t>
            </a:r>
            <a:r>
              <a:rPr lang="en-US" altLang="zh-CN" sz="2000" dirty="0"/>
              <a:t>R1</a:t>
            </a:r>
            <a:r>
              <a:rPr lang="zh-CN" altLang="en-US" sz="2000" dirty="0"/>
              <a:t>中存储的</a:t>
            </a:r>
            <a:r>
              <a:rPr lang="en-US" altLang="zh-CN" sz="2000" dirty="0"/>
              <a:t>SA</a:t>
            </a:r>
            <a:r>
              <a:rPr lang="zh-CN" altLang="en-US" sz="2000" dirty="0"/>
              <a:t>信息包括</a:t>
            </a:r>
            <a:r>
              <a:rPr lang="en-US" altLang="zh-CN" sz="2000" dirty="0"/>
              <a:t>SPI</a:t>
            </a:r>
            <a:r>
              <a:rPr lang="zh-CN" altLang="en-US" sz="2000" dirty="0"/>
              <a:t>、源</a:t>
            </a:r>
            <a:r>
              <a:rPr lang="en-US" altLang="zh-CN" sz="2000" dirty="0"/>
              <a:t>SA</a:t>
            </a:r>
            <a:r>
              <a:rPr lang="zh-CN" altLang="en-US" sz="2000" dirty="0"/>
              <a:t>接口、目的</a:t>
            </a:r>
            <a:r>
              <a:rPr lang="en-US" altLang="zh-CN" sz="2000" dirty="0"/>
              <a:t>SA</a:t>
            </a:r>
            <a:r>
              <a:rPr lang="zh-CN" altLang="en-US" sz="2000" dirty="0"/>
              <a:t>接口，使用的加密类型、加密密钥、认证密钥和完整性验证类型。</a:t>
            </a:r>
            <a:endParaRPr lang="zh-CN" altLang="en-US" sz="1200" b="1" dirty="0">
              <a:latin typeface="微软雅黑" pitchFamily="34" charset="-122"/>
              <a:ea typeface="微软雅黑" pitchFamily="34"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a:t>
            </a:r>
            <a:r>
              <a:rPr lang="zh-CN" altLang="en-US" b="0" dirty="0"/>
              <a:t>解</a:t>
            </a:r>
            <a:r>
              <a:rPr lang="en-US" altLang="zh-CN" b="0" dirty="0"/>
              <a:t>】</a:t>
            </a:r>
            <a:endParaRPr lang="en-US" altLang="zh-CN" dirty="0"/>
          </a:p>
          <a:p>
            <a:pPr marL="0" indent="0" eaLnBrk="0" hangingPunct="0">
              <a:lnSpc>
                <a:spcPts val="3300"/>
              </a:lnSpc>
              <a:buClr>
                <a:srgbClr val="0070C0"/>
              </a:buClr>
              <a:buFont typeface="Wingdings" panose="05000000000000000000" pitchFamily="2" charset="2"/>
              <a:buNone/>
            </a:pPr>
            <a:r>
              <a:rPr lang="zh-CN" altLang="en-US" sz="1200" b="0" dirty="0">
                <a:latin typeface="微软雅黑" pitchFamily="34" charset="-122"/>
                <a:ea typeface="微软雅黑" pitchFamily="34" charset="-122"/>
              </a:rPr>
              <a:t>安全关联是从源点到终点的</a:t>
            </a:r>
            <a:r>
              <a:rPr lang="zh-CN" altLang="en-US" sz="1200" b="0" dirty="0">
                <a:solidFill>
                  <a:srgbClr val="0000FF"/>
                </a:solidFill>
                <a:latin typeface="微软雅黑" pitchFamily="34" charset="-122"/>
                <a:ea typeface="微软雅黑" pitchFamily="34" charset="-122"/>
              </a:rPr>
              <a:t>单向连接</a:t>
            </a:r>
            <a:r>
              <a:rPr lang="zh-CN" altLang="en-US" sz="1200" b="0" dirty="0">
                <a:latin typeface="微软雅黑" pitchFamily="34" charset="-122"/>
                <a:ea typeface="微软雅黑" pitchFamily="34" charset="-122"/>
              </a:rPr>
              <a:t>，它能够提供安全服务。在安全关联 </a:t>
            </a:r>
            <a:r>
              <a:rPr lang="en-US" altLang="zh-CN" sz="1200" b="0" dirty="0">
                <a:latin typeface="微软雅黑" pitchFamily="34" charset="-122"/>
                <a:ea typeface="微软雅黑" pitchFamily="34" charset="-122"/>
              </a:rPr>
              <a:t>SA </a:t>
            </a:r>
            <a:r>
              <a:rPr lang="zh-CN" altLang="en-US" sz="1200" b="0" dirty="0">
                <a:latin typeface="微软雅黑" pitchFamily="34" charset="-122"/>
                <a:ea typeface="微软雅黑" pitchFamily="34" charset="-122"/>
              </a:rPr>
              <a:t>上传送的就是 </a:t>
            </a:r>
            <a:r>
              <a:rPr lang="en-US" altLang="zh-CN" sz="1200" b="0" dirty="0">
                <a:latin typeface="微软雅黑" pitchFamily="34" charset="-122"/>
                <a:ea typeface="微软雅黑" pitchFamily="34" charset="-122"/>
              </a:rPr>
              <a:t>IP </a:t>
            </a:r>
            <a:r>
              <a:rPr lang="zh-CN" altLang="en-US" sz="1200" b="0" dirty="0">
                <a:latin typeface="微软雅黑" pitchFamily="34" charset="-122"/>
                <a:ea typeface="微软雅黑" pitchFamily="34" charset="-122"/>
              </a:rPr>
              <a:t>安全数据报。</a:t>
            </a:r>
            <a:r>
              <a:rPr lang="zh-CN" altLang="en-US" sz="1200" b="0" dirty="0">
                <a:solidFill>
                  <a:srgbClr val="0000FF"/>
                </a:solidFill>
                <a:latin typeface="微软雅黑" pitchFamily="34" charset="-122"/>
                <a:ea typeface="微软雅黑" pitchFamily="34" charset="-122"/>
              </a:rPr>
              <a:t>如要进行双向安全通信，则两个方向都需要建立安全关联。</a:t>
            </a:r>
            <a:r>
              <a:rPr lang="zh-CN" altLang="en-US" sz="1200" b="0" dirty="0">
                <a:latin typeface="微软雅黑" pitchFamily="34" charset="-122"/>
                <a:ea typeface="微软雅黑" pitchFamily="34" charset="-122"/>
              </a:rPr>
              <a:t>若 </a:t>
            </a:r>
            <a:r>
              <a:rPr lang="en-US" altLang="zh-CN" sz="1200" b="0" i="1" dirty="0">
                <a:latin typeface="微软雅黑" pitchFamily="34" charset="-122"/>
                <a:ea typeface="微软雅黑" pitchFamily="34" charset="-122"/>
              </a:rPr>
              <a:t>n</a:t>
            </a:r>
            <a:r>
              <a:rPr lang="en-US" altLang="zh-CN" sz="1200" b="0" dirty="0">
                <a:latin typeface="微软雅黑" pitchFamily="34" charset="-122"/>
                <a:ea typeface="微软雅黑" pitchFamily="34" charset="-122"/>
              </a:rPr>
              <a:t> </a:t>
            </a:r>
            <a:r>
              <a:rPr lang="zh-CN" altLang="zh-CN" sz="1200" b="0" dirty="0">
                <a:latin typeface="微软雅黑" pitchFamily="34" charset="-122"/>
                <a:ea typeface="微软雅黑" pitchFamily="34" charset="-122"/>
              </a:rPr>
              <a:t>个员工进行双向安全通信，一共需要创建</a:t>
            </a:r>
            <a:r>
              <a:rPr lang="en-US" altLang="zh-CN" sz="1200" b="0" dirty="0">
                <a:latin typeface="微软雅黑" pitchFamily="34" charset="-122"/>
                <a:ea typeface="微软雅黑" pitchFamily="34" charset="-122"/>
              </a:rPr>
              <a:t> (2 + 2</a:t>
            </a:r>
            <a:r>
              <a:rPr lang="en-US" altLang="zh-CN" sz="1200" b="0" i="1" dirty="0">
                <a:latin typeface="微软雅黑" pitchFamily="34" charset="-122"/>
                <a:ea typeface="微软雅黑" pitchFamily="34" charset="-122"/>
              </a:rPr>
              <a:t>n </a:t>
            </a:r>
            <a:r>
              <a:rPr lang="en-US" altLang="zh-CN" sz="1200" b="0" dirty="0">
                <a:latin typeface="微软雅黑" pitchFamily="34" charset="-122"/>
                <a:ea typeface="微软雅黑" pitchFamily="34" charset="-122"/>
              </a:rPr>
              <a:t>) </a:t>
            </a:r>
            <a:r>
              <a:rPr lang="zh-CN" altLang="zh-CN" sz="1200" b="0" dirty="0">
                <a:latin typeface="微软雅黑" pitchFamily="34" charset="-122"/>
                <a:ea typeface="微软雅黑" pitchFamily="34" charset="-122"/>
              </a:rPr>
              <a:t>条安全关联</a:t>
            </a:r>
            <a:r>
              <a:rPr lang="en-US" altLang="zh-CN" sz="1200" b="0" dirty="0">
                <a:latin typeface="微软雅黑" pitchFamily="34" charset="-122"/>
                <a:ea typeface="微软雅黑" pitchFamily="34" charset="-122"/>
              </a:rPr>
              <a:t> SA</a:t>
            </a:r>
            <a:r>
              <a:rPr lang="zh-CN" altLang="zh-CN" sz="1200" b="0" dirty="0">
                <a:latin typeface="微软雅黑" pitchFamily="34" charset="-122"/>
                <a:ea typeface="微软雅黑" pitchFamily="34" charset="-122"/>
              </a:rPr>
              <a:t>。</a:t>
            </a:r>
            <a:endParaRPr lang="en-US" altLang="zh-CN" sz="1200" b="0" dirty="0">
              <a:solidFill>
                <a:srgbClr val="0000FF"/>
              </a:solidFill>
              <a:latin typeface="微软雅黑" pitchFamily="34" charset="-122"/>
              <a:ea typeface="微软雅黑" pitchFamily="34" charset="-122"/>
            </a:endParaRPr>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145</a:t>
            </a:fld>
            <a:endParaRPr lang="zh-CN" altLang="en-US"/>
          </a:p>
        </p:txBody>
      </p:sp>
    </p:spTree>
    <p:extLst>
      <p:ext uri="{BB962C8B-B14F-4D97-AF65-F5344CB8AC3E}">
        <p14:creationId xmlns:p14="http://schemas.microsoft.com/office/powerpoint/2010/main" val="266929308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algn="l"/>
            <a:r>
              <a:rPr lang="zh-CN" altLang="en-US" sz="1200" dirty="0">
                <a:solidFill>
                  <a:schemeClr val="bg1"/>
                </a:solidFill>
                <a:latin typeface="微软雅黑" pitchFamily="34" charset="-122"/>
                <a:ea typeface="微软雅黑" pitchFamily="34" charset="-122"/>
              </a:rPr>
              <a:t>假定公司总部的主机 </a:t>
            </a:r>
            <a:r>
              <a:rPr lang="en-US" altLang="zh-CN" sz="1200" dirty="0">
                <a:solidFill>
                  <a:schemeClr val="bg1"/>
                </a:solidFill>
                <a:latin typeface="微软雅黑" panose="020B0503020204020204" pitchFamily="34" charset="-122"/>
                <a:ea typeface="微软雅黑" panose="020B0503020204020204" pitchFamily="34" charset="-122"/>
              </a:rPr>
              <a:t>H</a:t>
            </a:r>
            <a:r>
              <a:rPr lang="en-US" altLang="zh-CN" sz="1200" baseline="-25000" dirty="0">
                <a:solidFill>
                  <a:schemeClr val="bg1"/>
                </a:solidFill>
                <a:latin typeface="微软雅黑" panose="020B0503020204020204" pitchFamily="34" charset="-122"/>
                <a:ea typeface="微软雅黑" panose="020B0503020204020204" pitchFamily="34" charset="-122"/>
              </a:rPr>
              <a:t>1</a:t>
            </a:r>
            <a:r>
              <a:rPr lang="en-US" altLang="zh-CN" sz="1200" dirty="0">
                <a:solidFill>
                  <a:schemeClr val="bg1"/>
                </a:solidFill>
                <a:latin typeface="微软雅黑" pitchFamily="34" charset="-122"/>
                <a:ea typeface="微软雅黑" pitchFamily="34" charset="-122"/>
              </a:rPr>
              <a:t> </a:t>
            </a:r>
            <a:r>
              <a:rPr lang="zh-CN" altLang="en-US" sz="1200" dirty="0">
                <a:solidFill>
                  <a:schemeClr val="bg1"/>
                </a:solidFill>
                <a:latin typeface="微软雅黑" pitchFamily="34" charset="-122"/>
                <a:ea typeface="微软雅黑" pitchFamily="34" charset="-122"/>
              </a:rPr>
              <a:t>要和分公司的主机 </a:t>
            </a:r>
            <a:r>
              <a:rPr lang="en-US" altLang="zh-CN" sz="1200" dirty="0">
                <a:solidFill>
                  <a:schemeClr val="bg1"/>
                </a:solidFill>
                <a:latin typeface="微软雅黑" panose="020B0503020204020204" pitchFamily="34" charset="-122"/>
                <a:ea typeface="微软雅黑" panose="020B0503020204020204" pitchFamily="34" charset="-122"/>
              </a:rPr>
              <a:t>H</a:t>
            </a:r>
            <a:r>
              <a:rPr lang="en-US" altLang="zh-CN" sz="1200" baseline="-25000" dirty="0">
                <a:solidFill>
                  <a:schemeClr val="bg1"/>
                </a:solidFill>
                <a:latin typeface="微软雅黑" panose="020B0503020204020204" pitchFamily="34" charset="-122"/>
                <a:ea typeface="微软雅黑" panose="020B0503020204020204" pitchFamily="34" charset="-122"/>
              </a:rPr>
              <a:t>2</a:t>
            </a:r>
            <a:r>
              <a:rPr lang="en-US" altLang="zh-CN" sz="1200" dirty="0">
                <a:solidFill>
                  <a:schemeClr val="bg1"/>
                </a:solidFill>
                <a:latin typeface="微软雅黑" pitchFamily="34" charset="-122"/>
                <a:ea typeface="微软雅黑" pitchFamily="34" charset="-122"/>
              </a:rPr>
              <a:t> </a:t>
            </a:r>
            <a:r>
              <a:rPr lang="zh-CN" altLang="en-US" sz="1200" dirty="0">
                <a:solidFill>
                  <a:schemeClr val="bg1"/>
                </a:solidFill>
                <a:latin typeface="微软雅黑" pitchFamily="34" charset="-122"/>
                <a:ea typeface="微软雅黑" pitchFamily="34" charset="-122"/>
              </a:rPr>
              <a:t>通过互联网进行安全通信，公司总部与分公司之间的安全关联 </a:t>
            </a:r>
            <a:r>
              <a:rPr lang="en-US" altLang="zh-CN" sz="1200" dirty="0">
                <a:solidFill>
                  <a:schemeClr val="bg1"/>
                </a:solidFill>
                <a:latin typeface="微软雅黑" pitchFamily="34" charset="-122"/>
                <a:ea typeface="微软雅黑" pitchFamily="34" charset="-122"/>
              </a:rPr>
              <a:t>SA </a:t>
            </a:r>
            <a:r>
              <a:rPr lang="zh-CN" altLang="en-US" sz="1200" dirty="0">
                <a:solidFill>
                  <a:schemeClr val="bg1"/>
                </a:solidFill>
                <a:latin typeface="微软雅黑" pitchFamily="34" charset="-122"/>
                <a:ea typeface="微软雅黑" pitchFamily="34" charset="-122"/>
              </a:rPr>
              <a:t>就是在路由器 </a:t>
            </a:r>
            <a:r>
              <a:rPr lang="en-US" altLang="zh-CN" sz="1200" dirty="0">
                <a:solidFill>
                  <a:schemeClr val="bg1"/>
                </a:solidFill>
                <a:latin typeface="微软雅黑" panose="020B0503020204020204" pitchFamily="34" charset="-122"/>
                <a:ea typeface="微软雅黑" panose="020B0503020204020204" pitchFamily="34" charset="-122"/>
              </a:rPr>
              <a:t>R</a:t>
            </a:r>
            <a:r>
              <a:rPr lang="en-US" altLang="zh-CN" sz="1200" baseline="-25000" dirty="0">
                <a:solidFill>
                  <a:schemeClr val="bg1"/>
                </a:solidFill>
                <a:latin typeface="微软雅黑" panose="020B0503020204020204" pitchFamily="34" charset="-122"/>
                <a:ea typeface="微软雅黑" panose="020B0503020204020204" pitchFamily="34" charset="-122"/>
              </a:rPr>
              <a:t>1</a:t>
            </a:r>
            <a:r>
              <a:rPr lang="en-US" altLang="zh-CN" sz="1200" dirty="0">
                <a:solidFill>
                  <a:schemeClr val="bg1"/>
                </a:solidFill>
                <a:latin typeface="微软雅黑" pitchFamily="34" charset="-122"/>
                <a:ea typeface="微软雅黑" pitchFamily="34" charset="-122"/>
              </a:rPr>
              <a:t> </a:t>
            </a:r>
            <a:r>
              <a:rPr lang="zh-CN" altLang="en-US" sz="1200" dirty="0">
                <a:solidFill>
                  <a:schemeClr val="bg1"/>
                </a:solidFill>
                <a:latin typeface="微软雅黑" pitchFamily="34" charset="-122"/>
                <a:ea typeface="微软雅黑" pitchFamily="34" charset="-122"/>
              </a:rPr>
              <a:t>和 </a:t>
            </a:r>
            <a:r>
              <a:rPr lang="en-US" altLang="zh-CN" sz="1200" dirty="0">
                <a:solidFill>
                  <a:schemeClr val="bg1"/>
                </a:solidFill>
                <a:latin typeface="微软雅黑" panose="020B0503020204020204" pitchFamily="34" charset="-122"/>
                <a:ea typeface="微软雅黑" panose="020B0503020204020204" pitchFamily="34" charset="-122"/>
              </a:rPr>
              <a:t>R</a:t>
            </a:r>
            <a:r>
              <a:rPr lang="en-US" altLang="zh-CN" sz="1200" baseline="-25000" dirty="0">
                <a:solidFill>
                  <a:schemeClr val="bg1"/>
                </a:solidFill>
                <a:latin typeface="微软雅黑" panose="020B0503020204020204" pitchFamily="34" charset="-122"/>
                <a:ea typeface="微软雅黑" panose="020B0503020204020204" pitchFamily="34" charset="-122"/>
              </a:rPr>
              <a:t>2</a:t>
            </a:r>
            <a:r>
              <a:rPr lang="en-US" altLang="zh-CN" sz="1200" dirty="0">
                <a:solidFill>
                  <a:schemeClr val="bg1"/>
                </a:solidFill>
                <a:latin typeface="微软雅黑" pitchFamily="34" charset="-122"/>
                <a:ea typeface="微软雅黑" pitchFamily="34" charset="-122"/>
              </a:rPr>
              <a:t> </a:t>
            </a:r>
            <a:r>
              <a:rPr lang="zh-CN" altLang="en-US" sz="1200" dirty="0">
                <a:solidFill>
                  <a:schemeClr val="bg1"/>
                </a:solidFill>
                <a:latin typeface="微软雅黑" pitchFamily="34" charset="-122"/>
                <a:ea typeface="微软雅黑" pitchFamily="34" charset="-122"/>
              </a:rPr>
              <a:t>之间建立的，示意图如下图所示。</a:t>
            </a: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146</a:t>
            </a:fld>
            <a:endParaRPr lang="zh-CN" altLang="en-US"/>
          </a:p>
        </p:txBody>
      </p:sp>
    </p:spTree>
    <p:extLst>
      <p:ext uri="{BB962C8B-B14F-4D97-AF65-F5344CB8AC3E}">
        <p14:creationId xmlns:p14="http://schemas.microsoft.com/office/powerpoint/2010/main" val="34870626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微软雅黑" pitchFamily="34" charset="-122"/>
                <a:ea typeface="微软雅黑" pitchFamily="34" charset="-122"/>
              </a:rPr>
              <a:t>若公司总部的主机 </a:t>
            </a:r>
            <a:r>
              <a:rPr lang="en-US" altLang="zh-CN" sz="1200" dirty="0">
                <a:solidFill>
                  <a:schemeClr val="bg1"/>
                </a:solidFill>
                <a:latin typeface="微软雅黑" panose="020B0503020204020204" pitchFamily="34" charset="-122"/>
                <a:ea typeface="微软雅黑" panose="020B0503020204020204" pitchFamily="34" charset="-122"/>
              </a:rPr>
              <a:t>H</a:t>
            </a:r>
            <a:r>
              <a:rPr lang="en-US" altLang="zh-CN" sz="1200" baseline="-25000" dirty="0">
                <a:solidFill>
                  <a:schemeClr val="bg1"/>
                </a:solidFill>
                <a:latin typeface="微软雅黑" panose="020B0503020204020204" pitchFamily="34" charset="-122"/>
                <a:ea typeface="微软雅黑" panose="020B0503020204020204" pitchFamily="34" charset="-122"/>
              </a:rPr>
              <a:t>1</a:t>
            </a:r>
            <a:r>
              <a:rPr lang="en-US" altLang="zh-CN" sz="1200" dirty="0">
                <a:solidFill>
                  <a:schemeClr val="bg1"/>
                </a:solidFill>
                <a:latin typeface="微软雅黑" pitchFamily="34" charset="-122"/>
                <a:ea typeface="微软雅黑" pitchFamily="34" charset="-122"/>
              </a:rPr>
              <a:t> </a:t>
            </a:r>
            <a:r>
              <a:rPr lang="zh-CN" altLang="en-US" sz="1200" dirty="0">
                <a:solidFill>
                  <a:schemeClr val="bg1"/>
                </a:solidFill>
                <a:latin typeface="微软雅黑" pitchFamily="34" charset="-122"/>
                <a:ea typeface="微软雅黑" pitchFamily="34" charset="-122"/>
              </a:rPr>
              <a:t>要和某外地业务员的主机 </a:t>
            </a:r>
            <a:r>
              <a:rPr lang="en-US" altLang="zh-CN" sz="1200" dirty="0">
                <a:solidFill>
                  <a:schemeClr val="bg1"/>
                </a:solidFill>
                <a:latin typeface="微软雅黑" panose="020B0503020204020204" pitchFamily="34" charset="-122"/>
                <a:ea typeface="微软雅黑" panose="020B0503020204020204" pitchFamily="34" charset="-122"/>
              </a:rPr>
              <a:t>H</a:t>
            </a:r>
            <a:r>
              <a:rPr lang="en-US" altLang="zh-CN" sz="1200" baseline="-25000" dirty="0">
                <a:solidFill>
                  <a:schemeClr val="bg1"/>
                </a:solidFill>
                <a:latin typeface="微软雅黑" panose="020B0503020204020204" pitchFamily="34" charset="-122"/>
                <a:ea typeface="微软雅黑" panose="020B0503020204020204" pitchFamily="34" charset="-122"/>
              </a:rPr>
              <a:t>2</a:t>
            </a:r>
            <a:r>
              <a:rPr lang="en-US" altLang="zh-CN" sz="1200" dirty="0">
                <a:solidFill>
                  <a:schemeClr val="bg1"/>
                </a:solidFill>
                <a:latin typeface="微软雅黑" pitchFamily="34" charset="-122"/>
                <a:ea typeface="微软雅黑" pitchFamily="34" charset="-122"/>
              </a:rPr>
              <a:t> </a:t>
            </a:r>
            <a:r>
              <a:rPr lang="zh-CN" altLang="en-US" sz="1200" dirty="0">
                <a:solidFill>
                  <a:schemeClr val="bg1"/>
                </a:solidFill>
                <a:latin typeface="微软雅黑" pitchFamily="34" charset="-122"/>
                <a:ea typeface="微软雅黑" pitchFamily="34" charset="-122"/>
              </a:rPr>
              <a:t>进行安全通信，需要在公司总部的路由器 </a:t>
            </a:r>
            <a:r>
              <a:rPr lang="en-US" altLang="zh-CN" sz="1200" dirty="0">
                <a:solidFill>
                  <a:schemeClr val="bg1"/>
                </a:solidFill>
                <a:latin typeface="微软雅黑" panose="020B0503020204020204" pitchFamily="34" charset="-122"/>
                <a:ea typeface="微软雅黑" panose="020B0503020204020204" pitchFamily="34" charset="-122"/>
              </a:rPr>
              <a:t>R</a:t>
            </a:r>
            <a:r>
              <a:rPr lang="en-US" altLang="zh-CN" sz="1200" baseline="-25000" dirty="0">
                <a:solidFill>
                  <a:schemeClr val="bg1"/>
                </a:solidFill>
                <a:latin typeface="微软雅黑" panose="020B0503020204020204" pitchFamily="34" charset="-122"/>
                <a:ea typeface="微软雅黑" panose="020B0503020204020204" pitchFamily="34" charset="-122"/>
              </a:rPr>
              <a:t>1</a:t>
            </a:r>
            <a:r>
              <a:rPr lang="en-US" altLang="zh-CN" sz="1200" dirty="0">
                <a:solidFill>
                  <a:schemeClr val="bg1"/>
                </a:solidFill>
                <a:latin typeface="微软雅黑" pitchFamily="34" charset="-122"/>
                <a:ea typeface="微软雅黑" pitchFamily="34" charset="-122"/>
              </a:rPr>
              <a:t> </a:t>
            </a:r>
            <a:r>
              <a:rPr lang="zh-CN" altLang="en-US" sz="1200" dirty="0">
                <a:solidFill>
                  <a:schemeClr val="bg1"/>
                </a:solidFill>
                <a:latin typeface="微软雅黑" pitchFamily="34" charset="-122"/>
                <a:ea typeface="微软雅黑" pitchFamily="34" charset="-122"/>
              </a:rPr>
              <a:t>和外地业务员的主机 </a:t>
            </a:r>
            <a:r>
              <a:rPr lang="en-US" altLang="zh-CN" sz="1200" dirty="0">
                <a:solidFill>
                  <a:schemeClr val="bg1"/>
                </a:solidFill>
                <a:latin typeface="微软雅黑" panose="020B0503020204020204" pitchFamily="34" charset="-122"/>
                <a:ea typeface="微软雅黑" panose="020B0503020204020204" pitchFamily="34" charset="-122"/>
              </a:rPr>
              <a:t>H</a:t>
            </a:r>
            <a:r>
              <a:rPr lang="en-US" altLang="zh-CN" sz="1200" baseline="-25000" dirty="0">
                <a:solidFill>
                  <a:schemeClr val="bg1"/>
                </a:solidFill>
                <a:latin typeface="微软雅黑" panose="020B0503020204020204" pitchFamily="34" charset="-122"/>
                <a:ea typeface="微软雅黑" panose="020B0503020204020204" pitchFamily="34" charset="-122"/>
              </a:rPr>
              <a:t>2</a:t>
            </a:r>
            <a:r>
              <a:rPr lang="en-US" altLang="zh-CN" sz="1200" dirty="0">
                <a:solidFill>
                  <a:schemeClr val="bg1"/>
                </a:solidFill>
                <a:latin typeface="微软雅黑" pitchFamily="34" charset="-122"/>
                <a:ea typeface="微软雅黑" pitchFamily="34" charset="-122"/>
              </a:rPr>
              <a:t> </a:t>
            </a:r>
            <a:r>
              <a:rPr lang="zh-CN" altLang="en-US" sz="1200" dirty="0">
                <a:solidFill>
                  <a:schemeClr val="bg1"/>
                </a:solidFill>
                <a:latin typeface="微软雅黑" pitchFamily="34" charset="-122"/>
                <a:ea typeface="微软雅黑" pitchFamily="34" charset="-122"/>
              </a:rPr>
              <a:t>建立安全关联 </a:t>
            </a:r>
            <a:r>
              <a:rPr lang="en-US" altLang="zh-CN" sz="1200" dirty="0">
                <a:solidFill>
                  <a:schemeClr val="bg1"/>
                </a:solidFill>
                <a:latin typeface="微软雅黑" pitchFamily="34" charset="-122"/>
                <a:ea typeface="微软雅黑" pitchFamily="34" charset="-122"/>
              </a:rPr>
              <a:t>SA</a:t>
            </a:r>
            <a:r>
              <a:rPr lang="zh-CN" altLang="en-US" sz="1200" dirty="0">
                <a:solidFill>
                  <a:schemeClr val="bg1"/>
                </a:solidFill>
                <a:latin typeface="微软雅黑" pitchFamily="34" charset="-122"/>
                <a:ea typeface="微软雅黑" pitchFamily="34" charset="-122"/>
              </a:rPr>
              <a:t>，示意图如下图所示。</a:t>
            </a: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147</a:t>
            </a:fld>
            <a:endParaRPr lang="zh-CN" altLang="en-US"/>
          </a:p>
        </p:txBody>
      </p:sp>
    </p:spTree>
    <p:extLst>
      <p:ext uri="{BB962C8B-B14F-4D97-AF65-F5344CB8AC3E}">
        <p14:creationId xmlns:p14="http://schemas.microsoft.com/office/powerpoint/2010/main" val="159113772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r>
              <a:rPr lang="zh-CN" altLang="en-US" dirty="0"/>
              <a:t>隧道模式下的</a:t>
            </a:r>
            <a:r>
              <a:rPr lang="en-US" altLang="zh-CN" dirty="0"/>
              <a:t>IP</a:t>
            </a:r>
            <a:r>
              <a:rPr lang="zh-CN" altLang="en-US" dirty="0"/>
              <a:t>安全数据报的格式，如下示意图所示。</a:t>
            </a:r>
            <a:endParaRPr lang="en-US" altLang="zh-CN" dirty="0"/>
          </a:p>
          <a:p>
            <a:endParaRPr lang="en-US" altLang="zh-CN" dirty="0"/>
          </a:p>
          <a:p>
            <a:r>
              <a:rPr lang="en-US" altLang="zh-CN" dirty="0"/>
              <a:t>【</a:t>
            </a:r>
            <a:r>
              <a:rPr lang="zh-CN" altLang="en-US" dirty="0"/>
              <a:t>选讲或扩展讲解</a:t>
            </a:r>
            <a:r>
              <a:rPr lang="en-US" altLang="zh-CN" dirty="0"/>
              <a:t>】</a:t>
            </a:r>
          </a:p>
          <a:p>
            <a:pPr marL="0" indent="0" eaLnBrk="0" hangingPunct="0">
              <a:lnSpc>
                <a:spcPts val="3300"/>
              </a:lnSpc>
              <a:buClr>
                <a:srgbClr val="0070C0"/>
              </a:buClr>
              <a:buFont typeface="Wingdings" panose="05000000000000000000" pitchFamily="2" charset="2"/>
              <a:buNone/>
            </a:pPr>
            <a:r>
              <a:rPr lang="zh-CN" altLang="en-US" b="0" dirty="0"/>
              <a:t>针对前面两种通信场景，</a:t>
            </a:r>
            <a:r>
              <a:rPr lang="zh-CN" altLang="en-US" sz="1200" b="0" dirty="0">
                <a:latin typeface="微软雅黑" pitchFamily="34" charset="-122"/>
                <a:ea typeface="微软雅黑" pitchFamily="34" charset="-122"/>
              </a:rPr>
              <a:t>在“原始的 </a:t>
            </a:r>
            <a:r>
              <a:rPr lang="en-US" altLang="zh-CN" sz="1200" b="0" dirty="0">
                <a:latin typeface="微软雅黑" pitchFamily="34" charset="-122"/>
                <a:ea typeface="微软雅黑" pitchFamily="34" charset="-122"/>
              </a:rPr>
              <a:t>IP </a:t>
            </a:r>
            <a:r>
              <a:rPr lang="zh-CN" altLang="en-US" sz="1200" b="0" dirty="0">
                <a:latin typeface="微软雅黑" pitchFamily="34" charset="-122"/>
                <a:ea typeface="微软雅黑" pitchFamily="34" charset="-122"/>
              </a:rPr>
              <a:t>首部”中，用主机 </a:t>
            </a:r>
            <a:r>
              <a:rPr lang="en-US" altLang="zh-CN" sz="1200" b="0" dirty="0">
                <a:latin typeface="微软雅黑" pitchFamily="34" charset="-122"/>
                <a:ea typeface="微软雅黑" pitchFamily="34" charset="-122"/>
              </a:rPr>
              <a:t>H</a:t>
            </a:r>
            <a:r>
              <a:rPr lang="en-US" altLang="zh-CN" sz="1200" b="0" baseline="-25000" dirty="0">
                <a:latin typeface="微软雅黑" pitchFamily="34" charset="-122"/>
                <a:ea typeface="微软雅黑" pitchFamily="34" charset="-122"/>
              </a:rPr>
              <a:t>1</a:t>
            </a:r>
            <a:r>
              <a:rPr lang="en-US" altLang="zh-CN" sz="1200" b="0" dirty="0">
                <a:latin typeface="微软雅黑" pitchFamily="34" charset="-122"/>
                <a:ea typeface="微软雅黑" pitchFamily="34" charset="-122"/>
              </a:rPr>
              <a:t> </a:t>
            </a:r>
            <a:r>
              <a:rPr lang="zh-CN" altLang="en-US" sz="1200" b="0" dirty="0">
                <a:latin typeface="微软雅黑" pitchFamily="34" charset="-122"/>
                <a:ea typeface="微软雅黑" pitchFamily="34" charset="-122"/>
              </a:rPr>
              <a:t>和 </a:t>
            </a:r>
            <a:r>
              <a:rPr lang="en-US" altLang="zh-CN" sz="1200" b="0" dirty="0">
                <a:latin typeface="微软雅黑" pitchFamily="34" charset="-122"/>
                <a:ea typeface="微软雅黑" pitchFamily="34" charset="-122"/>
              </a:rPr>
              <a:t>H</a:t>
            </a:r>
            <a:r>
              <a:rPr lang="en-US" altLang="zh-CN" sz="1200" b="0" baseline="-25000" dirty="0">
                <a:latin typeface="微软雅黑" pitchFamily="34" charset="-122"/>
                <a:ea typeface="微软雅黑" pitchFamily="34" charset="-122"/>
              </a:rPr>
              <a:t>2</a:t>
            </a:r>
            <a:r>
              <a:rPr lang="en-US" altLang="zh-CN" sz="1200" b="0" dirty="0">
                <a:latin typeface="微软雅黑" pitchFamily="34" charset="-122"/>
                <a:ea typeface="微软雅黑" pitchFamily="34" charset="-122"/>
              </a:rPr>
              <a:t> </a:t>
            </a:r>
            <a:r>
              <a:rPr lang="zh-CN" altLang="en-US" sz="1200" b="0" dirty="0">
                <a:latin typeface="微软雅黑" pitchFamily="34" charset="-122"/>
                <a:ea typeface="微软雅黑" pitchFamily="34" charset="-122"/>
              </a:rPr>
              <a:t>的 </a:t>
            </a:r>
            <a:r>
              <a:rPr lang="en-US" altLang="zh-CN" sz="1200" b="0" dirty="0">
                <a:latin typeface="微软雅黑" pitchFamily="34" charset="-122"/>
                <a:ea typeface="微软雅黑" pitchFamily="34" charset="-122"/>
              </a:rPr>
              <a:t>IP </a:t>
            </a:r>
            <a:r>
              <a:rPr lang="zh-CN" altLang="en-US" sz="1200" b="0" dirty="0">
                <a:latin typeface="微软雅黑" pitchFamily="34" charset="-122"/>
                <a:ea typeface="微软雅黑" pitchFamily="34" charset="-122"/>
              </a:rPr>
              <a:t>地址分别作为源地址和目的地址。</a:t>
            </a:r>
            <a:endParaRPr lang="en-US" altLang="zh-CN" sz="1200" b="0" dirty="0">
              <a:latin typeface="微软雅黑" pitchFamily="34" charset="-122"/>
              <a:ea typeface="微软雅黑" pitchFamily="34" charset="-122"/>
            </a:endParaRPr>
          </a:p>
          <a:p>
            <a:pPr marL="0" indent="0" eaLnBrk="0" hangingPunct="0">
              <a:lnSpc>
                <a:spcPts val="3300"/>
              </a:lnSpc>
              <a:buClr>
                <a:srgbClr val="0070C0"/>
              </a:buClr>
              <a:buFont typeface="Wingdings" panose="05000000000000000000" pitchFamily="2" charset="2"/>
              <a:buNone/>
            </a:pPr>
            <a:r>
              <a:rPr lang="zh-CN" altLang="en-US" sz="1200" b="0" dirty="0">
                <a:latin typeface="微软雅黑" pitchFamily="34" charset="-122"/>
                <a:ea typeface="微软雅黑" pitchFamily="34" charset="-122"/>
              </a:rPr>
              <a:t>而在 </a:t>
            </a:r>
            <a:r>
              <a:rPr lang="en-US" altLang="zh-CN" sz="1200" b="0" dirty="0">
                <a:latin typeface="微软雅黑" pitchFamily="34" charset="-122"/>
                <a:ea typeface="微软雅黑" pitchFamily="34" charset="-122"/>
              </a:rPr>
              <a:t>IP </a:t>
            </a:r>
            <a:r>
              <a:rPr lang="zh-CN" altLang="en-US" sz="1200" b="0" dirty="0">
                <a:latin typeface="微软雅黑" pitchFamily="34" charset="-122"/>
                <a:ea typeface="微软雅黑" pitchFamily="34" charset="-122"/>
              </a:rPr>
              <a:t>安全数据报的“新的 </a:t>
            </a:r>
            <a:r>
              <a:rPr lang="en-US" altLang="zh-CN" sz="1200" b="0" dirty="0">
                <a:latin typeface="微软雅黑" pitchFamily="34" charset="-122"/>
                <a:ea typeface="微软雅黑" pitchFamily="34" charset="-122"/>
              </a:rPr>
              <a:t>IP </a:t>
            </a:r>
            <a:r>
              <a:rPr lang="zh-CN" altLang="en-US" sz="1200" b="0" dirty="0">
                <a:latin typeface="微软雅黑" pitchFamily="34" charset="-122"/>
                <a:ea typeface="微软雅黑" pitchFamily="34" charset="-122"/>
              </a:rPr>
              <a:t>首部”中，用路由器 </a:t>
            </a:r>
            <a:r>
              <a:rPr lang="en-US" altLang="zh-CN" sz="1200" b="0" dirty="0">
                <a:latin typeface="微软雅黑" pitchFamily="34" charset="-122"/>
                <a:ea typeface="微软雅黑" pitchFamily="34" charset="-122"/>
              </a:rPr>
              <a:t>R</a:t>
            </a:r>
            <a:r>
              <a:rPr lang="en-US" altLang="zh-CN" sz="1200" b="0" baseline="-25000" dirty="0">
                <a:latin typeface="微软雅黑" pitchFamily="34" charset="-122"/>
                <a:ea typeface="微软雅黑" pitchFamily="34" charset="-122"/>
              </a:rPr>
              <a:t>1</a:t>
            </a:r>
            <a:r>
              <a:rPr lang="en-US" altLang="zh-CN" sz="1200" b="0" dirty="0">
                <a:latin typeface="微软雅黑" pitchFamily="34" charset="-122"/>
                <a:ea typeface="微软雅黑" pitchFamily="34" charset="-122"/>
              </a:rPr>
              <a:t> </a:t>
            </a:r>
            <a:r>
              <a:rPr lang="zh-CN" altLang="en-US" sz="1200" b="0" dirty="0">
                <a:latin typeface="微软雅黑" pitchFamily="34" charset="-122"/>
                <a:ea typeface="微软雅黑" pitchFamily="34" charset="-122"/>
              </a:rPr>
              <a:t>和 </a:t>
            </a:r>
            <a:r>
              <a:rPr lang="en-US" altLang="zh-CN" sz="1200" b="0" dirty="0">
                <a:latin typeface="微软雅黑" pitchFamily="34" charset="-122"/>
                <a:ea typeface="微软雅黑" pitchFamily="34" charset="-122"/>
              </a:rPr>
              <a:t>R</a:t>
            </a:r>
            <a:r>
              <a:rPr lang="en-US" altLang="zh-CN" sz="1200" b="0" baseline="-25000" dirty="0">
                <a:latin typeface="微软雅黑" pitchFamily="34" charset="-122"/>
                <a:ea typeface="微软雅黑" pitchFamily="34" charset="-122"/>
              </a:rPr>
              <a:t>2</a:t>
            </a:r>
            <a:r>
              <a:rPr lang="en-US" altLang="zh-CN" sz="1200" b="0" dirty="0">
                <a:latin typeface="微软雅黑" pitchFamily="34" charset="-122"/>
                <a:ea typeface="微软雅黑" pitchFamily="34" charset="-122"/>
              </a:rPr>
              <a:t> </a:t>
            </a:r>
            <a:r>
              <a:rPr lang="zh-CN" altLang="en-US" sz="1200" b="0" dirty="0">
                <a:latin typeface="微软雅黑" pitchFamily="34" charset="-122"/>
                <a:ea typeface="微软雅黑" pitchFamily="34" charset="-122"/>
              </a:rPr>
              <a:t>的 </a:t>
            </a:r>
            <a:r>
              <a:rPr lang="en-US" altLang="zh-CN" sz="1200" b="0" dirty="0">
                <a:latin typeface="微软雅黑" pitchFamily="34" charset="-122"/>
                <a:ea typeface="微软雅黑" pitchFamily="34" charset="-122"/>
              </a:rPr>
              <a:t>IP </a:t>
            </a:r>
            <a:r>
              <a:rPr lang="zh-CN" altLang="en-US" sz="1200" b="0" dirty="0">
                <a:latin typeface="微软雅黑" pitchFamily="34" charset="-122"/>
                <a:ea typeface="微软雅黑" pitchFamily="34" charset="-122"/>
              </a:rPr>
              <a:t>地址分别作为源地址和目的地址。</a:t>
            </a: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148</a:t>
            </a:fld>
            <a:endParaRPr lang="zh-CN" altLang="en-US"/>
          </a:p>
        </p:txBody>
      </p:sp>
    </p:spTree>
    <p:extLst>
      <p:ext uri="{BB962C8B-B14F-4D97-AF65-F5344CB8AC3E}">
        <p14:creationId xmlns:p14="http://schemas.microsoft.com/office/powerpoint/2010/main" val="128325683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讲解脚本</a:t>
            </a:r>
            <a:r>
              <a:rPr lang="en-US" altLang="zh-CN" b="0" i="0" dirty="0">
                <a:solidFill>
                  <a:srgbClr val="333333"/>
                </a:solidFill>
                <a:effectLst/>
                <a:latin typeface="arial" panose="020B0604020202020204" pitchFamily="34" charset="0"/>
              </a:rPr>
              <a:t>】</a:t>
            </a:r>
          </a:p>
          <a:p>
            <a:r>
              <a:rPr lang="zh-CN" altLang="en-US" b="0" i="0" dirty="0">
                <a:solidFill>
                  <a:srgbClr val="333333"/>
                </a:solidFill>
                <a:effectLst/>
                <a:latin typeface="arial" panose="020B0604020202020204" pitchFamily="34" charset="0"/>
              </a:rPr>
              <a:t>虚拟专用网络</a:t>
            </a:r>
            <a:r>
              <a:rPr lang="en-US" altLang="zh-CN" b="0" i="0" dirty="0">
                <a:solidFill>
                  <a:srgbClr val="333333"/>
                </a:solidFill>
                <a:effectLst/>
                <a:latin typeface="arial" panose="020B0604020202020204" pitchFamily="34" charset="0"/>
              </a:rPr>
              <a:t>(VPN)</a:t>
            </a:r>
            <a:r>
              <a:rPr lang="zh-CN" altLang="en-US" b="0" i="0" dirty="0">
                <a:solidFill>
                  <a:srgbClr val="333333"/>
                </a:solidFill>
                <a:effectLst/>
                <a:latin typeface="arial" panose="020B0604020202020204" pitchFamily="34" charset="0"/>
              </a:rPr>
              <a:t>的功能是：在</a:t>
            </a:r>
            <a:r>
              <a:rPr lang="zh-CN" altLang="en-US" b="0" i="0" u="none" strike="noStrike" dirty="0">
                <a:solidFill>
                  <a:srgbClr val="136EC2"/>
                </a:solidFill>
                <a:effectLst/>
                <a:latin typeface="arial" panose="020B0604020202020204" pitchFamily="34" charset="0"/>
                <a:hlinkClick r:id="rId3"/>
              </a:rPr>
              <a:t>公用网络</a:t>
            </a:r>
            <a:r>
              <a:rPr lang="zh-CN" altLang="en-US" b="0" i="0" dirty="0">
                <a:solidFill>
                  <a:srgbClr val="333333"/>
                </a:solidFill>
                <a:effectLst/>
                <a:latin typeface="arial" panose="020B0604020202020204" pitchFamily="34" charset="0"/>
              </a:rPr>
              <a:t>上建立</a:t>
            </a:r>
            <a:r>
              <a:rPr lang="zh-CN" altLang="en-US" b="0" i="0" u="none" strike="noStrike" dirty="0">
                <a:solidFill>
                  <a:srgbClr val="136EC2"/>
                </a:solidFill>
                <a:effectLst/>
                <a:latin typeface="arial" panose="020B0604020202020204" pitchFamily="34" charset="0"/>
                <a:hlinkClick r:id="rId4"/>
              </a:rPr>
              <a:t>专用网络</a:t>
            </a:r>
            <a:r>
              <a:rPr lang="zh-CN" altLang="en-US" b="0" i="0" dirty="0">
                <a:solidFill>
                  <a:srgbClr val="333333"/>
                </a:solidFill>
                <a:effectLst/>
                <a:latin typeface="arial" panose="020B0604020202020204" pitchFamily="34" charset="0"/>
              </a:rPr>
              <a:t>，进行</a:t>
            </a:r>
            <a:r>
              <a:rPr lang="zh-CN" altLang="en-US" b="0" i="0" u="none" strike="noStrike" dirty="0">
                <a:solidFill>
                  <a:srgbClr val="136EC2"/>
                </a:solidFill>
                <a:effectLst/>
                <a:latin typeface="arial" panose="020B0604020202020204" pitchFamily="34" charset="0"/>
                <a:hlinkClick r:id="rId5"/>
              </a:rPr>
              <a:t>加密</a:t>
            </a:r>
            <a:r>
              <a:rPr lang="zh-CN" altLang="en-US" b="0" i="0" dirty="0">
                <a:solidFill>
                  <a:srgbClr val="333333"/>
                </a:solidFill>
                <a:effectLst/>
                <a:latin typeface="arial" panose="020B0604020202020204" pitchFamily="34" charset="0"/>
              </a:rPr>
              <a:t>通讯。在</a:t>
            </a:r>
            <a:r>
              <a:rPr lang="zh-CN" altLang="en-US" b="0" i="0" u="none" strike="noStrike" dirty="0">
                <a:solidFill>
                  <a:srgbClr val="136EC2"/>
                </a:solidFill>
                <a:effectLst/>
                <a:latin typeface="arial" panose="020B0604020202020204" pitchFamily="34" charset="0"/>
                <a:hlinkClick r:id="rId6"/>
              </a:rPr>
              <a:t>企业网络</a:t>
            </a:r>
            <a:r>
              <a:rPr lang="zh-CN" altLang="en-US" b="0" i="0" dirty="0">
                <a:solidFill>
                  <a:srgbClr val="333333"/>
                </a:solidFill>
                <a:effectLst/>
                <a:latin typeface="arial" panose="020B0604020202020204" pitchFamily="34" charset="0"/>
              </a:rPr>
              <a:t>中有广泛应用。</a:t>
            </a:r>
            <a:r>
              <a:rPr lang="en-US" altLang="zh-CN" b="0" i="0" u="none" strike="noStrike" dirty="0">
                <a:solidFill>
                  <a:srgbClr val="136EC2"/>
                </a:solidFill>
                <a:effectLst/>
                <a:latin typeface="arial" panose="020B0604020202020204" pitchFamily="34" charset="0"/>
                <a:hlinkClick r:id="rId7"/>
              </a:rPr>
              <a:t>VPN</a:t>
            </a:r>
            <a:r>
              <a:rPr lang="zh-CN" altLang="en-US" b="0" i="0" dirty="0">
                <a:solidFill>
                  <a:srgbClr val="333333"/>
                </a:solidFill>
                <a:effectLst/>
                <a:latin typeface="arial" panose="020B0604020202020204" pitchFamily="34" charset="0"/>
              </a:rPr>
              <a:t>网关通过对</a:t>
            </a:r>
            <a:r>
              <a:rPr lang="zh-CN" altLang="en-US" b="0" i="0" u="none" strike="noStrike" dirty="0">
                <a:solidFill>
                  <a:srgbClr val="136EC2"/>
                </a:solidFill>
                <a:effectLst/>
                <a:latin typeface="arial" panose="020B0604020202020204" pitchFamily="34" charset="0"/>
                <a:hlinkClick r:id="rId8"/>
              </a:rPr>
              <a:t>数据包</a:t>
            </a:r>
            <a:r>
              <a:rPr lang="zh-CN" altLang="en-US" b="0" i="0" dirty="0">
                <a:solidFill>
                  <a:srgbClr val="333333"/>
                </a:solidFill>
                <a:effectLst/>
                <a:latin typeface="arial" panose="020B0604020202020204" pitchFamily="34" charset="0"/>
              </a:rPr>
              <a:t>的加密和数据包目标地址的转换实现</a:t>
            </a:r>
            <a:r>
              <a:rPr lang="zh-CN" altLang="en-US" b="0" i="0" u="none" strike="noStrike" dirty="0">
                <a:solidFill>
                  <a:srgbClr val="136EC2"/>
                </a:solidFill>
                <a:effectLst/>
                <a:latin typeface="arial" panose="020B0604020202020204" pitchFamily="34" charset="0"/>
                <a:hlinkClick r:id="rId9"/>
              </a:rPr>
              <a:t>远程访问</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VPN</a:t>
            </a:r>
            <a:r>
              <a:rPr lang="zh-CN" altLang="en-US" b="0" i="0" dirty="0">
                <a:solidFill>
                  <a:srgbClr val="333333"/>
                </a:solidFill>
                <a:effectLst/>
                <a:latin typeface="arial" panose="020B0604020202020204" pitchFamily="34" charset="0"/>
              </a:rPr>
              <a:t>可通过</a:t>
            </a:r>
            <a:r>
              <a:rPr lang="zh-CN" altLang="en-US" b="0" i="0" u="none" strike="noStrike" dirty="0">
                <a:solidFill>
                  <a:srgbClr val="136EC2"/>
                </a:solidFill>
                <a:effectLst/>
                <a:latin typeface="arial" panose="020B0604020202020204" pitchFamily="34" charset="0"/>
                <a:hlinkClick r:id="rId10"/>
              </a:rPr>
              <a:t>服务器</a:t>
            </a:r>
            <a:r>
              <a:rPr lang="zh-CN" altLang="en-US" b="0" i="0" dirty="0">
                <a:solidFill>
                  <a:srgbClr val="333333"/>
                </a:solidFill>
                <a:effectLst/>
                <a:latin typeface="arial" panose="020B0604020202020204" pitchFamily="34" charset="0"/>
              </a:rPr>
              <a:t>、硬件、软件等多种方式实现。</a:t>
            </a:r>
            <a:r>
              <a:rPr lang="zh-CN" altLang="en-US" sz="1200" dirty="0">
                <a:latin typeface="Microsoft YaHei" panose="020B0503020204020204" pitchFamily="34" charset="-122"/>
                <a:ea typeface="Microsoft YaHei" panose="020B0503020204020204" pitchFamily="34" charset="-122"/>
                <a:cs typeface="+mj-cs"/>
              </a:rPr>
              <a:t>很多时候需要在异地连接网络。例如企业员工在外出差或在家里需要连接公司服务器；或者有第三方需要接入公司服务器</a:t>
            </a:r>
            <a:r>
              <a:rPr lang="en-US" altLang="zh-CN" sz="1200" dirty="0">
                <a:latin typeface="Microsoft YaHei" panose="020B0503020204020204" pitchFamily="34" charset="-122"/>
                <a:ea typeface="Microsoft YaHei" panose="020B0503020204020204" pitchFamily="34" charset="-122"/>
                <a:cs typeface="+mj-cs"/>
              </a:rPr>
              <a:t>(</a:t>
            </a:r>
            <a:r>
              <a:rPr lang="zh-CN" altLang="en-US" sz="1200" dirty="0">
                <a:latin typeface="Microsoft YaHei" panose="020B0503020204020204" pitchFamily="34" charset="-122"/>
                <a:ea typeface="Microsoft YaHei" panose="020B0503020204020204" pitchFamily="34" charset="-122"/>
                <a:cs typeface="+mj-cs"/>
              </a:rPr>
              <a:t>如电子商务</a:t>
            </a:r>
            <a:r>
              <a:rPr lang="en-US" altLang="zh-CN" sz="1200" dirty="0">
                <a:latin typeface="Microsoft YaHei" panose="020B0503020204020204" pitchFamily="34" charset="-122"/>
                <a:ea typeface="Microsoft YaHei" panose="020B0503020204020204" pitchFamily="34" charset="-122"/>
                <a:cs typeface="+mj-cs"/>
              </a:rPr>
              <a:t>)</a:t>
            </a:r>
            <a:r>
              <a:rPr lang="zh-CN" altLang="en-US" sz="1200" dirty="0">
                <a:latin typeface="Microsoft YaHei" panose="020B0503020204020204" pitchFamily="34" charset="-122"/>
                <a:ea typeface="Microsoft YaHei" panose="020B0503020204020204" pitchFamily="34" charset="-122"/>
                <a:cs typeface="+mj-cs"/>
              </a:rPr>
              <a:t>；或者企业数据需要进行异地灾备；还有的企业分支机构需要连接总公司等。</a:t>
            </a:r>
            <a:endParaRPr lang="en-US" altLang="zh-CN" sz="1200" dirty="0">
              <a:latin typeface="Microsoft YaHei" panose="020B0503020204020204" pitchFamily="34" charset="-122"/>
              <a:ea typeface="Microsoft YaHei" panose="020B0503020204020204" pitchFamily="34" charset="-122"/>
              <a:cs typeface="+mj-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975187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r>
              <a:rPr lang="zh-CN" altLang="en-US" dirty="0"/>
              <a:t>图</a:t>
            </a:r>
            <a:r>
              <a:rPr lang="en-US" altLang="zh-CN" dirty="0"/>
              <a:t>a</a:t>
            </a:r>
            <a:r>
              <a:rPr lang="zh-CN" altLang="en-US" dirty="0"/>
              <a:t>显示在家办公或出差结果互联网访问不同地点的办公室的</a:t>
            </a:r>
            <a:r>
              <a:rPr lang="en-US" altLang="zh-CN" dirty="0"/>
              <a:t>VPN</a:t>
            </a:r>
            <a:r>
              <a:rPr lang="zh-CN" altLang="en-US" dirty="0"/>
              <a:t>访问示意图，图</a:t>
            </a:r>
            <a:r>
              <a:rPr lang="en-US" altLang="zh-CN" dirty="0"/>
              <a:t>b</a:t>
            </a:r>
            <a:r>
              <a:rPr lang="zh-CN" altLang="en-US" dirty="0"/>
              <a:t>从内部视角看到的拓扑结构逻辑上使用为一个公司内部网络。</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97518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icrosoft YaHei" panose="020B0503020204020204" pitchFamily="34" charset="-122"/>
                <a:ea typeface="Microsoft YaHei" panose="020B0503020204020204" pitchFamily="34" charset="-122"/>
                <a:cs typeface="+mn-cs"/>
              </a:rPr>
              <a:t>【</a:t>
            </a:r>
            <a:r>
              <a:rPr lang="zh-CN" altLang="en-US" sz="1200" kern="1200" dirty="0">
                <a:solidFill>
                  <a:schemeClr val="tx1"/>
                </a:solidFill>
                <a:latin typeface="Microsoft YaHei" panose="020B0503020204020204" pitchFamily="34" charset="-122"/>
                <a:ea typeface="Microsoft YaHei" panose="020B0503020204020204" pitchFamily="34" charset="-122"/>
                <a:cs typeface="+mn-cs"/>
              </a:rPr>
              <a:t>讲解脚本</a:t>
            </a:r>
            <a:r>
              <a:rPr lang="en-US" altLang="zh-CN" sz="1200" kern="1200" dirty="0">
                <a:solidFill>
                  <a:schemeClr val="tx1"/>
                </a:solidFill>
                <a:latin typeface="Microsoft YaHei" panose="020B0503020204020204" pitchFamily="34" charset="-122"/>
                <a:ea typeface="Microsoft YaHei"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icrosoft YaHei" panose="020B0503020204020204" pitchFamily="34" charset="-122"/>
                <a:ea typeface="Microsoft YaHei" panose="020B0503020204020204" pitchFamily="34" charset="-122"/>
                <a:cs typeface="+mn-cs"/>
              </a:rPr>
              <a:t>按</a:t>
            </a:r>
            <a:r>
              <a:rPr lang="en-US" altLang="zh-CN" sz="1200" kern="1200" dirty="0">
                <a:solidFill>
                  <a:schemeClr val="tx1"/>
                </a:solidFill>
                <a:latin typeface="Microsoft YaHei" panose="020B0503020204020204" pitchFamily="34" charset="-122"/>
                <a:ea typeface="Microsoft YaHei" panose="020B0503020204020204" pitchFamily="34" charset="-122"/>
                <a:cs typeface="+mn-cs"/>
              </a:rPr>
              <a:t>VPN</a:t>
            </a:r>
            <a:r>
              <a:rPr lang="zh-CN" altLang="en-US" sz="1200" kern="1200" dirty="0">
                <a:solidFill>
                  <a:schemeClr val="tx1"/>
                </a:solidFill>
                <a:latin typeface="Microsoft YaHei" panose="020B0503020204020204" pitchFamily="34" charset="-122"/>
                <a:ea typeface="Microsoft YaHei" panose="020B0503020204020204" pitchFamily="34" charset="-122"/>
                <a:cs typeface="+mn-cs"/>
              </a:rPr>
              <a:t>的协议分类包括，</a:t>
            </a:r>
            <a:r>
              <a:rPr lang="en-US" altLang="zh-CN" sz="1200" dirty="0">
                <a:latin typeface="Microsoft YaHei" panose="020B0503020204020204" pitchFamily="34" charset="-122"/>
                <a:ea typeface="Microsoft YaHei" panose="020B0503020204020204" pitchFamily="34" charset="-122"/>
                <a:cs typeface="+mj-cs"/>
              </a:rPr>
              <a:t>VPN</a:t>
            </a:r>
            <a:r>
              <a:rPr lang="zh-CN" altLang="en-US" sz="1200" dirty="0">
                <a:latin typeface="Microsoft YaHei" panose="020B0503020204020204" pitchFamily="34" charset="-122"/>
                <a:ea typeface="Microsoft YaHei" panose="020B0503020204020204" pitchFamily="34" charset="-122"/>
                <a:cs typeface="+mj-cs"/>
              </a:rPr>
              <a:t>的隧道协议主要有三种，</a:t>
            </a:r>
            <a:r>
              <a:rPr lang="en-US" altLang="zh-CN" sz="1200" dirty="0">
                <a:latin typeface="Microsoft YaHei" panose="020B0503020204020204" pitchFamily="34" charset="-122"/>
                <a:ea typeface="Microsoft YaHei" panose="020B0503020204020204" pitchFamily="34" charset="-122"/>
                <a:cs typeface="+mj-cs"/>
              </a:rPr>
              <a:t>PPTP</a:t>
            </a:r>
            <a:r>
              <a:rPr lang="zh-CN" altLang="en-US" sz="1200" dirty="0">
                <a:latin typeface="Microsoft YaHei" panose="020B0503020204020204" pitchFamily="34" charset="-122"/>
                <a:ea typeface="Microsoft YaHei" panose="020B0503020204020204" pitchFamily="34" charset="-122"/>
                <a:cs typeface="+mj-cs"/>
              </a:rPr>
              <a:t>、</a:t>
            </a:r>
            <a:r>
              <a:rPr lang="en-US" altLang="zh-CN" sz="1200" dirty="0">
                <a:latin typeface="Microsoft YaHei" panose="020B0503020204020204" pitchFamily="34" charset="-122"/>
                <a:ea typeface="Microsoft YaHei" panose="020B0503020204020204" pitchFamily="34" charset="-122"/>
                <a:cs typeface="+mj-cs"/>
              </a:rPr>
              <a:t>L2TP</a:t>
            </a:r>
            <a:r>
              <a:rPr lang="zh-CN" altLang="en-US" sz="1200" dirty="0">
                <a:latin typeface="Microsoft YaHei" panose="020B0503020204020204" pitchFamily="34" charset="-122"/>
                <a:ea typeface="Microsoft YaHei" panose="020B0503020204020204" pitchFamily="34" charset="-122"/>
                <a:cs typeface="+mj-cs"/>
              </a:rPr>
              <a:t>和</a:t>
            </a:r>
            <a:r>
              <a:rPr lang="en-US" altLang="zh-CN" sz="1200" dirty="0" err="1">
                <a:latin typeface="Microsoft YaHei" panose="020B0503020204020204" pitchFamily="34" charset="-122"/>
                <a:ea typeface="Microsoft YaHei" panose="020B0503020204020204" pitchFamily="34" charset="-122"/>
                <a:cs typeface="+mj-cs"/>
              </a:rPr>
              <a:t>IPSec</a:t>
            </a:r>
            <a:r>
              <a:rPr lang="zh-CN" altLang="en-US" sz="1200" dirty="0">
                <a:latin typeface="Microsoft YaHei" panose="020B0503020204020204" pitchFamily="34" charset="-122"/>
                <a:ea typeface="Microsoft YaHei" panose="020B0503020204020204" pitchFamily="34" charset="-122"/>
                <a:cs typeface="+mj-cs"/>
              </a:rPr>
              <a:t>；还有一种基于</a:t>
            </a:r>
            <a:r>
              <a:rPr lang="en-US" altLang="zh-CN" sz="1200" dirty="0">
                <a:latin typeface="Microsoft YaHei" panose="020B0503020204020204" pitchFamily="34" charset="-122"/>
                <a:ea typeface="Microsoft YaHei" panose="020B0503020204020204" pitchFamily="34" charset="-122"/>
                <a:cs typeface="+mj-cs"/>
              </a:rPr>
              <a:t>SSL</a:t>
            </a:r>
            <a:r>
              <a:rPr lang="zh-CN" altLang="en-US" sz="1200" dirty="0">
                <a:latin typeface="Microsoft YaHei" panose="020B0503020204020204" pitchFamily="34" charset="-122"/>
                <a:ea typeface="Microsoft YaHei" panose="020B0503020204020204" pitchFamily="34" charset="-122"/>
                <a:cs typeface="+mj-cs"/>
              </a:rPr>
              <a:t>的</a:t>
            </a:r>
            <a:r>
              <a:rPr lang="en-US" altLang="zh-CN" sz="1200" dirty="0">
                <a:latin typeface="Microsoft YaHei" panose="020B0503020204020204" pitchFamily="34" charset="-122"/>
                <a:ea typeface="Microsoft YaHei" panose="020B0503020204020204" pitchFamily="34" charset="-122"/>
                <a:cs typeface="+mj-cs"/>
              </a:rPr>
              <a:t>VPN</a:t>
            </a:r>
            <a:r>
              <a:rPr lang="zh-CN" altLang="en-US" sz="1200" dirty="0">
                <a:latin typeface="Microsoft YaHei" panose="020B0503020204020204" pitchFamily="34" charset="-122"/>
                <a:ea typeface="Microsoft YaHei" panose="020B0503020204020204" pitchFamily="34" charset="-122"/>
                <a:cs typeface="+mj-cs"/>
              </a:rPr>
              <a:t>技术，</a:t>
            </a:r>
            <a:r>
              <a:rPr lang="en-US" altLang="zh-CN" sz="1200" dirty="0">
                <a:latin typeface="Microsoft YaHei" panose="020B0503020204020204" pitchFamily="34" charset="-122"/>
                <a:ea typeface="Microsoft YaHei" panose="020B0503020204020204" pitchFamily="34" charset="-122"/>
                <a:cs typeface="+mj-cs"/>
              </a:rPr>
              <a:t>SSL</a:t>
            </a:r>
            <a:r>
              <a:rPr lang="zh-CN" altLang="en-US" sz="1200" dirty="0">
                <a:latin typeface="Microsoft YaHei" panose="020B0503020204020204" pitchFamily="34" charset="-122"/>
                <a:ea typeface="Microsoft YaHei" panose="020B0503020204020204" pitchFamily="34" charset="-122"/>
                <a:cs typeface="+mj-cs"/>
              </a:rPr>
              <a:t>协议位于</a:t>
            </a:r>
            <a:r>
              <a:rPr lang="en-US" altLang="zh-CN" sz="1200" dirty="0">
                <a:latin typeface="Microsoft YaHei" panose="020B0503020204020204" pitchFamily="34" charset="-122"/>
                <a:ea typeface="Microsoft YaHei" panose="020B0503020204020204" pitchFamily="34" charset="-122"/>
                <a:cs typeface="+mj-cs"/>
              </a:rPr>
              <a:t>TCP/IP</a:t>
            </a:r>
            <a:r>
              <a:rPr lang="zh-CN" altLang="en-US" sz="1200" dirty="0">
                <a:latin typeface="Microsoft YaHei" panose="020B0503020204020204" pitchFamily="34" charset="-122"/>
                <a:ea typeface="Microsoft YaHei" panose="020B0503020204020204" pitchFamily="34" charset="-122"/>
                <a:cs typeface="+mj-cs"/>
              </a:rPr>
              <a:t>协议与各种应用层协议之间，是目前最常用的</a:t>
            </a:r>
            <a:r>
              <a:rPr lang="en-US" altLang="zh-CN" sz="1200" dirty="0">
                <a:latin typeface="Microsoft YaHei" panose="020B0503020204020204" pitchFamily="34" charset="-122"/>
                <a:ea typeface="Microsoft YaHei" panose="020B0503020204020204" pitchFamily="34" charset="-122"/>
                <a:cs typeface="+mj-cs"/>
              </a:rPr>
              <a:t>VPN</a:t>
            </a:r>
            <a:r>
              <a:rPr lang="zh-CN" altLang="en-US" sz="1200" dirty="0">
                <a:latin typeface="Microsoft YaHei" panose="020B0503020204020204" pitchFamily="34" charset="-122"/>
                <a:ea typeface="Microsoft YaHei" panose="020B0503020204020204" pitchFamily="34" charset="-122"/>
                <a:cs typeface="+mj-cs"/>
              </a:rPr>
              <a:t>形式；</a:t>
            </a:r>
            <a:r>
              <a:rPr lang="en-US" altLang="zh-CN" sz="1200" dirty="0">
                <a:latin typeface="Microsoft YaHei" panose="020B0503020204020204" pitchFamily="34" charset="-122"/>
                <a:ea typeface="Microsoft YaHei" panose="020B0503020204020204" pitchFamily="34" charset="-122"/>
                <a:cs typeface="+mj-cs"/>
              </a:rPr>
              <a:t>SSL</a:t>
            </a:r>
            <a:r>
              <a:rPr lang="zh-CN" altLang="en-US" sz="1200" dirty="0">
                <a:latin typeface="Microsoft YaHei" panose="020B0503020204020204" pitchFamily="34" charset="-122"/>
                <a:ea typeface="Microsoft YaHei" panose="020B0503020204020204" pitchFamily="34" charset="-122"/>
                <a:cs typeface="+mj-cs"/>
              </a:rPr>
              <a:t>协议前面有讲解过，这里不再重复。右图是深信服的两款常用的</a:t>
            </a:r>
            <a:r>
              <a:rPr lang="en-US" altLang="zh-CN" sz="1200" dirty="0">
                <a:latin typeface="Microsoft YaHei" panose="020B0503020204020204" pitchFamily="34" charset="-122"/>
                <a:ea typeface="Microsoft YaHei" panose="020B0503020204020204" pitchFamily="34" charset="-122"/>
                <a:cs typeface="+mj-cs"/>
              </a:rPr>
              <a:t>VPN</a:t>
            </a:r>
            <a:r>
              <a:rPr lang="zh-CN" altLang="en-US" sz="1200" dirty="0">
                <a:latin typeface="Microsoft YaHei" panose="020B0503020204020204" pitchFamily="34" charset="-122"/>
                <a:ea typeface="Microsoft YaHei" panose="020B0503020204020204" pitchFamily="34" charset="-122"/>
                <a:cs typeface="+mj-cs"/>
              </a:rPr>
              <a:t>设备，基于</a:t>
            </a:r>
            <a:r>
              <a:rPr lang="en-US" altLang="zh-CN" sz="1200" dirty="0">
                <a:latin typeface="Microsoft YaHei" panose="020B0503020204020204" pitchFamily="34" charset="-122"/>
                <a:ea typeface="Microsoft YaHei" panose="020B0503020204020204" pitchFamily="34" charset="-122"/>
                <a:cs typeface="+mj-cs"/>
              </a:rPr>
              <a:t>IP Sec</a:t>
            </a:r>
            <a:r>
              <a:rPr lang="zh-CN" altLang="en-US" sz="1200" dirty="0">
                <a:latin typeface="Microsoft YaHei" panose="020B0503020204020204" pitchFamily="34" charset="-122"/>
                <a:ea typeface="Microsoft YaHei" panose="020B0503020204020204" pitchFamily="34" charset="-122"/>
                <a:cs typeface="+mj-cs"/>
              </a:rPr>
              <a:t>的</a:t>
            </a:r>
            <a:r>
              <a:rPr lang="en-US" altLang="zh-CN" sz="1200" dirty="0">
                <a:latin typeface="Microsoft YaHei" panose="020B0503020204020204" pitchFamily="34" charset="-122"/>
                <a:ea typeface="Microsoft YaHei" panose="020B0503020204020204" pitchFamily="34" charset="-122"/>
                <a:cs typeface="+mj-cs"/>
              </a:rPr>
              <a:t>VPN</a:t>
            </a:r>
            <a:r>
              <a:rPr lang="zh-CN" altLang="en-US" sz="1200" dirty="0">
                <a:latin typeface="Microsoft YaHei" panose="020B0503020204020204" pitchFamily="34" charset="-122"/>
                <a:ea typeface="Microsoft YaHei" panose="020B0503020204020204" pitchFamily="34" charset="-122"/>
                <a:cs typeface="+mj-cs"/>
              </a:rPr>
              <a:t>和基于</a:t>
            </a:r>
            <a:r>
              <a:rPr lang="en-US" altLang="zh-CN" sz="1200" dirty="0">
                <a:latin typeface="Microsoft YaHei" panose="020B0503020204020204" pitchFamily="34" charset="-122"/>
                <a:ea typeface="Microsoft YaHei" panose="020B0503020204020204" pitchFamily="34" charset="-122"/>
                <a:cs typeface="+mj-cs"/>
              </a:rPr>
              <a:t>SSL</a:t>
            </a:r>
            <a:r>
              <a:rPr lang="zh-CN" altLang="en-US" sz="1200" dirty="0">
                <a:latin typeface="Microsoft YaHei" panose="020B0503020204020204" pitchFamily="34" charset="-122"/>
                <a:ea typeface="Microsoft YaHei" panose="020B0503020204020204" pitchFamily="34" charset="-122"/>
                <a:cs typeface="+mj-cs"/>
              </a:rPr>
              <a:t>的</a:t>
            </a:r>
            <a:r>
              <a:rPr lang="en-US" altLang="zh-CN" sz="1200" dirty="0">
                <a:latin typeface="Microsoft YaHei" panose="020B0503020204020204" pitchFamily="34" charset="-122"/>
                <a:ea typeface="Microsoft YaHei" panose="020B0503020204020204" pitchFamily="34" charset="-122"/>
                <a:cs typeface="+mj-cs"/>
              </a:rPr>
              <a:t>VPN</a:t>
            </a:r>
            <a:r>
              <a:rPr lang="zh-CN" altLang="en-US" sz="1200" dirty="0">
                <a:latin typeface="Microsoft YaHei" panose="020B0503020204020204" pitchFamily="34" charset="-122"/>
                <a:ea typeface="Microsoft YaHei" panose="020B0503020204020204" pitchFamily="34" charset="-122"/>
                <a:cs typeface="+mj-cs"/>
              </a:rPr>
              <a:t>设备。</a:t>
            </a:r>
            <a:endParaRPr lang="en-US" altLang="zh-CN" sz="1200" kern="1200" dirty="0">
              <a:solidFill>
                <a:schemeClr val="tx1"/>
              </a:solidFill>
              <a:latin typeface="Microsoft YaHei" panose="020B0503020204020204" pitchFamily="34" charset="-122"/>
              <a:ea typeface="Microsoft YaHei" panose="020B0503020204020204" pitchFamily="34"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icrosoft YaHei" panose="020B0503020204020204" pitchFamily="34" charset="-122"/>
                <a:ea typeface="Microsoft YaHei" panose="020B0503020204020204" pitchFamily="34" charset="-122"/>
                <a:cs typeface="+mn-cs"/>
              </a:rPr>
              <a:t>网络设备提供商针对不同客户的需求，开发出不同的</a:t>
            </a:r>
            <a:r>
              <a:rPr lang="en-US" altLang="zh-CN" sz="1200" kern="1200" dirty="0">
                <a:solidFill>
                  <a:schemeClr val="tx1"/>
                </a:solidFill>
                <a:latin typeface="Microsoft YaHei" panose="020B0503020204020204" pitchFamily="34" charset="-122"/>
                <a:ea typeface="Microsoft YaHei" panose="020B0503020204020204" pitchFamily="34" charset="-122"/>
                <a:cs typeface="+mn-cs"/>
              </a:rPr>
              <a:t>VPN</a:t>
            </a:r>
            <a:r>
              <a:rPr lang="zh-CN" altLang="en-US" sz="1200" kern="1200" dirty="0">
                <a:solidFill>
                  <a:schemeClr val="tx1"/>
                </a:solidFill>
                <a:latin typeface="Microsoft YaHei" panose="020B0503020204020204" pitchFamily="34" charset="-122"/>
                <a:ea typeface="Microsoft YaHei" panose="020B0503020204020204" pitchFamily="34" charset="-122"/>
                <a:cs typeface="+mn-cs"/>
              </a:rPr>
              <a:t>网络设备，主要有交换机、路由器和防火墙</a:t>
            </a:r>
            <a:r>
              <a:rPr lang="en-US" altLang="zh-CN" sz="1200" kern="1200" dirty="0">
                <a:solidFill>
                  <a:schemeClr val="tx1"/>
                </a:solidFill>
                <a:latin typeface="Microsoft YaHei" panose="020B0503020204020204" pitchFamily="34" charset="-122"/>
                <a:ea typeface="Microsoft YaHei" panose="020B0503020204020204" pitchFamily="34" charset="-122"/>
                <a:cs typeface="+mn-cs"/>
              </a:rPr>
              <a:t>.</a:t>
            </a:r>
            <a:endParaRPr lang="zh-CN" altLang="en-US" sz="1200" kern="1200" dirty="0">
              <a:solidFill>
                <a:schemeClr val="tx1"/>
              </a:solidFill>
              <a:latin typeface="Microsoft YaHei" panose="020B0503020204020204" pitchFamily="34" charset="-122"/>
              <a:ea typeface="Microsoft YaHei" panose="020B0503020204020204" pitchFamily="34" charset="-122"/>
              <a:cs typeface="+mn-cs"/>
            </a:endParaRPr>
          </a:p>
        </p:txBody>
      </p:sp>
      <p:sp>
        <p:nvSpPr>
          <p:cNvPr id="4" name="灯片编号占位符 3"/>
          <p:cNvSpPr>
            <a:spLocks noGrp="1"/>
          </p:cNvSpPr>
          <p:nvPr>
            <p:ph type="sldNum" sz="quarter" idx="10"/>
          </p:nvPr>
        </p:nvSpPr>
        <p:spPr/>
        <p:txBody>
          <a:bodyPr/>
          <a:lstStyle/>
          <a:p>
            <a:fld id="{5CD23181-2505-4EB2-AC87-B8F55776A9CE}" type="slidenum">
              <a:rPr lang="zh-CN" altLang="en-US" smtClean="0"/>
              <a:pPr/>
              <a:t>151</a:t>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讲解脚本</a:t>
            </a:r>
            <a:r>
              <a:rPr lang="en-US" altLang="zh-CN" b="0" i="0" dirty="0">
                <a:solidFill>
                  <a:srgbClr val="333333"/>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panose="020B0503020204020204" pitchFamily="34" charset="-122"/>
                <a:ea typeface="Microsoft YaHei" panose="020B0503020204020204" pitchFamily="34" charset="-122"/>
                <a:cs typeface="+mj-cs"/>
              </a:rPr>
              <a:t>通常情况下，</a:t>
            </a:r>
            <a:r>
              <a:rPr lang="en-US" altLang="zh-CN" sz="1200" dirty="0">
                <a:latin typeface="Microsoft YaHei" panose="020B0503020204020204" pitchFamily="34" charset="-122"/>
                <a:ea typeface="Microsoft YaHei" panose="020B0503020204020204" pitchFamily="34" charset="-122"/>
                <a:cs typeface="+mj-cs"/>
              </a:rPr>
              <a:t>VPN</a:t>
            </a:r>
            <a:r>
              <a:rPr lang="zh-CN" altLang="en-US" sz="1200" dirty="0">
                <a:latin typeface="Microsoft YaHei" panose="020B0503020204020204" pitchFamily="34" charset="-122"/>
                <a:ea typeface="Microsoft YaHei" panose="020B0503020204020204" pitchFamily="34" charset="-122"/>
                <a:cs typeface="+mj-cs"/>
              </a:rPr>
              <a:t>网关采取双网卡结构，外网卡使用公网</a:t>
            </a:r>
            <a:r>
              <a:rPr lang="en-US" altLang="zh-CN" sz="1200" dirty="0">
                <a:latin typeface="Microsoft YaHei" panose="020B0503020204020204" pitchFamily="34" charset="-122"/>
                <a:ea typeface="Microsoft YaHei" panose="020B0503020204020204" pitchFamily="34" charset="-122"/>
                <a:cs typeface="+mj-cs"/>
              </a:rPr>
              <a:t>IP</a:t>
            </a:r>
            <a:r>
              <a:rPr lang="zh-CN" altLang="en-US" sz="1200" dirty="0">
                <a:latin typeface="Microsoft YaHei" panose="020B0503020204020204" pitchFamily="34" charset="-122"/>
                <a:ea typeface="Microsoft YaHei" panose="020B0503020204020204" pitchFamily="34" charset="-122"/>
                <a:cs typeface="+mj-cs"/>
              </a:rPr>
              <a:t>接入</a:t>
            </a:r>
            <a:r>
              <a:rPr lang="en-US" altLang="zh-CN" sz="1200" dirty="0">
                <a:latin typeface="Microsoft YaHei" panose="020B0503020204020204" pitchFamily="34" charset="-122"/>
                <a:ea typeface="Microsoft YaHei" panose="020B0503020204020204" pitchFamily="34" charset="-122"/>
                <a:cs typeface="+mj-cs"/>
              </a:rPr>
              <a:t>Internet</a:t>
            </a:r>
            <a:r>
              <a:rPr lang="zh-CN" altLang="en-US" sz="1200" dirty="0">
                <a:latin typeface="Microsoft YaHei" panose="020B0503020204020204" pitchFamily="34" charset="-122"/>
                <a:ea typeface="Microsoft YaHei" panose="020B0503020204020204" pitchFamily="34" charset="-122"/>
                <a:cs typeface="+mj-cs"/>
              </a:rPr>
              <a:t>，</a:t>
            </a:r>
            <a:r>
              <a:rPr lang="en-US" altLang="zh-CN" sz="1200" dirty="0">
                <a:latin typeface="Microsoft YaHei" panose="020B0503020204020204" pitchFamily="34" charset="-122"/>
                <a:ea typeface="Microsoft YaHei" panose="020B0503020204020204" pitchFamily="34" charset="-122"/>
                <a:cs typeface="+mj-cs"/>
              </a:rPr>
              <a:t>VPN</a:t>
            </a:r>
            <a:r>
              <a:rPr lang="zh-CN" altLang="en-US" sz="1200" dirty="0">
                <a:latin typeface="Microsoft YaHei" panose="020B0503020204020204" pitchFamily="34" charset="-122"/>
                <a:ea typeface="Microsoft YaHei" panose="020B0503020204020204" pitchFamily="34" charset="-122"/>
                <a:cs typeface="+mj-cs"/>
              </a:rPr>
              <a:t>的基本工作流程如下图所示：</a:t>
            </a:r>
            <a:endParaRPr lang="en-US" altLang="zh-CN" sz="1200" dirty="0">
              <a:latin typeface="Microsoft YaHei" panose="020B0503020204020204" pitchFamily="34" charset="-122"/>
              <a:ea typeface="Microsoft YaHei" panose="020B0503020204020204" pitchFamily="34" charset="-122"/>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panose="020B0503020204020204" pitchFamily="34" charset="-122"/>
                <a:ea typeface="Microsoft YaHei" panose="020B0503020204020204" pitchFamily="34" charset="-122"/>
                <a:cs typeface="+mj-cs"/>
              </a:rPr>
              <a:t>发送方所在局域网</a:t>
            </a:r>
            <a:r>
              <a:rPr lang="en-US" altLang="zh-CN" sz="1200" dirty="0">
                <a:latin typeface="Microsoft YaHei" panose="020B0503020204020204" pitchFamily="34" charset="-122"/>
                <a:ea typeface="Microsoft YaHei" panose="020B0503020204020204" pitchFamily="34" charset="-122"/>
                <a:cs typeface="+mj-cs"/>
              </a:rPr>
              <a:t>LAN1</a:t>
            </a:r>
            <a:r>
              <a:rPr lang="zh-CN" altLang="en-US" sz="1200" dirty="0">
                <a:latin typeface="Microsoft YaHei" panose="020B0503020204020204" pitchFamily="34" charset="-122"/>
                <a:ea typeface="Microsoft YaHei" panose="020B0503020204020204" pitchFamily="34" charset="-122"/>
                <a:cs typeface="+mj-cs"/>
              </a:rPr>
              <a:t>中发送消息结果</a:t>
            </a:r>
            <a:r>
              <a:rPr lang="en-US" altLang="zh-CN" sz="1200" dirty="0">
                <a:latin typeface="Microsoft YaHei" panose="020B0503020204020204" pitchFamily="34" charset="-122"/>
                <a:ea typeface="Microsoft YaHei" panose="020B0503020204020204" pitchFamily="34" charset="-122"/>
                <a:cs typeface="+mj-cs"/>
              </a:rPr>
              <a:t>VPN</a:t>
            </a:r>
            <a:r>
              <a:rPr lang="zh-CN" altLang="en-US" sz="1200" dirty="0">
                <a:latin typeface="Microsoft YaHei" panose="020B0503020204020204" pitchFamily="34" charset="-122"/>
                <a:ea typeface="Microsoft YaHei" panose="020B0503020204020204" pitchFamily="34" charset="-122"/>
                <a:cs typeface="+mj-cs"/>
              </a:rPr>
              <a:t>网关后进行访问控制、报文加密和认证、</a:t>
            </a:r>
            <a:r>
              <a:rPr lang="en-US" altLang="zh-CN" sz="1200" dirty="0">
                <a:latin typeface="Microsoft YaHei" panose="020B0503020204020204" pitchFamily="34" charset="-122"/>
                <a:ea typeface="Microsoft YaHei" panose="020B0503020204020204" pitchFamily="34" charset="-122"/>
                <a:cs typeface="+mj-cs"/>
              </a:rPr>
              <a:t>IP</a:t>
            </a:r>
            <a:r>
              <a:rPr lang="zh-CN" altLang="en-US" sz="1200" dirty="0">
                <a:latin typeface="Microsoft YaHei" panose="020B0503020204020204" pitchFamily="34" charset="-122"/>
                <a:ea typeface="Microsoft YaHei" panose="020B0503020204020204" pitchFamily="34" charset="-122"/>
                <a:cs typeface="+mj-cs"/>
              </a:rPr>
              <a:t>安全数据报封装，在</a:t>
            </a:r>
            <a:r>
              <a:rPr lang="en-US" altLang="zh-CN" sz="1200" dirty="0">
                <a:latin typeface="Microsoft YaHei" panose="020B0503020204020204" pitchFamily="34" charset="-122"/>
                <a:ea typeface="Microsoft YaHei" panose="020B0503020204020204" pitchFamily="34" charset="-122"/>
                <a:cs typeface="+mj-cs"/>
              </a:rPr>
              <a:t>IP</a:t>
            </a:r>
            <a:r>
              <a:rPr lang="zh-CN" altLang="en-US" sz="1200" dirty="0">
                <a:latin typeface="Microsoft YaHei" panose="020B0503020204020204" pitchFamily="34" charset="-122"/>
                <a:ea typeface="Microsoft YaHei" panose="020B0503020204020204" pitchFamily="34" charset="-122"/>
                <a:cs typeface="+mj-cs"/>
              </a:rPr>
              <a:t>安全隧道上结果互联网传输，到了接收方</a:t>
            </a:r>
            <a:r>
              <a:rPr lang="en-US" altLang="zh-CN" sz="1200" dirty="0">
                <a:latin typeface="Microsoft YaHei" panose="020B0503020204020204" pitchFamily="34" charset="-122"/>
                <a:ea typeface="Microsoft YaHei" panose="020B0503020204020204" pitchFamily="34" charset="-122"/>
                <a:cs typeface="+mj-cs"/>
              </a:rPr>
              <a:t>VPN</a:t>
            </a:r>
            <a:r>
              <a:rPr lang="zh-CN" altLang="en-US" sz="1200" dirty="0">
                <a:latin typeface="Microsoft YaHei" panose="020B0503020204020204" pitchFamily="34" charset="-122"/>
                <a:ea typeface="Microsoft YaHei" panose="020B0503020204020204" pitchFamily="34" charset="-122"/>
                <a:cs typeface="+mj-cs"/>
              </a:rPr>
              <a:t>网关后进行</a:t>
            </a:r>
            <a:r>
              <a:rPr lang="en-US" altLang="zh-CN" sz="1200" dirty="0">
                <a:latin typeface="Microsoft YaHei" panose="020B0503020204020204" pitchFamily="34" charset="-122"/>
                <a:ea typeface="Microsoft YaHei" panose="020B0503020204020204" pitchFamily="34" charset="-122"/>
                <a:cs typeface="+mj-cs"/>
              </a:rPr>
              <a:t>IP</a:t>
            </a:r>
            <a:r>
              <a:rPr lang="zh-CN" altLang="en-US" sz="1200" dirty="0">
                <a:latin typeface="Microsoft YaHei" panose="020B0503020204020204" pitchFamily="34" charset="-122"/>
                <a:ea typeface="Microsoft YaHei" panose="020B0503020204020204" pitchFamily="34" charset="-122"/>
                <a:cs typeface="+mj-cs"/>
              </a:rPr>
              <a:t>安全数据报解封、报文认证和报文解密，进行访问控制后形成明文给到接收方。</a:t>
            </a:r>
            <a:endParaRPr lang="en-US" altLang="zh-CN" sz="1200" dirty="0">
              <a:latin typeface="Microsoft YaHei" panose="020B0503020204020204" pitchFamily="34" charset="-122"/>
              <a:ea typeface="Microsoft YaHei" panose="020B0503020204020204" pitchFamily="34" charset="-122"/>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Microsoft YaHei" panose="020B0503020204020204" pitchFamily="34" charset="-122"/>
              <a:ea typeface="Microsoft YaHei" panose="020B0503020204020204" pitchFamily="34" charset="-122"/>
              <a:cs typeface="+mj-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97518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r>
              <a:rPr lang="en-US" altLang="zh-CN" dirty="0"/>
              <a:t>VPN</a:t>
            </a:r>
            <a:r>
              <a:rPr lang="zh-CN" altLang="en-US" dirty="0"/>
              <a:t>常用的登录方式，网页登录或客户端登录，登录后即可访问内部用户才能访问的资源，采用客户端方式登录防火墙</a:t>
            </a:r>
            <a:r>
              <a:rPr lang="en-US" altLang="zh-CN" dirty="0" err="1"/>
              <a:t>vpn</a:t>
            </a:r>
            <a:r>
              <a:rPr lang="zh-CN" altLang="en-US" dirty="0"/>
              <a:t>，可以将外网主机逻辑映射到内部局域网主机，这种方式适合当前学校的需求，如疫情期间在家在线课堂学习，通过该方式登录到学校实验室开展实验。</a:t>
            </a:r>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153</a:t>
            </a:fld>
            <a:endParaRPr lang="zh-CN" altLang="en-US"/>
          </a:p>
        </p:txBody>
      </p:sp>
    </p:spTree>
    <p:extLst>
      <p:ext uri="{BB962C8B-B14F-4D97-AF65-F5344CB8AC3E}">
        <p14:creationId xmlns:p14="http://schemas.microsoft.com/office/powerpoint/2010/main" val="1651751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kumimoji="1" lang="zh-CN" altLang="en-US" dirty="0"/>
              <a:t>嗅探是一种主要的窃听实现方式，它捕获网络中传输的包监听流量，不管是以自己为目的地还是以他人为目的地。</a:t>
            </a:r>
            <a:endParaRPr kumimoji="1" lang="en-US" altLang="zh-CN" dirty="0"/>
          </a:p>
          <a:p>
            <a:r>
              <a:rPr kumimoji="1" lang="zh-CN" altLang="en-US" dirty="0"/>
              <a:t>攻击与防御都可以用嗅探模式，有线和无线网络中均可以使用嗅探模式进行网络窃听。</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19</a:t>
            </a:fld>
            <a:endParaRPr kumimoji="1" lang="zh-CN" altLang="en-US"/>
          </a:p>
        </p:txBody>
      </p:sp>
    </p:spTree>
    <p:extLst>
      <p:ext uri="{BB962C8B-B14F-4D97-AF65-F5344CB8AC3E}">
        <p14:creationId xmlns:p14="http://schemas.microsoft.com/office/powerpoint/2010/main" val="32002799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下面看一下无线网络安全，这里讲的无线网络安全指狭义的无线局域网</a:t>
            </a:r>
            <a:r>
              <a:rPr lang="en-US" altLang="zh-CN" dirty="0"/>
              <a:t>WLAN</a:t>
            </a:r>
            <a:r>
              <a:rPr lang="zh-CN" altLang="en-US" dirty="0"/>
              <a:t>的安全，上面表格显示了无线网络相关加密协议的发展历程，经历了四代，当前主流家庭使用的还是</a:t>
            </a:r>
            <a:r>
              <a:rPr lang="en-US" altLang="zh-CN" dirty="0"/>
              <a:t>WPA2</a:t>
            </a:r>
            <a:r>
              <a:rPr lang="zh-CN" altLang="en-US" dirty="0"/>
              <a:t>，配置家庭路由器的时候有让选择支持的接入无线加密类型，但是</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针对</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KRACK</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漏洞可有效实施密钥重放攻击，无法满足当今万物互联的</a:t>
            </a:r>
            <a:r>
              <a:rPr lang="zh-CN" altLang="en-US" sz="1200" b="0" i="0" u="none" strike="noStrike" kern="1200" dirty="0">
                <a:solidFill>
                  <a:schemeClr val="dk1"/>
                </a:solidFill>
                <a:effectLst/>
                <a:latin typeface="微软雅黑" panose="020B0503020204020204" pitchFamily="34" charset="-122"/>
                <a:ea typeface="微软雅黑" panose="020B0503020204020204" pitchFamily="34" charset="-122"/>
                <a:cs typeface="+mn-cs"/>
              </a:rPr>
              <a:t>无线</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加密需求。因此</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2018</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年第四代无线加密协议</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WPA3</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发布，其引入蜻蜓密钥交换机制，可避免离线字典攻击即可防暴力破解，可防止流量监听泄露，且简化安全配置，企业版支持</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192</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位的强大加密能力，且缓解由弱密码造成的安全问题。</a:t>
            </a:r>
            <a:endPar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选讲或扩展讲解</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a:t>
            </a:r>
            <a:endParaRPr lang="en-US" altLang="zh-CN" dirty="0"/>
          </a:p>
          <a:p>
            <a:r>
              <a:rPr lang="en-US" altLang="zh-CN" dirty="0"/>
              <a:t>WEP</a:t>
            </a:r>
            <a:r>
              <a:rPr lang="zh-CN" altLang="en-US" dirty="0"/>
              <a:t>：</a:t>
            </a:r>
            <a:r>
              <a:rPr lang="en-US" altLang="zh-CN" b="0" i="0" dirty="0">
                <a:solidFill>
                  <a:srgbClr val="333333"/>
                </a:solidFill>
                <a:effectLst/>
                <a:latin typeface="arial" panose="020B0604020202020204" pitchFamily="34" charset="0"/>
              </a:rPr>
              <a:t>Wired Equivalent Privacy</a:t>
            </a:r>
            <a:endParaRPr lang="en-US" altLang="zh-CN" dirty="0"/>
          </a:p>
          <a:p>
            <a:r>
              <a:rPr lang="en-US" altLang="zh-CN" dirty="0"/>
              <a:t>WPA</a:t>
            </a:r>
            <a:r>
              <a:rPr lang="zh-CN" altLang="en-US" dirty="0"/>
              <a:t>：</a:t>
            </a:r>
            <a:r>
              <a:rPr lang="en-US" altLang="zh-CN" b="1" i="0" dirty="0">
                <a:solidFill>
                  <a:srgbClr val="333333"/>
                </a:solidFill>
                <a:effectLst/>
                <a:latin typeface="arial" panose="020B0604020202020204" pitchFamily="34" charset="0"/>
              </a:rPr>
              <a:t>Wi-Fi Protected Access</a:t>
            </a:r>
            <a:endParaRPr lang="en-US" altLang="zh-CN" dirty="0"/>
          </a:p>
          <a:p>
            <a:r>
              <a:rPr lang="en-US" altLang="zh-CN" b="0" i="0" dirty="0">
                <a:solidFill>
                  <a:srgbClr val="333333"/>
                </a:solidFill>
                <a:effectLst/>
                <a:latin typeface="arial" panose="020B0604020202020204" pitchFamily="34" charset="0"/>
              </a:rPr>
              <a:t>pre-shared key</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PSK</a:t>
            </a:r>
            <a:r>
              <a:rPr lang="zh-CN" altLang="en-US" b="0" i="0" dirty="0">
                <a:solidFill>
                  <a:srgbClr val="333333"/>
                </a:solidFill>
                <a:effectLst/>
                <a:latin typeface="arial" panose="020B0604020202020204" pitchFamily="34" charset="0"/>
              </a:rPr>
              <a:t>）</a:t>
            </a:r>
            <a:endParaRPr lang="en-US" altLang="zh-CN" b="0" i="0" dirty="0">
              <a:solidFill>
                <a:srgbClr val="333333"/>
              </a:solidFill>
              <a:effectLst/>
              <a:latin typeface="arial" panose="020B0604020202020204" pitchFamily="34" charset="0"/>
            </a:endParaRPr>
          </a:p>
          <a:p>
            <a:r>
              <a:rPr lang="zh-CN" altLang="en-US" b="0" i="0" u="none" strike="noStrike"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临时密钥完整性协议</a:t>
            </a:r>
            <a:r>
              <a:rPr lang="zh-CN" altLang="en-US" b="0" i="0" u="none" dirty="0">
                <a:solidFill>
                  <a:schemeClr val="tx1"/>
                </a:solidFill>
                <a:effectLst/>
                <a:latin typeface="arial" panose="020B0604020202020204" pitchFamily="34" charset="0"/>
              </a:rPr>
              <a:t>（</a:t>
            </a:r>
            <a:r>
              <a:rPr lang="en-US" altLang="zh-CN" b="0" i="0" u="none" dirty="0">
                <a:solidFill>
                  <a:schemeClr val="tx1"/>
                </a:solidFill>
                <a:effectLst/>
                <a:latin typeface="arial" panose="020B0604020202020204" pitchFamily="34" charset="0"/>
              </a:rPr>
              <a:t>Temporal Key Integrity Protocol</a:t>
            </a:r>
            <a:r>
              <a:rPr lang="zh-CN" altLang="en-US" b="0" i="0" u="none" dirty="0">
                <a:solidFill>
                  <a:schemeClr val="tx1"/>
                </a:solidFill>
                <a:effectLst/>
                <a:latin typeface="arial" panose="020B0604020202020204" pitchFamily="34" charset="0"/>
              </a:rPr>
              <a:t>，</a:t>
            </a:r>
            <a:r>
              <a:rPr lang="en-US" altLang="zh-CN" b="0" i="0" u="none" strike="noStrike" dirty="0">
                <a:solidFill>
                  <a:schemeClr val="tx1"/>
                </a:solidFill>
                <a:effectLst/>
                <a:latin typeface="arial" panose="020B0604020202020204" pitchFamily="34" charset="0"/>
                <a:hlinkClick r:id="rId4">
                  <a:extLst>
                    <a:ext uri="{A12FA001-AC4F-418D-AE19-62706E023703}">
                      <ahyp:hlinkClr xmlns:ahyp="http://schemas.microsoft.com/office/drawing/2018/hyperlinkcolor" val="tx"/>
                    </a:ext>
                  </a:extLst>
                </a:hlinkClick>
              </a:rPr>
              <a:t>TKIP</a:t>
            </a:r>
            <a:r>
              <a:rPr lang="zh-CN" altLang="en-US" b="0" i="0" u="none" strike="noStrike" dirty="0">
                <a:solidFill>
                  <a:schemeClr val="tx1"/>
                </a:solidFill>
                <a:effectLst/>
                <a:latin typeface="arial" panose="020B0604020202020204" pitchFamily="34" charset="0"/>
              </a:rPr>
              <a:t>）</a:t>
            </a:r>
            <a:endParaRPr lang="en-US" altLang="zh-CN" b="0" i="0" u="none" dirty="0">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Microsoft YaHei" panose="020B0503020204020204" pitchFamily="34" charset="-122"/>
                <a:ea typeface="Microsoft YaHei" panose="020B0503020204020204" pitchFamily="34" charset="-122"/>
              </a:rPr>
              <a:t>重安装键攻击（</a:t>
            </a:r>
            <a:r>
              <a:rPr lang="en-US" altLang="zh-CN" b="0" i="0" dirty="0">
                <a:solidFill>
                  <a:srgbClr val="333333"/>
                </a:solidFill>
                <a:effectLst/>
                <a:latin typeface="arial" panose="020B0604020202020204" pitchFamily="34" charset="0"/>
              </a:rPr>
              <a:t>Key Reinstallation Attacks</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Microsoft YaHei" panose="020B0503020204020204" pitchFamily="34" charset="-122"/>
                <a:ea typeface="Microsoft YaHei" panose="020B0503020204020204" pitchFamily="34" charset="-122"/>
              </a:rPr>
              <a:t>KRACK</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154</a:t>
            </a:fld>
            <a:endParaRPr lang="zh-CN" altLang="en-US"/>
          </a:p>
        </p:txBody>
      </p:sp>
    </p:spTree>
    <p:extLst>
      <p:ext uri="{BB962C8B-B14F-4D97-AF65-F5344CB8AC3E}">
        <p14:creationId xmlns:p14="http://schemas.microsoft.com/office/powerpoint/2010/main" val="40885162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marL="0" indent="0">
              <a:lnSpc>
                <a:spcPct val="150000"/>
              </a:lnSpc>
              <a:buFontTx/>
              <a:buNone/>
            </a:pP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Wi-Fi</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安全接入</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V3</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WPA3</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，引入了</a:t>
            </a:r>
            <a:r>
              <a:rPr lang="zh-CN" altLang="en-US" sz="1200" b="0" dirty="0">
                <a:solidFill>
                  <a:srgbClr val="7030A0"/>
                </a:solidFill>
                <a:latin typeface="微软雅黑" pitchFamily="34" charset="-122"/>
                <a:ea typeface="微软雅黑" pitchFamily="34" charset="-122"/>
              </a:rPr>
              <a:t>机会性无线加密</a:t>
            </a:r>
            <a:r>
              <a:rPr lang="en-US" altLang="zh-CN" sz="1200" b="0" dirty="0">
                <a:solidFill>
                  <a:srgbClr val="7030A0"/>
                </a:solidFill>
                <a:latin typeface="微软雅黑" pitchFamily="34" charset="-122"/>
                <a:ea typeface="微软雅黑" pitchFamily="34" charset="-122"/>
              </a:rPr>
              <a:t>OWE</a:t>
            </a:r>
            <a:r>
              <a:rPr lang="zh-CN" altLang="en-US" sz="1200" b="0" dirty="0">
                <a:solidFill>
                  <a:srgbClr val="7030A0"/>
                </a:solidFill>
                <a:latin typeface="微软雅黑" pitchFamily="34" charset="-122"/>
                <a:ea typeface="微软雅黑" pitchFamily="34" charset="-122"/>
              </a:rPr>
              <a:t>，</a:t>
            </a:r>
            <a:r>
              <a:rPr lang="zh-CN" altLang="en-US" sz="1200" b="0" dirty="0">
                <a:solidFill>
                  <a:schemeClr val="tx1"/>
                </a:solidFill>
                <a:latin typeface="微软雅黑" pitchFamily="34" charset="-122"/>
                <a:ea typeface="微软雅黑" pitchFamily="34" charset="-122"/>
              </a:rPr>
              <a:t>针对开放网络，无密码认证但数据通信是加密的，使用</a:t>
            </a:r>
            <a:r>
              <a:rPr lang="en-US" altLang="zh-CN" sz="1200" b="0" dirty="0">
                <a:solidFill>
                  <a:schemeClr val="tx1"/>
                </a:solidFill>
                <a:latin typeface="微软雅黑" pitchFamily="34" charset="-122"/>
                <a:ea typeface="微软雅黑" pitchFamily="34" charset="-122"/>
              </a:rPr>
              <a:t>DH</a:t>
            </a:r>
            <a:r>
              <a:rPr lang="zh-CN" altLang="en-US" sz="1200" b="0" dirty="0">
                <a:solidFill>
                  <a:schemeClr val="tx1"/>
                </a:solidFill>
                <a:latin typeface="微软雅黑" pitchFamily="34" charset="-122"/>
                <a:ea typeface="微软雅黑" pitchFamily="34" charset="-122"/>
              </a:rPr>
              <a:t>进行密钥交换，引入</a:t>
            </a:r>
            <a:r>
              <a:rPr lang="en-US" altLang="zh-CN" sz="1200" b="0" dirty="0">
                <a:solidFill>
                  <a:schemeClr val="tx1"/>
                </a:solidFill>
                <a:latin typeface="微软雅黑" pitchFamily="34" charset="-122"/>
                <a:ea typeface="微软雅黑" pitchFamily="34" charset="-122"/>
              </a:rPr>
              <a:t>OWE</a:t>
            </a:r>
            <a:r>
              <a:rPr lang="zh-CN" altLang="en-US" sz="1200" b="0" dirty="0">
                <a:solidFill>
                  <a:schemeClr val="tx1"/>
                </a:solidFill>
                <a:latin typeface="微软雅黑" pitchFamily="34" charset="-122"/>
                <a:ea typeface="微软雅黑" pitchFamily="34" charset="-122"/>
              </a:rPr>
              <a:t>过度模式以便兼容</a:t>
            </a:r>
            <a:r>
              <a:rPr lang="en-US" altLang="zh-CN" sz="1200" b="0" dirty="0">
                <a:solidFill>
                  <a:schemeClr val="tx1"/>
                </a:solidFill>
                <a:latin typeface="微软雅黑" pitchFamily="34" charset="-122"/>
                <a:ea typeface="微软雅黑" pitchFamily="34" charset="-122"/>
              </a:rPr>
              <a:t>WPA2</a:t>
            </a:r>
            <a:r>
              <a:rPr lang="zh-CN" altLang="en-US" sz="1200" b="0" dirty="0">
                <a:solidFill>
                  <a:schemeClr val="tx1"/>
                </a:solidFill>
                <a:latin typeface="微软雅黑" pitchFamily="34" charset="-122"/>
                <a:ea typeface="微软雅黑" pitchFamily="34" charset="-122"/>
              </a:rPr>
              <a:t>下的开放网络</a:t>
            </a:r>
            <a:endParaRPr lang="en-US" altLang="zh-CN" sz="1200" b="0" dirty="0">
              <a:solidFill>
                <a:schemeClr val="tx1"/>
              </a:solidFill>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OWE</a:t>
            </a:r>
            <a:r>
              <a:rPr lang="zh-CN" altLang="en-US" sz="1200" dirty="0">
                <a:latin typeface="微软雅黑" panose="020B0503020204020204" pitchFamily="34" charset="-122"/>
                <a:ea typeface="微软雅黑" panose="020B0503020204020204" pitchFamily="34" charset="-122"/>
              </a:rPr>
              <a:t>发现：</a:t>
            </a:r>
            <a:r>
              <a:rPr lang="zh-CN" altLang="en-US" sz="1200" dirty="0">
                <a:solidFill>
                  <a:srgbClr val="333333"/>
                </a:solidFill>
                <a:latin typeface="微软雅黑" panose="020B0503020204020204" pitchFamily="34" charset="-122"/>
                <a:ea typeface="微软雅黑" panose="020B0503020204020204" pitchFamily="34" charset="-122"/>
              </a:rPr>
              <a:t>右</a:t>
            </a:r>
            <a:r>
              <a:rPr lang="zh-CN" altLang="en-US" sz="1200" b="0" i="0" dirty="0">
                <a:solidFill>
                  <a:srgbClr val="333333"/>
                </a:solidFill>
                <a:effectLst/>
                <a:latin typeface="微软雅黑" panose="020B0503020204020204" pitchFamily="34" charset="-122"/>
                <a:ea typeface="微软雅黑" panose="020B0503020204020204" pitchFamily="34" charset="-122"/>
              </a:rPr>
              <a:t>图显示了使用</a:t>
            </a:r>
            <a:r>
              <a:rPr lang="en-US" altLang="zh-CN" sz="1200" b="0" i="0" dirty="0">
                <a:solidFill>
                  <a:srgbClr val="333333"/>
                </a:solidFill>
                <a:effectLst/>
                <a:latin typeface="微软雅黑" panose="020B0503020204020204" pitchFamily="34" charset="-122"/>
                <a:ea typeface="微软雅黑" panose="020B0503020204020204" pitchFamily="34" charset="-122"/>
              </a:rPr>
              <a:t>OWE</a:t>
            </a:r>
            <a:r>
              <a:rPr lang="zh-CN" altLang="en-US" sz="1200" b="0" i="0" dirty="0">
                <a:solidFill>
                  <a:srgbClr val="333333"/>
                </a:solidFill>
                <a:effectLst/>
                <a:latin typeface="微软雅黑" panose="020B0503020204020204" pitchFamily="34" charset="-122"/>
                <a:ea typeface="微软雅黑" panose="020B0503020204020204" pitchFamily="34" charset="-122"/>
              </a:rPr>
              <a:t>配置的</a:t>
            </a:r>
            <a:r>
              <a:rPr lang="en-US" altLang="zh-CN" sz="1200" b="0" i="0" dirty="0">
                <a:solidFill>
                  <a:srgbClr val="333333"/>
                </a:solidFill>
                <a:effectLst/>
                <a:latin typeface="微软雅黑" panose="020B0503020204020204" pitchFamily="34" charset="-122"/>
                <a:ea typeface="微软雅黑" panose="020B0503020204020204" pitchFamily="34" charset="-122"/>
              </a:rPr>
              <a:t>SSID</a:t>
            </a:r>
            <a:r>
              <a:rPr lang="zh-CN" altLang="en-US" sz="1200" b="0" i="0" dirty="0">
                <a:solidFill>
                  <a:srgbClr val="333333"/>
                </a:solidFill>
                <a:effectLst/>
                <a:latin typeface="微软雅黑" panose="020B0503020204020204" pitchFamily="34" charset="-122"/>
                <a:ea typeface="微软雅黑" panose="020B0503020204020204" pitchFamily="34" charset="-122"/>
              </a:rPr>
              <a:t>的信标帧中的</a:t>
            </a:r>
            <a:r>
              <a:rPr lang="en-US" altLang="zh-CN" sz="1200" b="0" i="0" dirty="0">
                <a:solidFill>
                  <a:srgbClr val="333333"/>
                </a:solidFill>
                <a:effectLst/>
                <a:latin typeface="微软雅黑" panose="020B0503020204020204" pitchFamily="34" charset="-122"/>
                <a:ea typeface="微软雅黑" panose="020B0503020204020204" pitchFamily="34" charset="-122"/>
              </a:rPr>
              <a:t>RSNE</a:t>
            </a:r>
            <a:r>
              <a:rPr lang="zh-CN" altLang="en-US" sz="1200" dirty="0">
                <a:solidFill>
                  <a:srgbClr val="333333"/>
                </a:solidFill>
                <a:latin typeface="微软雅黑" panose="020B0503020204020204" pitchFamily="34" charset="-122"/>
                <a:ea typeface="微软雅黑" panose="020B0503020204020204" pitchFamily="34" charset="-122"/>
              </a:rPr>
              <a:t>，</a:t>
            </a:r>
            <a:r>
              <a:rPr lang="en-US" altLang="zh-CN" sz="1200" b="0" i="0" dirty="0">
                <a:solidFill>
                  <a:srgbClr val="333333"/>
                </a:solidFill>
                <a:effectLst/>
                <a:latin typeface="微软雅黑" panose="020B0503020204020204" pitchFamily="34" charset="-122"/>
                <a:ea typeface="微软雅黑" panose="020B0503020204020204" pitchFamily="34" charset="-122"/>
              </a:rPr>
              <a:t>AKM</a:t>
            </a:r>
            <a:r>
              <a:rPr lang="zh-CN" altLang="en-US" sz="1200" b="0" i="0" dirty="0">
                <a:solidFill>
                  <a:srgbClr val="333333"/>
                </a:solidFill>
                <a:effectLst/>
                <a:latin typeface="微软雅黑" panose="020B0503020204020204" pitchFamily="34" charset="-122"/>
                <a:ea typeface="微软雅黑" panose="020B0503020204020204" pitchFamily="34" charset="-122"/>
              </a:rPr>
              <a:t>套件类型值</a:t>
            </a:r>
            <a:r>
              <a:rPr lang="en-US" altLang="zh-CN" sz="1200" b="0" i="0" dirty="0">
                <a:solidFill>
                  <a:srgbClr val="333333"/>
                </a:solidFill>
                <a:effectLst/>
                <a:latin typeface="微软雅黑" panose="020B0503020204020204" pitchFamily="34" charset="-122"/>
                <a:ea typeface="微软雅黑" panose="020B0503020204020204" pitchFamily="34" charset="-122"/>
              </a:rPr>
              <a:t>18</a:t>
            </a:r>
            <a:r>
              <a:rPr lang="zh-CN" altLang="en-US" sz="1200" b="0" i="0" dirty="0">
                <a:solidFill>
                  <a:srgbClr val="333333"/>
                </a:solidFill>
                <a:effectLst/>
                <a:latin typeface="微软雅黑" panose="020B0503020204020204" pitchFamily="34" charset="-122"/>
                <a:ea typeface="微软雅黑" panose="020B0503020204020204" pitchFamily="34" charset="-122"/>
              </a:rPr>
              <a:t>表示</a:t>
            </a:r>
            <a:r>
              <a:rPr lang="en-US" altLang="zh-CN" sz="1200" b="0" i="0" dirty="0">
                <a:solidFill>
                  <a:srgbClr val="333333"/>
                </a:solidFill>
                <a:effectLst/>
                <a:latin typeface="微软雅黑" panose="020B0503020204020204" pitchFamily="34" charset="-122"/>
                <a:ea typeface="微软雅黑" panose="020B0503020204020204" pitchFamily="34" charset="-122"/>
              </a:rPr>
              <a:t>OWE</a:t>
            </a:r>
            <a:r>
              <a:rPr lang="zh-CN" altLang="en-US" sz="1200" b="0" i="0" dirty="0">
                <a:solidFill>
                  <a:srgbClr val="333333"/>
                </a:solidFill>
                <a:effectLst/>
                <a:latin typeface="微软雅黑" panose="020B0503020204020204" pitchFamily="34" charset="-122"/>
                <a:ea typeface="微软雅黑" panose="020B0503020204020204" pitchFamily="34" charset="-122"/>
              </a:rPr>
              <a:t>支持</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选讲或扩展讲解</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a:t>
            </a:r>
            <a:endParaRPr lang="en-US" altLang="zh-CN" dirty="0"/>
          </a:p>
          <a:p>
            <a:endParaRPr lang="en-US" altLang="zh-CN" b="0" i="0" dirty="0">
              <a:solidFill>
                <a:srgbClr val="121212"/>
              </a:solidFill>
              <a:effectLst/>
              <a:latin typeface="-apple-system"/>
            </a:endParaRPr>
          </a:p>
          <a:p>
            <a:r>
              <a:rPr lang="zh-CN" altLang="en-US" b="0" i="0" dirty="0">
                <a:solidFill>
                  <a:srgbClr val="121212"/>
                </a:solidFill>
                <a:effectLst/>
                <a:latin typeface="-apple-system"/>
              </a:rPr>
              <a:t>专有名词和缩略语</a:t>
            </a:r>
          </a:p>
          <a:p>
            <a:pPr algn="l"/>
            <a:r>
              <a:rPr lang="en-US" altLang="zh-CN" b="0" i="0" dirty="0">
                <a:solidFill>
                  <a:srgbClr val="121212"/>
                </a:solidFill>
                <a:effectLst/>
                <a:latin typeface="-apple-system"/>
              </a:rPr>
              <a:t>Acronyms Definition</a:t>
            </a:r>
          </a:p>
          <a:p>
            <a:pPr algn="l"/>
            <a:r>
              <a:rPr lang="en-US" altLang="zh-CN" b="0" i="0" dirty="0">
                <a:solidFill>
                  <a:srgbClr val="121212"/>
                </a:solidFill>
                <a:effectLst/>
                <a:latin typeface="-apple-system"/>
              </a:rPr>
              <a:t>WPA WIFI Protected Access </a:t>
            </a:r>
            <a:r>
              <a:rPr lang="zh-CN" altLang="en-US" b="0" i="0" dirty="0">
                <a:solidFill>
                  <a:srgbClr val="121212"/>
                </a:solidFill>
                <a:effectLst/>
                <a:latin typeface="-apple-system"/>
              </a:rPr>
              <a:t>防护访问</a:t>
            </a:r>
          </a:p>
          <a:p>
            <a:pPr algn="l"/>
            <a:r>
              <a:rPr lang="en-US" altLang="zh-CN" b="0" i="0" dirty="0">
                <a:solidFill>
                  <a:srgbClr val="121212"/>
                </a:solidFill>
                <a:effectLst/>
                <a:latin typeface="-apple-system"/>
              </a:rPr>
              <a:t>WNM Wireless Network Management </a:t>
            </a:r>
            <a:r>
              <a:rPr lang="zh-CN" altLang="en-US" b="0" i="0" dirty="0">
                <a:solidFill>
                  <a:srgbClr val="121212"/>
                </a:solidFill>
                <a:effectLst/>
                <a:latin typeface="-apple-system"/>
              </a:rPr>
              <a:t>无线网络管理</a:t>
            </a:r>
          </a:p>
          <a:p>
            <a:pPr algn="l"/>
            <a:r>
              <a:rPr lang="en-US" altLang="zh-CN" b="0" i="0" dirty="0">
                <a:solidFill>
                  <a:srgbClr val="121212"/>
                </a:solidFill>
                <a:effectLst/>
                <a:latin typeface="-apple-system"/>
              </a:rPr>
              <a:t>SME system management entity </a:t>
            </a:r>
            <a:r>
              <a:rPr lang="zh-CN" altLang="en-US" b="0" i="0" dirty="0">
                <a:solidFill>
                  <a:srgbClr val="121212"/>
                </a:solidFill>
                <a:effectLst/>
                <a:latin typeface="-apple-system"/>
              </a:rPr>
              <a:t>系统管理实体</a:t>
            </a:r>
          </a:p>
          <a:p>
            <a:pPr algn="l"/>
            <a:r>
              <a:rPr lang="en-US" altLang="zh-CN" b="0" i="0" dirty="0">
                <a:solidFill>
                  <a:srgbClr val="121212"/>
                </a:solidFill>
                <a:effectLst/>
                <a:latin typeface="-apple-system"/>
              </a:rPr>
              <a:t>RSN robust security network </a:t>
            </a:r>
            <a:r>
              <a:rPr lang="zh-CN" altLang="en-US" b="0" i="0" dirty="0">
                <a:solidFill>
                  <a:srgbClr val="121212"/>
                </a:solidFill>
                <a:effectLst/>
                <a:latin typeface="-apple-system"/>
              </a:rPr>
              <a:t>强健性安全网络</a:t>
            </a:r>
          </a:p>
          <a:p>
            <a:pPr algn="l"/>
            <a:r>
              <a:rPr lang="en-US" altLang="zh-CN" b="0" i="0" dirty="0">
                <a:solidFill>
                  <a:srgbClr val="121212"/>
                </a:solidFill>
                <a:effectLst/>
                <a:latin typeface="-apple-system"/>
              </a:rPr>
              <a:t>RSNA robust security network association </a:t>
            </a:r>
            <a:r>
              <a:rPr lang="zh-CN" altLang="en-US" b="0" i="0" dirty="0">
                <a:solidFill>
                  <a:srgbClr val="121212"/>
                </a:solidFill>
                <a:effectLst/>
                <a:latin typeface="-apple-system"/>
              </a:rPr>
              <a:t>强健性安全网络关联（认证或关联包含</a:t>
            </a:r>
            <a:r>
              <a:rPr lang="en-US" altLang="zh-CN" b="0" i="0" dirty="0">
                <a:solidFill>
                  <a:srgbClr val="121212"/>
                </a:solidFill>
                <a:effectLst/>
                <a:latin typeface="-apple-system"/>
              </a:rPr>
              <a:t>4-way handshake</a:t>
            </a:r>
            <a:r>
              <a:rPr lang="zh-CN" altLang="en-US" b="0" i="0" dirty="0">
                <a:solidFill>
                  <a:srgbClr val="121212"/>
                </a:solidFill>
                <a:effectLst/>
                <a:latin typeface="-apple-system"/>
              </a:rPr>
              <a:t>）</a:t>
            </a:r>
          </a:p>
          <a:p>
            <a:pPr algn="l"/>
            <a:r>
              <a:rPr lang="en-US" altLang="zh-CN" b="0" i="0" dirty="0">
                <a:solidFill>
                  <a:srgbClr val="121212"/>
                </a:solidFill>
                <a:effectLst/>
                <a:latin typeface="-apple-system"/>
              </a:rPr>
              <a:t>PSK </a:t>
            </a:r>
            <a:r>
              <a:rPr lang="en-US" altLang="zh-CN" b="0" i="0" dirty="0" err="1">
                <a:solidFill>
                  <a:srgbClr val="121212"/>
                </a:solidFill>
                <a:effectLst/>
                <a:latin typeface="-apple-system"/>
              </a:rPr>
              <a:t>preshared</a:t>
            </a:r>
            <a:r>
              <a:rPr lang="en-US" altLang="zh-CN" b="0" i="0" dirty="0">
                <a:solidFill>
                  <a:srgbClr val="121212"/>
                </a:solidFill>
                <a:effectLst/>
                <a:latin typeface="-apple-system"/>
              </a:rPr>
              <a:t> key </a:t>
            </a:r>
            <a:r>
              <a:rPr lang="zh-CN" altLang="en-US" b="0" i="0" dirty="0">
                <a:solidFill>
                  <a:srgbClr val="121212"/>
                </a:solidFill>
                <a:effectLst/>
                <a:latin typeface="-apple-system"/>
              </a:rPr>
              <a:t>预共享密钥</a:t>
            </a:r>
          </a:p>
          <a:p>
            <a:pPr algn="l"/>
            <a:r>
              <a:rPr lang="en-US" altLang="zh-CN" b="0" i="0" dirty="0">
                <a:solidFill>
                  <a:srgbClr val="121212"/>
                </a:solidFill>
                <a:effectLst/>
                <a:latin typeface="-apple-system"/>
              </a:rPr>
              <a:t>PMK pairwise master key </a:t>
            </a:r>
            <a:r>
              <a:rPr lang="zh-CN" altLang="en-US" b="0" i="0" dirty="0">
                <a:solidFill>
                  <a:srgbClr val="121212"/>
                </a:solidFill>
                <a:effectLst/>
                <a:latin typeface="-apple-system"/>
              </a:rPr>
              <a:t>成对主密钥</a:t>
            </a:r>
          </a:p>
          <a:p>
            <a:pPr algn="l"/>
            <a:r>
              <a:rPr lang="en-US" altLang="zh-CN" b="0" i="0" dirty="0">
                <a:solidFill>
                  <a:srgbClr val="121212"/>
                </a:solidFill>
                <a:effectLst/>
                <a:latin typeface="-apple-system"/>
              </a:rPr>
              <a:t>KCK EAPOL-Key confirmation key EAPOL-Key</a:t>
            </a:r>
            <a:r>
              <a:rPr lang="zh-CN" altLang="en-US" b="0" i="0" dirty="0">
                <a:solidFill>
                  <a:srgbClr val="121212"/>
                </a:solidFill>
                <a:effectLst/>
                <a:latin typeface="-apple-system"/>
              </a:rPr>
              <a:t>确认秘钥</a:t>
            </a:r>
          </a:p>
          <a:p>
            <a:pPr algn="l"/>
            <a:r>
              <a:rPr lang="en-US" altLang="zh-CN" b="0" i="0" dirty="0">
                <a:solidFill>
                  <a:srgbClr val="121212"/>
                </a:solidFill>
                <a:effectLst/>
                <a:latin typeface="-apple-system"/>
              </a:rPr>
              <a:t>KEK EAPOL-Key encryption key</a:t>
            </a:r>
          </a:p>
          <a:p>
            <a:pPr algn="l"/>
            <a:r>
              <a:rPr lang="en-US" altLang="zh-CN" b="0" i="0" dirty="0">
                <a:solidFill>
                  <a:srgbClr val="121212"/>
                </a:solidFill>
                <a:effectLst/>
                <a:latin typeface="-apple-system"/>
              </a:rPr>
              <a:t>EAPOL-</a:t>
            </a:r>
            <a:r>
              <a:rPr lang="en-US" altLang="zh-CN" b="0" i="0" dirty="0" err="1">
                <a:solidFill>
                  <a:srgbClr val="121212"/>
                </a:solidFill>
                <a:effectLst/>
                <a:latin typeface="-apple-system"/>
              </a:rPr>
              <a:t>KeY</a:t>
            </a:r>
            <a:r>
              <a:rPr lang="zh-CN" altLang="en-US" b="0" i="0" dirty="0">
                <a:solidFill>
                  <a:srgbClr val="121212"/>
                </a:solidFill>
                <a:effectLst/>
                <a:latin typeface="-apple-system"/>
              </a:rPr>
              <a:t>加密秘钥</a:t>
            </a:r>
          </a:p>
          <a:p>
            <a:pPr algn="l"/>
            <a:r>
              <a:rPr lang="en-US" altLang="zh-CN" b="0" i="0" dirty="0">
                <a:solidFill>
                  <a:srgbClr val="121212"/>
                </a:solidFill>
                <a:effectLst/>
                <a:latin typeface="-apple-system"/>
              </a:rPr>
              <a:t>MIC message integrity code </a:t>
            </a:r>
            <a:r>
              <a:rPr lang="zh-CN" altLang="en-US" b="0" i="0" dirty="0">
                <a:solidFill>
                  <a:srgbClr val="121212"/>
                </a:solidFill>
                <a:effectLst/>
                <a:latin typeface="-apple-system"/>
              </a:rPr>
              <a:t>信息完整性校验码，如果输入数据发生更改，如果不知道堆成密钥就无法计算新值。</a:t>
            </a:r>
          </a:p>
          <a:p>
            <a:pPr algn="l"/>
            <a:r>
              <a:rPr lang="en-US" altLang="zh-CN" b="0" i="0" dirty="0">
                <a:solidFill>
                  <a:srgbClr val="121212"/>
                </a:solidFill>
                <a:effectLst/>
                <a:latin typeface="-apple-system"/>
              </a:rPr>
              <a:t>Pass-phrase </a:t>
            </a:r>
            <a:r>
              <a:rPr lang="zh-CN" altLang="en-US" b="0" i="0" dirty="0">
                <a:solidFill>
                  <a:srgbClr val="121212"/>
                </a:solidFill>
                <a:effectLst/>
                <a:latin typeface="-apple-system"/>
              </a:rPr>
              <a:t>密码短语，用来证实用户身份的秘密文本字符串</a:t>
            </a:r>
          </a:p>
          <a:p>
            <a:pPr algn="l"/>
            <a:r>
              <a:rPr lang="en-US" altLang="zh-CN" b="0" i="0" dirty="0">
                <a:solidFill>
                  <a:srgbClr val="121212"/>
                </a:solidFill>
                <a:effectLst/>
                <a:latin typeface="-apple-system"/>
              </a:rPr>
              <a:t>GTK group temporal key </a:t>
            </a:r>
            <a:r>
              <a:rPr lang="zh-CN" altLang="en-US" b="0" i="0" dirty="0">
                <a:solidFill>
                  <a:srgbClr val="121212"/>
                </a:solidFill>
                <a:effectLst/>
                <a:latin typeface="-apple-system"/>
              </a:rPr>
              <a:t>组临时秘钥</a:t>
            </a:r>
          </a:p>
          <a:p>
            <a:pPr algn="l"/>
            <a:r>
              <a:rPr lang="en-US" altLang="zh-CN" b="0" i="0" dirty="0">
                <a:solidFill>
                  <a:srgbClr val="121212"/>
                </a:solidFill>
                <a:effectLst/>
                <a:latin typeface="-apple-system"/>
              </a:rPr>
              <a:t>PTK pairwise transient key </a:t>
            </a:r>
            <a:r>
              <a:rPr lang="zh-CN" altLang="en-US" b="0" i="0" dirty="0">
                <a:solidFill>
                  <a:srgbClr val="121212"/>
                </a:solidFill>
                <a:effectLst/>
                <a:latin typeface="-apple-system"/>
              </a:rPr>
              <a:t>成对临时秘钥</a:t>
            </a:r>
          </a:p>
          <a:p>
            <a:pPr algn="l"/>
            <a:r>
              <a:rPr lang="en-US" altLang="zh-CN" b="0" i="0" dirty="0">
                <a:solidFill>
                  <a:srgbClr val="121212"/>
                </a:solidFill>
                <a:effectLst/>
                <a:latin typeface="-apple-system"/>
              </a:rPr>
              <a:t>TKIP Temporal Key Integrity Protocol </a:t>
            </a:r>
            <a:r>
              <a:rPr lang="zh-CN" altLang="en-US" b="0" i="0" dirty="0">
                <a:solidFill>
                  <a:srgbClr val="121212"/>
                </a:solidFill>
                <a:effectLst/>
                <a:latin typeface="-apple-system"/>
              </a:rPr>
              <a:t>临时秘钥完整性协议</a:t>
            </a:r>
          </a:p>
          <a:p>
            <a:pPr algn="l"/>
            <a:r>
              <a:rPr lang="en-US" altLang="zh-CN" b="0" i="0" dirty="0">
                <a:solidFill>
                  <a:srgbClr val="121212"/>
                </a:solidFill>
                <a:effectLst/>
                <a:latin typeface="-apple-system"/>
              </a:rPr>
              <a:t>TSC TKIP sequence counter TKIP</a:t>
            </a:r>
            <a:r>
              <a:rPr lang="zh-CN" altLang="en-US" b="0" i="0" dirty="0">
                <a:solidFill>
                  <a:srgbClr val="121212"/>
                </a:solidFill>
                <a:effectLst/>
                <a:latin typeface="-apple-system"/>
              </a:rPr>
              <a:t>序号计数器</a:t>
            </a:r>
          </a:p>
          <a:p>
            <a:pPr algn="l"/>
            <a:r>
              <a:rPr lang="en-US" altLang="zh-CN" b="0" i="0" dirty="0">
                <a:solidFill>
                  <a:srgbClr val="121212"/>
                </a:solidFill>
                <a:effectLst/>
                <a:latin typeface="-apple-system"/>
              </a:rPr>
              <a:t>CCMP CTR with CBC-MAC Protocol—CTR</a:t>
            </a:r>
            <a:r>
              <a:rPr lang="zh-CN" altLang="en-US" b="0" i="0" dirty="0">
                <a:solidFill>
                  <a:srgbClr val="121212"/>
                </a:solidFill>
                <a:effectLst/>
                <a:latin typeface="-apple-system"/>
              </a:rPr>
              <a:t>（提供机密性），</a:t>
            </a:r>
            <a:r>
              <a:rPr lang="en-US" altLang="zh-CN" b="0" i="0" dirty="0">
                <a:solidFill>
                  <a:srgbClr val="121212"/>
                </a:solidFill>
                <a:effectLst/>
                <a:latin typeface="-apple-system"/>
              </a:rPr>
              <a:t>CBC-MAC</a:t>
            </a:r>
            <a:r>
              <a:rPr lang="zh-CN" altLang="en-US" b="0" i="0" dirty="0">
                <a:solidFill>
                  <a:srgbClr val="121212"/>
                </a:solidFill>
                <a:effectLst/>
                <a:latin typeface="-apple-system"/>
              </a:rPr>
              <a:t>（提供数据来源真实性）对称密钥块密码模式。</a:t>
            </a:r>
          </a:p>
          <a:p>
            <a:pPr algn="l"/>
            <a:r>
              <a:rPr lang="en-US" altLang="zh-CN" b="0" i="0" dirty="0">
                <a:solidFill>
                  <a:srgbClr val="121212"/>
                </a:solidFill>
                <a:effectLst/>
                <a:latin typeface="-apple-system"/>
              </a:rPr>
              <a:t>AA Authenticator address </a:t>
            </a:r>
            <a:r>
              <a:rPr lang="zh-CN" altLang="en-US" b="0" i="0" dirty="0">
                <a:solidFill>
                  <a:srgbClr val="121212"/>
                </a:solidFill>
                <a:effectLst/>
                <a:latin typeface="-apple-system"/>
              </a:rPr>
              <a:t>认证者地址</a:t>
            </a:r>
          </a:p>
          <a:p>
            <a:pPr algn="l"/>
            <a:r>
              <a:rPr lang="en-US" altLang="zh-CN" b="0" i="0" dirty="0">
                <a:solidFill>
                  <a:srgbClr val="121212"/>
                </a:solidFill>
                <a:effectLst/>
                <a:latin typeface="-apple-system"/>
              </a:rPr>
              <a:t>AAA authentication, authorization, and accounting--—</a:t>
            </a:r>
            <a:r>
              <a:rPr lang="zh-CN" altLang="en-US" b="0" i="0" dirty="0">
                <a:solidFill>
                  <a:srgbClr val="121212"/>
                </a:solidFill>
                <a:effectLst/>
                <a:latin typeface="-apple-system"/>
              </a:rPr>
              <a:t>请求方和身份验证服务方（</a:t>
            </a:r>
            <a:r>
              <a:rPr lang="en-US" altLang="zh-CN" b="0" i="0" dirty="0">
                <a:solidFill>
                  <a:srgbClr val="121212"/>
                </a:solidFill>
                <a:effectLst/>
                <a:latin typeface="-apple-system"/>
              </a:rPr>
              <a:t>AS</a:t>
            </a:r>
            <a:r>
              <a:rPr lang="zh-CN" altLang="en-US" b="0" i="0" dirty="0">
                <a:solidFill>
                  <a:srgbClr val="121212"/>
                </a:solidFill>
                <a:effectLst/>
                <a:latin typeface="-apple-system"/>
              </a:rPr>
              <a:t>）共同协商的密钥信息。</a:t>
            </a:r>
          </a:p>
          <a:p>
            <a:pPr algn="l"/>
            <a:r>
              <a:rPr lang="en-US" altLang="zh-CN" b="0" i="0" dirty="0">
                <a:solidFill>
                  <a:srgbClr val="121212"/>
                </a:solidFill>
                <a:effectLst/>
                <a:latin typeface="-apple-system"/>
              </a:rPr>
              <a:t>AAD additional authentication data—</a:t>
            </a:r>
            <a:r>
              <a:rPr lang="zh-CN" altLang="en-US" b="0" i="0" dirty="0">
                <a:solidFill>
                  <a:srgbClr val="121212"/>
                </a:solidFill>
                <a:effectLst/>
                <a:latin typeface="-apple-system"/>
              </a:rPr>
              <a:t>未经加密但受到加密保护的数据。</a:t>
            </a:r>
          </a:p>
          <a:p>
            <a:pPr algn="l"/>
            <a:r>
              <a:rPr lang="en-US" altLang="zh-CN" b="0" i="0" dirty="0">
                <a:solidFill>
                  <a:srgbClr val="121212"/>
                </a:solidFill>
                <a:effectLst/>
                <a:latin typeface="-apple-system"/>
              </a:rPr>
              <a:t>AES advanced encryption standard</a:t>
            </a:r>
            <a:r>
              <a:rPr lang="zh-CN" altLang="en-US" b="0" i="0" dirty="0">
                <a:solidFill>
                  <a:srgbClr val="121212"/>
                </a:solidFill>
                <a:effectLst/>
                <a:latin typeface="-apple-system"/>
              </a:rPr>
              <a:t>高级加密标准</a:t>
            </a:r>
          </a:p>
          <a:p>
            <a:pPr algn="l"/>
            <a:r>
              <a:rPr lang="en-US" altLang="zh-CN" b="0" i="0" dirty="0">
                <a:solidFill>
                  <a:srgbClr val="121212"/>
                </a:solidFill>
                <a:effectLst/>
                <a:latin typeface="-apple-system"/>
              </a:rPr>
              <a:t>AKM authentication and key management </a:t>
            </a:r>
            <a:r>
              <a:rPr lang="zh-CN" altLang="en-US" b="0" i="0" dirty="0">
                <a:solidFill>
                  <a:srgbClr val="121212"/>
                </a:solidFill>
                <a:effectLst/>
                <a:latin typeface="-apple-system"/>
              </a:rPr>
              <a:t>认证和秘钥管理</a:t>
            </a:r>
          </a:p>
          <a:p>
            <a:pPr algn="l"/>
            <a:r>
              <a:rPr lang="en-US" altLang="zh-CN" b="0" i="0" dirty="0">
                <a:solidFill>
                  <a:srgbClr val="121212"/>
                </a:solidFill>
                <a:effectLst/>
                <a:latin typeface="-apple-system"/>
              </a:rPr>
              <a:t>AKMP Authentication and Key Management Protocol </a:t>
            </a:r>
            <a:r>
              <a:rPr lang="zh-CN" altLang="en-US" b="0" i="0" dirty="0">
                <a:solidFill>
                  <a:srgbClr val="121212"/>
                </a:solidFill>
                <a:effectLst/>
                <a:latin typeface="-apple-system"/>
              </a:rPr>
              <a:t>认证和秘钥管理协议</a:t>
            </a:r>
          </a:p>
          <a:p>
            <a:pPr algn="l"/>
            <a:r>
              <a:rPr lang="en-US" altLang="zh-CN" b="0" i="0" dirty="0" err="1">
                <a:solidFill>
                  <a:srgbClr val="121212"/>
                </a:solidFill>
                <a:effectLst/>
                <a:latin typeface="-apple-system"/>
              </a:rPr>
              <a:t>Anonce</a:t>
            </a:r>
            <a:r>
              <a:rPr lang="en-US" altLang="zh-CN" b="0" i="0" dirty="0">
                <a:solidFill>
                  <a:srgbClr val="121212"/>
                </a:solidFill>
                <a:effectLst/>
                <a:latin typeface="-apple-system"/>
              </a:rPr>
              <a:t> Authenticator nonce </a:t>
            </a:r>
            <a:r>
              <a:rPr lang="zh-CN" altLang="en-US" b="0" i="0" dirty="0">
                <a:solidFill>
                  <a:srgbClr val="121212"/>
                </a:solidFill>
                <a:effectLst/>
                <a:latin typeface="-apple-system"/>
              </a:rPr>
              <a:t>认证者随机数</a:t>
            </a:r>
          </a:p>
          <a:p>
            <a:pPr algn="l"/>
            <a:r>
              <a:rPr lang="en-US" altLang="zh-CN" b="0" i="0" dirty="0" err="1">
                <a:solidFill>
                  <a:srgbClr val="121212"/>
                </a:solidFill>
                <a:effectLst/>
                <a:latin typeface="-apple-system"/>
              </a:rPr>
              <a:t>Snonce</a:t>
            </a:r>
            <a:r>
              <a:rPr lang="en-US" altLang="zh-CN" b="0" i="0" dirty="0">
                <a:solidFill>
                  <a:srgbClr val="121212"/>
                </a:solidFill>
                <a:effectLst/>
                <a:latin typeface="-apple-system"/>
              </a:rPr>
              <a:t> Supplicant nonce </a:t>
            </a:r>
            <a:r>
              <a:rPr lang="zh-CN" altLang="en-US" b="0" i="0" dirty="0">
                <a:solidFill>
                  <a:srgbClr val="121212"/>
                </a:solidFill>
                <a:effectLst/>
                <a:latin typeface="-apple-system"/>
              </a:rPr>
              <a:t>申请者随机数</a:t>
            </a:r>
          </a:p>
          <a:p>
            <a:pPr algn="l"/>
            <a:r>
              <a:rPr lang="en-US" altLang="zh-CN" b="0" i="0" dirty="0">
                <a:solidFill>
                  <a:srgbClr val="121212"/>
                </a:solidFill>
                <a:effectLst/>
                <a:latin typeface="-apple-system"/>
              </a:rPr>
              <a:t>ARP Address Resolution Protocol </a:t>
            </a:r>
            <a:r>
              <a:rPr lang="zh-CN" altLang="en-US" b="0" i="0" dirty="0">
                <a:solidFill>
                  <a:srgbClr val="121212"/>
                </a:solidFill>
                <a:effectLst/>
                <a:latin typeface="-apple-system"/>
              </a:rPr>
              <a:t>地址解析协议</a:t>
            </a:r>
          </a:p>
          <a:p>
            <a:pPr algn="l"/>
            <a:r>
              <a:rPr lang="en-US" altLang="zh-CN" b="0" i="0" dirty="0">
                <a:solidFill>
                  <a:srgbClr val="121212"/>
                </a:solidFill>
                <a:effectLst/>
                <a:latin typeface="-apple-system"/>
              </a:rPr>
              <a:t>PMF Protected Management Frame </a:t>
            </a:r>
            <a:r>
              <a:rPr lang="zh-CN" altLang="en-US" b="0" i="0" dirty="0">
                <a:solidFill>
                  <a:srgbClr val="121212"/>
                </a:solidFill>
                <a:effectLst/>
                <a:latin typeface="-apple-system"/>
              </a:rPr>
              <a:t>保护管理帧</a:t>
            </a:r>
          </a:p>
          <a:p>
            <a:pPr algn="l"/>
            <a:r>
              <a:rPr lang="en-US" altLang="zh-CN" b="0" i="0" dirty="0">
                <a:solidFill>
                  <a:srgbClr val="121212"/>
                </a:solidFill>
                <a:effectLst/>
                <a:latin typeface="-apple-system"/>
              </a:rPr>
              <a:t>IGTK Integrity GTK </a:t>
            </a:r>
            <a:r>
              <a:rPr lang="zh-CN" altLang="en-US" b="0" i="0" dirty="0">
                <a:solidFill>
                  <a:srgbClr val="121212"/>
                </a:solidFill>
                <a:effectLst/>
                <a:latin typeface="-apple-system"/>
              </a:rPr>
              <a:t>完整性</a:t>
            </a:r>
            <a:r>
              <a:rPr lang="en-US" altLang="zh-CN" b="0" i="0" dirty="0">
                <a:solidFill>
                  <a:srgbClr val="121212"/>
                </a:solidFill>
                <a:effectLst/>
                <a:latin typeface="-apple-system"/>
              </a:rPr>
              <a:t>GTK</a:t>
            </a:r>
          </a:p>
          <a:p>
            <a:pPr algn="l"/>
            <a:r>
              <a:rPr lang="en-US" altLang="zh-CN" b="0" i="0" dirty="0">
                <a:solidFill>
                  <a:srgbClr val="121212"/>
                </a:solidFill>
                <a:effectLst/>
                <a:latin typeface="-apple-system"/>
              </a:rPr>
              <a:t>MMIE Management MIC Information Element</a:t>
            </a:r>
          </a:p>
          <a:p>
            <a:pPr algn="l"/>
            <a:r>
              <a:rPr lang="en-US" altLang="zh-CN" b="0" i="0" dirty="0">
                <a:solidFill>
                  <a:srgbClr val="121212"/>
                </a:solidFill>
                <a:effectLst/>
                <a:latin typeface="-apple-system"/>
              </a:rPr>
              <a:t>BIP Broadcast/Multicast Integrity Protocol</a:t>
            </a:r>
          </a:p>
          <a:p>
            <a:pPr algn="l"/>
            <a:r>
              <a:rPr lang="en-US" altLang="zh-CN" b="0" i="0" dirty="0">
                <a:solidFill>
                  <a:srgbClr val="121212"/>
                </a:solidFill>
                <a:effectLst/>
                <a:latin typeface="-apple-system"/>
              </a:rPr>
              <a:t>SA Query Security Association Query </a:t>
            </a:r>
            <a:r>
              <a:rPr lang="zh-CN" altLang="en-US" b="0" i="0" dirty="0">
                <a:solidFill>
                  <a:srgbClr val="121212"/>
                </a:solidFill>
                <a:effectLst/>
                <a:latin typeface="-apple-system"/>
              </a:rPr>
              <a:t>安全关联确认</a:t>
            </a:r>
          </a:p>
          <a:p>
            <a:pPr algn="l"/>
            <a:r>
              <a:rPr lang="en-US" altLang="zh-CN" b="0" i="0" dirty="0">
                <a:solidFill>
                  <a:srgbClr val="121212"/>
                </a:solidFill>
                <a:effectLst/>
                <a:latin typeface="-apple-system"/>
              </a:rPr>
              <a:t>MFPC Management Frame Protection Capable</a:t>
            </a:r>
          </a:p>
          <a:p>
            <a:pPr algn="l"/>
            <a:r>
              <a:rPr lang="en-US" altLang="zh-CN" b="0" i="0" dirty="0">
                <a:solidFill>
                  <a:srgbClr val="121212"/>
                </a:solidFill>
                <a:effectLst/>
                <a:latin typeface="-apple-system"/>
              </a:rPr>
              <a:t>MFPR Management Frame Protection Required</a:t>
            </a:r>
          </a:p>
          <a:p>
            <a:pPr algn="l"/>
            <a:r>
              <a:rPr lang="en-US" altLang="zh-CN" b="0" i="0" dirty="0">
                <a:solidFill>
                  <a:srgbClr val="121212"/>
                </a:solidFill>
                <a:effectLst/>
                <a:latin typeface="-apple-system"/>
              </a:rPr>
              <a:t>OWE Opportunistic Wireless Encryption</a:t>
            </a:r>
          </a:p>
          <a:p>
            <a:pPr algn="l"/>
            <a:r>
              <a:rPr lang="en-US" altLang="zh-CN" b="0" i="0" dirty="0">
                <a:solidFill>
                  <a:srgbClr val="121212"/>
                </a:solidFill>
                <a:effectLst/>
                <a:latin typeface="-apple-system"/>
              </a:rPr>
              <a:t>SAE Simultaneous Authentication of Equals</a:t>
            </a:r>
          </a:p>
          <a:p>
            <a:pPr algn="l"/>
            <a:r>
              <a:rPr lang="en-US" altLang="zh-CN" b="0" i="0" dirty="0">
                <a:solidFill>
                  <a:srgbClr val="121212"/>
                </a:solidFill>
                <a:effectLst/>
                <a:latin typeface="-apple-system"/>
              </a:rPr>
              <a:t>PE Password Element</a:t>
            </a: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155</a:t>
            </a:fld>
            <a:endParaRPr lang="zh-CN" altLang="en-US"/>
          </a:p>
        </p:txBody>
      </p:sp>
    </p:spTree>
    <p:extLst>
      <p:ext uri="{BB962C8B-B14F-4D97-AF65-F5344CB8AC3E}">
        <p14:creationId xmlns:p14="http://schemas.microsoft.com/office/powerpoint/2010/main" val="339446113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Wi-Fi</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安全接入</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V3</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WPA3</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，引入了</a:t>
            </a:r>
            <a:r>
              <a:rPr lang="zh-CN" altLang="en-US" sz="1200" b="0" dirty="0">
                <a:solidFill>
                  <a:srgbClr val="7030A0"/>
                </a:solidFill>
                <a:latin typeface="微软雅黑" pitchFamily="34" charset="-122"/>
                <a:ea typeface="微软雅黑" pitchFamily="34" charset="-122"/>
              </a:rPr>
              <a:t>对等实体同时验证</a:t>
            </a:r>
            <a:r>
              <a:rPr lang="en-US" altLang="zh-CN" sz="1200" b="0" dirty="0">
                <a:solidFill>
                  <a:srgbClr val="7030A0"/>
                </a:solidFill>
                <a:latin typeface="微软雅黑" pitchFamily="34" charset="-122"/>
                <a:ea typeface="微软雅黑" pitchFamily="34" charset="-122"/>
              </a:rPr>
              <a:t>SEA</a:t>
            </a:r>
            <a:r>
              <a:rPr lang="zh-CN" altLang="en-US" sz="1200" b="0" dirty="0">
                <a:solidFill>
                  <a:srgbClr val="7030A0"/>
                </a:solidFill>
                <a:latin typeface="微软雅黑" pitchFamily="34" charset="-122"/>
                <a:ea typeface="微软雅黑" pitchFamily="34" charset="-122"/>
              </a:rPr>
              <a:t>，针对加密网络</a:t>
            </a:r>
            <a:r>
              <a:rPr lang="zh-CN" altLang="en-US" sz="1200" b="0" dirty="0">
                <a:solidFill>
                  <a:schemeClr val="tx1"/>
                </a:solidFill>
                <a:latin typeface="微软雅黑" pitchFamily="34" charset="-122"/>
                <a:ea typeface="微软雅黑" pitchFamily="34" charset="-122"/>
              </a:rPr>
              <a:t>，</a:t>
            </a:r>
            <a:r>
              <a:rPr lang="en-US" altLang="zh-CN" sz="1200" b="0" dirty="0">
                <a:solidFill>
                  <a:schemeClr val="tx1"/>
                </a:solidFill>
                <a:latin typeface="微软雅黑" pitchFamily="34" charset="-122"/>
                <a:ea typeface="微软雅黑" pitchFamily="34" charset="-122"/>
              </a:rPr>
              <a:t> </a:t>
            </a:r>
            <a:r>
              <a:rPr lang="zh-CN" altLang="en-US" sz="1200" b="0" dirty="0">
                <a:solidFill>
                  <a:schemeClr val="tx1"/>
                </a:solidFill>
                <a:latin typeface="微软雅黑" pitchFamily="34" charset="-122"/>
                <a:ea typeface="微软雅黑" pitchFamily="34" charset="-122"/>
              </a:rPr>
              <a:t>是一种密钥交换协议（蜻蜓握手协议），</a:t>
            </a:r>
            <a:r>
              <a:rPr lang="en-US" altLang="zh-CN" sz="1200" b="0" dirty="0">
                <a:solidFill>
                  <a:schemeClr val="tx1"/>
                </a:solidFill>
                <a:latin typeface="微软雅黑" pitchFamily="34" charset="-122"/>
                <a:ea typeface="微软雅黑" pitchFamily="34" charset="-122"/>
              </a:rPr>
              <a:t>SAE</a:t>
            </a:r>
            <a:r>
              <a:rPr lang="zh-CN" altLang="en-US" sz="1200" b="0" dirty="0">
                <a:solidFill>
                  <a:schemeClr val="tx1"/>
                </a:solidFill>
                <a:latin typeface="微软雅黑" pitchFamily="34" charset="-122"/>
                <a:ea typeface="微软雅黑" pitchFamily="34" charset="-122"/>
              </a:rPr>
              <a:t>握手协议针对每个客户端协商新的</a:t>
            </a:r>
            <a:r>
              <a:rPr lang="zh-CN" altLang="en-US" b="0" i="0" dirty="0">
                <a:solidFill>
                  <a:srgbClr val="121212"/>
                </a:solidFill>
                <a:effectLst/>
                <a:latin typeface="-apple-system"/>
              </a:rPr>
              <a:t>成对主密钥</a:t>
            </a:r>
            <a:r>
              <a:rPr lang="en-US" altLang="zh-CN" b="0" i="0" dirty="0">
                <a:solidFill>
                  <a:srgbClr val="121212"/>
                </a:solidFill>
                <a:effectLst/>
                <a:latin typeface="-apple-system"/>
              </a:rPr>
              <a:t>PMK</a:t>
            </a:r>
            <a:r>
              <a:rPr lang="zh-CN" altLang="en-US" sz="1200" b="0" dirty="0">
                <a:solidFill>
                  <a:schemeClr val="tx1"/>
                </a:solidFill>
                <a:latin typeface="微软雅黑" pitchFamily="34" charset="-122"/>
                <a:ea typeface="微软雅黑" pitchFamily="34" charset="-122"/>
              </a:rPr>
              <a:t>，然后这个</a:t>
            </a:r>
            <a:r>
              <a:rPr lang="en-US" altLang="zh-CN" sz="1200" b="0" dirty="0">
                <a:solidFill>
                  <a:schemeClr val="tx1"/>
                </a:solidFill>
                <a:latin typeface="微软雅黑" pitchFamily="34" charset="-122"/>
                <a:ea typeface="微软雅黑" pitchFamily="34" charset="-122"/>
              </a:rPr>
              <a:t>PMK</a:t>
            </a:r>
            <a:r>
              <a:rPr lang="zh-CN" altLang="en-US" sz="1200" b="0" dirty="0">
                <a:solidFill>
                  <a:schemeClr val="tx1"/>
                </a:solidFill>
                <a:latin typeface="微软雅黑" pitchFamily="34" charset="-122"/>
                <a:ea typeface="微软雅黑" pitchFamily="34" charset="-122"/>
              </a:rPr>
              <a:t>再通过传统的四次握手生成新</a:t>
            </a:r>
            <a:r>
              <a:rPr lang="en-US" altLang="zh-CN" sz="1200" b="0" dirty="0">
                <a:solidFill>
                  <a:schemeClr val="tx1"/>
                </a:solidFill>
                <a:latin typeface="微软雅黑" pitchFamily="34" charset="-122"/>
                <a:ea typeface="微软雅黑" pitchFamily="34" charset="-122"/>
              </a:rPr>
              <a:t>PMK</a:t>
            </a:r>
            <a:r>
              <a:rPr lang="zh-CN" altLang="en-US" sz="1200" b="0" dirty="0">
                <a:solidFill>
                  <a:schemeClr val="tx1"/>
                </a:solidFill>
                <a:latin typeface="微软雅黑" pitchFamily="34" charset="-122"/>
                <a:ea typeface="微软雅黑" pitchFamily="34" charset="-122"/>
              </a:rPr>
              <a:t>，用新</a:t>
            </a:r>
            <a:r>
              <a:rPr lang="en-US" altLang="zh-CN" sz="1200" b="0" dirty="0">
                <a:solidFill>
                  <a:schemeClr val="tx1"/>
                </a:solidFill>
                <a:latin typeface="微软雅黑" pitchFamily="34" charset="-122"/>
                <a:ea typeface="微软雅黑" pitchFamily="34" charset="-122"/>
              </a:rPr>
              <a:t>PMK</a:t>
            </a:r>
            <a:r>
              <a:rPr lang="zh-CN" altLang="en-US" sz="1200" b="0" dirty="0">
                <a:solidFill>
                  <a:schemeClr val="tx1"/>
                </a:solidFill>
                <a:latin typeface="微软雅黑" pitchFamily="34" charset="-122"/>
                <a:ea typeface="微软雅黑" pitchFamily="34" charset="-122"/>
              </a:rPr>
              <a:t>生成</a:t>
            </a:r>
            <a:r>
              <a:rPr lang="zh-CN" altLang="en-US" b="0" i="0" dirty="0">
                <a:solidFill>
                  <a:srgbClr val="121212"/>
                </a:solidFill>
                <a:effectLst/>
                <a:latin typeface="-apple-system"/>
              </a:rPr>
              <a:t>成对临时秘钥</a:t>
            </a:r>
            <a:r>
              <a:rPr lang="en-US" altLang="zh-CN" sz="1200" b="0" dirty="0">
                <a:solidFill>
                  <a:schemeClr val="tx1"/>
                </a:solidFill>
                <a:latin typeface="微软雅黑" pitchFamily="34" charset="-122"/>
                <a:ea typeface="微软雅黑" pitchFamily="34" charset="-122"/>
              </a:rPr>
              <a:t>PTK</a:t>
            </a:r>
            <a:r>
              <a:rPr lang="zh-CN" altLang="en-US" sz="1200" b="0" dirty="0">
                <a:solidFill>
                  <a:schemeClr val="tx1"/>
                </a:solidFill>
                <a:latin typeface="微软雅黑" pitchFamily="34" charset="-122"/>
                <a:ea typeface="微软雅黑" pitchFamily="34" charset="-122"/>
              </a:rPr>
              <a:t>，</a:t>
            </a:r>
            <a:r>
              <a:rPr lang="zh-CN" altLang="en-US" sz="1050" b="0" i="0" dirty="0">
                <a:solidFill>
                  <a:srgbClr val="121212"/>
                </a:solidFill>
                <a:effectLst/>
                <a:latin typeface="-apple-system"/>
              </a:rPr>
              <a:t>即使密码遭到泄露，</a:t>
            </a:r>
            <a:r>
              <a:rPr lang="en-US" altLang="zh-CN" sz="1050" b="0" i="0" dirty="0">
                <a:solidFill>
                  <a:srgbClr val="121212"/>
                </a:solidFill>
                <a:effectLst/>
                <a:latin typeface="-apple-system"/>
              </a:rPr>
              <a:t>SAE</a:t>
            </a:r>
            <a:r>
              <a:rPr lang="zh-CN" altLang="en-US" sz="1050" b="0" i="0" dirty="0">
                <a:solidFill>
                  <a:srgbClr val="121212"/>
                </a:solidFill>
                <a:effectLst/>
                <a:latin typeface="-apple-system"/>
              </a:rPr>
              <a:t>握手协议仍然确保</a:t>
            </a:r>
            <a:r>
              <a:rPr lang="en-US" altLang="zh-CN" sz="1050" b="0" i="0" dirty="0">
                <a:solidFill>
                  <a:srgbClr val="121212"/>
                </a:solidFill>
                <a:effectLst/>
                <a:latin typeface="-apple-system"/>
              </a:rPr>
              <a:t>PMK</a:t>
            </a:r>
            <a:r>
              <a:rPr lang="zh-CN" altLang="en-US" sz="1050" b="0" i="0" dirty="0">
                <a:solidFill>
                  <a:srgbClr val="121212"/>
                </a:solidFill>
                <a:effectLst/>
                <a:latin typeface="-apple-system"/>
              </a:rPr>
              <a:t>不能被恢复。右图是</a:t>
            </a:r>
            <a:r>
              <a:rPr lang="en-US" altLang="zh-CN" sz="1050" b="0" i="0" dirty="0">
                <a:solidFill>
                  <a:srgbClr val="121212"/>
                </a:solidFill>
                <a:effectLst/>
                <a:latin typeface="-apple-system"/>
              </a:rPr>
              <a:t>SAE</a:t>
            </a:r>
            <a:r>
              <a:rPr lang="zh-CN" altLang="en-US" sz="1050" b="0" i="0" dirty="0">
                <a:solidFill>
                  <a:srgbClr val="121212"/>
                </a:solidFill>
                <a:effectLst/>
                <a:latin typeface="-apple-system"/>
              </a:rPr>
              <a:t>认证交互过程。移动设备</a:t>
            </a:r>
            <a:r>
              <a:rPr lang="en-US" altLang="zh-CN" sz="1050" b="0" i="0" dirty="0">
                <a:solidFill>
                  <a:srgbClr val="121212"/>
                </a:solidFill>
                <a:effectLst/>
                <a:latin typeface="-apple-system"/>
              </a:rPr>
              <a:t>STA</a:t>
            </a:r>
            <a:r>
              <a:rPr lang="zh-CN" altLang="en-US" sz="1050" b="0" i="0" dirty="0">
                <a:solidFill>
                  <a:srgbClr val="121212"/>
                </a:solidFill>
                <a:effectLst/>
                <a:latin typeface="-apple-system"/>
              </a:rPr>
              <a:t>和接入点</a:t>
            </a:r>
            <a:r>
              <a:rPr lang="en-US" altLang="zh-CN" sz="1050" b="0" i="0" dirty="0">
                <a:solidFill>
                  <a:srgbClr val="121212"/>
                </a:solidFill>
                <a:effectLst/>
                <a:latin typeface="-apple-system"/>
              </a:rPr>
              <a:t>AP</a:t>
            </a:r>
            <a:r>
              <a:rPr lang="zh-CN" altLang="en-US" sz="1050" b="0" i="0" dirty="0">
                <a:solidFill>
                  <a:srgbClr val="121212"/>
                </a:solidFill>
                <a:effectLst/>
                <a:latin typeface="-apple-system"/>
              </a:rPr>
              <a:t>双向认证承诺：在承诺交换中，双方都承诺对密码进行一次猜测。</a:t>
            </a:r>
            <a:r>
              <a:rPr lang="en-US" altLang="zh-CN" sz="1050" b="0" i="0" dirty="0">
                <a:solidFill>
                  <a:srgbClr val="121212"/>
                </a:solidFill>
                <a:effectLst/>
                <a:latin typeface="-apple-system"/>
              </a:rPr>
              <a:t>STA</a:t>
            </a:r>
            <a:r>
              <a:rPr lang="zh-CN" altLang="en-US" sz="1050" b="0" i="0" dirty="0">
                <a:solidFill>
                  <a:srgbClr val="121212"/>
                </a:solidFill>
                <a:effectLst/>
                <a:latin typeface="-apple-system"/>
              </a:rPr>
              <a:t>和</a:t>
            </a:r>
            <a:r>
              <a:rPr lang="en-US" altLang="zh-CN" sz="1050" b="0" i="0" dirty="0">
                <a:solidFill>
                  <a:srgbClr val="121212"/>
                </a:solidFill>
                <a:effectLst/>
                <a:latin typeface="-apple-system"/>
              </a:rPr>
              <a:t>AP</a:t>
            </a:r>
            <a:r>
              <a:rPr lang="zh-CN" altLang="en-US" sz="1050" b="0" i="0" dirty="0">
                <a:solidFill>
                  <a:srgbClr val="121212"/>
                </a:solidFill>
                <a:effectLst/>
                <a:latin typeface="-apple-system"/>
              </a:rPr>
              <a:t>都生成一个随机数</a:t>
            </a:r>
            <a:r>
              <a:rPr lang="en-US" altLang="zh-CN" sz="1050" b="0" i="0" dirty="0">
                <a:solidFill>
                  <a:srgbClr val="121212"/>
                </a:solidFill>
                <a:effectLst/>
                <a:latin typeface="-apple-system"/>
              </a:rPr>
              <a:t>scalar</a:t>
            </a:r>
            <a:r>
              <a:rPr lang="zh-CN" altLang="en-US" sz="1050" b="0" i="0" dirty="0">
                <a:solidFill>
                  <a:srgbClr val="121212"/>
                </a:solidFill>
                <a:effectLst/>
                <a:latin typeface="-apple-system"/>
              </a:rPr>
              <a:t>和一个密码元素</a:t>
            </a:r>
            <a:r>
              <a:rPr lang="en-US" altLang="zh-CN" sz="1050" b="0" i="0" dirty="0">
                <a:solidFill>
                  <a:srgbClr val="121212"/>
                </a:solidFill>
                <a:effectLst/>
                <a:latin typeface="-apple-system"/>
              </a:rPr>
              <a:t>PE</a:t>
            </a:r>
            <a:r>
              <a:rPr lang="zh-CN" altLang="en-US" sz="1050" b="0" i="0" dirty="0">
                <a:solidFill>
                  <a:srgbClr val="121212"/>
                </a:solidFill>
                <a:effectLst/>
                <a:latin typeface="-apple-system"/>
              </a:rPr>
              <a:t>，彼此交换它们，并处理对方的随机数</a:t>
            </a:r>
            <a:r>
              <a:rPr lang="en-US" altLang="zh-CN" sz="1050" b="0" i="0" dirty="0">
                <a:solidFill>
                  <a:srgbClr val="121212"/>
                </a:solidFill>
                <a:effectLst/>
                <a:latin typeface="-apple-system"/>
              </a:rPr>
              <a:t>scalar</a:t>
            </a:r>
            <a:r>
              <a:rPr lang="zh-CN" altLang="en-US" sz="1050" b="0" i="0" dirty="0">
                <a:solidFill>
                  <a:srgbClr val="121212"/>
                </a:solidFill>
                <a:effectLst/>
                <a:latin typeface="-apple-system"/>
              </a:rPr>
              <a:t>和密码元素</a:t>
            </a:r>
            <a:r>
              <a:rPr lang="en-US" altLang="zh-CN" sz="1050" b="0" i="0" dirty="0">
                <a:solidFill>
                  <a:srgbClr val="121212"/>
                </a:solidFill>
                <a:effectLst/>
                <a:latin typeface="-apple-system"/>
              </a:rPr>
              <a:t>PE</a:t>
            </a:r>
            <a:r>
              <a:rPr lang="zh-CN" altLang="en-US" sz="1050" b="0" i="0" dirty="0">
                <a:solidFill>
                  <a:srgbClr val="121212"/>
                </a:solidFill>
                <a:effectLst/>
                <a:latin typeface="-apple-system"/>
              </a:rPr>
              <a:t>以生成一个公共的和共享的秘密。双向认证确认：在确认交换中，双方确认他们获得了相同的秘密，因此拥有相同的密码。</a:t>
            </a:r>
            <a:endParaRPr lang="en-US" altLang="zh-CN" sz="10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选讲或扩展讲解</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a:t>
            </a:r>
            <a:endParaRPr lang="en-US" altLang="zh-CN" dirty="0"/>
          </a:p>
          <a:p>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专有名词和缩略语</a:t>
            </a:r>
          </a:p>
          <a:p>
            <a:pPr algn="l"/>
            <a:r>
              <a:rPr lang="en-US" altLang="zh-CN" b="0" i="0" dirty="0">
                <a:solidFill>
                  <a:srgbClr val="121212"/>
                </a:solidFill>
                <a:effectLst/>
                <a:latin typeface="-apple-system"/>
              </a:rPr>
              <a:t>Acronyms Definition</a:t>
            </a:r>
          </a:p>
          <a:p>
            <a:pPr algn="l"/>
            <a:r>
              <a:rPr lang="en-US" altLang="zh-CN" b="0" i="0" dirty="0">
                <a:solidFill>
                  <a:srgbClr val="121212"/>
                </a:solidFill>
                <a:effectLst/>
                <a:latin typeface="-apple-system"/>
              </a:rPr>
              <a:t>WPA WIFI Protected Access </a:t>
            </a:r>
            <a:r>
              <a:rPr lang="zh-CN" altLang="en-US" b="0" i="0" dirty="0">
                <a:solidFill>
                  <a:srgbClr val="121212"/>
                </a:solidFill>
                <a:effectLst/>
                <a:latin typeface="-apple-system"/>
              </a:rPr>
              <a:t>防护访问</a:t>
            </a:r>
          </a:p>
          <a:p>
            <a:pPr algn="l"/>
            <a:r>
              <a:rPr lang="en-US" altLang="zh-CN" b="0" i="0" dirty="0">
                <a:solidFill>
                  <a:srgbClr val="121212"/>
                </a:solidFill>
                <a:effectLst/>
                <a:latin typeface="-apple-system"/>
              </a:rPr>
              <a:t>WNM Wireless Network Management </a:t>
            </a:r>
            <a:r>
              <a:rPr lang="zh-CN" altLang="en-US" b="0" i="0" dirty="0">
                <a:solidFill>
                  <a:srgbClr val="121212"/>
                </a:solidFill>
                <a:effectLst/>
                <a:latin typeface="-apple-system"/>
              </a:rPr>
              <a:t>无线网络管理</a:t>
            </a:r>
          </a:p>
          <a:p>
            <a:pPr algn="l"/>
            <a:r>
              <a:rPr lang="en-US" altLang="zh-CN" b="0" i="0" dirty="0">
                <a:solidFill>
                  <a:srgbClr val="121212"/>
                </a:solidFill>
                <a:effectLst/>
                <a:latin typeface="-apple-system"/>
              </a:rPr>
              <a:t>SME system management entity </a:t>
            </a:r>
            <a:r>
              <a:rPr lang="zh-CN" altLang="en-US" b="0" i="0" dirty="0">
                <a:solidFill>
                  <a:srgbClr val="121212"/>
                </a:solidFill>
                <a:effectLst/>
                <a:latin typeface="-apple-system"/>
              </a:rPr>
              <a:t>系统管理实体</a:t>
            </a:r>
          </a:p>
          <a:p>
            <a:pPr algn="l"/>
            <a:r>
              <a:rPr lang="en-US" altLang="zh-CN" b="0" i="0" dirty="0">
                <a:solidFill>
                  <a:srgbClr val="121212"/>
                </a:solidFill>
                <a:effectLst/>
                <a:latin typeface="-apple-system"/>
              </a:rPr>
              <a:t>RSN robust security network </a:t>
            </a:r>
            <a:r>
              <a:rPr lang="zh-CN" altLang="en-US" b="0" i="0" dirty="0">
                <a:solidFill>
                  <a:srgbClr val="121212"/>
                </a:solidFill>
                <a:effectLst/>
                <a:latin typeface="-apple-system"/>
              </a:rPr>
              <a:t>强健性安全网络</a:t>
            </a:r>
          </a:p>
          <a:p>
            <a:pPr algn="l"/>
            <a:r>
              <a:rPr lang="en-US" altLang="zh-CN" b="0" i="0" dirty="0">
                <a:solidFill>
                  <a:srgbClr val="121212"/>
                </a:solidFill>
                <a:effectLst/>
                <a:latin typeface="-apple-system"/>
              </a:rPr>
              <a:t>RSNA robust security network association </a:t>
            </a:r>
            <a:r>
              <a:rPr lang="zh-CN" altLang="en-US" b="0" i="0" dirty="0">
                <a:solidFill>
                  <a:srgbClr val="121212"/>
                </a:solidFill>
                <a:effectLst/>
                <a:latin typeface="-apple-system"/>
              </a:rPr>
              <a:t>强健性安全网络关联（认证或关联包含</a:t>
            </a:r>
            <a:r>
              <a:rPr lang="en-US" altLang="zh-CN" b="0" i="0" dirty="0">
                <a:solidFill>
                  <a:srgbClr val="121212"/>
                </a:solidFill>
                <a:effectLst/>
                <a:latin typeface="-apple-system"/>
              </a:rPr>
              <a:t>4-way handshake</a:t>
            </a:r>
            <a:r>
              <a:rPr lang="zh-CN" altLang="en-US" b="0" i="0" dirty="0">
                <a:solidFill>
                  <a:srgbClr val="121212"/>
                </a:solidFill>
                <a:effectLst/>
                <a:latin typeface="-apple-system"/>
              </a:rPr>
              <a:t>）</a:t>
            </a:r>
          </a:p>
          <a:p>
            <a:pPr algn="l"/>
            <a:r>
              <a:rPr lang="en-US" altLang="zh-CN" b="0" i="0" dirty="0">
                <a:solidFill>
                  <a:srgbClr val="121212"/>
                </a:solidFill>
                <a:effectLst/>
                <a:latin typeface="-apple-system"/>
              </a:rPr>
              <a:t>PSK </a:t>
            </a:r>
            <a:r>
              <a:rPr lang="en-US" altLang="zh-CN" b="0" i="0" dirty="0" err="1">
                <a:solidFill>
                  <a:srgbClr val="121212"/>
                </a:solidFill>
                <a:effectLst/>
                <a:latin typeface="-apple-system"/>
              </a:rPr>
              <a:t>preshared</a:t>
            </a:r>
            <a:r>
              <a:rPr lang="en-US" altLang="zh-CN" b="0" i="0" dirty="0">
                <a:solidFill>
                  <a:srgbClr val="121212"/>
                </a:solidFill>
                <a:effectLst/>
                <a:latin typeface="-apple-system"/>
              </a:rPr>
              <a:t> key </a:t>
            </a:r>
            <a:r>
              <a:rPr lang="zh-CN" altLang="en-US" b="0" i="0" dirty="0">
                <a:solidFill>
                  <a:srgbClr val="121212"/>
                </a:solidFill>
                <a:effectLst/>
                <a:latin typeface="-apple-system"/>
              </a:rPr>
              <a:t>预共享密钥</a:t>
            </a:r>
          </a:p>
          <a:p>
            <a:pPr algn="l"/>
            <a:r>
              <a:rPr lang="en-US" altLang="zh-CN" b="0" i="0" dirty="0">
                <a:solidFill>
                  <a:srgbClr val="121212"/>
                </a:solidFill>
                <a:effectLst/>
                <a:latin typeface="-apple-system"/>
              </a:rPr>
              <a:t>PMK pairwise master key </a:t>
            </a:r>
            <a:r>
              <a:rPr lang="zh-CN" altLang="en-US" b="0" i="0" dirty="0">
                <a:solidFill>
                  <a:srgbClr val="121212"/>
                </a:solidFill>
                <a:effectLst/>
                <a:latin typeface="-apple-system"/>
              </a:rPr>
              <a:t>成对主密钥</a:t>
            </a:r>
          </a:p>
          <a:p>
            <a:pPr algn="l"/>
            <a:r>
              <a:rPr lang="en-US" altLang="zh-CN" b="0" i="0" dirty="0">
                <a:solidFill>
                  <a:srgbClr val="121212"/>
                </a:solidFill>
                <a:effectLst/>
                <a:latin typeface="-apple-system"/>
              </a:rPr>
              <a:t>KCK EAPOL-Key confirmation key EAPOL-Key</a:t>
            </a:r>
            <a:r>
              <a:rPr lang="zh-CN" altLang="en-US" b="0" i="0" dirty="0">
                <a:solidFill>
                  <a:srgbClr val="121212"/>
                </a:solidFill>
                <a:effectLst/>
                <a:latin typeface="-apple-system"/>
              </a:rPr>
              <a:t>确认秘钥</a:t>
            </a:r>
          </a:p>
          <a:p>
            <a:pPr algn="l"/>
            <a:r>
              <a:rPr lang="en-US" altLang="zh-CN" b="0" i="0" dirty="0">
                <a:solidFill>
                  <a:srgbClr val="121212"/>
                </a:solidFill>
                <a:effectLst/>
                <a:latin typeface="-apple-system"/>
              </a:rPr>
              <a:t>KEK EAPOL-Key encryption key</a:t>
            </a:r>
          </a:p>
          <a:p>
            <a:pPr algn="l"/>
            <a:r>
              <a:rPr lang="en-US" altLang="zh-CN" b="0" i="0" dirty="0">
                <a:solidFill>
                  <a:srgbClr val="121212"/>
                </a:solidFill>
                <a:effectLst/>
                <a:latin typeface="-apple-system"/>
              </a:rPr>
              <a:t>EAPOL-</a:t>
            </a:r>
            <a:r>
              <a:rPr lang="en-US" altLang="zh-CN" b="0" i="0" dirty="0" err="1">
                <a:solidFill>
                  <a:srgbClr val="121212"/>
                </a:solidFill>
                <a:effectLst/>
                <a:latin typeface="-apple-system"/>
              </a:rPr>
              <a:t>KeY</a:t>
            </a:r>
            <a:r>
              <a:rPr lang="zh-CN" altLang="en-US" b="0" i="0" dirty="0">
                <a:solidFill>
                  <a:srgbClr val="121212"/>
                </a:solidFill>
                <a:effectLst/>
                <a:latin typeface="-apple-system"/>
              </a:rPr>
              <a:t>加密秘钥</a:t>
            </a:r>
          </a:p>
          <a:p>
            <a:pPr algn="l"/>
            <a:r>
              <a:rPr lang="en-US" altLang="zh-CN" b="0" i="0" dirty="0">
                <a:solidFill>
                  <a:srgbClr val="121212"/>
                </a:solidFill>
                <a:effectLst/>
                <a:latin typeface="-apple-system"/>
              </a:rPr>
              <a:t>MIC message integrity code </a:t>
            </a:r>
            <a:r>
              <a:rPr lang="zh-CN" altLang="en-US" b="0" i="0" dirty="0">
                <a:solidFill>
                  <a:srgbClr val="121212"/>
                </a:solidFill>
                <a:effectLst/>
                <a:latin typeface="-apple-system"/>
              </a:rPr>
              <a:t>信息完整性校验码，如果输入数据发生更改，如果不知道堆成密钥就无法计算新值。</a:t>
            </a:r>
          </a:p>
          <a:p>
            <a:pPr algn="l"/>
            <a:r>
              <a:rPr lang="en-US" altLang="zh-CN" b="0" i="0" dirty="0">
                <a:solidFill>
                  <a:srgbClr val="121212"/>
                </a:solidFill>
                <a:effectLst/>
                <a:latin typeface="-apple-system"/>
              </a:rPr>
              <a:t>Pass-phrase </a:t>
            </a:r>
            <a:r>
              <a:rPr lang="zh-CN" altLang="en-US" b="0" i="0" dirty="0">
                <a:solidFill>
                  <a:srgbClr val="121212"/>
                </a:solidFill>
                <a:effectLst/>
                <a:latin typeface="-apple-system"/>
              </a:rPr>
              <a:t>密码短语，用来证实用户身份的秘密文本字符串</a:t>
            </a:r>
          </a:p>
          <a:p>
            <a:pPr algn="l"/>
            <a:r>
              <a:rPr lang="en-US" altLang="zh-CN" b="0" i="0" dirty="0">
                <a:solidFill>
                  <a:srgbClr val="121212"/>
                </a:solidFill>
                <a:effectLst/>
                <a:latin typeface="-apple-system"/>
              </a:rPr>
              <a:t>GTK group temporal key </a:t>
            </a:r>
            <a:r>
              <a:rPr lang="zh-CN" altLang="en-US" b="0" i="0" dirty="0">
                <a:solidFill>
                  <a:srgbClr val="121212"/>
                </a:solidFill>
                <a:effectLst/>
                <a:latin typeface="-apple-system"/>
              </a:rPr>
              <a:t>组临时秘钥</a:t>
            </a:r>
          </a:p>
          <a:p>
            <a:pPr algn="l"/>
            <a:r>
              <a:rPr lang="en-US" altLang="zh-CN" b="0" i="0" dirty="0">
                <a:solidFill>
                  <a:srgbClr val="121212"/>
                </a:solidFill>
                <a:effectLst/>
                <a:latin typeface="-apple-system"/>
              </a:rPr>
              <a:t>PTK pairwise transient key </a:t>
            </a:r>
            <a:r>
              <a:rPr lang="zh-CN" altLang="en-US" b="0" i="0" dirty="0">
                <a:solidFill>
                  <a:srgbClr val="121212"/>
                </a:solidFill>
                <a:effectLst/>
                <a:latin typeface="-apple-system"/>
              </a:rPr>
              <a:t>成对临时秘钥</a:t>
            </a:r>
          </a:p>
          <a:p>
            <a:pPr algn="l"/>
            <a:r>
              <a:rPr lang="en-US" altLang="zh-CN" b="0" i="0" dirty="0">
                <a:solidFill>
                  <a:srgbClr val="121212"/>
                </a:solidFill>
                <a:effectLst/>
                <a:latin typeface="-apple-system"/>
              </a:rPr>
              <a:t>TKIP Temporal Key Integrity Protocol </a:t>
            </a:r>
            <a:r>
              <a:rPr lang="zh-CN" altLang="en-US" b="0" i="0" dirty="0">
                <a:solidFill>
                  <a:srgbClr val="121212"/>
                </a:solidFill>
                <a:effectLst/>
                <a:latin typeface="-apple-system"/>
              </a:rPr>
              <a:t>临时秘钥完整性协议</a:t>
            </a:r>
          </a:p>
          <a:p>
            <a:pPr algn="l"/>
            <a:r>
              <a:rPr lang="en-US" altLang="zh-CN" b="0" i="0" dirty="0">
                <a:solidFill>
                  <a:srgbClr val="121212"/>
                </a:solidFill>
                <a:effectLst/>
                <a:latin typeface="-apple-system"/>
              </a:rPr>
              <a:t>TSC TKIP sequence counter TKIP</a:t>
            </a:r>
            <a:r>
              <a:rPr lang="zh-CN" altLang="en-US" b="0" i="0" dirty="0">
                <a:solidFill>
                  <a:srgbClr val="121212"/>
                </a:solidFill>
                <a:effectLst/>
                <a:latin typeface="-apple-system"/>
              </a:rPr>
              <a:t>序号计数器</a:t>
            </a:r>
          </a:p>
          <a:p>
            <a:pPr algn="l"/>
            <a:r>
              <a:rPr lang="en-US" altLang="zh-CN" b="0" i="0" dirty="0">
                <a:solidFill>
                  <a:srgbClr val="121212"/>
                </a:solidFill>
                <a:effectLst/>
                <a:latin typeface="-apple-system"/>
              </a:rPr>
              <a:t>CCMP CTR with CBC-MAC Protocol—CTR</a:t>
            </a:r>
            <a:r>
              <a:rPr lang="zh-CN" altLang="en-US" b="0" i="0" dirty="0">
                <a:solidFill>
                  <a:srgbClr val="121212"/>
                </a:solidFill>
                <a:effectLst/>
                <a:latin typeface="-apple-system"/>
              </a:rPr>
              <a:t>（提供机密性），</a:t>
            </a:r>
            <a:r>
              <a:rPr lang="en-US" altLang="zh-CN" b="0" i="0" dirty="0">
                <a:solidFill>
                  <a:srgbClr val="121212"/>
                </a:solidFill>
                <a:effectLst/>
                <a:latin typeface="-apple-system"/>
              </a:rPr>
              <a:t>CBC-MAC</a:t>
            </a:r>
            <a:r>
              <a:rPr lang="zh-CN" altLang="en-US" b="0" i="0" dirty="0">
                <a:solidFill>
                  <a:srgbClr val="121212"/>
                </a:solidFill>
                <a:effectLst/>
                <a:latin typeface="-apple-system"/>
              </a:rPr>
              <a:t>（提供数据来源真实性）对称密钥块密码模式。</a:t>
            </a:r>
          </a:p>
          <a:p>
            <a:pPr algn="l"/>
            <a:r>
              <a:rPr lang="en-US" altLang="zh-CN" b="0" i="0" dirty="0">
                <a:solidFill>
                  <a:srgbClr val="121212"/>
                </a:solidFill>
                <a:effectLst/>
                <a:latin typeface="-apple-system"/>
              </a:rPr>
              <a:t>AA Authenticator address </a:t>
            </a:r>
            <a:r>
              <a:rPr lang="zh-CN" altLang="en-US" b="0" i="0" dirty="0">
                <a:solidFill>
                  <a:srgbClr val="121212"/>
                </a:solidFill>
                <a:effectLst/>
                <a:latin typeface="-apple-system"/>
              </a:rPr>
              <a:t>认证者地址</a:t>
            </a:r>
          </a:p>
          <a:p>
            <a:pPr algn="l"/>
            <a:r>
              <a:rPr lang="en-US" altLang="zh-CN" b="0" i="0" dirty="0">
                <a:solidFill>
                  <a:srgbClr val="121212"/>
                </a:solidFill>
                <a:effectLst/>
                <a:latin typeface="-apple-system"/>
              </a:rPr>
              <a:t>AAA authentication, authorization, and accounting--—</a:t>
            </a:r>
            <a:r>
              <a:rPr lang="zh-CN" altLang="en-US" b="0" i="0" dirty="0">
                <a:solidFill>
                  <a:srgbClr val="121212"/>
                </a:solidFill>
                <a:effectLst/>
                <a:latin typeface="-apple-system"/>
              </a:rPr>
              <a:t>请求方和身份验证服务方（</a:t>
            </a:r>
            <a:r>
              <a:rPr lang="en-US" altLang="zh-CN" b="0" i="0" dirty="0">
                <a:solidFill>
                  <a:srgbClr val="121212"/>
                </a:solidFill>
                <a:effectLst/>
                <a:latin typeface="-apple-system"/>
              </a:rPr>
              <a:t>AS</a:t>
            </a:r>
            <a:r>
              <a:rPr lang="zh-CN" altLang="en-US" b="0" i="0" dirty="0">
                <a:solidFill>
                  <a:srgbClr val="121212"/>
                </a:solidFill>
                <a:effectLst/>
                <a:latin typeface="-apple-system"/>
              </a:rPr>
              <a:t>）共同协商的密钥信息。</a:t>
            </a:r>
          </a:p>
          <a:p>
            <a:pPr algn="l"/>
            <a:r>
              <a:rPr lang="en-US" altLang="zh-CN" b="0" i="0" dirty="0">
                <a:solidFill>
                  <a:srgbClr val="121212"/>
                </a:solidFill>
                <a:effectLst/>
                <a:latin typeface="-apple-system"/>
              </a:rPr>
              <a:t>AAD additional authentication data—</a:t>
            </a:r>
            <a:r>
              <a:rPr lang="zh-CN" altLang="en-US" b="0" i="0" dirty="0">
                <a:solidFill>
                  <a:srgbClr val="121212"/>
                </a:solidFill>
                <a:effectLst/>
                <a:latin typeface="-apple-system"/>
              </a:rPr>
              <a:t>未经加密但受到加密保护的数据。</a:t>
            </a:r>
          </a:p>
          <a:p>
            <a:pPr algn="l"/>
            <a:r>
              <a:rPr lang="en-US" altLang="zh-CN" b="0" i="0" dirty="0">
                <a:solidFill>
                  <a:srgbClr val="121212"/>
                </a:solidFill>
                <a:effectLst/>
                <a:latin typeface="-apple-system"/>
              </a:rPr>
              <a:t>AES advanced encryption standard</a:t>
            </a:r>
            <a:r>
              <a:rPr lang="zh-CN" altLang="en-US" b="0" i="0" dirty="0">
                <a:solidFill>
                  <a:srgbClr val="121212"/>
                </a:solidFill>
                <a:effectLst/>
                <a:latin typeface="-apple-system"/>
              </a:rPr>
              <a:t>高级加密标准</a:t>
            </a:r>
          </a:p>
          <a:p>
            <a:pPr algn="l"/>
            <a:r>
              <a:rPr lang="en-US" altLang="zh-CN" b="0" i="0" dirty="0">
                <a:solidFill>
                  <a:srgbClr val="121212"/>
                </a:solidFill>
                <a:effectLst/>
                <a:latin typeface="-apple-system"/>
              </a:rPr>
              <a:t>AKM authentication and key management </a:t>
            </a:r>
            <a:r>
              <a:rPr lang="zh-CN" altLang="en-US" b="0" i="0" dirty="0">
                <a:solidFill>
                  <a:srgbClr val="121212"/>
                </a:solidFill>
                <a:effectLst/>
                <a:latin typeface="-apple-system"/>
              </a:rPr>
              <a:t>认证和秘钥管理</a:t>
            </a:r>
          </a:p>
          <a:p>
            <a:pPr algn="l"/>
            <a:r>
              <a:rPr lang="en-US" altLang="zh-CN" b="0" i="0" dirty="0">
                <a:solidFill>
                  <a:srgbClr val="121212"/>
                </a:solidFill>
                <a:effectLst/>
                <a:latin typeface="-apple-system"/>
              </a:rPr>
              <a:t>AKMP Authentication and Key Management Protocol </a:t>
            </a:r>
            <a:r>
              <a:rPr lang="zh-CN" altLang="en-US" b="0" i="0" dirty="0">
                <a:solidFill>
                  <a:srgbClr val="121212"/>
                </a:solidFill>
                <a:effectLst/>
                <a:latin typeface="-apple-system"/>
              </a:rPr>
              <a:t>认证和秘钥管理协议</a:t>
            </a:r>
          </a:p>
          <a:p>
            <a:pPr algn="l"/>
            <a:r>
              <a:rPr lang="en-US" altLang="zh-CN" b="0" i="0" dirty="0" err="1">
                <a:solidFill>
                  <a:srgbClr val="121212"/>
                </a:solidFill>
                <a:effectLst/>
                <a:latin typeface="-apple-system"/>
              </a:rPr>
              <a:t>Anonce</a:t>
            </a:r>
            <a:r>
              <a:rPr lang="en-US" altLang="zh-CN" b="0" i="0" dirty="0">
                <a:solidFill>
                  <a:srgbClr val="121212"/>
                </a:solidFill>
                <a:effectLst/>
                <a:latin typeface="-apple-system"/>
              </a:rPr>
              <a:t> Authenticator nonce </a:t>
            </a:r>
            <a:r>
              <a:rPr lang="zh-CN" altLang="en-US" b="0" i="0" dirty="0">
                <a:solidFill>
                  <a:srgbClr val="121212"/>
                </a:solidFill>
                <a:effectLst/>
                <a:latin typeface="-apple-system"/>
              </a:rPr>
              <a:t>认证者随机数</a:t>
            </a:r>
          </a:p>
          <a:p>
            <a:pPr algn="l"/>
            <a:r>
              <a:rPr lang="en-US" altLang="zh-CN" b="0" i="0" dirty="0" err="1">
                <a:solidFill>
                  <a:srgbClr val="121212"/>
                </a:solidFill>
                <a:effectLst/>
                <a:latin typeface="-apple-system"/>
              </a:rPr>
              <a:t>Snonce</a:t>
            </a:r>
            <a:r>
              <a:rPr lang="en-US" altLang="zh-CN" b="0" i="0" dirty="0">
                <a:solidFill>
                  <a:srgbClr val="121212"/>
                </a:solidFill>
                <a:effectLst/>
                <a:latin typeface="-apple-system"/>
              </a:rPr>
              <a:t> Supplicant nonce </a:t>
            </a:r>
            <a:r>
              <a:rPr lang="zh-CN" altLang="en-US" b="0" i="0" dirty="0">
                <a:solidFill>
                  <a:srgbClr val="121212"/>
                </a:solidFill>
                <a:effectLst/>
                <a:latin typeface="-apple-system"/>
              </a:rPr>
              <a:t>申请者随机数</a:t>
            </a:r>
          </a:p>
          <a:p>
            <a:pPr algn="l"/>
            <a:r>
              <a:rPr lang="en-US" altLang="zh-CN" b="0" i="0" dirty="0">
                <a:solidFill>
                  <a:srgbClr val="121212"/>
                </a:solidFill>
                <a:effectLst/>
                <a:latin typeface="-apple-system"/>
              </a:rPr>
              <a:t>ARP Address Resolution Protocol </a:t>
            </a:r>
            <a:r>
              <a:rPr lang="zh-CN" altLang="en-US" b="0" i="0" dirty="0">
                <a:solidFill>
                  <a:srgbClr val="121212"/>
                </a:solidFill>
                <a:effectLst/>
                <a:latin typeface="-apple-system"/>
              </a:rPr>
              <a:t>地址解析协议</a:t>
            </a:r>
          </a:p>
          <a:p>
            <a:pPr algn="l"/>
            <a:r>
              <a:rPr lang="en-US" altLang="zh-CN" b="0" i="0" dirty="0">
                <a:solidFill>
                  <a:srgbClr val="121212"/>
                </a:solidFill>
                <a:effectLst/>
                <a:latin typeface="-apple-system"/>
              </a:rPr>
              <a:t>PMF Protected Management Frame </a:t>
            </a:r>
            <a:r>
              <a:rPr lang="zh-CN" altLang="en-US" b="0" i="0" dirty="0">
                <a:solidFill>
                  <a:srgbClr val="121212"/>
                </a:solidFill>
                <a:effectLst/>
                <a:latin typeface="-apple-system"/>
              </a:rPr>
              <a:t>保护管理帧</a:t>
            </a:r>
          </a:p>
          <a:p>
            <a:pPr algn="l"/>
            <a:r>
              <a:rPr lang="en-US" altLang="zh-CN" b="0" i="0" dirty="0">
                <a:solidFill>
                  <a:srgbClr val="121212"/>
                </a:solidFill>
                <a:effectLst/>
                <a:latin typeface="-apple-system"/>
              </a:rPr>
              <a:t>IGTK Integrity GTK </a:t>
            </a:r>
            <a:r>
              <a:rPr lang="zh-CN" altLang="en-US" b="0" i="0" dirty="0">
                <a:solidFill>
                  <a:srgbClr val="121212"/>
                </a:solidFill>
                <a:effectLst/>
                <a:latin typeface="-apple-system"/>
              </a:rPr>
              <a:t>完整性</a:t>
            </a:r>
            <a:r>
              <a:rPr lang="en-US" altLang="zh-CN" b="0" i="0" dirty="0">
                <a:solidFill>
                  <a:srgbClr val="121212"/>
                </a:solidFill>
                <a:effectLst/>
                <a:latin typeface="-apple-system"/>
              </a:rPr>
              <a:t>GTK</a:t>
            </a:r>
          </a:p>
          <a:p>
            <a:pPr algn="l"/>
            <a:r>
              <a:rPr lang="en-US" altLang="zh-CN" b="0" i="0" dirty="0">
                <a:solidFill>
                  <a:srgbClr val="121212"/>
                </a:solidFill>
                <a:effectLst/>
                <a:latin typeface="-apple-system"/>
              </a:rPr>
              <a:t>MMIE Management MIC Information Element</a:t>
            </a:r>
          </a:p>
          <a:p>
            <a:pPr algn="l"/>
            <a:r>
              <a:rPr lang="en-US" altLang="zh-CN" b="0" i="0" dirty="0">
                <a:solidFill>
                  <a:srgbClr val="121212"/>
                </a:solidFill>
                <a:effectLst/>
                <a:latin typeface="-apple-system"/>
              </a:rPr>
              <a:t>BIP Broadcast/Multicast Integrity Protocol</a:t>
            </a:r>
          </a:p>
          <a:p>
            <a:pPr algn="l"/>
            <a:r>
              <a:rPr lang="en-US" altLang="zh-CN" b="0" i="0" dirty="0">
                <a:solidFill>
                  <a:srgbClr val="121212"/>
                </a:solidFill>
                <a:effectLst/>
                <a:latin typeface="-apple-system"/>
              </a:rPr>
              <a:t>SA Query Security Association Query </a:t>
            </a:r>
            <a:r>
              <a:rPr lang="zh-CN" altLang="en-US" b="0" i="0" dirty="0">
                <a:solidFill>
                  <a:srgbClr val="121212"/>
                </a:solidFill>
                <a:effectLst/>
                <a:latin typeface="-apple-system"/>
              </a:rPr>
              <a:t>安全关联确认</a:t>
            </a:r>
          </a:p>
          <a:p>
            <a:pPr algn="l"/>
            <a:r>
              <a:rPr lang="en-US" altLang="zh-CN" b="0" i="0" dirty="0">
                <a:solidFill>
                  <a:srgbClr val="121212"/>
                </a:solidFill>
                <a:effectLst/>
                <a:latin typeface="-apple-system"/>
              </a:rPr>
              <a:t>MFPC Management Frame Protection Capable</a:t>
            </a:r>
          </a:p>
          <a:p>
            <a:pPr algn="l"/>
            <a:r>
              <a:rPr lang="en-US" altLang="zh-CN" b="0" i="0" dirty="0">
                <a:solidFill>
                  <a:srgbClr val="121212"/>
                </a:solidFill>
                <a:effectLst/>
                <a:latin typeface="-apple-system"/>
              </a:rPr>
              <a:t>MFPR Management Frame Protection Required</a:t>
            </a:r>
          </a:p>
          <a:p>
            <a:pPr algn="l"/>
            <a:r>
              <a:rPr lang="en-US" altLang="zh-CN" b="0" i="0" dirty="0">
                <a:solidFill>
                  <a:srgbClr val="121212"/>
                </a:solidFill>
                <a:effectLst/>
                <a:latin typeface="-apple-system"/>
              </a:rPr>
              <a:t>OWE Opportunistic Wireless Encryption</a:t>
            </a:r>
          </a:p>
          <a:p>
            <a:pPr algn="l"/>
            <a:r>
              <a:rPr lang="en-US" altLang="zh-CN" b="0" i="0" dirty="0">
                <a:solidFill>
                  <a:srgbClr val="121212"/>
                </a:solidFill>
                <a:effectLst/>
                <a:latin typeface="-apple-system"/>
              </a:rPr>
              <a:t>SAE Simultaneous Authentication of Equals</a:t>
            </a:r>
          </a:p>
          <a:p>
            <a:pPr algn="l"/>
            <a:r>
              <a:rPr lang="en-US" altLang="zh-CN" b="0" i="0" dirty="0">
                <a:solidFill>
                  <a:srgbClr val="121212"/>
                </a:solidFill>
                <a:effectLst/>
                <a:latin typeface="-apple-system"/>
              </a:rPr>
              <a:t>PE Password Element</a:t>
            </a: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156</a:t>
            </a:fld>
            <a:endParaRPr lang="zh-CN" altLang="en-US"/>
          </a:p>
        </p:txBody>
      </p:sp>
    </p:spTree>
    <p:extLst>
      <p:ext uri="{BB962C8B-B14F-4D97-AF65-F5344CB8AC3E}">
        <p14:creationId xmlns:p14="http://schemas.microsoft.com/office/powerpoint/2010/main" val="190146935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r>
              <a:rPr lang="zh-CN" altLang="en-US" dirty="0"/>
              <a:t>无线网络安全标准包含在</a:t>
            </a:r>
            <a:r>
              <a:rPr lang="zh-CN" altLang="en-US" b="0" i="0" u="none" strike="noStrike" dirty="0">
                <a:solidFill>
                  <a:srgbClr val="136EC2"/>
                </a:solidFill>
                <a:effectLst/>
                <a:latin typeface="arial" panose="020B0604020202020204" pitchFamily="34" charset="0"/>
                <a:hlinkClick r:id="rId3"/>
              </a:rPr>
              <a:t>无线局域网</a:t>
            </a:r>
            <a:r>
              <a:rPr lang="zh-CN" altLang="en-US" b="0" i="0" dirty="0">
                <a:solidFill>
                  <a:srgbClr val="333333"/>
                </a:solidFill>
                <a:effectLst/>
                <a:latin typeface="arial" panose="020B0604020202020204" pitchFamily="34" charset="0"/>
              </a:rPr>
              <a:t>通用标准</a:t>
            </a:r>
            <a:r>
              <a:rPr lang="en-US" altLang="zh-CN" dirty="0"/>
              <a:t>IEEE 802.11</a:t>
            </a:r>
            <a:r>
              <a:rPr lang="zh-CN" altLang="en-US" dirty="0"/>
              <a:t>系列中，主要有</a:t>
            </a:r>
            <a:r>
              <a:rPr lang="en-US" altLang="zh-CN" dirty="0"/>
              <a:t>802.11n</a:t>
            </a:r>
            <a:r>
              <a:rPr lang="zh-CN" altLang="en-US" dirty="0"/>
              <a:t>、</a:t>
            </a:r>
            <a:r>
              <a:rPr lang="en-US" altLang="zh-CN" dirty="0"/>
              <a:t>802.11ac</a:t>
            </a:r>
            <a:r>
              <a:rPr lang="zh-CN" altLang="en-US" dirty="0"/>
              <a:t>和</a:t>
            </a:r>
            <a:r>
              <a:rPr lang="en-US" altLang="zh-CN" dirty="0"/>
              <a:t>802.11ax</a:t>
            </a:r>
            <a:r>
              <a:rPr lang="zh-CN" altLang="en-US" dirty="0"/>
              <a:t>等</a:t>
            </a:r>
            <a:r>
              <a:rPr lang="zh-CN" altLang="en-US" b="0" i="0" dirty="0">
                <a:solidFill>
                  <a:srgbClr val="333333"/>
                </a:solidFill>
                <a:effectLst/>
                <a:latin typeface="arial" panose="020B0604020202020204" pitchFamily="34" charset="0"/>
              </a:rPr>
              <a:t>，</a:t>
            </a:r>
            <a:r>
              <a:rPr lang="zh-CN" altLang="en-US" sz="1200" dirty="0">
                <a:latin typeface="微软雅黑" panose="020B0503020204020204" pitchFamily="34" charset="-122"/>
                <a:ea typeface="微软雅黑" panose="020B0503020204020204" pitchFamily="34" charset="-122"/>
              </a:rPr>
              <a:t>不同</a:t>
            </a:r>
            <a:r>
              <a:rPr lang="en-US" altLang="zh-CN" sz="1200" dirty="0">
                <a:latin typeface="微软雅黑" panose="020B0503020204020204" pitchFamily="34" charset="-122"/>
                <a:ea typeface="微软雅黑" panose="020B0503020204020204" pitchFamily="34" charset="-122"/>
              </a:rPr>
              <a:t>Wi-Fi</a:t>
            </a:r>
            <a:r>
              <a:rPr lang="zh-CN" altLang="en-US" sz="1200" dirty="0">
                <a:latin typeface="微软雅黑" panose="020B0503020204020204" pitchFamily="34" charset="-122"/>
                <a:ea typeface="微软雅黑" panose="020B0503020204020204" pitchFamily="34" charset="-122"/>
              </a:rPr>
              <a:t>标准接入量与人均带宽关系，以及应用场景如下图，目前发展到了</a:t>
            </a:r>
            <a:r>
              <a:rPr lang="en-US" altLang="zh-CN" sz="1200" dirty="0">
                <a:latin typeface="微软雅黑" panose="020B0503020204020204" pitchFamily="34" charset="-122"/>
                <a:ea typeface="微软雅黑" panose="020B0503020204020204" pitchFamily="34" charset="-122"/>
              </a:rPr>
              <a:t>802.11ax</a:t>
            </a:r>
            <a:r>
              <a:rPr lang="zh-CN" altLang="en-US" sz="1200" dirty="0">
                <a:latin typeface="微软雅黑" panose="020B0503020204020204" pitchFamily="34" charset="-122"/>
                <a:ea typeface="微软雅黑" panose="020B0503020204020204" pitchFamily="34" charset="-122"/>
              </a:rPr>
              <a:t>，它不但意味着高安全，还可以实现高密度接入、高带宽、低延时以及多种应用场景，满足未来物联网、工业互联网和</a:t>
            </a:r>
            <a:r>
              <a:rPr lang="en-US" altLang="zh-CN" sz="1200" dirty="0">
                <a:latin typeface="微软雅黑" panose="020B0503020204020204" pitchFamily="34" charset="-122"/>
                <a:ea typeface="微软雅黑" panose="020B0503020204020204" pitchFamily="34" charset="-122"/>
              </a:rPr>
              <a:t>5G</a:t>
            </a:r>
            <a:r>
              <a:rPr lang="zh-CN" altLang="en-US" sz="1200" dirty="0">
                <a:latin typeface="微软雅黑" panose="020B0503020204020204" pitchFamily="34" charset="-122"/>
                <a:ea typeface="微软雅黑" panose="020B0503020204020204" pitchFamily="34" charset="-122"/>
              </a:rPr>
              <a:t>的应用发展需求等。</a:t>
            </a:r>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157</a:t>
            </a:fld>
            <a:endParaRPr lang="zh-CN" altLang="en-US"/>
          </a:p>
        </p:txBody>
      </p:sp>
    </p:spTree>
    <p:extLst>
      <p:ext uri="{BB962C8B-B14F-4D97-AF65-F5344CB8AC3E}">
        <p14:creationId xmlns:p14="http://schemas.microsoft.com/office/powerpoint/2010/main" val="375833223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274638">
              <a:buClr>
                <a:srgbClr val="7030A0"/>
              </a:buClr>
            </a:pPr>
            <a:r>
              <a:rPr lang="en-US" altLang="zh-CN" sz="1200" b="0" i="0" u="none" kern="1200" dirty="0">
                <a:solidFill>
                  <a:srgbClr val="333333"/>
                </a:solidFill>
                <a:effectLst/>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a:t>
            </a:r>
            <a:r>
              <a:rPr lang="zh-CN" altLang="en-US" sz="1200" b="0" i="0" u="none" kern="1200" dirty="0">
                <a:solidFill>
                  <a:srgbClr val="333333"/>
                </a:solidFill>
                <a:effectLst/>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讲解脚本</a:t>
            </a:r>
            <a:r>
              <a:rPr lang="en-US" altLang="zh-CN" sz="1200" b="0" i="0" u="none" kern="1200" dirty="0">
                <a:solidFill>
                  <a:srgbClr val="333333"/>
                </a:solidFill>
                <a:effectLst/>
                <a:latin typeface="arial" panose="020B0604020202020204" pitchFamily="34" charset="0"/>
                <a:ea typeface="+mn-ea"/>
                <a:cs typeface="+mn-cs"/>
                <a:hlinkClick r:id="" action="ppaction://noaction">
                  <a:extLst>
                    <a:ext uri="{A12FA001-AC4F-418D-AE19-62706E023703}">
                      <ahyp:hlinkClr xmlns:ahyp="http://schemas.microsoft.com/office/drawing/2018/hyperlinkcolor" val="tx"/>
                    </a:ext>
                  </a:extLst>
                </a:hlinkClick>
              </a:rPr>
              <a:t>】</a:t>
            </a:r>
          </a:p>
          <a:p>
            <a:pPr marL="457200" indent="-274638">
              <a:buClr>
                <a:srgbClr val="7030A0"/>
              </a:buClr>
            </a:pPr>
            <a:r>
              <a:rPr lang="en-US" altLang="zh-CN" sz="1200" b="0" i="0" u="none" kern="1200" dirty="0">
                <a:solidFill>
                  <a:srgbClr val="333333"/>
                </a:solidFill>
                <a:effectLst/>
                <a:latin typeface="arial" panose="020B0604020202020204" pitchFamily="34" charset="0"/>
                <a:ea typeface="+mn-ea"/>
                <a:cs typeface="+mn-cs"/>
                <a:hlinkClick r:id="" action="ppaction://noaction">
                  <a:extLst>
                    <a:ext uri="{A12FA001-AC4F-418D-AE19-62706E023703}">
                      <ahyp:hlinkClr xmlns:ahyp="http://schemas.microsoft.com/office/drawing/2018/hyperlinkcolor" val="tx"/>
                    </a:ext>
                  </a:extLst>
                </a:hlinkClick>
              </a:rPr>
              <a:t>802.11i</a:t>
            </a:r>
            <a:r>
              <a:rPr lang="zh-CN" altLang="en-US" sz="1200" b="0" i="0" u="none" kern="1200" dirty="0">
                <a:solidFill>
                  <a:srgbClr val="333333"/>
                </a:solidFill>
                <a:effectLst/>
                <a:latin typeface="arial" panose="020B0604020202020204" pitchFamily="34" charset="0"/>
                <a:ea typeface="+mn-ea"/>
                <a:cs typeface="+mn-cs"/>
              </a:rPr>
              <a:t>是</a:t>
            </a:r>
            <a:r>
              <a:rPr lang="en-US" altLang="zh-CN" sz="1200" b="0" i="0" u="none" kern="1200" dirty="0">
                <a:solidFill>
                  <a:srgbClr val="333333"/>
                </a:solidFill>
                <a:effectLst/>
                <a:latin typeface="arial" panose="020B0604020202020204" pitchFamily="34" charset="0"/>
                <a:ea typeface="+mn-ea"/>
                <a:cs typeface="+mn-cs"/>
              </a:rPr>
              <a:t>802.11</a:t>
            </a:r>
            <a:r>
              <a:rPr lang="zh-CN" altLang="en-US" b="0" i="0" u="none" dirty="0">
                <a:solidFill>
                  <a:srgbClr val="333333"/>
                </a:solidFill>
                <a:effectLst/>
                <a:latin typeface="arial" panose="020B0604020202020204" pitchFamily="34" charset="0"/>
              </a:rPr>
              <a:t>无线通信通用标准中的无线网络安全方面的协议，移动终端</a:t>
            </a:r>
            <a:r>
              <a:rPr lang="en-US" altLang="zh-CN" b="0" i="0" u="none" dirty="0">
                <a:solidFill>
                  <a:srgbClr val="333333"/>
                </a:solidFill>
                <a:effectLst/>
                <a:latin typeface="arial" panose="020B0604020202020204" pitchFamily="34" charset="0"/>
              </a:rPr>
              <a:t>STA</a:t>
            </a:r>
            <a:r>
              <a:rPr lang="zh-CN" altLang="en-US" b="0" i="0" u="none" dirty="0">
                <a:solidFill>
                  <a:srgbClr val="333333"/>
                </a:solidFill>
                <a:effectLst/>
                <a:latin typeface="arial" panose="020B0604020202020204" pitchFamily="34" charset="0"/>
              </a:rPr>
              <a:t>加入网络前需要进行认证和加密，</a:t>
            </a:r>
            <a:r>
              <a:rPr lang="zh-CN" altLang="en-US" sz="1200" u="none" dirty="0">
                <a:latin typeface="微软雅黑" pitchFamily="34" charset="-122"/>
                <a:ea typeface="微软雅黑" pitchFamily="34" charset="-122"/>
              </a:rPr>
              <a:t>与接入点</a:t>
            </a:r>
            <a:r>
              <a:rPr lang="en-US" altLang="zh-CN" sz="1200" u="none" dirty="0">
                <a:latin typeface="微软雅黑" pitchFamily="34" charset="-122"/>
                <a:ea typeface="微软雅黑" pitchFamily="34" charset="-122"/>
              </a:rPr>
              <a:t>AP</a:t>
            </a:r>
            <a:r>
              <a:rPr lang="zh-CN" altLang="en-US" sz="1200" u="none" dirty="0">
                <a:latin typeface="微软雅黑" pitchFamily="34" charset="-122"/>
                <a:ea typeface="微软雅黑" pitchFamily="34" charset="-122"/>
              </a:rPr>
              <a:t>进行关联：建立无线链接通信，</a:t>
            </a:r>
            <a:endParaRPr lang="en-US" altLang="zh-CN" sz="1200" u="none" dirty="0">
              <a:latin typeface="微软雅黑" pitchFamily="34" charset="-122"/>
              <a:ea typeface="微软雅黑" pitchFamily="34" charset="-122"/>
            </a:endParaRPr>
          </a:p>
          <a:p>
            <a:pPr marL="457200" indent="-274638">
              <a:buClr>
                <a:srgbClr val="7030A0"/>
              </a:buClr>
            </a:pPr>
            <a:r>
              <a:rPr lang="zh-CN" altLang="en-US" sz="1200" u="none" dirty="0">
                <a:latin typeface="微软雅黑" pitchFamily="34" charset="-122"/>
                <a:ea typeface="微软雅黑" pitchFamily="34" charset="-122"/>
              </a:rPr>
              <a:t>网络对移动终端</a:t>
            </a:r>
            <a:r>
              <a:rPr lang="zh-CN" altLang="en-US" sz="1200" dirty="0">
                <a:latin typeface="微软雅黑" pitchFamily="34" charset="-122"/>
                <a:ea typeface="微软雅黑" pitchFamily="34" charset="-122"/>
              </a:rPr>
              <a:t>进行身份认证。</a:t>
            </a:r>
            <a:endParaRPr lang="en-US" altLang="zh-CN" sz="1200" dirty="0">
              <a:latin typeface="微软雅黑" pitchFamily="34" charset="-122"/>
              <a:ea typeface="微软雅黑" pitchFamily="34" charset="-122"/>
            </a:endParaRP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pPr/>
              <a:t>158</a:t>
            </a:fld>
            <a:endParaRPr lang="en-US" dirty="0"/>
          </a:p>
        </p:txBody>
      </p:sp>
    </p:spTree>
    <p:extLst>
      <p:ext uri="{BB962C8B-B14F-4D97-AF65-F5344CB8AC3E}">
        <p14:creationId xmlns:p14="http://schemas.microsoft.com/office/powerpoint/2010/main" val="13309139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讲解脚本</a:t>
            </a:r>
            <a:r>
              <a:rPr lang="en-US" altLang="zh-CN" dirty="0"/>
              <a:t>】</a:t>
            </a:r>
          </a:p>
          <a:p>
            <a:r>
              <a:rPr lang="zh-CN" altLang="en-US" dirty="0"/>
              <a:t>第一阶段是</a:t>
            </a:r>
            <a:r>
              <a:rPr lang="zh-CN" altLang="en-US" sz="1400" dirty="0">
                <a:solidFill>
                  <a:srgbClr val="7030A0"/>
                </a:solidFill>
                <a:latin typeface="微软雅黑" pitchFamily="34" charset="-122"/>
                <a:ea typeface="微软雅黑" pitchFamily="34" charset="-122"/>
              </a:rPr>
              <a:t>安全功能发现阶段</a:t>
            </a:r>
            <a:r>
              <a:rPr lang="en-US" altLang="zh-CN" sz="1400" dirty="0">
                <a:solidFill>
                  <a:srgbClr val="7030A0"/>
                </a:solidFill>
                <a:latin typeface="微软雅黑" pitchFamily="34" charset="-122"/>
                <a:ea typeface="微软雅黑" pitchFamily="34" charset="-122"/>
              </a:rPr>
              <a:t>:</a:t>
            </a:r>
          </a:p>
          <a:p>
            <a:r>
              <a:rPr lang="zh-CN" altLang="en-US" sz="1200" dirty="0">
                <a:latin typeface="微软雅黑" pitchFamily="34" charset="-122"/>
                <a:ea typeface="微软雅黑" pitchFamily="34" charset="-122"/>
              </a:rPr>
              <a:t>接入点</a:t>
            </a:r>
            <a:r>
              <a:rPr lang="en-US" altLang="zh-CN" sz="1200" dirty="0">
                <a:latin typeface="微软雅黑" pitchFamily="34" charset="-122"/>
                <a:ea typeface="微软雅黑" pitchFamily="34" charset="-122"/>
              </a:rPr>
              <a:t>AP</a:t>
            </a:r>
            <a:r>
              <a:rPr lang="zh-CN" altLang="en-US" sz="1200" dirty="0">
                <a:latin typeface="微软雅黑" pitchFamily="34" charset="-122"/>
                <a:ea typeface="微软雅黑" pitchFamily="34" charset="-122"/>
              </a:rPr>
              <a:t>发布自己的状态、可提供的身份验证和加密形式信息；移动终端</a:t>
            </a:r>
            <a:r>
              <a:rPr lang="en-US" altLang="zh-CN" sz="1200" dirty="0">
                <a:latin typeface="微软雅黑" pitchFamily="34" charset="-122"/>
                <a:ea typeface="微软雅黑" pitchFamily="34" charset="-122"/>
              </a:rPr>
              <a:t>STA</a:t>
            </a:r>
            <a:r>
              <a:rPr lang="zh-CN" altLang="en-US" sz="1200" dirty="0">
                <a:latin typeface="微软雅黑" pitchFamily="34" charset="-122"/>
                <a:ea typeface="微软雅黑" pitchFamily="34" charset="-122"/>
              </a:rPr>
              <a:t>请求特定表单认证（需要加密）；尽管移动终端和</a:t>
            </a:r>
            <a:r>
              <a:rPr lang="en-US" altLang="zh-CN" sz="1200" dirty="0">
                <a:latin typeface="微软雅黑" pitchFamily="34" charset="-122"/>
                <a:ea typeface="微软雅黑" pitchFamily="34" charset="-122"/>
              </a:rPr>
              <a:t>AP</a:t>
            </a:r>
            <a:r>
              <a:rPr lang="zh-CN" altLang="en-US" sz="1200" dirty="0">
                <a:latin typeface="微软雅黑" pitchFamily="34" charset="-122"/>
                <a:ea typeface="微软雅黑" pitchFamily="34" charset="-122"/>
              </a:rPr>
              <a:t>已在交换消息，但设备尚未通过身份验证，因为没有加密密钥</a:t>
            </a:r>
            <a:endParaRPr lang="en-US" altLang="zh-CN" sz="1200" dirty="0">
              <a:latin typeface="微软雅黑" pitchFamily="34" charset="-122"/>
              <a:ea typeface="微软雅黑" pitchFamily="34" charset="-122"/>
            </a:endParaRP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pPr/>
              <a:t>159</a:t>
            </a:fld>
            <a:endParaRPr lang="en-US" dirty="0"/>
          </a:p>
        </p:txBody>
      </p:sp>
    </p:spTree>
    <p:extLst>
      <p:ext uri="{BB962C8B-B14F-4D97-AF65-F5344CB8AC3E}">
        <p14:creationId xmlns:p14="http://schemas.microsoft.com/office/powerpoint/2010/main" val="18255587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讲解脚本</a:t>
            </a:r>
            <a:r>
              <a:rPr lang="en-US" altLang="zh-CN" dirty="0"/>
              <a:t>】</a:t>
            </a:r>
          </a:p>
          <a:p>
            <a:r>
              <a:rPr lang="zh-CN" altLang="en-US" dirty="0"/>
              <a:t>第二阶段，</a:t>
            </a:r>
            <a:r>
              <a:rPr lang="zh-CN" altLang="en-US" sz="1400" dirty="0">
                <a:latin typeface="微软雅黑" pitchFamily="34" charset="-122"/>
                <a:ea typeface="微软雅黑" pitchFamily="34" charset="-122"/>
              </a:rPr>
              <a:t>生成相互认证和共享对称密钥阶段</a:t>
            </a:r>
            <a:r>
              <a:rPr lang="en-US" altLang="zh-CN" sz="1400" dirty="0">
                <a:latin typeface="微软雅黑" pitchFamily="34" charset="-122"/>
                <a:ea typeface="微软雅黑" pitchFamily="34" charset="-122"/>
              </a:rPr>
              <a:t>:</a:t>
            </a:r>
          </a:p>
          <a:p>
            <a:pPr marL="404813" indent="-287338">
              <a:buClr>
                <a:srgbClr val="7030A0"/>
              </a:buClr>
              <a:buFont typeface="Wingdings" pitchFamily="2" charset="2"/>
              <a:buChar char="§"/>
            </a:pPr>
            <a:r>
              <a:rPr lang="zh-CN" altLang="en-US" sz="1200" dirty="0">
                <a:latin typeface="微软雅黑" pitchFamily="34" charset="-122"/>
                <a:ea typeface="微软雅黑" pitchFamily="34" charset="-122"/>
              </a:rPr>
              <a:t>认证服务器</a:t>
            </a: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移动终端已经共享了共同密钥</a:t>
            </a: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如</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加入网络密码</a:t>
            </a:r>
            <a:r>
              <a:rPr lang="en-US" altLang="zh-CN" sz="1200" dirty="0">
                <a:latin typeface="微软雅黑" pitchFamily="34" charset="-122"/>
                <a:ea typeface="微软雅黑" pitchFamily="34" charset="-122"/>
              </a:rPr>
              <a:t>) </a:t>
            </a:r>
          </a:p>
          <a:p>
            <a:pPr marL="404813" indent="-287338">
              <a:buClr>
                <a:srgbClr val="7030A0"/>
              </a:buClr>
              <a:buFont typeface="Wingdings" pitchFamily="2" charset="2"/>
              <a:buChar char="§"/>
            </a:pPr>
            <a:r>
              <a:rPr lang="zh-CN" altLang="en-US" sz="1200" dirty="0">
                <a:latin typeface="微软雅黑" pitchFamily="34" charset="-122"/>
                <a:ea typeface="微软雅黑" pitchFamily="34" charset="-122"/>
              </a:rPr>
              <a:t>认证服务器</a:t>
            </a: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移动终端使用共享对称密钥，随机数（防止重放攻击），加密哈希（确保消息完整性）相互认证</a:t>
            </a:r>
            <a:endParaRPr lang="en-US" altLang="zh-CN" sz="1200" dirty="0">
              <a:latin typeface="微软雅黑" pitchFamily="34" charset="-122"/>
              <a:ea typeface="微软雅黑" pitchFamily="34" charset="-122"/>
            </a:endParaRPr>
          </a:p>
          <a:p>
            <a:pPr marL="404813" indent="-287338">
              <a:buClr>
                <a:srgbClr val="7030A0"/>
              </a:buClr>
              <a:buFont typeface="Wingdings" pitchFamily="2" charset="2"/>
              <a:buChar char="§"/>
            </a:pPr>
            <a:r>
              <a:rPr lang="zh-CN" altLang="en-US" sz="1200" dirty="0">
                <a:latin typeface="微软雅黑" pitchFamily="34" charset="-122"/>
                <a:ea typeface="微软雅黑" pitchFamily="34" charset="-122"/>
              </a:rPr>
              <a:t>认证服务，移动终端生成对称会话密钥</a:t>
            </a:r>
            <a:endParaRPr lang="en-US" altLang="zh-CN" sz="1200" dirty="0">
              <a:latin typeface="微软雅黑" pitchFamily="34" charset="-122"/>
              <a:ea typeface="微软雅黑" pitchFamily="34" charset="-122"/>
            </a:endParaRP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pPr/>
              <a:t>160</a:t>
            </a:fld>
            <a:endParaRPr lang="en-US" dirty="0"/>
          </a:p>
        </p:txBody>
      </p:sp>
    </p:spTree>
    <p:extLst>
      <p:ext uri="{BB962C8B-B14F-4D97-AF65-F5344CB8AC3E}">
        <p14:creationId xmlns:p14="http://schemas.microsoft.com/office/powerpoint/2010/main" val="28062810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讲解脚本</a:t>
            </a:r>
            <a:r>
              <a:rPr lang="en-US" altLang="zh-CN" dirty="0"/>
              <a:t>】</a:t>
            </a:r>
          </a:p>
          <a:p>
            <a:r>
              <a:rPr lang="en-US" altLang="zh-CN" dirty="0"/>
              <a:t>802.11i</a:t>
            </a:r>
            <a:r>
              <a:rPr lang="zh-CN" altLang="en-US" dirty="0"/>
              <a:t>中无线安全接入</a:t>
            </a:r>
            <a:r>
              <a:rPr lang="en-US" altLang="zh-CN" dirty="0"/>
              <a:t>WPA</a:t>
            </a:r>
            <a:r>
              <a:rPr lang="zh-CN" altLang="en-US" dirty="0"/>
              <a:t>三次握手的过程如下：</a:t>
            </a:r>
            <a:endParaRPr lang="en-US" altLang="zh-CN" dirty="0"/>
          </a:p>
          <a:p>
            <a:pPr>
              <a:lnSpc>
                <a:spcPct val="100000"/>
              </a:lnSpc>
              <a:spcBef>
                <a:spcPts val="300"/>
              </a:spcBef>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、认证服务器生成随机数</a:t>
            </a:r>
            <a:r>
              <a:rPr lang="en-US" altLang="zh-CN" sz="2400" i="1" dirty="0" err="1">
                <a:latin typeface="微软雅黑" panose="020B0503020204020204" pitchFamily="34" charset="-122"/>
                <a:ea typeface="微软雅黑" panose="020B0503020204020204" pitchFamily="34" charset="-122"/>
              </a:rPr>
              <a:t>Nonce</a:t>
            </a:r>
            <a:r>
              <a:rPr lang="en-US" altLang="zh-CN" sz="2400" i="1" baseline="-25000" dirty="0" err="1">
                <a:latin typeface="微软雅黑" panose="020B0503020204020204" pitchFamily="34" charset="-122"/>
                <a:ea typeface="微软雅黑" panose="020B0503020204020204" pitchFamily="34" charset="-122"/>
              </a:rPr>
              <a:t>AS</a:t>
            </a:r>
            <a:r>
              <a:rPr lang="en-US" altLang="zh-CN" sz="2400" i="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发送给移动终端</a:t>
            </a:r>
            <a:endParaRPr lang="en-US" altLang="zh-CN" sz="2400" dirty="0">
              <a:latin typeface="微软雅黑" panose="020B0503020204020204" pitchFamily="34" charset="-122"/>
              <a:ea typeface="微软雅黑" panose="020B0503020204020204" pitchFamily="34" charset="-122"/>
            </a:endParaRPr>
          </a:p>
          <a:p>
            <a:pPr>
              <a:spcBef>
                <a:spcPts val="300"/>
              </a:spcBef>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、移动终端接收到</a:t>
            </a:r>
            <a:r>
              <a:rPr lang="en-US" altLang="zh-CN" sz="2400" i="1" dirty="0" err="1">
                <a:latin typeface="微软雅黑" panose="020B0503020204020204" pitchFamily="34" charset="-122"/>
                <a:ea typeface="微软雅黑" panose="020B0503020204020204" pitchFamily="34" charset="-122"/>
              </a:rPr>
              <a:t>Nonce</a:t>
            </a:r>
            <a:r>
              <a:rPr lang="en-US" altLang="zh-CN" sz="2400" i="1" baseline="-25000" dirty="0" err="1">
                <a:latin typeface="微软雅黑" panose="020B0503020204020204" pitchFamily="34" charset="-122"/>
                <a:ea typeface="微软雅黑" panose="020B0503020204020204" pitchFamily="34" charset="-122"/>
              </a:rPr>
              <a:t>AS</a:t>
            </a:r>
            <a:r>
              <a:rPr lang="zh-CN" altLang="en-US" sz="2400" dirty="0">
                <a:latin typeface="微软雅黑" panose="020B0503020204020204" pitchFamily="34" charset="-122"/>
                <a:ea typeface="微软雅黑" panose="020B0503020204020204" pitchFamily="34" charset="-122"/>
              </a:rPr>
              <a:t>后：</a:t>
            </a:r>
            <a:endParaRPr lang="en-US" altLang="zh-CN" sz="2400" baseline="-25000" dirty="0">
              <a:latin typeface="微软雅黑" panose="020B0503020204020204" pitchFamily="34" charset="-122"/>
              <a:ea typeface="微软雅黑" panose="020B0503020204020204" pitchFamily="34" charset="-122"/>
            </a:endParaRPr>
          </a:p>
          <a:p>
            <a:pPr lvl="1">
              <a:spcBef>
                <a:spcPts val="300"/>
              </a:spcBef>
              <a:buNone/>
            </a:pPr>
            <a:r>
              <a:rPr lang="zh-CN" altLang="en-US" sz="2000" dirty="0">
                <a:latin typeface="微软雅黑" panose="020B0503020204020204" pitchFamily="34" charset="-122"/>
                <a:ea typeface="微软雅黑" panose="020B0503020204020204" pitchFamily="34" charset="-122"/>
              </a:rPr>
              <a:t>生产随机数</a:t>
            </a:r>
            <a:r>
              <a:rPr lang="en-US" altLang="zh-CN" sz="2000" dirty="0">
                <a:latin typeface="微软雅黑" panose="020B0503020204020204" pitchFamily="34" charset="-122"/>
                <a:ea typeface="微软雅黑" panose="020B0503020204020204" pitchFamily="34" charset="-122"/>
              </a:rPr>
              <a:t> </a:t>
            </a:r>
            <a:r>
              <a:rPr lang="en-US" altLang="zh-CN" sz="2000" i="1" dirty="0" err="1">
                <a:latin typeface="微软雅黑" panose="020B0503020204020204" pitchFamily="34" charset="-122"/>
                <a:ea typeface="微软雅黑" panose="020B0503020204020204" pitchFamily="34" charset="-122"/>
              </a:rPr>
              <a:t>Nonce</a:t>
            </a:r>
            <a:r>
              <a:rPr lang="en-US" altLang="zh-CN" sz="2000" i="1" baseline="-25000" dirty="0" err="1">
                <a:latin typeface="微软雅黑" panose="020B0503020204020204" pitchFamily="34" charset="-122"/>
                <a:ea typeface="微软雅黑" panose="020B0503020204020204" pitchFamily="34" charset="-122"/>
              </a:rPr>
              <a:t>M</a:t>
            </a:r>
            <a:r>
              <a:rPr lang="en-US" altLang="zh-CN" sz="2000" i="1" baseline="-25000" dirty="0">
                <a:latin typeface="微软雅黑" panose="020B0503020204020204" pitchFamily="34" charset="-122"/>
                <a:ea typeface="微软雅黑" panose="020B0503020204020204" pitchFamily="34" charset="-122"/>
              </a:rPr>
              <a:t> </a:t>
            </a:r>
          </a:p>
          <a:p>
            <a:pPr lvl="1">
              <a:spcBef>
                <a:spcPts val="300"/>
              </a:spcBef>
              <a:buNone/>
            </a:pPr>
            <a:r>
              <a:rPr lang="zh-CN" altLang="en-US" sz="1800" dirty="0">
                <a:latin typeface="微软雅黑" panose="020B0503020204020204" pitchFamily="34" charset="-122"/>
                <a:ea typeface="微软雅黑" panose="020B0503020204020204" pitchFamily="34" charset="-122"/>
              </a:rPr>
              <a:t>生成对称会话密钥</a:t>
            </a:r>
            <a:r>
              <a:rPr lang="en-US" altLang="zh-CN" sz="1800" dirty="0">
                <a:latin typeface="微软雅黑" panose="020B0503020204020204" pitchFamily="34" charset="-122"/>
                <a:ea typeface="微软雅黑" panose="020B0503020204020204" pitchFamily="34" charset="-122"/>
              </a:rPr>
              <a:t> K</a:t>
            </a:r>
            <a:r>
              <a:rPr lang="en-US" altLang="zh-CN" sz="1800" baseline="-25000" dirty="0">
                <a:latin typeface="微软雅黑" panose="020B0503020204020204" pitchFamily="34" charset="-122"/>
                <a:ea typeface="微软雅黑" panose="020B0503020204020204" pitchFamily="34" charset="-122"/>
              </a:rPr>
              <a:t>M-AP</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：用初始共享对称密钥、</a:t>
            </a:r>
            <a:r>
              <a:rPr lang="en-US" altLang="zh-CN" sz="1800" i="1" dirty="0" err="1">
                <a:latin typeface="微软雅黑" panose="020B0503020204020204" pitchFamily="34" charset="-122"/>
                <a:ea typeface="微软雅黑" panose="020B0503020204020204" pitchFamily="34" charset="-122"/>
              </a:rPr>
              <a:t>Nonce</a:t>
            </a:r>
            <a:r>
              <a:rPr lang="en-US" altLang="zh-CN" sz="1800" i="1" baseline="-25000" dirty="0" err="1">
                <a:latin typeface="微软雅黑" panose="020B0503020204020204" pitchFamily="34" charset="-122"/>
                <a:ea typeface="微软雅黑" panose="020B0503020204020204" pitchFamily="34" charset="-122"/>
              </a:rPr>
              <a:t>AS</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和</a:t>
            </a:r>
            <a:r>
              <a:rPr lang="en-US" altLang="zh-CN" sz="1800" i="1" dirty="0" err="1">
                <a:latin typeface="微软雅黑" panose="020B0503020204020204" pitchFamily="34" charset="-122"/>
                <a:ea typeface="微软雅黑" panose="020B0503020204020204" pitchFamily="34" charset="-122"/>
              </a:rPr>
              <a:t>Nonce</a:t>
            </a:r>
            <a:r>
              <a:rPr lang="en-US" altLang="zh-CN" sz="1800" i="1" baseline="-25000" dirty="0" err="1">
                <a:latin typeface="微软雅黑" panose="020B0503020204020204" pitchFamily="34" charset="-122"/>
                <a:ea typeface="微软雅黑" panose="020B0503020204020204" pitchFamily="34" charset="-122"/>
              </a:rPr>
              <a:t>M</a:t>
            </a:r>
            <a:endParaRPr lang="en-US" altLang="zh-CN" sz="1800" dirty="0">
              <a:latin typeface="微软雅黑" panose="020B0503020204020204" pitchFamily="34" charset="-122"/>
              <a:ea typeface="微软雅黑" panose="020B0503020204020204" pitchFamily="34" charset="-122"/>
            </a:endParaRPr>
          </a:p>
          <a:p>
            <a:pPr lvl="1">
              <a:spcBef>
                <a:spcPts val="300"/>
              </a:spcBef>
              <a:buNone/>
            </a:pPr>
            <a:r>
              <a:rPr lang="zh-CN" altLang="en-US" sz="2000" dirty="0">
                <a:latin typeface="微软雅黑" panose="020B0503020204020204" pitchFamily="34" charset="-122"/>
                <a:ea typeface="微软雅黑" panose="020B0503020204020204" pitchFamily="34" charset="-122"/>
              </a:rPr>
              <a:t>发送</a:t>
            </a:r>
            <a:r>
              <a:rPr lang="en-US" altLang="zh-CN" sz="2000" dirty="0">
                <a:latin typeface="微软雅黑" panose="020B0503020204020204" pitchFamily="34" charset="-122"/>
                <a:ea typeface="微软雅黑" panose="020B0503020204020204" pitchFamily="34" charset="-122"/>
              </a:rPr>
              <a:t> </a:t>
            </a:r>
            <a:r>
              <a:rPr lang="en-US" altLang="zh-CN" sz="2000" i="1" dirty="0" err="1">
                <a:latin typeface="微软雅黑" panose="020B0503020204020204" pitchFamily="34" charset="-122"/>
                <a:ea typeface="微软雅黑" panose="020B0503020204020204" pitchFamily="34" charset="-122"/>
              </a:rPr>
              <a:t>Nonce</a:t>
            </a:r>
            <a:r>
              <a:rPr lang="en-US" altLang="zh-CN" sz="2000" i="1" baseline="-25000" dirty="0" err="1">
                <a:latin typeface="微软雅黑" panose="020B0503020204020204" pitchFamily="34" charset="-122"/>
                <a:ea typeface="微软雅黑" panose="020B0503020204020204" pitchFamily="34" charset="-122"/>
              </a:rPr>
              <a:t>M</a:t>
            </a:r>
            <a:r>
              <a:rPr lang="en-US" altLang="zh-CN" sz="2000" i="1" dirty="0">
                <a:latin typeface="微软雅黑" panose="020B0503020204020204" pitchFamily="34" charset="-122"/>
                <a:ea typeface="微软雅黑" panose="020B0503020204020204" pitchFamily="34" charset="-122"/>
              </a:rPr>
              <a:t>, </a:t>
            </a:r>
            <a:r>
              <a:rPr lang="zh-CN" altLang="en-US" sz="2000" i="1" dirty="0">
                <a:latin typeface="微软雅黑" panose="020B0503020204020204" pitchFamily="34" charset="-122"/>
                <a:ea typeface="微软雅黑" panose="020B0503020204020204" pitchFamily="34" charset="-122"/>
              </a:rPr>
              <a:t>和</a:t>
            </a:r>
            <a:r>
              <a:rPr lang="en-US" altLang="zh-CN" sz="2000" i="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HMAC</a:t>
            </a:r>
            <a:r>
              <a:rPr lang="zh-CN" altLang="en-US" sz="2000" dirty="0">
                <a:latin typeface="微软雅黑" panose="020B0503020204020204" pitchFamily="34" charset="-122"/>
                <a:ea typeface="微软雅黑" panose="020B0503020204020204" pitchFamily="34" charset="-122"/>
              </a:rPr>
              <a:t>签名值（使用初始共享对称秘钥和</a:t>
            </a:r>
            <a:r>
              <a:rPr lang="en-US" altLang="zh-CN" sz="2000" i="1" dirty="0" err="1">
                <a:latin typeface="微软雅黑" panose="020B0503020204020204" pitchFamily="34" charset="-122"/>
                <a:ea typeface="微软雅黑" panose="020B0503020204020204" pitchFamily="34" charset="-122"/>
              </a:rPr>
              <a:t>Nonce</a:t>
            </a:r>
            <a:r>
              <a:rPr lang="en-US" altLang="zh-CN" sz="2000" i="1" baseline="-25000" dirty="0" err="1">
                <a:latin typeface="微软雅黑" panose="020B0503020204020204" pitchFamily="34" charset="-122"/>
                <a:ea typeface="微软雅黑" panose="020B0503020204020204" pitchFamily="34" charset="-122"/>
              </a:rPr>
              <a:t>AS</a:t>
            </a:r>
            <a:r>
              <a:rPr lang="zh-CN" altLang="en-US" sz="2000" dirty="0">
                <a:latin typeface="微软雅黑" panose="020B0503020204020204" pitchFamily="34" charset="-122"/>
                <a:ea typeface="微软雅黑" panose="020B0503020204020204" pitchFamily="34" charset="-122"/>
              </a:rPr>
              <a:t>生成）</a:t>
            </a:r>
            <a:endParaRPr lang="en-US" altLang="zh-CN" sz="2400" dirty="0">
              <a:latin typeface="微软雅黑" panose="020B0503020204020204" pitchFamily="34" charset="-122"/>
              <a:ea typeface="微软雅黑" panose="020B0503020204020204" pitchFamily="34" charset="-122"/>
            </a:endParaRPr>
          </a:p>
          <a:p>
            <a:pPr>
              <a:spcBef>
                <a:spcPts val="300"/>
              </a:spcBef>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、认证服务器生成对称会话密钥</a:t>
            </a:r>
            <a:r>
              <a:rPr lang="en-US" altLang="zh-CN" sz="2400" dirty="0">
                <a:latin typeface="微软雅黑" panose="020B0503020204020204" pitchFamily="34" charset="-122"/>
                <a:ea typeface="微软雅黑" panose="020B0503020204020204" pitchFamily="34" charset="-122"/>
              </a:rPr>
              <a:t> K</a:t>
            </a:r>
            <a:r>
              <a:rPr lang="en-US" altLang="zh-CN" sz="2400" baseline="-25000" dirty="0">
                <a:latin typeface="微软雅黑" panose="020B0503020204020204" pitchFamily="34" charset="-122"/>
                <a:ea typeface="微软雅黑" panose="020B0503020204020204" pitchFamily="34" charset="-122"/>
              </a:rPr>
              <a:t>M-AP</a:t>
            </a:r>
            <a:endParaRPr lang="en-US" altLang="zh-CN" sz="2400"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pPr/>
              <a:t>161</a:t>
            </a:fld>
            <a:endParaRPr lang="en-US" dirty="0"/>
          </a:p>
        </p:txBody>
      </p:sp>
    </p:spTree>
    <p:extLst>
      <p:ext uri="{BB962C8B-B14F-4D97-AF65-F5344CB8AC3E}">
        <p14:creationId xmlns:p14="http://schemas.microsoft.com/office/powerpoint/2010/main" val="385148321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讲解脚本</a:t>
            </a:r>
            <a:r>
              <a:rPr lang="en-US" altLang="zh-CN" dirty="0"/>
              <a:t>】</a:t>
            </a:r>
          </a:p>
          <a:p>
            <a:r>
              <a:rPr lang="zh-CN" altLang="en-US" dirty="0"/>
              <a:t>进行</a:t>
            </a:r>
            <a:r>
              <a:rPr lang="en-US" altLang="zh-CN" dirty="0"/>
              <a:t>WPA </a:t>
            </a:r>
            <a:r>
              <a:rPr lang="zh-CN" altLang="en-US" dirty="0"/>
              <a:t>三次握手后，进行第三个阶段，</a:t>
            </a:r>
            <a:r>
              <a:rPr lang="zh-CN" altLang="en-US" sz="1400" dirty="0">
                <a:solidFill>
                  <a:srgbClr val="7030A0"/>
                </a:solidFill>
                <a:latin typeface="微软雅黑" pitchFamily="34" charset="-122"/>
                <a:ea typeface="微软雅黑" pitchFamily="34" charset="-122"/>
              </a:rPr>
              <a:t>对称共享密钥分配阶段</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如 用于</a:t>
            </a:r>
            <a:r>
              <a:rPr lang="en-US" altLang="zh-CN" sz="1400" dirty="0">
                <a:latin typeface="微软雅黑" pitchFamily="34" charset="-122"/>
                <a:ea typeface="微软雅黑" pitchFamily="34" charset="-122"/>
              </a:rPr>
              <a:t>AES</a:t>
            </a:r>
            <a:r>
              <a:rPr lang="zh-CN" altLang="en-US" sz="1400" dirty="0">
                <a:latin typeface="微软雅黑" pitchFamily="34" charset="-122"/>
                <a:ea typeface="微软雅黑" pitchFamily="34" charset="-122"/>
              </a:rPr>
              <a:t>加密的话</a:t>
            </a:r>
            <a:r>
              <a:rPr lang="en-US" altLang="zh-CN" sz="1400" dirty="0">
                <a:latin typeface="微软雅黑" pitchFamily="34" charset="-122"/>
                <a:ea typeface="微软雅黑" pitchFamily="34" charset="-122"/>
              </a:rPr>
              <a:t>)</a:t>
            </a:r>
          </a:p>
          <a:p>
            <a:pPr marL="457200" indent="-274638">
              <a:buClr>
                <a:srgbClr val="7030A0"/>
              </a:buClr>
              <a:buFont typeface="Wingdings" pitchFamily="2" charset="2"/>
              <a:buChar char="§"/>
            </a:pPr>
            <a:r>
              <a:rPr lang="zh-CN" altLang="en-US" sz="1200" dirty="0">
                <a:latin typeface="微软雅黑" pitchFamily="34" charset="-122"/>
                <a:ea typeface="微软雅黑" pitchFamily="34" charset="-122"/>
              </a:rPr>
              <a:t>在移动终端和认证服务器之间生成相同的密钥</a:t>
            </a:r>
            <a:endParaRPr lang="en-US" altLang="zh-CN" sz="1200" dirty="0">
              <a:latin typeface="微软雅黑" pitchFamily="34" charset="-122"/>
              <a:ea typeface="微软雅黑" pitchFamily="34" charset="-122"/>
            </a:endParaRPr>
          </a:p>
          <a:p>
            <a:pPr marL="457200" indent="-274638">
              <a:buClr>
                <a:srgbClr val="7030A0"/>
              </a:buClr>
              <a:buFont typeface="Wingdings" pitchFamily="2" charset="2"/>
              <a:buChar char="§"/>
            </a:pPr>
            <a:r>
              <a:rPr lang="en-US" altLang="zh-CN" sz="1200" dirty="0">
                <a:latin typeface="微软雅黑" pitchFamily="34" charset="-122"/>
                <a:ea typeface="微软雅黑" pitchFamily="34" charset="-122"/>
              </a:rPr>
              <a:t>AS</a:t>
            </a:r>
            <a:r>
              <a:rPr lang="zh-CN" altLang="en-US" sz="1200" dirty="0">
                <a:latin typeface="微软雅黑" pitchFamily="34" charset="-122"/>
                <a:ea typeface="微软雅黑" pitchFamily="34" charset="-122"/>
              </a:rPr>
              <a:t>通知</a:t>
            </a:r>
            <a:r>
              <a:rPr lang="en-US" altLang="zh-CN" sz="1200" dirty="0">
                <a:latin typeface="微软雅黑" pitchFamily="34" charset="-122"/>
                <a:ea typeface="微软雅黑" pitchFamily="34" charset="-122"/>
              </a:rPr>
              <a:t>AP</a:t>
            </a:r>
            <a:r>
              <a:rPr lang="zh-CN" altLang="en-US" sz="1200" dirty="0">
                <a:latin typeface="微软雅黑" pitchFamily="34" charset="-122"/>
                <a:ea typeface="微软雅黑" pitchFamily="34" charset="-122"/>
              </a:rPr>
              <a:t>共享对称会话</a:t>
            </a:r>
            <a:endParaRPr lang="en-US" altLang="zh-CN" sz="1200" dirty="0">
              <a:latin typeface="微软雅黑" pitchFamily="34" charset="-122"/>
              <a:ea typeface="微软雅黑" pitchFamily="34" charset="-122"/>
            </a:endParaRP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pPr/>
              <a:t>162</a:t>
            </a:fld>
            <a:endParaRPr lang="en-US" dirty="0"/>
          </a:p>
        </p:txBody>
      </p:sp>
    </p:spTree>
    <p:extLst>
      <p:ext uri="{BB962C8B-B14F-4D97-AF65-F5344CB8AC3E}">
        <p14:creationId xmlns:p14="http://schemas.microsoft.com/office/powerpoint/2010/main" val="291210062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讲解脚本</a:t>
            </a:r>
            <a:r>
              <a:rPr lang="en-US" altLang="zh-CN" dirty="0"/>
              <a:t>】</a:t>
            </a:r>
          </a:p>
          <a:p>
            <a:r>
              <a:rPr lang="zh-CN" altLang="en-US" sz="1200" dirty="0">
                <a:solidFill>
                  <a:srgbClr val="C00000"/>
                </a:solidFill>
                <a:latin typeface="微软雅黑" pitchFamily="34" charset="-122"/>
                <a:ea typeface="微软雅黑" pitchFamily="34" charset="-122"/>
              </a:rPr>
              <a:t>第四阶段，在无线网络上进行加密通信阶段，</a:t>
            </a:r>
            <a:r>
              <a:rPr lang="zh-CN" altLang="en-US" sz="1400" dirty="0">
                <a:latin typeface="微软雅黑" pitchFamily="34" charset="-122"/>
                <a:ea typeface="微软雅黑" pitchFamily="34" charset="-122"/>
              </a:rPr>
              <a:t>移动终端通过</a:t>
            </a:r>
            <a:r>
              <a:rPr lang="en-US" altLang="zh-CN" sz="1400" dirty="0">
                <a:latin typeface="微软雅黑" pitchFamily="34" charset="-122"/>
                <a:ea typeface="微软雅黑" pitchFamily="34" charset="-122"/>
              </a:rPr>
              <a:t> AP</a:t>
            </a:r>
            <a:r>
              <a:rPr lang="zh-CN" altLang="en-US" sz="1400" dirty="0">
                <a:latin typeface="微软雅黑" pitchFamily="34" charset="-122"/>
                <a:ea typeface="微软雅黑" pitchFamily="34" charset="-122"/>
              </a:rPr>
              <a:t>与远程主机进行加密通信，</a:t>
            </a:r>
            <a:r>
              <a:rPr lang="zh-CN" altLang="en-US" sz="1200" dirty="0">
                <a:latin typeface="微软雅黑" pitchFamily="34" charset="-122"/>
                <a:ea typeface="微软雅黑" pitchFamily="34" charset="-122"/>
              </a:rPr>
              <a:t>在移动终端和认证服务器之间生成相同的密钥，</a:t>
            </a:r>
            <a:r>
              <a:rPr lang="en-US" altLang="zh-CN" sz="1200" dirty="0">
                <a:latin typeface="微软雅黑" pitchFamily="34" charset="-122"/>
                <a:ea typeface="微软雅黑" pitchFamily="34" charset="-122"/>
              </a:rPr>
              <a:t>AS</a:t>
            </a:r>
            <a:r>
              <a:rPr lang="zh-CN" altLang="en-US" sz="1200" dirty="0">
                <a:latin typeface="微软雅黑" pitchFamily="34" charset="-122"/>
                <a:ea typeface="微软雅黑" pitchFamily="34" charset="-122"/>
              </a:rPr>
              <a:t>通知</a:t>
            </a:r>
            <a:r>
              <a:rPr lang="en-US" altLang="zh-CN" sz="1200" dirty="0">
                <a:latin typeface="微软雅黑" pitchFamily="34" charset="-122"/>
                <a:ea typeface="微软雅黑" pitchFamily="34" charset="-122"/>
              </a:rPr>
              <a:t>AP</a:t>
            </a:r>
            <a:r>
              <a:rPr lang="zh-CN" altLang="en-US" sz="1200" dirty="0">
                <a:latin typeface="微软雅黑" pitchFamily="34" charset="-122"/>
                <a:ea typeface="微软雅黑" pitchFamily="34" charset="-122"/>
              </a:rPr>
              <a:t>共享对称会话</a:t>
            </a:r>
            <a:endParaRPr lang="en-US" altLang="zh-CN" sz="1200" dirty="0">
              <a:latin typeface="微软雅黑" pitchFamily="34" charset="-122"/>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C00000"/>
                </a:solidFill>
                <a:latin typeface="微软雅黑" pitchFamily="34" charset="-122"/>
                <a:ea typeface="微软雅黑" pitchFamily="34" charset="-122"/>
              </a:rPr>
              <a:t>上述过程是最基本的认证和加密过程，</a:t>
            </a:r>
            <a:r>
              <a:rPr lang="en-US" altLang="zh-CN" sz="1200" dirty="0">
                <a:solidFill>
                  <a:srgbClr val="C00000"/>
                </a:solidFill>
                <a:latin typeface="微软雅黑" pitchFamily="34" charset="-122"/>
                <a:ea typeface="微软雅黑" pitchFamily="34" charset="-122"/>
              </a:rPr>
              <a:t>802.11ax</a:t>
            </a:r>
            <a:r>
              <a:rPr lang="zh-CN" altLang="en-US" sz="1200" dirty="0">
                <a:solidFill>
                  <a:srgbClr val="C00000"/>
                </a:solidFill>
                <a:latin typeface="微软雅黑" pitchFamily="34" charset="-122"/>
                <a:ea typeface="微软雅黑" pitchFamily="34" charset="-122"/>
              </a:rPr>
              <a:t>发展引入了新的安全加密和认证技术。</a:t>
            </a:r>
            <a:endParaRPr lang="en-US" altLang="zh-CN" sz="1200" dirty="0">
              <a:solidFill>
                <a:srgbClr val="C00000"/>
              </a:solidFill>
              <a:latin typeface="微软雅黑" pitchFamily="34" charset="-122"/>
              <a:ea typeface="微软雅黑" pitchFamily="34" charset="-122"/>
            </a:endParaRPr>
          </a:p>
        </p:txBody>
      </p:sp>
      <p:sp>
        <p:nvSpPr>
          <p:cNvPr id="4" name="Slide Number Placeholder 3"/>
          <p:cNvSpPr>
            <a:spLocks noGrp="1"/>
          </p:cNvSpPr>
          <p:nvPr>
            <p:ph type="sldNum" sz="quarter" idx="5"/>
          </p:nvPr>
        </p:nvSpPr>
        <p:spPr/>
        <p:txBody>
          <a:bodyPr/>
          <a:lstStyle/>
          <a:p>
            <a:fld id="{3D91EEAC-CFEF-9647-876F-EABC6B8338D7}" type="slidenum">
              <a:rPr lang="en-US" smtClean="0"/>
              <a:pPr/>
              <a:t>163</a:t>
            </a:fld>
            <a:endParaRPr lang="en-US" dirty="0"/>
          </a:p>
        </p:txBody>
      </p:sp>
    </p:spTree>
    <p:extLst>
      <p:ext uri="{BB962C8B-B14F-4D97-AF65-F5344CB8AC3E}">
        <p14:creationId xmlns:p14="http://schemas.microsoft.com/office/powerpoint/2010/main" val="2705732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4556F16-E42F-6248-BB3E-EEF73D3E99EF}"/>
              </a:ext>
            </a:extLst>
          </p:cNvPr>
          <p:cNvSpPr>
            <a:spLocks noGrp="1" noChangeArrowheads="1"/>
          </p:cNvSpPr>
          <p:nvPr>
            <p:ph type="sldNum" sz="quarter" idx="5"/>
          </p:nvPr>
        </p:nvSpPr>
        <p:spPr>
          <a:ln/>
        </p:spPr>
        <p:txBody>
          <a:bodyPr/>
          <a:lstStyle/>
          <a:p>
            <a:fld id="{A12E844D-797A-BE4A-AABF-7BFCE6534C37}" type="slidenum">
              <a:rPr lang="en-GB" altLang="zh-CN"/>
              <a:pPr/>
              <a:t>20</a:t>
            </a:fld>
            <a:endParaRPr lang="en-GB" altLang="zh-CN"/>
          </a:p>
        </p:txBody>
      </p:sp>
      <p:sp>
        <p:nvSpPr>
          <p:cNvPr id="124930" name="Rectangle 2">
            <a:extLst>
              <a:ext uri="{FF2B5EF4-FFF2-40B4-BE49-F238E27FC236}">
                <a16:creationId xmlns:a16="http://schemas.microsoft.com/office/drawing/2014/main" id="{D2B0D714-9595-B140-88AD-E719166B4E4A}"/>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C80270D5-C001-A44C-A647-3464FBC870D1}"/>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dirty="0"/>
              <a:t>这里给出实现嗅探的工具。</a:t>
            </a:r>
            <a:endParaRPr lang="en-US" altLang="zh-CN" dirty="0"/>
          </a:p>
          <a:p>
            <a:r>
              <a:rPr lang="zh-CN" altLang="en-US" dirty="0"/>
              <a:t>右边是嗅探的硬件工具，左图是软件工具，感兴趣的同学可以课后进行探索和尝试。</a:t>
            </a:r>
            <a:endParaRPr lang="en-US" altLang="zh-CN" dirty="0"/>
          </a:p>
        </p:txBody>
      </p:sp>
    </p:spTree>
    <p:extLst>
      <p:ext uri="{BB962C8B-B14F-4D97-AF65-F5344CB8AC3E}">
        <p14:creationId xmlns:p14="http://schemas.microsoft.com/office/powerpoint/2010/main" val="2005701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t>【</a:t>
            </a:r>
            <a:r>
              <a:rPr lang="zh-CN" altLang="en-US" dirty="0"/>
              <a:t>讲解脚本</a:t>
            </a:r>
            <a:r>
              <a:rPr lang="en-US" altLang="zh-CN" dirty="0"/>
              <a:t>】</a:t>
            </a:r>
            <a:r>
              <a:rPr lang="zh-CN" altLang="en-US" dirty="0"/>
              <a:t>下一代</a:t>
            </a:r>
            <a:r>
              <a:rPr lang="en-US" altLang="zh-CN" dirty="0"/>
              <a:t>802.11ax</a:t>
            </a:r>
            <a:r>
              <a:rPr lang="zh-CN" altLang="en-US" dirty="0"/>
              <a:t>标准简称 </a:t>
            </a:r>
            <a:r>
              <a:rPr lang="en-US" altLang="zh-CN" dirty="0" err="1"/>
              <a:t>Wi-FI</a:t>
            </a:r>
            <a:r>
              <a:rPr lang="en-US" altLang="zh-CN" dirty="0"/>
              <a:t> 6</a:t>
            </a:r>
            <a:r>
              <a:rPr lang="zh-CN" altLang="en-US" dirty="0"/>
              <a:t>，发布于</a:t>
            </a:r>
            <a:r>
              <a:rPr lang="en-US" altLang="zh-CN" dirty="0"/>
              <a:t>2019</a:t>
            </a:r>
            <a:r>
              <a:rPr lang="zh-CN" altLang="en-US" dirty="0"/>
              <a:t>年</a:t>
            </a:r>
            <a:r>
              <a:rPr lang="en-US" altLang="zh-CN" dirty="0"/>
              <a:t>8</a:t>
            </a:r>
            <a:r>
              <a:rPr lang="zh-CN" altLang="en-US" dirty="0"/>
              <a:t>月，频段是</a:t>
            </a:r>
            <a:r>
              <a:rPr lang="en-US" altLang="zh-CN" dirty="0"/>
              <a:t>2.4Ghz</a:t>
            </a:r>
            <a:r>
              <a:rPr lang="zh-CN" altLang="en-US" dirty="0"/>
              <a:t>或</a:t>
            </a:r>
            <a:r>
              <a:rPr lang="en-US" altLang="zh-CN" dirty="0"/>
              <a:t>5Ghz</a:t>
            </a:r>
            <a:r>
              <a:rPr lang="zh-CN" altLang="en-US" dirty="0"/>
              <a:t>，</a:t>
            </a:r>
            <a:r>
              <a:rPr lang="en-US" altLang="zh-CN" dirty="0"/>
              <a:t>802.11ax</a:t>
            </a:r>
            <a:r>
              <a:rPr lang="zh-CN" altLang="en-US" dirty="0"/>
              <a:t>设计的目的是为了适应高密度无线接入和高容量无线业务，如室外大型公共场所、高密度场馆、室内高密度无线办公、电子教室等场景，</a:t>
            </a:r>
            <a:r>
              <a:rPr lang="en-US" altLang="zh-CN" dirty="0"/>
              <a:t>802.11ax</a:t>
            </a:r>
            <a:r>
              <a:rPr lang="zh-CN" altLang="en-US" dirty="0"/>
              <a:t>在网络安全性方面有较大提升，该标准使用</a:t>
            </a:r>
            <a:r>
              <a:rPr lang="zh-CN" altLang="en-US" sz="1200" dirty="0">
                <a:latin typeface="微软雅黑" panose="020B0503020204020204" pitchFamily="34" charset="-122"/>
                <a:ea typeface="微软雅黑" panose="020B0503020204020204" pitchFamily="34" charset="-122"/>
              </a:rPr>
              <a:t>新的安全协议</a:t>
            </a:r>
            <a:r>
              <a:rPr lang="en-US" altLang="zh-CN" sz="1200" dirty="0">
                <a:latin typeface="微软雅黑" panose="020B0503020204020204" pitchFamily="34" charset="-122"/>
                <a:ea typeface="微软雅黑" panose="020B0503020204020204" pitchFamily="34" charset="-122"/>
              </a:rPr>
              <a:t>WPA3</a:t>
            </a:r>
            <a:r>
              <a:rPr lang="zh-CN" altLang="en-US" sz="1200" dirty="0">
                <a:latin typeface="微软雅黑" panose="020B0503020204020204" pitchFamily="34" charset="-122"/>
                <a:ea typeface="微软雅黑" panose="020B0503020204020204" pitchFamily="34" charset="-122"/>
              </a:rPr>
              <a:t>，每个用户进行个性化数据加密，增强了用户隐私；密码算法提升至</a:t>
            </a:r>
            <a:r>
              <a:rPr lang="en-US" altLang="zh-CN" sz="1200" dirty="0">
                <a:latin typeface="微软雅黑" panose="020B0503020204020204" pitchFamily="34" charset="-122"/>
                <a:ea typeface="微软雅黑" panose="020B0503020204020204" pitchFamily="34" charset="-122"/>
              </a:rPr>
              <a:t>192</a:t>
            </a:r>
            <a:r>
              <a:rPr lang="zh-CN" altLang="en-US" sz="1200" dirty="0">
                <a:latin typeface="微软雅黑" panose="020B0503020204020204" pitchFamily="34" charset="-122"/>
                <a:ea typeface="微软雅黑" panose="020B0503020204020204" pitchFamily="34" charset="-122"/>
              </a:rPr>
              <a:t>位的</a:t>
            </a:r>
            <a:r>
              <a:rPr lang="en-US" altLang="zh-CN" sz="1200" dirty="0">
                <a:latin typeface="微软雅黑" panose="020B0503020204020204" pitchFamily="34" charset="-122"/>
                <a:ea typeface="微软雅黑" panose="020B0503020204020204" pitchFamily="34" charset="-122"/>
              </a:rPr>
              <a:t>CNSA</a:t>
            </a:r>
            <a:r>
              <a:rPr lang="zh-CN" altLang="en-US" sz="1200" dirty="0">
                <a:latin typeface="微软雅黑" panose="020B0503020204020204" pitchFamily="34" charset="-122"/>
                <a:ea typeface="微软雅黑" panose="020B0503020204020204" pitchFamily="34" charset="-122"/>
              </a:rPr>
              <a:t>认证等级，这样攻击者无法窥探用户流量，提高接入公共网络的安全性。</a:t>
            </a:r>
            <a:endParaRPr lang="en-US" altLang="zh-CN" sz="1200"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选讲或扩展讲解</a:t>
            </a:r>
            <a:r>
              <a:rPr lang="en-US" altLang="zh-CN" sz="1200" dirty="0">
                <a:latin typeface="微软雅黑" panose="020B0503020204020204" pitchFamily="34" charset="-122"/>
                <a:ea typeface="微软雅黑" panose="020B0503020204020204" pitchFamily="34" charset="-122"/>
              </a:rPr>
              <a:t>】</a:t>
            </a:r>
          </a:p>
          <a:p>
            <a:pPr>
              <a:lnSpc>
                <a:spcPct val="150000"/>
              </a:lnSpc>
            </a:pPr>
            <a:r>
              <a:rPr lang="zh-CN" altLang="en-US" b="0" i="0" dirty="0">
                <a:solidFill>
                  <a:srgbClr val="333333"/>
                </a:solidFill>
                <a:effectLst/>
                <a:latin typeface="Arial" panose="020B0604020202020204" pitchFamily="34" charset="0"/>
              </a:rPr>
              <a:t>中国合格评定国家认可委员会 </a:t>
            </a:r>
            <a:r>
              <a:rPr lang="en-US" altLang="zh-CN" b="0" i="0" dirty="0">
                <a:solidFill>
                  <a:srgbClr val="333333"/>
                </a:solidFill>
                <a:effectLst/>
                <a:latin typeface="Arial" panose="020B0604020202020204" pitchFamily="34" charset="0"/>
              </a:rPr>
              <a:t>(China National Accreditation Service for Conformity Assessment</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CNAS)</a:t>
            </a:r>
            <a:r>
              <a:rPr lang="zh-CN" altLang="en-US" b="0" i="0" dirty="0">
                <a:solidFill>
                  <a:srgbClr val="333333"/>
                </a:solidFill>
                <a:effectLst/>
                <a:latin typeface="Arial" panose="020B0604020202020204" pitchFamily="34" charset="0"/>
              </a:rPr>
              <a:t>认证等级</a:t>
            </a:r>
            <a:endParaRPr lang="en-US" altLang="zh-CN" b="0" i="0" dirty="0">
              <a:solidFill>
                <a:srgbClr val="333333"/>
              </a:solidFill>
              <a:effectLst/>
              <a:latin typeface="Arial" panose="020B0604020202020204" pitchFamily="34" charset="0"/>
            </a:endParaRPr>
          </a:p>
          <a:p>
            <a:pPr>
              <a:lnSpc>
                <a:spcPct val="150000"/>
              </a:lnSpc>
            </a:pPr>
            <a:r>
              <a:rPr lang="en-US" altLang="zh-CN" sz="1200" b="0" i="0" dirty="0">
                <a:solidFill>
                  <a:srgbClr val="333333"/>
                </a:solidFill>
                <a:effectLst/>
                <a:latin typeface="Arial" panose="020B0604020202020204" pitchFamily="34" charset="0"/>
                <a:ea typeface="微软雅黑" panose="020B0503020204020204" pitchFamily="34" charset="-122"/>
              </a:rPr>
              <a:t>802.11ax</a:t>
            </a:r>
            <a:r>
              <a:rPr lang="zh-CN" altLang="en-US" sz="1200" b="0" i="0" dirty="0">
                <a:solidFill>
                  <a:srgbClr val="333333"/>
                </a:solidFill>
                <a:effectLst/>
                <a:latin typeface="Arial" panose="020B0604020202020204" pitchFamily="34" charset="0"/>
                <a:ea typeface="微软雅黑" panose="020B0503020204020204" pitchFamily="34" charset="-122"/>
              </a:rPr>
              <a:t>兼容之前的</a:t>
            </a:r>
            <a:r>
              <a:rPr lang="en-US" altLang="zh-CN" sz="1200" b="0" i="0" dirty="0">
                <a:solidFill>
                  <a:srgbClr val="333333"/>
                </a:solidFill>
                <a:effectLst/>
                <a:latin typeface="Arial" panose="020B0604020202020204" pitchFamily="34" charset="0"/>
                <a:ea typeface="微软雅黑" panose="020B0503020204020204" pitchFamily="34" charset="-122"/>
              </a:rPr>
              <a:t>802.11ac/n/g/a/b</a:t>
            </a:r>
            <a:r>
              <a:rPr lang="zh-CN" altLang="en-US" sz="1200" b="0" i="0" dirty="0">
                <a:solidFill>
                  <a:srgbClr val="333333"/>
                </a:solidFill>
                <a:effectLst/>
                <a:latin typeface="Arial" panose="020B0604020202020204" pitchFamily="34" charset="0"/>
                <a:ea typeface="微软雅黑" panose="020B0503020204020204" pitchFamily="34" charset="-122"/>
              </a:rPr>
              <a:t>标准，老的终端一样可以无缝接入</a:t>
            </a:r>
            <a:r>
              <a:rPr lang="en-US" altLang="zh-CN" sz="1200" b="0" i="0" dirty="0">
                <a:solidFill>
                  <a:srgbClr val="333333"/>
                </a:solidFill>
                <a:effectLst/>
                <a:latin typeface="Arial" panose="020B0604020202020204" pitchFamily="34" charset="0"/>
                <a:ea typeface="微软雅黑" panose="020B0503020204020204" pitchFamily="34" charset="-122"/>
              </a:rPr>
              <a:t>802.11ax</a:t>
            </a:r>
            <a:r>
              <a:rPr lang="zh-CN" altLang="en-US" sz="1200" b="0" i="0" dirty="0">
                <a:solidFill>
                  <a:srgbClr val="333333"/>
                </a:solidFill>
                <a:effectLst/>
                <a:latin typeface="Arial" panose="020B0604020202020204" pitchFamily="34" charset="0"/>
                <a:ea typeface="微软雅黑" panose="020B0503020204020204" pitchFamily="34" charset="-122"/>
              </a:rPr>
              <a:t>网络。</a:t>
            </a:r>
            <a:endParaRPr lang="zh-CN" altLang="en-US" sz="1200" dirty="0">
              <a:latin typeface="微软雅黑" panose="020B0503020204020204" pitchFamily="34" charset="-122"/>
              <a:ea typeface="微软雅黑" panose="020B0503020204020204" pitchFamily="34" charset="-122"/>
            </a:endParaRPr>
          </a:p>
          <a:p>
            <a:pPr algn="ctr">
              <a:lnSpc>
                <a:spcPct val="150000"/>
              </a:lnSpc>
            </a:pPr>
            <a:endParaRPr lang="zh-CN" altLang="en-US" sz="1200" dirty="0">
              <a:latin typeface="微软雅黑" panose="020B0503020204020204" pitchFamily="34" charset="-122"/>
              <a:ea typeface="微软雅黑" panose="020B0503020204020204" pitchFamily="34" charset="-122"/>
            </a:endParaRPr>
          </a:p>
          <a:p>
            <a:pPr algn="ctr">
              <a:lnSpc>
                <a:spcPct val="150000"/>
              </a:lnSpc>
            </a:pP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5CD23181-2505-4EB2-AC87-B8F55776A9CE}" type="slidenum">
              <a:rPr lang="zh-CN" altLang="en-US" smtClean="0"/>
              <a:pPr/>
              <a:t>164</a:t>
            </a:fld>
            <a:endParaRPr lang="zh-CN" altLang="en-US"/>
          </a:p>
        </p:txBody>
      </p:sp>
    </p:spTree>
    <p:extLst>
      <p:ext uri="{BB962C8B-B14F-4D97-AF65-F5344CB8AC3E}">
        <p14:creationId xmlns:p14="http://schemas.microsoft.com/office/powerpoint/2010/main" val="18173766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49225" indent="0">
              <a:lnSpc>
                <a:spcPct val="130000"/>
              </a:lnSpc>
              <a:spcBef>
                <a:spcPts val="600"/>
              </a:spcBef>
              <a:buFont typeface="+mj-lt"/>
              <a:buNone/>
            </a:pPr>
            <a:r>
              <a:rPr lang="en-US" altLang="zh-CN" dirty="0"/>
              <a:t>【</a:t>
            </a:r>
            <a:r>
              <a:rPr lang="zh-CN" altLang="en-US" dirty="0"/>
              <a:t>讲解脚本</a:t>
            </a:r>
            <a:r>
              <a:rPr lang="en-US" altLang="zh-CN" dirty="0"/>
              <a:t>】</a:t>
            </a:r>
            <a:r>
              <a:rPr lang="zh-CN" altLang="en-US" dirty="0"/>
              <a:t>第八章第</a:t>
            </a:r>
            <a:r>
              <a:rPr lang="en-US" altLang="zh-CN" dirty="0"/>
              <a:t>7</a:t>
            </a:r>
            <a:r>
              <a:rPr lang="zh-CN" altLang="en-US" dirty="0"/>
              <a:t>节，</a:t>
            </a:r>
            <a:r>
              <a:rPr kumimoji="1" lang="zh-CN" altLang="en-US" sz="1200" dirty="0">
                <a:solidFill>
                  <a:srgbClr val="C00000"/>
                </a:solidFill>
              </a:rPr>
              <a:t>系统与运行安全</a:t>
            </a:r>
            <a:r>
              <a:rPr lang="zh-CN" altLang="en-US" dirty="0"/>
              <a:t>，主要内容包括病毒、木马与恶意代码，防火墙，入侵检测系统，沙盒</a:t>
            </a:r>
            <a:r>
              <a:rPr kumimoji="1" lang="zh-CN" altLang="en-US" sz="1200" dirty="0">
                <a:solidFill>
                  <a:prstClr val="black"/>
                </a:solidFill>
                <a:latin typeface="Microsoft YaHei" panose="020B0503020204020204" pitchFamily="34" charset="-122"/>
                <a:ea typeface="Microsoft YaHei" panose="020B0503020204020204" pitchFamily="34" charset="-122"/>
              </a:rPr>
              <a:t>与隔离</a:t>
            </a:r>
          </a:p>
          <a:p>
            <a:endParaRPr lang="en-US" altLang="zh-CN" dirty="0"/>
          </a:p>
        </p:txBody>
      </p:sp>
      <p:sp>
        <p:nvSpPr>
          <p:cNvPr id="4" name="灯片编号占位符 3"/>
          <p:cNvSpPr>
            <a:spLocks noGrp="1"/>
          </p:cNvSpPr>
          <p:nvPr>
            <p:ph type="sldNum" sz="quarter" idx="10"/>
          </p:nvPr>
        </p:nvSpPr>
        <p:spPr/>
        <p:txBody>
          <a:bodyPr/>
          <a:lstStyle/>
          <a:p>
            <a:fld id="{5CD23181-2505-4EB2-AC87-B8F55776A9CE}" type="slidenum">
              <a:rPr lang="zh-CN" altLang="en-US" smtClean="0"/>
              <a:pPr/>
              <a:t>165</a:t>
            </a:fld>
            <a:endParaRPr lang="zh-CN" altLang="en-US"/>
          </a:p>
        </p:txBody>
      </p:sp>
    </p:spTree>
    <p:extLst>
      <p:ext uri="{BB962C8B-B14F-4D97-AF65-F5344CB8AC3E}">
        <p14:creationId xmlns:p14="http://schemas.microsoft.com/office/powerpoint/2010/main" val="371241695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r>
              <a:rPr lang="zh-CN" altLang="en-US" sz="1200" kern="1200" dirty="0">
                <a:solidFill>
                  <a:schemeClr val="tx1"/>
                </a:solidFill>
                <a:latin typeface="+mn-lt"/>
                <a:ea typeface="+mn-ea"/>
                <a:cs typeface="+mn-cs"/>
              </a:rPr>
              <a:t>病毒原本是生物学概念，想必同学们都对</a:t>
            </a:r>
            <a:r>
              <a:rPr lang="en-US" altLang="zh-CN" sz="1200" kern="1200" dirty="0">
                <a:solidFill>
                  <a:schemeClr val="tx1"/>
                </a:solidFill>
                <a:latin typeface="+mn-lt"/>
                <a:ea typeface="+mn-ea"/>
                <a:cs typeface="+mn-cs"/>
              </a:rPr>
              <a:t>2019</a:t>
            </a:r>
            <a:r>
              <a:rPr lang="zh-CN" altLang="en-US" sz="1200" kern="1200" dirty="0">
                <a:solidFill>
                  <a:schemeClr val="tx1"/>
                </a:solidFill>
                <a:latin typeface="+mn-lt"/>
                <a:ea typeface="+mn-ea"/>
                <a:cs typeface="+mn-cs"/>
              </a:rPr>
              <a:t>年底开始的新冠疫情记忆犹新。</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2019 </a:t>
            </a:r>
            <a:r>
              <a:rPr lang="zh-CN" altLang="en-US" sz="1200" kern="1200" dirty="0">
                <a:solidFill>
                  <a:schemeClr val="tx1"/>
                </a:solidFill>
                <a:latin typeface="+mn-lt"/>
                <a:ea typeface="+mn-ea"/>
                <a:cs typeface="+mn-cs"/>
              </a:rPr>
              <a:t>武汉保卫战，白衣执甲，逆行出征，我们见证了中国力量。（</a:t>
            </a:r>
            <a:r>
              <a:rPr lang="en-US" altLang="zh-CN" sz="1200" kern="1200" baseline="0" dirty="0">
                <a:solidFill>
                  <a:schemeClr val="tx1"/>
                </a:solidFill>
                <a:latin typeface="+mn-lt"/>
                <a:ea typeface="+mn-ea"/>
                <a:cs typeface="+mn-cs"/>
              </a:rPr>
              <a:t>2020 </a:t>
            </a:r>
            <a:r>
              <a:rPr lang="zh-CN" altLang="en-US" sz="1200" kern="1200" baseline="0" dirty="0">
                <a:solidFill>
                  <a:schemeClr val="tx1"/>
                </a:solidFill>
                <a:latin typeface="+mn-lt"/>
                <a:ea typeface="+mn-ea"/>
                <a:cs typeface="+mn-cs"/>
              </a:rPr>
              <a:t>防疫不容忽视，预防疫情从我做起，融入思政元素）</a:t>
            </a:r>
            <a:endParaRPr lang="en-US" altLang="zh-CN" sz="1200" kern="1200" baseline="0" dirty="0">
              <a:solidFill>
                <a:schemeClr val="tx1"/>
              </a:solidFill>
              <a:latin typeface="+mn-lt"/>
              <a:ea typeface="+mn-ea"/>
              <a:cs typeface="+mn-cs"/>
            </a:endParaRPr>
          </a:p>
          <a:p>
            <a:r>
              <a:rPr lang="zh-CN" altLang="en-US" sz="1200" kern="1200" dirty="0">
                <a:solidFill>
                  <a:schemeClr val="tx1"/>
                </a:solidFill>
                <a:latin typeface="+mn-lt"/>
                <a:ea typeface="+mn-ea"/>
                <a:cs typeface="+mn-cs"/>
              </a:rPr>
              <a:t>新冠病毒是典型的生物学病毒，那我们的计算机网络，会不会也有对应的病毒呢？</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166</a:t>
            </a:fld>
            <a:endParaRPr kumimoji="1"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计算机病毒是指</a:t>
            </a:r>
            <a:r>
              <a:rPr lang="zh-CN" altLang="en-US" dirty="0">
                <a:sym typeface="Wingdings" panose="05000000000000000000" pitchFamily="2" charset="2"/>
              </a:rPr>
              <a:t>（</a:t>
            </a:r>
            <a:r>
              <a:rPr lang="zh-CN" altLang="en-US" dirty="0"/>
              <a:t>概念定义的那句话</a:t>
            </a:r>
            <a:r>
              <a:rPr lang="zh-CN" altLang="en-US" dirty="0">
                <a:sym typeface="Wingdings" panose="05000000000000000000" pitchFamily="2" charset="2"/>
              </a:rPr>
              <a:t>，</a:t>
            </a:r>
            <a:r>
              <a:rPr lang="zh-CN" altLang="en-US" dirty="0"/>
              <a:t>红色标注概念中的三个关键词：破坏、自我复制、程序代码）</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solidFill>
                <a:prstClr val="black"/>
              </a:solidFill>
              <a:latin typeface="Microsoft YaHei" panose="020B0503020204020204" pitchFamily="34" charset="-122"/>
              <a:ea typeface="Microsoft YaHei"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solidFill>
                <a:prstClr val="black"/>
              </a:solidFill>
              <a:latin typeface="Microsoft YaHei" panose="020B0503020204020204" pitchFamily="34" charset="-122"/>
              <a:ea typeface="Microsoft YaHei"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solidFill>
                  <a:prstClr val="black"/>
                </a:solidFill>
                <a:latin typeface="Microsoft YaHei" panose="020B0503020204020204" pitchFamily="34" charset="-122"/>
                <a:ea typeface="Microsoft YaHei" panose="020B0503020204020204" pitchFamily="34" charset="-122"/>
              </a:rPr>
              <a:t>2. </a:t>
            </a:r>
            <a:r>
              <a:rPr kumimoji="1" lang="zh-CN" altLang="en-US" sz="1200" dirty="0">
                <a:solidFill>
                  <a:prstClr val="black"/>
                </a:solidFill>
                <a:latin typeface="Microsoft YaHei" panose="020B0503020204020204" pitchFamily="34" charset="-122"/>
                <a:ea typeface="Microsoft YaHei" panose="020B0503020204020204" pitchFamily="34" charset="-122"/>
              </a:rPr>
              <a:t>以下为计算机病毒的特征：（讲解，对比生物病毒讲解以提高学生感性认识</a:t>
            </a:r>
            <a:r>
              <a:rPr kumimoji="1" lang="en-US" altLang="zh-CN" sz="1200" dirty="0">
                <a:solidFill>
                  <a:prstClr val="black"/>
                </a:solidFill>
                <a:latin typeface="Microsoft YaHei" panose="020B0503020204020204" pitchFamily="34" charset="-122"/>
                <a:ea typeface="Microsoft YaHei" panose="020B0503020204020204"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prstClr val="black"/>
                </a:solidFill>
                <a:latin typeface="Microsoft YaHei" panose="020B0503020204020204" pitchFamily="34" charset="-122"/>
                <a:ea typeface="Microsoft YaHei" panose="020B0503020204020204" pitchFamily="34" charset="-122"/>
              </a:rPr>
              <a:t>传染性：</a:t>
            </a:r>
            <a:r>
              <a:rPr kumimoji="1" lang="zh-CN" altLang="en-US" dirty="0">
                <a:ea typeface="宋体" panose="02010600030101010101" pitchFamily="2" charset="-122"/>
              </a:rPr>
              <a:t>病毒的基本特征，计算机病毒会通过各种渠道从已被感染的计算机扩散到未被感染的计算机，是否具有传染性是判别一个程序是否为计算机病毒的最重要条件</a:t>
            </a:r>
            <a:endParaRPr kumimoji="1" lang="en-US" altLang="zh-CN" dirty="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prstClr val="black"/>
                </a:solidFill>
                <a:latin typeface="宋体" panose="02010600030101010101" pitchFamily="2" charset="-122"/>
                <a:ea typeface="宋体" panose="02010600030101010101" pitchFamily="2" charset="-122"/>
              </a:rPr>
              <a:t>破坏性：</a:t>
            </a:r>
            <a:r>
              <a:rPr kumimoji="1" lang="zh-CN" altLang="en-US" dirty="0">
                <a:ea typeface="宋体" panose="02010600030101010101" pitchFamily="2" charset="-122"/>
              </a:rPr>
              <a:t>对系统来讲，所有的计算机病毒都存在一个共同的危害，即占用系统资源，降低计算机系统的工作效率，故虽然有良性病毒和恶性病毒的说法，但只要是计算机病毒都是违背用户意愿的，都具有破坏性</a:t>
            </a:r>
            <a:endParaRPr kumimoji="1" lang="en-US" altLang="zh-CN" dirty="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prstClr val="black"/>
                </a:solidFill>
                <a:latin typeface="宋体" panose="02010600030101010101" pitchFamily="2" charset="-122"/>
                <a:ea typeface="宋体" panose="02010600030101010101" pitchFamily="2" charset="-122"/>
              </a:rPr>
              <a:t>潜伏性：</a:t>
            </a:r>
            <a:r>
              <a:rPr kumimoji="1" lang="zh-CN" altLang="en-US" dirty="0">
                <a:ea typeface="宋体" panose="02010600030101010101" pitchFamily="2" charset="-122"/>
              </a:rPr>
              <a:t>编制精巧的计算机病毒程序，进入系统之后一般不会马上发作，可以在几周或者几个月内隐藏在合法文件中，对其他系统进行传染，而不被人发现。潜伏性越好，其在系统中的存在时间就会越长，病毒的传染范围就会越大，它的危害就越大</a:t>
            </a:r>
            <a:endParaRPr kumimoji="1" lang="en-US" altLang="zh-CN" dirty="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Microsoft YaHei" panose="020B0503020204020204" pitchFamily="34" charset="-122"/>
                <a:ea typeface="Microsoft YaHei" panose="020B0503020204020204" pitchFamily="34" charset="-122"/>
              </a:rPr>
              <a:t>隐蔽性：</a:t>
            </a:r>
            <a:r>
              <a:rPr lang="zh-CN" altLang="en-US" sz="1200" b="0" i="0" kern="1200" dirty="0">
                <a:solidFill>
                  <a:schemeClr val="tx1"/>
                </a:solidFill>
                <a:latin typeface="+mn-lt"/>
                <a:ea typeface="+mn-ea"/>
                <a:cs typeface="+mn-cs"/>
              </a:rPr>
              <a:t>计算机病毒不易被发现，其往往以隐含文件或程序代码的方式存在，在普通的病毒查杀中，难以实现及时有效的查杀。病毒伪装成正常程序，计算机病毒扫描难以发现</a:t>
            </a:r>
            <a:endParaRPr kumimoji="1" lang="en-US" altLang="zh-CN" dirty="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Microsoft YaHei" panose="020B0503020204020204" pitchFamily="34" charset="-122"/>
                <a:ea typeface="Microsoft YaHei" panose="020B0503020204020204" pitchFamily="34" charset="-122"/>
              </a:rPr>
              <a:t>衍生性：</a:t>
            </a:r>
            <a:r>
              <a:rPr lang="zh-CN" altLang="en-US" sz="1200" b="0" i="0" kern="1200" dirty="0">
                <a:solidFill>
                  <a:schemeClr val="tx1"/>
                </a:solidFill>
                <a:latin typeface="+mn-lt"/>
                <a:ea typeface="+mn-ea"/>
                <a:cs typeface="+mn-cs"/>
              </a:rPr>
              <a:t>一种不同于原版本的新的计算机病毒（又称为变种）。这就是计算机病毒的衍生性。这种变种病毒造成的后果可能比原版病毒严重得多</a:t>
            </a:r>
            <a:endParaRPr kumimoji="1" lang="en-US" altLang="zh-CN" dirty="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Microsoft YaHei" panose="020B0503020204020204" pitchFamily="34" charset="-122"/>
                <a:ea typeface="Microsoft YaHei" panose="020B0503020204020204" pitchFamily="34" charset="-122"/>
              </a:rPr>
              <a:t>可执行性：</a:t>
            </a:r>
            <a:r>
              <a:rPr lang="zh-CN" altLang="en-US" dirty="0">
                <a:ea typeface="宋体" panose="02010600030101010101" pitchFamily="2" charset="-122"/>
              </a:rPr>
              <a:t>计算机病毒与其他合法程序一样</a:t>
            </a:r>
            <a:r>
              <a:rPr lang="en-US" altLang="zh-CN" dirty="0">
                <a:ea typeface="宋体" panose="02010600030101010101" pitchFamily="2" charset="-122"/>
              </a:rPr>
              <a:t>,</a:t>
            </a:r>
            <a:r>
              <a:rPr lang="zh-CN" altLang="en-US" dirty="0">
                <a:ea typeface="宋体" panose="02010600030101010101" pitchFamily="2" charset="-122"/>
              </a:rPr>
              <a:t>是一段可执行程序</a:t>
            </a:r>
            <a:r>
              <a:rPr lang="en-US" altLang="zh-CN" dirty="0">
                <a:ea typeface="宋体" panose="02010600030101010101" pitchFamily="2" charset="-122"/>
              </a:rPr>
              <a:t>,</a:t>
            </a:r>
            <a:r>
              <a:rPr lang="zh-CN" altLang="en-US" dirty="0">
                <a:ea typeface="宋体" panose="02010600030101010101" pitchFamily="2" charset="-122"/>
              </a:rPr>
              <a:t>但不是一个完整的程序</a:t>
            </a:r>
            <a:r>
              <a:rPr lang="en-US" altLang="zh-CN" dirty="0">
                <a:ea typeface="宋体" panose="02010600030101010101" pitchFamily="2" charset="-122"/>
              </a:rPr>
              <a:t>,</a:t>
            </a:r>
            <a:r>
              <a:rPr lang="zh-CN" altLang="en-US" dirty="0">
                <a:ea typeface="宋体" panose="02010600030101010101" pitchFamily="2" charset="-122"/>
              </a:rPr>
              <a:t>而是寄生在其他可执行程序中</a:t>
            </a:r>
            <a:r>
              <a:rPr lang="en-US" altLang="zh-CN" dirty="0">
                <a:ea typeface="宋体" panose="02010600030101010101" pitchFamily="2" charset="-122"/>
              </a:rPr>
              <a:t>.</a:t>
            </a:r>
            <a:r>
              <a:rPr lang="zh-CN" altLang="en-US" dirty="0">
                <a:ea typeface="宋体" panose="02010600030101010101" pitchFamily="2" charset="-122"/>
              </a:rPr>
              <a:t>只有当计算机病毒在计算机内运行的时候</a:t>
            </a:r>
            <a:r>
              <a:rPr lang="en-US" altLang="zh-CN" dirty="0">
                <a:ea typeface="宋体" panose="02010600030101010101" pitchFamily="2" charset="-122"/>
              </a:rPr>
              <a:t>,</a:t>
            </a:r>
            <a:r>
              <a:rPr lang="zh-CN" altLang="en-US" dirty="0">
                <a:ea typeface="宋体" panose="02010600030101010101" pitchFamily="2" charset="-122"/>
              </a:rPr>
              <a:t>它才具有传染性和破坏性</a:t>
            </a:r>
            <a:r>
              <a:rPr lang="en-US" altLang="zh-CN" dirty="0">
                <a:ea typeface="宋体" panose="02010600030101010101" pitchFamily="2" charset="-122"/>
              </a:rPr>
              <a:t>.</a:t>
            </a:r>
            <a:r>
              <a:rPr lang="zh-CN" altLang="en-US" dirty="0">
                <a:ea typeface="宋体" panose="02010600030101010101" pitchFamily="2" charset="-122"/>
              </a:rPr>
              <a:t>运行时与正常的程序争夺</a:t>
            </a:r>
            <a:r>
              <a:rPr lang="en-US" altLang="zh-CN" dirty="0">
                <a:ea typeface="宋体" panose="02010600030101010101" pitchFamily="2" charset="-122"/>
              </a:rPr>
              <a:t>CPU</a:t>
            </a:r>
            <a:r>
              <a:rPr lang="zh-CN" altLang="en-US" dirty="0">
                <a:ea typeface="宋体" panose="02010600030101010101" pitchFamily="2" charset="-122"/>
              </a:rPr>
              <a:t>的控制权</a:t>
            </a:r>
            <a:endParaRPr kumimoji="1" lang="zh-CN" altLang="en-US" dirty="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Microsoft YaHei" panose="020B0503020204020204" pitchFamily="34" charset="-122"/>
                <a:ea typeface="Microsoft YaHei" panose="020B0503020204020204" pitchFamily="34" charset="-122"/>
              </a:rPr>
              <a:t>可触发性：</a:t>
            </a:r>
            <a:r>
              <a:rPr kumimoji="1" lang="zh-CN" altLang="en-US" dirty="0">
                <a:ea typeface="宋体" panose="02010600030101010101" pitchFamily="2" charset="-122"/>
              </a:rPr>
              <a:t>病毒因某个事件或数值的出现，诱使病毒实施感染或进行攻击的特性称为可触发性。病毒具有预定的触发条件，这些条件可能是时间、日期、文件类型或某些特定数据等</a:t>
            </a:r>
            <a:endParaRPr kumimoji="1" lang="en-US" altLang="zh-CN" dirty="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prstClr val="black"/>
                </a:solidFill>
                <a:latin typeface="Microsoft YaHei" panose="020B0503020204020204" pitchFamily="34" charset="-122"/>
                <a:ea typeface="Microsoft YaHei" panose="020B0503020204020204" pitchFamily="34" charset="-122"/>
              </a:rPr>
              <a:t>计算机病毒还具有寄生性、不可预见性、欺骗性、持久性等等</a:t>
            </a:r>
            <a:endParaRPr kumimoji="1" lang="en-US" altLang="zh-CN" sz="1200" dirty="0">
              <a:solidFill>
                <a:prstClr val="black"/>
              </a:solidFill>
              <a:latin typeface="Microsoft YaHei" panose="020B0503020204020204" pitchFamily="34" charset="-122"/>
              <a:ea typeface="Microsoft YaHei"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167</a:t>
            </a:fld>
            <a:endParaRPr kumimoji="1"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kumimoji="1" lang="zh-CN" altLang="en-US" dirty="0"/>
              <a:t>计算机病毒的传播途径包括：</a:t>
            </a:r>
            <a:r>
              <a:rPr kumimoji="1" lang="en-US" altLang="zh-CN" dirty="0"/>
              <a:t>(</a:t>
            </a:r>
            <a:r>
              <a:rPr kumimoji="1" lang="zh-CN" altLang="en-US" dirty="0"/>
              <a:t>结合生活中实际场景介绍</a:t>
            </a:r>
            <a:r>
              <a:rPr kumimoji="1" lang="en-US" altLang="zh-CN"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移动存储设备：</a:t>
            </a:r>
            <a:r>
              <a:rPr kumimoji="1" lang="en-US" altLang="zh-CN" dirty="0"/>
              <a:t>U</a:t>
            </a:r>
            <a:r>
              <a:rPr kumimoji="1" lang="zh-CN" altLang="en-US" dirty="0"/>
              <a:t>盘、移动硬盘、光盘、软盘等</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网络：电子邮件、文件下载、网页浏览、聊天通讯等</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计算机硬件设备：</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r>
              <a:rPr lang="en-US" sz="1200" b="0" i="0" kern="1200" dirty="0">
                <a:solidFill>
                  <a:schemeClr val="tx1"/>
                </a:solidFill>
                <a:latin typeface="+mn-lt"/>
                <a:ea typeface="+mn-ea"/>
                <a:cs typeface="+mn-cs"/>
              </a:rPr>
              <a:t>ASIC</a:t>
            </a:r>
            <a:r>
              <a:rPr lang="zh-CN" altLang="en-US" sz="1200" b="0" i="0" kern="1200" dirty="0">
                <a:solidFill>
                  <a:schemeClr val="tx1"/>
                </a:solidFill>
                <a:latin typeface="+mn-lt"/>
                <a:ea typeface="+mn-ea"/>
                <a:cs typeface="+mn-cs"/>
              </a:rPr>
              <a:t>是</a:t>
            </a:r>
            <a:r>
              <a:rPr lang="en-US" sz="1200" b="0" i="0" kern="1200" dirty="0">
                <a:solidFill>
                  <a:schemeClr val="tx1"/>
                </a:solidFill>
                <a:latin typeface="+mn-lt"/>
                <a:ea typeface="+mn-ea"/>
                <a:cs typeface="+mn-cs"/>
              </a:rPr>
              <a:t>Application Specific Integrated Circuit</a:t>
            </a:r>
            <a:r>
              <a:rPr lang="zh-CN" altLang="en-US" sz="1200" b="0" i="0" kern="1200" dirty="0">
                <a:solidFill>
                  <a:schemeClr val="tx1"/>
                </a:solidFill>
                <a:latin typeface="+mn-lt"/>
                <a:ea typeface="+mn-ea"/>
                <a:cs typeface="+mn-cs"/>
              </a:rPr>
              <a:t>的英文缩写，在集成电路界被认为是一种为专门目的而设计的集成电路。硬件芯片的重要性，融入思政元素</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n-ea"/>
                <a:cs typeface="+mn-cs"/>
              </a:rPr>
              <a:t>ASIC</a:t>
            </a:r>
            <a:r>
              <a:rPr lang="zh-CN" altLang="en-US" sz="1200" b="0" i="0" kern="1200" dirty="0">
                <a:solidFill>
                  <a:schemeClr val="tx1"/>
                </a:solidFill>
                <a:latin typeface="+mn-lt"/>
                <a:ea typeface="+mn-ea"/>
                <a:cs typeface="+mn-cs"/>
              </a:rPr>
              <a:t>芯片技术发展迅速，目前</a:t>
            </a:r>
            <a:r>
              <a:rPr lang="en-US" altLang="zh-CN" sz="1200" b="0" i="0" kern="1200" dirty="0">
                <a:solidFill>
                  <a:schemeClr val="tx1"/>
                </a:solidFill>
                <a:latin typeface="+mn-lt"/>
                <a:ea typeface="+mn-ea"/>
                <a:cs typeface="+mn-cs"/>
              </a:rPr>
              <a:t>ASIC</a:t>
            </a:r>
            <a:r>
              <a:rPr lang="zh-CN" altLang="en-US" sz="1200" b="0" i="0" kern="1200" dirty="0">
                <a:solidFill>
                  <a:schemeClr val="tx1"/>
                </a:solidFill>
                <a:latin typeface="+mn-lt"/>
                <a:ea typeface="+mn-ea"/>
                <a:cs typeface="+mn-cs"/>
              </a:rPr>
              <a:t>芯片间的转发性能通常可达到</a:t>
            </a:r>
            <a:r>
              <a:rPr lang="en-US" altLang="zh-CN" sz="1200" b="0" i="0" kern="1200" dirty="0">
                <a:solidFill>
                  <a:schemeClr val="tx1"/>
                </a:solidFill>
                <a:latin typeface="+mn-lt"/>
                <a:ea typeface="+mn-ea"/>
                <a:cs typeface="+mn-cs"/>
              </a:rPr>
              <a:t>1Gbs</a:t>
            </a:r>
            <a:r>
              <a:rPr lang="zh-CN" altLang="en-US" sz="1200" b="0" i="0" kern="1200" dirty="0">
                <a:solidFill>
                  <a:schemeClr val="tx1"/>
                </a:solidFill>
                <a:latin typeface="+mn-lt"/>
                <a:ea typeface="+mn-ea"/>
                <a:cs typeface="+mn-cs"/>
              </a:rPr>
              <a:t>甚至更高，于是给交换矩阵提供了极好的物质基础。</a:t>
            </a: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视频资源：</a:t>
            </a:r>
            <a:r>
              <a:rPr lang="en-US" altLang="zh-CN" sz="1200" b="0" i="0" kern="1200" dirty="0">
                <a:solidFill>
                  <a:schemeClr val="tx1"/>
                </a:solidFill>
                <a:latin typeface="+mn-lt"/>
                <a:ea typeface="+mn-ea"/>
                <a:cs typeface="+mn-cs"/>
              </a:rPr>
              <a:t>https://haokan.baidu.com/v?vid=4895651123318372953&amp;pd=bjh&amp;fr=bjhauthor&amp;type=video</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点对点通信系统和无线通道</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kumimoji="1" lang="zh-CN" altLang="en-US" dirty="0"/>
              <a:t>计算机病毒的分类</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按病毒存在的媒体：网络、文件、引导型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通过计算机网络感染可执行文件的计算机病毒</a:t>
            </a: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主攻计算机内文件的病毒</a:t>
            </a: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引导型病毒</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是一种主攻感染驱动</a:t>
            </a:r>
            <a:r>
              <a:rPr lang="zh-CN" altLang="en-US" sz="1200" b="0" i="0" u="none" strike="noStrike" kern="1200" dirty="0">
                <a:solidFill>
                  <a:schemeClr val="tx1"/>
                </a:solidFill>
                <a:latin typeface="+mn-lt"/>
                <a:ea typeface="+mn-ea"/>
                <a:cs typeface="+mn-cs"/>
              </a:rPr>
              <a:t>扇区</a:t>
            </a:r>
            <a:r>
              <a:rPr lang="zh-CN" altLang="en-US" sz="1200" b="0" i="0" kern="1200" dirty="0">
                <a:solidFill>
                  <a:schemeClr val="tx1"/>
                </a:solidFill>
                <a:latin typeface="+mn-lt"/>
                <a:ea typeface="+mn-ea"/>
                <a:cs typeface="+mn-cs"/>
              </a:rPr>
              <a:t>和硬盘系统引导扇区的病毒</a:t>
            </a: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关于计算机病毒的</a:t>
            </a:r>
            <a:r>
              <a:rPr kumimoji="1" lang="zh-CN" altLang="en-US" dirty="0">
                <a:solidFill>
                  <a:srgbClr val="C00000"/>
                </a:solidFill>
              </a:rPr>
              <a:t>分类简单介绍，在课时允许的情况下可以扩展</a:t>
            </a:r>
            <a:endParaRPr kumimoji="1" lang="en-US" altLang="zh-CN" dirty="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168</a:t>
            </a:fld>
            <a:endParaRPr kumimoji="1"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kumimoji="1" lang="zh-CN" altLang="en-US" dirty="0"/>
              <a:t>计算机病毒工作流程：通过右图图示讲解计算机病毒工作流程，即病毒都需要感染宿主、潜伏以躲避查杀、繁殖（自我复制，与计算机病毒概念呼应）、触发（运行、破坏）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这是计算机病毒所具有的共性，呼应后面讲解的计算机病毒查杀的行为监测技术</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kumimoji="1" lang="zh-CN" altLang="en-US" dirty="0"/>
              <a:t>计算机中毒的症状：可扩展一些计算机中毒的实例图片、动画等进行讲解，提高学生预防意识</a:t>
            </a:r>
            <a:endParaRPr kumimoji="1" lang="en-US" altLang="zh-CN"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169</a:t>
            </a:fld>
            <a:endParaRPr kumimoji="1"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dirty="0"/>
              <a:t>简介计算机病毒的发展，可结合具体情况选取具有代表性的示例进行讲解，此处罗列了其中几种</a:t>
            </a:r>
            <a:endParaRPr lang="en-US" altLang="zh-CN" dirty="0"/>
          </a:p>
          <a:p>
            <a:pPr marL="228600" indent="-228600">
              <a:buAutoNum type="arabicPeriod"/>
            </a:pPr>
            <a:r>
              <a:rPr lang="en-US" altLang="zh-CN" dirty="0"/>
              <a:t>C-BRAIN</a:t>
            </a:r>
            <a:r>
              <a:rPr lang="zh-CN" altLang="en-US" dirty="0"/>
              <a:t>病毒：</a:t>
            </a:r>
            <a:r>
              <a:rPr lang="zh-CN" altLang="en-US" sz="1200" b="0" i="0" kern="1200" dirty="0">
                <a:solidFill>
                  <a:schemeClr val="tx1"/>
                </a:solidFill>
                <a:latin typeface="+mn-lt"/>
                <a:ea typeface="+mn-ea"/>
                <a:cs typeface="+mn-cs"/>
              </a:rPr>
              <a:t>第一个</a:t>
            </a:r>
            <a:r>
              <a:rPr lang="zh-CN" altLang="en-US" sz="1200" b="0" i="0" u="none" strike="noStrike" kern="1200" dirty="0">
                <a:solidFill>
                  <a:schemeClr val="tx1"/>
                </a:solidFill>
                <a:latin typeface="+mn-lt"/>
                <a:ea typeface="+mn-ea"/>
                <a:cs typeface="+mn-cs"/>
              </a:rPr>
              <a:t>计算机病毒，</a:t>
            </a:r>
            <a:r>
              <a:rPr lang="zh-CN" altLang="en-US" sz="1200" b="0" i="0" kern="1200" dirty="0">
                <a:solidFill>
                  <a:schemeClr val="tx1"/>
                </a:solidFill>
                <a:latin typeface="+mn-lt"/>
                <a:ea typeface="+mn-ea"/>
                <a:cs typeface="+mn-cs"/>
              </a:rPr>
              <a:t>由一对巴基斯坦兄弟巴斯特</a:t>
            </a:r>
            <a:r>
              <a:rPr lang="en-US" altLang="zh-CN"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Basit</a:t>
            </a:r>
            <a:r>
              <a:rPr lang="en-US"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和阿姆捷特</a:t>
            </a:r>
            <a:r>
              <a:rPr lang="en-US" altLang="zh-CN"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Amjad</a:t>
            </a:r>
            <a:r>
              <a:rPr lang="en-US"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所写的，主要目的是为了防止他们的软件被任意盗拷。只要有人盗拷他们的软件，</a:t>
            </a:r>
            <a:r>
              <a:rPr lang="en-US" altLang="zh-CN" sz="1200" b="0" i="0" kern="1200" dirty="0">
                <a:solidFill>
                  <a:schemeClr val="tx1"/>
                </a:solidFill>
                <a:latin typeface="+mn-lt"/>
                <a:ea typeface="+mn-ea"/>
                <a:cs typeface="+mn-cs"/>
              </a:rPr>
              <a:t>C-BRAIN</a:t>
            </a:r>
            <a:r>
              <a:rPr lang="zh-CN" altLang="en-US" sz="1200" b="0" i="0" kern="1200" dirty="0">
                <a:solidFill>
                  <a:schemeClr val="tx1"/>
                </a:solidFill>
                <a:latin typeface="+mn-lt"/>
                <a:ea typeface="+mn-ea"/>
                <a:cs typeface="+mn-cs"/>
              </a:rPr>
              <a:t>就会发作，将盗拷者的剩余硬盘空间给</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吃掉</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a:t>
            </a:r>
            <a:endParaRPr lang="en-US" altLang="zh-CN" sz="1200" b="0" i="0" kern="1200" dirty="0">
              <a:solidFill>
                <a:schemeClr val="tx1"/>
              </a:solidFill>
              <a:latin typeface="+mn-lt"/>
              <a:ea typeface="+mn-ea"/>
              <a:cs typeface="+mn-cs"/>
            </a:endParaRPr>
          </a:p>
          <a:p>
            <a:pPr marL="228600" indent="-228600">
              <a:buAutoNum type="arabicPeriod"/>
            </a:pPr>
            <a:r>
              <a:rPr lang="en-US" altLang="zh-CN" dirty="0"/>
              <a:t>CIH</a:t>
            </a:r>
            <a:r>
              <a:rPr lang="zh-CN" altLang="en-US" dirty="0"/>
              <a:t>病毒：</a:t>
            </a:r>
            <a:r>
              <a:rPr lang="zh-CN" altLang="en-US" sz="1200" b="0" i="0" kern="1200" dirty="0">
                <a:solidFill>
                  <a:schemeClr val="tx1"/>
                </a:solidFill>
                <a:latin typeface="+mn-lt"/>
                <a:ea typeface="+mn-ea"/>
                <a:cs typeface="+mn-cs"/>
              </a:rPr>
              <a:t>是一种能够破坏</a:t>
            </a:r>
            <a:r>
              <a:rPr lang="zh-CN" altLang="en-US" sz="1200" b="0" i="0" u="none" strike="noStrike" kern="1200" dirty="0">
                <a:solidFill>
                  <a:schemeClr val="tx1"/>
                </a:solidFill>
                <a:latin typeface="+mn-lt"/>
                <a:ea typeface="+mn-ea"/>
                <a:cs typeface="+mn-cs"/>
              </a:rPr>
              <a:t>计算机系统</a:t>
            </a:r>
            <a:r>
              <a:rPr lang="zh-CN" altLang="en-US" sz="1200" b="0" i="0" kern="1200" dirty="0">
                <a:solidFill>
                  <a:schemeClr val="tx1"/>
                </a:solidFill>
                <a:latin typeface="+mn-lt"/>
                <a:ea typeface="+mn-ea"/>
                <a:cs typeface="+mn-cs"/>
              </a:rPr>
              <a:t>硬件的</a:t>
            </a:r>
            <a:r>
              <a:rPr lang="zh-CN" altLang="en-US" sz="1200" b="0" i="0" u="none" strike="noStrike" kern="1200" dirty="0">
                <a:solidFill>
                  <a:schemeClr val="tx1"/>
                </a:solidFill>
                <a:latin typeface="+mn-lt"/>
                <a:ea typeface="+mn-ea"/>
                <a:cs typeface="+mn-cs"/>
              </a:rPr>
              <a:t>恶性病毒，</a:t>
            </a:r>
            <a:r>
              <a:rPr lang="zh-CN" altLang="en-US" sz="1200" b="0" i="0" kern="1200" dirty="0">
                <a:solidFill>
                  <a:schemeClr val="tx1"/>
                </a:solidFill>
                <a:latin typeface="+mn-lt"/>
                <a:ea typeface="+mn-ea"/>
                <a:cs typeface="+mn-cs"/>
              </a:rPr>
              <a:t>属文件型病毒，杀伤力极强，当其发作条件成熟时，其将破坏硬盘数据，同时有可能破坏</a:t>
            </a:r>
            <a:r>
              <a:rPr lang="en-US" altLang="zh-CN" sz="1200" b="0" i="0" kern="1200" dirty="0">
                <a:solidFill>
                  <a:schemeClr val="tx1"/>
                </a:solidFill>
                <a:latin typeface="+mn-lt"/>
                <a:ea typeface="+mn-ea"/>
                <a:cs typeface="+mn-cs"/>
              </a:rPr>
              <a:t>BIOS</a:t>
            </a:r>
            <a:r>
              <a:rPr lang="zh-CN" altLang="en-US" sz="1200" b="0" i="0" kern="1200" dirty="0">
                <a:solidFill>
                  <a:schemeClr val="tx1"/>
                </a:solidFill>
                <a:latin typeface="+mn-lt"/>
                <a:ea typeface="+mn-ea"/>
                <a:cs typeface="+mn-cs"/>
              </a:rPr>
              <a:t>程序</a:t>
            </a:r>
            <a:endParaRPr lang="en-US" altLang="zh-CN" sz="1200" b="0" i="0" kern="1200" dirty="0">
              <a:solidFill>
                <a:schemeClr val="tx1"/>
              </a:solidFill>
              <a:latin typeface="+mn-lt"/>
              <a:ea typeface="+mn-ea"/>
              <a:cs typeface="+mn-cs"/>
            </a:endParaRPr>
          </a:p>
          <a:p>
            <a:pPr marL="228600" indent="-228600">
              <a:buAutoNum type="arabicPeriod"/>
            </a:pPr>
            <a:r>
              <a:rPr lang="zh-CN" altLang="en-US" dirty="0"/>
              <a:t>“熊猫烧香</a:t>
            </a:r>
            <a:r>
              <a:rPr lang="en-US" altLang="zh-CN" dirty="0"/>
              <a:t>”</a:t>
            </a:r>
            <a:r>
              <a:rPr lang="zh-CN" altLang="en-US" dirty="0"/>
              <a:t>：</a:t>
            </a:r>
            <a:r>
              <a:rPr lang="en-US" altLang="zh-CN" sz="1200" b="0" i="0" kern="1200" dirty="0">
                <a:solidFill>
                  <a:schemeClr val="tx1"/>
                </a:solidFill>
                <a:latin typeface="+mn-lt"/>
                <a:ea typeface="+mn-ea"/>
                <a:cs typeface="+mn-cs"/>
              </a:rPr>
              <a:t>2006</a:t>
            </a:r>
            <a:r>
              <a:rPr lang="zh-CN" altLang="en-US" sz="1200" b="0" i="0" kern="1200" dirty="0">
                <a:solidFill>
                  <a:schemeClr val="tx1"/>
                </a:solidFill>
                <a:latin typeface="+mn-lt"/>
                <a:ea typeface="+mn-ea"/>
                <a:cs typeface="+mn-cs"/>
              </a:rPr>
              <a:t>年</a:t>
            </a:r>
            <a:r>
              <a:rPr lang="en-US" altLang="zh-CN" sz="1200" b="0" i="0" kern="1200" dirty="0">
                <a:solidFill>
                  <a:schemeClr val="tx1"/>
                </a:solidFill>
                <a:latin typeface="+mn-lt"/>
                <a:ea typeface="+mn-ea"/>
                <a:cs typeface="+mn-cs"/>
              </a:rPr>
              <a:t>10</a:t>
            </a:r>
            <a:r>
              <a:rPr lang="zh-CN" altLang="en-US" sz="1200" b="0" i="0" kern="1200" dirty="0">
                <a:solidFill>
                  <a:schemeClr val="tx1"/>
                </a:solidFill>
                <a:latin typeface="+mn-lt"/>
                <a:ea typeface="+mn-ea"/>
                <a:cs typeface="+mn-cs"/>
              </a:rPr>
              <a:t>月</a:t>
            </a:r>
            <a:r>
              <a:rPr lang="en-US" altLang="zh-CN" sz="1200" b="0" i="0" kern="1200" dirty="0">
                <a:solidFill>
                  <a:schemeClr val="tx1"/>
                </a:solidFill>
                <a:latin typeface="+mn-lt"/>
                <a:ea typeface="+mn-ea"/>
                <a:cs typeface="+mn-cs"/>
              </a:rPr>
              <a:t>16</a:t>
            </a:r>
            <a:r>
              <a:rPr lang="zh-CN" altLang="en-US" sz="1200" b="0" i="0" kern="1200" dirty="0">
                <a:solidFill>
                  <a:schemeClr val="tx1"/>
                </a:solidFill>
                <a:latin typeface="+mn-lt"/>
                <a:ea typeface="+mn-ea"/>
                <a:cs typeface="+mn-cs"/>
              </a:rPr>
              <a:t>日由</a:t>
            </a:r>
            <a:r>
              <a:rPr lang="en-US" altLang="zh-CN" sz="1200" b="0" i="0" kern="1200" dirty="0">
                <a:solidFill>
                  <a:schemeClr val="tx1"/>
                </a:solidFill>
                <a:latin typeface="+mn-lt"/>
                <a:ea typeface="+mn-ea"/>
                <a:cs typeface="+mn-cs"/>
              </a:rPr>
              <a:t>25</a:t>
            </a:r>
            <a:r>
              <a:rPr lang="zh-CN" altLang="en-US" sz="1200" b="0" i="0" kern="1200" dirty="0">
                <a:solidFill>
                  <a:schemeClr val="tx1"/>
                </a:solidFill>
                <a:latin typeface="+mn-lt"/>
                <a:ea typeface="+mn-ea"/>
                <a:cs typeface="+mn-cs"/>
              </a:rPr>
              <a:t>岁的湖北</a:t>
            </a:r>
            <a:r>
              <a:rPr lang="zh-CN" altLang="en-US" sz="1200" b="0" i="0" u="none" strike="noStrike" kern="1200" dirty="0">
                <a:solidFill>
                  <a:schemeClr val="tx1"/>
                </a:solidFill>
                <a:latin typeface="+mn-lt"/>
                <a:ea typeface="+mn-ea"/>
                <a:cs typeface="+mn-cs"/>
              </a:rPr>
              <a:t>武汉</a:t>
            </a:r>
            <a:r>
              <a:rPr lang="zh-CN" altLang="en-US" sz="1200" b="0" i="0" kern="1200" dirty="0">
                <a:solidFill>
                  <a:schemeClr val="tx1"/>
                </a:solidFill>
                <a:latin typeface="+mn-lt"/>
                <a:ea typeface="+mn-ea"/>
                <a:cs typeface="+mn-cs"/>
              </a:rPr>
              <a:t>新洲区人</a:t>
            </a:r>
            <a:r>
              <a:rPr lang="zh-CN" altLang="en-US" sz="1200" b="0" i="0" u="none" strike="noStrike" kern="1200" dirty="0">
                <a:solidFill>
                  <a:schemeClr val="tx1"/>
                </a:solidFill>
                <a:latin typeface="+mn-lt"/>
                <a:ea typeface="+mn-ea"/>
                <a:cs typeface="+mn-cs"/>
              </a:rPr>
              <a:t>李俊</a:t>
            </a:r>
            <a:r>
              <a:rPr lang="zh-CN" altLang="en-US" sz="1200" b="0" i="0" kern="1200" dirty="0">
                <a:solidFill>
                  <a:schemeClr val="tx1"/>
                </a:solidFill>
                <a:latin typeface="+mn-lt"/>
                <a:ea typeface="+mn-ea"/>
                <a:cs typeface="+mn-cs"/>
              </a:rPr>
              <a:t>编写，</a:t>
            </a:r>
            <a:r>
              <a:rPr lang="en-US" altLang="zh-CN" sz="1200" b="0" i="0" kern="1200" dirty="0">
                <a:solidFill>
                  <a:schemeClr val="tx1"/>
                </a:solidFill>
                <a:latin typeface="+mn-lt"/>
                <a:ea typeface="+mn-ea"/>
                <a:cs typeface="+mn-cs"/>
              </a:rPr>
              <a:t>2007</a:t>
            </a:r>
            <a:r>
              <a:rPr lang="zh-CN" altLang="en-US" sz="1200" b="0" i="0" kern="1200" dirty="0">
                <a:solidFill>
                  <a:schemeClr val="tx1"/>
                </a:solidFill>
                <a:latin typeface="+mn-lt"/>
                <a:ea typeface="+mn-ea"/>
                <a:cs typeface="+mn-cs"/>
              </a:rPr>
              <a:t>年</a:t>
            </a:r>
            <a:r>
              <a:rPr lang="en-US" altLang="zh-CN" sz="1200" b="0" i="0" kern="1200" dirty="0">
                <a:solidFill>
                  <a:schemeClr val="tx1"/>
                </a:solidFill>
                <a:latin typeface="+mn-lt"/>
                <a:ea typeface="+mn-ea"/>
                <a:cs typeface="+mn-cs"/>
              </a:rPr>
              <a:t>1</a:t>
            </a:r>
            <a:r>
              <a:rPr lang="zh-CN" altLang="en-US" sz="1200" b="0" i="0" kern="1200" dirty="0">
                <a:solidFill>
                  <a:schemeClr val="tx1"/>
                </a:solidFill>
                <a:latin typeface="+mn-lt"/>
                <a:ea typeface="+mn-ea"/>
                <a:cs typeface="+mn-cs"/>
              </a:rPr>
              <a:t>月初肆虐网络，它主要通过下载的文件传染，是一款拥有自动传播、自动感染硬盘能力和强大的破坏能力的病毒，它不但能感染系统中</a:t>
            </a:r>
            <a:r>
              <a:rPr lang="en-US" altLang="zh-CN" sz="1200" b="0" i="0" kern="1200" dirty="0">
                <a:solidFill>
                  <a:schemeClr val="tx1"/>
                </a:solidFill>
                <a:latin typeface="+mn-lt"/>
                <a:ea typeface="+mn-ea"/>
                <a:cs typeface="+mn-cs"/>
              </a:rPr>
              <a:t>exe</a:t>
            </a:r>
            <a:r>
              <a:rPr lang="zh-CN" altLang="en-US" sz="1200" b="0" i="0" kern="1200" dirty="0">
                <a:solidFill>
                  <a:schemeClr val="tx1"/>
                </a:solidFill>
                <a:latin typeface="+mn-lt"/>
                <a:ea typeface="+mn-ea"/>
                <a:cs typeface="+mn-cs"/>
              </a:rPr>
              <a:t>，</a:t>
            </a:r>
            <a:r>
              <a:rPr lang="en-US" altLang="zh-CN" sz="1200" b="0" i="0" u="none" strike="noStrike" kern="1200" dirty="0">
                <a:solidFill>
                  <a:schemeClr val="tx1"/>
                </a:solidFill>
                <a:latin typeface="+mn-lt"/>
                <a:ea typeface="+mn-ea"/>
                <a:cs typeface="+mn-cs"/>
              </a:rPr>
              <a:t>com</a:t>
            </a:r>
            <a:r>
              <a:rPr lang="zh-CN" altLang="en-US" sz="1200" b="0" i="0" kern="1200" dirty="0">
                <a:solidFill>
                  <a:schemeClr val="tx1"/>
                </a:solidFill>
                <a:latin typeface="+mn-lt"/>
                <a:ea typeface="+mn-ea"/>
                <a:cs typeface="+mn-cs"/>
              </a:rPr>
              <a:t>，</a:t>
            </a:r>
            <a:r>
              <a:rPr lang="en-US" altLang="zh-CN" sz="1200" b="0" i="0" u="none" strike="noStrike" kern="1200" dirty="0" err="1">
                <a:solidFill>
                  <a:schemeClr val="tx1"/>
                </a:solidFill>
                <a:latin typeface="+mn-lt"/>
                <a:ea typeface="+mn-ea"/>
                <a:cs typeface="+mn-cs"/>
              </a:rPr>
              <a:t>pif</a:t>
            </a:r>
            <a:r>
              <a:rPr lang="zh-CN" altLang="en-US" sz="1200" b="0" i="0" kern="1200" dirty="0">
                <a:solidFill>
                  <a:schemeClr val="tx1"/>
                </a:solidFill>
                <a:latin typeface="+mn-lt"/>
                <a:ea typeface="+mn-ea"/>
                <a:cs typeface="+mn-cs"/>
              </a:rPr>
              <a:t>，</a:t>
            </a:r>
            <a:r>
              <a:rPr lang="en-US" altLang="zh-CN" sz="1200" b="0" i="0" u="none" strike="noStrike" kern="1200" dirty="0" err="1">
                <a:solidFill>
                  <a:schemeClr val="tx1"/>
                </a:solidFill>
                <a:latin typeface="+mn-lt"/>
                <a:ea typeface="+mn-ea"/>
                <a:cs typeface="+mn-cs"/>
              </a:rPr>
              <a:t>src</a:t>
            </a:r>
            <a:r>
              <a:rPr lang="zh-CN" altLang="en-US" sz="1200" b="0" i="0" kern="1200" dirty="0">
                <a:solidFill>
                  <a:schemeClr val="tx1"/>
                </a:solidFill>
                <a:latin typeface="+mn-lt"/>
                <a:ea typeface="+mn-ea"/>
                <a:cs typeface="+mn-cs"/>
              </a:rPr>
              <a:t>，</a:t>
            </a:r>
            <a:r>
              <a:rPr lang="en-US" altLang="zh-CN" sz="1200" b="0" i="0" u="none" strike="noStrike" kern="1200" dirty="0">
                <a:solidFill>
                  <a:schemeClr val="tx1"/>
                </a:solidFill>
                <a:latin typeface="+mn-lt"/>
                <a:ea typeface="+mn-ea"/>
                <a:cs typeface="+mn-cs"/>
              </a:rPr>
              <a:t>html</a:t>
            </a:r>
            <a:r>
              <a:rPr lang="zh-CN" altLang="en-US" sz="1200" b="0" i="0" kern="1200" dirty="0">
                <a:solidFill>
                  <a:schemeClr val="tx1"/>
                </a:solidFill>
                <a:latin typeface="+mn-lt"/>
                <a:ea typeface="+mn-ea"/>
                <a:cs typeface="+mn-cs"/>
              </a:rPr>
              <a:t>，</a:t>
            </a:r>
            <a:r>
              <a:rPr lang="en-US" altLang="zh-CN" sz="1200" b="0" i="0" u="none" strike="noStrike" kern="1200" dirty="0">
                <a:solidFill>
                  <a:schemeClr val="tx1"/>
                </a:solidFill>
                <a:latin typeface="+mn-lt"/>
                <a:ea typeface="+mn-ea"/>
                <a:cs typeface="+mn-cs"/>
              </a:rPr>
              <a:t>asp</a:t>
            </a:r>
            <a:r>
              <a:rPr lang="zh-CN" altLang="en-US" sz="1200" b="0" i="0" kern="1200" dirty="0">
                <a:solidFill>
                  <a:schemeClr val="tx1"/>
                </a:solidFill>
                <a:latin typeface="+mn-lt"/>
                <a:ea typeface="+mn-ea"/>
                <a:cs typeface="+mn-cs"/>
              </a:rPr>
              <a:t>等文件，它还能终止大量的反病毒软件进程并且会删除扩展名为</a:t>
            </a:r>
            <a:r>
              <a:rPr lang="en-US" altLang="zh-CN" sz="1200" b="0" i="0" u="none" strike="noStrike" kern="1200" dirty="0" err="1">
                <a:solidFill>
                  <a:schemeClr val="tx1"/>
                </a:solidFill>
                <a:latin typeface="+mn-lt"/>
                <a:ea typeface="+mn-ea"/>
                <a:cs typeface="+mn-cs"/>
              </a:rPr>
              <a:t>gho</a:t>
            </a:r>
            <a:r>
              <a:rPr lang="zh-CN" altLang="en-US" sz="1200" b="0" i="0" kern="1200" dirty="0">
                <a:solidFill>
                  <a:schemeClr val="tx1"/>
                </a:solidFill>
                <a:latin typeface="+mn-lt"/>
                <a:ea typeface="+mn-ea"/>
                <a:cs typeface="+mn-cs"/>
              </a:rPr>
              <a:t>的文件</a:t>
            </a:r>
            <a:endParaRPr lang="en-US" altLang="zh-CN" sz="1200" b="0" i="0" kern="1200" dirty="0">
              <a:solidFill>
                <a:schemeClr val="tx1"/>
              </a:solidFill>
              <a:latin typeface="+mn-lt"/>
              <a:ea typeface="+mn-ea"/>
              <a:cs typeface="+mn-cs"/>
            </a:endParaRPr>
          </a:p>
          <a:p>
            <a:pPr marL="228600" indent="-228600">
              <a:buAutoNum type="arabicPeriod"/>
            </a:pPr>
            <a:r>
              <a:rPr kumimoji="1" lang="zh-CN" altLang="en-US" dirty="0"/>
              <a:t>磁碟机：</a:t>
            </a:r>
            <a:r>
              <a:rPr lang="zh-CN" altLang="en-US" sz="1200" b="0" i="0" kern="1200" dirty="0">
                <a:solidFill>
                  <a:schemeClr val="tx1"/>
                </a:solidFill>
                <a:latin typeface="+mn-lt"/>
                <a:ea typeface="+mn-ea"/>
                <a:cs typeface="+mn-cs"/>
              </a:rPr>
              <a:t>又名</a:t>
            </a:r>
            <a:r>
              <a:rPr lang="en-US" sz="1200" b="0" i="0" u="none" strike="noStrike" kern="1200" dirty="0" err="1">
                <a:solidFill>
                  <a:schemeClr val="tx1"/>
                </a:solidFill>
                <a:latin typeface="+mn-lt"/>
                <a:ea typeface="+mn-ea"/>
                <a:cs typeface="+mn-cs"/>
              </a:rPr>
              <a:t>dummycom</a:t>
            </a:r>
            <a:r>
              <a:rPr lang="zh-CN" altLang="en-US" sz="1200" b="0" i="0" kern="1200" dirty="0">
                <a:solidFill>
                  <a:schemeClr val="tx1"/>
                </a:solidFill>
                <a:latin typeface="+mn-lt"/>
                <a:ea typeface="+mn-ea"/>
                <a:cs typeface="+mn-cs"/>
              </a:rPr>
              <a:t>病毒，是一款</a:t>
            </a:r>
            <a:r>
              <a:rPr lang="zh-CN" altLang="en-US" sz="1200" b="0" i="0" u="none" strike="noStrike" kern="1200" dirty="0">
                <a:solidFill>
                  <a:schemeClr val="tx1"/>
                </a:solidFill>
                <a:latin typeface="+mn-lt"/>
                <a:ea typeface="+mn-ea"/>
                <a:cs typeface="+mn-cs"/>
              </a:rPr>
              <a:t>下载</a:t>
            </a:r>
            <a:r>
              <a:rPr lang="zh-CN" altLang="en-US" sz="1200" b="0" i="0" kern="1200" dirty="0">
                <a:solidFill>
                  <a:schemeClr val="tx1"/>
                </a:solidFill>
                <a:latin typeface="+mn-lt"/>
                <a:ea typeface="+mn-ea"/>
                <a:cs typeface="+mn-cs"/>
              </a:rPr>
              <a:t>者病毒，主要通过</a:t>
            </a:r>
            <a:r>
              <a:rPr lang="en-US" altLang="zh-CN" sz="1200" b="0" i="0" u="none" strike="noStrike" kern="1200" dirty="0">
                <a:solidFill>
                  <a:schemeClr val="tx1"/>
                </a:solidFill>
                <a:latin typeface="+mn-lt"/>
                <a:ea typeface="+mn-ea"/>
                <a:cs typeface="+mn-cs"/>
              </a:rPr>
              <a:t>U</a:t>
            </a:r>
            <a:r>
              <a:rPr lang="zh-CN" altLang="en-US" sz="1200" b="0" i="0" u="none" strike="noStrike" kern="1200" dirty="0">
                <a:solidFill>
                  <a:schemeClr val="tx1"/>
                </a:solidFill>
                <a:latin typeface="+mn-lt"/>
                <a:ea typeface="+mn-ea"/>
                <a:cs typeface="+mn-cs"/>
              </a:rPr>
              <a:t>盘</a:t>
            </a:r>
            <a:r>
              <a:rPr lang="zh-CN" altLang="en-US" sz="1200" b="0" i="0" kern="1200" dirty="0">
                <a:solidFill>
                  <a:schemeClr val="tx1"/>
                </a:solidFill>
                <a:latin typeface="+mn-lt"/>
                <a:ea typeface="+mn-ea"/>
                <a:cs typeface="+mn-cs"/>
              </a:rPr>
              <a:t>和局域网</a:t>
            </a:r>
            <a:r>
              <a:rPr lang="en-US" altLang="zh-CN" sz="1200" b="0" i="0" kern="1200" dirty="0">
                <a:solidFill>
                  <a:schemeClr val="tx1"/>
                </a:solidFill>
                <a:latin typeface="+mn-lt"/>
                <a:ea typeface="+mn-ea"/>
                <a:cs typeface="+mn-cs"/>
              </a:rPr>
              <a:t>ARP</a:t>
            </a:r>
            <a:r>
              <a:rPr lang="zh-CN" altLang="en-US" sz="1200" b="0" i="0" kern="1200" dirty="0">
                <a:solidFill>
                  <a:schemeClr val="tx1"/>
                </a:solidFill>
                <a:latin typeface="+mn-lt"/>
                <a:ea typeface="+mn-ea"/>
                <a:cs typeface="+mn-cs"/>
              </a:rPr>
              <a:t>攻击传播，会关闭一些安全工具和杀毒软件并阻止其运行，并会不断检测窗口来关闭一些杀毒软件及安全辅助工具，破坏安全模式，删除一些杀毒软件和实时监控的服务</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170</a:t>
            </a:fld>
            <a:endParaRPr kumimoji="1"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sz="1200" b="0" i="0" kern="1200" dirty="0">
                <a:solidFill>
                  <a:schemeClr val="tx1"/>
                </a:solidFill>
                <a:latin typeface="+mn-lt"/>
                <a:ea typeface="+mn-ea"/>
                <a:cs typeface="+mn-cs"/>
              </a:rPr>
              <a:t>勒索病毒 是一种恶意软件，可以访问文件或系统，并阻止用户访问这些文件或系统。然后，使用加密将所有文件甚至整个设备扣为人质，直到受害者支付赎金以换取解密密钥。该密钥允许用户访问由程序加密的文件或系统。</a:t>
            </a: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公开密钥密码体制参见</a:t>
            </a:r>
            <a:r>
              <a:rPr kumimoji="1" lang="en-US" altLang="zh-CN" sz="1200" dirty="0"/>
              <a:t>8.3 </a:t>
            </a:r>
            <a:r>
              <a:rPr lang="zh-CN" altLang="en-US" sz="1200" dirty="0">
                <a:solidFill>
                  <a:srgbClr val="C00000"/>
                </a:solidFill>
              </a:rPr>
              <a:t>安全机制与手段 </a:t>
            </a:r>
            <a:endParaRPr lang="en-US" altLang="zh-CN" sz="1200" dirty="0">
              <a:solidFill>
                <a:srgbClr val="C00000"/>
              </a:solidFill>
            </a:endParaRPr>
          </a:p>
          <a:p>
            <a:r>
              <a:rPr lang="zh-CN" altLang="en-US" sz="1200" b="1" i="0" kern="1200" dirty="0">
                <a:solidFill>
                  <a:schemeClr val="tx1"/>
                </a:solidFill>
                <a:latin typeface="+mn-lt"/>
                <a:ea typeface="+mn-ea"/>
                <a:cs typeface="+mn-cs"/>
              </a:rPr>
              <a:t>加密过程</a:t>
            </a:r>
          </a:p>
          <a:p>
            <a:r>
              <a:rPr lang="zh-CN" altLang="en-US" sz="1200" b="0" i="0" kern="1200" dirty="0">
                <a:solidFill>
                  <a:schemeClr val="tx1"/>
                </a:solidFill>
                <a:latin typeface="+mn-lt"/>
                <a:ea typeface="+mn-ea"/>
                <a:cs typeface="+mn-cs"/>
              </a:rPr>
              <a:t>病毒作者首先在自己电脑上生成的 私钥</a:t>
            </a:r>
            <a:r>
              <a:rPr lang="en-US" altLang="zh-CN" sz="1200" b="0" i="0" kern="1200" dirty="0">
                <a:solidFill>
                  <a:schemeClr val="tx1"/>
                </a:solidFill>
                <a:latin typeface="+mn-lt"/>
                <a:ea typeface="+mn-ea"/>
                <a:cs typeface="+mn-cs"/>
              </a:rPr>
              <a:t>Q</a:t>
            </a:r>
            <a:r>
              <a:rPr lang="zh-CN" altLang="en-US" sz="1200" b="0" i="0" kern="1200" dirty="0">
                <a:solidFill>
                  <a:schemeClr val="tx1"/>
                </a:solidFill>
                <a:latin typeface="+mn-lt"/>
                <a:ea typeface="+mn-ea"/>
                <a:cs typeface="+mn-cs"/>
              </a:rPr>
              <a:t> 和 公钥</a:t>
            </a:r>
            <a:r>
              <a:rPr lang="en-US" altLang="zh-CN" sz="1200" b="0" i="0" kern="1200" dirty="0">
                <a:solidFill>
                  <a:schemeClr val="tx1"/>
                </a:solidFill>
                <a:latin typeface="+mn-lt"/>
                <a:ea typeface="+mn-ea"/>
                <a:cs typeface="+mn-cs"/>
              </a:rPr>
              <a:t>Q</a:t>
            </a:r>
            <a:r>
              <a:rPr lang="zh-CN" altLang="en-US" sz="1200" b="0" i="0" kern="1200" dirty="0">
                <a:solidFill>
                  <a:schemeClr val="tx1"/>
                </a:solidFill>
                <a:latin typeface="+mn-lt"/>
                <a:ea typeface="+mn-ea"/>
                <a:cs typeface="+mn-cs"/>
              </a:rPr>
              <a:t>，算法可以基于</a:t>
            </a:r>
            <a:r>
              <a:rPr lang="en-US" altLang="zh-CN" sz="1200" b="0" i="0" kern="1200" dirty="0">
                <a:solidFill>
                  <a:schemeClr val="tx1"/>
                </a:solidFill>
                <a:latin typeface="+mn-lt"/>
                <a:ea typeface="+mn-ea"/>
                <a:cs typeface="+mn-cs"/>
              </a:rPr>
              <a:t>RSA</a:t>
            </a:r>
            <a:r>
              <a:rPr lang="zh-CN" altLang="en-US" sz="1200" b="0" i="0" kern="1200" dirty="0">
                <a:solidFill>
                  <a:schemeClr val="tx1"/>
                </a:solidFill>
                <a:latin typeface="+mn-lt"/>
                <a:ea typeface="+mn-ea"/>
                <a:cs typeface="+mn-cs"/>
              </a:rPr>
              <a:t>或者椭圆曲线。</a:t>
            </a:r>
            <a:br>
              <a:rPr lang="zh-CN" altLang="en-US" sz="1200" b="0" i="0" kern="1200" dirty="0">
                <a:solidFill>
                  <a:schemeClr val="tx1"/>
                </a:solidFill>
                <a:latin typeface="+mn-lt"/>
                <a:ea typeface="+mn-ea"/>
                <a:cs typeface="+mn-cs"/>
              </a:rPr>
            </a:br>
            <a:r>
              <a:rPr lang="zh-CN" altLang="en-US" sz="1200" b="0" i="0" kern="1200" dirty="0">
                <a:solidFill>
                  <a:schemeClr val="tx1"/>
                </a:solidFill>
                <a:latin typeface="+mn-lt"/>
                <a:ea typeface="+mn-ea"/>
                <a:cs typeface="+mn-cs"/>
              </a:rPr>
              <a:t>病毒在目标电脑上随机生成 私钥</a:t>
            </a:r>
            <a:r>
              <a:rPr lang="en-US" altLang="zh-CN" sz="1200" b="0" i="0" kern="1200" dirty="0">
                <a:solidFill>
                  <a:schemeClr val="tx1"/>
                </a:solidFill>
                <a:latin typeface="+mn-lt"/>
                <a:ea typeface="+mn-ea"/>
                <a:cs typeface="+mn-cs"/>
              </a:rPr>
              <a:t>Z</a:t>
            </a:r>
            <a:r>
              <a:rPr lang="zh-CN" altLang="en-US" sz="1200" b="0" i="0" kern="1200" dirty="0">
                <a:solidFill>
                  <a:schemeClr val="tx1"/>
                </a:solidFill>
                <a:latin typeface="+mn-lt"/>
                <a:ea typeface="+mn-ea"/>
                <a:cs typeface="+mn-cs"/>
              </a:rPr>
              <a:t> 和 公钥</a:t>
            </a:r>
            <a:r>
              <a:rPr lang="en-US" altLang="zh-CN" sz="1200" b="0" i="0" kern="1200" dirty="0">
                <a:solidFill>
                  <a:schemeClr val="tx1"/>
                </a:solidFill>
                <a:latin typeface="+mn-lt"/>
                <a:ea typeface="+mn-ea"/>
                <a:cs typeface="+mn-cs"/>
              </a:rPr>
              <a:t>Z</a:t>
            </a:r>
            <a:br>
              <a:rPr lang="zh-CN" altLang="en-US" sz="1200" b="0" i="0" kern="1200" dirty="0">
                <a:solidFill>
                  <a:schemeClr val="tx1"/>
                </a:solidFill>
                <a:latin typeface="+mn-lt"/>
                <a:ea typeface="+mn-ea"/>
                <a:cs typeface="+mn-cs"/>
              </a:rPr>
            </a:br>
            <a:r>
              <a:rPr lang="zh-CN" altLang="en-US" sz="1200" b="0" i="0" kern="1200" dirty="0">
                <a:solidFill>
                  <a:schemeClr val="tx1"/>
                </a:solidFill>
                <a:latin typeface="+mn-lt"/>
                <a:ea typeface="+mn-ea"/>
                <a:cs typeface="+mn-cs"/>
              </a:rPr>
              <a:t>将用户电脑上的文件通过 公钥</a:t>
            </a:r>
            <a:r>
              <a:rPr lang="en-US" altLang="zh-CN" sz="1200" b="0" i="0" kern="1200" dirty="0">
                <a:solidFill>
                  <a:schemeClr val="tx1"/>
                </a:solidFill>
                <a:latin typeface="+mn-lt"/>
                <a:ea typeface="+mn-ea"/>
                <a:cs typeface="+mn-cs"/>
              </a:rPr>
              <a:t>Z</a:t>
            </a:r>
            <a:r>
              <a:rPr lang="zh-CN" altLang="en-US" sz="1200" b="0" i="0" kern="1200" dirty="0">
                <a:solidFill>
                  <a:schemeClr val="tx1"/>
                </a:solidFill>
                <a:latin typeface="+mn-lt"/>
                <a:ea typeface="+mn-ea"/>
                <a:cs typeface="+mn-cs"/>
              </a:rPr>
              <a:t> 加密</a:t>
            </a:r>
            <a:br>
              <a:rPr lang="zh-CN" altLang="en-US" sz="1200" b="0" i="0" kern="1200" dirty="0">
                <a:solidFill>
                  <a:schemeClr val="tx1"/>
                </a:solidFill>
                <a:latin typeface="+mn-lt"/>
                <a:ea typeface="+mn-ea"/>
                <a:cs typeface="+mn-cs"/>
              </a:rPr>
            </a:br>
            <a:r>
              <a:rPr lang="zh-CN" altLang="en-US" sz="1200" b="0" i="0" kern="1200" dirty="0">
                <a:solidFill>
                  <a:schemeClr val="tx1"/>
                </a:solidFill>
                <a:latin typeface="+mn-lt"/>
                <a:ea typeface="+mn-ea"/>
                <a:cs typeface="+mn-cs"/>
              </a:rPr>
              <a:t>将用户电脑上的 私钥</a:t>
            </a:r>
            <a:r>
              <a:rPr lang="en-US" altLang="zh-CN" sz="1200" b="0" i="0" kern="1200" dirty="0">
                <a:solidFill>
                  <a:schemeClr val="tx1"/>
                </a:solidFill>
                <a:latin typeface="+mn-lt"/>
                <a:ea typeface="+mn-ea"/>
                <a:cs typeface="+mn-cs"/>
              </a:rPr>
              <a:t>Z</a:t>
            </a:r>
            <a:r>
              <a:rPr lang="zh-CN" altLang="en-US" sz="1200" b="0" i="0" kern="1200" dirty="0">
                <a:solidFill>
                  <a:schemeClr val="tx1"/>
                </a:solidFill>
                <a:latin typeface="+mn-lt"/>
                <a:ea typeface="+mn-ea"/>
                <a:cs typeface="+mn-cs"/>
              </a:rPr>
              <a:t> 通过 公钥</a:t>
            </a:r>
            <a:r>
              <a:rPr lang="en-US" altLang="zh-CN" sz="1200" b="0" i="0" kern="1200" dirty="0">
                <a:solidFill>
                  <a:schemeClr val="tx1"/>
                </a:solidFill>
                <a:latin typeface="+mn-lt"/>
                <a:ea typeface="+mn-ea"/>
                <a:cs typeface="+mn-cs"/>
              </a:rPr>
              <a:t>Q</a:t>
            </a:r>
            <a:r>
              <a:rPr lang="zh-CN" altLang="en-US" sz="1200" b="0" i="0" kern="1200" dirty="0">
                <a:solidFill>
                  <a:schemeClr val="tx1"/>
                </a:solidFill>
                <a:latin typeface="+mn-lt"/>
                <a:ea typeface="+mn-ea"/>
                <a:cs typeface="+mn-cs"/>
              </a:rPr>
              <a:t> 加密</a:t>
            </a:r>
            <a:br>
              <a:rPr lang="zh-CN" altLang="en-US" sz="1200" b="0" i="0" kern="1200" dirty="0">
                <a:solidFill>
                  <a:schemeClr val="tx1"/>
                </a:solidFill>
                <a:latin typeface="+mn-lt"/>
                <a:ea typeface="+mn-ea"/>
                <a:cs typeface="+mn-cs"/>
              </a:rPr>
            </a:br>
            <a:r>
              <a:rPr lang="zh-CN" altLang="en-US" sz="1200" b="0" i="0" kern="1200" dirty="0">
                <a:solidFill>
                  <a:schemeClr val="tx1"/>
                </a:solidFill>
                <a:latin typeface="+mn-lt"/>
                <a:ea typeface="+mn-ea"/>
                <a:cs typeface="+mn-cs"/>
              </a:rPr>
              <a:t>删除用户电脑上的 私钥</a:t>
            </a:r>
            <a:r>
              <a:rPr lang="en-US" altLang="zh-CN" sz="1200" b="0" i="0" kern="1200" dirty="0">
                <a:solidFill>
                  <a:schemeClr val="tx1"/>
                </a:solidFill>
                <a:latin typeface="+mn-lt"/>
                <a:ea typeface="+mn-ea"/>
                <a:cs typeface="+mn-cs"/>
              </a:rPr>
              <a:t>Z</a:t>
            </a:r>
            <a:r>
              <a:rPr lang="zh-CN" altLang="en-US" sz="1200" b="0" i="0" kern="1200" dirty="0">
                <a:solidFill>
                  <a:schemeClr val="tx1"/>
                </a:solidFill>
                <a:latin typeface="+mn-lt"/>
                <a:ea typeface="+mn-ea"/>
                <a:cs typeface="+mn-cs"/>
              </a:rPr>
              <a:t> 、公钥</a:t>
            </a:r>
            <a:r>
              <a:rPr lang="en-US" altLang="zh-CN" sz="1200" b="0" i="0" kern="1200" dirty="0">
                <a:solidFill>
                  <a:schemeClr val="tx1"/>
                </a:solidFill>
                <a:latin typeface="+mn-lt"/>
                <a:ea typeface="+mn-ea"/>
                <a:cs typeface="+mn-cs"/>
              </a:rPr>
              <a:t>Q</a:t>
            </a:r>
            <a:r>
              <a:rPr lang="zh-CN" altLang="en-US" sz="1200" b="0" i="0" kern="1200" dirty="0">
                <a:solidFill>
                  <a:schemeClr val="tx1"/>
                </a:solidFill>
                <a:latin typeface="+mn-lt"/>
                <a:ea typeface="+mn-ea"/>
                <a:cs typeface="+mn-cs"/>
              </a:rPr>
              <a:t>、数据</a:t>
            </a:r>
          </a:p>
          <a:p>
            <a:r>
              <a:rPr lang="zh-CN" altLang="en-US" sz="1200" b="1" i="0" kern="1200" dirty="0">
                <a:solidFill>
                  <a:schemeClr val="tx1"/>
                </a:solidFill>
                <a:latin typeface="+mn-lt"/>
                <a:ea typeface="+mn-ea"/>
                <a:cs typeface="+mn-cs"/>
              </a:rPr>
              <a:t>解密过程</a:t>
            </a:r>
          </a:p>
          <a:p>
            <a:pPr marL="0" algn="l" defTabSz="914400" rtl="0" eaLnBrk="1" latinLnBrk="0" hangingPunct="1"/>
            <a:r>
              <a:rPr lang="zh-CN" altLang="en-US" sz="1200" b="0" i="0" kern="1200" dirty="0">
                <a:solidFill>
                  <a:schemeClr val="tx1"/>
                </a:solidFill>
                <a:latin typeface="+mn-lt"/>
                <a:ea typeface="+mn-ea"/>
                <a:cs typeface="+mn-cs"/>
              </a:rPr>
              <a:t>支付完赎金之后通过用户的 加密私钥 解出 私钥</a:t>
            </a:r>
            <a:r>
              <a:rPr lang="en-US" altLang="zh-CN" sz="1200" b="0" i="0" kern="1200" dirty="0">
                <a:solidFill>
                  <a:schemeClr val="tx1"/>
                </a:solidFill>
                <a:latin typeface="+mn-lt"/>
                <a:ea typeface="+mn-ea"/>
                <a:cs typeface="+mn-cs"/>
              </a:rPr>
              <a:t>Z</a:t>
            </a:r>
            <a:r>
              <a:rPr lang="zh-CN" altLang="en-US" sz="1200" b="0" i="0" kern="1200" dirty="0">
                <a:solidFill>
                  <a:schemeClr val="tx1"/>
                </a:solidFill>
                <a:latin typeface="+mn-lt"/>
                <a:ea typeface="+mn-ea"/>
                <a:cs typeface="+mn-cs"/>
              </a:rPr>
              <a:t>，通过 私钥</a:t>
            </a:r>
            <a:r>
              <a:rPr lang="en-US" altLang="zh-CN" sz="1200" b="0" i="0" kern="1200" dirty="0">
                <a:solidFill>
                  <a:schemeClr val="tx1"/>
                </a:solidFill>
                <a:latin typeface="+mn-lt"/>
                <a:ea typeface="+mn-ea"/>
                <a:cs typeface="+mn-cs"/>
              </a:rPr>
              <a:t>Z</a:t>
            </a:r>
            <a:r>
              <a:rPr lang="zh-CN" altLang="en-US" sz="1200" b="0" i="0" kern="1200" dirty="0">
                <a:solidFill>
                  <a:schemeClr val="tx1"/>
                </a:solidFill>
                <a:latin typeface="+mn-lt"/>
                <a:ea typeface="+mn-ea"/>
                <a:cs typeface="+mn-cs"/>
              </a:rPr>
              <a:t> 解密 用户数据</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C00000"/>
              </a:solidFill>
            </a:endParaRP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171</a:t>
            </a:fld>
            <a:endParaRPr kumimoji="1"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dirty="0"/>
              <a:t>通过相关数据、图示展示勒索病毒的危害性</a:t>
            </a:r>
            <a:endParaRPr lang="en-US" altLang="zh-CN" dirty="0"/>
          </a:p>
          <a:p>
            <a:r>
              <a:rPr lang="zh-CN" altLang="en-US" dirty="0"/>
              <a:t>图</a:t>
            </a:r>
            <a:r>
              <a:rPr lang="en-US" altLang="zh-CN" dirty="0"/>
              <a:t>1</a:t>
            </a:r>
            <a:r>
              <a:rPr lang="zh-CN" altLang="en-US" dirty="0"/>
              <a:t>：国家计算机病毒应急处理中心 病毒预报 </a:t>
            </a:r>
            <a:r>
              <a:rPr lang="en-US" altLang="zh-CN" dirty="0"/>
              <a:t>2021.1.22</a:t>
            </a:r>
            <a:r>
              <a:rPr lang="zh-CN" altLang="en-US" dirty="0"/>
              <a:t>第八百七十四期</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图</a:t>
            </a:r>
            <a:r>
              <a:rPr lang="en-US" altLang="zh-CN" dirty="0"/>
              <a:t>2</a:t>
            </a:r>
            <a:r>
              <a:rPr lang="zh-CN" altLang="en-US" dirty="0"/>
              <a:t>：</a:t>
            </a:r>
            <a:r>
              <a:rPr lang="en-US" altLang="zh-CN" sz="1200" kern="1200" dirty="0">
                <a:solidFill>
                  <a:schemeClr val="tx1"/>
                </a:solidFill>
                <a:latin typeface="+mn-lt"/>
                <a:ea typeface="+mn-ea"/>
                <a:cs typeface="+mn-cs"/>
              </a:rPr>
              <a:t>360</a:t>
            </a:r>
            <a:r>
              <a:rPr lang="zh-CN" altLang="en-US" sz="1200" kern="1200" dirty="0">
                <a:solidFill>
                  <a:schemeClr val="tx1"/>
                </a:solidFill>
                <a:latin typeface="+mn-lt"/>
                <a:ea typeface="+mn-ea"/>
                <a:cs typeface="+mn-cs"/>
              </a:rPr>
              <a:t>安全大脑发布</a:t>
            </a:r>
            <a:r>
              <a:rPr lang="en-US" altLang="zh-CN" sz="1200" kern="1200" dirty="0">
                <a:solidFill>
                  <a:schemeClr val="tx1"/>
                </a:solidFill>
                <a:latin typeface="+mn-lt"/>
                <a:ea typeface="+mn-ea"/>
                <a:cs typeface="+mn-cs"/>
              </a:rPr>
              <a:t>《2020</a:t>
            </a:r>
            <a:r>
              <a:rPr lang="zh-CN" altLang="en-US" sz="1200" kern="1200" dirty="0">
                <a:solidFill>
                  <a:schemeClr val="tx1"/>
                </a:solidFill>
                <a:latin typeface="+mn-lt"/>
                <a:ea typeface="+mn-ea"/>
                <a:cs typeface="+mn-cs"/>
              </a:rPr>
              <a:t>年勒索病毒疫情分析报告</a:t>
            </a:r>
            <a:r>
              <a:rPr lang="en-US" altLang="zh-CN" sz="1200" kern="1200" dirty="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小结：勒索病毒威胁手段越发多样，且在利益驱使下越发诡诈，</a:t>
            </a:r>
            <a:r>
              <a:rPr lang="en-US" sz="1200" b="0" i="0" kern="1200" dirty="0" err="1">
                <a:solidFill>
                  <a:schemeClr val="tx1"/>
                </a:solidFill>
                <a:latin typeface="+mn-lt"/>
                <a:ea typeface="+mn-ea"/>
                <a:cs typeface="+mn-cs"/>
              </a:rPr>
              <a:t>phobos、GlobeImposter</a:t>
            </a:r>
            <a:r>
              <a:rPr lang="zh-CN" altLang="en-US" sz="1200" b="0" i="0" kern="1200" dirty="0">
                <a:solidFill>
                  <a:schemeClr val="tx1"/>
                </a:solidFill>
                <a:latin typeface="+mn-lt"/>
                <a:ea typeface="+mn-ea"/>
                <a:cs typeface="+mn-cs"/>
              </a:rPr>
              <a:t>与</a:t>
            </a:r>
            <a:r>
              <a:rPr lang="en-US" sz="1200" b="0" i="0" kern="1200" dirty="0" err="1">
                <a:solidFill>
                  <a:schemeClr val="tx1"/>
                </a:solidFill>
                <a:latin typeface="+mn-lt"/>
                <a:ea typeface="+mn-ea"/>
                <a:cs typeface="+mn-cs"/>
              </a:rPr>
              <a:t>Crysis</a:t>
            </a:r>
            <a:r>
              <a:rPr lang="zh-CN" altLang="en-US" sz="1200" b="0" i="0" kern="1200" dirty="0">
                <a:solidFill>
                  <a:schemeClr val="tx1"/>
                </a:solidFill>
                <a:latin typeface="+mn-lt"/>
                <a:ea typeface="+mn-ea"/>
                <a:cs typeface="+mn-cs"/>
              </a:rPr>
              <a:t>勒索病毒家族前三甲，伴随数据泄露渐成趋势，服务业受数据泄露影响最为严重</a:t>
            </a: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为了对攻击目标进行精准打击，很多勒索病毒会利用僵尸网络庞大的感染基数进行迅速扩张</a:t>
            </a: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为了提升加密效率降低资源消耗，勒索病毒作者在加密流程的细节上进行优化</a:t>
            </a: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防范：</a:t>
            </a: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未知邮件不要点开、不随便打开电子邮件附件、不随意点击电子邮件中的附带网址；重要资料要备份、开启电子邮件前确认发件人可信、系统补丁</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安全软件病毒库保持实时更新</a:t>
            </a:r>
            <a:endParaRPr lang="en-US" altLang="zh-CN" sz="120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172</a:t>
            </a:fld>
            <a:endParaRPr kumimoji="1"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dirty="0"/>
              <a:t>通过视频新闻对震网病毒有一个感性认识</a:t>
            </a:r>
            <a:endParaRPr lang="en-US" altLang="zh-CN" dirty="0"/>
          </a:p>
          <a:p>
            <a:r>
              <a:rPr lang="en-US" altLang="zh-CN" dirty="0"/>
              <a:t>【</a:t>
            </a:r>
            <a:r>
              <a:rPr lang="zh-CN" altLang="en-US" dirty="0"/>
              <a:t>选讲或扩展讲解</a:t>
            </a:r>
            <a:r>
              <a:rPr lang="en-US" altLang="zh-CN" dirty="0"/>
              <a:t>】1.</a:t>
            </a:r>
            <a:r>
              <a:rPr lang="zh-CN" altLang="en-US" dirty="0"/>
              <a:t>视频</a:t>
            </a:r>
            <a:r>
              <a:rPr lang="en-US" altLang="zh-CN" dirty="0"/>
              <a:t>:</a:t>
            </a:r>
            <a:r>
              <a:rPr lang="zh-CN" altLang="en-US" dirty="0"/>
              <a:t>震网病毒新闻</a:t>
            </a:r>
            <a:r>
              <a:rPr lang="en-US" altLang="zh-CN" dirty="0"/>
              <a:t>-</a:t>
            </a:r>
            <a:r>
              <a:rPr lang="zh-CN" altLang="en-US" dirty="0"/>
              <a:t>来源凤凰卫视</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震网病毒看起来对普通电脑没啥危害，震网病毒只会感染</a:t>
            </a:r>
            <a:r>
              <a:rPr lang="en-US" altLang="zh-CN" sz="1200" b="0" i="0" kern="1200" dirty="0">
                <a:solidFill>
                  <a:schemeClr val="tx1"/>
                </a:solidFill>
                <a:latin typeface="+mn-lt"/>
                <a:ea typeface="+mn-ea"/>
                <a:cs typeface="+mn-cs"/>
              </a:rPr>
              <a:t>Windows</a:t>
            </a:r>
            <a:r>
              <a:rPr lang="zh-CN" altLang="en-US" sz="1200" b="0" i="0" kern="1200" dirty="0">
                <a:solidFill>
                  <a:schemeClr val="tx1"/>
                </a:solidFill>
                <a:latin typeface="+mn-lt"/>
                <a:ea typeface="+mn-ea"/>
                <a:cs typeface="+mn-cs"/>
              </a:rPr>
              <a:t>操作系统，然后在电脑上搜索一种西门子公司的</a:t>
            </a:r>
            <a:r>
              <a:rPr lang="en-US" altLang="zh-CN" sz="1200" b="0" i="0" kern="1200" dirty="0">
                <a:solidFill>
                  <a:schemeClr val="tx1"/>
                </a:solidFill>
                <a:latin typeface="+mn-lt"/>
                <a:ea typeface="+mn-ea"/>
                <a:cs typeface="+mn-cs"/>
              </a:rPr>
              <a:t>PLC</a:t>
            </a:r>
            <a:r>
              <a:rPr lang="zh-CN" altLang="en-US" sz="1200" b="0" i="0" kern="1200" dirty="0">
                <a:solidFill>
                  <a:schemeClr val="tx1"/>
                </a:solidFill>
                <a:latin typeface="+mn-lt"/>
                <a:ea typeface="+mn-ea"/>
                <a:cs typeface="+mn-cs"/>
              </a:rPr>
              <a:t>控制软件。如果没有找到</a:t>
            </a:r>
            <a:r>
              <a:rPr lang="en-US" altLang="zh-CN" sz="1200" b="0" i="0" kern="1200" dirty="0">
                <a:solidFill>
                  <a:schemeClr val="tx1"/>
                </a:solidFill>
                <a:latin typeface="+mn-lt"/>
                <a:ea typeface="+mn-ea"/>
                <a:cs typeface="+mn-cs"/>
              </a:rPr>
              <a:t>PLC</a:t>
            </a:r>
            <a:r>
              <a:rPr lang="zh-CN" altLang="en-US" sz="1200" b="0" i="0" kern="1200" dirty="0">
                <a:solidFill>
                  <a:schemeClr val="tx1"/>
                </a:solidFill>
                <a:latin typeface="+mn-lt"/>
                <a:ea typeface="+mn-ea"/>
                <a:cs typeface="+mn-cs"/>
              </a:rPr>
              <a:t>控制软件，震网病毒会潜伏下来。如果震网病毒在电脑上发现</a:t>
            </a:r>
            <a:r>
              <a:rPr lang="en-US" altLang="zh-CN" sz="1200" b="0" i="0" kern="1200" dirty="0">
                <a:solidFill>
                  <a:schemeClr val="tx1"/>
                </a:solidFill>
                <a:latin typeface="+mn-lt"/>
                <a:ea typeface="+mn-ea"/>
                <a:cs typeface="+mn-cs"/>
              </a:rPr>
              <a:t>PLC</a:t>
            </a:r>
            <a:r>
              <a:rPr lang="zh-CN" altLang="en-US" sz="1200" b="0" i="0" kern="1200" dirty="0">
                <a:solidFill>
                  <a:schemeClr val="tx1"/>
                </a:solidFill>
                <a:latin typeface="+mn-lt"/>
                <a:ea typeface="+mn-ea"/>
                <a:cs typeface="+mn-cs"/>
              </a:rPr>
              <a:t>控制软件，就会进一步感染</a:t>
            </a:r>
            <a:r>
              <a:rPr lang="en-US" altLang="zh-CN" sz="1200" b="0" i="0" kern="1200" dirty="0">
                <a:solidFill>
                  <a:schemeClr val="tx1"/>
                </a:solidFill>
                <a:latin typeface="+mn-lt"/>
                <a:ea typeface="+mn-ea"/>
                <a:cs typeface="+mn-cs"/>
              </a:rPr>
              <a:t>PLC</a:t>
            </a:r>
            <a:r>
              <a:rPr lang="zh-CN" altLang="en-US" sz="1200" b="0" i="0" kern="1200" dirty="0">
                <a:solidFill>
                  <a:schemeClr val="tx1"/>
                </a:solidFill>
                <a:latin typeface="+mn-lt"/>
                <a:ea typeface="+mn-ea"/>
                <a:cs typeface="+mn-cs"/>
              </a:rPr>
              <a:t>软件。然后震网病毒会周期性修改</a:t>
            </a:r>
            <a:r>
              <a:rPr lang="en-US" altLang="zh-CN" sz="1200" b="0" i="0" kern="1200" dirty="0">
                <a:solidFill>
                  <a:schemeClr val="tx1"/>
                </a:solidFill>
                <a:latin typeface="+mn-lt"/>
                <a:ea typeface="+mn-ea"/>
                <a:cs typeface="+mn-cs"/>
              </a:rPr>
              <a:t>PLC</a:t>
            </a:r>
            <a:r>
              <a:rPr lang="zh-CN" altLang="en-US" sz="1200" b="0" i="0" kern="1200" dirty="0">
                <a:solidFill>
                  <a:schemeClr val="tx1"/>
                </a:solidFill>
                <a:latin typeface="+mn-lt"/>
                <a:ea typeface="+mn-ea"/>
                <a:cs typeface="+mn-cs"/>
              </a:rPr>
              <a:t>工作频率，造成</a:t>
            </a:r>
            <a:r>
              <a:rPr lang="en-US" altLang="zh-CN" sz="1200" b="0" i="0" kern="1200" dirty="0">
                <a:solidFill>
                  <a:schemeClr val="tx1"/>
                </a:solidFill>
                <a:latin typeface="+mn-lt"/>
                <a:ea typeface="+mn-ea"/>
                <a:cs typeface="+mn-cs"/>
              </a:rPr>
              <a:t>PLC</a:t>
            </a:r>
            <a:r>
              <a:rPr lang="zh-CN" altLang="en-US" sz="1200" b="0" i="0" kern="1200" dirty="0">
                <a:solidFill>
                  <a:schemeClr val="tx1"/>
                </a:solidFill>
                <a:latin typeface="+mn-lt"/>
                <a:ea typeface="+mn-ea"/>
                <a:cs typeface="+mn-cs"/>
              </a:rPr>
              <a:t>控制的离心机的旋转速度突然升高和降低，导致高速旋转的离心机发生异常震动和应力畸变，最终破坏离心机</a:t>
            </a:r>
            <a:endParaRPr lang="zh-CN" altLang="en-US" sz="1200" dirty="0">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173</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嗅探是开展很多网络应用，或者施展攻击的基础工具。例如，</a:t>
            </a:r>
            <a:endParaRPr lang="en-US" altLang="zh-CN" dirty="0"/>
          </a:p>
          <a:p>
            <a:r>
              <a:rPr kumimoji="1" lang="zh-CN" altLang="en-US" dirty="0"/>
              <a:t>流量分析</a:t>
            </a:r>
            <a:endParaRPr kumimoji="1" lang="en-US" altLang="zh-CN" dirty="0"/>
          </a:p>
          <a:p>
            <a:r>
              <a:rPr kumimoji="1" lang="zh-CN" altLang="en-US" dirty="0"/>
              <a:t>性能分析</a:t>
            </a:r>
            <a:endParaRPr kumimoji="1" lang="en-US" altLang="zh-CN" dirty="0"/>
          </a:p>
          <a:p>
            <a:r>
              <a:rPr kumimoji="1" lang="zh-CN" altLang="en-US" dirty="0"/>
              <a:t>入侵检测</a:t>
            </a:r>
            <a:endParaRPr kumimoji="1" lang="en-US" altLang="zh-CN" dirty="0"/>
          </a:p>
          <a:p>
            <a:r>
              <a:rPr kumimoji="1" lang="zh-CN" altLang="en-US" dirty="0"/>
              <a:t>信息窃取</a:t>
            </a:r>
            <a:endParaRPr kumimoji="1" lang="en-US" altLang="zh-CN" dirty="0"/>
          </a:p>
          <a:p>
            <a:r>
              <a:rPr kumimoji="1" lang="zh-CN" altLang="en-US" dirty="0"/>
              <a:t>等等。</a:t>
            </a:r>
            <a:endParaRPr kumimoji="1"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r>
              <a:rPr lang="zh-CN" altLang="en-US" dirty="0"/>
              <a:t>流量分析：嗅探是进行流量分析的必备工具。流量分析除了被攻击者利用窃取网络信息之外，也是防御者进行数据关联、确定攻击来源，保障网站的安全性防止被入侵被攻击的主要手段。</a:t>
            </a:r>
            <a:endParaRPr lang="en-US" altLang="zh-CN" dirty="0"/>
          </a:p>
          <a:p>
            <a:r>
              <a:rPr lang="zh-CN" altLang="en-US" dirty="0"/>
              <a:t>比如，在在</a:t>
            </a:r>
            <a:r>
              <a:rPr lang="en-US" altLang="zh-CN" dirty="0"/>
              <a:t>CTF</a:t>
            </a:r>
            <a:r>
              <a:rPr lang="zh-CN" altLang="en-US" dirty="0"/>
              <a:t>比赛中，对于流量包的分析取证是一种十分重要的题型。通常这类题目都是会提供一个包含流量数据的</a:t>
            </a:r>
            <a:r>
              <a:rPr lang="en-US" altLang="zh-CN" dirty="0" err="1"/>
              <a:t>pcap</a:t>
            </a:r>
            <a:r>
              <a:rPr lang="zh-CN" altLang="en-US" dirty="0"/>
              <a:t>文件，参赛选手通过该文件筛选和过滤其中无关的流量信息，根据关键流量信息找出</a:t>
            </a:r>
            <a:r>
              <a:rPr lang="en-US" altLang="zh-CN" dirty="0"/>
              <a:t>flag</a:t>
            </a:r>
            <a:r>
              <a:rPr lang="zh-CN" altLang="en-US" dirty="0"/>
              <a:t>或者相关线索。这里推荐同学使用图形化的网络嗅探器</a:t>
            </a:r>
            <a:r>
              <a:rPr lang="en-US" altLang="zh-CN" dirty="0"/>
              <a:t>——</a:t>
            </a:r>
            <a:r>
              <a:rPr lang="en-US" altLang="zh-CN" dirty="0" err="1"/>
              <a:t>wireshark</a:t>
            </a:r>
            <a:r>
              <a:rPr lang="zh-CN" altLang="en-US" dirty="0"/>
              <a:t>进行这类题目的尝试。详情可参考</a:t>
            </a:r>
            <a:endParaRPr lang="en-US" altLang="zh-CN" dirty="0"/>
          </a:p>
          <a:p>
            <a:r>
              <a:rPr lang="en-US" altLang="zh-CN" dirty="0"/>
              <a:t>https://www.jianshu.com/p/07e46af62ae7?utm_campaign=maleskine&amp;utm_content=note&amp;utm_medium=seo_notes&amp;utm_source=recommendation</a:t>
            </a:r>
          </a:p>
          <a:p>
            <a:endParaRPr lang="en-US" altLang="zh-CN" dirty="0"/>
          </a:p>
          <a:p>
            <a:r>
              <a:rPr lang="zh-CN" altLang="en-US" dirty="0"/>
              <a:t>此外，一旦网络流量被加密，开展嗅探的难度大大增加。</a:t>
            </a:r>
            <a:endParaRPr lang="en-US" altLang="zh-CN" dirty="0"/>
          </a:p>
          <a:p>
            <a:r>
              <a:rPr lang="en-US" altLang="zh-CN" dirty="0"/>
              <a:t>Gartner</a:t>
            </a:r>
            <a:r>
              <a:rPr lang="zh-CN" altLang="en-US" dirty="0"/>
              <a:t>预测：</a:t>
            </a:r>
            <a:r>
              <a:rPr lang="en-US" altLang="zh-CN" dirty="0"/>
              <a:t>2019</a:t>
            </a:r>
            <a:r>
              <a:rPr lang="zh-CN" altLang="en-US" dirty="0"/>
              <a:t>年，超过</a:t>
            </a:r>
            <a:r>
              <a:rPr lang="en-US" altLang="zh-CN" dirty="0"/>
              <a:t>80%</a:t>
            </a:r>
            <a:r>
              <a:rPr lang="zh-CN" altLang="en-US" dirty="0"/>
              <a:t>的企业网络流量将被加密，届时加密的流量中将隐藏超过一半以上的网络恶意软件。加密通道中的恶意攻击行为，主要是指攻击者利用已建立好的加密通道发起攻击。攻击行为包括：</a:t>
            </a:r>
          </a:p>
          <a:p>
            <a:endParaRPr lang="zh-CN" altLang="en-US" dirty="0"/>
          </a:p>
          <a:p>
            <a:r>
              <a:rPr lang="zh-CN" altLang="en-US" dirty="0"/>
              <a:t>（</a:t>
            </a:r>
            <a:r>
              <a:rPr lang="en-US" altLang="zh-CN" dirty="0"/>
              <a:t>1</a:t>
            </a:r>
            <a:r>
              <a:rPr lang="zh-CN" altLang="en-US" dirty="0"/>
              <a:t>）扫描探测；</a:t>
            </a:r>
          </a:p>
          <a:p>
            <a:endParaRPr lang="zh-CN" altLang="en-US" dirty="0"/>
          </a:p>
          <a:p>
            <a:r>
              <a:rPr lang="zh-CN" altLang="en-US" dirty="0"/>
              <a:t>（</a:t>
            </a:r>
            <a:r>
              <a:rPr lang="en-US" altLang="zh-CN" dirty="0"/>
              <a:t>2</a:t>
            </a:r>
            <a:r>
              <a:rPr lang="zh-CN" altLang="en-US" dirty="0"/>
              <a:t>）暴力破解；</a:t>
            </a:r>
          </a:p>
          <a:p>
            <a:endParaRPr lang="zh-CN" altLang="en-US" dirty="0"/>
          </a:p>
          <a:p>
            <a:r>
              <a:rPr lang="zh-CN" altLang="en-US" dirty="0"/>
              <a:t>（</a:t>
            </a:r>
            <a:r>
              <a:rPr lang="en-US" altLang="zh-CN" dirty="0"/>
              <a:t>3</a:t>
            </a:r>
            <a:r>
              <a:rPr lang="zh-CN" altLang="en-US" dirty="0"/>
              <a:t>）信息窃密；</a:t>
            </a:r>
          </a:p>
          <a:p>
            <a:endParaRPr lang="zh-CN" altLang="en-US" dirty="0"/>
          </a:p>
          <a:p>
            <a:r>
              <a:rPr lang="zh-CN" altLang="en-US" dirty="0"/>
              <a:t>（</a:t>
            </a:r>
            <a:r>
              <a:rPr lang="en-US" altLang="zh-CN" dirty="0"/>
              <a:t>4</a:t>
            </a:r>
            <a:r>
              <a:rPr lang="zh-CN" altLang="en-US" dirty="0"/>
              <a:t>）</a:t>
            </a:r>
            <a:r>
              <a:rPr lang="en-US" altLang="zh-CN" dirty="0"/>
              <a:t>CC</a:t>
            </a:r>
            <a:r>
              <a:rPr lang="zh-CN" altLang="en-US" dirty="0"/>
              <a:t>攻击；</a:t>
            </a:r>
          </a:p>
          <a:p>
            <a:endParaRPr lang="zh-CN" altLang="en-US" dirty="0"/>
          </a:p>
          <a:p>
            <a:r>
              <a:rPr lang="zh-CN" altLang="en-US" dirty="0"/>
              <a:t>（</a:t>
            </a:r>
            <a:r>
              <a:rPr lang="en-US" altLang="zh-CN" dirty="0"/>
              <a:t>5</a:t>
            </a:r>
            <a:r>
              <a:rPr lang="zh-CN" altLang="en-US" dirty="0"/>
              <a:t>）其它。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当前，流量安全检测技术在应对恶意加密流量时面临严峻挑战。网络安全伴随攻防双方的博弈而诞生和发展。</a:t>
            </a:r>
            <a:br>
              <a:rPr lang="zh-CN" altLang="en-US" dirty="0"/>
            </a:br>
            <a:r>
              <a:rPr lang="zh-CN" altLang="en-US" dirty="0"/>
              <a:t>世界一流的安全厂商如思科、</a:t>
            </a:r>
            <a:r>
              <a:rPr lang="en-US" altLang="zh-CN" dirty="0"/>
              <a:t>Redware</a:t>
            </a:r>
            <a:r>
              <a:rPr lang="zh-CN" altLang="en-US" dirty="0"/>
              <a:t>，以及一些安全初创公司，纷纷开始研究针对加密流量的安全检测与防护手段，并先后发布了相应产品。但在国内，这一新型检测技术尚属稀缺。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业界亟需</a:t>
            </a:r>
            <a:r>
              <a:rPr lang="zh-CN" altLang="en-US" b="1" dirty="0"/>
              <a:t>加密流量安全检测技术（</a:t>
            </a:r>
            <a:r>
              <a:rPr lang="en-US" altLang="zh-CN" b="1" dirty="0" err="1"/>
              <a:t>ENS:Encrypted</a:t>
            </a:r>
            <a:r>
              <a:rPr lang="en-US" altLang="zh-CN" b="1" dirty="0"/>
              <a:t> Network-threaten Sensor</a:t>
            </a:r>
            <a:r>
              <a:rPr lang="zh-CN" altLang="en-US" b="1" dirty="0"/>
              <a:t>），人工智能用于加密流量安全检测，将是一种非常好的辅助手段。利用专家经验知识对大量加密流量进行统计、分析，通过人工智能算法赋予机器以专家的智慧。虽然机器不能完全取代人，但是经过训练，在自动化检出率、准确率、漏报率等方面，机器可以获得媲美专家的能力。</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21</a:t>
            </a:fld>
            <a:endParaRPr kumimoji="1" lang="zh-CN" altLang="en-US"/>
          </a:p>
        </p:txBody>
      </p:sp>
    </p:spTree>
    <p:extLst>
      <p:ext uri="{BB962C8B-B14F-4D97-AF65-F5344CB8AC3E}">
        <p14:creationId xmlns:p14="http://schemas.microsoft.com/office/powerpoint/2010/main" val="157716370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dirty="0"/>
              <a:t>介绍主要的病毒检测技术，并从原理、优缺点角度进行对比</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a:t>
            </a:r>
            <a:r>
              <a:rPr lang="zh-CN" altLang="en-US" dirty="0">
                <a:solidFill>
                  <a:srgbClr val="C00000"/>
                </a:solidFill>
              </a:rPr>
              <a:t>特征码检测</a:t>
            </a:r>
            <a:endParaRPr lang="en-US" altLang="zh-CN" dirty="0">
              <a:solidFill>
                <a:srgbClr val="C00000"/>
              </a:solidFill>
            </a:endParaRPr>
          </a:p>
          <a:p>
            <a:r>
              <a:rPr lang="zh-CN" altLang="en-US" sz="1200" b="0" i="0" kern="1200" dirty="0">
                <a:solidFill>
                  <a:schemeClr val="tx1"/>
                </a:solidFill>
                <a:latin typeface="+mn-lt"/>
                <a:ea typeface="+mn-ea"/>
                <a:cs typeface="+mn-cs"/>
              </a:rPr>
              <a:t>就是在获取病毒样本后，提取出其特征码，（例如，杨基病毒的特征码是 </a:t>
            </a:r>
            <a:r>
              <a:rPr lang="en-US" altLang="zh-CN" sz="1200" b="0" i="0" kern="1200" dirty="0">
                <a:solidFill>
                  <a:schemeClr val="tx1"/>
                </a:solidFill>
                <a:latin typeface="+mn-lt"/>
                <a:ea typeface="+mn-ea"/>
                <a:cs typeface="+mn-cs"/>
              </a:rPr>
              <a:t>16 </a:t>
            </a:r>
            <a:r>
              <a:rPr lang="zh-CN" altLang="en-US" sz="1200" b="0" i="0" kern="1200" dirty="0">
                <a:solidFill>
                  <a:schemeClr val="tx1"/>
                </a:solidFill>
                <a:latin typeface="+mn-lt"/>
                <a:ea typeface="+mn-ea"/>
                <a:cs typeface="+mn-cs"/>
              </a:rPr>
              <a:t>进制的 “ </a:t>
            </a:r>
            <a:r>
              <a:rPr lang="en-US" altLang="zh-CN" sz="1200" b="0" i="0" kern="1200" dirty="0">
                <a:solidFill>
                  <a:schemeClr val="tx1"/>
                </a:solidFill>
                <a:latin typeface="+mn-lt"/>
                <a:ea typeface="+mn-ea"/>
                <a:cs typeface="+mn-cs"/>
              </a:rPr>
              <a:t>F47A2C00 ” </a:t>
            </a:r>
            <a:r>
              <a:rPr lang="zh-CN" altLang="en-US" sz="1200" b="0" i="0" kern="1200" dirty="0">
                <a:solidFill>
                  <a:schemeClr val="tx1"/>
                </a:solidFill>
                <a:latin typeface="+mn-lt"/>
                <a:ea typeface="+mn-ea"/>
                <a:cs typeface="+mn-cs"/>
              </a:rPr>
              <a:t>，快乐时光病毒中的 “ </a:t>
            </a:r>
            <a:r>
              <a:rPr lang="en-US" altLang="zh-CN" sz="1200" b="0" i="0" kern="1200" dirty="0">
                <a:solidFill>
                  <a:schemeClr val="tx1"/>
                </a:solidFill>
                <a:latin typeface="+mn-lt"/>
                <a:ea typeface="+mn-ea"/>
                <a:cs typeface="+mn-cs"/>
              </a:rPr>
              <a:t>Fun Time ” </a:t>
            </a:r>
            <a:r>
              <a:rPr lang="zh-CN" altLang="en-US" sz="1200" b="0" i="0" kern="1200" dirty="0">
                <a:solidFill>
                  <a:schemeClr val="tx1"/>
                </a:solidFill>
                <a:latin typeface="+mn-lt"/>
                <a:ea typeface="+mn-ea"/>
                <a:cs typeface="+mn-cs"/>
              </a:rPr>
              <a:t>字符串等），然后通过该特征码对目标文件或内存等进行扫描。如果发现这种特征码，就说明感染了这种病毒，然后针对性地清除。</a:t>
            </a:r>
            <a:endParaRPr lang="en-US" altLang="zh-CN" sz="1200" b="0" i="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2.</a:t>
            </a:r>
            <a:r>
              <a:rPr lang="zh-CN" altLang="en-US" dirty="0">
                <a:solidFill>
                  <a:srgbClr val="C00000"/>
                </a:solidFill>
              </a:rPr>
              <a:t>行为监测</a:t>
            </a:r>
            <a:endParaRPr lang="en-US" altLang="zh-CN" dirty="0">
              <a:solidFill>
                <a:srgbClr val="C00000"/>
              </a:solidFill>
            </a:endParaRPr>
          </a:p>
          <a:p>
            <a:r>
              <a:rPr lang="zh-CN" altLang="en-US" sz="1200" b="0" i="0" kern="1200" dirty="0">
                <a:solidFill>
                  <a:schemeClr val="tx1"/>
                </a:solidFill>
                <a:latin typeface="+mn-lt"/>
                <a:ea typeface="+mn-ea"/>
                <a:cs typeface="+mn-cs"/>
              </a:rPr>
              <a:t>病毒不论伪装得如何巧妙，它们总是存在着一些和正常程序不同的行为，而这些行为在正常应用程序中却十分罕见，这就是病毒的行为特性。常见的病毒行为特性有：对可执行文件进行写操作 、 写磁盘引导区 、 病毒程序与宿主程序的切换 、 程序自己重定位 、 通过搜索函数索引表来获取 </a:t>
            </a:r>
            <a:r>
              <a:rPr lang="en-US" altLang="zh-CN" sz="1200" b="0" i="0" kern="1200" dirty="0">
                <a:solidFill>
                  <a:schemeClr val="tx1"/>
                </a:solidFill>
                <a:latin typeface="+mn-lt"/>
                <a:ea typeface="+mn-ea"/>
                <a:cs typeface="+mn-cs"/>
              </a:rPr>
              <a:t>API </a:t>
            </a:r>
            <a:r>
              <a:rPr lang="zh-CN" altLang="en-US" sz="1200" b="0" i="0" kern="1200" dirty="0">
                <a:solidFill>
                  <a:schemeClr val="tx1"/>
                </a:solidFill>
                <a:latin typeface="+mn-lt"/>
                <a:ea typeface="+mn-ea"/>
                <a:cs typeface="+mn-cs"/>
              </a:rPr>
              <a:t>函数地址等，利用这些特征，就可以对病毒实施监视，在病毒程序体进行活动时发出报警。</a:t>
            </a:r>
            <a:endParaRPr lang="en-US" altLang="zh-CN" sz="1200" b="0" i="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n-ea"/>
                <a:cs typeface="+mn-cs"/>
              </a:rPr>
              <a:t>3.</a:t>
            </a:r>
            <a:r>
              <a:rPr lang="zh-CN" altLang="en-US" dirty="0">
                <a:solidFill>
                  <a:srgbClr val="C00000"/>
                </a:solidFill>
              </a:rPr>
              <a:t>启发式扫描</a:t>
            </a:r>
            <a:endParaRPr lang="en-US" altLang="zh-CN" dirty="0">
              <a:solidFill>
                <a:srgbClr val="C00000"/>
              </a:solidFill>
            </a:endParaRPr>
          </a:p>
          <a:p>
            <a:r>
              <a:rPr lang="zh-CN" altLang="en-US" sz="1200" b="0" i="0" kern="1200" dirty="0">
                <a:solidFill>
                  <a:schemeClr val="tx1"/>
                </a:solidFill>
                <a:latin typeface="+mn-lt"/>
                <a:ea typeface="+mn-ea"/>
                <a:cs typeface="+mn-cs"/>
              </a:rPr>
              <a:t>启发式扫描技术是一种概率方法，遵循概率理论的规律。启发式扫描主要分析文件中的指令序列，根据统计知识，判断该文件可能被感染或者没有被感染，从而有可能找到未知的病毒</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4.</a:t>
            </a:r>
            <a:r>
              <a:rPr lang="zh-CN" altLang="en-US" dirty="0">
                <a:solidFill>
                  <a:srgbClr val="C00000"/>
                </a:solidFill>
              </a:rPr>
              <a:t>虚拟机技术</a:t>
            </a:r>
            <a:endParaRPr lang="en-US" altLang="zh-CN" dirty="0">
              <a:solidFill>
                <a:srgbClr val="C00000"/>
              </a:solidFill>
            </a:endParaRPr>
          </a:p>
          <a:p>
            <a:r>
              <a:rPr lang="zh-CN" altLang="en-US" sz="1200" b="0" i="0" kern="1200" dirty="0">
                <a:solidFill>
                  <a:schemeClr val="tx1"/>
                </a:solidFill>
                <a:latin typeface="+mn-lt"/>
                <a:ea typeface="+mn-ea"/>
                <a:cs typeface="+mn-cs"/>
              </a:rPr>
              <a:t>该技术用软件方法让病毒在一个虚拟的环境中，仿真一部分系统指令和功能调用，对病毒代码作解释执行，而且仿真运行不对系统产生实际的影响，即可获得程序运行的后果，并在此基础上对程序运行分析，进而判断是否存在病毒。虚拟机在处理加密 、 变换 、 变形病毒方面具有很强的优越性。虚拟机检测方法，实际上是用软件实现了模拟人工反编译 、 智能动态跟踪 、 分析代码运行的过程，其效率更高，也更准确。</a:t>
            </a:r>
            <a:endParaRPr lang="zh-CN" altLang="en-US" dirty="0">
              <a:solidFill>
                <a:srgbClr val="C00000"/>
              </a:solidFill>
            </a:endParaRP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174</a:t>
            </a:fld>
            <a:endParaRPr kumimoji="1"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kumimoji="1" lang="zh-CN" altLang="en-US" sz="2000" dirty="0"/>
              <a:t>计算机病毒的预防</a:t>
            </a:r>
            <a:r>
              <a:rPr kumimoji="1" lang="en-US" altLang="zh-CN" sz="2000" dirty="0"/>
              <a:t> </a:t>
            </a:r>
            <a:r>
              <a:rPr lang="zh-CN" altLang="en-US" sz="2000" dirty="0">
                <a:solidFill>
                  <a:srgbClr val="C00000"/>
                </a:solidFill>
              </a:rPr>
              <a:t>“ 防重于治 ”，通常可采取的防治措施为（右边的内容，可融入思政元素，提高学生防毒意识）</a:t>
            </a:r>
            <a:endParaRPr lang="en-US" altLang="zh-CN" sz="2000" dirty="0">
              <a:solidFill>
                <a:srgbClr val="C00000"/>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C00000"/>
                </a:solidFill>
              </a:rPr>
              <a:t>2.</a:t>
            </a:r>
            <a:r>
              <a:rPr lang="zh-CN" altLang="en-US" sz="2000" dirty="0">
                <a:solidFill>
                  <a:srgbClr val="C00000"/>
                </a:solidFill>
              </a:rPr>
              <a:t>计算机杀毒软件简介：</a:t>
            </a:r>
            <a:r>
              <a:rPr lang="zh-CN" altLang="en-US" sz="1200" b="0" i="0" kern="1200" dirty="0">
                <a:solidFill>
                  <a:schemeClr val="tx1"/>
                </a:solidFill>
                <a:latin typeface="+mn-lt"/>
                <a:ea typeface="+mn-ea"/>
                <a:cs typeface="+mn-cs"/>
              </a:rPr>
              <a:t>比特梵德</a:t>
            </a:r>
            <a:r>
              <a:rPr lang="en-US" altLang="zh-CN" sz="1200" b="0" i="0" kern="1200" dirty="0">
                <a:solidFill>
                  <a:schemeClr val="tx1"/>
                </a:solidFill>
                <a:latin typeface="+mn-lt"/>
                <a:ea typeface="+mn-ea"/>
                <a:cs typeface="+mn-cs"/>
              </a:rPr>
              <a:t>/</a:t>
            </a:r>
            <a:r>
              <a:rPr lang="en-US" altLang="zh-CN" sz="1200" b="0" i="0" kern="1200" dirty="0" err="1">
                <a:solidFill>
                  <a:schemeClr val="tx1"/>
                </a:solidFill>
                <a:latin typeface="+mn-lt"/>
                <a:ea typeface="+mn-ea"/>
                <a:cs typeface="+mn-cs"/>
              </a:rPr>
              <a:t>BitDefender</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简称</a:t>
            </a:r>
            <a:r>
              <a:rPr lang="en-US" altLang="zh-CN" sz="1200" b="0" i="0" kern="1200" dirty="0">
                <a:solidFill>
                  <a:schemeClr val="tx1"/>
                </a:solidFill>
                <a:latin typeface="+mn-lt"/>
                <a:ea typeface="+mn-ea"/>
                <a:cs typeface="+mn-cs"/>
              </a:rPr>
              <a:t>BD)</a:t>
            </a:r>
            <a:r>
              <a:rPr lang="zh-CN" altLang="en-US" sz="1200" b="0" i="0" kern="1200" dirty="0">
                <a:solidFill>
                  <a:schemeClr val="tx1"/>
                </a:solidFill>
                <a:latin typeface="+mn-lt"/>
                <a:ea typeface="+mn-ea"/>
                <a:cs typeface="+mn-cs"/>
              </a:rPr>
              <a:t>，是来自</a:t>
            </a:r>
            <a:r>
              <a:rPr lang="zh-CN" altLang="en-US" sz="1200" b="0" i="0" u="none" strike="noStrike" kern="1200" dirty="0">
                <a:solidFill>
                  <a:schemeClr val="tx1"/>
                </a:solidFill>
                <a:latin typeface="+mn-lt"/>
                <a:ea typeface="+mn-ea"/>
                <a:cs typeface="+mn-cs"/>
              </a:rPr>
              <a:t>罗马尼亚</a:t>
            </a:r>
            <a:r>
              <a:rPr lang="zh-CN" altLang="en-US" sz="1200" b="0" i="0" kern="1200" dirty="0">
                <a:solidFill>
                  <a:schemeClr val="tx1"/>
                </a:solidFill>
                <a:latin typeface="+mn-lt"/>
                <a:ea typeface="+mn-ea"/>
                <a:cs typeface="+mn-cs"/>
              </a:rPr>
              <a:t>的安全软件品牌</a:t>
            </a:r>
            <a:endParaRPr lang="en-US" altLang="zh-CN" sz="1200" b="0" i="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mn-lt"/>
                <a:ea typeface="+mn-ea"/>
                <a:cs typeface="+mn-cs"/>
              </a:rPr>
              <a:t>                      </a:t>
            </a:r>
            <a:r>
              <a:rPr lang="zh-CN" altLang="en-US" sz="1200" b="0" i="0" kern="1200" dirty="0">
                <a:solidFill>
                  <a:schemeClr val="tx1"/>
                </a:solidFill>
                <a:latin typeface="+mn-lt"/>
                <a:ea typeface="+mn-ea"/>
                <a:cs typeface="+mn-cs"/>
              </a:rPr>
              <a:t>小红伞</a:t>
            </a:r>
            <a:r>
              <a:rPr lang="en-US" altLang="en-US" sz="1200" b="0" i="0" kern="1200" dirty="0" err="1">
                <a:solidFill>
                  <a:schemeClr val="tx1"/>
                </a:solidFill>
                <a:latin typeface="+mn-lt"/>
                <a:ea typeface="+mn-ea"/>
                <a:cs typeface="+mn-cs"/>
              </a:rPr>
              <a:t>Avira</a:t>
            </a:r>
            <a:r>
              <a:rPr lang="en-US" altLang="en-US" sz="1200" b="0" i="0" kern="1200" dirty="0">
                <a:solidFill>
                  <a:schemeClr val="tx1"/>
                </a:solidFill>
                <a:latin typeface="+mn-lt"/>
                <a:ea typeface="+mn-ea"/>
                <a:cs typeface="+mn-cs"/>
              </a:rPr>
              <a:t> </a:t>
            </a:r>
            <a:r>
              <a:rPr lang="en-US" altLang="en-US" sz="1200" b="0" i="0" kern="1200" dirty="0" err="1">
                <a:solidFill>
                  <a:schemeClr val="tx1"/>
                </a:solidFill>
                <a:latin typeface="+mn-lt"/>
                <a:ea typeface="+mn-ea"/>
                <a:cs typeface="+mn-cs"/>
              </a:rPr>
              <a:t>AntiVirus</a:t>
            </a:r>
            <a:r>
              <a:rPr lang="zh-CN" altLang="en-US" sz="1200" b="0" i="0" kern="1200" dirty="0">
                <a:solidFill>
                  <a:schemeClr val="tx1"/>
                </a:solidFill>
                <a:latin typeface="+mn-lt"/>
                <a:ea typeface="+mn-ea"/>
                <a:cs typeface="+mn-cs"/>
              </a:rPr>
              <a:t>是一套由德国的</a:t>
            </a:r>
            <a:r>
              <a:rPr lang="en-US" altLang="en-US" sz="1200" b="0" i="0" kern="1200" dirty="0" err="1">
                <a:solidFill>
                  <a:schemeClr val="tx1"/>
                </a:solidFill>
                <a:latin typeface="+mn-lt"/>
                <a:ea typeface="+mn-ea"/>
                <a:cs typeface="+mn-cs"/>
              </a:rPr>
              <a:t>Avira</a:t>
            </a:r>
            <a:r>
              <a:rPr lang="zh-CN" altLang="en-US" sz="1200" b="0" i="0" kern="1200" dirty="0">
                <a:solidFill>
                  <a:schemeClr val="tx1"/>
                </a:solidFill>
                <a:latin typeface="+mn-lt"/>
                <a:ea typeface="+mn-ea"/>
                <a:cs typeface="+mn-cs"/>
              </a:rPr>
              <a:t>公司所开发的杀毒软件</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                      卡巴斯基反病毒软件是世界上拥有最尖端科技的</a:t>
            </a:r>
            <a:r>
              <a:rPr lang="zh-CN" altLang="en-US" sz="1200" b="0" i="0" u="none" strike="noStrike" kern="1200" dirty="0">
                <a:solidFill>
                  <a:schemeClr val="tx1"/>
                </a:solidFill>
                <a:latin typeface="+mn-lt"/>
                <a:ea typeface="+mn-ea"/>
                <a:cs typeface="+mn-cs"/>
              </a:rPr>
              <a:t>杀毒软件</a:t>
            </a:r>
            <a:r>
              <a:rPr lang="zh-CN" altLang="en-US" sz="1200" b="0" i="0" kern="1200" dirty="0">
                <a:solidFill>
                  <a:schemeClr val="tx1"/>
                </a:solidFill>
                <a:latin typeface="+mn-lt"/>
                <a:ea typeface="+mn-ea"/>
                <a:cs typeface="+mn-cs"/>
              </a:rPr>
              <a:t>之一，总部设在</a:t>
            </a:r>
            <a:r>
              <a:rPr lang="zh-CN" altLang="en-US" sz="1200" b="0" i="0" u="none" strike="noStrike" kern="1200" dirty="0">
                <a:solidFill>
                  <a:schemeClr val="tx1"/>
                </a:solidFill>
                <a:latin typeface="+mn-lt"/>
                <a:ea typeface="+mn-ea"/>
                <a:cs typeface="+mn-cs"/>
              </a:rPr>
              <a:t>俄罗斯</a:t>
            </a:r>
            <a:r>
              <a:rPr lang="zh-CN" altLang="en-US" sz="1200" b="0" i="0" kern="1200" dirty="0">
                <a:solidFill>
                  <a:schemeClr val="tx1"/>
                </a:solidFill>
                <a:latin typeface="+mn-lt"/>
                <a:ea typeface="+mn-ea"/>
                <a:cs typeface="+mn-cs"/>
              </a:rPr>
              <a:t>首都</a:t>
            </a:r>
            <a:r>
              <a:rPr lang="zh-CN" altLang="en-US" sz="1200" b="0" i="0" u="none" strike="noStrike" kern="1200" dirty="0">
                <a:solidFill>
                  <a:schemeClr val="tx1"/>
                </a:solidFill>
                <a:latin typeface="+mn-lt"/>
                <a:ea typeface="+mn-ea"/>
                <a:cs typeface="+mn-cs"/>
              </a:rPr>
              <a:t>莫斯科</a:t>
            </a:r>
            <a:endParaRPr lang="en-US" altLang="zh-CN" sz="1200" b="0" i="0" u="none" strike="noStrike"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                      ESET NOD32</a:t>
            </a:r>
            <a:r>
              <a:rPr lang="zh-CN" altLang="en-US" sz="1200" b="0" i="0" kern="1200" dirty="0">
                <a:solidFill>
                  <a:schemeClr val="tx1"/>
                </a:solidFill>
                <a:latin typeface="+mn-lt"/>
                <a:ea typeface="+mn-ea"/>
                <a:cs typeface="+mn-cs"/>
              </a:rPr>
              <a:t>是由</a:t>
            </a:r>
            <a:r>
              <a:rPr lang="en-US" altLang="zh-CN" sz="1200" b="0" i="0" u="none" strike="noStrike" kern="1200" dirty="0">
                <a:solidFill>
                  <a:schemeClr val="tx1"/>
                </a:solidFill>
                <a:latin typeface="+mn-lt"/>
                <a:ea typeface="+mn-ea"/>
                <a:cs typeface="+mn-cs"/>
              </a:rPr>
              <a:t>ESET</a:t>
            </a:r>
            <a:r>
              <a:rPr lang="zh-CN" altLang="en-US" sz="1200" b="0" i="0" kern="1200" dirty="0">
                <a:solidFill>
                  <a:schemeClr val="tx1"/>
                </a:solidFill>
                <a:latin typeface="+mn-lt"/>
                <a:ea typeface="+mn-ea"/>
                <a:cs typeface="+mn-cs"/>
              </a:rPr>
              <a:t>发明设计的</a:t>
            </a:r>
            <a:r>
              <a:rPr lang="zh-CN" altLang="en-US" sz="1200" b="0" i="0" u="none" strike="noStrike" kern="1200" dirty="0">
                <a:solidFill>
                  <a:schemeClr val="tx1"/>
                </a:solidFill>
                <a:latin typeface="+mn-lt"/>
                <a:ea typeface="+mn-ea"/>
                <a:cs typeface="+mn-cs"/>
              </a:rPr>
              <a:t>杀毒防毒</a:t>
            </a:r>
            <a:r>
              <a:rPr lang="zh-CN" altLang="en-US" sz="1200" b="0" i="0" u="sng" kern="1200" dirty="0">
                <a:solidFill>
                  <a:schemeClr val="tx1"/>
                </a:solidFill>
                <a:latin typeface="+mn-lt"/>
                <a:ea typeface="+mn-ea"/>
                <a:cs typeface="+mn-cs"/>
              </a:rPr>
              <a:t>软件，</a:t>
            </a:r>
            <a:r>
              <a:rPr lang="zh-CN" altLang="en-US" sz="1200" b="0" i="0" kern="1200" dirty="0">
                <a:solidFill>
                  <a:schemeClr val="tx1"/>
                </a:solidFill>
                <a:latin typeface="+mn-lt"/>
                <a:ea typeface="+mn-ea"/>
                <a:cs typeface="+mn-cs"/>
              </a:rPr>
              <a:t>轻巧易用</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                      金山毒霸是中国的反病毒软件，是国内少有的拥有自研核心技术、自研杀毒引擎的杀毒软件</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思政元素，国货当自强</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                      360</a:t>
            </a:r>
            <a:r>
              <a:rPr lang="zh-CN" altLang="en-US" sz="1200" b="0" i="0" kern="1200" dirty="0">
                <a:solidFill>
                  <a:schemeClr val="tx1"/>
                </a:solidFill>
                <a:latin typeface="+mn-lt"/>
                <a:ea typeface="+mn-ea"/>
                <a:cs typeface="+mn-cs"/>
              </a:rPr>
              <a:t>杀毒是中国用户量最大的</a:t>
            </a:r>
            <a:r>
              <a:rPr lang="zh-CN" altLang="en-US" sz="1200" b="0" i="0" u="none" strike="noStrike" kern="1200" dirty="0">
                <a:solidFill>
                  <a:schemeClr val="tx1"/>
                </a:solidFill>
                <a:latin typeface="+mn-lt"/>
                <a:ea typeface="+mn-ea"/>
                <a:cs typeface="+mn-cs"/>
              </a:rPr>
              <a:t>杀毒软件</a:t>
            </a:r>
            <a:r>
              <a:rPr lang="zh-CN" altLang="en-US" sz="1200" b="0" i="0" kern="1200" dirty="0">
                <a:solidFill>
                  <a:schemeClr val="tx1"/>
                </a:solidFill>
                <a:latin typeface="+mn-lt"/>
                <a:ea typeface="+mn-ea"/>
                <a:cs typeface="+mn-cs"/>
              </a:rPr>
              <a:t>之一，完全免费的杀毒软件，创新性地整合了五大领先防杀引擎</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                      瑞星杀毒采用获得欧盟及</a:t>
            </a:r>
            <a:r>
              <a:rPr lang="zh-CN" altLang="en-US" sz="1200" b="0" i="0" u="none" strike="noStrike" kern="1200" dirty="0">
                <a:solidFill>
                  <a:schemeClr val="tx1"/>
                </a:solidFill>
                <a:latin typeface="+mn-lt"/>
                <a:ea typeface="+mn-ea"/>
                <a:cs typeface="+mn-cs"/>
              </a:rPr>
              <a:t>中国专利</a:t>
            </a:r>
            <a:r>
              <a:rPr lang="zh-CN" altLang="en-US" sz="1200" b="0" i="0" kern="1200" dirty="0">
                <a:solidFill>
                  <a:schemeClr val="tx1"/>
                </a:solidFill>
                <a:latin typeface="+mn-lt"/>
                <a:ea typeface="+mn-ea"/>
                <a:cs typeface="+mn-cs"/>
              </a:rPr>
              <a:t>的六项核心技术，形成全新软件</a:t>
            </a:r>
            <a:r>
              <a:rPr lang="zh-CN" altLang="en-US" sz="1200" b="0" i="0" u="none" strike="noStrike" kern="1200" dirty="0">
                <a:solidFill>
                  <a:schemeClr val="tx1"/>
                </a:solidFill>
                <a:latin typeface="+mn-lt"/>
                <a:ea typeface="+mn-ea"/>
                <a:cs typeface="+mn-cs"/>
              </a:rPr>
              <a:t>内核</a:t>
            </a:r>
            <a:r>
              <a:rPr lang="zh-CN" altLang="en-US" sz="1200" b="0" i="0" kern="1200" dirty="0">
                <a:solidFill>
                  <a:schemeClr val="tx1"/>
                </a:solidFill>
                <a:latin typeface="+mn-lt"/>
                <a:ea typeface="+mn-ea"/>
                <a:cs typeface="+mn-cs"/>
              </a:rPr>
              <a:t>代码</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具有八大绝技和多种应用特性</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                      诺顿杀毒软件是</a:t>
            </a:r>
            <a:r>
              <a:rPr lang="en-US" altLang="zh-CN" sz="1200" b="0" i="0" kern="1200" dirty="0">
                <a:solidFill>
                  <a:schemeClr val="tx1"/>
                </a:solidFill>
                <a:latin typeface="+mn-lt"/>
                <a:ea typeface="+mn-ea"/>
                <a:cs typeface="+mn-cs"/>
              </a:rPr>
              <a:t>Symantec</a:t>
            </a:r>
            <a:r>
              <a:rPr lang="zh-CN" altLang="en-US" sz="1200" b="0" i="0" kern="1200" dirty="0">
                <a:solidFill>
                  <a:schemeClr val="tx1"/>
                </a:solidFill>
                <a:latin typeface="+mn-lt"/>
                <a:ea typeface="+mn-ea"/>
                <a:cs typeface="+mn-cs"/>
              </a:rPr>
              <a:t>公司个人信息安全产品之一，亦是一个广泛被应用的反病毒程序</a:t>
            </a:r>
            <a:endParaRPr lang="en-US" altLang="zh-CN" sz="1200" b="0" i="0" kern="1200" dirty="0">
              <a:solidFill>
                <a:schemeClr val="tx1"/>
              </a:solidFill>
              <a:latin typeface="+mn-lt"/>
              <a:ea typeface="+mn-ea"/>
              <a:cs typeface="+mn-cs"/>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选讲或扩展讲解</a:t>
            </a:r>
            <a:r>
              <a:rPr lang="en-US" altLang="zh-CN" sz="1200" dirty="0">
                <a:latin typeface="微软雅黑" panose="020B0503020204020204" pitchFamily="34" charset="-122"/>
                <a:ea typeface="微软雅黑" panose="020B0503020204020204" pitchFamily="34" charset="-122"/>
              </a:rPr>
              <a:t>】</a:t>
            </a:r>
          </a:p>
          <a:p>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纸上得来终觉浅，绝知此事要躬行。鼓励学生下载试用多种杀毒软件，开括视野</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175</a:t>
            </a:fld>
            <a:endParaRPr kumimoji="1"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dirty="0"/>
              <a:t>古希腊神话</a:t>
            </a:r>
            <a:r>
              <a:rPr lang="en-US" altLang="zh-CN" dirty="0"/>
              <a:t>《</a:t>
            </a:r>
            <a:r>
              <a:rPr lang="zh-CN" altLang="en-US" dirty="0"/>
              <a:t>荷马史诗</a:t>
            </a:r>
            <a:r>
              <a:rPr lang="en-US" altLang="zh-CN" dirty="0"/>
              <a:t>》</a:t>
            </a:r>
            <a:r>
              <a:rPr lang="zh-CN" altLang="en-US" dirty="0"/>
              <a:t>中的故事</a:t>
            </a:r>
            <a:r>
              <a:rPr lang="en-US" altLang="zh-CN" dirty="0"/>
              <a:t>《</a:t>
            </a:r>
            <a:r>
              <a:rPr lang="zh-CN" altLang="en-US" dirty="0"/>
              <a:t>木马屠城记</a:t>
            </a:r>
            <a:r>
              <a:rPr lang="en-US" altLang="zh-CN" dirty="0"/>
              <a:t>》</a:t>
            </a:r>
            <a:r>
              <a:rPr lang="zh-CN" altLang="en-US" dirty="0"/>
              <a:t>引入了特洛伊木马的概念</a:t>
            </a:r>
            <a:endParaRPr lang="en-US" altLang="zh-CN" dirty="0"/>
          </a:p>
          <a:p>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在信息世界里，木马不会尝试自我复制，而是通过伪装成合法的软件程序安装到用户系统中。一旦木马程序被安装在用户的电脑上，它不会像病毒一样将自己注入到文件中，而是允许黑客远程控制电脑。感染了木马病毒的计算机最常见的用途之一就是使其成为僵尸网络的一部分。</a:t>
            </a:r>
            <a:endParaRPr lang="en-US" altLang="zh-CN" sz="1200" b="0" i="0" kern="1200" dirty="0">
              <a:solidFill>
                <a:schemeClr val="tx1"/>
              </a:solidFill>
              <a:latin typeface="+mn-lt"/>
              <a:ea typeface="+mn-ea"/>
              <a:cs typeface="+mn-cs"/>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选讲或扩展讲解</a:t>
            </a:r>
            <a:r>
              <a:rPr lang="en-US" altLang="zh-CN" sz="1200" dirty="0">
                <a:latin typeface="微软雅黑" panose="020B0503020204020204" pitchFamily="34" charset="-122"/>
                <a:ea typeface="微软雅黑" panose="020B0503020204020204" pitchFamily="34" charset="-122"/>
              </a:rPr>
              <a:t>】</a:t>
            </a:r>
          </a:p>
          <a:p>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僵尸网络参见</a:t>
            </a:r>
            <a:r>
              <a:rPr lang="en-US" altLang="zh-CN" sz="1200" b="0" i="0" kern="1200" dirty="0">
                <a:solidFill>
                  <a:schemeClr val="tx1"/>
                </a:solidFill>
                <a:latin typeface="+mn-lt"/>
                <a:ea typeface="+mn-ea"/>
                <a:cs typeface="+mn-cs"/>
              </a:rPr>
              <a:t>8.2 </a:t>
            </a:r>
            <a:r>
              <a:rPr kumimoji="1" lang="zh-CN" altLang="en-US" sz="1200" dirty="0"/>
              <a:t>网络攻击与威胁</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176</a:t>
            </a:fld>
            <a:endParaRPr kumimoji="1"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en-US" altLang="zh-CN" sz="1200" b="0" i="0" kern="1200" dirty="0">
                <a:solidFill>
                  <a:schemeClr val="tx1"/>
                </a:solidFill>
                <a:latin typeface="+mn-lt"/>
                <a:ea typeface="+mn-ea"/>
                <a:cs typeface="+mn-cs"/>
              </a:rPr>
              <a:t>1.</a:t>
            </a:r>
            <a:r>
              <a:rPr lang="zh-CN" altLang="en-US" sz="1200" b="0" i="0" kern="1200" dirty="0">
                <a:solidFill>
                  <a:schemeClr val="tx1"/>
                </a:solidFill>
                <a:latin typeface="+mn-lt"/>
                <a:ea typeface="+mn-ea"/>
                <a:cs typeface="+mn-cs"/>
              </a:rPr>
              <a:t>恶意代码是一种程序，它通过把代码在不被察觉的情况下镶嵌到另一段程序中，从而达到破坏被感染电脑数据、运行具有</a:t>
            </a:r>
            <a:r>
              <a:rPr lang="zh-CN" altLang="en-US" sz="1200" b="0" i="0" u="none" strike="noStrike" kern="1200" dirty="0">
                <a:solidFill>
                  <a:schemeClr val="tx1"/>
                </a:solidFill>
                <a:latin typeface="+mn-lt"/>
                <a:ea typeface="+mn-ea"/>
                <a:cs typeface="+mn-cs"/>
              </a:rPr>
              <a:t>入侵</a:t>
            </a:r>
            <a:r>
              <a:rPr lang="zh-CN" altLang="en-US" sz="1200" b="0" i="0" kern="1200" dirty="0">
                <a:solidFill>
                  <a:schemeClr val="tx1"/>
                </a:solidFill>
                <a:latin typeface="+mn-lt"/>
                <a:ea typeface="+mn-ea"/>
                <a:cs typeface="+mn-cs"/>
              </a:rPr>
              <a:t>性或破坏性的程序、破坏被感染电脑数据的</a:t>
            </a:r>
            <a:r>
              <a:rPr lang="zh-CN" altLang="en-US" sz="1200" b="0" i="0" u="none" strike="noStrike" kern="1200" dirty="0">
                <a:solidFill>
                  <a:schemeClr val="tx1"/>
                </a:solidFill>
                <a:latin typeface="+mn-lt"/>
                <a:ea typeface="+mn-ea"/>
                <a:cs typeface="+mn-cs"/>
              </a:rPr>
              <a:t>安全</a:t>
            </a:r>
            <a:r>
              <a:rPr lang="zh-CN" altLang="en-US" sz="1200" b="0" i="0" kern="1200" dirty="0">
                <a:solidFill>
                  <a:schemeClr val="tx1"/>
                </a:solidFill>
                <a:latin typeface="+mn-lt"/>
                <a:ea typeface="+mn-ea"/>
                <a:cs typeface="+mn-cs"/>
              </a:rPr>
              <a:t>性和完整性的目的</a:t>
            </a:r>
            <a:endParaRPr lang="en-US" altLang="zh-CN" sz="1200" b="0" i="0" kern="1200" dirty="0">
              <a:solidFill>
                <a:schemeClr val="tx1"/>
              </a:solidFill>
              <a:latin typeface="+mn-lt"/>
              <a:ea typeface="+mn-ea"/>
              <a:cs typeface="+mn-cs"/>
            </a:endParaRPr>
          </a:p>
          <a:p>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2.</a:t>
            </a:r>
            <a:r>
              <a:rPr lang="zh-CN" altLang="en-US" sz="1200" b="0" i="0" kern="1200" dirty="0">
                <a:solidFill>
                  <a:schemeClr val="tx1"/>
                </a:solidFill>
                <a:latin typeface="+mn-lt"/>
                <a:ea typeface="+mn-ea"/>
                <a:cs typeface="+mn-cs"/>
              </a:rPr>
              <a:t> 恶意代码与其他攻击手段的对比（通过对比的方式让学生从概念的角度有一个准确的认识和区分）</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现在病毒、木马、蠕虫等经常混合在一起强强联合以达到更大的攻击性和破坏性，所以会形成混淆的误区。就其本质还是有所区别的</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177</a:t>
            </a:fld>
            <a:endParaRPr kumimoji="1"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防火墙是目前一类成熟的网络安全产品。</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（通过防火墙产品报价截图首先让学生对于防火墙有一个感性认识）</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t>1.</a:t>
            </a:r>
            <a:r>
              <a:rPr kumimoji="1" lang="zh-CN" altLang="en-US" dirty="0"/>
              <a:t>防火墙概念：是一种软硬件安全产品，对网络起到防护隔离作用，位于内外网之间。</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a:t> </a:t>
            </a:r>
            <a:r>
              <a:rPr kumimoji="1" lang="zh-CN" altLang="en-US" dirty="0"/>
              <a:t>讲解防火墙时与</a:t>
            </a:r>
            <a:r>
              <a:rPr kumimoji="1" lang="en-US" altLang="zh-CN" dirty="0"/>
              <a:t>IDS</a:t>
            </a:r>
            <a:r>
              <a:rPr kumimoji="1" lang="zh-CN" altLang="en-US" dirty="0"/>
              <a:t>结合进行，两者相辅相成，假如防火墙是一幢大厦的门锁，那么</a:t>
            </a:r>
            <a:r>
              <a:rPr kumimoji="1" lang="en-US" altLang="zh-CN" dirty="0"/>
              <a:t>IDS</a:t>
            </a:r>
            <a:r>
              <a:rPr kumimoji="1" lang="zh-CN" altLang="en-US" dirty="0"/>
              <a:t>就是这幢大厦里的监视系统</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t> </a:t>
            </a:r>
            <a:r>
              <a:rPr kumimoji="1" lang="zh-CN" altLang="en-US" dirty="0"/>
              <a:t>防火墙的主要缺点在于静态被动防御，且防外不防内</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t>2.</a:t>
            </a:r>
            <a:r>
              <a:rPr kumimoji="1" lang="zh-CN" altLang="en-US" dirty="0"/>
              <a:t>防火墙的分类，（具体介绍主要从产品性质、部署位置、产品作用三个关键词进行展开</a:t>
            </a:r>
            <a:r>
              <a:rPr kumimoji="1" lang="en-US" altLang="zh-CN"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从产品结构、技术、部署等角度进一步介绍防火墙</a:t>
            </a:r>
            <a:r>
              <a:rPr kumimoji="1" lang="en-US" altLang="zh-CN" dirty="0"/>
              <a:t>)</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178</a:t>
            </a:fld>
            <a:endParaRPr kumimoji="1"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防火墙的技术发展历程如图。</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（主要讲述防火墙的基本技术原理及发展过程）</a:t>
            </a:r>
            <a:endParaRPr kumimoji="1" lang="en-US" altLang="zh-CN" dirty="0"/>
          </a:p>
          <a:p>
            <a:r>
              <a:rPr lang="en-US" altLang="zh-CN" sz="1200" b="0" i="0" kern="1200" dirty="0">
                <a:solidFill>
                  <a:schemeClr val="tx1"/>
                </a:solidFill>
                <a:latin typeface="+mn-lt"/>
                <a:ea typeface="+mn-ea"/>
                <a:cs typeface="+mn-cs"/>
              </a:rPr>
              <a:t>1.</a:t>
            </a:r>
            <a:r>
              <a:rPr lang="zh-CN" altLang="en-US" sz="1200" b="0" i="0" kern="1200" dirty="0">
                <a:solidFill>
                  <a:schemeClr val="tx1"/>
                </a:solidFill>
                <a:latin typeface="+mn-lt"/>
                <a:ea typeface="+mn-ea"/>
                <a:cs typeface="+mn-cs"/>
              </a:rPr>
              <a:t>包过滤</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包过滤技术是一种简单、有效的安全控制技术，它工作在网络层，通过在网络间相互连接的设备上加载允许、禁止来自某些特定的源地址、目的地址、</a:t>
            </a:r>
            <a:r>
              <a:rPr lang="en-US" altLang="zh-CN" sz="1200" b="0" i="0" kern="1200" dirty="0">
                <a:solidFill>
                  <a:schemeClr val="tx1"/>
                </a:solidFill>
                <a:latin typeface="+mn-lt"/>
                <a:ea typeface="+mn-ea"/>
                <a:cs typeface="+mn-cs"/>
              </a:rPr>
              <a:t>TCP</a:t>
            </a:r>
            <a:r>
              <a:rPr lang="zh-CN" altLang="en-US" sz="1200" b="0" i="0" kern="1200" dirty="0">
                <a:solidFill>
                  <a:schemeClr val="tx1"/>
                </a:solidFill>
                <a:latin typeface="+mn-lt"/>
                <a:ea typeface="+mn-ea"/>
                <a:cs typeface="+mn-cs"/>
              </a:rPr>
              <a:t>端口号等规则，对通过设备的数据包进行检查，限制数据包进出内部网络。包过滤的最大优点是对用户透明，传输性能高。但由于安全控制层次在网络层、传输层，安全控制的力度也只限于源地址、目的地址和端口号，因而只能进行较为初步的安全控制，对于恶意的拥塞攻击、内存覆盖攻击或病毒等高层次的攻击手段，则无能为力。</a:t>
            </a:r>
            <a:endParaRPr lang="en-US" altLang="zh-CN" sz="1200" b="0" i="0" kern="1200" dirty="0">
              <a:solidFill>
                <a:schemeClr val="tx1"/>
              </a:solidFill>
              <a:latin typeface="+mn-lt"/>
              <a:ea typeface="+mn-ea"/>
              <a:cs typeface="+mn-cs"/>
            </a:endParaRPr>
          </a:p>
          <a:p>
            <a:r>
              <a:rPr lang="en-US" altLang="zh-CN" sz="1200" dirty="0">
                <a:solidFill>
                  <a:srgbClr val="C00000"/>
                </a:solidFill>
              </a:rPr>
              <a:t>2.</a:t>
            </a:r>
            <a:r>
              <a:rPr lang="zh-CN" altLang="en-US" sz="1200" dirty="0">
                <a:solidFill>
                  <a:srgbClr val="C00000"/>
                </a:solidFill>
              </a:rPr>
              <a:t>应用代理</a:t>
            </a:r>
            <a:endParaRPr lang="en-US" altLang="zh-CN" sz="1200" dirty="0">
              <a:solidFill>
                <a:srgbClr val="C00000"/>
              </a:solidFill>
            </a:endParaRPr>
          </a:p>
          <a:p>
            <a:r>
              <a:rPr lang="zh-CN" altLang="en-US" sz="1200" b="0" i="0" kern="1200" dirty="0">
                <a:solidFill>
                  <a:schemeClr val="tx1"/>
                </a:solidFill>
                <a:latin typeface="+mn-lt"/>
                <a:ea typeface="+mn-ea"/>
                <a:cs typeface="+mn-cs"/>
              </a:rPr>
              <a:t>应用代理防火墙工作在</a:t>
            </a:r>
            <a:r>
              <a:rPr lang="en-US" altLang="zh-CN" sz="1200" b="0" i="0" kern="1200" dirty="0">
                <a:solidFill>
                  <a:schemeClr val="tx1"/>
                </a:solidFill>
                <a:latin typeface="+mn-lt"/>
                <a:ea typeface="+mn-ea"/>
                <a:cs typeface="+mn-cs"/>
              </a:rPr>
              <a:t>OSI</a:t>
            </a:r>
            <a:r>
              <a:rPr lang="zh-CN" altLang="en-US" sz="1200" b="0" i="0" kern="1200" dirty="0">
                <a:solidFill>
                  <a:schemeClr val="tx1"/>
                </a:solidFill>
                <a:latin typeface="+mn-lt"/>
                <a:ea typeface="+mn-ea"/>
                <a:cs typeface="+mn-cs"/>
              </a:rPr>
              <a:t>的第七层，它通过检查所有应用层的信息包，并将检查的内容信息放入决策过程，从而提高网络的安全性。</a:t>
            </a:r>
            <a:br>
              <a:rPr lang="zh-CN" altLang="en-US" dirty="0"/>
            </a:br>
            <a:r>
              <a:rPr lang="zh-CN" altLang="en-US" sz="1200" b="0" i="0" kern="1200" dirty="0">
                <a:solidFill>
                  <a:schemeClr val="tx1"/>
                </a:solidFill>
                <a:latin typeface="+mn-lt"/>
                <a:ea typeface="+mn-ea"/>
                <a:cs typeface="+mn-cs"/>
              </a:rPr>
              <a:t>应用网关防火墙是通过打破客户机／服务器模式实现的。每个客户机／服务器通信需要两个连接：一个是从客户端到防火墙，另一个是从防火墙到服务器。</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3.</a:t>
            </a:r>
            <a:r>
              <a:rPr lang="zh-CN" altLang="en-US" sz="1200" dirty="0">
                <a:solidFill>
                  <a:srgbClr val="C00000"/>
                </a:solidFill>
              </a:rPr>
              <a:t>状态检测</a:t>
            </a:r>
            <a:endParaRPr lang="en-US" altLang="zh-CN" sz="1200" dirty="0">
              <a:solidFill>
                <a:srgbClr val="C00000"/>
              </a:solidFill>
            </a:endParaRPr>
          </a:p>
          <a:p>
            <a:r>
              <a:rPr lang="zh-CN" altLang="en-US" sz="1200" b="0" i="0" kern="1200" dirty="0">
                <a:solidFill>
                  <a:schemeClr val="tx1"/>
                </a:solidFill>
                <a:latin typeface="+mn-lt"/>
                <a:ea typeface="+mn-ea"/>
                <a:cs typeface="+mn-cs"/>
              </a:rPr>
              <a:t>状态检测防火墙工作在</a:t>
            </a:r>
            <a:r>
              <a:rPr lang="en-US" altLang="zh-CN" sz="1200" b="0" i="0" kern="1200" dirty="0">
                <a:solidFill>
                  <a:schemeClr val="tx1"/>
                </a:solidFill>
                <a:latin typeface="+mn-lt"/>
                <a:ea typeface="+mn-ea"/>
                <a:cs typeface="+mn-cs"/>
              </a:rPr>
              <a:t>OSI</a:t>
            </a:r>
            <a:r>
              <a:rPr lang="zh-CN" altLang="en-US" sz="1200" b="0" i="0" kern="1200" dirty="0">
                <a:solidFill>
                  <a:schemeClr val="tx1"/>
                </a:solidFill>
                <a:latin typeface="+mn-lt"/>
                <a:ea typeface="+mn-ea"/>
                <a:cs typeface="+mn-cs"/>
              </a:rPr>
              <a:t>的第二至四层，采用状态检测包过滤的技术，是传统包过滤功能扩展而来。状态检测防火墙在网络层有一个检查引擎截获数据包并抽取出与应用层状态有关的信息，并以此为依据决定对该连接是接受还是拒绝。这种技术提供了高度安全的解决方案，同时具有较好的适应性和扩展性。</a:t>
            </a:r>
            <a:endParaRPr lang="en-US" altLang="zh-CN" sz="1200" b="0" i="0" kern="1200" dirty="0">
              <a:solidFill>
                <a:schemeClr val="tx1"/>
              </a:solidFill>
              <a:latin typeface="+mn-lt"/>
              <a:ea typeface="+mn-ea"/>
              <a:cs typeface="+mn-cs"/>
            </a:endParaRPr>
          </a:p>
          <a:p>
            <a:r>
              <a:rPr lang="en-US" altLang="zh-CN" sz="1200" dirty="0">
                <a:solidFill>
                  <a:srgbClr val="C00000"/>
                </a:solidFill>
              </a:rPr>
              <a:t>4.UTM</a:t>
            </a:r>
          </a:p>
          <a:p>
            <a:r>
              <a:rPr lang="en-US" sz="1200" b="0" i="0" kern="1200" dirty="0">
                <a:solidFill>
                  <a:schemeClr val="tx1"/>
                </a:solidFill>
                <a:latin typeface="+mn-lt"/>
                <a:ea typeface="+mn-ea"/>
                <a:cs typeface="+mn-cs"/>
              </a:rPr>
              <a:t>UTM(Unified Threat Management)</a:t>
            </a:r>
            <a:r>
              <a:rPr lang="zh-CN" altLang="en-US" sz="1200" b="0" i="0" kern="1200" dirty="0">
                <a:solidFill>
                  <a:schemeClr val="tx1"/>
                </a:solidFill>
                <a:latin typeface="+mn-lt"/>
                <a:ea typeface="+mn-ea"/>
                <a:cs typeface="+mn-cs"/>
              </a:rPr>
              <a:t>统一威胁管理，多种安全功能集于一身，实现全面防护如传统防火墙、入侵检测（</a:t>
            </a:r>
            <a:r>
              <a:rPr lang="en-US" altLang="zh-CN" sz="1200" b="0" i="0" kern="1200" dirty="0">
                <a:solidFill>
                  <a:schemeClr val="tx1"/>
                </a:solidFill>
                <a:latin typeface="+mn-lt"/>
                <a:ea typeface="+mn-ea"/>
                <a:cs typeface="+mn-cs"/>
              </a:rPr>
              <a:t>IDS</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VPN</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URL</a:t>
            </a:r>
            <a:r>
              <a:rPr lang="zh-CN" altLang="en-US" sz="1200" b="0" i="0" kern="1200" dirty="0">
                <a:solidFill>
                  <a:schemeClr val="tx1"/>
                </a:solidFill>
                <a:latin typeface="+mn-lt"/>
                <a:ea typeface="+mn-ea"/>
                <a:cs typeface="+mn-cs"/>
              </a:rPr>
              <a:t>过滤、防病毒、邮件过滤、应用程序控制等。</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有的说法认为</a:t>
            </a:r>
            <a:r>
              <a:rPr lang="en-US" altLang="zh-CN" sz="1200" b="0" i="0" kern="1200" dirty="0">
                <a:solidFill>
                  <a:schemeClr val="tx1"/>
                </a:solidFill>
                <a:latin typeface="+mn-lt"/>
                <a:ea typeface="+mn-ea"/>
                <a:cs typeface="+mn-cs"/>
              </a:rPr>
              <a:t>UTM</a:t>
            </a:r>
            <a:r>
              <a:rPr lang="zh-CN" altLang="en-US" sz="1200" b="0" i="0" kern="1200" dirty="0">
                <a:solidFill>
                  <a:schemeClr val="tx1"/>
                </a:solidFill>
                <a:latin typeface="+mn-lt"/>
                <a:ea typeface="+mn-ea"/>
                <a:cs typeface="+mn-cs"/>
              </a:rPr>
              <a:t>有别于传统防火墙，有的说法将之称为第四代防火墙。个人认为是产品功能集成化的一种表现方式</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5.</a:t>
            </a:r>
            <a:r>
              <a:rPr lang="en-US" altLang="zh-CN" sz="1200" dirty="0">
                <a:solidFill>
                  <a:srgbClr val="C00000"/>
                </a:solidFill>
              </a:rPr>
              <a:t> NGFW</a:t>
            </a:r>
          </a:p>
          <a:p>
            <a:r>
              <a:rPr lang="zh-CN" altLang="en-US" sz="1200" b="0" i="0" kern="1200" dirty="0">
                <a:solidFill>
                  <a:schemeClr val="tx1"/>
                </a:solidFill>
                <a:latin typeface="+mn-lt"/>
                <a:ea typeface="+mn-ea"/>
                <a:cs typeface="+mn-cs"/>
              </a:rPr>
              <a:t>与</a:t>
            </a:r>
            <a:r>
              <a:rPr lang="en-US" altLang="zh-CN" sz="1200" b="0" i="0" kern="1200" dirty="0">
                <a:solidFill>
                  <a:schemeClr val="tx1"/>
                </a:solidFill>
                <a:latin typeface="+mn-lt"/>
                <a:ea typeface="+mn-ea"/>
                <a:cs typeface="+mn-cs"/>
              </a:rPr>
              <a:t>UTM</a:t>
            </a:r>
            <a:r>
              <a:rPr lang="zh-CN" altLang="en-US" sz="1200" b="0" i="0" kern="1200" dirty="0">
                <a:solidFill>
                  <a:schemeClr val="tx1"/>
                </a:solidFill>
                <a:latin typeface="+mn-lt"/>
                <a:ea typeface="+mn-ea"/>
                <a:cs typeface="+mn-cs"/>
              </a:rPr>
              <a:t>相比增加的</a:t>
            </a:r>
            <a:r>
              <a:rPr lang="en-US" altLang="zh-CN" sz="1200" b="0" i="0" kern="1200" dirty="0">
                <a:solidFill>
                  <a:schemeClr val="tx1"/>
                </a:solidFill>
                <a:latin typeface="+mn-lt"/>
                <a:ea typeface="+mn-ea"/>
                <a:cs typeface="+mn-cs"/>
              </a:rPr>
              <a:t>web</a:t>
            </a:r>
            <a:r>
              <a:rPr lang="zh-CN" altLang="en-US" sz="1200" b="0" i="0" kern="1200" dirty="0">
                <a:solidFill>
                  <a:schemeClr val="tx1"/>
                </a:solidFill>
                <a:latin typeface="+mn-lt"/>
                <a:ea typeface="+mn-ea"/>
                <a:cs typeface="+mn-cs"/>
              </a:rPr>
              <a:t>应用防护功能，功能更全，</a:t>
            </a:r>
            <a:r>
              <a:rPr lang="en-US" altLang="zh-CN" sz="1200" b="0" i="0" kern="1200" dirty="0">
                <a:solidFill>
                  <a:schemeClr val="tx1"/>
                </a:solidFill>
                <a:latin typeface="+mn-lt"/>
                <a:ea typeface="+mn-ea"/>
                <a:cs typeface="+mn-cs"/>
              </a:rPr>
              <a:t>UTM</a:t>
            </a:r>
            <a:r>
              <a:rPr lang="zh-CN" altLang="en-US" sz="1200" b="0" i="0" kern="1200" dirty="0">
                <a:solidFill>
                  <a:schemeClr val="tx1"/>
                </a:solidFill>
                <a:latin typeface="+mn-lt"/>
                <a:ea typeface="+mn-ea"/>
                <a:cs typeface="+mn-cs"/>
              </a:rPr>
              <a:t>是串行处理机制，</a:t>
            </a:r>
            <a:r>
              <a:rPr lang="en-US" altLang="zh-CN" sz="1200" b="0" i="0" kern="1200" dirty="0">
                <a:solidFill>
                  <a:schemeClr val="tx1"/>
                </a:solidFill>
                <a:latin typeface="+mn-lt"/>
                <a:ea typeface="+mn-ea"/>
                <a:cs typeface="+mn-cs"/>
              </a:rPr>
              <a:t>NGFW</a:t>
            </a:r>
            <a:r>
              <a:rPr lang="zh-CN" altLang="en-US" sz="1200" b="0" i="0" kern="1200" dirty="0">
                <a:solidFill>
                  <a:schemeClr val="tx1"/>
                </a:solidFill>
                <a:latin typeface="+mn-lt"/>
                <a:ea typeface="+mn-ea"/>
                <a:cs typeface="+mn-cs"/>
              </a:rPr>
              <a:t>是并行处理机制，效率更高</a:t>
            </a:r>
            <a:endParaRPr lang="en-US" altLang="zh-CN" sz="1200" b="0" i="0" kern="1200" dirty="0">
              <a:solidFill>
                <a:schemeClr val="tx1"/>
              </a:solidFill>
              <a:latin typeface="+mn-lt"/>
              <a:ea typeface="+mn-ea"/>
              <a:cs typeface="+mn-cs"/>
            </a:endParaRPr>
          </a:p>
          <a:p>
            <a:r>
              <a:rPr lang="en-US" sz="1200" b="0" i="0" kern="1200" dirty="0" err="1">
                <a:solidFill>
                  <a:schemeClr val="tx1"/>
                </a:solidFill>
                <a:latin typeface="+mn-lt"/>
                <a:ea typeface="+mn-ea"/>
                <a:cs typeface="+mn-cs"/>
              </a:rPr>
              <a:t>Gartner</a:t>
            </a:r>
            <a:r>
              <a:rPr lang="en-US" altLang="zh-CN" sz="1200" b="0" i="0" u="none" strike="noStrike" kern="1200" dirty="0" err="1">
                <a:solidFill>
                  <a:schemeClr val="tx1"/>
                </a:solidFill>
                <a:latin typeface="+mn-lt"/>
                <a:ea typeface="+mn-ea"/>
                <a:cs typeface="+mn-cs"/>
              </a:rPr>
              <a:t>《</a:t>
            </a:r>
            <a:r>
              <a:rPr lang="en-US" sz="1200" b="0" i="0" u="none" strike="noStrike" kern="1200" dirty="0" err="1">
                <a:solidFill>
                  <a:schemeClr val="tx1"/>
                </a:solidFill>
                <a:latin typeface="+mn-lt"/>
                <a:ea typeface="+mn-ea"/>
                <a:cs typeface="+mn-cs"/>
              </a:rPr>
              <a:t>Defining</a:t>
            </a:r>
            <a:r>
              <a:rPr lang="en-US" sz="1200" b="0" i="0" u="none" strike="noStrike" kern="1200" dirty="0">
                <a:solidFill>
                  <a:schemeClr val="tx1"/>
                </a:solidFill>
                <a:latin typeface="+mn-lt"/>
                <a:ea typeface="+mn-ea"/>
                <a:cs typeface="+mn-cs"/>
              </a:rPr>
              <a:t> the Next-Generation Firewall》</a:t>
            </a:r>
            <a:r>
              <a:rPr lang="zh-CN" altLang="en-US" sz="1200" b="0" i="0" kern="1200" dirty="0">
                <a:solidFill>
                  <a:schemeClr val="tx1"/>
                </a:solidFill>
                <a:latin typeface="+mn-lt"/>
                <a:ea typeface="+mn-ea"/>
                <a:cs typeface="+mn-cs"/>
              </a:rPr>
              <a:t>对下一代防火墙的定义做了明确说明</a:t>
            </a:r>
            <a:endParaRPr lang="en-US" altLang="zh-CN" sz="1200" b="0" i="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179</a:t>
            </a:fld>
            <a:endParaRPr kumimoji="1"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r>
              <a:rPr kumimoji="1" lang="en-US" altLang="zh-CN" dirty="0"/>
              <a:t>Linux</a:t>
            </a:r>
            <a:r>
              <a:rPr kumimoji="1" lang="zh-CN" altLang="en-US" dirty="0"/>
              <a:t>防火墙</a:t>
            </a:r>
            <a:r>
              <a:rPr kumimoji="1" lang="en-US" altLang="zh-CN" dirty="0"/>
              <a:t>—</a:t>
            </a:r>
            <a:r>
              <a:rPr lang="en-US" dirty="0" err="1"/>
              <a:t>Iptables</a:t>
            </a:r>
            <a:r>
              <a:rPr lang="zh-CN" altLang="en-US" dirty="0"/>
              <a:t>讲解，左图：</a:t>
            </a:r>
            <a:r>
              <a:rPr lang="en-US" altLang="zh-CN" dirty="0" err="1"/>
              <a:t>Iptables</a:t>
            </a:r>
            <a:r>
              <a:rPr lang="zh-CN" altLang="en-US" dirty="0"/>
              <a:t>功能流程图，右图是对左图中</a:t>
            </a:r>
            <a:r>
              <a:rPr lang="zh-CN" altLang="en-US" sz="1200" dirty="0"/>
              <a:t>四表五链的解释说明</a:t>
            </a:r>
            <a:endParaRPr lang="en-US" altLang="zh-CN" sz="1200"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dirty="0"/>
              <a:t>备注：在介绍完防火墙基本理论知识后，通过一个实例来加深学生对于防火墙的认识，增加实践环节与理论相结合</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1.linux</a:t>
            </a:r>
            <a:r>
              <a:rPr lang="zh-CN" altLang="en-US" sz="1200" b="0" i="0" kern="1200" dirty="0">
                <a:solidFill>
                  <a:schemeClr val="tx1"/>
                </a:solidFill>
                <a:latin typeface="+mn-lt"/>
                <a:ea typeface="+mn-ea"/>
                <a:cs typeface="+mn-cs"/>
              </a:rPr>
              <a:t>防火墙，它由</a:t>
            </a:r>
            <a:r>
              <a:rPr lang="en-US" sz="1200" b="0" i="0" kern="1200" dirty="0" err="1">
                <a:solidFill>
                  <a:schemeClr val="tx1"/>
                </a:solidFill>
                <a:latin typeface="+mn-lt"/>
                <a:ea typeface="+mn-ea"/>
                <a:cs typeface="+mn-cs"/>
              </a:rPr>
              <a:t>netfilter</a:t>
            </a:r>
            <a:r>
              <a:rPr lang="en-US" sz="1200" b="0" i="0" kern="1200" dirty="0">
                <a:solidFill>
                  <a:schemeClr val="tx1"/>
                </a:solidFill>
                <a:latin typeface="+mn-lt"/>
                <a:ea typeface="+mn-ea"/>
                <a:cs typeface="+mn-cs"/>
              </a:rPr>
              <a:t> </a:t>
            </a:r>
            <a:r>
              <a:rPr lang="zh-CN" altLang="en-US" sz="1200" b="0" i="0" kern="1200" dirty="0">
                <a:solidFill>
                  <a:schemeClr val="tx1"/>
                </a:solidFill>
                <a:latin typeface="+mn-lt"/>
                <a:ea typeface="+mn-ea"/>
                <a:cs typeface="+mn-cs"/>
              </a:rPr>
              <a:t>和 </a:t>
            </a:r>
            <a:r>
              <a:rPr lang="en-US" sz="1200" b="0" i="0" kern="1200" dirty="0" err="1">
                <a:solidFill>
                  <a:schemeClr val="tx1"/>
                </a:solidFill>
                <a:latin typeface="+mn-lt"/>
                <a:ea typeface="+mn-ea"/>
                <a:cs typeface="+mn-cs"/>
              </a:rPr>
              <a:t>iptables</a:t>
            </a:r>
            <a:r>
              <a:rPr lang="en-US" sz="1200" b="0" i="0" kern="1200" dirty="0">
                <a:solidFill>
                  <a:schemeClr val="tx1"/>
                </a:solidFill>
                <a:latin typeface="+mn-lt"/>
                <a:ea typeface="+mn-ea"/>
                <a:cs typeface="+mn-cs"/>
              </a:rPr>
              <a:t> </a:t>
            </a:r>
            <a:r>
              <a:rPr lang="zh-CN" altLang="en-US" sz="1200" b="0" i="0" kern="1200" dirty="0">
                <a:solidFill>
                  <a:schemeClr val="tx1"/>
                </a:solidFill>
                <a:latin typeface="+mn-lt"/>
                <a:ea typeface="+mn-ea"/>
                <a:cs typeface="+mn-cs"/>
              </a:rPr>
              <a:t>两个组件组成</a:t>
            </a:r>
            <a:endParaRPr lang="en-US" altLang="zh-CN" sz="1200" b="0" i="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a:solidFill>
                  <a:schemeClr val="tx1"/>
                </a:solidFill>
                <a:latin typeface="+mn-lt"/>
                <a:ea typeface="+mn-ea"/>
                <a:cs typeface="+mn-cs"/>
              </a:rPr>
              <a:t>netfilter</a:t>
            </a:r>
            <a:r>
              <a:rPr lang="en-US" altLang="zh-CN" sz="1200" b="0" i="0" kern="1200" dirty="0">
                <a:solidFill>
                  <a:schemeClr val="tx1"/>
                </a:solidFill>
                <a:latin typeface="+mn-lt"/>
                <a:ea typeface="+mn-ea"/>
                <a:cs typeface="+mn-cs"/>
              </a:rPr>
              <a:t> </a:t>
            </a:r>
            <a:r>
              <a:rPr lang="zh-CN" altLang="en-US" sz="1200" b="0" i="0" kern="1200" dirty="0">
                <a:solidFill>
                  <a:schemeClr val="tx1"/>
                </a:solidFill>
                <a:latin typeface="+mn-lt"/>
                <a:ea typeface="+mn-ea"/>
                <a:cs typeface="+mn-cs"/>
              </a:rPr>
              <a:t>组件也称为内核空间，是内核的一部分，由一些信息包过滤表组成，这些表包含内核用来控制信息包过滤处理的规则集。</a:t>
            </a:r>
            <a:br>
              <a:rPr lang="zh-CN" altLang="en-US" dirty="0"/>
            </a:br>
            <a:r>
              <a:rPr lang="en-US" altLang="zh-CN" sz="1200" b="0" i="0" kern="1200" dirty="0" err="1">
                <a:solidFill>
                  <a:schemeClr val="tx1"/>
                </a:solidFill>
                <a:latin typeface="+mn-lt"/>
                <a:ea typeface="+mn-ea"/>
                <a:cs typeface="+mn-cs"/>
              </a:rPr>
              <a:t>iptables</a:t>
            </a:r>
            <a:r>
              <a:rPr lang="en-US" altLang="zh-CN" sz="1200" b="0" i="0" kern="1200" dirty="0">
                <a:solidFill>
                  <a:schemeClr val="tx1"/>
                </a:solidFill>
                <a:latin typeface="+mn-lt"/>
                <a:ea typeface="+mn-ea"/>
                <a:cs typeface="+mn-cs"/>
              </a:rPr>
              <a:t> </a:t>
            </a:r>
            <a:r>
              <a:rPr lang="zh-CN" altLang="en-US" sz="1200" b="0" i="0" kern="1200" dirty="0">
                <a:solidFill>
                  <a:schemeClr val="tx1"/>
                </a:solidFill>
                <a:latin typeface="+mn-lt"/>
                <a:ea typeface="+mn-ea"/>
                <a:cs typeface="+mn-cs"/>
              </a:rPr>
              <a:t>组件是一种工具，也称为用户空间，它使插入、修改和除去信息包过滤表中的规则变得容易。</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2.</a:t>
            </a:r>
            <a:r>
              <a:rPr lang="zh-CN" altLang="en-US" sz="1200" b="0" i="0" kern="1200" dirty="0">
                <a:solidFill>
                  <a:schemeClr val="tx1"/>
                </a:solidFill>
                <a:latin typeface="+mn-lt"/>
                <a:ea typeface="+mn-ea"/>
                <a:cs typeface="+mn-cs"/>
              </a:rPr>
              <a:t>四表</a:t>
            </a:r>
            <a:endParaRPr lang="en-US" altLang="zh-CN"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filter</a:t>
            </a:r>
            <a:r>
              <a:rPr lang="zh-CN" altLang="en-US" sz="1200" b="0" i="0" kern="1200" dirty="0">
                <a:solidFill>
                  <a:schemeClr val="tx1"/>
                </a:solidFill>
                <a:latin typeface="+mn-lt"/>
                <a:ea typeface="+mn-ea"/>
                <a:cs typeface="+mn-cs"/>
              </a:rPr>
              <a:t>表：负责过滤功能，防火墙</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也就是由</a:t>
            </a:r>
            <a:r>
              <a:rPr lang="en-US" sz="1200" b="0" i="0" kern="1200" dirty="0">
                <a:solidFill>
                  <a:schemeClr val="tx1"/>
                </a:solidFill>
                <a:latin typeface="+mn-lt"/>
                <a:ea typeface="+mn-ea"/>
                <a:cs typeface="+mn-cs"/>
              </a:rPr>
              <a:t>filter</a:t>
            </a:r>
            <a:r>
              <a:rPr lang="zh-CN" altLang="en-US" sz="1200" b="0" i="0" kern="1200" dirty="0">
                <a:solidFill>
                  <a:schemeClr val="tx1"/>
                </a:solidFill>
                <a:latin typeface="+mn-lt"/>
                <a:ea typeface="+mn-ea"/>
                <a:cs typeface="+mn-cs"/>
              </a:rPr>
              <a:t>表来决定一个数据包是否继续发往它的目的地址或者被丢弃；内核模块：</a:t>
            </a:r>
            <a:r>
              <a:rPr lang="en-US" sz="1200" b="0" i="0" kern="1200" dirty="0" err="1">
                <a:solidFill>
                  <a:schemeClr val="tx1"/>
                </a:solidFill>
                <a:latin typeface="+mn-lt"/>
                <a:ea typeface="+mn-ea"/>
                <a:cs typeface="+mn-cs"/>
              </a:rPr>
              <a:t>iptables_filter</a:t>
            </a:r>
            <a:endParaRPr lang="en-US" sz="1200" b="0" i="0" kern="1200" dirty="0">
              <a:solidFill>
                <a:schemeClr val="tx1"/>
              </a:solidFill>
              <a:latin typeface="+mn-lt"/>
              <a:ea typeface="+mn-ea"/>
              <a:cs typeface="+mn-cs"/>
            </a:endParaRPr>
          </a:p>
          <a:p>
            <a:r>
              <a:rPr lang="en-US" sz="1200" b="0" i="0" kern="1200" dirty="0" err="1">
                <a:solidFill>
                  <a:schemeClr val="tx1"/>
                </a:solidFill>
                <a:latin typeface="+mn-lt"/>
                <a:ea typeface="+mn-ea"/>
                <a:cs typeface="+mn-cs"/>
              </a:rPr>
              <a:t>nat</a:t>
            </a:r>
            <a:r>
              <a:rPr lang="zh-CN" altLang="en-US" sz="1200" b="0" i="0" kern="1200" dirty="0">
                <a:solidFill>
                  <a:schemeClr val="tx1"/>
                </a:solidFill>
                <a:latin typeface="+mn-lt"/>
                <a:ea typeface="+mn-ea"/>
                <a:cs typeface="+mn-cs"/>
              </a:rPr>
              <a:t>表：</a:t>
            </a:r>
            <a:r>
              <a:rPr lang="en-US" sz="1200" b="0" i="0" kern="1200" dirty="0">
                <a:solidFill>
                  <a:schemeClr val="tx1"/>
                </a:solidFill>
                <a:latin typeface="+mn-lt"/>
                <a:ea typeface="+mn-ea"/>
                <a:cs typeface="+mn-cs"/>
              </a:rPr>
              <a:t>network address translation，</a:t>
            </a:r>
            <a:r>
              <a:rPr lang="zh-CN" altLang="en-US" sz="1200" b="0" i="0" kern="1200" dirty="0">
                <a:solidFill>
                  <a:schemeClr val="tx1"/>
                </a:solidFill>
                <a:latin typeface="+mn-lt"/>
                <a:ea typeface="+mn-ea"/>
                <a:cs typeface="+mn-cs"/>
              </a:rPr>
              <a:t>网络地址转换功能；内核模块：</a:t>
            </a:r>
            <a:r>
              <a:rPr lang="en-US" sz="1200" b="0" i="0" kern="1200" dirty="0" err="1">
                <a:solidFill>
                  <a:schemeClr val="tx1"/>
                </a:solidFill>
                <a:latin typeface="+mn-lt"/>
                <a:ea typeface="+mn-ea"/>
                <a:cs typeface="+mn-cs"/>
              </a:rPr>
              <a:t>iptable_nat</a:t>
            </a:r>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mangle</a:t>
            </a:r>
            <a:r>
              <a:rPr lang="zh-CN" altLang="en-US" sz="1200" b="0" i="0" kern="1200" dirty="0">
                <a:solidFill>
                  <a:schemeClr val="tx1"/>
                </a:solidFill>
                <a:latin typeface="+mn-lt"/>
                <a:ea typeface="+mn-ea"/>
                <a:cs typeface="+mn-cs"/>
              </a:rPr>
              <a:t>表：拆解报文，做出修改，并重新封装 的功能，用于修改</a:t>
            </a:r>
            <a:r>
              <a:rPr lang="en-US" sz="1200" b="0" i="0" kern="1200" dirty="0">
                <a:solidFill>
                  <a:schemeClr val="tx1"/>
                </a:solidFill>
                <a:latin typeface="+mn-lt"/>
                <a:ea typeface="+mn-ea"/>
                <a:cs typeface="+mn-cs"/>
              </a:rPr>
              <a:t>IP</a:t>
            </a:r>
            <a:r>
              <a:rPr lang="zh-CN" altLang="en-US" sz="1200" b="0" i="0" kern="1200" dirty="0">
                <a:solidFill>
                  <a:schemeClr val="tx1"/>
                </a:solidFill>
                <a:latin typeface="+mn-lt"/>
                <a:ea typeface="+mn-ea"/>
                <a:cs typeface="+mn-cs"/>
              </a:rPr>
              <a:t>头部信息，如</a:t>
            </a:r>
            <a:r>
              <a:rPr lang="en-US" sz="1200" b="0" i="0" kern="1200" dirty="0" err="1">
                <a:solidFill>
                  <a:schemeClr val="tx1"/>
                </a:solidFill>
                <a:latin typeface="+mn-lt"/>
                <a:ea typeface="+mn-ea"/>
                <a:cs typeface="+mn-cs"/>
              </a:rPr>
              <a:t>TTL（time</a:t>
            </a:r>
            <a:r>
              <a:rPr lang="en-US" sz="1200" b="0" i="0" kern="1200" dirty="0">
                <a:solidFill>
                  <a:schemeClr val="tx1"/>
                </a:solidFill>
                <a:latin typeface="+mn-lt"/>
                <a:ea typeface="+mn-ea"/>
                <a:cs typeface="+mn-cs"/>
              </a:rPr>
              <a:t> to live）；</a:t>
            </a:r>
            <a:r>
              <a:rPr lang="en-US" sz="1200" b="0" i="0" kern="1200" dirty="0" err="1">
                <a:solidFill>
                  <a:schemeClr val="tx1"/>
                </a:solidFill>
                <a:latin typeface="+mn-lt"/>
                <a:ea typeface="+mn-ea"/>
                <a:cs typeface="+mn-cs"/>
              </a:rPr>
              <a:t>iptable_mangle</a:t>
            </a:r>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raw</a:t>
            </a:r>
            <a:r>
              <a:rPr lang="zh-CN" altLang="en-US" sz="1200" b="0" i="0" kern="1200" dirty="0">
                <a:solidFill>
                  <a:schemeClr val="tx1"/>
                </a:solidFill>
                <a:latin typeface="+mn-lt"/>
                <a:ea typeface="+mn-ea"/>
                <a:cs typeface="+mn-cs"/>
              </a:rPr>
              <a:t>表：关闭</a:t>
            </a:r>
            <a:r>
              <a:rPr lang="en-US" sz="1200" b="0" i="0" kern="1200" dirty="0" err="1">
                <a:solidFill>
                  <a:schemeClr val="tx1"/>
                </a:solidFill>
                <a:latin typeface="+mn-lt"/>
                <a:ea typeface="+mn-ea"/>
                <a:cs typeface="+mn-cs"/>
              </a:rPr>
              <a:t>nat</a:t>
            </a:r>
            <a:r>
              <a:rPr lang="zh-CN" altLang="en-US" sz="1200" b="0" i="0" kern="1200" dirty="0">
                <a:solidFill>
                  <a:schemeClr val="tx1"/>
                </a:solidFill>
                <a:latin typeface="+mn-lt"/>
                <a:ea typeface="+mn-ea"/>
                <a:cs typeface="+mn-cs"/>
              </a:rPr>
              <a:t>表上启用的连接追踪机制；</a:t>
            </a:r>
            <a:r>
              <a:rPr lang="en-US" sz="1200" b="0" i="0" kern="1200" dirty="0" err="1">
                <a:solidFill>
                  <a:schemeClr val="tx1"/>
                </a:solidFill>
                <a:latin typeface="+mn-lt"/>
                <a:ea typeface="+mn-ea"/>
                <a:cs typeface="+mn-cs"/>
              </a:rPr>
              <a:t>iptable_raw</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3.</a:t>
            </a:r>
            <a:r>
              <a:rPr lang="zh-CN" altLang="en-US" sz="1200" b="0" i="0" kern="1200" dirty="0">
                <a:solidFill>
                  <a:schemeClr val="tx1"/>
                </a:solidFill>
                <a:latin typeface="+mn-lt"/>
                <a:ea typeface="+mn-ea"/>
                <a:cs typeface="+mn-cs"/>
              </a:rPr>
              <a:t>五链</a:t>
            </a:r>
            <a:endParaRPr lang="en-US" altLang="zh-CN" sz="1200" b="0" i="0" kern="1200" dirty="0">
              <a:solidFill>
                <a:schemeClr val="tx1"/>
              </a:solidFill>
              <a:latin typeface="+mn-lt"/>
              <a:ea typeface="+mn-ea"/>
              <a:cs typeface="+mn-cs"/>
            </a:endParaRPr>
          </a:p>
          <a:p>
            <a:r>
              <a:rPr lang="en-US" altLang="zh-CN" sz="1200" b="0" i="0" kern="1200" dirty="0" err="1">
                <a:solidFill>
                  <a:schemeClr val="tx1"/>
                </a:solidFill>
                <a:latin typeface="+mn-lt"/>
                <a:ea typeface="+mn-ea"/>
                <a:cs typeface="+mn-cs"/>
              </a:rPr>
              <a:t>prerouting</a:t>
            </a:r>
            <a:r>
              <a:rPr lang="zh-CN" altLang="en-US" sz="1200" b="0" i="0" kern="1200" dirty="0">
                <a:solidFill>
                  <a:schemeClr val="tx1"/>
                </a:solidFill>
                <a:latin typeface="+mn-lt"/>
                <a:ea typeface="+mn-ea"/>
                <a:cs typeface="+mn-cs"/>
              </a:rPr>
              <a:t>数据包进入路由表之前的操作在此进行</a:t>
            </a:r>
          </a:p>
          <a:p>
            <a:r>
              <a:rPr lang="en-US" altLang="zh-CN" sz="1200" b="0" i="0" kern="1200" dirty="0">
                <a:solidFill>
                  <a:schemeClr val="tx1"/>
                </a:solidFill>
                <a:latin typeface="+mn-lt"/>
                <a:ea typeface="+mn-ea"/>
                <a:cs typeface="+mn-cs"/>
              </a:rPr>
              <a:t>input</a:t>
            </a:r>
            <a:r>
              <a:rPr lang="zh-CN" altLang="en-US" sz="1200" b="0" i="0" kern="1200" dirty="0">
                <a:solidFill>
                  <a:schemeClr val="tx1"/>
                </a:solidFill>
                <a:latin typeface="+mn-lt"/>
                <a:ea typeface="+mn-ea"/>
                <a:cs typeface="+mn-cs"/>
              </a:rPr>
              <a:t>通过路由表后发现目的地址为本机，则匹配该链中规则</a:t>
            </a:r>
          </a:p>
          <a:p>
            <a:r>
              <a:rPr lang="en-US" altLang="zh-CN" sz="1200" b="0" i="0" kern="1200" dirty="0">
                <a:solidFill>
                  <a:schemeClr val="tx1"/>
                </a:solidFill>
                <a:latin typeface="+mn-lt"/>
                <a:ea typeface="+mn-ea"/>
                <a:cs typeface="+mn-cs"/>
              </a:rPr>
              <a:t>forward</a:t>
            </a:r>
            <a:r>
              <a:rPr lang="zh-CN" altLang="en-US" sz="1200" b="0" i="0" kern="1200" dirty="0">
                <a:solidFill>
                  <a:schemeClr val="tx1"/>
                </a:solidFill>
                <a:latin typeface="+mn-lt"/>
                <a:ea typeface="+mn-ea"/>
                <a:cs typeface="+mn-cs"/>
              </a:rPr>
              <a:t>通过路由表后发现目的地址非本机，则匹配该链中规则</a:t>
            </a:r>
          </a:p>
          <a:p>
            <a:r>
              <a:rPr lang="en-US" altLang="zh-CN" sz="1200" b="0" i="0" kern="1200" dirty="0">
                <a:solidFill>
                  <a:schemeClr val="tx1"/>
                </a:solidFill>
                <a:latin typeface="+mn-lt"/>
                <a:ea typeface="+mn-ea"/>
                <a:cs typeface="+mn-cs"/>
              </a:rPr>
              <a:t>output</a:t>
            </a:r>
            <a:r>
              <a:rPr lang="zh-CN" altLang="en-US" sz="1200" b="0" i="0" kern="1200" dirty="0">
                <a:solidFill>
                  <a:schemeClr val="tx1"/>
                </a:solidFill>
                <a:latin typeface="+mn-lt"/>
                <a:ea typeface="+mn-ea"/>
                <a:cs typeface="+mn-cs"/>
              </a:rPr>
              <a:t>由本机产生的，向外转发的匹配该链中的规则</a:t>
            </a:r>
          </a:p>
          <a:p>
            <a:r>
              <a:rPr lang="en-US" altLang="zh-CN" sz="1200" b="0" i="0" kern="1200" dirty="0" err="1">
                <a:solidFill>
                  <a:schemeClr val="tx1"/>
                </a:solidFill>
                <a:latin typeface="+mn-lt"/>
                <a:ea typeface="+mn-ea"/>
                <a:cs typeface="+mn-cs"/>
              </a:rPr>
              <a:t>postrouting</a:t>
            </a:r>
            <a:r>
              <a:rPr lang="zh-CN" altLang="en-US" sz="1200" b="0" i="0" kern="1200" dirty="0">
                <a:solidFill>
                  <a:schemeClr val="tx1"/>
                </a:solidFill>
                <a:latin typeface="+mn-lt"/>
                <a:ea typeface="+mn-ea"/>
                <a:cs typeface="+mn-cs"/>
              </a:rPr>
              <a:t>发送到网卡接口之前，进行该链中规则的匹配</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180</a:t>
            </a:fld>
            <a:endParaRPr kumimoji="1"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r>
              <a:rPr lang="zh-CN" altLang="en-US" dirty="0"/>
              <a:t>关于防护的未来发展的一个简介，视角有限不具有代表性，可自由更新、补充、发挥</a:t>
            </a:r>
            <a:endParaRPr lang="en-US" altLang="zh-CN" dirty="0"/>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可视化</a:t>
            </a:r>
            <a:endParaRPr lang="en-US" altLang="zh-CN" sz="120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部署防火墙的企业通常还需要单独配置防火墙规则、应用控制、</a:t>
            </a:r>
            <a:r>
              <a:rPr lang="en-US" altLang="zh-CN" sz="1200" b="0" i="0" kern="1200" dirty="0">
                <a:solidFill>
                  <a:schemeClr val="tx1"/>
                </a:solidFill>
                <a:latin typeface="+mn-lt"/>
                <a:ea typeface="+mn-ea"/>
                <a:cs typeface="+mn-cs"/>
              </a:rPr>
              <a:t>TLS</a:t>
            </a:r>
            <a:r>
              <a:rPr lang="zh-CN" altLang="en-US" sz="1200" b="0" i="0" kern="1200" dirty="0">
                <a:solidFill>
                  <a:schemeClr val="tx1"/>
                </a:solidFill>
                <a:latin typeface="+mn-lt"/>
                <a:ea typeface="+mn-ea"/>
                <a:cs typeface="+mn-cs"/>
              </a:rPr>
              <a:t>检验、沙盒机制、网络过滤、杀毒和</a:t>
            </a:r>
            <a:r>
              <a:rPr lang="en-US" altLang="zh-CN" sz="1200" b="0" i="0" kern="1200" dirty="0">
                <a:solidFill>
                  <a:schemeClr val="tx1"/>
                </a:solidFill>
                <a:latin typeface="+mn-lt"/>
                <a:ea typeface="+mn-ea"/>
                <a:cs typeface="+mn-cs"/>
              </a:rPr>
              <a:t>IPS</a:t>
            </a:r>
            <a:r>
              <a:rPr lang="zh-CN" altLang="en-US" sz="1200" b="0" i="0" kern="1200" dirty="0">
                <a:solidFill>
                  <a:schemeClr val="tx1"/>
                </a:solidFill>
                <a:latin typeface="+mn-lt"/>
                <a:ea typeface="+mn-ea"/>
                <a:cs typeface="+mn-cs"/>
              </a:rPr>
              <a:t>。</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能够识别未知应用和协同工作的同步系统，以便提供对网络中所有流量的可视化和可控性是未来防火墙的发展趋势之一。</a:t>
            </a:r>
            <a:endParaRPr lang="en-US" altLang="zh-CN"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n-ea"/>
                <a:cs typeface="+mn-cs"/>
              </a:rPr>
              <a:t>2.</a:t>
            </a:r>
            <a:r>
              <a:rPr lang="zh-CN" altLang="en-US" dirty="0"/>
              <a:t>智能化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需要借助</a:t>
            </a:r>
            <a:r>
              <a:rPr lang="en-US" altLang="zh-CN" sz="1200" b="0" i="0" kern="1200" dirty="0">
                <a:solidFill>
                  <a:schemeClr val="tx1"/>
                </a:solidFill>
                <a:latin typeface="+mn-lt"/>
                <a:ea typeface="+mn-ea"/>
                <a:cs typeface="+mn-cs"/>
              </a:rPr>
              <a:t>AI(</a:t>
            </a:r>
            <a:r>
              <a:rPr lang="zh-CN" altLang="en-US" sz="1200" b="0" i="0" kern="1200" dirty="0">
                <a:solidFill>
                  <a:schemeClr val="tx1"/>
                </a:solidFill>
                <a:latin typeface="+mn-lt"/>
                <a:ea typeface="+mn-ea"/>
                <a:cs typeface="+mn-cs"/>
              </a:rPr>
              <a:t>人工智能</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建立起协同防御的安全体系，并依托于持续更新的威胁情报的技术能力，持续提升自身提升发现和响应高级威胁的能力，从而在边界上成为一个智能化的防火墙，为企业对抗各种安全威胁提供更好的防护平台</a:t>
            </a:r>
            <a:endParaRPr lang="en-US" altLang="zh-CN"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n-ea"/>
                <a:cs typeface="+mn-cs"/>
              </a:rPr>
              <a:t>3.</a:t>
            </a:r>
            <a:r>
              <a:rPr lang="zh-CN" altLang="en-US" dirty="0"/>
              <a:t>软件化</a:t>
            </a:r>
            <a:endParaRPr lang="en-US" altLang="zh-CN"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latin typeface="+mn-lt"/>
                <a:ea typeface="+mn-ea"/>
                <a:cs typeface="+mn-cs"/>
              </a:rPr>
              <a:t>云计算时代，面对如多租户混合部署，多应用混合部署，虚拟机</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容器</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规模体量极大，资源按需分配，逻辑架构与物理架构无关等安全需求</a:t>
            </a:r>
            <a:endParaRPr lang="zh-CN" altLang="en-US" dirty="0"/>
          </a:p>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181</a:t>
            </a:fld>
            <a:endParaRPr kumimoji="1"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（通过</a:t>
            </a:r>
            <a:r>
              <a:rPr kumimoji="1" lang="en-US" altLang="zh-CN" dirty="0"/>
              <a:t>IDS</a:t>
            </a:r>
            <a:r>
              <a:rPr kumimoji="1" lang="zh-CN" altLang="en-US" dirty="0"/>
              <a:t>产品报价截图首先让学生对于</a:t>
            </a:r>
            <a:r>
              <a:rPr kumimoji="1" lang="en-US" altLang="zh-CN" dirty="0"/>
              <a:t>IDS</a:t>
            </a:r>
            <a:r>
              <a:rPr kumimoji="1" lang="zh-CN" altLang="en-US" dirty="0"/>
              <a:t>有一个感性认识）</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t>1.IDS</a:t>
            </a:r>
            <a:r>
              <a:rPr kumimoji="1" lang="zh-CN" altLang="en-US" dirty="0"/>
              <a:t>概念介绍：关键词是监视、主动</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讲解</a:t>
            </a:r>
            <a:r>
              <a:rPr kumimoji="1" lang="en-US" altLang="zh-CN" dirty="0"/>
              <a:t>IDS</a:t>
            </a:r>
            <a:r>
              <a:rPr kumimoji="1" lang="zh-CN" altLang="en-US" dirty="0"/>
              <a:t>时与防火墙结合进行，两者相辅相成，假如防火墙是一幢大厦的门锁，那么</a:t>
            </a:r>
            <a:r>
              <a:rPr kumimoji="1" lang="en-US" altLang="zh-CN" dirty="0"/>
              <a:t>IDS</a:t>
            </a:r>
            <a:r>
              <a:rPr kumimoji="1" lang="zh-CN" altLang="en-US" dirty="0"/>
              <a:t>就是这幢大厦里的监视系统</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t>IDS</a:t>
            </a:r>
            <a:r>
              <a:rPr kumimoji="1" lang="zh-CN" altLang="en-US" dirty="0"/>
              <a:t>是对防火墙的有力补充，现在越来越多的产品将两者功能进行集成</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t>2.IDS</a:t>
            </a:r>
            <a:r>
              <a:rPr kumimoji="1" lang="zh-CN" altLang="en-US" dirty="0"/>
              <a:t>的发展历史简介</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简单介绍</a:t>
            </a:r>
            <a:r>
              <a:rPr kumimoji="1" lang="en-US" altLang="zh-CN" dirty="0"/>
              <a:t>IDS</a:t>
            </a:r>
            <a:r>
              <a:rPr kumimoji="1" lang="zh-CN" altLang="en-US" dirty="0"/>
              <a:t>技术的发展历史</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182</a:t>
            </a:fld>
            <a:endParaRPr kumimoji="1"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入侵检测系统的架构如图所示。</a:t>
            </a:r>
            <a:endParaRPr kumimoji="1" lang="en-US" altLang="zh-CN" dirty="0"/>
          </a:p>
          <a:p>
            <a:r>
              <a:rPr lang="zh-CN" altLang="en-US" dirty="0"/>
              <a:t>（结合</a:t>
            </a:r>
            <a:r>
              <a:rPr lang="en-US" altLang="zh-CN" dirty="0"/>
              <a:t>IDS</a:t>
            </a:r>
            <a:r>
              <a:rPr lang="zh-CN" altLang="en-US" dirty="0"/>
              <a:t>的架构图对四个部分进行展开讲解）</a:t>
            </a:r>
            <a:endParaRPr lang="en-US" altLang="zh-CN" dirty="0"/>
          </a:p>
          <a:p>
            <a:r>
              <a:rPr lang="en-US" altLang="zh-CN" dirty="0"/>
              <a:t>1.</a:t>
            </a:r>
            <a:r>
              <a:rPr lang="zh-CN" altLang="en-US" b="0" i="0" dirty="0">
                <a:solidFill>
                  <a:srgbClr val="333333"/>
                </a:solidFill>
                <a:effectLst/>
                <a:latin typeface="-apple-system"/>
              </a:rPr>
              <a:t>事件产生器</a:t>
            </a:r>
            <a:endParaRPr lang="en-US" altLang="zh-CN" b="0" i="0" dirty="0">
              <a:solidFill>
                <a:srgbClr val="333333"/>
              </a:solidFill>
              <a:effectLst/>
              <a:latin typeface="-apple-system"/>
            </a:endParaRPr>
          </a:p>
          <a:p>
            <a:r>
              <a:rPr lang="en-US" altLang="zh-CN" b="0" i="0" dirty="0">
                <a:solidFill>
                  <a:srgbClr val="333333"/>
                </a:solidFill>
                <a:effectLst/>
                <a:latin typeface="-apple-system"/>
              </a:rPr>
              <a:t>2.</a:t>
            </a:r>
            <a:r>
              <a:rPr lang="zh-CN" altLang="en-US" b="0" i="0" dirty="0">
                <a:solidFill>
                  <a:srgbClr val="333333"/>
                </a:solidFill>
                <a:effectLst/>
                <a:latin typeface="-apple-system"/>
              </a:rPr>
              <a:t>事件分析器</a:t>
            </a:r>
            <a:endParaRPr lang="en-US" altLang="zh-CN" b="0" i="0" dirty="0">
              <a:solidFill>
                <a:srgbClr val="333333"/>
              </a:solidFill>
              <a:effectLst/>
              <a:latin typeface="-apple-system"/>
            </a:endParaRPr>
          </a:p>
          <a:p>
            <a:r>
              <a:rPr lang="en-US" altLang="zh-CN" b="0" i="0" dirty="0">
                <a:solidFill>
                  <a:srgbClr val="333333"/>
                </a:solidFill>
                <a:effectLst/>
                <a:latin typeface="-apple-system"/>
              </a:rPr>
              <a:t>3.</a:t>
            </a:r>
            <a:r>
              <a:rPr lang="zh-CN" altLang="en-US" b="0" i="0" dirty="0">
                <a:solidFill>
                  <a:srgbClr val="333333"/>
                </a:solidFill>
                <a:effectLst/>
                <a:latin typeface="-apple-system"/>
              </a:rPr>
              <a:t>响应单元</a:t>
            </a:r>
            <a:endParaRPr lang="en-US" altLang="zh-CN" b="0" i="0" dirty="0">
              <a:solidFill>
                <a:srgbClr val="333333"/>
              </a:solidFill>
              <a:effectLst/>
              <a:latin typeface="-apple-system"/>
            </a:endParaRPr>
          </a:p>
          <a:p>
            <a:r>
              <a:rPr lang="en-US" altLang="zh-CN" b="0" i="0" dirty="0">
                <a:solidFill>
                  <a:srgbClr val="333333"/>
                </a:solidFill>
                <a:effectLst/>
                <a:latin typeface="-apple-system"/>
              </a:rPr>
              <a:t>4.</a:t>
            </a:r>
            <a:r>
              <a:rPr lang="zh-CN" altLang="en-US" b="0" i="0" dirty="0">
                <a:solidFill>
                  <a:srgbClr val="333333"/>
                </a:solidFill>
                <a:effectLst/>
                <a:latin typeface="-apple-system"/>
              </a:rPr>
              <a:t>事件数据库</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183</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a:solidFill>
                  <a:schemeClr val="tx1"/>
                </a:solidFill>
                <a:latin typeface="+mn-lt"/>
                <a:ea typeface="+mn-ea"/>
                <a:cs typeface="+mn-cs"/>
              </a:rPr>
              <a:t>正常模式下，局域网中每个网络接口（网卡或网络设备）都有一个硬件地址，该硬件地址不同于网络中存在的其他网络接口的硬件地址。</a:t>
            </a:r>
            <a:endParaRPr kumimoji="1" lang="en"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a:solidFill>
                  <a:schemeClr val="tx1"/>
                </a:solidFill>
                <a:latin typeface="+mn-lt"/>
                <a:ea typeface="+mn-ea"/>
                <a:cs typeface="+mn-cs"/>
              </a:rPr>
              <a:t>该接口只接收以它的</a:t>
            </a:r>
            <a:r>
              <a:rPr kumimoji="1" lang="en-US" altLang="zh-CN" sz="1200" kern="1200" dirty="0">
                <a:solidFill>
                  <a:schemeClr val="tx1"/>
                </a:solidFill>
                <a:latin typeface="+mn-lt"/>
                <a:ea typeface="+mn-ea"/>
                <a:cs typeface="+mn-cs"/>
              </a:rPr>
              <a:t>MAC</a:t>
            </a:r>
            <a:r>
              <a:rPr kumimoji="1" lang="zh-CN" altLang="en-US" sz="1200" kern="1200" dirty="0">
                <a:solidFill>
                  <a:schemeClr val="tx1"/>
                </a:solidFill>
                <a:latin typeface="+mn-lt"/>
                <a:ea typeface="+mn-ea"/>
                <a:cs typeface="+mn-cs"/>
              </a:rPr>
              <a:t>地址为目的地址的包，忽略其他包。</a:t>
            </a:r>
            <a:endParaRPr kumimoji="1" lang="en" altLang="zh-CN" sz="1200" kern="1200" dirty="0">
              <a:solidFill>
                <a:schemeClr val="tx1"/>
              </a:solidFill>
              <a:latin typeface="+mn-lt"/>
              <a:ea typeface="+mn-ea"/>
              <a:cs typeface="+mn-cs"/>
            </a:endParaRPr>
          </a:p>
          <a:p>
            <a:r>
              <a:rPr kumimoji="1" lang="zh-CN" altLang="en-US" dirty="0"/>
              <a:t>如前所述，开展嗅探需要保证网卡设置为混杂模式（</a:t>
            </a:r>
            <a:r>
              <a:rPr kumimoji="1" lang="en-US" altLang="zh-CN" dirty="0"/>
              <a:t>Sniffer Mode</a:t>
            </a:r>
            <a:r>
              <a:rPr kumimoji="1" lang="zh-CN" altLang="en-US" dirty="0"/>
              <a:t>）。</a:t>
            </a:r>
          </a:p>
          <a:p>
            <a:r>
              <a:rPr kumimoji="1" lang="zh-CN" altLang="en-US" dirty="0"/>
              <a:t>如果局域网中某台机器的网络接口处于混杂（</a:t>
            </a:r>
            <a:r>
              <a:rPr kumimoji="1" lang="en-US" altLang="zh-CN" dirty="0"/>
              <a:t>promiscuous</a:t>
            </a:r>
            <a:r>
              <a:rPr kumimoji="1" lang="zh-CN" altLang="en-US" dirty="0"/>
              <a:t>）模式（即网卡可以接收其收到的所有数据包），那么它就可以捕获网络上所有的报文和帧，如果一台机器被配置成这样的方式，它（包括其软件）就是一个嗅探器。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r>
              <a:rPr kumimoji="1" lang="zh-CN" altLang="en-US" dirty="0"/>
              <a:t>传统型</a:t>
            </a:r>
            <a:r>
              <a:rPr kumimoji="1" lang="en-US" altLang="zh-CN" dirty="0"/>
              <a:t>Hub</a:t>
            </a:r>
            <a:r>
              <a:rPr kumimoji="1" lang="zh-CN" altLang="en-US" dirty="0"/>
              <a:t>式网络，网络上所有的机器都可以“听”到通过的流量，但对不属于自己的报文则不予响应（换句话说，机器</a:t>
            </a:r>
            <a:r>
              <a:rPr kumimoji="1" lang="en-US" altLang="zh-CN" dirty="0"/>
              <a:t>A</a:t>
            </a:r>
            <a:r>
              <a:rPr kumimoji="1" lang="zh-CN" altLang="en-US" dirty="0"/>
              <a:t>不会捕获属于机器</a:t>
            </a:r>
            <a:r>
              <a:rPr kumimoji="1" lang="en-US" altLang="zh-CN" dirty="0"/>
              <a:t>B</a:t>
            </a:r>
            <a:r>
              <a:rPr kumimoji="1" lang="zh-CN" altLang="en-US" dirty="0"/>
              <a:t>的数据，而是简单的忽略这些数据）</a:t>
            </a:r>
            <a:endParaRPr kumimoji="1" lang="en-US" altLang="zh-CN" dirty="0"/>
          </a:p>
          <a:p>
            <a:endParaRPr kumimoji="1" lang="en-US" altLang="zh-CN" dirty="0"/>
          </a:p>
          <a:p>
            <a:r>
              <a:rPr kumimoji="1" lang="zh-CN" altLang="en-US" dirty="0"/>
              <a:t>而交换网络的情况是配备交换机后，可防止传统</a:t>
            </a:r>
            <a:r>
              <a:rPr kumimoji="1" lang="en-US" altLang="zh-CN" dirty="0"/>
              <a:t>Hub</a:t>
            </a:r>
            <a:r>
              <a:rPr kumimoji="1" lang="zh-CN" altLang="en-US" dirty="0"/>
              <a:t>式网络中嗅探的发生。因为在这种交换式网络中，帧到达交换机后，交换机会根据路由信息（</a:t>
            </a:r>
            <a:r>
              <a:rPr kumimoji="1" lang="en-US" altLang="zh-CN" dirty="0"/>
              <a:t>MAC</a:t>
            </a:r>
            <a:r>
              <a:rPr kumimoji="1" lang="zh-CN" altLang="en-US" dirty="0"/>
              <a:t>与端口的关联）分析目标主机所在的端口，然后只向该端口发送数据，这样，其余主机就接不到由源主机所发出来的帧。</a:t>
            </a:r>
            <a:endParaRPr kumimoji="1" lang="en-US" altLang="zh-CN" dirty="0"/>
          </a:p>
          <a:p>
            <a:r>
              <a:rPr kumimoji="1" lang="zh-CN" altLang="en-US" dirty="0"/>
              <a:t>但在交换机上可以设置嗅探端口，比如利用</a:t>
            </a:r>
            <a:r>
              <a:rPr kumimoji="1" lang="en-US" altLang="zh-CN" dirty="0"/>
              <a:t>SPAN</a:t>
            </a:r>
            <a:r>
              <a:rPr kumimoji="1" lang="zh-CN" altLang="en-US" dirty="0"/>
              <a:t>技术我们可以把交换机上某些想要被监视端口的数据流</a:t>
            </a:r>
            <a:r>
              <a:rPr kumimoji="1" lang="en-US" altLang="zh-CN" dirty="0"/>
              <a:t>COPY</a:t>
            </a:r>
            <a:r>
              <a:rPr kumimoji="1" lang="zh-CN" altLang="en-US" dirty="0"/>
              <a:t>或</a:t>
            </a:r>
            <a:r>
              <a:rPr kumimoji="1" lang="en-US" altLang="zh-CN" dirty="0"/>
              <a:t>MIRROR</a:t>
            </a:r>
            <a:r>
              <a:rPr kumimoji="1" lang="zh-CN" altLang="en-US" dirty="0"/>
              <a:t>一 份，发送给连接在监控端口上的流量分析仪</a:t>
            </a:r>
            <a:endParaRPr kumimoji="1" lang="en" altLang="zh-CN" dirty="0"/>
          </a:p>
          <a:p>
            <a:r>
              <a:rPr lang="en-US" altLang="zh-CN" dirty="0"/>
              <a:t>SPAN</a:t>
            </a:r>
            <a:r>
              <a:rPr lang="zh-CN" altLang="en-US" dirty="0"/>
              <a:t>是</a:t>
            </a:r>
            <a:r>
              <a:rPr kumimoji="1" lang="zh-CN" altLang="en-US" b="1" dirty="0">
                <a:solidFill>
                  <a:srgbClr val="5B307E"/>
                </a:solidFill>
              </a:rPr>
              <a:t>端口镜像技术</a:t>
            </a:r>
            <a:r>
              <a:rPr kumimoji="1" lang="en-US" altLang="zh-CN" b="1" dirty="0">
                <a:solidFill>
                  <a:srgbClr val="5B307E"/>
                </a:solidFill>
              </a:rPr>
              <a:t>Switched Port Analyzer </a:t>
            </a:r>
            <a:r>
              <a:rPr kumimoji="1" lang="zh-CN" altLang="en-US" b="1" dirty="0">
                <a:solidFill>
                  <a:srgbClr val="5B307E"/>
                </a:solidFill>
              </a:rPr>
              <a:t>的缩写</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22</a:t>
            </a:fld>
            <a:endParaRPr kumimoji="1" lang="zh-CN" altLang="en-US"/>
          </a:p>
        </p:txBody>
      </p:sp>
    </p:spTree>
    <p:extLst>
      <p:ext uri="{BB962C8B-B14F-4D97-AF65-F5344CB8AC3E}">
        <p14:creationId xmlns:p14="http://schemas.microsoft.com/office/powerpoint/2010/main" val="239930133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r>
              <a:rPr lang="zh-CN" altLang="en-US" dirty="0"/>
              <a:t>（讲解</a:t>
            </a:r>
            <a:r>
              <a:rPr kumimoji="1" lang="zh-CN" altLang="en-US" dirty="0"/>
              <a:t>入侵检测系统的工作流程，并对分析引擎所采用的两种主要技术通过对比的方式进行讲解）</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现在介绍入侵检测系统的工作流程</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sz="1200" kern="1200" dirty="0">
                <a:solidFill>
                  <a:schemeClr val="tx1"/>
                </a:solidFill>
                <a:latin typeface="+mn-lt"/>
                <a:ea typeface="+mn-ea"/>
                <a:cs typeface="+mn-cs"/>
                <a:sym typeface="+mn-ea"/>
              </a:rPr>
              <a:t>1.</a:t>
            </a:r>
            <a:r>
              <a:rPr kumimoji="1" lang="zh-CN" altLang="en-US" sz="1200" kern="1200" dirty="0">
                <a:solidFill>
                  <a:schemeClr val="tx1"/>
                </a:solidFill>
                <a:latin typeface="+mn-lt"/>
                <a:ea typeface="+mn-ea"/>
                <a:cs typeface="+mn-cs"/>
                <a:sym typeface="+mn-ea"/>
              </a:rPr>
              <a:t>信息收集</a:t>
            </a:r>
            <a:endParaRPr kumimoji="1" lang="en-US" altLang="zh-CN" sz="1200" kern="1200" dirty="0">
              <a:solidFill>
                <a:schemeClr val="tx1"/>
              </a:solidFill>
              <a:latin typeface="+mn-lt"/>
              <a:ea typeface="+mn-ea"/>
              <a:cs typeface="+mn-cs"/>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a:solidFill>
                  <a:schemeClr val="tx1"/>
                </a:solidFill>
                <a:latin typeface="+mn-lt"/>
                <a:ea typeface="+mn-ea"/>
                <a:cs typeface="+mn-cs"/>
                <a:sym typeface="+mn-ea"/>
              </a:rPr>
              <a:t>入侵检测的第一步，内容包括系统、网络、数据及用户活动的状态和行为。</a:t>
            </a:r>
            <a:r>
              <a:rPr lang="zh-CN" altLang="en-US" dirty="0">
                <a:ea typeface="宋体" panose="02010600030101010101" pitchFamily="2" charset="-122"/>
                <a:sym typeface="+mn-ea"/>
              </a:rPr>
              <a:t>需要在计算机网络系统中的若干不同关键点（不同网段和不同主机）收集信息。入侵检测很大程度上依赖于收集信息的可靠性和正确性。</a:t>
            </a:r>
            <a:endParaRPr lang="en-US" altLang="zh-CN" dirty="0">
              <a:ea typeface="宋体" panose="02010600030101010101" pitchFamily="2" charset="-122"/>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sz="1200" kern="1200" dirty="0">
                <a:solidFill>
                  <a:schemeClr val="tx1"/>
                </a:solidFill>
                <a:latin typeface="+mn-lt"/>
                <a:ea typeface="宋体" panose="02010600030101010101" pitchFamily="2" charset="-122"/>
                <a:cs typeface="+mn-cs"/>
                <a:sym typeface="+mn-ea"/>
              </a:rPr>
              <a:t>2.</a:t>
            </a:r>
            <a:r>
              <a:rPr kumimoji="1" lang="zh-CN" altLang="en-US" sz="1200" kern="1200" dirty="0">
                <a:solidFill>
                  <a:schemeClr val="tx1"/>
                </a:solidFill>
                <a:latin typeface="+mn-lt"/>
                <a:ea typeface="宋体" panose="02010600030101010101" pitchFamily="2" charset="-122"/>
                <a:cs typeface="+mn-cs"/>
                <a:sym typeface="+mn-ea"/>
              </a:rPr>
              <a:t>入侵分析</a:t>
            </a:r>
            <a:endParaRPr kumimoji="1" lang="en-US" altLang="zh-CN" sz="1200" kern="1200" dirty="0">
              <a:solidFill>
                <a:schemeClr val="tx1"/>
              </a:solidFill>
              <a:latin typeface="+mn-lt"/>
              <a:ea typeface="宋体" panose="02010600030101010101" pitchFamily="2" charset="-122"/>
              <a:cs typeface="+mn-cs"/>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a:solidFill>
                  <a:schemeClr val="tx1"/>
                </a:solidFill>
                <a:latin typeface="+mn-lt"/>
                <a:ea typeface="宋体" panose="02010600030101010101" pitchFamily="2" charset="-122"/>
                <a:cs typeface="+mn-cs"/>
                <a:sym typeface="+mn-ea"/>
              </a:rPr>
              <a:t>需要将误报率和漏报率两个关键指标先讲解让学生能够理解</a:t>
            </a:r>
            <a:endParaRPr kumimoji="1" lang="en-US" altLang="zh-CN" sz="1200" kern="1200" dirty="0">
              <a:solidFill>
                <a:schemeClr val="tx1"/>
              </a:solidFill>
              <a:latin typeface="+mn-lt"/>
              <a:ea typeface="宋体" panose="02010600030101010101" pitchFamily="2" charset="-122"/>
              <a:cs typeface="+mn-cs"/>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a:solidFill>
                  <a:schemeClr val="tx1"/>
                </a:solidFill>
                <a:latin typeface="+mn-lt"/>
                <a:ea typeface="宋体" panose="02010600030101010101" pitchFamily="2" charset="-122"/>
                <a:cs typeface="+mn-cs"/>
                <a:sym typeface="+mn-ea"/>
              </a:rPr>
              <a:t>误报：</a:t>
            </a:r>
            <a:r>
              <a:rPr lang="zh-CN" altLang="en-US" u="none" dirty="0">
                <a:ea typeface="宋体" panose="02010600030101010101" pitchFamily="2" charset="-122"/>
                <a:sym typeface="+mn-ea"/>
              </a:rPr>
              <a:t>系统错误地将异常活动定义为入侵</a:t>
            </a:r>
            <a:endParaRPr lang="en-US" altLang="zh-CN" u="none" dirty="0">
              <a:ea typeface="宋体" panose="02010600030101010101" pitchFamily="2" charset="-122"/>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u="none" dirty="0">
                <a:ea typeface="宋体" panose="02010600030101010101" pitchFamily="2" charset="-122"/>
                <a:sym typeface="+mn-ea"/>
              </a:rPr>
              <a:t>漏报：系统未能检测出真正的入侵行为</a:t>
            </a:r>
            <a:endParaRPr kumimoji="1" lang="en-US" altLang="zh-CN" sz="1200" u="none" kern="1200" dirty="0">
              <a:solidFill>
                <a:schemeClr val="tx1"/>
              </a:solidFill>
              <a:latin typeface="+mn-lt"/>
              <a:ea typeface="宋体" panose="02010600030101010101" pitchFamily="2" charset="-122"/>
              <a:cs typeface="+mn-cs"/>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sz="1200" kern="1200" dirty="0">
                <a:solidFill>
                  <a:schemeClr val="tx1"/>
                </a:solidFill>
                <a:latin typeface="+mn-lt"/>
                <a:ea typeface="宋体" panose="02010600030101010101" pitchFamily="2" charset="-122"/>
                <a:cs typeface="+mn-cs"/>
                <a:sym typeface="+mn-ea"/>
              </a:rPr>
              <a:t>（</a:t>
            </a:r>
            <a:r>
              <a:rPr kumimoji="1" lang="en-US" altLang="zh-CN" sz="1200" kern="1200" dirty="0">
                <a:solidFill>
                  <a:schemeClr val="tx1"/>
                </a:solidFill>
                <a:latin typeface="+mn-lt"/>
                <a:ea typeface="宋体" panose="02010600030101010101" pitchFamily="2" charset="-122"/>
                <a:cs typeface="+mn-cs"/>
                <a:sym typeface="+mn-ea"/>
              </a:rPr>
              <a:t>1</a:t>
            </a:r>
            <a:r>
              <a:rPr kumimoji="1" lang="zh-CN" altLang="en-US" sz="1200" kern="1200" dirty="0">
                <a:solidFill>
                  <a:schemeClr val="tx1"/>
                </a:solidFill>
                <a:latin typeface="+mn-lt"/>
                <a:ea typeface="宋体" panose="02010600030101010101" pitchFamily="2" charset="-122"/>
                <a:cs typeface="+mn-cs"/>
                <a:sym typeface="+mn-ea"/>
              </a:rPr>
              <a:t>）误用检测</a:t>
            </a:r>
            <a:endParaRPr kumimoji="1" lang="en-US" altLang="zh-CN" sz="1200" kern="1200" dirty="0">
              <a:solidFill>
                <a:schemeClr val="tx1"/>
              </a:solidFill>
              <a:latin typeface="+mn-lt"/>
              <a:ea typeface="宋体" panose="02010600030101010101" pitchFamily="2" charset="-122"/>
              <a:cs typeface="+mn-cs"/>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dk1"/>
                </a:solidFill>
                <a:latin typeface="微软雅黑" pitchFamily="34" charset="-122"/>
                <a:ea typeface="微软雅黑" pitchFamily="34" charset="-122"/>
                <a:cs typeface="+mn-cs"/>
              </a:rPr>
              <a:t>基于模式匹配，</a:t>
            </a:r>
            <a:r>
              <a:rPr lang="zh-CN" altLang="en-US" dirty="0">
                <a:ea typeface="宋体" panose="02010600030101010101" pitchFamily="2" charset="-122"/>
                <a:sym typeface="+mn-ea"/>
              </a:rPr>
              <a:t>将收集到的信息与已知的网络入侵和系统误用模式数据库进行比较，从而发现违背安全策略的行为。</a:t>
            </a:r>
            <a:endParaRPr lang="en-US" altLang="zh-CN" dirty="0">
              <a:ea typeface="宋体" panose="02010600030101010101" pitchFamily="2" charset="-122"/>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ea typeface="宋体" panose="02010600030101010101" pitchFamily="2" charset="-122"/>
                <a:sym typeface="+mn-ea"/>
              </a:rPr>
              <a:t>只需收集相关的数据集合，显著减少系统负担，且技术已相当成熟</a:t>
            </a:r>
            <a:endParaRPr lang="en-US" altLang="zh-CN" dirty="0">
              <a:ea typeface="宋体" panose="02010600030101010101" pitchFamily="2" charset="-122"/>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ea typeface="宋体" panose="02010600030101010101" pitchFamily="2" charset="-122"/>
                <a:sym typeface="+mn-ea"/>
              </a:rPr>
              <a:t>需要不断的升级以对付不断出现的黑客攻击手法，不能检测到从未出现过的黑客攻击手段</a:t>
            </a:r>
            <a:endParaRPr kumimoji="1" lang="zh-CN" altLang="en-US" sz="120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a:t>（</a:t>
            </a:r>
            <a:r>
              <a:rPr kumimoji="1" lang="en-US" altLang="zh-CN" dirty="0"/>
              <a:t>2</a:t>
            </a:r>
            <a:r>
              <a:rPr kumimoji="1" lang="zh-CN" altLang="en-US" dirty="0"/>
              <a:t>）异常检测</a:t>
            </a:r>
            <a:endParaRPr kumimoji="1"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基于统计分析原理。首先总结正常操作应该具有的特征（用户轮廓），试图用定量的方式加以描述，当用户活动与正常行为有重大偏离时即被认为是入侵。</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异常检测系统的效率取决于用户轮廓的完备性和监控的频率</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系统能针对用户行为的改变进行自我调整和优化，但随着检测模型的逐步精确，异常检测会消耗更多的系统资源</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184</a:t>
            </a:fld>
            <a:endParaRPr kumimoji="1"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r>
              <a:rPr lang="zh-CN" altLang="en-US" dirty="0"/>
              <a:t>我们来总结一下入侵检测和防火墙技术的特点。</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（小结，将</a:t>
            </a:r>
            <a:r>
              <a:rPr kumimoji="1" lang="en-US" altLang="zh-CN" dirty="0"/>
              <a:t>IDS</a:t>
            </a:r>
            <a:r>
              <a:rPr kumimoji="1" lang="zh-CN" altLang="en-US" dirty="0"/>
              <a:t>、</a:t>
            </a:r>
            <a:r>
              <a:rPr kumimoji="1" lang="en-US" altLang="zh-CN" dirty="0"/>
              <a:t>IPS</a:t>
            </a:r>
            <a:r>
              <a:rPr kumimoji="1" lang="zh-CN" altLang="en-US" dirty="0"/>
              <a:t>、</a:t>
            </a:r>
            <a:r>
              <a:rPr kumimoji="1" lang="en-US" altLang="zh-CN" dirty="0"/>
              <a:t>FW</a:t>
            </a:r>
            <a:r>
              <a:rPr kumimoji="1" lang="zh-CN" altLang="en-US" dirty="0"/>
              <a:t>、</a:t>
            </a:r>
            <a:r>
              <a:rPr kumimoji="1" lang="en-US" altLang="zh-CN" dirty="0"/>
              <a:t>WAF</a:t>
            </a:r>
            <a:r>
              <a:rPr kumimoji="1" lang="zh-CN" altLang="en-US" dirty="0"/>
              <a:t>以对比的方式进行讲解，让学生对防火墙和入侵检测系统以及其发展等内容整体上有一个比较清晰的认识</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其中</a:t>
            </a:r>
            <a:r>
              <a:rPr kumimoji="1" lang="en-US" altLang="zh-CN" sz="1200" kern="1200" dirty="0">
                <a:solidFill>
                  <a:schemeClr val="tx1"/>
                </a:solidFill>
                <a:latin typeface="+mn-lt"/>
                <a:ea typeface="+mn-ea"/>
                <a:cs typeface="+mn-cs"/>
                <a:sym typeface="+mn-ea"/>
              </a:rPr>
              <a:t>WAF</a:t>
            </a:r>
            <a:r>
              <a:rPr kumimoji="1" lang="zh-CN" altLang="en-US" sz="1200" kern="1200" dirty="0">
                <a:solidFill>
                  <a:schemeClr val="tx1"/>
                </a:solidFill>
                <a:latin typeface="+mn-lt"/>
                <a:ea typeface="+mn-ea"/>
                <a:cs typeface="+mn-cs"/>
                <a:sym typeface="+mn-ea"/>
              </a:rPr>
              <a:t>部分内容可参见</a:t>
            </a:r>
            <a:r>
              <a:rPr kumimoji="1" lang="en-US" altLang="zh-CN" sz="1200" kern="1200" dirty="0">
                <a:solidFill>
                  <a:schemeClr val="tx1"/>
                </a:solidFill>
                <a:latin typeface="+mn-lt"/>
                <a:ea typeface="+mn-ea"/>
                <a:cs typeface="+mn-cs"/>
                <a:sym typeface="+mn-ea"/>
              </a:rPr>
              <a:t>8.5 </a:t>
            </a:r>
            <a:r>
              <a:rPr lang="en-US" altLang="zh-CN" sz="1200" dirty="0"/>
              <a:t>Web</a:t>
            </a:r>
            <a:r>
              <a:rPr lang="zh-CN" altLang="en-US" sz="1200" dirty="0"/>
              <a:t>安全，此处不再详细展开</a:t>
            </a:r>
            <a:r>
              <a:rPr lang="en-US" altLang="zh-CN" sz="1200" dirty="0"/>
              <a:t>)</a:t>
            </a:r>
            <a:endParaRPr kumimoji="1" lang="en-US" altLang="zh-CN" sz="1200" kern="1200" dirty="0">
              <a:solidFill>
                <a:schemeClr val="tx1"/>
              </a:solidFill>
              <a:latin typeface="+mn-lt"/>
              <a:ea typeface="+mn-ea"/>
              <a:cs typeface="+mn-cs"/>
              <a:sym typeface="+mn-ea"/>
            </a:endParaRP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185</a:t>
            </a:fld>
            <a:endParaRPr kumimoji="1"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en-US" altLang="zh-CN" sz="1200" dirty="0"/>
              <a:t>(</a:t>
            </a:r>
            <a:r>
              <a:rPr lang="zh-CN" altLang="en-US" sz="1200" dirty="0"/>
              <a:t>在介绍完</a:t>
            </a:r>
            <a:r>
              <a:rPr lang="en-US" altLang="zh-CN" sz="1200" dirty="0"/>
              <a:t>IDS</a:t>
            </a:r>
            <a:r>
              <a:rPr lang="zh-CN" altLang="en-US" sz="1200" dirty="0"/>
              <a:t>基本理论知识后，通过一个实例来加深学生对于</a:t>
            </a:r>
            <a:r>
              <a:rPr lang="en-US" altLang="zh-CN" sz="1200" dirty="0"/>
              <a:t>IDS</a:t>
            </a:r>
            <a:r>
              <a:rPr lang="zh-CN" altLang="en-US" sz="1200" dirty="0"/>
              <a:t>的认识，增加实践环节与理论相结合</a:t>
            </a:r>
            <a:r>
              <a:rPr lang="en-US" altLang="zh-CN" sz="1200" dirty="0"/>
              <a:t>)</a:t>
            </a:r>
          </a:p>
          <a:p>
            <a:r>
              <a:rPr lang="zh-CN" altLang="en-US" dirty="0"/>
              <a:t>市面上有很多入侵检测软件，这里展示一个开源</a:t>
            </a:r>
            <a:r>
              <a:rPr lang="en-US" altLang="zh-CN" dirty="0"/>
              <a:t>IDS</a:t>
            </a:r>
            <a:r>
              <a:rPr lang="zh-CN" altLang="en-US" dirty="0"/>
              <a:t>的排序图，我们可以看到</a:t>
            </a:r>
            <a:r>
              <a:rPr lang="en-US" altLang="zh-CN" dirty="0"/>
              <a:t>snort</a:t>
            </a:r>
            <a:r>
              <a:rPr lang="zh-CN" altLang="en-US" dirty="0"/>
              <a:t>占据第一。</a:t>
            </a:r>
            <a:endParaRPr lang="en-US" altLang="zh-CN" dirty="0"/>
          </a:p>
          <a:p>
            <a:r>
              <a:rPr lang="zh-CN" altLang="en-US" dirty="0"/>
              <a:t>（然后图示隐藏，配合文字从</a:t>
            </a:r>
            <a:r>
              <a:rPr lang="en-US" altLang="zh-CN" dirty="0"/>
              <a:t>snort</a:t>
            </a:r>
            <a:r>
              <a:rPr lang="zh-CN" altLang="en-US" dirty="0"/>
              <a:t>的性质、功能、开源资源等方面进行介绍）</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186</a:t>
            </a:fld>
            <a:endParaRPr kumimoji="1"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dirty="0"/>
              <a:t>（结合</a:t>
            </a:r>
            <a:r>
              <a:rPr lang="en-US" altLang="zh-CN" dirty="0"/>
              <a:t>snort</a:t>
            </a:r>
            <a:r>
              <a:rPr lang="zh-CN" altLang="en-US" dirty="0"/>
              <a:t>的体系结构图进行讲解）</a:t>
            </a:r>
            <a:endParaRPr lang="en-US" altLang="zh-CN" dirty="0"/>
          </a:p>
          <a:p>
            <a:r>
              <a:rPr lang="zh-CN" altLang="en-US" dirty="0"/>
              <a:t>四个注释动画按照结构图</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个环节进行展开介绍</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endParaRPr lang="en-US" altLang="zh-CN" dirty="0"/>
          </a:p>
          <a:p>
            <a:r>
              <a:rPr lang="zh-CN" altLang="en-US" dirty="0"/>
              <a:t>其中核心检测引擎中</a:t>
            </a:r>
            <a:r>
              <a:rPr lang="en-US" altLang="zh-CN" dirty="0"/>
              <a:t>snort</a:t>
            </a:r>
            <a:r>
              <a:rPr lang="zh-CN" altLang="en-US" dirty="0"/>
              <a:t>的规则库比较重要，可结合上课情况展开并附上实例</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187</a:t>
            </a:fld>
            <a:endParaRPr kumimoji="1"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1.</a:t>
            </a:r>
            <a:r>
              <a:rPr lang="zh-CN" altLang="en-US" sz="1200" b="0" i="0" kern="1200" dirty="0">
                <a:solidFill>
                  <a:schemeClr val="tx1"/>
                </a:solidFill>
                <a:latin typeface="+mn-lt"/>
                <a:ea typeface="+mn-ea"/>
                <a:cs typeface="+mn-cs"/>
              </a:rPr>
              <a:t>沙盒概念简介</a:t>
            </a:r>
            <a:r>
              <a:rPr lang="en-US" altLang="zh-CN" sz="1200" b="0" i="0" kern="1200" dirty="0">
                <a:solidFill>
                  <a:schemeClr val="tx1"/>
                </a:solidFill>
                <a:latin typeface="+mn-lt"/>
                <a:ea typeface="+mn-ea"/>
                <a:cs typeface="+mn-cs"/>
              </a:rPr>
              <a:t>:</a:t>
            </a:r>
            <a:r>
              <a:rPr lang="zh-CN" altLang="en-US" dirty="0"/>
              <a:t>沙盒就是为程序提供一个</a:t>
            </a:r>
            <a:r>
              <a:rPr lang="zh-CN" altLang="en-US" dirty="0">
                <a:solidFill>
                  <a:srgbClr val="C00000"/>
                </a:solidFill>
              </a:rPr>
              <a:t>虚拟化</a:t>
            </a:r>
            <a:r>
              <a:rPr lang="zh-CN" altLang="en-US" dirty="0"/>
              <a:t>环境，也就是</a:t>
            </a:r>
            <a:r>
              <a:rPr lang="zh-CN" altLang="en-US" dirty="0">
                <a:solidFill>
                  <a:srgbClr val="C00000"/>
                </a:solidFill>
              </a:rPr>
              <a:t>隔离</a:t>
            </a:r>
            <a:r>
              <a:rPr lang="zh-CN" altLang="en-US" dirty="0"/>
              <a:t>环境，并保证程序所有操作都在这个隔离环境内。打个比方，</a:t>
            </a:r>
            <a:r>
              <a:rPr lang="zh-CN" altLang="en-US" sz="1200" b="0" i="0" kern="1200" dirty="0">
                <a:solidFill>
                  <a:schemeClr val="tx1"/>
                </a:solidFill>
                <a:latin typeface="+mn-lt"/>
                <a:ea typeface="+mn-ea"/>
                <a:cs typeface="+mn-cs"/>
              </a:rPr>
              <a:t>电脑就像一张纸，程序的运行与改动，从外面看，比如从攻击者的角度，就像将字写在纸上。而</a:t>
            </a:r>
            <a:r>
              <a:rPr lang="en-US" altLang="zh-CN" sz="1200" b="0" i="0" kern="1200" dirty="0">
                <a:solidFill>
                  <a:schemeClr val="tx1"/>
                </a:solidFill>
                <a:latin typeface="+mn-lt"/>
                <a:ea typeface="+mn-ea"/>
                <a:cs typeface="+mn-cs"/>
              </a:rPr>
              <a:t>Sandbox</a:t>
            </a:r>
            <a:r>
              <a:rPr lang="zh-CN" altLang="en-US" sz="1200" b="0" i="0" kern="1200" dirty="0">
                <a:solidFill>
                  <a:schemeClr val="tx1"/>
                </a:solidFill>
                <a:latin typeface="+mn-lt"/>
                <a:ea typeface="+mn-ea"/>
                <a:cs typeface="+mn-cs"/>
              </a:rPr>
              <a:t>就相当于在纸上放了块玻璃，程序的运行与改动就像写在了那块玻璃上，除去玻璃，纸上还是一点改变都没有的。沙盒可以用来测试不受信任的应用程序或上网行为。</a:t>
            </a:r>
            <a:endParaRPr lang="en-US" altLang="zh-CN" sz="1200" b="0" i="0" kern="1200" dirty="0">
              <a:solidFill>
                <a:schemeClr val="tx1"/>
              </a:solidFill>
              <a:latin typeface="+mn-lt"/>
              <a:ea typeface="+mn-ea"/>
              <a:cs typeface="+mn-cs"/>
            </a:endParaRPr>
          </a:p>
          <a:p>
            <a:endParaRPr lang="en-US" altLang="zh-CN" sz="1200" b="0" i="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latin typeface="+mn-lt"/>
                <a:ea typeface="+mn-ea"/>
                <a:cs typeface="+mn-cs"/>
              </a:rPr>
              <a:t>2.</a:t>
            </a:r>
            <a:r>
              <a:rPr lang="zh-CN" altLang="en-US" dirty="0"/>
              <a:t> 沙盒的核心功能是重定向、虚拟化、隔离。</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沙盒类似虚拟机，但也有不同之处，这里进行一个比较。（需要学生对于虚拟机的使用相对比较熟悉）</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188</a:t>
            </a:fld>
            <a:endParaRPr kumimoji="1"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下面我们介绍一个沙盒技术实例</a:t>
            </a:r>
            <a:r>
              <a:rPr lang="en-US" altLang="zh-CN" dirty="0"/>
              <a:t>--</a:t>
            </a:r>
            <a:r>
              <a:rPr kumimoji="1" lang="en-US" altLang="zh-CN" dirty="0">
                <a:latin typeface="Microsoft YaHei" panose="020B0503020204020204" pitchFamily="34" charset="-122"/>
                <a:ea typeface="Microsoft YaHei" panose="020B0503020204020204" pitchFamily="34" charset="-122"/>
              </a:rPr>
              <a:t>Java</a:t>
            </a:r>
            <a:r>
              <a:rPr kumimoji="1" lang="zh-CN" altLang="en-US" dirty="0">
                <a:latin typeface="Microsoft YaHei" panose="020B0503020204020204" pitchFamily="34" charset="-122"/>
                <a:ea typeface="Microsoft YaHei" panose="020B0503020204020204" pitchFamily="34" charset="-122"/>
              </a:rPr>
              <a:t>沙盒。</a:t>
            </a:r>
            <a:endParaRPr kumimoji="1" lang="en-US" altLang="zh-CN" dirty="0">
              <a:latin typeface="Microsoft YaHei" panose="020B0503020204020204" pitchFamily="34" charset="-122"/>
              <a:ea typeface="Microsoft YaHei"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latin typeface="Microsoft YaHei" panose="020B0503020204020204" pitchFamily="34" charset="-122"/>
                <a:ea typeface="Microsoft YaHei" panose="020B0503020204020204" pitchFamily="34" charset="-122"/>
              </a:rPr>
              <a:t>（关键词用红色标注，附图示进行说明）</a:t>
            </a:r>
            <a:endParaRPr kumimoji="1" lang="en-US" altLang="zh-CN" dirty="0">
              <a:latin typeface="Microsoft YaHei" panose="020B0503020204020204" pitchFamily="34" charset="-122"/>
              <a:ea typeface="Microsoft YaHei"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latin typeface="Microsoft YaHei" panose="020B0503020204020204" pitchFamily="34" charset="-122"/>
                <a:ea typeface="Microsoft YaHei" panose="020B0503020204020204" pitchFamily="34" charset="-122"/>
              </a:rPr>
              <a:t>（学生普遍学习过</a:t>
            </a:r>
            <a:r>
              <a:rPr kumimoji="1" lang="en-US" altLang="zh-CN" dirty="0" err="1">
                <a:latin typeface="Microsoft YaHei" panose="020B0503020204020204" pitchFamily="34" charset="-122"/>
                <a:ea typeface="Microsoft YaHei" panose="020B0503020204020204" pitchFamily="34" charset="-122"/>
              </a:rPr>
              <a:t>ava</a:t>
            </a:r>
            <a:r>
              <a:rPr kumimoji="1" lang="zh-CN" altLang="en-US" dirty="0">
                <a:latin typeface="Microsoft YaHei" panose="020B0503020204020204" pitchFamily="34" charset="-122"/>
                <a:ea typeface="Microsoft YaHei" panose="020B0503020204020204" pitchFamily="34" charset="-122"/>
              </a:rPr>
              <a:t>程序设计，故此处选取</a:t>
            </a:r>
            <a:r>
              <a:rPr kumimoji="1" lang="en-US" altLang="zh-CN" dirty="0">
                <a:latin typeface="Microsoft YaHei" panose="020B0503020204020204" pitchFamily="34" charset="-122"/>
                <a:ea typeface="Microsoft YaHei" panose="020B0503020204020204" pitchFamily="34" charset="-122"/>
              </a:rPr>
              <a:t>Java</a:t>
            </a:r>
            <a:r>
              <a:rPr kumimoji="1" lang="zh-CN" altLang="en-US" dirty="0">
                <a:latin typeface="Microsoft YaHei" panose="020B0503020204020204" pitchFamily="34" charset="-122"/>
                <a:ea typeface="Microsoft YaHei" panose="020B0503020204020204" pitchFamily="34" charset="-122"/>
              </a:rPr>
              <a:t>沙盒作为实例）</a:t>
            </a:r>
            <a:endParaRPr kumimoji="1" lang="en-US" altLang="zh-CN" dirty="0">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189</a:t>
            </a:fld>
            <a:endParaRPr kumimoji="1"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蜜罐技术简介，图片展示的是传统的蜜罐，</a:t>
            </a:r>
            <a:r>
              <a:rPr lang="zh-CN" altLang="en-US" sz="1200" kern="1200" dirty="0">
                <a:solidFill>
                  <a:schemeClr val="tx1"/>
                </a:solidFill>
                <a:latin typeface="+mn-lt"/>
                <a:ea typeface="+mn-ea"/>
                <a:cs typeface="+mn-cs"/>
              </a:rPr>
              <a:t>是用来抓熊的。可以想象蜜罐的作用是通过伪装成“食物”引诱熊前来享用，最后猎人再将熊一举拿下。</a:t>
            </a:r>
            <a:endParaRPr lang="en-US" altLang="zh-CN" sz="120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蜜罐 技术本质上是一种对攻击方进行 欺骗的技术，通过布置一些作为 诱饵的主机、网络服务 或者 信息，诱使攻击方对它们实施攻击，从而可以对攻击行为进行 捕获 和 分析，了解攻击方所使用的工具与方法，推测攻击意图和动机，能够让防御方清晰地了解他们所面对的安全威胁，并通过技术和管理手段来增强实际系统的安全防护能力。</a:t>
            </a:r>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蜜罐 好比是 情报收集系统。蜜罐好像是故意让人攻击的目标，引诱黑客前来攻击。所以攻击者入侵后，你就可以知道他是如何得逞的，随时了解针对服务器发动的最新的攻击和漏洞。还可以通过窃听黑客之间的联系，收集黑客所用的种种工具，并且掌握他们的社交网络。</a:t>
            </a:r>
            <a:endParaRPr lang="en-US" altLang="zh-CN" sz="120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蜜罐按用途和按交互方式可以如下分类。（可分别展开介绍）</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190</a:t>
            </a:fld>
            <a:endParaRPr kumimoji="1"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dirty="0"/>
              <a:t>蜜罐技术的实例</a:t>
            </a:r>
            <a:r>
              <a:rPr lang="en-US" altLang="zh-CN" dirty="0" err="1"/>
              <a:t>Hfish</a:t>
            </a:r>
            <a:r>
              <a:rPr lang="en-US" altLang="zh-CN" dirty="0"/>
              <a:t>/</a:t>
            </a:r>
            <a:r>
              <a:rPr lang="en-US" altLang="zh-CN" dirty="0" err="1"/>
              <a:t>Onefish</a:t>
            </a:r>
            <a:r>
              <a:rPr lang="zh-CN" altLang="en-US" dirty="0"/>
              <a:t>简介。</a:t>
            </a:r>
            <a:endParaRPr lang="en-US" altLang="zh-CN" dirty="0"/>
          </a:p>
          <a:p>
            <a:r>
              <a:rPr lang="en-US" altLang="zh-CN" dirty="0"/>
              <a:t>	</a:t>
            </a:r>
          </a:p>
          <a:p>
            <a:r>
              <a:rPr lang="zh-CN" altLang="en-US" dirty="0"/>
              <a:t>介绍一个自己就可以动手部署的蜜罐系统。其中</a:t>
            </a:r>
            <a:r>
              <a:rPr lang="en-US" altLang="zh-CN" dirty="0" err="1"/>
              <a:t>Hfish</a:t>
            </a:r>
            <a:r>
              <a:rPr lang="zh-CN" altLang="en-US" dirty="0"/>
              <a:t>为开源</a:t>
            </a:r>
            <a:r>
              <a:rPr lang="zh-CN" altLang="en-US" b="0" i="0" dirty="0">
                <a:solidFill>
                  <a:srgbClr val="333333"/>
                </a:solidFill>
                <a:effectLst/>
                <a:latin typeface="Arial" panose="020B0604020202020204" pitchFamily="34" charset="0"/>
              </a:rPr>
              <a:t>跨平台蜜罐平台， </a:t>
            </a:r>
            <a:r>
              <a:rPr lang="en-US" altLang="zh-CN" b="0" i="0" dirty="0" err="1">
                <a:solidFill>
                  <a:srgbClr val="333333"/>
                </a:solidFill>
                <a:effectLst/>
                <a:latin typeface="Arial" panose="020B0604020202020204" pitchFamily="34" charset="0"/>
              </a:rPr>
              <a:t>Onefish</a:t>
            </a:r>
            <a:r>
              <a:rPr lang="zh-CN" altLang="en-US" b="0" i="0" dirty="0">
                <a:solidFill>
                  <a:srgbClr val="333333"/>
                </a:solidFill>
                <a:effectLst/>
                <a:latin typeface="Arial" panose="020B0604020202020204" pitchFamily="34" charset="0"/>
              </a:rPr>
              <a:t>为社区内</a:t>
            </a:r>
            <a:r>
              <a:rPr lang="zh-CN" altLang="en-US" b="0" i="0" dirty="0">
                <a:solidFill>
                  <a:srgbClr val="333333"/>
                </a:solidFill>
                <a:effectLst/>
                <a:latin typeface="Helvetica Neue"/>
              </a:rPr>
              <a:t>闭源共享。</a:t>
            </a:r>
            <a:endParaRPr lang="en-US" altLang="zh-CN" b="0" i="0" dirty="0">
              <a:solidFill>
                <a:srgbClr val="333333"/>
              </a:solidFill>
              <a:effectLst/>
              <a:latin typeface="Helvetica Neue"/>
            </a:endParaRPr>
          </a:p>
          <a:p>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大家可以自行下载安装。</a:t>
            </a:r>
            <a:r>
              <a:rPr lang="en-US" altLang="zh-CN" dirty="0" err="1"/>
              <a:t>Hfish</a:t>
            </a:r>
            <a:r>
              <a:rPr lang="zh-CN" altLang="en-US" dirty="0"/>
              <a:t>可以实现对多种蜜罐的部署，比如</a:t>
            </a:r>
            <a:r>
              <a:rPr lang="en-US" altLang="zh-CN" dirty="0"/>
              <a:t>HTTP</a:t>
            </a:r>
            <a:r>
              <a:rPr lang="zh-CN" altLang="en-US" dirty="0"/>
              <a:t>蜜罐。</a:t>
            </a:r>
            <a:endParaRPr lang="en-US" altLang="zh-CN" dirty="0"/>
          </a:p>
          <a:p>
            <a:endParaRPr lang="en-US" altLang="zh-CN" dirty="0"/>
          </a:p>
          <a:p>
            <a:r>
              <a:rPr lang="zh-CN" altLang="en-US" b="0" i="0" dirty="0">
                <a:solidFill>
                  <a:srgbClr val="34495E"/>
                </a:solidFill>
                <a:effectLst/>
                <a:latin typeface="Source Sans Pro" panose="020B0503030403020204" pitchFamily="34" charset="0"/>
              </a:rPr>
              <a:t>攻击列表是蜜罐最核心的部分，每一条数据都是真实被攻击的数据，也是用户最关心的数据。这里展示</a:t>
            </a:r>
            <a:r>
              <a:rPr lang="en-US" altLang="zh-CN" b="0" i="0" dirty="0" err="1">
                <a:solidFill>
                  <a:srgbClr val="333333"/>
                </a:solidFill>
                <a:effectLst/>
                <a:latin typeface="Arial" panose="020B0604020202020204" pitchFamily="34" charset="0"/>
              </a:rPr>
              <a:t>Onefish</a:t>
            </a:r>
            <a:r>
              <a:rPr lang="zh-CN" altLang="en-US" b="0" i="0" dirty="0">
                <a:solidFill>
                  <a:srgbClr val="333333"/>
                </a:solidFill>
                <a:effectLst/>
                <a:latin typeface="Arial" panose="020B0604020202020204" pitchFamily="34" charset="0"/>
              </a:rPr>
              <a:t>提供的</a:t>
            </a:r>
            <a:r>
              <a:rPr lang="zh-CN" altLang="en-US" b="0" i="0" dirty="0">
                <a:solidFill>
                  <a:srgbClr val="34495E"/>
                </a:solidFill>
                <a:effectLst/>
                <a:latin typeface="Source Sans Pro" panose="020B0503030403020204" pitchFamily="34" charset="0"/>
              </a:rPr>
              <a:t>攻击列表中一个攻击记录。它包含</a:t>
            </a:r>
            <a:endParaRPr lang="en-US" altLang="zh-CN" b="0" i="0" dirty="0">
              <a:solidFill>
                <a:srgbClr val="34495E"/>
              </a:solidFill>
              <a:effectLst/>
              <a:latin typeface="Source Sans Pro" panose="020B0503030403020204" pitchFamily="34" charset="0"/>
            </a:endParaRPr>
          </a:p>
          <a:p>
            <a:pPr algn="l"/>
            <a:r>
              <a:rPr lang="zh-CN" altLang="en-US" b="0" i="0" dirty="0">
                <a:solidFill>
                  <a:srgbClr val="34495E"/>
                </a:solidFill>
                <a:effectLst/>
                <a:latin typeface="Source Sans Pro" panose="020B0503030403020204" pitchFamily="34" charset="0"/>
              </a:rPr>
              <a:t>蜜罐信息：包括被攻击的具体服务，节点及节点地址</a:t>
            </a:r>
          </a:p>
          <a:p>
            <a:pPr algn="l"/>
            <a:r>
              <a:rPr lang="zh-CN" altLang="en-US" b="0" i="0" dirty="0">
                <a:solidFill>
                  <a:srgbClr val="34495E"/>
                </a:solidFill>
                <a:effectLst/>
                <a:latin typeface="Source Sans Pro" panose="020B0503030403020204" pitchFamily="34" charset="0"/>
              </a:rPr>
              <a:t>攻击</a:t>
            </a:r>
            <a:r>
              <a:rPr lang="en-US" altLang="zh-CN" b="0" i="0" dirty="0">
                <a:solidFill>
                  <a:srgbClr val="34495E"/>
                </a:solidFill>
                <a:effectLst/>
                <a:latin typeface="Source Sans Pro" panose="020B0503030403020204" pitchFamily="34" charset="0"/>
              </a:rPr>
              <a:t>IP</a:t>
            </a:r>
            <a:r>
              <a:rPr lang="zh-CN" altLang="en-US" b="0" i="0" dirty="0">
                <a:solidFill>
                  <a:srgbClr val="34495E"/>
                </a:solidFill>
                <a:effectLst/>
                <a:latin typeface="Source Sans Pro" panose="020B0503030403020204" pitchFamily="34" charset="0"/>
              </a:rPr>
              <a:t>详情：包括攻击来源，地理位置。其中还包含外网</a:t>
            </a:r>
            <a:r>
              <a:rPr lang="en-US" altLang="zh-CN" b="0" i="0" dirty="0">
                <a:solidFill>
                  <a:srgbClr val="34495E"/>
                </a:solidFill>
                <a:effectLst/>
                <a:latin typeface="Source Sans Pro" panose="020B0503030403020204" pitchFamily="34" charset="0"/>
              </a:rPr>
              <a:t>IP</a:t>
            </a:r>
            <a:r>
              <a:rPr lang="zh-CN" altLang="en-US" b="0" i="0" dirty="0">
                <a:solidFill>
                  <a:srgbClr val="34495E"/>
                </a:solidFill>
                <a:effectLst/>
                <a:latin typeface="Source Sans Pro" panose="020B0503030403020204" pitchFamily="34" charset="0"/>
              </a:rPr>
              <a:t>对应的运营商和</a:t>
            </a:r>
            <a:r>
              <a:rPr lang="en-US" altLang="zh-CN" b="0" i="0" dirty="0" err="1">
                <a:solidFill>
                  <a:srgbClr val="34495E"/>
                </a:solidFill>
                <a:effectLst/>
                <a:latin typeface="Source Sans Pro" panose="020B0503030403020204" pitchFamily="34" charset="0"/>
              </a:rPr>
              <a:t>asn</a:t>
            </a:r>
            <a:endParaRPr lang="en-US" altLang="zh-CN" b="0" i="0" dirty="0">
              <a:solidFill>
                <a:srgbClr val="34495E"/>
              </a:solidFill>
              <a:effectLst/>
              <a:latin typeface="Source Sans Pro" panose="020B0503030403020204" pitchFamily="34" charset="0"/>
            </a:endParaRPr>
          </a:p>
          <a:p>
            <a:pPr algn="l"/>
            <a:r>
              <a:rPr lang="zh-CN" altLang="en-US" b="0" i="0" dirty="0">
                <a:solidFill>
                  <a:srgbClr val="34495E"/>
                </a:solidFill>
                <a:effectLst/>
                <a:latin typeface="Source Sans Pro" panose="020B0503030403020204" pitchFamily="34" charset="0"/>
              </a:rPr>
              <a:t>威胁情报：在情报配置页面配置情报后，查看</a:t>
            </a:r>
            <a:r>
              <a:rPr lang="en-US" altLang="zh-CN" b="0" i="0" dirty="0" err="1">
                <a:solidFill>
                  <a:srgbClr val="34495E"/>
                </a:solidFill>
                <a:effectLst/>
                <a:latin typeface="Source Sans Pro" panose="020B0503030403020204" pitchFamily="34" charset="0"/>
              </a:rPr>
              <a:t>ip</a:t>
            </a:r>
            <a:r>
              <a:rPr lang="zh-CN" altLang="en-US" b="0" i="0" dirty="0">
                <a:solidFill>
                  <a:srgbClr val="34495E"/>
                </a:solidFill>
                <a:effectLst/>
                <a:latin typeface="Source Sans Pro" panose="020B0503030403020204" pitchFamily="34" charset="0"/>
              </a:rPr>
              <a:t>对应的微步情报信息。</a:t>
            </a:r>
          </a:p>
          <a:p>
            <a:pPr algn="l"/>
            <a:r>
              <a:rPr lang="zh-CN" altLang="en-US" b="0" i="0" dirty="0">
                <a:solidFill>
                  <a:srgbClr val="34495E"/>
                </a:solidFill>
                <a:effectLst/>
                <a:latin typeface="Source Sans Pro" panose="020B0503030403020204" pitchFamily="34" charset="0"/>
              </a:rPr>
              <a:t>行为特征：这里将展示</a:t>
            </a:r>
            <a:r>
              <a:rPr lang="en-US" altLang="zh-CN" b="0" i="0" dirty="0">
                <a:solidFill>
                  <a:srgbClr val="34495E"/>
                </a:solidFill>
                <a:effectLst/>
                <a:latin typeface="Source Sans Pro" panose="020B0503030403020204" pitchFamily="34" charset="0"/>
              </a:rPr>
              <a:t>cookie</a:t>
            </a:r>
            <a:r>
              <a:rPr lang="zh-CN" altLang="en-US" b="0" i="0" dirty="0">
                <a:solidFill>
                  <a:srgbClr val="34495E"/>
                </a:solidFill>
                <a:effectLst/>
                <a:latin typeface="Source Sans Pro" panose="020B0503030403020204" pitchFamily="34" charset="0"/>
              </a:rPr>
              <a:t>，浏览器指纹和过去</a:t>
            </a:r>
            <a:r>
              <a:rPr lang="en-US" altLang="zh-CN" b="0" i="0" dirty="0">
                <a:solidFill>
                  <a:srgbClr val="34495E"/>
                </a:solidFill>
                <a:effectLst/>
                <a:latin typeface="Source Sans Pro" panose="020B0503030403020204" pitchFamily="34" charset="0"/>
              </a:rPr>
              <a:t>30</a:t>
            </a:r>
            <a:r>
              <a:rPr lang="zh-CN" altLang="en-US" b="0" i="0" dirty="0">
                <a:solidFill>
                  <a:srgbClr val="34495E"/>
                </a:solidFill>
                <a:effectLst/>
                <a:latin typeface="Source Sans Pro" panose="020B0503030403020204" pitchFamily="34" charset="0"/>
              </a:rPr>
              <a:t>天行为。</a:t>
            </a:r>
          </a:p>
          <a:p>
            <a:pPr algn="l"/>
            <a:r>
              <a:rPr lang="zh-CN" altLang="en-US" b="0" i="0" dirty="0">
                <a:solidFill>
                  <a:srgbClr val="34495E"/>
                </a:solidFill>
                <a:effectLst/>
                <a:latin typeface="Source Sans Pro" panose="020B0503030403020204" pitchFamily="34" charset="0"/>
              </a:rPr>
              <a:t>攻击数据：该部分为黑客具体的攻击操作，往往包含指令和用户名密码，安全运营人员可以在这里看到自己的资产泄漏情况。</a:t>
            </a:r>
            <a:endParaRPr lang="en-US" altLang="zh-CN" b="0" i="0" dirty="0">
              <a:solidFill>
                <a:srgbClr val="34495E"/>
              </a:solidFill>
              <a:effectLst/>
              <a:latin typeface="Source Sans Pro" panose="020B0503030403020204" pitchFamily="34" charset="0"/>
            </a:endParaRPr>
          </a:p>
          <a:p>
            <a:pPr algn="l"/>
            <a:endParaRPr lang="zh-CN" altLang="en-US" b="0" i="0" dirty="0">
              <a:solidFill>
                <a:srgbClr val="34495E"/>
              </a:solidFill>
              <a:effectLst/>
              <a:latin typeface="Source Sans Pro" panose="020B0503030403020204" pitchFamily="34" charset="0"/>
            </a:endParaRPr>
          </a:p>
          <a:p>
            <a:endParaRPr lang="en-US" altLang="zh-CN" dirty="0"/>
          </a:p>
          <a:p>
            <a:r>
              <a:rPr lang="en-US" altLang="zh-CN" dirty="0"/>
              <a:t>(</a:t>
            </a:r>
            <a:r>
              <a:rPr lang="zh-CN" altLang="en-US" dirty="0"/>
              <a:t>可以介绍此蜜罐的特性：国产，开源，可融入思政元素）</a:t>
            </a:r>
            <a:endParaRPr lang="en-US" altLang="zh-CN"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191</a:t>
            </a:fld>
            <a:endParaRPr kumimoji="1"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49225" indent="0">
              <a:lnSpc>
                <a:spcPct val="130000"/>
              </a:lnSpc>
              <a:spcBef>
                <a:spcPts val="600"/>
              </a:spcBef>
              <a:buFont typeface="+mj-lt"/>
              <a:buNone/>
            </a:pPr>
            <a:r>
              <a:rPr lang="en-US" altLang="zh-CN" dirty="0"/>
              <a:t>【</a:t>
            </a:r>
            <a:r>
              <a:rPr lang="zh-CN" altLang="en-US" dirty="0"/>
              <a:t>讲解脚本</a:t>
            </a:r>
            <a:r>
              <a:rPr lang="en-US" altLang="zh-CN" dirty="0"/>
              <a:t>】</a:t>
            </a:r>
            <a:r>
              <a:rPr lang="zh-CN" altLang="en-US" dirty="0"/>
              <a:t>下面我们讲第六节，安全技术前沿与未来发展，主要包括</a:t>
            </a:r>
            <a:r>
              <a:rPr kumimoji="1" lang="zh-CN" altLang="en-US" sz="1200" dirty="0">
                <a:solidFill>
                  <a:prstClr val="black"/>
                </a:solidFill>
                <a:latin typeface="Microsoft YaHei" panose="020B0503020204020204" pitchFamily="34" charset="-122"/>
                <a:ea typeface="Microsoft YaHei" panose="020B0503020204020204" pitchFamily="34" charset="-122"/>
              </a:rPr>
              <a:t>量子密码、物联网安全、应急响应、风险评估和等级保护。</a:t>
            </a:r>
            <a:endParaRPr kumimoji="1" lang="en-US" altLang="zh-CN" sz="1200" dirty="0">
              <a:solidFill>
                <a:prstClr val="black"/>
              </a:solidFill>
              <a:latin typeface="Microsoft YaHei" panose="020B0503020204020204" pitchFamily="34" charset="-122"/>
              <a:ea typeface="Microsoft YaHei" panose="020B0503020204020204" pitchFamily="34" charset="-122"/>
            </a:endParaRPr>
          </a:p>
          <a:p>
            <a:pPr marL="149225" indent="0">
              <a:lnSpc>
                <a:spcPct val="130000"/>
              </a:lnSpc>
              <a:spcBef>
                <a:spcPts val="600"/>
              </a:spcBef>
              <a:buFont typeface="+mj-lt"/>
              <a:buNone/>
            </a:pPr>
            <a:endParaRPr kumimoji="1" lang="en-US" altLang="zh-CN" sz="1200" dirty="0">
              <a:solidFill>
                <a:prstClr val="black"/>
              </a:solidFill>
              <a:latin typeface="Microsoft YaHei" panose="020B0503020204020204" pitchFamily="34" charset="-122"/>
              <a:ea typeface="Microsoft YaHei" panose="020B0503020204020204" pitchFamily="34" charset="-122"/>
            </a:endParaRPr>
          </a:p>
          <a:p>
            <a:pPr marL="149225" indent="0">
              <a:lnSpc>
                <a:spcPct val="130000"/>
              </a:lnSpc>
              <a:spcBef>
                <a:spcPts val="600"/>
              </a:spcBef>
              <a:buFont typeface="+mj-lt"/>
              <a:buNone/>
            </a:pPr>
            <a:r>
              <a:rPr lang="en-US" altLang="zh-CN" dirty="0"/>
              <a:t>【</a:t>
            </a:r>
            <a:r>
              <a:rPr lang="zh-CN" altLang="en-US" dirty="0"/>
              <a:t>选讲或扩展讲解</a:t>
            </a:r>
            <a:r>
              <a:rPr lang="en-US" altLang="zh-CN" dirty="0"/>
              <a:t>】</a:t>
            </a:r>
          </a:p>
          <a:p>
            <a:r>
              <a:rPr lang="zh-CN" altLang="en-US" dirty="0"/>
              <a:t>其中物联网安全的部分内容为选讲。</a:t>
            </a:r>
            <a:endParaRPr lang="en-US" altLang="zh-CN" dirty="0"/>
          </a:p>
        </p:txBody>
      </p:sp>
      <p:sp>
        <p:nvSpPr>
          <p:cNvPr id="4" name="灯片编号占位符 3"/>
          <p:cNvSpPr>
            <a:spLocks noGrp="1"/>
          </p:cNvSpPr>
          <p:nvPr>
            <p:ph type="sldNum" sz="quarter" idx="10"/>
          </p:nvPr>
        </p:nvSpPr>
        <p:spPr/>
        <p:txBody>
          <a:bodyPr/>
          <a:lstStyle/>
          <a:p>
            <a:fld id="{5CD23181-2505-4EB2-AC87-B8F55776A9CE}" type="slidenum">
              <a:rPr lang="zh-CN" altLang="en-US" smtClean="0"/>
              <a:pPr/>
              <a:t>192</a:t>
            </a:fld>
            <a:endParaRPr lang="zh-CN" altLang="en-US"/>
          </a:p>
        </p:txBody>
      </p:sp>
    </p:spTree>
    <p:extLst>
      <p:ext uri="{BB962C8B-B14F-4D97-AF65-F5344CB8AC3E}">
        <p14:creationId xmlns:p14="http://schemas.microsoft.com/office/powerpoint/2010/main" val="33949033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t>
            </a:r>
            <a:r>
              <a:rPr lang="zh-CN" altLang="en-US" dirty="0"/>
              <a:t>讲解脚本</a:t>
            </a:r>
            <a:r>
              <a:rPr lang="en-US" altLang="zh-CN" dirty="0"/>
              <a:t>】</a:t>
            </a:r>
            <a:r>
              <a:rPr lang="zh-CN" altLang="en-US" dirty="0"/>
              <a:t>（介绍量子的基本概念，阐述量子在物理学中的定义，并以光量子举例。）</a:t>
            </a:r>
          </a:p>
          <a:p>
            <a:r>
              <a:rPr lang="zh-CN" altLang="en-US" dirty="0"/>
              <a:t>量子一词来自拉丁语quantus，意为“有多少”，代表“相当数量的某物质”，它最早是由德国物理学家M·普朗克在1900年提出的。</a:t>
            </a:r>
            <a:endParaRPr lang="en-US" altLang="zh-CN" dirty="0"/>
          </a:p>
          <a:p>
            <a:r>
              <a:rPr lang="zh-CN" altLang="en-US" dirty="0"/>
              <a:t>他假设黑体辐射中的辐射能量是不连续的，只能取能量基本单位的整数倍，从而很好地解释了黑体辐射的实验现象。</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endParaRPr lang="zh-CN" altLang="en-US" dirty="0"/>
          </a:p>
          <a:p>
            <a:r>
              <a:rPr lang="zh-CN" altLang="en-US" dirty="0"/>
              <a:t>左图是中科大的实验室光学量子计算线路。</a:t>
            </a:r>
          </a:p>
          <a:p>
            <a:r>
              <a:rPr lang="zh-CN" altLang="en-US" dirty="0"/>
              <a:t>右图是</a:t>
            </a:r>
            <a:r>
              <a:rPr lang="en-US" altLang="zh-CN" dirty="0"/>
              <a:t>2018</a:t>
            </a:r>
            <a:r>
              <a:rPr lang="zh-CN" altLang="en-US" dirty="0"/>
              <a:t>年上海交通大学</a:t>
            </a:r>
            <a:r>
              <a:rPr lang="en-US" altLang="zh-CN" dirty="0" err="1"/>
              <a:t>物理与天文学院金贤敏研究团队制备出世界最大规模的三维集成光量子芯片，并演示了首个真正空间二维的随机行走量子计算</a:t>
            </a:r>
            <a:r>
              <a:rPr lang="en-US" altLang="zh-CN" dirty="0"/>
              <a:t>；</a:t>
            </a:r>
          </a:p>
          <a:p>
            <a:r>
              <a:rPr lang="en-US" altLang="zh-CN" dirty="0" err="1"/>
              <a:t>同时这也是中国首个光量子计算芯片</a:t>
            </a:r>
            <a:r>
              <a:rPr lang="en-US" altLang="zh-CN" dirty="0"/>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接下来，我们介绍一种特殊的被动式攻击，</a:t>
            </a:r>
            <a:r>
              <a:rPr lang="en-US" altLang="zh-CN" dirty="0"/>
              <a:t>ARP</a:t>
            </a:r>
            <a:r>
              <a:rPr lang="zh-CN" altLang="en-US" dirty="0"/>
              <a:t>毒化攻击。在介绍之前，首先让我们回顾一下</a:t>
            </a:r>
            <a:r>
              <a:rPr lang="en-US" altLang="zh-CN" dirty="0"/>
              <a:t>ARP</a:t>
            </a:r>
            <a:r>
              <a:rPr lang="zh-CN" altLang="en-US" dirty="0"/>
              <a:t>协议的工作方式。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b="1" dirty="0"/>
              <a:t>普通</a:t>
            </a:r>
            <a:r>
              <a:rPr lang="en-US" altLang="zh-CN" b="1" dirty="0"/>
              <a:t>ARP(</a:t>
            </a:r>
            <a:r>
              <a:rPr lang="zh-CN" altLang="en-US" b="1" dirty="0"/>
              <a:t>正向</a:t>
            </a:r>
            <a:r>
              <a:rPr lang="en-US" altLang="zh-CN" b="1" dirty="0"/>
              <a:t>ARP)</a:t>
            </a:r>
            <a:r>
              <a:rPr lang="zh-CN" altLang="en-US" dirty="0"/>
              <a:t>工作过程是：网络设备</a:t>
            </a:r>
            <a:r>
              <a:rPr lang="en-US" altLang="zh-CN" dirty="0"/>
              <a:t>A</a:t>
            </a:r>
            <a:r>
              <a:rPr lang="zh-CN" altLang="en-US" dirty="0"/>
              <a:t>发送数据包给网络设备</a:t>
            </a:r>
            <a:r>
              <a:rPr lang="en-US" altLang="zh-CN" dirty="0"/>
              <a:t>D</a:t>
            </a:r>
            <a:r>
              <a:rPr lang="zh-CN" altLang="en-US" dirty="0"/>
              <a:t>，数据包需要填写</a:t>
            </a:r>
            <a:r>
              <a:rPr lang="en-US" altLang="zh-CN" dirty="0"/>
              <a:t>A</a:t>
            </a:r>
            <a:r>
              <a:rPr lang="zh-CN" altLang="en-US" dirty="0"/>
              <a:t>、</a:t>
            </a:r>
            <a:r>
              <a:rPr lang="en-US" altLang="zh-CN" dirty="0"/>
              <a:t>D</a:t>
            </a:r>
            <a:r>
              <a:rPr lang="zh-CN" altLang="en-US" dirty="0"/>
              <a:t>的</a:t>
            </a:r>
            <a:r>
              <a:rPr lang="en-US" altLang="zh-CN" dirty="0" err="1"/>
              <a:t>ip</a:t>
            </a:r>
            <a:r>
              <a:rPr lang="zh-CN" altLang="en-US" dirty="0"/>
              <a:t>地址，和</a:t>
            </a:r>
            <a:r>
              <a:rPr lang="en-US" altLang="zh-CN" dirty="0"/>
              <a:t>A</a:t>
            </a:r>
            <a:r>
              <a:rPr lang="zh-CN" altLang="en-US" dirty="0"/>
              <a:t>的</a:t>
            </a:r>
            <a:r>
              <a:rPr lang="en-US" altLang="zh-CN" dirty="0"/>
              <a:t>MAC</a:t>
            </a:r>
            <a:r>
              <a:rPr lang="zh-CN" altLang="en-US" dirty="0"/>
              <a:t>地址，这时候会在本地的</a:t>
            </a:r>
            <a:r>
              <a:rPr lang="en-US" altLang="zh-CN" dirty="0"/>
              <a:t>ARP</a:t>
            </a:r>
            <a:r>
              <a:rPr lang="zh-CN" altLang="en-US" dirty="0"/>
              <a:t>缓存表查询</a:t>
            </a:r>
            <a:r>
              <a:rPr lang="en-US" altLang="zh-CN" dirty="0"/>
              <a:t>D</a:t>
            </a:r>
            <a:r>
              <a:rPr lang="zh-CN" altLang="en-US" dirty="0"/>
              <a:t>的</a:t>
            </a:r>
            <a:r>
              <a:rPr lang="en-US" altLang="zh-CN" dirty="0"/>
              <a:t>MAC</a:t>
            </a:r>
            <a:r>
              <a:rPr lang="zh-CN" altLang="en-US" dirty="0"/>
              <a:t>地址，查询不到的话就会发</a:t>
            </a:r>
            <a:r>
              <a:rPr lang="en-US" altLang="zh-CN" dirty="0"/>
              <a:t>ARP</a:t>
            </a:r>
            <a:r>
              <a:rPr lang="zh-CN" altLang="en-US" dirty="0"/>
              <a:t>请求包以广播的形式在局域网中散开，</a:t>
            </a:r>
            <a:r>
              <a:rPr lang="en-US" altLang="zh-CN" dirty="0"/>
              <a:t>D</a:t>
            </a:r>
            <a:r>
              <a:rPr lang="zh-CN" altLang="en-US" dirty="0"/>
              <a:t>收到到核实目的</a:t>
            </a:r>
            <a:r>
              <a:rPr lang="en-US" altLang="zh-CN" dirty="0"/>
              <a:t>IP</a:t>
            </a:r>
            <a:r>
              <a:rPr lang="zh-CN" altLang="en-US" dirty="0"/>
              <a:t>地址是本地的</a:t>
            </a:r>
            <a:r>
              <a:rPr lang="en-US" altLang="zh-CN" dirty="0"/>
              <a:t>IP</a:t>
            </a:r>
            <a:r>
              <a:rPr lang="zh-CN" altLang="en-US" dirty="0"/>
              <a:t>地址就会以单播方式发送</a:t>
            </a:r>
            <a:r>
              <a:rPr lang="en-US" altLang="zh-CN" dirty="0"/>
              <a:t>ARP</a:t>
            </a:r>
            <a:r>
              <a:rPr lang="zh-CN" altLang="en-US" dirty="0"/>
              <a:t>回应包给</a:t>
            </a:r>
            <a:r>
              <a:rPr lang="en-US" altLang="zh-CN" dirty="0"/>
              <a:t>A</a:t>
            </a:r>
            <a:r>
              <a:rPr lang="zh-CN" altLang="en-US" dirty="0"/>
              <a:t>，</a:t>
            </a:r>
            <a:r>
              <a:rPr lang="en-US" altLang="zh-CN" dirty="0"/>
              <a:t>ARP</a:t>
            </a:r>
            <a:r>
              <a:rPr lang="zh-CN" altLang="en-US" dirty="0"/>
              <a:t>回应包记录了</a:t>
            </a:r>
            <a:r>
              <a:rPr lang="en-US" altLang="zh-CN" dirty="0"/>
              <a:t>D</a:t>
            </a:r>
            <a:r>
              <a:rPr lang="zh-CN" altLang="en-US" dirty="0"/>
              <a:t>的</a:t>
            </a:r>
            <a:r>
              <a:rPr lang="en-US" altLang="zh-CN" dirty="0"/>
              <a:t>MAC</a:t>
            </a:r>
            <a:r>
              <a:rPr lang="zh-CN" altLang="en-US" dirty="0"/>
              <a:t>地址</a:t>
            </a:r>
            <a:endParaRPr lang="en-US" altLang="zh-CN" b="1" dirty="0"/>
          </a:p>
          <a:p>
            <a:r>
              <a:rPr kumimoji="1" lang="zh-CN" altLang="en-US" dirty="0"/>
              <a:t>还有一种工作过程是</a:t>
            </a:r>
            <a:r>
              <a:rPr kumimoji="1" lang="zh-CN" altLang="en-US" b="1" dirty="0"/>
              <a:t>免费</a:t>
            </a:r>
            <a:r>
              <a:rPr kumimoji="1" lang="en-US" altLang="zh-CN" b="1" dirty="0"/>
              <a:t>ARP</a:t>
            </a:r>
            <a:r>
              <a:rPr kumimoji="1" lang="zh-CN" altLang="en-US" dirty="0"/>
              <a:t>，源和目的</a:t>
            </a:r>
            <a:r>
              <a:rPr kumimoji="1" lang="en-US" altLang="zh-CN" dirty="0" err="1"/>
              <a:t>ip</a:t>
            </a:r>
            <a:r>
              <a:rPr kumimoji="1" lang="zh-CN" altLang="en-US" dirty="0"/>
              <a:t>都是写本机的</a:t>
            </a:r>
            <a:r>
              <a:rPr kumimoji="1" lang="en-US" altLang="zh-CN" dirty="0" err="1"/>
              <a:t>ip</a:t>
            </a:r>
            <a:r>
              <a:rPr kumimoji="1" lang="zh-CN" altLang="en-US" dirty="0"/>
              <a:t>，源</a:t>
            </a:r>
            <a:r>
              <a:rPr kumimoji="1" lang="en-US" altLang="zh-CN" dirty="0"/>
              <a:t>MAC</a:t>
            </a:r>
            <a:r>
              <a:rPr kumimoji="1" lang="zh-CN" altLang="en-US" dirty="0"/>
              <a:t>写本机的</a:t>
            </a:r>
            <a:r>
              <a:rPr kumimoji="1" lang="en-US" altLang="zh-CN" dirty="0"/>
              <a:t>MAC</a:t>
            </a:r>
            <a:r>
              <a:rPr kumimoji="1" lang="zh-CN" altLang="en-US" dirty="0"/>
              <a:t>，目的</a:t>
            </a:r>
            <a:r>
              <a:rPr kumimoji="1" lang="en-US" altLang="zh-CN" dirty="0"/>
              <a:t>MAC</a:t>
            </a:r>
            <a:r>
              <a:rPr kumimoji="1" lang="zh-CN" altLang="en-US" dirty="0"/>
              <a:t>写广播地址。目的有两个：</a:t>
            </a:r>
            <a:endParaRPr kumimoji="1" lang="en-US" altLang="zh-CN" dirty="0"/>
          </a:p>
          <a:p>
            <a:r>
              <a:rPr lang="en-US" altLang="zh-CN" dirty="0"/>
              <a:t>1. </a:t>
            </a:r>
            <a:r>
              <a:rPr lang="zh-CN" altLang="en-US" dirty="0"/>
              <a:t>确定设备的</a:t>
            </a:r>
            <a:r>
              <a:rPr lang="en-US" altLang="zh-CN" dirty="0" err="1"/>
              <a:t>ip</a:t>
            </a:r>
            <a:r>
              <a:rPr lang="zh-CN" altLang="en-US" dirty="0"/>
              <a:t>是否与其他设备</a:t>
            </a:r>
            <a:r>
              <a:rPr lang="en-US" altLang="zh-CN" dirty="0" err="1"/>
              <a:t>ip</a:t>
            </a:r>
            <a:r>
              <a:rPr lang="zh-CN" altLang="en-US" dirty="0"/>
              <a:t>冲突，当其他设备接收到免费</a:t>
            </a:r>
            <a:r>
              <a:rPr lang="en-US" altLang="zh-CN" dirty="0"/>
              <a:t>ARP</a:t>
            </a:r>
            <a:r>
              <a:rPr lang="zh-CN" altLang="en-US" dirty="0"/>
              <a:t>时，就会核对是否与本机</a:t>
            </a:r>
            <a:r>
              <a:rPr lang="en-US" altLang="zh-CN" dirty="0" err="1"/>
              <a:t>ip</a:t>
            </a:r>
            <a:r>
              <a:rPr lang="zh-CN" altLang="en-US" dirty="0"/>
              <a:t>冲突，如果冲突了就会返回一个</a:t>
            </a:r>
            <a:r>
              <a:rPr lang="en-US" altLang="zh-CN" dirty="0" err="1"/>
              <a:t>arp</a:t>
            </a:r>
            <a:r>
              <a:rPr lang="zh-CN" altLang="en-US" dirty="0"/>
              <a:t>应答包告知</a:t>
            </a:r>
            <a:r>
              <a:rPr lang="en-US" altLang="zh-CN" dirty="0" err="1"/>
              <a:t>ip</a:t>
            </a:r>
            <a:r>
              <a:rPr lang="zh-CN" altLang="en-US" dirty="0"/>
              <a:t>地址已被占用</a:t>
            </a:r>
            <a:endParaRPr kumimoji="1" lang="en-US" altLang="zh-CN" dirty="0"/>
          </a:p>
          <a:p>
            <a:r>
              <a:rPr kumimoji="1" lang="en-US" altLang="zh-CN" dirty="0"/>
              <a:t>2.</a:t>
            </a:r>
            <a:r>
              <a:rPr lang="zh-CN" altLang="en-US" dirty="0"/>
              <a:t>设备改变物理地址时，可以通过免费</a:t>
            </a:r>
            <a:r>
              <a:rPr lang="en-US" altLang="zh-CN" dirty="0" err="1"/>
              <a:t>arp</a:t>
            </a:r>
            <a:r>
              <a:rPr lang="zh-CN" altLang="en-US" dirty="0"/>
              <a:t>报文通知其他设备更新</a:t>
            </a:r>
            <a:r>
              <a:rPr lang="en-US" altLang="zh-CN" dirty="0" err="1"/>
              <a:t>arp</a:t>
            </a:r>
            <a:r>
              <a:rPr lang="zh-CN" altLang="en-US" dirty="0"/>
              <a:t>表项</a:t>
            </a:r>
            <a:endParaRPr kumimoji="1"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23</a:t>
            </a:fld>
            <a:endParaRPr kumimoji="1" lang="zh-CN" altLang="en-US"/>
          </a:p>
        </p:txBody>
      </p:sp>
    </p:spTree>
    <p:extLst>
      <p:ext uri="{BB962C8B-B14F-4D97-AF65-F5344CB8AC3E}">
        <p14:creationId xmlns:p14="http://schemas.microsoft.com/office/powerpoint/2010/main" val="32208700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t>
            </a:r>
            <a:r>
              <a:rPr lang="zh-CN" altLang="en-US" dirty="0"/>
              <a:t>讲解脚本</a:t>
            </a:r>
            <a:r>
              <a:rPr lang="en-US" altLang="zh-CN" dirty="0"/>
              <a:t>】</a:t>
            </a:r>
          </a:p>
          <a:p>
            <a:r>
              <a:rPr lang="zh-CN" altLang="en-US" dirty="0"/>
              <a:t>量子密码学最著名的例子是量子密钥分发，而量子密钥分发提供了通讯两方安全传递密钥的方法，且该方法的安全性可被资讯理论所证明。</a:t>
            </a:r>
            <a:endParaRPr lang="en-US" altLang="zh-CN" dirty="0"/>
          </a:p>
          <a:p>
            <a:r>
              <a:rPr lang="zh-CN" altLang="en-US" dirty="0"/>
              <a:t>BB84协议和之后改进的BBM92，和2012年的MDI-QKD 协议是国际上通用的量子密钥分发协议，从1984年国际上提出以来，增加安全通信距离、提高安全成码率和提高现实系统安全性，成为开发实用性量子密钥分发的三大目标。</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r>
              <a:rPr lang="zh-CN" altLang="en-US" dirty="0"/>
              <a:t>目前所使用的公开密钥加密与数位签章（如ECC和RSA）在具规模的量子电脑出现后，都会在短时间内被破解。</a:t>
            </a:r>
            <a:endParaRPr lang="en-US" altLang="zh-CN" dirty="0"/>
          </a:p>
          <a:p>
            <a:r>
              <a:rPr lang="zh-CN" altLang="en-US" dirty="0"/>
              <a:t>量子密码学的优势在于，除了古典密码学上的数学难题之外，再加上某些量子力学的特性，可达成古典密码学无法企及的效果。</a:t>
            </a:r>
            <a:endParaRPr lang="en-US" altLang="zh-CN" dirty="0"/>
          </a:p>
          <a:p>
            <a:r>
              <a:rPr lang="zh-CN" altLang="en-US" dirty="0"/>
              <a:t>例如，以量子态加密的资讯无法被複製。又例如，任何试图尝试读取量子态的行动，都会改变量子态本身。这使得任何窃听量子态的行动会被发现。</a:t>
            </a:r>
            <a:endParaRPr lang="en-US" altLang="zh-CN" dirty="0"/>
          </a:p>
          <a:p>
            <a:r>
              <a:rPr lang="zh-CN" altLang="en-US" dirty="0"/>
              <a:t>2013年，中国科大潘建伟小组在国际上首次实现测量设备无关的量子密钥分发，彻底解决了所有针对探测系统的黑客攻击，被美国物理学会评选为2013年度国际物理学重大进展；</a:t>
            </a:r>
            <a:endParaRPr lang="en-US" altLang="zh-CN" dirty="0"/>
          </a:p>
          <a:p>
            <a:r>
              <a:rPr lang="zh-CN" altLang="en-US" dirty="0"/>
              <a:t>2014年，将测量设备无关的量子密钥分发安全通信距离拓展至200公里，创造了新的世界纪录；2016年，又在国际上首次实现了基于非可信中继的量子密钥分发网络。</a:t>
            </a:r>
            <a:endParaRPr lang="en-US" altLang="zh-CN" dirty="0"/>
          </a:p>
          <a:p>
            <a:r>
              <a:rPr lang="zh-CN" altLang="en-US" dirty="0"/>
              <a:t>该成果2016年11月2日发表在国际物理学权威期刊《物理评论快报》上，审稿人评价它“是一个杰出的成就”，“打破了BB84协议下单光子源的传输终极极限”。</a:t>
            </a:r>
          </a:p>
          <a:p>
            <a:endParaRPr lang="zh-CN" altLang="en-US"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t>
            </a:r>
            <a:r>
              <a:rPr lang="zh-CN" altLang="en-US" dirty="0"/>
              <a:t>讲解脚本</a:t>
            </a:r>
            <a:r>
              <a:rPr lang="en-US" altLang="zh-CN" dirty="0"/>
              <a:t>】</a:t>
            </a:r>
          </a:p>
          <a:p>
            <a:r>
              <a:rPr lang="zh-CN" altLang="en-US" dirty="0"/>
              <a:t>介绍光量子的四种量子态，即四种偏振状态。并对四种偏振态进行</a:t>
            </a:r>
            <a:r>
              <a:rPr lang="en-US" altLang="zh-CN" dirty="0"/>
              <a:t>01</a:t>
            </a:r>
            <a:r>
              <a:rPr lang="zh-CN" altLang="en-US" dirty="0"/>
              <a:t>编码</a:t>
            </a:r>
          </a:p>
          <a:p>
            <a:r>
              <a:rPr lang="zh-CN" altLang="en-US" dirty="0"/>
              <a:t>通过发送方</a:t>
            </a:r>
            <a:r>
              <a:rPr lang="en-US" altLang="zh-CN" dirty="0"/>
              <a:t>ALICE</a:t>
            </a:r>
            <a:r>
              <a:rPr lang="zh-CN" altLang="en-US" dirty="0"/>
              <a:t>通过偏振滤色片可以产生</a:t>
            </a:r>
            <a:r>
              <a:rPr lang="en-US" altLang="zh-CN" dirty="0"/>
              <a:t>4</a:t>
            </a:r>
            <a:r>
              <a:rPr lang="zh-CN" altLang="en-US" dirty="0"/>
              <a:t>种给定的偏振状态，这是量子密钥分发的基础。</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t>
            </a:r>
            <a:r>
              <a:rPr lang="zh-CN" altLang="en-US" dirty="0"/>
              <a:t>讲解脚本</a:t>
            </a:r>
            <a:r>
              <a:rPr lang="en-US" altLang="zh-CN" dirty="0"/>
              <a:t>】</a:t>
            </a:r>
          </a:p>
          <a:p>
            <a:r>
              <a:rPr lang="zh-CN" altLang="en-US" dirty="0"/>
              <a:t>注意，</a:t>
            </a:r>
            <a:r>
              <a:rPr lang="en-US" altLang="zh-CN" dirty="0"/>
              <a:t>Bob</a:t>
            </a:r>
            <a:r>
              <a:rPr lang="zh-CN" altLang="zh-CN" dirty="0"/>
              <a:t>的偏振滤色片有只有两种，图中以绿色显示，</a:t>
            </a:r>
            <a:r>
              <a:rPr lang="en-US" altLang="zh-CN" dirty="0"/>
              <a:t>Alice</a:t>
            </a:r>
            <a:r>
              <a:rPr lang="zh-CN" altLang="en-US" dirty="0"/>
              <a:t>的为四种（见上一页），以蓝色表示。</a:t>
            </a:r>
          </a:p>
          <a:p>
            <a:r>
              <a:rPr lang="en-US" altLang="zh-CN" dirty="0"/>
              <a:t>BB84</a:t>
            </a:r>
            <a:r>
              <a:rPr lang="zh-CN" altLang="en-US" dirty="0"/>
              <a:t>协议还需要借助经典信道来传输偏振滤色片信息。</a:t>
            </a:r>
          </a:p>
          <a:p>
            <a:r>
              <a:rPr lang="zh-CN" altLang="en-US" dirty="0"/>
              <a:t>需要有校验位，如果校验位有错，则说明被窃听或者技术故障（例如量子信道噪声），双方会抛弃该次传输所有信息，重新进行密钥分发。</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t>
            </a:r>
            <a:r>
              <a:rPr lang="zh-CN" altLang="en-US" dirty="0"/>
              <a:t>讲解脚本</a:t>
            </a:r>
            <a:r>
              <a:rPr lang="en-US" altLang="zh-CN" dirty="0"/>
              <a:t>】</a:t>
            </a:r>
          </a:p>
          <a:p>
            <a:r>
              <a:rPr lang="zh-CN" altLang="en-US" dirty="0"/>
              <a:t>量子密钥的实例。</a:t>
            </a:r>
          </a:p>
          <a:p>
            <a:r>
              <a:rPr lang="en-US" altLang="zh-CN" dirty="0"/>
              <a:t>1</a:t>
            </a:r>
            <a:r>
              <a:rPr lang="zh-CN" altLang="en-US" dirty="0"/>
              <a:t>，</a:t>
            </a:r>
            <a:r>
              <a:rPr lang="en-US" altLang="zh-CN" dirty="0"/>
              <a:t>Alice</a:t>
            </a:r>
            <a:r>
              <a:rPr lang="zh-CN" altLang="en-US" dirty="0"/>
              <a:t>将需要传输的比特密钥，根据之前的编码标准，使用偏振滤色片产生量子信息，通过量子信道进行传输。</a:t>
            </a:r>
          </a:p>
          <a:p>
            <a:r>
              <a:rPr lang="en-US" altLang="zh-CN" dirty="0"/>
              <a:t>2</a:t>
            </a:r>
            <a:r>
              <a:rPr lang="zh-CN" altLang="en-US" dirty="0"/>
              <a:t>，</a:t>
            </a:r>
            <a:r>
              <a:rPr lang="en-US" altLang="zh-CN" dirty="0"/>
              <a:t>Bob</a:t>
            </a:r>
            <a:r>
              <a:rPr lang="zh-CN" altLang="en-US" dirty="0"/>
              <a:t>随机使用偏振滤色片接受每一个光子。</a:t>
            </a:r>
          </a:p>
          <a:p>
            <a:r>
              <a:rPr lang="en-US" altLang="zh-CN" dirty="0"/>
              <a:t>3</a:t>
            </a:r>
            <a:r>
              <a:rPr lang="zh-CN" altLang="en-US" dirty="0"/>
              <a:t>，</a:t>
            </a:r>
            <a:r>
              <a:rPr lang="en-US" altLang="zh-CN" dirty="0"/>
              <a:t>Bob</a:t>
            </a:r>
            <a:r>
              <a:rPr lang="zh-CN" altLang="zh-CN" dirty="0"/>
              <a:t>通过经典信道告知</a:t>
            </a:r>
            <a:r>
              <a:rPr lang="en-US" altLang="zh-CN" dirty="0"/>
              <a:t>Alice</a:t>
            </a:r>
            <a:r>
              <a:rPr lang="zh-CN" altLang="zh-CN" dirty="0"/>
              <a:t>自己用的偏振滤色片（图中绿色的）序列</a:t>
            </a:r>
          </a:p>
          <a:p>
            <a:r>
              <a:rPr lang="en-US" altLang="zh-CN" dirty="0"/>
              <a:t>4</a:t>
            </a:r>
            <a:r>
              <a:rPr lang="zh-CN" altLang="en-US" dirty="0"/>
              <a:t>，</a:t>
            </a:r>
            <a:r>
              <a:rPr lang="en-US" altLang="zh-CN" dirty="0"/>
              <a:t>Alice</a:t>
            </a:r>
            <a:r>
              <a:rPr lang="zh-CN" altLang="zh-CN" dirty="0"/>
              <a:t>告诉</a:t>
            </a:r>
            <a:r>
              <a:rPr lang="en-US" altLang="zh-CN" dirty="0"/>
              <a:t>Bob</a:t>
            </a:r>
            <a:r>
              <a:rPr lang="zh-CN" altLang="en-US" dirty="0"/>
              <a:t>在哪些位置上用对了偏振片滤色片（用错的偏振滤色片的量子态会发生不可预测改变，用对的滤色片，则不会对量子态产生影响，并会得知光量子的偏振态）</a:t>
            </a:r>
          </a:p>
          <a:p>
            <a:r>
              <a:rPr lang="en-US" altLang="zh-CN" dirty="0"/>
              <a:t>5</a:t>
            </a:r>
            <a:r>
              <a:rPr lang="zh-CN" altLang="en-US" dirty="0"/>
              <a:t>，</a:t>
            </a:r>
            <a:r>
              <a:rPr lang="en-US" altLang="zh-CN" dirty="0"/>
              <a:t>Bob</a:t>
            </a:r>
            <a:r>
              <a:rPr lang="zh-CN" altLang="zh-CN" dirty="0"/>
              <a:t>留下正确位置上的比特位，并拿出两位进行校验</a:t>
            </a:r>
          </a:p>
          <a:p>
            <a:r>
              <a:rPr lang="zh-CN" altLang="zh-CN" dirty="0"/>
              <a:t>注意，这里只是举例，通常量子密钥分发，双方会交换非常长的位数，所以可以拿出几十上百位进行校验也是可以的。</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t>
            </a:r>
            <a:r>
              <a:rPr lang="zh-CN" altLang="en-US" dirty="0"/>
              <a:t>讲解脚本</a:t>
            </a:r>
            <a:r>
              <a:rPr lang="en-US" altLang="zh-CN" dirty="0"/>
              <a:t>】</a:t>
            </a:r>
            <a:r>
              <a:rPr lang="zh-CN" altLang="en-US" dirty="0"/>
              <a:t>本页涉及安全性分析</a:t>
            </a:r>
          </a:p>
          <a:p>
            <a:r>
              <a:rPr lang="zh-CN" altLang="en-US" dirty="0"/>
              <a:t>第一种：如果攻击者</a:t>
            </a:r>
            <a:r>
              <a:rPr lang="en-US" altLang="zh-CN" dirty="0"/>
              <a:t>Eric</a:t>
            </a:r>
            <a:r>
              <a:rPr lang="zh-CN" altLang="en-US" dirty="0"/>
              <a:t>对经典信道进行窃听，他仅仅知道</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Bob</a:t>
            </a:r>
            <a:r>
              <a:rPr lang="zh-CN" altLang="zh-CN" dirty="0">
                <a:latin typeface="微软雅黑" panose="020B0503020204020204" pitchFamily="34" charset="-122"/>
                <a:ea typeface="微软雅黑" panose="020B0503020204020204" pitchFamily="34" charset="-122"/>
                <a:cs typeface="微软雅黑" panose="020B0503020204020204" pitchFamily="34" charset="-122"/>
                <a:sym typeface="+mn-ea"/>
              </a:rPr>
              <a:t>采用的偏振滤色片序列和正确的序号，无法知晓真正的量子状态和所代表的比特信息。</a:t>
            </a:r>
          </a:p>
          <a:p>
            <a:r>
              <a:rPr lang="zh-CN" altLang="zh-CN" dirty="0">
                <a:latin typeface="微软雅黑" panose="020B0503020204020204" pitchFamily="34" charset="-122"/>
                <a:ea typeface="微软雅黑" panose="020B0503020204020204" pitchFamily="34" charset="-122"/>
                <a:cs typeface="微软雅黑" panose="020B0503020204020204" pitchFamily="34" charset="-122"/>
                <a:sym typeface="+mn-ea"/>
              </a:rPr>
              <a:t>第二种：</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Eric</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窃听量子信道，他只能通过插入滤色片的方式窃听，由于实际中通信双方交换很长的密钥，一旦用错滤色片，肯定会在校验时被发现，所以一般会设置比较长的校验位。</a:t>
            </a:r>
          </a:p>
          <a:p>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t>
            </a:r>
            <a:r>
              <a:rPr lang="zh-CN" altLang="en-US" dirty="0"/>
              <a:t>讲解脚本</a:t>
            </a:r>
            <a:r>
              <a:rPr lang="en-US" altLang="zh-CN" dirty="0"/>
              <a:t>】</a:t>
            </a:r>
          </a:p>
          <a:p>
            <a:r>
              <a:rPr lang="zh-CN" altLang="en-US" dirty="0"/>
              <a:t>量子密钥分发虽在理论上具有无条件安全性，但由于原始方案要求使用理想的单光子源和单光子探测器，在现实条件下很难实现，这导致现实的量子密钥分发系统可能存在各种安全隐患。随后开发的诱骗态量子密钥分发，成功解决了非理想单光子源带来的安全漏洞，但探测器的不完美性又成为“量子黑客”主要攻击点。新开发的高效低噪声上转换单光子探测器，实现了测量器件无关的量子密钥分发，成功解决了现实环境中单光子探测系统易被黑客攻击的安全隐患。</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endParaRPr lang="zh-CN" altLang="en-US" dirty="0"/>
          </a:p>
          <a:p>
            <a:r>
              <a:rPr lang="zh-CN" altLang="en-US" dirty="0"/>
              <a:t>诱骗态协议：对于多光子成分，Eve 可以采取光子数分离（photon-number splitting，PNS）攻击来窃听。</a:t>
            </a:r>
          </a:p>
          <a:p>
            <a:r>
              <a:rPr lang="zh-CN" altLang="en-US" dirty="0"/>
              <a:t>PNS 攻击的基本原理如下：Eve 拦截 Alice 发送给 Bob 的弱相干脉冲，通过量子非破坏性测量获得其中的光子数信息。对于单光子态的部分，全部拦截不再发送给 Bob；对于多光子部分，Eve 从中提取出一个光子存储在自己的量子存储器里，将其余的光子通过一个低损耗甚至无损耗信道发送给 Bob。在 Bob 公布其测量基矢后，Eve 对其量子存储器中存储的光子进行相同基矢下的测量，之后结合 Alice 公布的基矢信息进行与 Bob 同样的数据后处理过程，Eve 可以获得与 Bob 完全相同的密钥。对于截获的光脉冲，Eve 进行的识别光子数的非破坏性测量不会对其量子态造成扰动，因而不会引入额外的误码。对于因拦截单光子产生的损耗，Eve 可以通过一个低损耗信道甚至无损耗信道进行补偿，从而保持了与未窃听时同样的计数率和误码率水平而避免自己的窃听被发现。在信道存在衰减和探测器低探测效率的情况下，这种攻击更加有效，甚至可以获取全部密钥信息而不被发现。多光子成分的存在使得基于弱相干光源的 QKD 系统的安全成码率和安全通信距离大大下降。</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endParaRPr lang="zh-CN" altLang="en-US" dirty="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结合“新型网络”章节内容</a:t>
            </a:r>
            <a:endParaRPr kumimoji="1" lang="en-US" altLang="zh-CN" dirty="0"/>
          </a:p>
          <a:p>
            <a:r>
              <a:rPr kumimoji="1" lang="zh-CN" altLang="en-US" dirty="0"/>
              <a:t>目前物联网架构通常分为感知层、网络层和应用层三个层次。</a:t>
            </a:r>
            <a:endParaRPr kumimoji="1" lang="en-US" altLang="zh-CN" dirty="0"/>
          </a:p>
          <a:p>
            <a:r>
              <a:rPr kumimoji="1" lang="zh-CN" altLang="en-US" dirty="0"/>
              <a:t>通俗地讲，互联网是专指计算机之间的网络连接，其他很多网络都可以连入互联网。互联网络被包含到物联网中，负责物联网的信息存储和计算决策。</a:t>
            </a:r>
            <a:endParaRPr kumimoji="1" lang="en-US" altLang="zh-CN" dirty="0"/>
          </a:p>
          <a:p>
            <a:r>
              <a:rPr kumimoji="1" lang="zh-CN" altLang="en-US" dirty="0"/>
              <a:t>中间层泛在连接，即网络无处不在，随时随处地都可以用任何方式接入网络。</a:t>
            </a:r>
            <a:endParaRPr kumimoji="1" lang="en-US" altLang="zh-CN" dirty="0"/>
          </a:p>
          <a:p>
            <a:r>
              <a:rPr kumimoji="1" lang="zh-CN" altLang="en-US" dirty="0"/>
              <a:t>物联网的本质是物物相连的网络，即可以通过物体之间协同互动。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201</a:t>
            </a:fld>
            <a:endParaRPr kumimoji="1" lang="zh-CN" altLang="en-US"/>
          </a:p>
        </p:txBody>
      </p:sp>
    </p:spTree>
    <p:extLst>
      <p:ext uri="{BB962C8B-B14F-4D97-AF65-F5344CB8AC3E}">
        <p14:creationId xmlns:p14="http://schemas.microsoft.com/office/powerpoint/2010/main" val="245445697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结合“新型网络”章节内容</a:t>
            </a:r>
            <a:endParaRPr kumimoji="1" lang="en-US" altLang="zh-CN" dirty="0"/>
          </a:p>
          <a:p>
            <a:r>
              <a:rPr kumimoji="1" lang="zh-CN" altLang="en-US" dirty="0"/>
              <a:t>物联网有四大基本的特征</a:t>
            </a:r>
            <a:endParaRPr kumimoji="1" lang="en-US" altLang="zh-CN" dirty="0"/>
          </a:p>
          <a:p>
            <a:pPr indent="0" fontAlgn="auto">
              <a:lnSpc>
                <a:spcPct val="150000"/>
              </a:lnSpc>
              <a:buFont typeface="Arial" panose="020B0604020202020204" pitchFamily="34" charset="0"/>
              <a:buChar char="•"/>
            </a:pPr>
            <a:r>
              <a:rPr lang="zh-CN" altLang="en-US" sz="1200" dirty="0"/>
              <a:t> 一是</a:t>
            </a:r>
            <a:r>
              <a:rPr lang="zh-CN" altLang="en-US" sz="1200" u="sng" dirty="0">
                <a:solidFill>
                  <a:srgbClr val="C00000"/>
                </a:solidFill>
              </a:rPr>
              <a:t>全面感知</a:t>
            </a:r>
            <a:r>
              <a:rPr lang="zh-CN" altLang="en-US" sz="1200" dirty="0"/>
              <a:t>能力，可以利用</a:t>
            </a:r>
            <a:r>
              <a:rPr lang="en-US" altLang="zh-CN" sz="1200" dirty="0"/>
              <a:t>RFID</a:t>
            </a:r>
            <a:r>
              <a:rPr lang="zh-CN" altLang="en-US" sz="1200" dirty="0"/>
              <a:t>、传感器、二维条形码等获取被控、被测物体的信息；</a:t>
            </a:r>
          </a:p>
          <a:p>
            <a:pPr indent="0" fontAlgn="auto">
              <a:lnSpc>
                <a:spcPct val="150000"/>
              </a:lnSpc>
              <a:buFont typeface="Arial" panose="020B0604020202020204" pitchFamily="34" charset="0"/>
              <a:buChar char="•"/>
            </a:pPr>
            <a:r>
              <a:rPr lang="zh-CN" altLang="en-US" sz="1200" dirty="0"/>
              <a:t> 二是数据信息的</a:t>
            </a:r>
            <a:r>
              <a:rPr lang="zh-CN" altLang="en-US" sz="1200" u="sng" dirty="0">
                <a:solidFill>
                  <a:srgbClr val="C00000"/>
                </a:solidFill>
              </a:rPr>
              <a:t>可靠传递</a:t>
            </a:r>
            <a:r>
              <a:rPr lang="zh-CN" altLang="en-US" sz="1200" dirty="0"/>
              <a:t>，可以通过各种电信网络与互联网的融合，将物体的信息实时准确地传递出去；</a:t>
            </a:r>
          </a:p>
          <a:p>
            <a:pPr indent="0" fontAlgn="auto">
              <a:lnSpc>
                <a:spcPct val="150000"/>
              </a:lnSpc>
              <a:buFont typeface="Arial" panose="020B0604020202020204" pitchFamily="34" charset="0"/>
              <a:buChar char="•"/>
            </a:pPr>
            <a:r>
              <a:rPr lang="zh-CN" altLang="en-US" sz="1200" dirty="0"/>
              <a:t> 三是可以</a:t>
            </a:r>
            <a:r>
              <a:rPr lang="zh-CN" altLang="en-US" sz="1200" u="sng" dirty="0">
                <a:solidFill>
                  <a:srgbClr val="C00000"/>
                </a:solidFill>
              </a:rPr>
              <a:t>智能处理</a:t>
            </a:r>
            <a:r>
              <a:rPr lang="zh-CN" altLang="en-US" sz="1200" dirty="0"/>
              <a:t>，利用现代控制技术提供的智能计算方法，对大量数据和信息进行分析和处理，对物体实施智能化的控制；</a:t>
            </a:r>
          </a:p>
          <a:p>
            <a:pPr indent="0" fontAlgn="auto">
              <a:lnSpc>
                <a:spcPct val="150000"/>
              </a:lnSpc>
              <a:buFont typeface="Arial" panose="020B0604020202020204" pitchFamily="34" charset="0"/>
              <a:buChar char="•"/>
            </a:pPr>
            <a:r>
              <a:rPr lang="zh-CN" altLang="en-US" sz="1200" dirty="0"/>
              <a:t> 四是可以根据各个行业、各种业务的具体特点形成各种单独的业务应用，或者整个行业及系统的建成应用解决方案。</a:t>
            </a:r>
          </a:p>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202</a:t>
            </a:fld>
            <a:endParaRPr kumimoji="1" lang="zh-CN" altLang="en-US"/>
          </a:p>
        </p:txBody>
      </p:sp>
    </p:spTree>
    <p:extLst>
      <p:ext uri="{BB962C8B-B14F-4D97-AF65-F5344CB8AC3E}">
        <p14:creationId xmlns:p14="http://schemas.microsoft.com/office/powerpoint/2010/main" val="152421827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结合“新型网络”章节内容</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随着终端连接的广泛化、服务的平台化及数据分析的延伸化，物联网整体解决方案在各个应用领域持续渗透，行业增长将继续维持在较高水平，预计到</a:t>
            </a:r>
            <a:r>
              <a:rPr lang="en-US" altLang="zh-CN" sz="1200" b="0" i="0" u="none" strike="noStrike" kern="1200" dirty="0">
                <a:solidFill>
                  <a:schemeClr val="tx1"/>
                </a:solidFill>
                <a:effectLst/>
                <a:latin typeface="+mn-lt"/>
                <a:ea typeface="+mn-ea"/>
                <a:cs typeface="+mn-cs"/>
              </a:rPr>
              <a:t>2025</a:t>
            </a:r>
            <a:r>
              <a:rPr lang="zh-CN" altLang="en-US" sz="1200" b="0" i="0" u="none" strike="noStrike" kern="1200" dirty="0">
                <a:solidFill>
                  <a:schemeClr val="tx1"/>
                </a:solidFill>
                <a:effectLst/>
                <a:latin typeface="+mn-lt"/>
                <a:ea typeface="+mn-ea"/>
                <a:cs typeface="+mn-cs"/>
              </a:rPr>
              <a:t>年全球</a:t>
            </a:r>
            <a:r>
              <a:rPr lang="en-US" altLang="zh-CN" sz="1200" b="0" i="0" u="none" strike="noStrike" kern="1200" dirty="0">
                <a:solidFill>
                  <a:schemeClr val="tx1"/>
                </a:solidFill>
                <a:effectLst/>
                <a:latin typeface="+mn-lt"/>
                <a:ea typeface="+mn-ea"/>
                <a:cs typeface="+mn-cs"/>
              </a:rPr>
              <a:t>IoT</a:t>
            </a:r>
            <a:r>
              <a:rPr lang="zh-CN" altLang="en-US" sz="1200" b="0" i="0" u="none" strike="noStrike" kern="1200" dirty="0">
                <a:solidFill>
                  <a:schemeClr val="tx1"/>
                </a:solidFill>
                <a:effectLst/>
                <a:latin typeface="+mn-lt"/>
                <a:ea typeface="+mn-ea"/>
                <a:cs typeface="+mn-cs"/>
              </a:rPr>
              <a:t>连接数将达到</a:t>
            </a:r>
            <a:r>
              <a:rPr lang="en-US" altLang="zh-CN" sz="1200" b="0" i="0" u="none" strike="noStrike" kern="1200" dirty="0">
                <a:solidFill>
                  <a:schemeClr val="tx1"/>
                </a:solidFill>
                <a:effectLst/>
                <a:latin typeface="+mn-lt"/>
                <a:ea typeface="+mn-ea"/>
                <a:cs typeface="+mn-cs"/>
              </a:rPr>
              <a:t>270</a:t>
            </a:r>
            <a:r>
              <a:rPr lang="zh-CN" altLang="en-US" sz="1200" b="0" i="0" u="none" strike="noStrike" kern="1200" dirty="0">
                <a:solidFill>
                  <a:schemeClr val="tx1"/>
                </a:solidFill>
                <a:effectLst/>
                <a:latin typeface="+mn-lt"/>
                <a:ea typeface="+mn-ea"/>
                <a:cs typeface="+mn-cs"/>
              </a:rPr>
              <a:t>亿</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同时，全球物联网行业规模迅速扩大。根据 </a:t>
            </a:r>
            <a:r>
              <a:rPr lang="en-US" altLang="zh-CN" sz="1200" b="0" i="0" u="none" strike="noStrike" kern="1200" dirty="0">
                <a:solidFill>
                  <a:schemeClr val="tx1"/>
                </a:solidFill>
                <a:effectLst/>
                <a:latin typeface="+mn-lt"/>
                <a:ea typeface="+mn-ea"/>
                <a:cs typeface="+mn-cs"/>
              </a:rPr>
              <a:t>IDC </a:t>
            </a:r>
            <a:r>
              <a:rPr lang="zh-CN" altLang="en-US" sz="1200" b="0" i="0" u="none" strike="noStrike" kern="1200" dirty="0">
                <a:solidFill>
                  <a:schemeClr val="tx1"/>
                </a:solidFill>
                <a:effectLst/>
                <a:latin typeface="+mn-lt"/>
                <a:ea typeface="+mn-ea"/>
                <a:cs typeface="+mn-cs"/>
              </a:rPr>
              <a:t>的数据统计，全球</a:t>
            </a:r>
            <a:r>
              <a:rPr lang="en-US" altLang="zh-CN" sz="1200" b="0" i="0" u="none" strike="noStrike" kern="1200" dirty="0">
                <a:solidFill>
                  <a:schemeClr val="tx1"/>
                </a:solidFill>
                <a:effectLst/>
                <a:latin typeface="+mn-lt"/>
                <a:ea typeface="+mn-ea"/>
                <a:cs typeface="+mn-cs"/>
              </a:rPr>
              <a:t>IoT</a:t>
            </a:r>
            <a:r>
              <a:rPr lang="zh-CN" altLang="en-US" sz="1200" b="0" i="0" u="none" strike="noStrike" kern="1200" dirty="0">
                <a:solidFill>
                  <a:schemeClr val="tx1"/>
                </a:solidFill>
                <a:effectLst/>
                <a:latin typeface="+mn-lt"/>
                <a:ea typeface="+mn-ea"/>
                <a:cs typeface="+mn-cs"/>
              </a:rPr>
              <a:t>市场规模将预计从</a:t>
            </a:r>
            <a:r>
              <a:rPr lang="en-US" altLang="zh-CN" sz="1200" b="0" i="0" u="none" strike="noStrike" kern="1200" dirty="0">
                <a:solidFill>
                  <a:schemeClr val="tx1"/>
                </a:solidFill>
                <a:effectLst/>
                <a:latin typeface="+mn-lt"/>
                <a:ea typeface="+mn-ea"/>
                <a:cs typeface="+mn-cs"/>
              </a:rPr>
              <a:t>2017</a:t>
            </a:r>
            <a:r>
              <a:rPr lang="zh-CN" altLang="en-US" sz="1200" b="0" i="0" u="none" strike="noStrike" kern="1200" dirty="0">
                <a:solidFill>
                  <a:schemeClr val="tx1"/>
                </a:solidFill>
                <a:effectLst/>
                <a:latin typeface="+mn-lt"/>
                <a:ea typeface="+mn-ea"/>
                <a:cs typeface="+mn-cs"/>
              </a:rPr>
              <a:t>年的</a:t>
            </a:r>
            <a:r>
              <a:rPr lang="en-US" altLang="zh-CN" sz="1200" b="0" i="0" u="none" strike="noStrike" kern="1200" dirty="0">
                <a:solidFill>
                  <a:schemeClr val="tx1"/>
                </a:solidFill>
                <a:effectLst/>
                <a:latin typeface="+mn-lt"/>
                <a:ea typeface="+mn-ea"/>
                <a:cs typeface="+mn-cs"/>
              </a:rPr>
              <a:t>6314</a:t>
            </a:r>
            <a:r>
              <a:rPr lang="zh-CN" altLang="en-US" sz="1200" b="0" i="0" u="none" strike="noStrike" kern="1200" dirty="0">
                <a:solidFill>
                  <a:schemeClr val="tx1"/>
                </a:solidFill>
                <a:effectLst/>
                <a:latin typeface="+mn-lt"/>
                <a:ea typeface="+mn-ea"/>
                <a:cs typeface="+mn-cs"/>
              </a:rPr>
              <a:t>亿美元增长到</a:t>
            </a:r>
            <a:r>
              <a:rPr lang="en-US" altLang="zh-CN" sz="1200" b="0" i="0" u="none" strike="noStrike" kern="1200" dirty="0">
                <a:solidFill>
                  <a:schemeClr val="tx1"/>
                </a:solidFill>
                <a:effectLst/>
                <a:latin typeface="+mn-lt"/>
                <a:ea typeface="+mn-ea"/>
                <a:cs typeface="+mn-cs"/>
              </a:rPr>
              <a:t>2021</a:t>
            </a:r>
            <a:r>
              <a:rPr lang="zh-CN" altLang="en-US" sz="1200" b="0" i="0" u="none" strike="noStrike" kern="1200" dirty="0">
                <a:solidFill>
                  <a:schemeClr val="tx1"/>
                </a:solidFill>
                <a:effectLst/>
                <a:latin typeface="+mn-lt"/>
                <a:ea typeface="+mn-ea"/>
                <a:cs typeface="+mn-cs"/>
              </a:rPr>
              <a:t>年的</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兆美元以上，年复合成长率达</a:t>
            </a:r>
            <a:r>
              <a:rPr lang="en-US" altLang="zh-CN" sz="1200" b="0" i="0" u="none" strike="noStrike" kern="1200" dirty="0">
                <a:solidFill>
                  <a:schemeClr val="tx1"/>
                </a:solidFill>
                <a:effectLst/>
                <a:latin typeface="+mn-lt"/>
                <a:ea typeface="+mn-ea"/>
                <a:cs typeface="+mn-cs"/>
              </a:rPr>
              <a:t>13.6%</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其中，主要应用包括了</a:t>
            </a:r>
            <a:r>
              <a:rPr kumimoji="1" lang="zh-CN" altLang="en-US" sz="1200" dirty="0"/>
              <a:t>智能交通、智能制造、智能健康、智能家庭、智能零售与智能能源等。</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203</a:t>
            </a:fld>
            <a:endParaRPr kumimoji="1" lang="zh-CN" altLang="en-US"/>
          </a:p>
        </p:txBody>
      </p:sp>
    </p:spTree>
    <p:extLst>
      <p:ext uri="{BB962C8B-B14F-4D97-AF65-F5344CB8AC3E}">
        <p14:creationId xmlns:p14="http://schemas.microsoft.com/office/powerpoint/2010/main" val="3808451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r>
              <a:rPr lang="zh-CN" altLang="en-US" dirty="0"/>
              <a:t>本章的学习目标包括但不限于以下内容：</a:t>
            </a:r>
            <a:endParaRPr lang="en-US" altLang="zh-CN" dirty="0"/>
          </a:p>
          <a:p>
            <a:pPr marL="514350" indent="-514350">
              <a:lnSpc>
                <a:spcPct val="120000"/>
              </a:lnSpc>
              <a:buFont typeface="+mj-lt"/>
              <a:buAutoNum type="arabicPeriod"/>
            </a:pPr>
            <a:r>
              <a:rPr kumimoji="1" lang="zh-CN" altLang="en-US" dirty="0"/>
              <a:t>了解网络安全相关基础及其基本概念</a:t>
            </a:r>
            <a:endParaRPr kumimoji="1" lang="en-US" altLang="zh-CN" dirty="0"/>
          </a:p>
          <a:p>
            <a:pPr marL="514350" indent="-514350">
              <a:lnSpc>
                <a:spcPct val="120000"/>
              </a:lnSpc>
              <a:buFont typeface="+mj-lt"/>
              <a:buAutoNum type="arabicPeriod"/>
            </a:pPr>
            <a:r>
              <a:rPr kumimoji="1" lang="zh-CN" altLang="en-US" dirty="0"/>
              <a:t>了解当前网络上的常见攻击与威胁</a:t>
            </a:r>
            <a:endParaRPr kumimoji="1" lang="zh-CN" altLang="en-US" dirty="0">
              <a:solidFill>
                <a:srgbClr val="C00000"/>
              </a:solidFill>
            </a:endParaRPr>
          </a:p>
          <a:p>
            <a:pPr marL="514350" indent="-514350">
              <a:lnSpc>
                <a:spcPct val="120000"/>
              </a:lnSpc>
              <a:buFont typeface="+mj-lt"/>
              <a:buAutoNum type="arabicPeriod"/>
            </a:pPr>
            <a:r>
              <a:rPr kumimoji="1" lang="zh-CN" altLang="en-US" dirty="0">
                <a:solidFill>
                  <a:srgbClr val="C00000"/>
                </a:solidFill>
              </a:rPr>
              <a:t>掌握网络安全机制与防护手段，尤其密码学知识（核心内容）</a:t>
            </a:r>
          </a:p>
          <a:p>
            <a:pPr marL="514350" indent="-514350">
              <a:lnSpc>
                <a:spcPct val="120000"/>
              </a:lnSpc>
              <a:buFont typeface="+mj-lt"/>
              <a:buAutoNum type="arabicPeriod"/>
            </a:pPr>
            <a:r>
              <a:rPr kumimoji="1" lang="zh-CN" altLang="en-US" dirty="0">
                <a:solidFill>
                  <a:srgbClr val="C00000"/>
                </a:solidFill>
              </a:rPr>
              <a:t>掌握电子邮件安全、</a:t>
            </a:r>
            <a:r>
              <a:rPr kumimoji="1" lang="en-US" altLang="zh-CN" dirty="0">
                <a:solidFill>
                  <a:srgbClr val="C00000"/>
                </a:solidFill>
              </a:rPr>
              <a:t>Web</a:t>
            </a:r>
            <a:r>
              <a:rPr kumimoji="1" lang="zh-CN" altLang="en-US" dirty="0">
                <a:solidFill>
                  <a:srgbClr val="C00000"/>
                </a:solidFill>
              </a:rPr>
              <a:t>安全相关技术（核心内容）</a:t>
            </a:r>
          </a:p>
          <a:p>
            <a:pPr marL="514350" indent="-514350">
              <a:lnSpc>
                <a:spcPct val="120000"/>
              </a:lnSpc>
              <a:buFont typeface="+mj-lt"/>
              <a:buAutoNum type="arabicPeriod"/>
            </a:pPr>
            <a:r>
              <a:rPr kumimoji="1" lang="zh-CN" altLang="en-US" dirty="0">
                <a:solidFill>
                  <a:srgbClr val="C00000"/>
                </a:solidFill>
              </a:rPr>
              <a:t>掌握通信安全、系统与运行安全相关内容</a:t>
            </a:r>
            <a:endParaRPr kumimoji="1" lang="zh-CN" altLang="en-US" dirty="0"/>
          </a:p>
          <a:p>
            <a:pPr marL="514350" indent="-514350">
              <a:lnSpc>
                <a:spcPct val="120000"/>
              </a:lnSpc>
              <a:buFont typeface="+mj-lt"/>
              <a:buAutoNum type="arabicPeriod"/>
            </a:pPr>
            <a:r>
              <a:rPr kumimoji="1" lang="zh-CN" altLang="en-US" dirty="0"/>
              <a:t>了解国内外网络安全技术前沿与未来发展</a:t>
            </a:r>
            <a:endParaRPr kumimoji="1" lang="en-US" altLang="zh-CN" dirty="0"/>
          </a:p>
          <a:p>
            <a:pPr marL="514350" indent="-514350">
              <a:lnSpc>
                <a:spcPct val="120000"/>
              </a:lnSpc>
              <a:buFont typeface="+mj-lt"/>
              <a:buAutoNum type="arabicPeriod"/>
            </a:pPr>
            <a:r>
              <a:rPr kumimoji="1" lang="zh-CN" altLang="en-US" dirty="0"/>
              <a:t>了解我国网络安全相关法律法规</a:t>
            </a:r>
          </a:p>
          <a:p>
            <a:endParaRPr lang="zh-CN" altLang="en-US" dirty="0"/>
          </a:p>
        </p:txBody>
      </p:sp>
      <p:sp>
        <p:nvSpPr>
          <p:cNvPr id="4" name="灯片编号占位符 3"/>
          <p:cNvSpPr>
            <a:spLocks noGrp="1"/>
          </p:cNvSpPr>
          <p:nvPr>
            <p:ph type="sldNum" sz="quarter" idx="10"/>
          </p:nvPr>
        </p:nvSpPr>
        <p:spPr/>
        <p:txBody>
          <a:bodyPr/>
          <a:lstStyle/>
          <a:p>
            <a:fld id="{5CD23181-2505-4EB2-AC87-B8F55776A9CE}" type="slidenum">
              <a:rPr lang="zh-CN" altLang="en-US" smtClean="0"/>
              <a:pPr/>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这是</a:t>
            </a:r>
            <a:r>
              <a:rPr kumimoji="1" lang="en-US" altLang="zh-CN" dirty="0"/>
              <a:t>ARP</a:t>
            </a:r>
            <a:r>
              <a:rPr kumimoji="1" lang="zh-CN" altLang="en-US" dirty="0"/>
              <a:t>请求和响应报文的格式定义，可以清楚地看到其中对发送者</a:t>
            </a:r>
            <a:r>
              <a:rPr kumimoji="1" lang="en-US" altLang="zh-CN" dirty="0"/>
              <a:t>MAC</a:t>
            </a:r>
            <a:r>
              <a:rPr kumimoji="1" lang="zh-CN" altLang="en-US" dirty="0"/>
              <a:t>地址，以及接受者</a:t>
            </a:r>
            <a:r>
              <a:rPr kumimoji="1" lang="en-US" altLang="zh-CN" dirty="0"/>
              <a:t>IP</a:t>
            </a:r>
            <a:r>
              <a:rPr kumimoji="1" lang="zh-CN" altLang="en-US" dirty="0"/>
              <a:t>和</a:t>
            </a:r>
            <a:r>
              <a:rPr kumimoji="1" lang="en-US" altLang="zh-CN" dirty="0"/>
              <a:t>MAC</a:t>
            </a:r>
            <a:r>
              <a:rPr kumimoji="1" lang="zh-CN" altLang="en-US" dirty="0"/>
              <a:t>地址的定义。</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24</a:t>
            </a:fld>
            <a:endParaRPr kumimoji="1" lang="zh-CN" altLang="en-US"/>
          </a:p>
        </p:txBody>
      </p:sp>
    </p:spTree>
    <p:extLst>
      <p:ext uri="{BB962C8B-B14F-4D97-AF65-F5344CB8AC3E}">
        <p14:creationId xmlns:p14="http://schemas.microsoft.com/office/powerpoint/2010/main" val="386634831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r>
              <a:rPr kumimoji="1" lang="zh-CN" altLang="en-US" dirty="0"/>
              <a:t>整个物联网体系中，端、管、云都面临着非法入侵、恶意代码、流量攻击等众多安全威胁。</a:t>
            </a:r>
            <a:endParaRPr kumimoji="1" lang="en-US" altLang="zh-CN" dirty="0"/>
          </a:p>
          <a:p>
            <a:endParaRPr kumimoji="1" lang="en-US" altLang="zh-CN" dirty="0"/>
          </a:p>
          <a:p>
            <a:r>
              <a:rPr kumimoji="1" lang="zh-CN" altLang="en-US" dirty="0"/>
              <a:t>对于终端面临的威胁有</a:t>
            </a:r>
            <a:endParaRPr kumimoji="1" lang="en-US" altLang="zh-CN" dirty="0"/>
          </a:p>
          <a:p>
            <a:pPr algn="l"/>
            <a:r>
              <a:rPr lang="en-US" altLang="zh-CN" sz="1200" dirty="0">
                <a:solidFill>
                  <a:schemeClr val="tx1"/>
                </a:solidFill>
                <a:latin typeface="微软雅黑" panose="020B0503020204020204" pitchFamily="34" charset="-122"/>
                <a:ea typeface="微软雅黑" panose="020B0503020204020204" pitchFamily="34" charset="-122"/>
              </a:rPr>
              <a:t>1. </a:t>
            </a:r>
            <a:r>
              <a:rPr lang="zh-CN" altLang="en-US" sz="1200" b="1" dirty="0">
                <a:solidFill>
                  <a:srgbClr val="C00000"/>
                </a:solidFill>
                <a:latin typeface="微软雅黑" panose="020B0503020204020204" pitchFamily="34" charset="-122"/>
                <a:ea typeface="微软雅黑" panose="020B0503020204020204" pitchFamily="34" charset="-122"/>
              </a:rPr>
              <a:t>非法入侵 </a:t>
            </a:r>
            <a:r>
              <a:rPr lang="zh-CN" altLang="en-US" sz="1200" dirty="0">
                <a:solidFill>
                  <a:schemeClr val="tx1"/>
                </a:solidFill>
                <a:latin typeface="微软雅黑" panose="020B0503020204020204" pitchFamily="34" charset="-122"/>
                <a:ea typeface="微软雅黑" panose="020B0503020204020204" pitchFamily="34" charset="-122"/>
              </a:rPr>
              <a:t>由于终端侧自身的漏洞（弱口令、版本漏洞）导致的设备被非法入侵和控制。</a:t>
            </a:r>
          </a:p>
          <a:p>
            <a:pPr algn="l"/>
            <a:r>
              <a:rPr lang="en-US" altLang="zh-CN" sz="1200" dirty="0">
                <a:solidFill>
                  <a:schemeClr val="tx1"/>
                </a:solidFill>
                <a:latin typeface="微软雅黑" panose="020B0503020204020204" pitchFamily="34" charset="-122"/>
                <a:ea typeface="微软雅黑" panose="020B0503020204020204" pitchFamily="34" charset="-122"/>
              </a:rPr>
              <a:t>2. </a:t>
            </a:r>
            <a:r>
              <a:rPr lang="zh-CN" altLang="en-US" sz="1200" b="1" dirty="0">
                <a:solidFill>
                  <a:srgbClr val="C00000"/>
                </a:solidFill>
                <a:latin typeface="微软雅黑" panose="020B0503020204020204" pitchFamily="34" charset="-122"/>
                <a:ea typeface="微软雅黑" panose="020B0503020204020204" pitchFamily="34" charset="-122"/>
              </a:rPr>
              <a:t>恶意代码（病毒、木马、蠕虫）</a:t>
            </a:r>
            <a:r>
              <a:rPr lang="zh-CN" altLang="en-US" sz="1200" dirty="0">
                <a:solidFill>
                  <a:schemeClr val="tx1"/>
                </a:solidFill>
                <a:latin typeface="微软雅黑" panose="020B0503020204020204" pitchFamily="34" charset="-122"/>
                <a:ea typeface="微软雅黑" panose="020B0503020204020204" pitchFamily="34" charset="-122"/>
              </a:rPr>
              <a:t>多数物联网终端由于成本受限、处理性能不高等原因，自有安全防护能力差，易遭受病毒、木马、蠕虫和恶意软件的攻击，导致设备无法正常使用、信息泄露甚至危及整个网络系统的安全。</a:t>
            </a:r>
          </a:p>
          <a:p>
            <a:endParaRPr kumimoji="1" lang="en-US" altLang="zh-CN" dirty="0"/>
          </a:p>
          <a:p>
            <a:r>
              <a:rPr kumimoji="1" lang="zh-CN" altLang="en-US" dirty="0"/>
              <a:t>在网络层面面临的威胁有</a:t>
            </a:r>
            <a:endParaRPr kumimoji="1" lang="en-US" altLang="zh-CN" dirty="0"/>
          </a:p>
          <a:p>
            <a:pPr algn="l"/>
            <a:r>
              <a:rPr lang="en-US" altLang="zh-CN" sz="1200" dirty="0">
                <a:solidFill>
                  <a:schemeClr val="tx1"/>
                </a:solidFill>
                <a:latin typeface="微软雅黑" panose="020B0503020204020204" pitchFamily="34" charset="-122"/>
                <a:ea typeface="微软雅黑" panose="020B0503020204020204" pitchFamily="34" charset="-122"/>
              </a:rPr>
              <a:t>1. </a:t>
            </a:r>
            <a:r>
              <a:rPr lang="zh-CN" altLang="en-US" sz="1200" b="1" dirty="0">
                <a:solidFill>
                  <a:srgbClr val="C00000"/>
                </a:solidFill>
                <a:latin typeface="微软雅黑" panose="020B0503020204020204" pitchFamily="34" charset="-122"/>
                <a:ea typeface="微软雅黑" panose="020B0503020204020204" pitchFamily="34" charset="-122"/>
              </a:rPr>
              <a:t>流量攻击 </a:t>
            </a:r>
          </a:p>
          <a:p>
            <a:pPr algn="l"/>
            <a:r>
              <a:rPr lang="zh-CN" altLang="en-US" sz="1200" dirty="0">
                <a:solidFill>
                  <a:schemeClr val="tx1"/>
                </a:solidFill>
                <a:latin typeface="微软雅黑" panose="020B0503020204020204" pitchFamily="34" charset="-122"/>
                <a:ea typeface="微软雅黑" panose="020B0503020204020204" pitchFamily="34" charset="-122"/>
              </a:rPr>
              <a:t>      物联网接入网和核心网面临着来自终端和互联网的双向流量攻击威胁，消耗网络带宽，造成网络拥塞，甚至瘫痪。</a:t>
            </a:r>
          </a:p>
          <a:p>
            <a:pPr algn="l"/>
            <a:r>
              <a:rPr lang="en-US" altLang="zh-CN" sz="1200" dirty="0">
                <a:solidFill>
                  <a:schemeClr val="tx1"/>
                </a:solidFill>
                <a:latin typeface="微软雅黑" panose="020B0503020204020204" pitchFamily="34" charset="-122"/>
                <a:ea typeface="微软雅黑" panose="020B0503020204020204" pitchFamily="34" charset="-122"/>
              </a:rPr>
              <a:t>2. </a:t>
            </a:r>
            <a:r>
              <a:rPr lang="zh-CN" altLang="en-US" sz="1200" b="1" dirty="0">
                <a:solidFill>
                  <a:srgbClr val="C00000"/>
                </a:solidFill>
                <a:latin typeface="微软雅黑" panose="020B0503020204020204" pitchFamily="34" charset="-122"/>
                <a:ea typeface="微软雅黑" panose="020B0503020204020204" pitchFamily="34" charset="-122"/>
              </a:rPr>
              <a:t>非法入侵 </a:t>
            </a:r>
          </a:p>
          <a:p>
            <a:pPr algn="l"/>
            <a:r>
              <a:rPr lang="zh-CN" altLang="en-US" sz="1200" b="1" dirty="0">
                <a:solidFill>
                  <a:srgbClr val="C00000"/>
                </a:solidFill>
                <a:latin typeface="微软雅黑" panose="020B0503020204020204" pitchFamily="34" charset="-122"/>
                <a:ea typeface="微软雅黑" panose="020B0503020204020204" pitchFamily="34" charset="-122"/>
              </a:rPr>
              <a:t>      </a:t>
            </a:r>
            <a:r>
              <a:rPr lang="zh-CN" altLang="en-US" sz="1200" dirty="0">
                <a:solidFill>
                  <a:schemeClr val="tx1"/>
                </a:solidFill>
                <a:latin typeface="微软雅黑" panose="020B0503020204020204" pitchFamily="34" charset="-122"/>
                <a:ea typeface="微软雅黑" panose="020B0503020204020204" pitchFamily="34" charset="-122"/>
              </a:rPr>
              <a:t>攻击者可能利用运维管理上的漏洞，对核心网元和系统发起入侵，感染病毒，篡改重要业务数据，造成网元或者业务失效，甚至瘫痪整个网络。</a:t>
            </a:r>
          </a:p>
          <a:p>
            <a:endParaRPr kumimoji="1" lang="en-US" altLang="zh-CN" dirty="0"/>
          </a:p>
          <a:p>
            <a:r>
              <a:rPr kumimoji="1" lang="zh-CN" altLang="en-US" dirty="0"/>
              <a:t>平台面临的主要威胁</a:t>
            </a:r>
            <a:endParaRPr kumimoji="1" lang="en-US" altLang="zh-CN" dirty="0"/>
          </a:p>
          <a:p>
            <a:pPr algn="l"/>
            <a:r>
              <a:rPr lang="en-US" altLang="zh-CN" sz="1200" dirty="0">
                <a:solidFill>
                  <a:schemeClr val="tx1"/>
                </a:solidFill>
                <a:latin typeface="微软雅黑" panose="020B0503020204020204" pitchFamily="34" charset="-122"/>
                <a:ea typeface="微软雅黑" panose="020B0503020204020204" pitchFamily="34" charset="-122"/>
              </a:rPr>
              <a:t>1. </a:t>
            </a:r>
            <a:r>
              <a:rPr lang="zh-CN" altLang="en-US" sz="1200" b="1" dirty="0">
                <a:solidFill>
                  <a:srgbClr val="C00000"/>
                </a:solidFill>
                <a:latin typeface="微软雅黑" panose="020B0503020204020204" pitchFamily="34" charset="-122"/>
                <a:ea typeface="微软雅黑" panose="020B0503020204020204" pitchFamily="34" charset="-122"/>
              </a:rPr>
              <a:t>流量攻击 </a:t>
            </a:r>
          </a:p>
          <a:p>
            <a:pPr algn="l"/>
            <a:r>
              <a:rPr lang="zh-CN" altLang="en-US" sz="1200" dirty="0">
                <a:solidFill>
                  <a:schemeClr val="tx1"/>
                </a:solidFill>
                <a:latin typeface="微软雅黑" panose="020B0503020204020204" pitchFamily="34" charset="-122"/>
                <a:ea typeface="微软雅黑" panose="020B0503020204020204" pitchFamily="34" charset="-122"/>
              </a:rPr>
              <a:t>      通过互联网对平台实施</a:t>
            </a:r>
            <a:r>
              <a:rPr lang="en-US" altLang="zh-CN" sz="1200" dirty="0">
                <a:solidFill>
                  <a:schemeClr val="tx1"/>
                </a:solidFill>
                <a:latin typeface="微软雅黑" panose="020B0503020204020204" pitchFamily="34" charset="-122"/>
                <a:ea typeface="微软雅黑" panose="020B0503020204020204" pitchFamily="34" charset="-122"/>
              </a:rPr>
              <a:t>DDoS</a:t>
            </a:r>
            <a:r>
              <a:rPr lang="zh-CN" altLang="en-US" sz="1200" dirty="0">
                <a:solidFill>
                  <a:schemeClr val="tx1"/>
                </a:solidFill>
                <a:latin typeface="微软雅黑" panose="020B0503020204020204" pitchFamily="34" charset="-122"/>
                <a:ea typeface="微软雅黑" panose="020B0503020204020204" pitchFamily="34" charset="-122"/>
              </a:rPr>
              <a:t>攻击，导致平台无法服务。</a:t>
            </a:r>
          </a:p>
          <a:p>
            <a:pPr algn="l"/>
            <a:r>
              <a:rPr lang="en-US" altLang="zh-CN" sz="1200" dirty="0">
                <a:solidFill>
                  <a:schemeClr val="tx1"/>
                </a:solidFill>
                <a:latin typeface="微软雅黑" panose="020B0503020204020204" pitchFamily="34" charset="-122"/>
                <a:ea typeface="微软雅黑" panose="020B0503020204020204" pitchFamily="34" charset="-122"/>
              </a:rPr>
              <a:t>2. </a:t>
            </a:r>
            <a:r>
              <a:rPr lang="zh-CN" altLang="en-US" sz="1200" b="1" dirty="0">
                <a:solidFill>
                  <a:srgbClr val="C00000"/>
                </a:solidFill>
                <a:latin typeface="微软雅黑" panose="020B0503020204020204" pitchFamily="34" charset="-122"/>
                <a:ea typeface="微软雅黑" panose="020B0503020204020204" pitchFamily="34" charset="-122"/>
              </a:rPr>
              <a:t>入侵攻击 </a:t>
            </a:r>
          </a:p>
          <a:p>
            <a:pPr algn="l"/>
            <a:r>
              <a:rPr lang="zh-CN" altLang="en-US" sz="1200" b="1" dirty="0">
                <a:solidFill>
                  <a:srgbClr val="C00000"/>
                </a:solidFill>
                <a:latin typeface="微软雅黑" panose="020B0503020204020204" pitchFamily="34" charset="-122"/>
                <a:ea typeface="微软雅黑" panose="020B0503020204020204" pitchFamily="34" charset="-122"/>
              </a:rPr>
              <a:t>      </a:t>
            </a:r>
            <a:r>
              <a:rPr lang="zh-CN" altLang="en-US" sz="1200" dirty="0">
                <a:solidFill>
                  <a:schemeClr val="tx1"/>
                </a:solidFill>
                <a:latin typeface="微软雅黑" panose="020B0503020204020204" pitchFamily="34" charset="-122"/>
                <a:ea typeface="微软雅黑" panose="020B0503020204020204" pitchFamily="34" charset="-122"/>
              </a:rPr>
              <a:t>由于平台自身的安全漏洞，攻击者可以从互联网入侵平台设备。</a:t>
            </a:r>
          </a:p>
          <a:p>
            <a:pPr algn="l"/>
            <a:r>
              <a:rPr lang="en-US" altLang="zh-CN" sz="1200" dirty="0">
                <a:latin typeface="微软雅黑" panose="020B0503020204020204" pitchFamily="34" charset="-122"/>
                <a:ea typeface="微软雅黑" panose="020B0503020204020204" pitchFamily="34" charset="-122"/>
                <a:sym typeface="+mn-ea"/>
              </a:rPr>
              <a:t>3. </a:t>
            </a:r>
            <a:r>
              <a:rPr lang="zh-CN" altLang="en-US" sz="1200" b="1" dirty="0">
                <a:solidFill>
                  <a:srgbClr val="C00000"/>
                </a:solidFill>
                <a:latin typeface="微软雅黑" panose="020B0503020204020204" pitchFamily="34" charset="-122"/>
                <a:ea typeface="微软雅黑" panose="020B0503020204020204" pitchFamily="34" charset="-122"/>
                <a:sym typeface="+mn-ea"/>
              </a:rPr>
              <a:t>恶意代码 </a:t>
            </a:r>
            <a:endParaRPr lang="zh-CN" altLang="en-US" sz="1200" b="1" dirty="0">
              <a:solidFill>
                <a:srgbClr val="C00000"/>
              </a:solidFill>
              <a:latin typeface="微软雅黑" panose="020B0503020204020204" pitchFamily="34" charset="-122"/>
              <a:ea typeface="微软雅黑" panose="020B0503020204020204" pitchFamily="34" charset="-122"/>
            </a:endParaRPr>
          </a:p>
          <a:p>
            <a:pPr algn="l"/>
            <a:r>
              <a:rPr lang="zh-CN" altLang="en-US" sz="1200" b="1" dirty="0">
                <a:solidFill>
                  <a:srgbClr val="C00000"/>
                </a:solidFill>
                <a:latin typeface="微软雅黑" panose="020B0503020204020204" pitchFamily="34" charset="-122"/>
                <a:ea typeface="微软雅黑" panose="020B0503020204020204" pitchFamily="34" charset="-122"/>
                <a:sym typeface="+mn-ea"/>
              </a:rPr>
              <a:t>      </a:t>
            </a:r>
            <a:r>
              <a:rPr lang="zh-CN" altLang="en-US" sz="1200" dirty="0">
                <a:latin typeface="微软雅黑" panose="020B0503020204020204" pitchFamily="34" charset="-122"/>
                <a:ea typeface="微软雅黑" panose="020B0503020204020204" pitchFamily="34" charset="-122"/>
                <a:sym typeface="+mn-ea"/>
              </a:rPr>
              <a:t>平台软件系统可能感染来自互联网的病毒、木马、蠕虫。</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204</a:t>
            </a:fld>
            <a:endParaRPr kumimoji="1" lang="zh-CN" altLang="en-US"/>
          </a:p>
        </p:txBody>
      </p:sp>
    </p:spTree>
    <p:extLst>
      <p:ext uri="{BB962C8B-B14F-4D97-AF65-F5344CB8AC3E}">
        <p14:creationId xmlns:p14="http://schemas.microsoft.com/office/powerpoint/2010/main" val="4280974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r>
              <a:rPr kumimoji="1" lang="zh-CN" altLang="en-US" dirty="0"/>
              <a:t>物联网安全的总体需求就是物理安全、信息采集安全、信息传输安全和信息处理安全的综合。</a:t>
            </a:r>
            <a:endParaRPr kumimoji="1" lang="en-US" altLang="zh-CN" dirty="0"/>
          </a:p>
          <a:p>
            <a:r>
              <a:rPr kumimoji="1" lang="zh-CN" altLang="en-US" dirty="0"/>
              <a:t>其中物理安全层是保证物联网信息采集节点不被欺骗、控制、破坏的关键</a:t>
            </a:r>
            <a:endParaRPr kumimoji="1" lang="en-US" altLang="zh-CN" dirty="0"/>
          </a:p>
          <a:p>
            <a:r>
              <a:rPr kumimoji="1" lang="zh-CN" altLang="en-US" dirty="0"/>
              <a:t>信息采集安全层，防止采集的信息被窃听、篡改、伪造和重放攻击</a:t>
            </a:r>
            <a:endParaRPr kumimoji="1" lang="en-US" altLang="zh-CN" dirty="0"/>
          </a:p>
          <a:p>
            <a:r>
              <a:rPr kumimoji="1" lang="zh-CN" altLang="en-US" dirty="0"/>
              <a:t>信息传输安全层主要是保证信息传递过程中数据的机密性、完整性、真实性和新鲜性</a:t>
            </a:r>
            <a:endParaRPr kumimoji="1" lang="en-US" altLang="zh-CN" dirty="0"/>
          </a:p>
          <a:p>
            <a:r>
              <a:rPr kumimoji="1" lang="zh-CN" altLang="en-US" dirty="0"/>
              <a:t>信息处理安全层保证信息的私密性和储存安全等</a:t>
            </a:r>
            <a:endParaRPr kumimoji="1" lang="en-US" altLang="zh-CN" dirty="0"/>
          </a:p>
          <a:p>
            <a:r>
              <a:rPr kumimoji="1" lang="zh-CN" altLang="en-US" dirty="0"/>
              <a:t>物联网安全的最终目标是确保信息的机密性、完整性、真实性和数据新鲜性</a:t>
            </a:r>
            <a:endParaRPr kumimoji="1" lang="en-US" altLang="zh-CN"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205</a:t>
            </a:fld>
            <a:endParaRPr kumimoji="1" lang="zh-CN" altLang="en-US"/>
          </a:p>
        </p:txBody>
      </p:sp>
    </p:spTree>
    <p:extLst>
      <p:ext uri="{BB962C8B-B14F-4D97-AF65-F5344CB8AC3E}">
        <p14:creationId xmlns:p14="http://schemas.microsoft.com/office/powerpoint/2010/main" val="414315582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r>
              <a:rPr kumimoji="1" lang="zh-CN" altLang="en-US" dirty="0"/>
              <a:t>与互联网相比，物联网主要实现了人与物、物与物之间的通信</a:t>
            </a:r>
            <a:endParaRPr kumimoji="1" lang="en-US" altLang="zh-CN" dirty="0"/>
          </a:p>
          <a:p>
            <a:r>
              <a:rPr kumimoji="1" lang="zh-CN" altLang="en-US" dirty="0"/>
              <a:t>根据功能的不同，物联网网络体系结构大致分为三个层次</a:t>
            </a:r>
            <a:endParaRPr kumimoji="1" lang="en-US" altLang="zh-CN" dirty="0"/>
          </a:p>
          <a:p>
            <a:endParaRPr lang="en-US" altLang="zh-CN" dirty="0"/>
          </a:p>
          <a:p>
            <a:r>
              <a:rPr kumimoji="1" lang="zh-CN" altLang="en-US" dirty="0"/>
              <a:t>底层是用来信息采集的感知层，其安全目标在于</a:t>
            </a:r>
            <a:r>
              <a:rPr lang="zh-CN" altLang="en-US" sz="1200" dirty="0"/>
              <a:t>注重加强对传感网机密性的安全控制、节点认证及入侵检测，在底层信息传输环节进行安全防护，感知层安全技术结构较复杂，在保证安全防护力度的同时需保证物联网设备计算能力、通信能力和存储能力。</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中间层是数据传输的网络层。</a:t>
            </a:r>
            <a:r>
              <a:rPr lang="zh-CN" altLang="en-US" sz="1200" dirty="0"/>
              <a:t>网络层安全用于保障通信安全，在通信层对数据包进行高强度处理，提供数据源地址验证、无连接数据完整性、数据机密性和有限业务流加密等安全服务。</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顶层则是应用层，或者中间件层。</a:t>
            </a:r>
            <a:r>
              <a:rPr lang="zh-CN" altLang="en-US" sz="1200" dirty="0"/>
              <a:t>应用层安全的设计重点为提升海量数据信息处理和业务控制策略的安全性和可靠性，保障各类业务及业务支撑平台的安全。</a:t>
            </a:r>
          </a:p>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206</a:t>
            </a:fld>
            <a:endParaRPr kumimoji="1" lang="zh-CN" altLang="en-US"/>
          </a:p>
        </p:txBody>
      </p:sp>
    </p:spTree>
    <p:extLst>
      <p:ext uri="{BB962C8B-B14F-4D97-AF65-F5344CB8AC3E}">
        <p14:creationId xmlns:p14="http://schemas.microsoft.com/office/powerpoint/2010/main" val="11152175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感知层的</a:t>
            </a:r>
            <a:r>
              <a:rPr lang="zh-CN" altLang="zh-CN" sz="1200" dirty="0"/>
              <a:t>感知单元功能受限，特别是无线传感器元件</a:t>
            </a:r>
            <a:r>
              <a:rPr kumimoji="1" lang="zh-CN" altLang="en-US" sz="1200" dirty="0"/>
              <a:t>，</a:t>
            </a:r>
            <a:r>
              <a:rPr lang="zh-CN" altLang="zh-CN" sz="1200" dirty="0"/>
              <a:t>局部传感器网络</a:t>
            </a:r>
            <a:r>
              <a:rPr lang="zh-CN" altLang="en-US" sz="1200" dirty="0"/>
              <a:t>是由多个感知单元组成的。</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感知层面临的安全威胁有</a:t>
            </a:r>
            <a:endParaRPr lang="en-US" altLang="zh-CN" sz="1200" dirty="0"/>
          </a:p>
          <a:p>
            <a:pPr lvl="1" fontAlgn="auto">
              <a:lnSpc>
                <a:spcPct val="150000"/>
              </a:lnSpc>
              <a:buFont typeface="Arial" panose="020B0604020202020204" pitchFamily="34" charset="0"/>
              <a:buChar char="•"/>
            </a:pPr>
            <a:r>
              <a:rPr lang="zh-CN" altLang="zh-CN" sz="1710" dirty="0"/>
              <a:t>感知层的网关节点被恶意控制（安全性全部丢失）</a:t>
            </a:r>
          </a:p>
          <a:p>
            <a:pPr lvl="1" fontAlgn="auto">
              <a:lnSpc>
                <a:spcPct val="150000"/>
              </a:lnSpc>
              <a:buFont typeface="Arial" panose="020B0604020202020204" pitchFamily="34" charset="0"/>
              <a:buChar char="•"/>
            </a:pPr>
            <a:r>
              <a:rPr lang="zh-CN" altLang="zh-CN" sz="1710" dirty="0"/>
              <a:t>感知层的普通节点被恶意控制（攻击方控制密钥）</a:t>
            </a:r>
          </a:p>
          <a:p>
            <a:pPr lvl="1" fontAlgn="auto">
              <a:lnSpc>
                <a:spcPct val="150000"/>
              </a:lnSpc>
              <a:buFont typeface="Arial" panose="020B0604020202020204" pitchFamily="34" charset="0"/>
              <a:buChar char="•"/>
            </a:pPr>
            <a:r>
              <a:rPr lang="zh-CN" altLang="zh-CN" sz="1710" dirty="0"/>
              <a:t>感知层的普通节点被捕获（未控制密钥，节点未被控制）</a:t>
            </a:r>
          </a:p>
          <a:p>
            <a:pPr lvl="1" fontAlgn="auto">
              <a:lnSpc>
                <a:spcPct val="150000"/>
              </a:lnSpc>
              <a:buFont typeface="Arial" panose="020B0604020202020204" pitchFamily="34" charset="0"/>
              <a:buChar char="•"/>
            </a:pPr>
            <a:r>
              <a:rPr lang="zh-CN" altLang="zh-CN" sz="1710" dirty="0"/>
              <a:t>感知层的节点受到来自网络的</a:t>
            </a:r>
            <a:r>
              <a:rPr lang="en-US" altLang="zh-CN" sz="1710" dirty="0"/>
              <a:t>DoS</a:t>
            </a:r>
            <a:r>
              <a:rPr lang="zh-CN" altLang="en-US" sz="1710" dirty="0"/>
              <a:t>攻击</a:t>
            </a:r>
          </a:p>
          <a:p>
            <a:pPr lvl="1" fontAlgn="auto">
              <a:lnSpc>
                <a:spcPct val="150000"/>
              </a:lnSpc>
              <a:buFont typeface="Arial" panose="020B0604020202020204" pitchFamily="34" charset="0"/>
              <a:buChar char="•"/>
            </a:pPr>
            <a:r>
              <a:rPr lang="zh-CN" altLang="en-US" sz="1710" dirty="0"/>
              <a:t>接入的物联网的超大量传感节点的标识、识别、认证和控制问题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207</a:t>
            </a:fld>
            <a:endParaRPr kumimoji="1" lang="zh-CN" altLang="en-US"/>
          </a:p>
        </p:txBody>
      </p:sp>
    </p:spTree>
    <p:extLst>
      <p:ext uri="{BB962C8B-B14F-4D97-AF65-F5344CB8AC3E}">
        <p14:creationId xmlns:p14="http://schemas.microsoft.com/office/powerpoint/2010/main" val="353687369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物联网数据</a:t>
            </a:r>
            <a:r>
              <a:rPr lang="zh-CN" altLang="zh-CN" sz="1200" dirty="0"/>
              <a:t>通常使用互联网、移动网或专业网（国家电网）等传输</a:t>
            </a:r>
            <a:r>
              <a:rPr kumimoji="1" lang="zh-CN" altLang="en-US" sz="1200" dirty="0"/>
              <a:t>，</a:t>
            </a:r>
            <a:r>
              <a:rPr lang="zh-CN" altLang="zh-CN" sz="1200" dirty="0"/>
              <a:t>通信过程可能会跨网传输</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网络层的安全威胁</a:t>
            </a:r>
            <a:endParaRPr lang="en-US" altLang="zh-CN" sz="1200" dirty="0"/>
          </a:p>
          <a:p>
            <a:pPr lvl="1" fontAlgn="auto">
              <a:lnSpc>
                <a:spcPct val="150000"/>
              </a:lnSpc>
              <a:buFont typeface="Arial" panose="020B0604020202020204" pitchFamily="34" charset="0"/>
              <a:buChar char="•"/>
            </a:pPr>
            <a:r>
              <a:rPr lang="zh-CN" altLang="zh-CN" sz="1710" dirty="0"/>
              <a:t>假冒攻击、中间人攻击（可发生在所有类型网络）</a:t>
            </a:r>
          </a:p>
          <a:p>
            <a:pPr lvl="1" fontAlgn="auto">
              <a:lnSpc>
                <a:spcPct val="150000"/>
              </a:lnSpc>
              <a:buFont typeface="Arial" panose="020B0604020202020204" pitchFamily="34" charset="0"/>
              <a:buChar char="•"/>
            </a:pPr>
            <a:r>
              <a:rPr lang="en-US" altLang="zh-CN" sz="1710" dirty="0"/>
              <a:t>DoS</a:t>
            </a:r>
            <a:r>
              <a:rPr lang="zh-CN" altLang="en-US" sz="1710" dirty="0"/>
              <a:t>攻击、</a:t>
            </a:r>
            <a:r>
              <a:rPr lang="en-US" altLang="zh-CN" sz="1710" dirty="0"/>
              <a:t>DDoS</a:t>
            </a:r>
            <a:r>
              <a:rPr lang="zh-CN" altLang="en-US" sz="1710" dirty="0"/>
              <a:t>攻击（传感网、互联网）</a:t>
            </a:r>
          </a:p>
          <a:p>
            <a:pPr lvl="1" fontAlgn="auto">
              <a:lnSpc>
                <a:spcPct val="150000"/>
              </a:lnSpc>
              <a:buFont typeface="Arial" panose="020B0604020202020204" pitchFamily="34" charset="0"/>
              <a:buChar char="•"/>
            </a:pPr>
            <a:r>
              <a:rPr lang="zh-CN" altLang="en-US" sz="1710" dirty="0"/>
              <a:t>跨异构网络的攻击（互联网、移动网等互联情况）</a:t>
            </a:r>
          </a:p>
          <a:p>
            <a:pPr lvl="1" fontAlgn="auto">
              <a:lnSpc>
                <a:spcPct val="150000"/>
              </a:lnSpc>
              <a:buFont typeface="Arial" panose="020B0604020202020204" pitchFamily="34" charset="0"/>
              <a:buChar char="•"/>
            </a:pPr>
            <a:r>
              <a:rPr lang="zh-CN" altLang="en-US" sz="1710" dirty="0"/>
              <a:t>垃圾数据传播（增加网络负担、造成延时）</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208</a:t>
            </a:fld>
            <a:endParaRPr kumimoji="1" lang="zh-CN" altLang="en-US"/>
          </a:p>
        </p:txBody>
      </p:sp>
    </p:spTree>
    <p:extLst>
      <p:ext uri="{BB962C8B-B14F-4D97-AF65-F5344CB8AC3E}">
        <p14:creationId xmlns:p14="http://schemas.microsoft.com/office/powerpoint/2010/main" val="345306131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不同的应用环境对安全有不同的需求</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a:p>
          <a:p>
            <a:r>
              <a:rPr lang="en-US" altLang="zh-CN"/>
              <a:t>【</a:t>
            </a:r>
            <a:r>
              <a:rPr lang="zh-CN" altLang="en-US"/>
              <a:t>选讲或扩展讲解</a:t>
            </a:r>
            <a:r>
              <a:rPr lang="en-US" altLang="zh-CN"/>
              <a:t>】</a:t>
            </a:r>
            <a:endParaRPr kumimoji="1" lang="en-US" altLang="zh-CN"/>
          </a:p>
          <a:p>
            <a:r>
              <a:rPr kumimoji="1" lang="zh-CN" altLang="en-US"/>
              <a:t>对于</a:t>
            </a:r>
            <a:r>
              <a:rPr kumimoji="1" lang="zh-CN" altLang="en-US" dirty="0"/>
              <a:t>应用层来说，安全威胁主要集中在</a:t>
            </a:r>
            <a:endParaRPr kumimoji="1" lang="en-US" altLang="zh-CN" dirty="0"/>
          </a:p>
          <a:p>
            <a:pPr lvl="1" fontAlgn="auto">
              <a:lnSpc>
                <a:spcPct val="150000"/>
              </a:lnSpc>
              <a:buFont typeface="Arial" panose="020B0604020202020204" pitchFamily="34" charset="0"/>
              <a:buChar char="•"/>
            </a:pPr>
            <a:r>
              <a:rPr lang="zh-CN" altLang="zh-CN" sz="1710" dirty="0"/>
              <a:t>用户隐私位置（位置信息、医疗咨询）等泄露</a:t>
            </a:r>
          </a:p>
          <a:p>
            <a:pPr lvl="1" fontAlgn="auto">
              <a:lnSpc>
                <a:spcPct val="150000"/>
              </a:lnSpc>
              <a:buFont typeface="Arial" panose="020B0604020202020204" pitchFamily="34" charset="0"/>
              <a:buChar char="•"/>
            </a:pPr>
            <a:r>
              <a:rPr lang="zh-CN" altLang="zh-CN" sz="1710" dirty="0"/>
              <a:t>不同访问权限对同一数据库内容进行筛选</a:t>
            </a:r>
          </a:p>
          <a:p>
            <a:pPr lvl="1" fontAlgn="auto">
              <a:lnSpc>
                <a:spcPct val="150000"/>
              </a:lnSpc>
              <a:buFont typeface="Arial" panose="020B0604020202020204" pitchFamily="34" charset="0"/>
              <a:buChar char="•"/>
            </a:pPr>
            <a:r>
              <a:rPr lang="zh-CN" altLang="zh-CN" sz="1710" dirty="0"/>
              <a:t>销毁计算机数据</a:t>
            </a:r>
          </a:p>
          <a:p>
            <a:pPr lvl="1" fontAlgn="auto">
              <a:lnSpc>
                <a:spcPct val="150000"/>
              </a:lnSpc>
              <a:buFont typeface="Arial" panose="020B0604020202020204" pitchFamily="34" charset="0"/>
              <a:buChar char="•"/>
            </a:pPr>
            <a:r>
              <a:rPr lang="zh-CN" altLang="zh-CN" sz="1710" dirty="0"/>
              <a:t>计算计算机取证</a:t>
            </a:r>
          </a:p>
          <a:p>
            <a:pPr lvl="1" fontAlgn="auto">
              <a:lnSpc>
                <a:spcPct val="150000"/>
              </a:lnSpc>
              <a:buFont typeface="Arial" panose="020B0604020202020204" pitchFamily="34" charset="0"/>
              <a:buChar char="•"/>
            </a:pPr>
            <a:r>
              <a:rPr lang="zh-CN" altLang="zh-CN" sz="1710" dirty="0"/>
              <a:t>处理信息泄露与追踪问题</a:t>
            </a:r>
          </a:p>
          <a:p>
            <a:pPr lvl="1" fontAlgn="auto">
              <a:lnSpc>
                <a:spcPct val="150000"/>
              </a:lnSpc>
              <a:buFont typeface="Arial" panose="020B0604020202020204" pitchFamily="34" charset="0"/>
              <a:buChar char="•"/>
            </a:pPr>
            <a:r>
              <a:rPr lang="zh-CN" altLang="zh-CN" sz="1710" dirty="0"/>
              <a:t>电子产品及软件的知识产权被侵犯</a:t>
            </a:r>
          </a:p>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209</a:t>
            </a:fld>
            <a:endParaRPr kumimoji="1" lang="zh-CN" altLang="en-US"/>
          </a:p>
        </p:txBody>
      </p:sp>
    </p:spTree>
    <p:extLst>
      <p:ext uri="{BB962C8B-B14F-4D97-AF65-F5344CB8AC3E}">
        <p14:creationId xmlns:p14="http://schemas.microsoft.com/office/powerpoint/2010/main" val="56910610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endParaRPr kumimoji="1" lang="en-US" altLang="zh-CN" b="0" dirty="0"/>
          </a:p>
          <a:p>
            <a:r>
              <a:rPr kumimoji="1" lang="zh-CN" altLang="en-US" b="0" dirty="0"/>
              <a:t>可以看到攻击者可以利用它可以利用的一切智能设备实施攻击</a:t>
            </a:r>
            <a:endParaRPr kumimoji="1" lang="en-US" altLang="zh-CN" b="0" dirty="0"/>
          </a:p>
          <a:p>
            <a:endParaRPr kumimoji="1"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endParaRPr kumimoji="1"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比如温度计，</a:t>
            </a:r>
            <a:r>
              <a:rPr lang="zh-CN" altLang="zh-CN" sz="1200" b="0" spc="13" dirty="0">
                <a:solidFill>
                  <a:srgbClr val="C00000"/>
                </a:solidFill>
                <a:latin typeface="Arial" panose="020B0604020202020204"/>
                <a:cs typeface="Arial" panose="020B0604020202020204"/>
              </a:rPr>
              <a:t>篡改温度控制</a:t>
            </a:r>
            <a:endParaRPr lang="zh-CN" altLang="zh-CN" sz="1200" b="0" dirty="0">
              <a:latin typeface="Arial" panose="020B0604020202020204"/>
              <a:cs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0" spc="13" dirty="0">
                <a:solidFill>
                  <a:srgbClr val="C00000"/>
                </a:solidFill>
                <a:latin typeface="Arial" panose="020B0604020202020204"/>
                <a:cs typeface="Arial" panose="020B0604020202020204"/>
              </a:rPr>
              <a:t>通过麦克风和摄像头对受害者进行监视</a:t>
            </a:r>
          </a:p>
          <a:p>
            <a:r>
              <a:rPr kumimoji="1" lang="zh-CN" altLang="en-US" b="0" dirty="0"/>
              <a:t>或者通过一些</a:t>
            </a:r>
            <a:r>
              <a:rPr lang="zh-CN" altLang="zh-CN" sz="1200" b="0" spc="13" dirty="0">
                <a:solidFill>
                  <a:srgbClr val="C00000"/>
                </a:solidFill>
                <a:latin typeface="Arial" panose="020B0604020202020204"/>
                <a:cs typeface="Arial" panose="020B0604020202020204"/>
              </a:rPr>
              <a:t>智能设备提取WiFi权限进而发动攻击</a:t>
            </a:r>
            <a:r>
              <a:rPr kumimoji="0" lang="zh-CN" altLang="en-US" sz="1200" b="0" spc="13" dirty="0">
                <a:solidFill>
                  <a:srgbClr val="C00000"/>
                </a:solidFill>
                <a:latin typeface="Arial" panose="020B0604020202020204"/>
                <a:cs typeface="Arial" panose="020B0604020202020204"/>
              </a:rPr>
              <a:t>，</a:t>
            </a:r>
            <a:r>
              <a:rPr kumimoji="1" lang="zh-CN" altLang="en-US" sz="1200" b="0" spc="13" dirty="0">
                <a:solidFill>
                  <a:srgbClr val="C00000"/>
                </a:solidFill>
                <a:latin typeface="Arial" panose="020B0604020202020204"/>
                <a:cs typeface="Arial" panose="020B0604020202020204"/>
              </a:rPr>
              <a:t>禁用一些功能，或者窃取用户信息，</a:t>
            </a:r>
            <a:endParaRPr kumimoji="1" lang="en-US" altLang="zh-CN" sz="1200" b="0" spc="13" dirty="0">
              <a:solidFill>
                <a:srgbClr val="C00000"/>
              </a:solidFill>
              <a:latin typeface="Arial" panose="020B0604020202020204"/>
              <a:cs typeface="Arial" panose="020B0604020202020204"/>
            </a:endParaRPr>
          </a:p>
          <a:p>
            <a:r>
              <a:rPr kumimoji="1" lang="zh-CN" altLang="en-US" sz="1200" b="0" spc="13" dirty="0">
                <a:solidFill>
                  <a:srgbClr val="C00000"/>
                </a:solidFill>
                <a:latin typeface="Arial" panose="020B0604020202020204"/>
                <a:cs typeface="Arial" panose="020B0604020202020204"/>
              </a:rPr>
              <a:t>监听电话、窃取私密文件，伪造合法用户身份进一步做一些别的操作</a:t>
            </a:r>
            <a:endParaRPr kumimoji="1" lang="en-US" altLang="zh-CN" sz="1200" b="0" spc="13" dirty="0">
              <a:solidFill>
                <a:srgbClr val="C00000"/>
              </a:solidFill>
              <a:latin typeface="Arial" panose="020B0604020202020204"/>
              <a:cs typeface="Arial" panose="020B0604020202020204"/>
            </a:endParaRPr>
          </a:p>
          <a:p>
            <a:r>
              <a:rPr kumimoji="1" lang="zh-CN" altLang="en-US" sz="1200" b="0" spc="13" dirty="0">
                <a:solidFill>
                  <a:srgbClr val="C00000"/>
                </a:solidFill>
                <a:latin typeface="Arial" panose="020B0604020202020204"/>
                <a:cs typeface="Arial" panose="020B0604020202020204"/>
              </a:rPr>
              <a:t>这些都是攻击者可以利用并进行攻击的点</a:t>
            </a:r>
            <a:endParaRPr kumimoji="1" lang="zh-CN" altLang="en-US" b="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210</a:t>
            </a:fld>
            <a:endParaRPr kumimoji="1" lang="zh-CN" altLang="en-US"/>
          </a:p>
        </p:txBody>
      </p:sp>
    </p:spTree>
    <p:extLst>
      <p:ext uri="{BB962C8B-B14F-4D97-AF65-F5344CB8AC3E}">
        <p14:creationId xmlns:p14="http://schemas.microsoft.com/office/powerpoint/2010/main" val="139337490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以物联网安全中的实例来讲，</a:t>
            </a:r>
            <a:r>
              <a:rPr lang="zh-CN" altLang="zh-CN" sz="1200" spc="13" dirty="0">
                <a:latin typeface="Arial" panose="020B0604020202020204"/>
                <a:cs typeface="Arial" panose="020B0604020202020204"/>
              </a:rPr>
              <a:t>随处可见的智能设备在为我们提供便利的同时，也在无时无刻的泄露着我们的隐私。</a:t>
            </a:r>
            <a:r>
              <a:rPr kumimoji="1" lang="zh-CN" altLang="en-US" sz="1200" spc="13" dirty="0">
                <a:latin typeface="Arial" panose="020B0604020202020204"/>
                <a:cs typeface="Arial" panose="020B0604020202020204"/>
              </a:rPr>
              <a:t>比如只能摄像头、手机、</a:t>
            </a:r>
            <a:r>
              <a:rPr kumimoji="1" lang="en-US" altLang="zh-CN" sz="1200" spc="13" dirty="0">
                <a:latin typeface="Arial" panose="020B0604020202020204"/>
                <a:cs typeface="Arial" panose="020B0604020202020204"/>
              </a:rPr>
              <a:t>iPad</a:t>
            </a:r>
            <a:r>
              <a:rPr kumimoji="1" lang="zh-CN" altLang="en-US" sz="1200" spc="13" dirty="0">
                <a:latin typeface="Arial" panose="020B0604020202020204"/>
                <a:cs typeface="Arial" panose="020B0604020202020204"/>
              </a:rPr>
              <a:t>、电脑、传真机等等</a:t>
            </a:r>
            <a:endParaRPr lang="zh-CN" altLang="zh-CN" sz="1200" dirty="0">
              <a:latin typeface="Arial" panose="020B0604020202020204"/>
              <a:cs typeface="Arial" panose="020B0604020202020204"/>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211</a:t>
            </a:fld>
            <a:endParaRPr kumimoji="1" lang="zh-CN" altLang="en-US"/>
          </a:p>
        </p:txBody>
      </p:sp>
    </p:spTree>
    <p:extLst>
      <p:ext uri="{BB962C8B-B14F-4D97-AF65-F5344CB8AC3E}">
        <p14:creationId xmlns:p14="http://schemas.microsoft.com/office/powerpoint/2010/main" val="406058855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我们来看一个利用传感器开展的攻击实例。在智能设备上，各传感组件在空间上的密集排列导致了隐私泄露新途径。</a:t>
            </a:r>
            <a:endParaRPr lang="en-US" altLang="zh-CN" dirty="0"/>
          </a:p>
          <a:p>
            <a:r>
              <a:rPr kumimoji="1" lang="zh-CN" altLang="en-US" dirty="0"/>
              <a:t>在这个工作中，我们主要关注的是用户的语音信息。</a:t>
            </a:r>
            <a:endParaRPr kumimoji="1" lang="en-US" altLang="zh-CN" dirty="0"/>
          </a:p>
          <a:p>
            <a:endParaRPr kumimoji="1" lang="en-US" altLang="zh-CN" dirty="0"/>
          </a:p>
          <a:p>
            <a:r>
              <a:rPr kumimoji="1" lang="zh-CN" altLang="en-US" dirty="0"/>
              <a:t>对于声音这种敏感信息，任何手机应用都必须经过了用户授权才可以通过麦克风进行采集。</a:t>
            </a:r>
            <a:endParaRPr kumimoji="1" lang="en-US" altLang="zh-CN" dirty="0"/>
          </a:p>
          <a:p>
            <a:endParaRPr kumimoji="1" lang="en-US" altLang="zh-CN" dirty="0"/>
          </a:p>
          <a:p>
            <a:r>
              <a:rPr kumimoji="1" lang="zh-CN" altLang="en-US" dirty="0"/>
              <a:t>然而，经过我们研究发现，在现在的智能手机中，除了需要用户授权的麦克风之外，还存在着另外一个无需任何敏感权限即可采集用户语音信息的传感器，即加速计。</a:t>
            </a:r>
            <a:endParaRPr kumimoji="1" lang="en-US" altLang="zh-CN" dirty="0"/>
          </a:p>
        </p:txBody>
      </p:sp>
    </p:spTree>
    <p:extLst>
      <p:ext uri="{BB962C8B-B14F-4D97-AF65-F5344CB8AC3E}">
        <p14:creationId xmlns:p14="http://schemas.microsoft.com/office/powerpoint/2010/main" val="34925644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zh-CN" altLang="en-US" dirty="0"/>
              <a:t>当手机播放音频时，其产生的震动会通过手机主板传递至加速度传感器，使得无需任何敏感权限的加速度传感器也可以听到该声音信号，基于原理，攻击者可以实现无需任何敏感权限的智能手机窃听攻击。</a:t>
            </a:r>
            <a:endParaRPr lang="en-CA" altLang="zh-CN" dirty="0"/>
          </a:p>
          <a:p>
            <a:pPr lvl="0" algn="l" defTabSz="914400">
              <a:spcBef>
                <a:spcPts val="1000"/>
              </a:spcBef>
            </a:pPr>
            <a:endParaRPr lang="en-US" altLang="zh-CN" sz="1200" dirty="0">
              <a:solidFill>
                <a:schemeClr val="accent1"/>
              </a:solidFill>
              <a:latin typeface="Microsoft YaHei" panose="020B0503020204020204" pitchFamily="34" charset="-122"/>
              <a:ea typeface="Microsoft YaHei" panose="020B0503020204020204" pitchFamily="34" charset="-122"/>
              <a:cs typeface="+mn-cs"/>
            </a:endParaRPr>
          </a:p>
          <a:p>
            <a:pPr lvl="0" algn="l" defTabSz="914400">
              <a:spcBef>
                <a:spcPts val="1000"/>
              </a:spcBef>
            </a:pPr>
            <a:r>
              <a:rPr lang="zh-CN" altLang="en-US" sz="1200" dirty="0">
                <a:solidFill>
                  <a:schemeClr val="accent1"/>
                </a:solidFill>
                <a:latin typeface="Microsoft YaHei" panose="020B0503020204020204" pitchFamily="34" charset="-122"/>
                <a:ea typeface="Microsoft YaHei" panose="020B0503020204020204" pitchFamily="34" charset="-122"/>
                <a:cs typeface="+mn-cs"/>
              </a:rPr>
              <a:t>攻击分为两个步骤：</a:t>
            </a:r>
            <a:endParaRPr lang="en-US" altLang="zh-CN" sz="1200" dirty="0">
              <a:solidFill>
                <a:schemeClr val="accent1"/>
              </a:solidFill>
              <a:latin typeface="Microsoft YaHei" panose="020B0503020204020204" pitchFamily="34" charset="-122"/>
              <a:ea typeface="Microsoft YaHei" panose="020B0503020204020204" pitchFamily="34" charset="-122"/>
              <a:cs typeface="+mn-cs"/>
            </a:endParaRPr>
          </a:p>
          <a:p>
            <a:pPr lvl="0" algn="l" defTabSz="914400">
              <a:spcBef>
                <a:spcPts val="1000"/>
              </a:spcBef>
            </a:pPr>
            <a:r>
              <a:rPr lang="en-US" altLang="zh-CN" sz="1200" dirty="0">
                <a:solidFill>
                  <a:schemeClr val="accent1"/>
                </a:solidFill>
                <a:latin typeface="Microsoft YaHei" panose="020B0503020204020204" pitchFamily="34" charset="-122"/>
                <a:ea typeface="Microsoft YaHei" panose="020B0503020204020204" pitchFamily="34" charset="-122"/>
                <a:cs typeface="+mn-cs"/>
              </a:rPr>
              <a:t>1. </a:t>
            </a:r>
            <a:r>
              <a:rPr lang="zh-CN" altLang="en-US" sz="1200" dirty="0">
                <a:solidFill>
                  <a:schemeClr val="accent1"/>
                </a:solidFill>
                <a:latin typeface="Microsoft YaHei" panose="020B0503020204020204" pitchFamily="34" charset="-122"/>
                <a:ea typeface="Microsoft YaHei" panose="020B0503020204020204" pitchFamily="34" charset="-122"/>
                <a:cs typeface="+mn-cs"/>
              </a:rPr>
              <a:t>数据采集：</a:t>
            </a:r>
            <a:endParaRPr lang="en-US" altLang="zh-CN" sz="1200" dirty="0">
              <a:solidFill>
                <a:schemeClr val="accent1"/>
              </a:solidFill>
              <a:latin typeface="Microsoft YaHei" panose="020B0503020204020204" pitchFamily="34" charset="-122"/>
              <a:ea typeface="Microsoft YaHei" panose="020B0503020204020204" pitchFamily="34" charset="-122"/>
              <a:cs typeface="+mn-cs"/>
            </a:endParaRPr>
          </a:p>
          <a:p>
            <a:pPr lvl="0" algn="l" defTabSz="914400">
              <a:spcBef>
                <a:spcPts val="1000"/>
              </a:spcBef>
            </a:pPr>
            <a:r>
              <a:rPr lang="zh-CN" altLang="en-US" sz="1200" dirty="0">
                <a:solidFill>
                  <a:prstClr val="black"/>
                </a:solidFill>
                <a:latin typeface="Microsoft YaHei" panose="020B0503020204020204" pitchFamily="34" charset="-122"/>
                <a:ea typeface="Microsoft YaHei" panose="020B0503020204020204" pitchFamily="34" charset="-122"/>
                <a:cs typeface="+mn-cs"/>
              </a:rPr>
              <a:t>在用户进行</a:t>
            </a:r>
            <a:r>
              <a:rPr lang="zh-CN" altLang="en-US" sz="1200" dirty="0">
                <a:solidFill>
                  <a:schemeClr val="accent1">
                    <a:lumMod val="75000"/>
                  </a:schemeClr>
                </a:solidFill>
                <a:latin typeface="Microsoft YaHei" panose="020B0503020204020204" pitchFamily="34" charset="-122"/>
                <a:ea typeface="Microsoft YaHei" panose="020B0503020204020204" pitchFamily="34" charset="-122"/>
                <a:cs typeface="+mn-cs"/>
              </a:rPr>
              <a:t>语音通话</a:t>
            </a:r>
            <a:r>
              <a:rPr lang="zh-CN" altLang="en-US" sz="1200" dirty="0">
                <a:solidFill>
                  <a:prstClr val="black"/>
                </a:solidFill>
                <a:latin typeface="Microsoft YaHei" panose="020B0503020204020204" pitchFamily="34" charset="-122"/>
                <a:ea typeface="Microsoft YaHei" panose="020B0503020204020204" pitchFamily="34" charset="-122"/>
                <a:cs typeface="+mn-cs"/>
              </a:rPr>
              <a:t>或收听</a:t>
            </a:r>
            <a:r>
              <a:rPr lang="zh-CN" altLang="en-US" sz="1200" dirty="0">
                <a:solidFill>
                  <a:schemeClr val="accent1">
                    <a:lumMod val="75000"/>
                  </a:schemeClr>
                </a:solidFill>
                <a:latin typeface="Microsoft YaHei" panose="020B0503020204020204" pitchFamily="34" charset="-122"/>
                <a:ea typeface="Microsoft YaHei" panose="020B0503020204020204" pitchFamily="34" charset="-122"/>
                <a:cs typeface="+mn-cs"/>
              </a:rPr>
              <a:t>语音短信时</a:t>
            </a:r>
            <a:r>
              <a:rPr lang="zh-CN" altLang="en-US" sz="1200" dirty="0">
                <a:solidFill>
                  <a:prstClr val="black"/>
                </a:solidFill>
                <a:latin typeface="Microsoft YaHei" panose="020B0503020204020204" pitchFamily="34" charset="-122"/>
                <a:ea typeface="Microsoft YaHei" panose="020B0503020204020204" pitchFamily="34" charset="-122"/>
                <a:cs typeface="+mn-cs"/>
              </a:rPr>
              <a:t>，恶意手机应用在手机后台</a:t>
            </a:r>
            <a:r>
              <a:rPr lang="zh-CN" altLang="en-US" sz="1200" dirty="0">
                <a:solidFill>
                  <a:schemeClr val="accent1">
                    <a:lumMod val="75000"/>
                  </a:schemeClr>
                </a:solidFill>
                <a:latin typeface="Microsoft YaHei" panose="020B0503020204020204" pitchFamily="34" charset="-122"/>
                <a:ea typeface="Microsoft YaHei" panose="020B0503020204020204" pitchFamily="34" charset="-122"/>
                <a:cs typeface="+mn-cs"/>
              </a:rPr>
              <a:t>隐蔽采集加速计数据</a:t>
            </a:r>
            <a:r>
              <a:rPr lang="zh-CN" altLang="en-US" sz="1200" dirty="0">
                <a:solidFill>
                  <a:prstClr val="black"/>
                </a:solidFill>
                <a:latin typeface="Microsoft YaHei" panose="020B0503020204020204" pitchFamily="34" charset="-122"/>
                <a:ea typeface="Microsoft YaHei" panose="020B0503020204020204" pitchFamily="34" charset="-122"/>
                <a:cs typeface="+mn-cs"/>
              </a:rPr>
              <a:t>并将其上传至云端</a:t>
            </a:r>
            <a:endParaRPr lang="en-US" altLang="zh-CN" sz="1200" dirty="0">
              <a:solidFill>
                <a:prstClr val="black"/>
              </a:solidFill>
              <a:latin typeface="Microsoft YaHei" panose="020B0503020204020204" pitchFamily="34" charset="-122"/>
              <a:ea typeface="Microsoft YaHei" panose="020B0503020204020204" pitchFamily="34" charset="-122"/>
              <a:cs typeface="+mn-cs"/>
            </a:endParaRPr>
          </a:p>
          <a:p>
            <a:pPr lvl="0" algn="l" defTabSz="914400">
              <a:spcBef>
                <a:spcPts val="1000"/>
              </a:spcBef>
            </a:pPr>
            <a:r>
              <a:rPr lang="en-US" altLang="zh-CN" sz="1200" dirty="0">
                <a:solidFill>
                  <a:schemeClr val="accent1"/>
                </a:solidFill>
                <a:latin typeface="Microsoft YaHei" panose="020B0503020204020204" pitchFamily="34" charset="-122"/>
                <a:ea typeface="Microsoft YaHei" panose="020B0503020204020204" pitchFamily="34" charset="-122"/>
                <a:cs typeface="+mn-cs"/>
              </a:rPr>
              <a:t>2. </a:t>
            </a:r>
            <a:r>
              <a:rPr lang="zh-CN" altLang="en-US" sz="1200" dirty="0">
                <a:solidFill>
                  <a:schemeClr val="accent1"/>
                </a:solidFill>
                <a:latin typeface="Microsoft YaHei" panose="020B0503020204020204" pitchFamily="34" charset="-122"/>
                <a:ea typeface="Microsoft YaHei" panose="020B0503020204020204" pitchFamily="34" charset="-122"/>
                <a:cs typeface="+mn-cs"/>
              </a:rPr>
              <a:t>数据分析：</a:t>
            </a:r>
            <a:endParaRPr lang="en-US" altLang="zh-CN" sz="1200" dirty="0">
              <a:solidFill>
                <a:schemeClr val="accent1"/>
              </a:solidFill>
              <a:latin typeface="Microsoft YaHei" panose="020B0503020204020204" pitchFamily="34" charset="-122"/>
              <a:ea typeface="Microsoft YaHei" panose="020B0503020204020204" pitchFamily="34" charset="-122"/>
              <a:cs typeface="+mn-cs"/>
            </a:endParaRPr>
          </a:p>
          <a:p>
            <a:pPr lvl="0" algn="l" defTabSz="914400">
              <a:spcBef>
                <a:spcPts val="1000"/>
              </a:spcBef>
            </a:pPr>
            <a:r>
              <a:rPr lang="zh-CN" altLang="en-US" sz="1200" dirty="0">
                <a:solidFill>
                  <a:prstClr val="black"/>
                </a:solidFill>
                <a:latin typeface="Microsoft YaHei" panose="020B0503020204020204" pitchFamily="34" charset="-122"/>
                <a:ea typeface="Microsoft YaHei" panose="020B0503020204020204" pitchFamily="34" charset="-122"/>
                <a:cs typeface="+mn-cs"/>
              </a:rPr>
              <a:t>云端收到加速计数据后，通过</a:t>
            </a:r>
            <a:r>
              <a:rPr lang="zh-CN" altLang="en-US" sz="1200" dirty="0">
                <a:solidFill>
                  <a:schemeClr val="accent1">
                    <a:lumMod val="75000"/>
                  </a:schemeClr>
                </a:solidFill>
                <a:latin typeface="Microsoft YaHei" panose="020B0503020204020204" pitchFamily="34" charset="-122"/>
                <a:ea typeface="Microsoft YaHei" panose="020B0503020204020204" pitchFamily="34" charset="-122"/>
                <a:cs typeface="+mn-cs"/>
              </a:rPr>
              <a:t>深度学习模型</a:t>
            </a:r>
            <a:r>
              <a:rPr lang="zh-CN" altLang="en-US" sz="1200" dirty="0">
                <a:latin typeface="Microsoft YaHei" panose="020B0503020204020204" pitchFamily="34" charset="-122"/>
                <a:ea typeface="Microsoft YaHei" panose="020B0503020204020204" pitchFamily="34" charset="-122"/>
                <a:cs typeface="+mn-cs"/>
              </a:rPr>
              <a:t>将</a:t>
            </a:r>
            <a:r>
              <a:rPr lang="zh-CN" altLang="en-US" sz="1200" dirty="0">
                <a:solidFill>
                  <a:prstClr val="black"/>
                </a:solidFill>
                <a:latin typeface="Microsoft YaHei" panose="020B0503020204020204" pitchFamily="34" charset="-122"/>
                <a:ea typeface="Microsoft YaHei" panose="020B0503020204020204" pitchFamily="34" charset="-122"/>
                <a:cs typeface="+mn-cs"/>
              </a:rPr>
              <a:t>其还原为</a:t>
            </a:r>
            <a:r>
              <a:rPr lang="zh-CN" altLang="en-US" sz="1200" dirty="0">
                <a:solidFill>
                  <a:schemeClr val="accent1">
                    <a:lumMod val="75000"/>
                  </a:schemeClr>
                </a:solidFill>
                <a:latin typeface="Microsoft YaHei" panose="020B0503020204020204" pitchFamily="34" charset="-122"/>
                <a:ea typeface="Microsoft YaHei" panose="020B0503020204020204" pitchFamily="34" charset="-122"/>
                <a:cs typeface="+mn-cs"/>
              </a:rPr>
              <a:t>语义信息</a:t>
            </a:r>
            <a:r>
              <a:rPr lang="zh-CN" altLang="en-US" sz="1200" dirty="0">
                <a:solidFill>
                  <a:prstClr val="black"/>
                </a:solidFill>
                <a:latin typeface="Microsoft YaHei" panose="020B0503020204020204" pitchFamily="34" charset="-122"/>
                <a:ea typeface="Microsoft YaHei" panose="020B0503020204020204" pitchFamily="34" charset="-122"/>
                <a:cs typeface="+mn-cs"/>
              </a:rPr>
              <a:t>和人耳可识别的</a:t>
            </a:r>
            <a:r>
              <a:rPr lang="zh-CN" altLang="en-US" sz="1200" dirty="0">
                <a:solidFill>
                  <a:schemeClr val="accent1">
                    <a:lumMod val="75000"/>
                  </a:schemeClr>
                </a:solidFill>
                <a:latin typeface="Microsoft YaHei" panose="020B0503020204020204" pitchFamily="34" charset="-122"/>
                <a:ea typeface="Microsoft YaHei" panose="020B0503020204020204" pitchFamily="34" charset="-122"/>
                <a:cs typeface="+mn-cs"/>
              </a:rPr>
              <a:t>语音信号</a:t>
            </a:r>
            <a:endParaRPr lang="en-US" altLang="zh-CN" sz="1200" dirty="0">
              <a:solidFill>
                <a:schemeClr val="accent1">
                  <a:lumMod val="75000"/>
                </a:schemeClr>
              </a:solidFill>
              <a:latin typeface="Microsoft YaHei" panose="020B0503020204020204" pitchFamily="34" charset="-122"/>
              <a:ea typeface="Microsoft YaHei" panose="020B0503020204020204" pitchFamily="34" charset="-122"/>
              <a:cs typeface="+mn-cs"/>
            </a:endParaRPr>
          </a:p>
          <a:p>
            <a:pPr lvl="0" algn="l" defTabSz="914400">
              <a:spcBef>
                <a:spcPts val="1000"/>
              </a:spcBef>
            </a:pPr>
            <a:endParaRPr lang="en-US" altLang="zh-CN" sz="1200" dirty="0">
              <a:solidFill>
                <a:schemeClr val="accent1">
                  <a:lumMod val="75000"/>
                </a:schemeClr>
              </a:solidFill>
              <a:latin typeface="Microsoft YaHei" panose="020B0503020204020204" pitchFamily="34" charset="-122"/>
              <a:ea typeface="Microsoft YaHei" panose="020B0503020204020204" pitchFamily="34" charset="-122"/>
              <a:cs typeface="+mn-cs"/>
            </a:endParaRPr>
          </a:p>
          <a:p>
            <a:pPr lvl="0" algn="l" defTabSz="914400">
              <a:spcBef>
                <a:spcPts val="1000"/>
              </a:spcBef>
            </a:pPr>
            <a:endParaRPr lang="en-US" altLang="zh-CN" sz="1200" dirty="0">
              <a:solidFill>
                <a:schemeClr val="accent1">
                  <a:lumMod val="75000"/>
                </a:schemeClr>
              </a:solidFill>
              <a:latin typeface="Microsoft YaHei" panose="020B0503020204020204" pitchFamily="34" charset="-122"/>
              <a:ea typeface="Microsoft YaHei" panose="020B0503020204020204" pitchFamily="34" charset="-122"/>
              <a:cs typeface="+mn-cs"/>
            </a:endParaRPr>
          </a:p>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666666"/>
                </a:solidFill>
                <a:effectLst/>
                <a:latin typeface="宋体" panose="02010600030101010101" pitchFamily="2" charset="-122"/>
                <a:ea typeface="宋体" panose="02010600030101010101" pitchFamily="2" charset="-122"/>
              </a:rPr>
              <a:t>在以太局域网内数据包传输依靠的是</a:t>
            </a:r>
            <a:r>
              <a:rPr lang="en-US" altLang="zh-CN" b="0" i="0" dirty="0">
                <a:solidFill>
                  <a:srgbClr val="666666"/>
                </a:solidFill>
                <a:effectLst/>
                <a:latin typeface="宋体" panose="02010600030101010101" pitchFamily="2" charset="-122"/>
                <a:ea typeface="宋体" panose="02010600030101010101" pitchFamily="2" charset="-122"/>
              </a:rPr>
              <a:t>MAC</a:t>
            </a:r>
            <a:r>
              <a:rPr lang="zh-CN" altLang="en-US" b="0" i="0" dirty="0">
                <a:solidFill>
                  <a:srgbClr val="666666"/>
                </a:solidFill>
                <a:effectLst/>
                <a:latin typeface="宋体" panose="02010600030101010101" pitchFamily="2" charset="-122"/>
                <a:ea typeface="宋体" panose="02010600030101010101" pitchFamily="2" charset="-122"/>
              </a:rPr>
              <a:t>地址，</a:t>
            </a:r>
            <a:r>
              <a:rPr lang="en-US" altLang="zh-CN" b="0" i="0" dirty="0">
                <a:solidFill>
                  <a:srgbClr val="666666"/>
                </a:solidFill>
                <a:effectLst/>
                <a:latin typeface="宋体" panose="02010600030101010101" pitchFamily="2" charset="-122"/>
                <a:ea typeface="宋体" panose="02010600030101010101" pitchFamily="2" charset="-122"/>
              </a:rPr>
              <a:t>IP</a:t>
            </a:r>
            <a:r>
              <a:rPr lang="zh-CN" altLang="en-US" b="0" i="0" dirty="0">
                <a:solidFill>
                  <a:srgbClr val="666666"/>
                </a:solidFill>
                <a:effectLst/>
                <a:latin typeface="宋体" panose="02010600030101010101" pitchFamily="2" charset="-122"/>
                <a:ea typeface="宋体" panose="02010600030101010101" pitchFamily="2" charset="-122"/>
              </a:rPr>
              <a:t>地址与</a:t>
            </a:r>
            <a:r>
              <a:rPr lang="en-US" altLang="zh-CN" b="0" i="0" dirty="0">
                <a:solidFill>
                  <a:srgbClr val="666666"/>
                </a:solidFill>
                <a:effectLst/>
                <a:latin typeface="宋体" panose="02010600030101010101" pitchFamily="2" charset="-122"/>
                <a:ea typeface="宋体" panose="02010600030101010101" pitchFamily="2" charset="-122"/>
              </a:rPr>
              <a:t>MAC</a:t>
            </a:r>
            <a:r>
              <a:rPr lang="zh-CN" altLang="en-US" b="0" i="0" dirty="0">
                <a:solidFill>
                  <a:srgbClr val="666666"/>
                </a:solidFill>
                <a:effectLst/>
                <a:latin typeface="宋体" panose="02010600030101010101" pitchFamily="2" charset="-122"/>
                <a:ea typeface="宋体" panose="02010600030101010101" pitchFamily="2" charset="-122"/>
              </a:rPr>
              <a:t>对应的关系依靠</a:t>
            </a:r>
            <a:r>
              <a:rPr lang="en-US" altLang="zh-CN" b="0" i="0" dirty="0">
                <a:solidFill>
                  <a:srgbClr val="666666"/>
                </a:solidFill>
                <a:effectLst/>
                <a:latin typeface="宋体" panose="02010600030101010101" pitchFamily="2" charset="-122"/>
                <a:ea typeface="宋体" panose="02010600030101010101" pitchFamily="2" charset="-122"/>
              </a:rPr>
              <a:t>ARP</a:t>
            </a:r>
            <a:r>
              <a:rPr lang="zh-CN" altLang="en-US" b="0" i="0" dirty="0">
                <a:solidFill>
                  <a:srgbClr val="666666"/>
                </a:solidFill>
                <a:effectLst/>
                <a:latin typeface="宋体" panose="02010600030101010101" pitchFamily="2" charset="-122"/>
                <a:ea typeface="宋体" panose="02010600030101010101" pitchFamily="2" charset="-122"/>
              </a:rPr>
              <a:t>表，每台安装有</a:t>
            </a:r>
            <a:r>
              <a:rPr lang="en-US" altLang="zh-CN" b="0" i="0" dirty="0">
                <a:solidFill>
                  <a:srgbClr val="666666"/>
                </a:solidFill>
                <a:effectLst/>
                <a:latin typeface="宋体" panose="02010600030101010101" pitchFamily="2" charset="-122"/>
                <a:ea typeface="宋体" panose="02010600030101010101" pitchFamily="2" charset="-122"/>
              </a:rPr>
              <a:t>TCP/IP</a:t>
            </a:r>
            <a:r>
              <a:rPr lang="zh-CN" altLang="en-US" b="0" i="0" dirty="0">
                <a:solidFill>
                  <a:srgbClr val="666666"/>
                </a:solidFill>
                <a:effectLst/>
                <a:latin typeface="宋体" panose="02010600030101010101" pitchFamily="2" charset="-122"/>
                <a:ea typeface="宋体" panose="02010600030101010101" pitchFamily="2" charset="-122"/>
              </a:rPr>
              <a:t>协议的主机</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包括网关</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都有一个</a:t>
            </a:r>
            <a:r>
              <a:rPr lang="en-US" altLang="zh-CN" b="0" i="0" dirty="0">
                <a:solidFill>
                  <a:srgbClr val="666666"/>
                </a:solidFill>
                <a:effectLst/>
                <a:latin typeface="宋体" panose="02010600030101010101" pitchFamily="2" charset="-122"/>
                <a:ea typeface="宋体" panose="02010600030101010101" pitchFamily="2" charset="-122"/>
              </a:rPr>
              <a:t>ARP</a:t>
            </a:r>
            <a:r>
              <a:rPr lang="zh-CN" altLang="en-US" b="0" i="0" dirty="0">
                <a:solidFill>
                  <a:srgbClr val="666666"/>
                </a:solidFill>
                <a:effectLst/>
                <a:latin typeface="宋体" panose="02010600030101010101" pitchFamily="2" charset="-122"/>
                <a:ea typeface="宋体" panose="02010600030101010101" pitchFamily="2" charset="-122"/>
              </a:rPr>
              <a:t>缓存表。该表中保存这网络中各个电脑的</a:t>
            </a:r>
            <a:r>
              <a:rPr lang="en-US" altLang="zh-CN" b="0" i="0" dirty="0">
                <a:solidFill>
                  <a:srgbClr val="666666"/>
                </a:solidFill>
                <a:effectLst/>
                <a:latin typeface="宋体" panose="02010600030101010101" pitchFamily="2" charset="-122"/>
                <a:ea typeface="宋体" panose="02010600030101010101" pitchFamily="2" charset="-122"/>
              </a:rPr>
              <a:t>IP</a:t>
            </a:r>
            <a:r>
              <a:rPr lang="zh-CN" altLang="en-US" b="0" i="0" dirty="0">
                <a:solidFill>
                  <a:srgbClr val="666666"/>
                </a:solidFill>
                <a:effectLst/>
                <a:latin typeface="宋体" panose="02010600030101010101" pitchFamily="2" charset="-122"/>
                <a:ea typeface="宋体" panose="02010600030101010101" pitchFamily="2" charset="-122"/>
              </a:rPr>
              <a:t>地址和</a:t>
            </a:r>
            <a:r>
              <a:rPr lang="en-US" altLang="zh-CN" b="0" i="0" dirty="0">
                <a:solidFill>
                  <a:srgbClr val="666666"/>
                </a:solidFill>
                <a:effectLst/>
                <a:latin typeface="宋体" panose="02010600030101010101" pitchFamily="2" charset="-122"/>
                <a:ea typeface="宋体" panose="02010600030101010101" pitchFamily="2" charset="-122"/>
              </a:rPr>
              <a:t>MAC</a:t>
            </a:r>
            <a:r>
              <a:rPr lang="zh-CN" altLang="en-US" b="0" i="0" dirty="0">
                <a:solidFill>
                  <a:srgbClr val="666666"/>
                </a:solidFill>
                <a:effectLst/>
                <a:latin typeface="宋体" panose="02010600030101010101" pitchFamily="2" charset="-122"/>
                <a:ea typeface="宋体" panose="02010600030101010101" pitchFamily="2" charset="-122"/>
              </a:rPr>
              <a:t>地址的对照关系。</a:t>
            </a:r>
            <a:endParaRPr lang="en-US" altLang="zh-CN" b="0" i="0" dirty="0">
              <a:solidFill>
                <a:srgbClr val="666666"/>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666666"/>
                </a:solidFill>
                <a:effectLst/>
                <a:latin typeface="宋体" panose="02010600030101010101" pitchFamily="2" charset="-122"/>
                <a:ea typeface="宋体" panose="02010600030101010101" pitchFamily="2" charset="-122"/>
              </a:rPr>
              <a:t>当主机收到一个</a:t>
            </a:r>
            <a:r>
              <a:rPr lang="en-US" altLang="zh-CN" b="0" i="0" dirty="0">
                <a:solidFill>
                  <a:srgbClr val="666666"/>
                </a:solidFill>
                <a:effectLst/>
                <a:latin typeface="宋体" panose="02010600030101010101" pitchFamily="2" charset="-122"/>
                <a:ea typeface="宋体" panose="02010600030101010101" pitchFamily="2" charset="-122"/>
              </a:rPr>
              <a:t>ARP</a:t>
            </a:r>
            <a:r>
              <a:rPr lang="zh-CN" altLang="en-US" b="0" i="0" dirty="0">
                <a:solidFill>
                  <a:srgbClr val="666666"/>
                </a:solidFill>
                <a:effectLst/>
                <a:latin typeface="宋体" panose="02010600030101010101" pitchFamily="2" charset="-122"/>
                <a:ea typeface="宋体" panose="02010600030101010101" pitchFamily="2" charset="-122"/>
              </a:rPr>
              <a:t>的应答包后，直接将应答包里的</a:t>
            </a:r>
            <a:r>
              <a:rPr lang="en-US" altLang="zh-CN" b="0" i="0" dirty="0">
                <a:solidFill>
                  <a:srgbClr val="666666"/>
                </a:solidFill>
                <a:effectLst/>
                <a:latin typeface="宋体" panose="02010600030101010101" pitchFamily="2" charset="-122"/>
                <a:ea typeface="宋体" panose="02010600030101010101" pitchFamily="2" charset="-122"/>
              </a:rPr>
              <a:t>MAC</a:t>
            </a:r>
            <a:r>
              <a:rPr lang="zh-CN" altLang="en-US" b="0" i="0" dirty="0">
                <a:solidFill>
                  <a:srgbClr val="666666"/>
                </a:solidFill>
                <a:effectLst/>
                <a:latin typeface="宋体" panose="02010600030101010101" pitchFamily="2" charset="-122"/>
                <a:ea typeface="宋体" panose="02010600030101010101" pitchFamily="2" charset="-122"/>
              </a:rPr>
              <a:t>地址与</a:t>
            </a:r>
            <a:r>
              <a:rPr lang="en-US" altLang="zh-CN" b="0" i="0" dirty="0">
                <a:solidFill>
                  <a:srgbClr val="666666"/>
                </a:solidFill>
                <a:effectLst/>
                <a:latin typeface="宋体" panose="02010600030101010101" pitchFamily="2" charset="-122"/>
                <a:ea typeface="宋体" panose="02010600030101010101" pitchFamily="2" charset="-122"/>
              </a:rPr>
              <a:t>IP</a:t>
            </a:r>
            <a:r>
              <a:rPr lang="zh-CN" altLang="en-US" b="0" i="0" dirty="0">
                <a:solidFill>
                  <a:srgbClr val="666666"/>
                </a:solidFill>
                <a:effectLst/>
                <a:latin typeface="宋体" panose="02010600030101010101" pitchFamily="2" charset="-122"/>
                <a:ea typeface="宋体" panose="02010600030101010101" pitchFamily="2" charset="-122"/>
              </a:rPr>
              <a:t>对应的关系替换掉原有的</a:t>
            </a:r>
            <a:r>
              <a:rPr lang="en-US" altLang="zh-CN" b="0" i="0" dirty="0">
                <a:solidFill>
                  <a:srgbClr val="666666"/>
                </a:solidFill>
                <a:effectLst/>
                <a:latin typeface="宋体" panose="02010600030101010101" pitchFamily="2" charset="-122"/>
                <a:ea typeface="宋体" panose="02010600030101010101" pitchFamily="2" charset="-122"/>
              </a:rPr>
              <a:t>ARP</a:t>
            </a:r>
            <a:r>
              <a:rPr lang="zh-CN" altLang="en-US" b="0" i="0" dirty="0">
                <a:solidFill>
                  <a:srgbClr val="666666"/>
                </a:solidFill>
                <a:effectLst/>
                <a:latin typeface="宋体" panose="02010600030101010101" pitchFamily="2" charset="-122"/>
                <a:ea typeface="宋体" panose="02010600030101010101" pitchFamily="2" charset="-122"/>
              </a:rPr>
              <a:t>缓存表里的相应信息。</a:t>
            </a:r>
            <a:endParaRPr lang="en-US" altLang="zh-CN" b="0" i="0" dirty="0">
              <a:solidFill>
                <a:srgbClr val="666666"/>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666666"/>
                </a:solidFill>
                <a:effectLst/>
                <a:latin typeface="宋体" panose="02010600030101010101" pitchFamily="2" charset="-122"/>
                <a:ea typeface="宋体" panose="02010600030101010101" pitchFamily="2" charset="-122"/>
              </a:rPr>
              <a:t>但是 </a:t>
            </a:r>
            <a:r>
              <a:rPr lang="en-US" altLang="zh-CN" b="0" i="0" u="none" strike="noStrike" dirty="0">
                <a:solidFill>
                  <a:srgbClr val="0000FF"/>
                </a:solidFill>
                <a:effectLst/>
                <a:latin typeface="宋体" panose="02010600030101010101" pitchFamily="2" charset="-122"/>
                <a:ea typeface="宋体" panose="02010600030101010101" pitchFamily="2" charset="-122"/>
                <a:hlinkClick r:id="rId3"/>
              </a:rPr>
              <a:t>ARP</a:t>
            </a:r>
            <a:r>
              <a:rPr lang="zh-CN" altLang="en-US" b="0" i="0" u="none" strike="noStrike" dirty="0">
                <a:solidFill>
                  <a:srgbClr val="0000FF"/>
                </a:solidFill>
                <a:effectLst/>
                <a:latin typeface="宋体" panose="02010600030101010101" pitchFamily="2" charset="-122"/>
                <a:ea typeface="宋体" panose="02010600030101010101" pitchFamily="2" charset="-122"/>
                <a:hlinkClick r:id="rId3"/>
              </a:rPr>
              <a:t>协议</a:t>
            </a:r>
            <a:r>
              <a:rPr lang="zh-CN" altLang="en-US" b="0" i="0" dirty="0">
                <a:solidFill>
                  <a:srgbClr val="666666"/>
                </a:solidFill>
                <a:effectLst/>
                <a:latin typeface="宋体" panose="02010600030101010101" pitchFamily="2" charset="-122"/>
                <a:ea typeface="宋体" panose="02010600030101010101" pitchFamily="2" charset="-122"/>
              </a:rPr>
              <a:t>对应的</a:t>
            </a:r>
            <a:r>
              <a:rPr lang="en-US" altLang="zh-CN" b="0" i="0" dirty="0">
                <a:solidFill>
                  <a:srgbClr val="666666"/>
                </a:solidFill>
                <a:effectLst/>
                <a:latin typeface="宋体" panose="02010600030101010101" pitchFamily="2" charset="-122"/>
                <a:ea typeface="宋体" panose="02010600030101010101" pitchFamily="2" charset="-122"/>
              </a:rPr>
              <a:t>ARP</a:t>
            </a:r>
            <a:r>
              <a:rPr lang="zh-CN" altLang="en-US" b="0" i="0" dirty="0">
                <a:solidFill>
                  <a:srgbClr val="666666"/>
                </a:solidFill>
                <a:effectLst/>
                <a:latin typeface="宋体" panose="02010600030101010101" pitchFamily="2" charset="-122"/>
                <a:ea typeface="宋体" panose="02010600030101010101" pitchFamily="2" charset="-122"/>
              </a:rPr>
              <a:t>缓存表维护机制中存在</a:t>
            </a:r>
            <a:r>
              <a:rPr lang="zh-CN" altLang="en-US" b="1" i="0" dirty="0">
                <a:solidFill>
                  <a:srgbClr val="666666"/>
                </a:solidFill>
                <a:effectLst/>
                <a:latin typeface="宋体" panose="02010600030101010101" pitchFamily="2" charset="-122"/>
                <a:ea typeface="宋体" panose="02010600030101010101" pitchFamily="2" charset="-122"/>
              </a:rPr>
              <a:t>不完善的地方</a:t>
            </a:r>
            <a:r>
              <a:rPr lang="zh-CN" altLang="en-US" b="0" i="0" dirty="0">
                <a:solidFill>
                  <a:srgbClr val="666666"/>
                </a:solidFill>
                <a:effectLst/>
                <a:latin typeface="宋体" panose="02010600030101010101" pitchFamily="2" charset="-122"/>
                <a:ea typeface="宋体" panose="02010600030101010101" pitchFamily="2" charset="-122"/>
              </a:rPr>
              <a:t>，当主机收到一个</a:t>
            </a:r>
            <a:r>
              <a:rPr lang="en-US" altLang="zh-CN" b="0" i="0" dirty="0">
                <a:solidFill>
                  <a:srgbClr val="666666"/>
                </a:solidFill>
                <a:effectLst/>
                <a:latin typeface="宋体" panose="02010600030101010101" pitchFamily="2" charset="-122"/>
                <a:ea typeface="宋体" panose="02010600030101010101" pitchFamily="2" charset="-122"/>
              </a:rPr>
              <a:t>ARP</a:t>
            </a:r>
            <a:r>
              <a:rPr lang="zh-CN" altLang="en-US" b="0" i="0" dirty="0">
                <a:solidFill>
                  <a:srgbClr val="666666"/>
                </a:solidFill>
                <a:effectLst/>
                <a:latin typeface="宋体" panose="02010600030101010101" pitchFamily="2" charset="-122"/>
                <a:ea typeface="宋体" panose="02010600030101010101" pitchFamily="2" charset="-122"/>
              </a:rPr>
              <a:t>的应答包后，它并不验证自己是否发送过这个</a:t>
            </a:r>
            <a:r>
              <a:rPr lang="en-US" altLang="zh-CN" b="0" i="0" dirty="0">
                <a:solidFill>
                  <a:srgbClr val="666666"/>
                </a:solidFill>
                <a:effectLst/>
                <a:latin typeface="宋体" panose="02010600030101010101" pitchFamily="2" charset="-122"/>
                <a:ea typeface="宋体" panose="02010600030101010101" pitchFamily="2" charset="-122"/>
              </a:rPr>
              <a:t>ARP</a:t>
            </a:r>
            <a:r>
              <a:rPr lang="zh-CN" altLang="en-US" b="0" i="0" dirty="0">
                <a:solidFill>
                  <a:srgbClr val="666666"/>
                </a:solidFill>
                <a:effectLst/>
                <a:latin typeface="宋体" panose="02010600030101010101" pitchFamily="2" charset="-122"/>
                <a:ea typeface="宋体" panose="02010600030101010101" pitchFamily="2" charset="-122"/>
              </a:rPr>
              <a:t>请求，这样</a:t>
            </a:r>
            <a:r>
              <a:rPr kumimoji="1" lang="zh-CN" altLang="en-US" dirty="0"/>
              <a:t>利用一个</a:t>
            </a:r>
            <a:r>
              <a:rPr kumimoji="1" lang="en-US" altLang="zh-CN" dirty="0"/>
              <a:t>ARP</a:t>
            </a:r>
            <a:r>
              <a:rPr kumimoji="1" lang="zh-CN" altLang="en-US" dirty="0"/>
              <a:t>应答</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666666"/>
                </a:solidFill>
                <a:effectLst/>
                <a:latin typeface="宋体" panose="02010600030101010101" pitchFamily="2" charset="-122"/>
                <a:ea typeface="宋体" panose="02010600030101010101" pitchFamily="2" charset="-122"/>
              </a:rPr>
              <a:t>会导致两种可能的结果：</a:t>
            </a:r>
            <a:endParaRPr lang="en-US" altLang="zh-CN" b="0" i="0" dirty="0">
              <a:solidFill>
                <a:srgbClr val="666666"/>
              </a:solidFill>
              <a:effectLst/>
              <a:latin typeface="宋体" panose="02010600030101010101" pitchFamily="2" charset="-122"/>
              <a:ea typeface="宋体" panose="02010600030101010101" pitchFamily="2" charset="-122"/>
            </a:endParaRPr>
          </a:p>
          <a:p>
            <a:pPr lvl="1"/>
            <a:r>
              <a:rPr kumimoji="1" lang="zh-CN" altLang="en-US" dirty="0"/>
              <a:t>通知路由器一系列错误的内网</a:t>
            </a:r>
            <a:r>
              <a:rPr kumimoji="1" lang="en-US" altLang="zh-CN" dirty="0"/>
              <a:t>MAC</a:t>
            </a:r>
            <a:r>
              <a:rPr kumimoji="1" lang="zh-CN" altLang="en-US" dirty="0"/>
              <a:t>地址，并按照一定的频率不断进行，使真实的</a:t>
            </a:r>
            <a:r>
              <a:rPr kumimoji="1" lang="en-US" altLang="zh-CN" dirty="0"/>
              <a:t>IP-MAC</a:t>
            </a:r>
            <a:r>
              <a:rPr kumimoji="1" lang="zh-CN" altLang="en-US" dirty="0"/>
              <a:t>地址信息无法更新保存在路由器中，结果路由器的所有数据只能发送给错误的</a:t>
            </a:r>
            <a:r>
              <a:rPr kumimoji="1" lang="en-US" altLang="zh-CN" dirty="0"/>
              <a:t>MAC</a:t>
            </a:r>
            <a:r>
              <a:rPr kumimoji="1" lang="zh-CN" altLang="en-US" dirty="0"/>
              <a:t>地址，造成正常</a:t>
            </a:r>
            <a:r>
              <a:rPr kumimoji="1" lang="en-US" altLang="zh-CN" dirty="0"/>
              <a:t>PC</a:t>
            </a:r>
            <a:r>
              <a:rPr kumimoji="1" lang="zh-CN" altLang="en-US" dirty="0"/>
              <a:t>无法收到信息。</a:t>
            </a:r>
            <a:endParaRPr kumimoji="1" lang="en-US" altLang="zh-CN" dirty="0"/>
          </a:p>
          <a:p>
            <a:pPr lvl="1"/>
            <a:r>
              <a:rPr kumimoji="1" lang="zh-CN" altLang="en-US" dirty="0"/>
              <a:t>建立假网关，给局域网中的</a:t>
            </a:r>
            <a:r>
              <a:rPr kumimoji="1" lang="en-US" altLang="zh-CN" dirty="0"/>
              <a:t>PC</a:t>
            </a:r>
            <a:r>
              <a:rPr kumimoji="1" lang="zh-CN" altLang="en-US" dirty="0"/>
              <a:t>发送</a:t>
            </a:r>
            <a:r>
              <a:rPr kumimoji="1" lang="en-US" altLang="zh-CN" dirty="0"/>
              <a:t>ARP</a:t>
            </a:r>
            <a:r>
              <a:rPr kumimoji="1" lang="zh-CN" altLang="en-US" dirty="0"/>
              <a:t>的应答包，让</a:t>
            </a:r>
            <a:r>
              <a:rPr kumimoji="1" lang="en-US" altLang="zh-CN" dirty="0"/>
              <a:t>PC</a:t>
            </a:r>
            <a:r>
              <a:rPr kumimoji="1" lang="zh-CN" altLang="en-US" dirty="0"/>
              <a:t>认为网关已经改到了新的</a:t>
            </a:r>
            <a:r>
              <a:rPr kumimoji="1" lang="en-US" altLang="zh-CN" dirty="0"/>
              <a:t>IP(</a:t>
            </a:r>
            <a:r>
              <a:rPr kumimoji="1" lang="zh-CN" altLang="en-US" dirty="0"/>
              <a:t>假网关</a:t>
            </a:r>
            <a:r>
              <a:rPr kumimoji="1" lang="en-US" altLang="zh-CN" dirty="0"/>
              <a:t>)</a:t>
            </a:r>
            <a:r>
              <a:rPr kumimoji="1" lang="zh-CN" altLang="en-US" dirty="0"/>
              <a:t>上了，让被它欺骗的</a:t>
            </a:r>
            <a:r>
              <a:rPr kumimoji="1" lang="en-US" altLang="zh-CN" dirty="0"/>
              <a:t>PC</a:t>
            </a:r>
            <a:r>
              <a:rPr kumimoji="1" lang="zh-CN" altLang="en-US" dirty="0"/>
              <a:t>向假网关发数据，而不是通过正常的网关上网。局域网内的</a:t>
            </a:r>
            <a:r>
              <a:rPr kumimoji="1" lang="en-US" altLang="zh-CN" dirty="0"/>
              <a:t>PC</a:t>
            </a:r>
            <a:r>
              <a:rPr kumimoji="1" lang="zh-CN" altLang="en-US" dirty="0"/>
              <a:t>就是上不了网了。</a:t>
            </a:r>
            <a:endParaRPr lang="en-US" altLang="zh-CN" b="0" i="0" dirty="0">
              <a:solidFill>
                <a:srgbClr val="666666"/>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25</a:t>
            </a:fld>
            <a:endParaRPr kumimoji="1" lang="zh-CN" altLang="en-US"/>
          </a:p>
        </p:txBody>
      </p:sp>
    </p:spTree>
    <p:extLst>
      <p:ext uri="{BB962C8B-B14F-4D97-AF65-F5344CB8AC3E}">
        <p14:creationId xmlns:p14="http://schemas.microsoft.com/office/powerpoint/2010/main" val="39096005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endParaRPr kumimoji="1" lang="en-US" altLang="zh-CN" b="0" dirty="0"/>
          </a:p>
          <a:p>
            <a:r>
              <a:rPr lang="zh-CN" altLang="en-US" dirty="0"/>
              <a:t>这里以海豚音攻击</a:t>
            </a:r>
            <a:r>
              <a:rPr lang="en-US" altLang="zh-CN" dirty="0" err="1"/>
              <a:t>DolphinAttack</a:t>
            </a:r>
            <a:r>
              <a:rPr lang="zh-CN" altLang="en-US" dirty="0"/>
              <a:t>这篇论文中的实例具体讲解一下攻击者是怎么工作的。</a:t>
            </a:r>
            <a:endParaRPr lang="en-US" altLang="zh-CN" dirty="0"/>
          </a:p>
          <a:p>
            <a:endParaRPr lang="en-US" altLang="zh-CN" dirty="0"/>
          </a:p>
          <a:p>
            <a:r>
              <a:rPr lang="zh-CN" altLang="en-US" dirty="0"/>
              <a:t>攻击者直接发送恶意指令给一些声控智能设备，伪造一些根本不需要的订单；或者恶意拨通电话或者视频通话，从而窃取受害者的私密信息。</a:t>
            </a:r>
            <a:endParaRPr lang="en-US" altLang="zh-CN" dirty="0"/>
          </a:p>
          <a:p>
            <a:endParaRPr lang="en-US" altLang="zh-CN" dirty="0"/>
          </a:p>
          <a:p>
            <a:r>
              <a:rPr lang="zh-CN" altLang="en-US" dirty="0"/>
              <a:t>而这背后的攻击原理，是超声波信号在经过电子设备，如手机、智能音箱等的麦克风以及其后的滤波器、放大器等声音处理系统时，会有一定的频率搬移。攻击者精心设计的恶意超声波信号，经过这种搬移后，可以在声音的低频区产生人发出指令的效果。而对于人耳来说，由于超声波是无法感知到的，所以用户无法察觉此类攻击。</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【讲解脚本】</a:t>
            </a:r>
          </a:p>
          <a:p>
            <a:r>
              <a:rPr lang="zh-CN" altLang="zh-CN" dirty="0">
                <a:sym typeface="+mn-ea"/>
              </a:rPr>
              <a:t>信息安全应急响应是指在计算机系统或网络上的威胁安全的事件发生后采取的措施和行动。这些措施和行动通常是用来减小和阻止事件带来的负面影响和破坏的后果。信息安全应急响应是解决网络系统安全问题的有效安全服务手段之一。</a:t>
            </a:r>
            <a:endParaRPr lang="zh-CN" altLang="en-US" dirty="0"/>
          </a:p>
          <a:p>
            <a:endParaRPr lang="zh-CN" altLang="en-US" dirty="0"/>
          </a:p>
          <a:p>
            <a:r>
              <a:rPr lang="zh-CN" altLang="en-US" dirty="0"/>
              <a:t>应急响应</a:t>
            </a:r>
            <a:r>
              <a:rPr lang="zh-CN" altLang="en-US" dirty="0">
                <a:sym typeface="+mn-ea"/>
              </a:rPr>
              <a:t>事件的主体可能来自自然界、系统自身故障、组织内部或外部的人为攻击等。按照信息系统安全的三个特性，可以把安全事件定义为破坏信息或信息处理系统 </a:t>
            </a:r>
            <a:r>
              <a:rPr lang="en-US" altLang="zh-CN" dirty="0">
                <a:sym typeface="+mn-ea"/>
              </a:rPr>
              <a:t>CIA </a:t>
            </a:r>
            <a:r>
              <a:rPr lang="zh-CN" altLang="en-US" dirty="0">
                <a:sym typeface="+mn-ea"/>
              </a:rPr>
              <a:t>的行为，即破坏保密性的安全事件、破坏完整性的安全事件和破坏可用性的安全事件等。 </a:t>
            </a:r>
            <a:endParaRPr lang="en-US" altLang="zh-CN" dirty="0">
              <a:sym typeface="+mn-ea"/>
            </a:endParaRPr>
          </a:p>
          <a:p>
            <a:endParaRPr lang="en-US" altLang="zh-CN" dirty="0">
              <a:solidFill>
                <a:srgbClr val="FF0000"/>
              </a:solidFill>
              <a:sym typeface="+mn-ea"/>
            </a:endParaRPr>
          </a:p>
          <a:p>
            <a:pPr marL="0" lvl="0" indent="0" algn="l" defTabSz="914400" eaLnBrk="0" fontAlgn="base" latinLnBrk="0" hangingPunct="0">
              <a:lnSpc>
                <a:spcPct val="100000"/>
              </a:lnSpc>
              <a:spcBef>
                <a:spcPct val="30000"/>
              </a:spcBef>
              <a:spcAft>
                <a:spcPct val="0"/>
              </a:spcAft>
              <a:buClrTx/>
              <a:buSzPct val="100000"/>
            </a:pPr>
            <a:r>
              <a:rPr lang="zh-CN" altLang="en-US" dirty="0">
                <a:latin typeface="Arial" panose="020B0604020202090204"/>
                <a:ea typeface="宋体" panose="02010600030101010101" pitchFamily="2" charset="-122"/>
                <a:sym typeface="+mn-ea"/>
              </a:rPr>
              <a:t>应急响应的出现是由</a:t>
            </a:r>
            <a:r>
              <a:rPr lang="en-US" altLang="zh-CN" dirty="0">
                <a:latin typeface="Arial" panose="020B0604020202090204"/>
                <a:ea typeface="宋体" panose="02010600030101010101" pitchFamily="2" charset="-122"/>
                <a:sym typeface="+mn-ea"/>
              </a:rPr>
              <a:t>1988</a:t>
            </a:r>
            <a:r>
              <a:rPr lang="zh-CN" altLang="en-US" dirty="0">
                <a:latin typeface="Arial" panose="020B0604020202090204"/>
                <a:ea typeface="宋体" panose="02010600030101010101" pitchFamily="2" charset="-122"/>
                <a:sym typeface="+mn-ea"/>
              </a:rPr>
              <a:t>年著名的</a:t>
            </a:r>
            <a:r>
              <a:rPr lang="en-US" altLang="zh-CN" dirty="0">
                <a:latin typeface="Arial" panose="020B0604020202090204"/>
                <a:ea typeface="宋体" panose="02010600030101010101" pitchFamily="2" charset="-122"/>
                <a:sym typeface="+mn-ea"/>
              </a:rPr>
              <a:t>Morris</a:t>
            </a:r>
            <a:r>
              <a:rPr lang="zh-CN" altLang="en-US" dirty="0">
                <a:latin typeface="Arial" panose="020B0604020202090204"/>
                <a:ea typeface="宋体" panose="02010600030101010101" pitchFamily="2" charset="-122"/>
                <a:sym typeface="+mn-ea"/>
              </a:rPr>
              <a:t>蠕虫病毒引发的，美国于</a:t>
            </a:r>
            <a:r>
              <a:rPr lang="en-US" altLang="zh-CN" dirty="0">
                <a:latin typeface="Arial" panose="020B0604020202090204"/>
                <a:ea typeface="宋体" panose="02010600030101010101" pitchFamily="2" charset="-122"/>
                <a:sym typeface="+mn-ea"/>
              </a:rPr>
              <a:t>1998</a:t>
            </a:r>
            <a:r>
              <a:rPr lang="zh-CN" altLang="en-US" dirty="0">
                <a:latin typeface="Arial" panose="020B0604020202090204"/>
                <a:ea typeface="宋体" panose="02010600030101010101" pitchFamily="2" charset="-122"/>
                <a:sym typeface="+mn-ea"/>
              </a:rPr>
              <a:t>年成立了计算机紧急事件响应小组协调中心（</a:t>
            </a:r>
            <a:r>
              <a:rPr lang="en-US" altLang="zh-CN" dirty="0">
                <a:latin typeface="Arial" panose="020B0604020202090204"/>
                <a:ea typeface="宋体" panose="02010600030101010101" pitchFamily="2" charset="-122"/>
                <a:sym typeface="+mn-ea"/>
              </a:rPr>
              <a:t>Computer Emergency Response Team/Coordination Center, CERT/CC</a:t>
            </a:r>
            <a:r>
              <a:rPr lang="zh-CN" altLang="en-US" dirty="0">
                <a:latin typeface="Arial" panose="020B0604020202090204"/>
                <a:ea typeface="宋体" panose="02010600030101010101" pitchFamily="2" charset="-122"/>
                <a:sym typeface="+mn-ea"/>
              </a:rPr>
              <a:t>），是一个由联邦政府提供资金的机构，位于</a:t>
            </a:r>
            <a:r>
              <a:rPr lang="zh-CN" altLang="en-US" dirty="0">
                <a:latin typeface="Arial" panose="020B0604020202090204"/>
                <a:ea typeface="宋体" panose="02010600030101010101" pitchFamily="2" charset="-122"/>
                <a:sym typeface="+mn-ea"/>
                <a:hlinkClick r:id="rId3"/>
              </a:rPr>
              <a:t>匹兹堡</a:t>
            </a:r>
            <a:r>
              <a:rPr lang="zh-CN" altLang="en-US" dirty="0">
                <a:latin typeface="Arial" panose="020B0604020202090204"/>
                <a:ea typeface="宋体" panose="02010600030101010101" pitchFamily="2" charset="-122"/>
                <a:sym typeface="+mn-ea"/>
              </a:rPr>
              <a:t>的卡内基梅隆大学内。它的主要职能是对软件中的安全漏洞提供咨询，对病毒和蠕虫的爆发提供警报，向计算机用户提供保证计算机系统安全的技巧以及在处理计算机安全事故的行动中进行协调。</a:t>
            </a:r>
            <a:endParaRPr lang="en-US" altLang="zh-CN" dirty="0">
              <a:latin typeface="Arial" panose="020B0604020202090204"/>
              <a:ea typeface="宋体" panose="02010600030101010101" pitchFamily="2" charset="-122"/>
              <a:sym typeface="+mn-ea"/>
            </a:endParaRPr>
          </a:p>
          <a:p>
            <a:pPr marL="0" lvl="0" indent="0" algn="l" defTabSz="914400" eaLnBrk="0" fontAlgn="base" latinLnBrk="0" hangingPunct="0">
              <a:lnSpc>
                <a:spcPct val="100000"/>
              </a:lnSpc>
              <a:spcBef>
                <a:spcPct val="30000"/>
              </a:spcBef>
              <a:spcAft>
                <a:spcPct val="0"/>
              </a:spcAft>
              <a:buClrTx/>
              <a:buSzPct val="100000"/>
            </a:pPr>
            <a:endParaRPr lang="en-US" altLang="zh-CN" u="none" dirty="0">
              <a:solidFill>
                <a:schemeClr val="tx1"/>
              </a:solidFill>
              <a:latin typeface="Arial" panose="020B0604020202090204"/>
              <a:ea typeface="宋体" panose="02010600030101010101" pitchFamily="2" charset="-122"/>
              <a:sym typeface="+mn-ea"/>
            </a:endParaRPr>
          </a:p>
          <a:p>
            <a:pPr marL="0" lvl="0" indent="0" algn="l" defTabSz="914400" eaLnBrk="0" fontAlgn="base" latinLnBrk="0" hangingPunct="0">
              <a:lnSpc>
                <a:spcPct val="100000"/>
              </a:lnSpc>
              <a:spcBef>
                <a:spcPct val="30000"/>
              </a:spcBef>
              <a:spcAft>
                <a:spcPct val="0"/>
              </a:spcAft>
              <a:buClrTx/>
              <a:buSzPct val="100000"/>
            </a:pPr>
            <a:r>
              <a:rPr lang="zh-CN" altLang="en-US" u="none" dirty="0">
                <a:solidFill>
                  <a:schemeClr val="tx1"/>
                </a:solidFill>
                <a:latin typeface="Arial" panose="020B0604020202090204"/>
                <a:ea typeface="宋体" panose="02010600030101010101" pitchFamily="2" charset="-122"/>
                <a:sym typeface="+mn-ea"/>
              </a:rPr>
              <a:t>我国官方的应急响应系统为</a:t>
            </a:r>
            <a:r>
              <a:rPr lang="zh-CN" altLang="en-US" b="1" dirty="0">
                <a:latin typeface="微软雅黑" panose="020B0503020204020204" pitchFamily="34" charset="-122"/>
                <a:ea typeface="微软雅黑" panose="020B0503020204020204" pitchFamily="34" charset="-122"/>
              </a:rPr>
              <a:t>国家计算机网络应急技术处理协调中心，成立于</a:t>
            </a:r>
            <a:r>
              <a:rPr lang="en-US" altLang="zh-CN" b="1" dirty="0">
                <a:latin typeface="微软雅黑" panose="020B0503020204020204" pitchFamily="34" charset="-122"/>
                <a:ea typeface="微软雅黑" panose="020B0503020204020204" pitchFamily="34" charset="-122"/>
              </a:rPr>
              <a:t>2000</a:t>
            </a:r>
            <a:r>
              <a:rPr lang="zh-CN" altLang="en-US" b="1" dirty="0">
                <a:latin typeface="微软雅黑" panose="020B0503020204020204" pitchFamily="34" charset="-122"/>
                <a:ea typeface="微软雅黑" panose="020B0503020204020204" pitchFamily="34" charset="-122"/>
              </a:rPr>
              <a:t>年。</a:t>
            </a:r>
            <a:endParaRPr lang="zh-CN" altLang="en-US" u="none" dirty="0">
              <a:solidFill>
                <a:schemeClr val="tx1"/>
              </a:solidFill>
              <a:latin typeface="Arial" panose="020B0604020202090204"/>
              <a:ea typeface="宋体" panose="02010600030101010101" pitchFamily="2" charset="-122"/>
            </a:endParaRPr>
          </a:p>
          <a:p>
            <a:endParaRPr lang="zh-CN" altLang="en-US" dirty="0">
              <a:solidFill>
                <a:srgbClr val="FF0000"/>
              </a:solidFill>
              <a:sym typeface="+mn-ea"/>
            </a:endParaRPr>
          </a:p>
          <a:p>
            <a:endParaRPr lang="zh-CN" altLang="en-US" dirty="0">
              <a:solidFill>
                <a:srgbClr val="FF0000"/>
              </a:solidFill>
              <a:sym typeface="+mn-ea"/>
            </a:endParaRPr>
          </a:p>
          <a:p>
            <a:endParaRPr lang="zh-CN" altLang="en-US" dirty="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这是我国应急响应管理体系的架构图。</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216</a:t>
            </a:fld>
            <a:endParaRPr kumimoji="1" lang="zh-CN" alt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【讲解脚本】</a:t>
            </a:r>
            <a:endParaRPr lang="en-US" altLang="zh-CN" dirty="0"/>
          </a:p>
          <a:p>
            <a:r>
              <a:rPr lang="zh-CN" altLang="en-US" dirty="0"/>
              <a:t>应急相应系统的智能可通过</a:t>
            </a:r>
            <a:r>
              <a:rPr lang="en-US" altLang="zh-CN" dirty="0">
                <a:ea typeface="微软雅黑" panose="020B0503020204020204" pitchFamily="34" charset="-122"/>
                <a:sym typeface="+mn-ea"/>
              </a:rPr>
              <a:t>CNCERT/CC(</a:t>
            </a:r>
            <a:r>
              <a:rPr lang="zh-CN" altLang="en-US" dirty="0">
                <a:ea typeface="微软雅黑" panose="020B0503020204020204" pitchFamily="34" charset="-122"/>
                <a:sym typeface="+mn-ea"/>
              </a:rPr>
              <a:t>国家互联网应急中心</a:t>
            </a:r>
            <a:r>
              <a:rPr lang="en-US" altLang="zh-CN" dirty="0">
                <a:ea typeface="微软雅黑" panose="020B0503020204020204" pitchFamily="34" charset="-122"/>
                <a:sym typeface="+mn-ea"/>
              </a:rPr>
              <a:t>)</a:t>
            </a:r>
            <a:r>
              <a:rPr lang="zh-CN" altLang="en-US" dirty="0">
                <a:ea typeface="微软雅黑" panose="020B0503020204020204" pitchFamily="34" charset="-122"/>
                <a:sym typeface="+mn-ea"/>
              </a:rPr>
              <a:t>的业务描述体现出来</a:t>
            </a:r>
            <a:r>
              <a:rPr lang="en-US" altLang="zh-CN" dirty="0">
                <a:ea typeface="微软雅黑" panose="020B0503020204020204" pitchFamily="34" charset="-122"/>
                <a:sym typeface="+mn-ea"/>
              </a:rPr>
              <a:t>,</a:t>
            </a:r>
          </a:p>
          <a:p>
            <a:r>
              <a:rPr lang="zh-CN" altLang="en-US" dirty="0">
                <a:ea typeface="微软雅黑" panose="020B0503020204020204" pitchFamily="34" charset="-122"/>
                <a:sym typeface="+mn-ea"/>
              </a:rPr>
              <a:t>主要包括</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217</a:t>
            </a:fld>
            <a:endParaRPr kumimoji="1" lang="zh-CN" alt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【讲解脚本】</a:t>
            </a:r>
            <a:endParaRPr lang="en-US" altLang="zh-CN" dirty="0"/>
          </a:p>
          <a:p>
            <a:r>
              <a:rPr lang="zh-CN" altLang="en-US" dirty="0"/>
              <a:t>建设应急响应系统离不开国家的立法和标准制定。在我国，信息安全应急响应相关的法规标准分别包括于</a:t>
            </a:r>
            <a:r>
              <a:rPr lang="en-US" altLang="zh-CN" dirty="0"/>
              <a:t>2007</a:t>
            </a:r>
            <a:r>
              <a:rPr lang="zh-CN" altLang="en-US" dirty="0"/>
              <a:t>年发布的《中华人民共和国突发事件应对法》、《信息安全事件管理指南》、《信息安全事件分类分级指南》、《信息系统灾难恢复规范》</a:t>
            </a:r>
          </a:p>
          <a:p>
            <a:r>
              <a:rPr lang="zh-CN" altLang="en-US" dirty="0"/>
              <a:t>以及2009年发布的《信息安全应急响应计划规划》。</a:t>
            </a:r>
            <a:endParaRPr lang="en-US" altLang="zh-CN" dirty="0"/>
          </a:p>
          <a:p>
            <a:endParaRPr lang="en-US" altLang="zh-CN" dirty="0"/>
          </a:p>
          <a:p>
            <a:r>
              <a:rPr lang="zh-CN" altLang="en-US" dirty="0"/>
              <a:t>迄今为止，我国已建立了比较完善的应急响应制度，对应急事件响应等级、应急响应要求等都做了详细规定。</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218</a:t>
            </a:fld>
            <a:endParaRPr kumimoji="1"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outerShdw blurRad="38100" dist="38100" dir="2700000">
                    <a:srgbClr val="000000"/>
                  </a:outerShdw>
                </a:effectLst>
                <a:latin typeface="微软雅黑" panose="020B0503020204020204" pitchFamily="34" charset="-122"/>
                <a:ea typeface="微软雅黑" panose="020B0503020204020204" pitchFamily="34" charset="-122"/>
              </a:rPr>
              <a:t>【讲解脚本】</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outerShdw blurRad="38100" dist="38100" dir="2700000">
                    <a:srgbClr val="000000"/>
                  </a:outerShdw>
                </a:effectLst>
                <a:latin typeface="微软雅黑" panose="020B0503020204020204" pitchFamily="34" charset="-122"/>
                <a:ea typeface="微软雅黑" panose="020B0503020204020204" pitchFamily="34" charset="-122"/>
              </a:rPr>
              <a:t>接下来我们来详细讲解下应急响应的几个流程：</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effectLst>
                <a:outerShdw blurRad="38100" dist="38100" dir="2700000">
                  <a:srgbClr val="000000"/>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outerShdw blurRad="38100" dist="38100" dir="2700000">
                    <a:srgbClr val="000000"/>
                  </a:outerShdw>
                </a:effectLst>
                <a:latin typeface="微软雅黑" panose="020B0503020204020204" pitchFamily="34" charset="-122"/>
                <a:ea typeface="微软雅黑" panose="020B0503020204020204" pitchFamily="34" charset="-122"/>
              </a:rPr>
              <a:t>在准备阶段中</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outerShdw blurRad="38100" dist="38100" dir="2700000">
                    <a:srgbClr val="000000"/>
                  </a:outerShdw>
                </a:effectLst>
                <a:latin typeface="微软雅黑" panose="020B0503020204020204" pitchFamily="34" charset="-122"/>
                <a:ea typeface="微软雅黑" panose="020B0503020204020204" pitchFamily="34" charset="-122"/>
              </a:rPr>
              <a:t>分析资产的风险</a:t>
            </a:r>
            <a:endParaRPr lang="en-US" altLang="zh-CN" dirty="0">
              <a:effectLst>
                <a:outerShdw blurRad="38100" dist="38100" dir="2700000">
                  <a:srgbClr val="000000"/>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srgbClr val="000000"/>
                </a:solidFill>
                <a:latin typeface="微软雅黑" panose="020B0503020204020204" pitchFamily="34" charset="-122"/>
                <a:ea typeface="微软雅黑" panose="020B0503020204020204" pitchFamily="34" charset="-122"/>
              </a:rPr>
              <a:t>1</a:t>
            </a:r>
            <a:r>
              <a:rPr lang="zh-CN" altLang="en-US" b="1" dirty="0">
                <a:solidFill>
                  <a:srgbClr val="000000"/>
                </a:solidFill>
                <a:latin typeface="微软雅黑" panose="020B0503020204020204" pitchFamily="34" charset="-122"/>
                <a:ea typeface="微软雅黑" panose="020B0503020204020204" pitchFamily="34" charset="-122"/>
              </a:rPr>
              <a:t>）明确信息系统网络与系统架构。</a:t>
            </a:r>
            <a:br>
              <a:rPr lang="en-US" altLang="zh-CN" b="1" dirty="0">
                <a:solidFill>
                  <a:srgbClr val="000000"/>
                </a:solidFill>
                <a:latin typeface="微软雅黑" panose="020B0503020204020204" pitchFamily="34" charset="-122"/>
                <a:ea typeface="微软雅黑" panose="020B0503020204020204" pitchFamily="34" charset="-122"/>
              </a:rPr>
            </a:br>
            <a:r>
              <a:rPr lang="en-US" altLang="zh-CN" b="1" dirty="0">
                <a:solidFill>
                  <a:srgbClr val="000000"/>
                </a:solidFill>
                <a:latin typeface="微软雅黑" panose="020B0503020204020204" pitchFamily="34" charset="-122"/>
                <a:ea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rPr>
              <a:t>）明确信息系统的管理人员。</a:t>
            </a:r>
            <a:br>
              <a:rPr lang="en-US" altLang="zh-CN" b="1" dirty="0">
                <a:solidFill>
                  <a:srgbClr val="000000"/>
                </a:solidFill>
                <a:latin typeface="微软雅黑" panose="020B0503020204020204" pitchFamily="34" charset="-122"/>
                <a:ea typeface="微软雅黑" panose="020B0503020204020204" pitchFamily="34" charset="-122"/>
              </a:rPr>
            </a:br>
            <a:r>
              <a:rPr lang="en-US" altLang="zh-CN" b="1" dirty="0">
                <a:solidFill>
                  <a:srgbClr val="000000"/>
                </a:solidFill>
                <a:latin typeface="微软雅黑" panose="020B0503020204020204" pitchFamily="34" charset="-122"/>
                <a:ea typeface="微软雅黑" panose="020B0503020204020204" pitchFamily="34" charset="-122"/>
              </a:rPr>
              <a:t>3</a:t>
            </a:r>
            <a:r>
              <a:rPr lang="zh-CN" altLang="en-US" b="1" dirty="0">
                <a:solidFill>
                  <a:srgbClr val="000000"/>
                </a:solidFill>
                <a:latin typeface="微软雅黑" panose="020B0503020204020204" pitchFamily="34" charset="-122"/>
                <a:ea typeface="微软雅黑" panose="020B0503020204020204" pitchFamily="34" charset="-122"/>
              </a:rPr>
              <a:t>）明确信息系统的保护要求。</a:t>
            </a:r>
            <a:br>
              <a:rPr lang="en-US" altLang="zh-CN" b="1" dirty="0">
                <a:solidFill>
                  <a:srgbClr val="000000"/>
                </a:solidFill>
                <a:latin typeface="微软雅黑" panose="020B0503020204020204" pitchFamily="34" charset="-122"/>
                <a:ea typeface="微软雅黑" panose="020B0503020204020204" pitchFamily="34" charset="-122"/>
              </a:rPr>
            </a:br>
            <a:r>
              <a:rPr lang="en-US" altLang="zh-CN" b="1" dirty="0">
                <a:solidFill>
                  <a:srgbClr val="000000"/>
                </a:solidFill>
                <a:latin typeface="微软雅黑" panose="020B0503020204020204" pitchFamily="34" charset="-122"/>
                <a:ea typeface="微软雅黑" panose="020B0503020204020204" pitchFamily="34" charset="-122"/>
              </a:rPr>
              <a:t>4</a:t>
            </a:r>
            <a:r>
              <a:rPr lang="zh-CN" altLang="en-US" b="1" dirty="0">
                <a:solidFill>
                  <a:srgbClr val="000000"/>
                </a:solidFill>
                <a:latin typeface="微软雅黑" panose="020B0503020204020204" pitchFamily="34" charset="-122"/>
                <a:ea typeface="微软雅黑" panose="020B0503020204020204" pitchFamily="34" charset="-122"/>
              </a:rPr>
              <a:t>）计算损失和影响。</a:t>
            </a:r>
          </a:p>
          <a:p>
            <a:endParaRPr lang="zh-CN" altLang="en-US" dirty="0"/>
          </a:p>
          <a:p>
            <a:r>
              <a:rPr lang="zh-CN" altLang="en-US" dirty="0"/>
              <a:t>风险加固</a:t>
            </a:r>
          </a:p>
          <a:p>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）根据风险建立防御</a:t>
            </a:r>
            <a:r>
              <a:rPr lang="en-US" altLang="zh-CN" b="1" dirty="0">
                <a:solidFill>
                  <a:srgbClr val="000000"/>
                </a:solidFill>
                <a:latin typeface="微软雅黑" panose="020B0503020204020204" pitchFamily="34" charset="-122"/>
                <a:ea typeface="微软雅黑" panose="020B0503020204020204" pitchFamily="34" charset="-122"/>
                <a:sym typeface="+mn-ea"/>
              </a:rPr>
              <a:t>/</a:t>
            </a:r>
            <a:r>
              <a:rPr lang="zh-CN" altLang="en-US" b="1" dirty="0">
                <a:solidFill>
                  <a:srgbClr val="000000"/>
                </a:solidFill>
                <a:latin typeface="微软雅黑" panose="020B0503020204020204" pitchFamily="34" charset="-122"/>
                <a:ea typeface="微软雅黑" panose="020B0503020204020204" pitchFamily="34" charset="-122"/>
                <a:sym typeface="+mn-ea"/>
              </a:rPr>
              <a:t>控制措施。</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）安全管理及安全技术层面要同时兼顾。</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r>
              <a:rPr lang="zh-CN" altLang="en-US" dirty="0"/>
              <a:t>编制应急预案</a:t>
            </a:r>
          </a:p>
          <a:p>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）制定应急处理的操作步骤。</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）制定应急处理的报告路线。</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3</a:t>
            </a:r>
            <a:r>
              <a:rPr lang="zh-CN" altLang="en-US" b="1" dirty="0">
                <a:solidFill>
                  <a:srgbClr val="000000"/>
                </a:solidFill>
                <a:latin typeface="微软雅黑" panose="020B0503020204020204" pitchFamily="34" charset="-122"/>
                <a:ea typeface="微软雅黑" panose="020B0503020204020204" pitchFamily="34" charset="-122"/>
                <a:sym typeface="+mn-ea"/>
              </a:rPr>
              <a:t>）制定信息系统恢复的优先级顺序。</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4</a:t>
            </a:r>
            <a:r>
              <a:rPr lang="zh-CN" altLang="en-US" b="1" dirty="0">
                <a:solidFill>
                  <a:srgbClr val="000000"/>
                </a:solidFill>
                <a:latin typeface="微软雅黑" panose="020B0503020204020204" pitchFamily="34" charset="-122"/>
                <a:ea typeface="微软雅黑" panose="020B0503020204020204" pitchFamily="34" charset="-122"/>
                <a:sym typeface="+mn-ea"/>
              </a:rPr>
              <a:t>）明确配合的人员信息。</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r>
              <a:rPr lang="zh-CN" altLang="en-US" dirty="0"/>
              <a:t>组建应急响应团队</a:t>
            </a: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）组建管理人员团队。</a:t>
            </a:r>
            <a:endParaRPr lang="zh-CN" altLang="en-US" b="1" dirty="0">
              <a:solidFill>
                <a:srgbClr val="000000"/>
              </a:solidFill>
              <a:latin typeface="微软雅黑" panose="020B0503020204020204" pitchFamily="34" charset="-122"/>
              <a:ea typeface="微软雅黑" panose="020B0503020204020204" pitchFamily="34" charset="-122"/>
            </a:endParaRP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）组建技术人员团队。</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3</a:t>
            </a:r>
            <a:r>
              <a:rPr lang="zh-CN" altLang="en-US" b="1" dirty="0">
                <a:solidFill>
                  <a:srgbClr val="000000"/>
                </a:solidFill>
                <a:latin typeface="微软雅黑" panose="020B0503020204020204" pitchFamily="34" charset="-122"/>
                <a:ea typeface="微软雅黑" panose="020B0503020204020204" pitchFamily="34" charset="-122"/>
                <a:sym typeface="+mn-ea"/>
              </a:rPr>
              <a:t>）明确人员职责。</a:t>
            </a:r>
            <a:endParaRPr lang="zh-CN" altLang="en-US" b="1" dirty="0">
              <a:solidFill>
                <a:srgbClr val="000000"/>
              </a:solidFill>
              <a:latin typeface="微软雅黑" panose="020B0503020204020204" pitchFamily="34" charset="-122"/>
              <a:ea typeface="微软雅黑" panose="020B0503020204020204" pitchFamily="34" charset="-122"/>
            </a:endParaRP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4</a:t>
            </a:r>
            <a:r>
              <a:rPr lang="zh-CN" altLang="en-US" b="1" dirty="0">
                <a:solidFill>
                  <a:srgbClr val="000000"/>
                </a:solidFill>
                <a:latin typeface="微软雅黑" panose="020B0503020204020204" pitchFamily="34" charset="-122"/>
                <a:ea typeface="微软雅黑" panose="020B0503020204020204" pitchFamily="34" charset="-122"/>
                <a:sym typeface="+mn-ea"/>
              </a:rPr>
              <a:t>）建立应急响应组织人员清单。</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r>
              <a:rPr lang="zh-CN" altLang="en-US" dirty="0"/>
              <a:t>保障组员储备</a:t>
            </a: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）信息安全应急响应专项资金。</a:t>
            </a:r>
            <a:endParaRPr lang="zh-CN" altLang="en-US" b="1" dirty="0">
              <a:solidFill>
                <a:srgbClr val="000000"/>
              </a:solidFill>
              <a:latin typeface="微软雅黑" panose="020B0503020204020204" pitchFamily="34" charset="-122"/>
              <a:ea typeface="微软雅黑" panose="020B0503020204020204" pitchFamily="34" charset="-122"/>
            </a:endParaRP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）应急响应所需的软硬件设备。</a:t>
            </a:r>
            <a:endParaRPr lang="zh-CN" altLang="en-US" b="1" dirty="0">
              <a:solidFill>
                <a:srgbClr val="000000"/>
              </a:solidFill>
              <a:latin typeface="微软雅黑" panose="020B0503020204020204" pitchFamily="34" charset="-122"/>
              <a:ea typeface="微软雅黑" panose="020B0503020204020204" pitchFamily="34" charset="-122"/>
            </a:endParaRP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3</a:t>
            </a:r>
            <a:r>
              <a:rPr lang="zh-CN" altLang="en-US" b="1" dirty="0">
                <a:solidFill>
                  <a:srgbClr val="000000"/>
                </a:solidFill>
                <a:latin typeface="微软雅黑" panose="020B0503020204020204" pitchFamily="34" charset="-122"/>
                <a:ea typeface="微软雅黑" panose="020B0503020204020204" pitchFamily="34" charset="-122"/>
                <a:sym typeface="+mn-ea"/>
              </a:rPr>
              <a:t>）社会关系资源。</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r>
              <a:rPr lang="zh-CN" altLang="en-US" dirty="0"/>
              <a:t>——————————————————————————————————</a:t>
            </a:r>
          </a:p>
          <a:p>
            <a:endParaRPr lang="zh-CN" altLang="en-US" dirty="0"/>
          </a:p>
          <a:p>
            <a:r>
              <a:rPr lang="zh-CN" altLang="en-US" dirty="0"/>
              <a:t>日常运维监控</a:t>
            </a: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）收集各类故障信息。</a:t>
            </a:r>
            <a:endParaRPr lang="zh-CN" altLang="en-US" b="1" dirty="0">
              <a:solidFill>
                <a:srgbClr val="000000"/>
              </a:solidFill>
              <a:latin typeface="微软雅黑" panose="020B0503020204020204" pitchFamily="34" charset="-122"/>
              <a:ea typeface="微软雅黑" panose="020B0503020204020204" pitchFamily="34" charset="-122"/>
            </a:endParaRP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）确认信息系统的实时运行状况。</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3</a:t>
            </a:r>
            <a:r>
              <a:rPr lang="zh-CN" altLang="en-US" b="1" dirty="0">
                <a:solidFill>
                  <a:srgbClr val="000000"/>
                </a:solidFill>
                <a:latin typeface="微软雅黑" panose="020B0503020204020204" pitchFamily="34" charset="-122"/>
                <a:ea typeface="微软雅黑" panose="020B0503020204020204" pitchFamily="34" charset="-122"/>
                <a:sym typeface="+mn-ea"/>
              </a:rPr>
              <a:t>）信息安全事件探测。</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r>
              <a:rPr lang="zh-CN" altLang="en-US" dirty="0"/>
              <a:t>时间判断</a:t>
            </a: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）确认事件给信息系统带来的影响。</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）确认事件给信息系统造成的损害程度。</a:t>
            </a:r>
            <a:endParaRPr lang="zh-CN" altLang="en-US" b="1" dirty="0">
              <a:solidFill>
                <a:srgbClr val="000000"/>
              </a:solidFill>
              <a:latin typeface="微软雅黑" panose="020B0503020204020204" pitchFamily="34" charset="-122"/>
              <a:ea typeface="微软雅黑" panose="020B0503020204020204" pitchFamily="34" charset="-122"/>
            </a:endParaRP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3</a:t>
            </a:r>
            <a:r>
              <a:rPr lang="zh-CN" altLang="en-US" b="1" dirty="0">
                <a:solidFill>
                  <a:srgbClr val="000000"/>
                </a:solidFill>
                <a:latin typeface="微软雅黑" panose="020B0503020204020204" pitchFamily="34" charset="-122"/>
                <a:ea typeface="微软雅黑" panose="020B0503020204020204" pitchFamily="34" charset="-122"/>
                <a:sym typeface="+mn-ea"/>
              </a:rPr>
              <a:t>）一般事件与应急事件的判定。</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r>
              <a:rPr lang="zh-CN" altLang="en-US" dirty="0"/>
              <a:t>事件上报</a:t>
            </a: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）确认应急事件类型。</a:t>
            </a:r>
            <a:endParaRPr lang="zh-CN" altLang="en-US" b="1" dirty="0">
              <a:solidFill>
                <a:srgbClr val="000000"/>
              </a:solidFill>
              <a:latin typeface="微软雅黑" panose="020B0503020204020204" pitchFamily="34" charset="-122"/>
              <a:ea typeface="微软雅黑" panose="020B0503020204020204" pitchFamily="34" charset="-122"/>
            </a:endParaRP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）确认应急事件等级。</a:t>
            </a:r>
            <a:endParaRPr lang="zh-CN" altLang="en-US" b="1" dirty="0">
              <a:solidFill>
                <a:srgbClr val="000000"/>
              </a:solidFill>
              <a:latin typeface="微软雅黑" panose="020B0503020204020204" pitchFamily="34" charset="-122"/>
              <a:ea typeface="微软雅黑" panose="020B0503020204020204" pitchFamily="34" charset="-122"/>
            </a:endParaRP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3</a:t>
            </a:r>
            <a:r>
              <a:rPr lang="zh-CN" altLang="en-US" b="1" dirty="0">
                <a:solidFill>
                  <a:srgbClr val="000000"/>
                </a:solidFill>
                <a:latin typeface="微软雅黑" panose="020B0503020204020204" pitchFamily="34" charset="-122"/>
                <a:ea typeface="微软雅黑" panose="020B0503020204020204" pitchFamily="34" charset="-122"/>
                <a:sym typeface="+mn-ea"/>
              </a:rPr>
              <a:t>）通知相关人员。</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4</a:t>
            </a:r>
            <a:r>
              <a:rPr lang="zh-CN" altLang="en-US" b="1" dirty="0">
                <a:solidFill>
                  <a:srgbClr val="000000"/>
                </a:solidFill>
                <a:latin typeface="微软雅黑" panose="020B0503020204020204" pitchFamily="34" charset="-122"/>
                <a:ea typeface="微软雅黑" panose="020B0503020204020204" pitchFamily="34" charset="-122"/>
                <a:sym typeface="+mn-ea"/>
              </a:rPr>
              <a:t>）启动应急预案。</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r>
              <a:rPr lang="zh-CN" altLang="en-US" dirty="0"/>
              <a:t>——————————————————————————————</a:t>
            </a:r>
          </a:p>
          <a:p>
            <a:endParaRPr lang="zh-CN" altLang="en-US" dirty="0"/>
          </a:p>
          <a:p>
            <a:r>
              <a:rPr lang="zh-CN" altLang="en-US" dirty="0"/>
              <a:t>控制事件蔓延</a:t>
            </a:r>
          </a:p>
          <a:p>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）采取有效的措施防止事件的进一步扩大。</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）尽可能减少负面影响。</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r>
              <a:rPr lang="zh-CN" altLang="en-US" dirty="0"/>
              <a:t>抑制响应</a:t>
            </a:r>
          </a:p>
          <a:p>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）采取常规的技术手段处理应急事件。</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）尝试快速修复系统，消除应急事件带来的影响。</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r>
              <a:rPr lang="zh-CN" altLang="en-US" dirty="0"/>
              <a:t>抑制监测</a:t>
            </a:r>
          </a:p>
          <a:p>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）确认当前的抑制手段是否有效。</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）分析应急事件发生的原因，为根除阶段提供解决方案。</a:t>
            </a:r>
          </a:p>
          <a:p>
            <a:endParaRPr lang="zh-CN" altLang="en-US" b="1" dirty="0">
              <a:solidFill>
                <a:srgbClr val="000000"/>
              </a:solidFill>
              <a:latin typeface="微软雅黑" panose="020B0503020204020204" pitchFamily="34" charset="-122"/>
              <a:ea typeface="微软雅黑" panose="020B0503020204020204" pitchFamily="34" charset="-122"/>
              <a:sym typeface="+mn-ea"/>
            </a:endParaRPr>
          </a:p>
          <a:p>
            <a:r>
              <a:rPr lang="zh-CN" altLang="en-US" b="1" dirty="0">
                <a:solidFill>
                  <a:srgbClr val="000000"/>
                </a:solidFill>
                <a:latin typeface="微软雅黑" panose="020B0503020204020204" pitchFamily="34" charset="-122"/>
                <a:ea typeface="微软雅黑" panose="020B0503020204020204" pitchFamily="34" charset="-122"/>
                <a:sym typeface="+mn-ea"/>
              </a:rPr>
              <a:t>——————————————————————————————</a:t>
            </a:r>
          </a:p>
          <a:p>
            <a:endParaRPr lang="zh-CN" altLang="en-US" dirty="0"/>
          </a:p>
          <a:p>
            <a:r>
              <a:rPr lang="zh-CN" altLang="en-US" dirty="0"/>
              <a:t>启动应急预案</a:t>
            </a: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）协调各应急响应小组人员到位。</a:t>
            </a:r>
            <a:endParaRPr lang="zh-CN" altLang="en-US" b="1" dirty="0">
              <a:solidFill>
                <a:srgbClr val="000000"/>
              </a:solidFill>
              <a:latin typeface="微软雅黑" panose="020B0503020204020204" pitchFamily="34" charset="-122"/>
              <a:ea typeface="微软雅黑" panose="020B0503020204020204" pitchFamily="34" charset="-122"/>
            </a:endParaRPr>
          </a:p>
          <a:p>
            <a:pPr marL="0" indent="0" eaLnBrk="0" hangingPunct="0">
              <a:buFont typeface="Arial" panose="020B0604020202090204"/>
              <a:buNone/>
            </a:pP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）根据应急场景启动相关预案。</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r>
              <a:rPr lang="zh-CN" altLang="en-US" dirty="0"/>
              <a:t>根除监控</a:t>
            </a:r>
          </a:p>
          <a:p>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）根据应急预案的执行情况确认处置是否有效。</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）尝试恢复信息系统的正常运行。</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endParaRPr lang="zh-CN" altLang="en-US" dirty="0"/>
          </a:p>
          <a:p>
            <a:r>
              <a:rPr lang="zh-CN" altLang="en-US" dirty="0"/>
              <a:t>————————————————————————————————</a:t>
            </a:r>
          </a:p>
          <a:p>
            <a:r>
              <a:rPr lang="zh-CN" altLang="en-US" b="1" dirty="0">
                <a:solidFill>
                  <a:srgbClr val="000000"/>
                </a:solidFill>
                <a:latin typeface="微软雅黑" panose="020B0503020204020204" pitchFamily="34" charset="-122"/>
                <a:ea typeface="微软雅黑" panose="020B0503020204020204" pitchFamily="34" charset="-122"/>
                <a:sym typeface="+mn-ea"/>
              </a:rPr>
              <a:t>持续监测</a:t>
            </a:r>
            <a:endParaRPr lang="en-US" altLang="zh-CN" b="1" dirty="0">
              <a:solidFill>
                <a:srgbClr val="000000"/>
              </a:solidFill>
              <a:latin typeface="微软雅黑" panose="020B0503020204020204" pitchFamily="34" charset="-122"/>
              <a:ea typeface="微软雅黑" panose="020B0503020204020204" pitchFamily="34" charset="-122"/>
              <a:sym typeface="+mn-ea"/>
            </a:endParaRPr>
          </a:p>
          <a:p>
            <a:r>
              <a:rPr lang="en-US" altLang="zh-CN" b="1" dirty="0">
                <a:solidFill>
                  <a:srgbClr val="000000"/>
                </a:solidFill>
                <a:latin typeface="微软雅黑" panose="020B0503020204020204" pitchFamily="34" charset="-122"/>
                <a:ea typeface="微软雅黑" panose="020B0503020204020204" pitchFamily="34" charset="-122"/>
                <a:sym typeface="+mn-ea"/>
              </a:rPr>
              <a:t>1</a:t>
            </a:r>
            <a:r>
              <a:rPr lang="zh-CN" altLang="en-US" b="1" dirty="0">
                <a:solidFill>
                  <a:srgbClr val="000000"/>
                </a:solidFill>
                <a:latin typeface="微软雅黑" panose="020B0503020204020204" pitchFamily="34" charset="-122"/>
                <a:ea typeface="微软雅黑" panose="020B0503020204020204" pitchFamily="34" charset="-122"/>
                <a:sym typeface="+mn-ea"/>
              </a:rPr>
              <a:t>）当应急处置成功后对应急事件持续监测。</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2</a:t>
            </a:r>
            <a:r>
              <a:rPr lang="zh-CN" altLang="en-US" b="1" dirty="0">
                <a:solidFill>
                  <a:srgbClr val="000000"/>
                </a:solidFill>
                <a:latin typeface="微软雅黑" panose="020B0503020204020204" pitchFamily="34" charset="-122"/>
                <a:ea typeface="微软雅黑" panose="020B0503020204020204" pitchFamily="34" charset="-122"/>
                <a:sym typeface="+mn-ea"/>
              </a:rPr>
              <a:t>）确认应急事件已根除。</a:t>
            </a:r>
            <a:br>
              <a:rPr lang="en-US" altLang="zh-CN" b="1" dirty="0">
                <a:solidFill>
                  <a:srgbClr val="000000"/>
                </a:solidFill>
                <a:latin typeface="微软雅黑" panose="020B0503020204020204" pitchFamily="34" charset="-122"/>
                <a:ea typeface="微软雅黑" panose="020B0503020204020204" pitchFamily="34" charset="-122"/>
                <a:sym typeface="+mn-ea"/>
              </a:rPr>
            </a:br>
            <a:r>
              <a:rPr lang="en-US" altLang="zh-CN" b="1" dirty="0">
                <a:solidFill>
                  <a:srgbClr val="000000"/>
                </a:solidFill>
                <a:latin typeface="微软雅黑" panose="020B0503020204020204" pitchFamily="34" charset="-122"/>
                <a:ea typeface="微软雅黑" panose="020B0503020204020204" pitchFamily="34" charset="-122"/>
                <a:sym typeface="+mn-ea"/>
              </a:rPr>
              <a:t>3</a:t>
            </a:r>
            <a:r>
              <a:rPr lang="zh-CN" altLang="en-US" b="1" dirty="0">
                <a:solidFill>
                  <a:srgbClr val="000000"/>
                </a:solidFill>
                <a:latin typeface="微软雅黑" panose="020B0503020204020204" pitchFamily="34" charset="-122"/>
                <a:ea typeface="微软雅黑" panose="020B0503020204020204" pitchFamily="34" charset="-122"/>
                <a:sym typeface="+mn-ea"/>
              </a:rPr>
              <a:t>）信息系统运行恢复到正常状况。</a:t>
            </a:r>
            <a:endParaRPr lang="zh-CN" altLang="en-US" b="1" dirty="0">
              <a:solidFill>
                <a:srgbClr val="000000"/>
              </a:solidFill>
              <a:latin typeface="微软雅黑" panose="020B0503020204020204" pitchFamily="34" charset="-122"/>
              <a:ea typeface="微软雅黑" panose="020B0503020204020204" pitchFamily="34" charset="-122"/>
            </a:endParaRPr>
          </a:p>
          <a:p>
            <a:endParaRPr lang="zh-CN" altLang="en-US" dirty="0"/>
          </a:p>
          <a:p>
            <a:r>
              <a:rPr lang="zh-CN" altLang="en-US" dirty="0"/>
              <a:t>————————————————————————————————</a:t>
            </a:r>
          </a:p>
          <a:p>
            <a: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应急响应情况报告</a:t>
            </a:r>
          </a:p>
          <a:p>
            <a: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1）由应急响应实施小组报告应急事件的处置情况。</a:t>
            </a:r>
          </a:p>
          <a:p>
            <a: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2）由应急响应领导小组下达应急响应结束的指令。</a:t>
            </a:r>
          </a:p>
          <a:p>
            <a:endPar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endParaRPr>
          </a:p>
          <a:p>
            <a: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应急事件调查</a:t>
            </a:r>
          </a:p>
          <a:p>
            <a: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1）对应急事件发生的原因进行调查。</a:t>
            </a:r>
            <a:b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br>
            <a: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2）评估应急事件对信息系统造成的损失。</a:t>
            </a:r>
            <a:b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br>
            <a: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3）评估应急事件对单位、组织带来的影响。</a:t>
            </a:r>
          </a:p>
          <a:p>
            <a:endPar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endParaRPr>
          </a:p>
          <a:p>
            <a: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应急响应总结</a:t>
            </a:r>
            <a:endParaRPr lang="zh-CN" altLang="en-US" dirty="0"/>
          </a:p>
          <a:p>
            <a: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1）对存在的风险点进行加固和整改。</a:t>
            </a:r>
            <a:b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br>
            <a: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2）评价应急预案的执行情况和后续改进计划。</a:t>
            </a:r>
            <a:b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br>
            <a:r>
              <a:rPr lang="zh-CN" altLang="en-US" dirty="0">
                <a:solidFill>
                  <a:srgbClr val="FFFFFF"/>
                </a:solidFill>
                <a:effectLst>
                  <a:outerShdw blurRad="38100" dist="38100" dir="2700000">
                    <a:srgbClr val="000000"/>
                  </a:outerShdw>
                </a:effectLst>
                <a:latin typeface="微软雅黑" panose="020B0503020204020204" pitchFamily="34" charset="-122"/>
                <a:ea typeface="微软雅黑" panose="020B0503020204020204" pitchFamily="34" charset="-122"/>
                <a:sym typeface="+mn-ea"/>
              </a:rPr>
              <a:t>3）对应急响应组织成员进行评价，表彰立功人员。</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219</a:t>
            </a:fld>
            <a:endParaRPr kumimoji="1" lang="zh-CN"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【讲解脚本】</a:t>
            </a:r>
          </a:p>
          <a:p>
            <a:r>
              <a:rPr lang="zh-CN" altLang="en-US" dirty="0"/>
              <a:t>风险评估的定义为：</a:t>
            </a:r>
            <a:endParaRPr kumimoji="0" lang="en-US" altLang="zh-CN" dirty="0"/>
          </a:p>
          <a:p>
            <a:r>
              <a:rPr kumimoji="1" lang="zh-CN" altLang="en-US" dirty="0">
                <a:sym typeface="+mn-ea"/>
              </a:rPr>
              <a:t>它的关联概念包括：</a:t>
            </a:r>
            <a:endParaRPr kumimoji="1" lang="en-US" altLang="zh-CN" dirty="0">
              <a:sym typeface="+mn-ea"/>
            </a:endParaRPr>
          </a:p>
          <a:p>
            <a:r>
              <a:rPr lang="zh-CN" altLang="en-US" dirty="0">
                <a:sym typeface="+mn-ea"/>
              </a:rPr>
              <a:t>信息安全：信息的保密性、完整性、可用性的保持。</a:t>
            </a:r>
            <a:endParaRPr lang="en-US" altLang="zh-CN" dirty="0">
              <a:sym typeface="+mn-ea"/>
            </a:endParaRPr>
          </a:p>
          <a:p>
            <a:r>
              <a:rPr lang="zh-CN" altLang="en-US" dirty="0">
                <a:sym typeface="+mn-ea"/>
              </a:rPr>
              <a:t>风险管理：以可接受的费用识别、控制、降低或消除可能影响信息系统安全的风险的过程。</a:t>
            </a:r>
            <a:endParaRPr lang="en-US" altLang="zh-CN" dirty="0">
              <a:sym typeface="+mn-ea"/>
            </a:endParaRPr>
          </a:p>
          <a:p>
            <a:r>
              <a:rPr lang="zh-CN" altLang="en-US" dirty="0">
                <a:sym typeface="+mn-ea"/>
              </a:rPr>
              <a:t>威胁：是指某个人、物、事件或概念对某一资源的保密性、完整性、可用性或合法使用所造成的危险。</a:t>
            </a:r>
            <a:endParaRPr lang="en-US" altLang="zh-CN" dirty="0">
              <a:sym typeface="+mn-ea"/>
            </a:endParaRPr>
          </a:p>
          <a:p>
            <a:r>
              <a:rPr lang="zh-CN" altLang="en-US" dirty="0">
                <a:sym typeface="+mn-ea"/>
              </a:rPr>
              <a:t>风险:特定的威胁利用资产的一种或一组薄弱点，导致资产的丢失或损害的潜在可能性，即特定威胁事件发生的可能性与后果的结合。</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风险评估工作的目的也意义在于：</a:t>
            </a:r>
            <a:endParaRPr lang="zh-CN" altLang="en-US" dirty="0"/>
          </a:p>
          <a:p>
            <a:pPr marL="0" indent="0">
              <a:lnSpc>
                <a:spcPct val="120000"/>
              </a:lnSpc>
              <a:buNone/>
            </a:pPr>
            <a:r>
              <a:rPr lang="zh-CN" altLang="en-US" dirty="0">
                <a:sym typeface="+mn-ea"/>
              </a:rPr>
              <a:t>认识现有的资产及其价值</a:t>
            </a:r>
            <a:endParaRPr lang="zh-CN" altLang="en-US" dirty="0"/>
          </a:p>
          <a:p>
            <a:pPr>
              <a:lnSpc>
                <a:spcPct val="120000"/>
              </a:lnSpc>
            </a:pPr>
            <a:r>
              <a:rPr lang="zh-CN" altLang="en-US" dirty="0">
                <a:sym typeface="+mn-ea"/>
              </a:rPr>
              <a:t>对信息系统安全的各个方面的当前潜在威胁、弱点和影响进行全面的评估</a:t>
            </a:r>
            <a:endParaRPr lang="zh-CN" altLang="en-US" dirty="0"/>
          </a:p>
          <a:p>
            <a:pPr>
              <a:lnSpc>
                <a:spcPct val="120000"/>
              </a:lnSpc>
            </a:pPr>
            <a:r>
              <a:rPr lang="zh-CN" altLang="en-US" dirty="0">
                <a:sym typeface="+mn-ea"/>
              </a:rPr>
              <a:t>通过安全评估，能够清晰地了解当前所面临的安全风险，清晰地了解信息系统的安全现状</a:t>
            </a:r>
            <a:endParaRPr lang="zh-CN" altLang="en-US" dirty="0"/>
          </a:p>
          <a:p>
            <a:pPr>
              <a:lnSpc>
                <a:spcPct val="120000"/>
              </a:lnSpc>
            </a:pPr>
            <a:r>
              <a:rPr lang="zh-CN" altLang="en-US" dirty="0">
                <a:sym typeface="+mn-ea"/>
              </a:rPr>
              <a:t>明确地看到当前安全现状与安全目标之间的差距</a:t>
            </a:r>
            <a:endParaRPr lang="zh-CN" altLang="en-US" dirty="0"/>
          </a:p>
          <a:p>
            <a:pPr>
              <a:lnSpc>
                <a:spcPct val="120000"/>
              </a:lnSpc>
            </a:pPr>
            <a:r>
              <a:rPr lang="zh-CN" altLang="en-US" dirty="0">
                <a:sym typeface="+mn-ea"/>
              </a:rPr>
              <a:t>为下一步控制和降低安全风险、改善安全状况提供客观和翔实的依据</a:t>
            </a:r>
            <a:endParaRPr lang="zh-CN" altLang="en-US" dirty="0"/>
          </a:p>
          <a:p>
            <a:endParaRPr lang="en-US" altLang="zh-CN" dirty="0"/>
          </a:p>
          <a:p>
            <a:r>
              <a:rPr lang="zh-CN" altLang="en-US" b="1" dirty="0"/>
              <a:t>风险评估工作概括起来就是要做到去哪里、找谁、查什么、怎么查风险，其重点包括：</a:t>
            </a:r>
            <a:endParaRPr lang="zh-CN" altLang="en-US" dirty="0"/>
          </a:p>
          <a:p>
            <a:pPr marL="419100" indent="-419100"/>
            <a:r>
              <a:rPr lang="zh-CN" altLang="en-US" dirty="0">
                <a:latin typeface="FuturaA Md BT" pitchFamily="34" charset="0"/>
                <a:sym typeface="+mn-ea"/>
              </a:rPr>
              <a:t>识别目标单位信息安全的风险状况，例如：</a:t>
            </a:r>
            <a:endParaRPr lang="zh-CN" altLang="en-US" dirty="0">
              <a:latin typeface="FuturaA Md BT" pitchFamily="34" charset="0"/>
            </a:endParaRPr>
          </a:p>
          <a:p>
            <a:pPr lvl="1"/>
            <a:r>
              <a:rPr lang="zh-CN" altLang="en-US" dirty="0">
                <a:sym typeface="+mn-ea"/>
              </a:rPr>
              <a:t>重要的资产</a:t>
            </a:r>
            <a:endParaRPr lang="zh-CN" altLang="en-US" dirty="0"/>
          </a:p>
          <a:p>
            <a:pPr lvl="1"/>
            <a:r>
              <a:rPr lang="zh-CN" altLang="en-US" dirty="0">
                <a:sym typeface="+mn-ea"/>
              </a:rPr>
              <a:t>面临的威胁</a:t>
            </a:r>
            <a:endParaRPr lang="zh-CN" altLang="en-US" dirty="0"/>
          </a:p>
          <a:p>
            <a:pPr lvl="1"/>
            <a:r>
              <a:rPr lang="zh-CN" altLang="en-US" dirty="0">
                <a:sym typeface="+mn-ea"/>
              </a:rPr>
              <a:t>现有的安全措施和薄弱点</a:t>
            </a:r>
            <a:endParaRPr lang="zh-CN" altLang="en-US" dirty="0"/>
          </a:p>
          <a:p>
            <a:pPr lvl="1"/>
            <a:r>
              <a:rPr lang="zh-CN" altLang="en-US" dirty="0">
                <a:sym typeface="+mn-ea"/>
              </a:rPr>
              <a:t>可能的风险</a:t>
            </a:r>
            <a:endParaRPr lang="zh-CN" altLang="en-US" dirty="0"/>
          </a:p>
          <a:p>
            <a:pPr marL="419100" indent="-419100"/>
            <a:r>
              <a:rPr lang="zh-CN" altLang="en-US" dirty="0">
                <a:latin typeface="FuturaA Md BT" pitchFamily="34" charset="0"/>
                <a:sym typeface="+mn-ea"/>
              </a:rPr>
              <a:t>制定适合于目标单位的风险评估程序，包括：</a:t>
            </a:r>
            <a:endParaRPr lang="zh-CN" altLang="en-US" dirty="0">
              <a:latin typeface="FuturaA Md BT" pitchFamily="34" charset="0"/>
            </a:endParaRPr>
          </a:p>
          <a:p>
            <a:pPr lvl="1"/>
            <a:r>
              <a:rPr lang="zh-CN" altLang="en-US" dirty="0">
                <a:sym typeface="+mn-ea"/>
              </a:rPr>
              <a:t>评估流程</a:t>
            </a:r>
            <a:endParaRPr lang="zh-CN" altLang="en-US" dirty="0"/>
          </a:p>
          <a:p>
            <a:pPr lvl="1"/>
            <a:r>
              <a:rPr lang="zh-CN" altLang="en-US" dirty="0">
                <a:sym typeface="+mn-ea"/>
              </a:rPr>
              <a:t>评估管理制度，角色和责任</a:t>
            </a:r>
            <a:endParaRPr lang="zh-CN" altLang="en-US" dirty="0"/>
          </a:p>
          <a:p>
            <a:pPr lvl="1"/>
            <a:r>
              <a:rPr lang="zh-CN" altLang="en-US" dirty="0">
                <a:sym typeface="+mn-ea"/>
              </a:rPr>
              <a:t>资产重要性、后果与影响、威胁可能性的判据</a:t>
            </a:r>
            <a:endParaRPr lang="zh-CN" altLang="en-US" dirty="0"/>
          </a:p>
          <a:p>
            <a:pPr lvl="1"/>
            <a:r>
              <a:rPr lang="zh-CN" altLang="en-US" dirty="0">
                <a:sym typeface="+mn-ea"/>
              </a:rPr>
              <a:t>薄弱点的识别方法</a:t>
            </a:r>
            <a:endParaRPr lang="zh-CN" altLang="en-US" dirty="0"/>
          </a:p>
          <a:p>
            <a:pPr marL="419100" indent="-419100"/>
            <a:r>
              <a:rPr lang="zh-CN" altLang="en-US" dirty="0">
                <a:latin typeface="FuturaA Md BT" pitchFamily="34" charset="0"/>
                <a:sym typeface="+mn-ea"/>
              </a:rPr>
              <a:t>建立风险控制措施或安全需求，包括：</a:t>
            </a:r>
            <a:endParaRPr lang="zh-CN" altLang="en-US" dirty="0">
              <a:latin typeface="FuturaA Md BT" pitchFamily="34" charset="0"/>
            </a:endParaRPr>
          </a:p>
          <a:p>
            <a:pPr lvl="1"/>
            <a:r>
              <a:rPr lang="zh-CN" altLang="en-US" dirty="0">
                <a:sym typeface="+mn-ea"/>
              </a:rPr>
              <a:t>根据评估结果，制定风险处理计划</a:t>
            </a:r>
            <a:endParaRPr lang="zh-CN" altLang="en-US" dirty="0"/>
          </a:p>
          <a:p>
            <a:pPr lvl="1"/>
            <a:r>
              <a:rPr lang="zh-CN" altLang="en-US" dirty="0">
                <a:sym typeface="+mn-ea"/>
              </a:rPr>
              <a:t>根据实际要求，制定目标单位的安全需求或安全规划</a:t>
            </a:r>
            <a:endParaRPr lang="zh-CN" altLang="en-US"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【讲解脚本】</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mn-ea"/>
              </a:rPr>
              <a:t>风险评估应以</a:t>
            </a:r>
            <a:r>
              <a:rPr lang="zh-CN" altLang="en-US" b="1" dirty="0">
                <a:sym typeface="+mn-ea"/>
              </a:rPr>
              <a:t>自评估</a:t>
            </a:r>
            <a:r>
              <a:rPr lang="zh-CN" altLang="en-US" dirty="0">
                <a:sym typeface="+mn-ea"/>
              </a:rPr>
              <a:t>为主，</a:t>
            </a:r>
            <a:r>
              <a:rPr lang="zh-CN" altLang="en-US" sz="2800" dirty="0">
                <a:sym typeface="+mn-ea"/>
              </a:rPr>
              <a:t>适用于对自身的信息系统进行安全风险的识别、评价 ，自评估可以委托风险评估服务技术支持方实施，也可以自行实施；</a:t>
            </a:r>
            <a:endParaRPr lang="zh-CN" altLang="en-US" sz="2800" dirty="0"/>
          </a:p>
          <a:p>
            <a:r>
              <a:rPr lang="zh-CN" altLang="en-US" b="1" dirty="0">
                <a:sym typeface="+mn-ea"/>
              </a:rPr>
              <a:t>检查评估</a:t>
            </a:r>
            <a:r>
              <a:rPr lang="zh-CN" altLang="en-US" dirty="0">
                <a:sym typeface="+mn-ea"/>
              </a:rPr>
              <a:t> </a:t>
            </a:r>
            <a:r>
              <a:rPr lang="zh-CN" altLang="en-US" sz="2800" dirty="0">
                <a:sym typeface="+mn-ea"/>
              </a:rPr>
              <a:t>一般由主管机关发起，通常都是定期的、抽样进行的评估模式，</a:t>
            </a:r>
            <a:r>
              <a:rPr lang="zh-CN" altLang="en-US" b="1" dirty="0">
                <a:sym typeface="+mn-ea"/>
              </a:rPr>
              <a:t>检查评估</a:t>
            </a:r>
            <a:r>
              <a:rPr lang="zh-CN" altLang="en-US" dirty="0">
                <a:sym typeface="+mn-ea"/>
              </a:rPr>
              <a:t>在自评估过程记录与评估结果的基础上，验证和确认系统存在的技术、管理和运行风险，以及用户实施自评估后采取风险控制措施取得的效果，</a:t>
            </a:r>
            <a:r>
              <a:rPr lang="zh-CN" altLang="en-US" sz="1200" dirty="0">
                <a:sym typeface="+mn-ea"/>
              </a:rPr>
              <a:t>旨在检查关键领域、或关键点的信息安全风险是否在可接受的范围内。</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en-US" altLang="zh-CN" dirty="0"/>
          </a:p>
          <a:p>
            <a:r>
              <a:rPr lang="zh-CN" altLang="en-US" dirty="0"/>
              <a:t>整理流程如右图所示：</a:t>
            </a:r>
          </a:p>
          <a:p>
            <a:pPr marL="419100" indent="-419100"/>
            <a:r>
              <a:rPr lang="zh-CN" altLang="en-US" b="1" dirty="0">
                <a:sym typeface="+mn-ea"/>
              </a:rPr>
              <a:t>准备阶段应当包含</a:t>
            </a:r>
          </a:p>
          <a:p>
            <a:pPr lvl="1"/>
            <a:r>
              <a:rPr lang="zh-CN" altLang="en-US" dirty="0">
                <a:sym typeface="+mn-ea"/>
              </a:rPr>
              <a:t>（</a:t>
            </a:r>
            <a:r>
              <a:rPr lang="en-US" altLang="zh-CN" dirty="0">
                <a:sym typeface="+mn-ea"/>
              </a:rPr>
              <a:t>1</a:t>
            </a:r>
            <a:r>
              <a:rPr lang="zh-CN" altLang="en-US" dirty="0">
                <a:sym typeface="+mn-ea"/>
              </a:rPr>
              <a:t>）确定风险评估的目标；</a:t>
            </a:r>
            <a:endParaRPr lang="zh-CN" altLang="en-US" dirty="0"/>
          </a:p>
          <a:p>
            <a:pPr lvl="1"/>
            <a:r>
              <a:rPr lang="zh-CN" altLang="en-US" dirty="0">
                <a:sym typeface="+mn-ea"/>
              </a:rPr>
              <a:t>（</a:t>
            </a:r>
            <a:r>
              <a:rPr lang="en-US" altLang="zh-CN" dirty="0">
                <a:sym typeface="+mn-ea"/>
              </a:rPr>
              <a:t>2</a:t>
            </a:r>
            <a:r>
              <a:rPr lang="zh-CN" altLang="en-US" dirty="0">
                <a:sym typeface="+mn-ea"/>
              </a:rPr>
              <a:t>）确定风险评估的范围；</a:t>
            </a:r>
            <a:endParaRPr lang="zh-CN" altLang="en-US" dirty="0"/>
          </a:p>
          <a:p>
            <a:pPr lvl="1"/>
            <a:r>
              <a:rPr lang="zh-CN" altLang="en-US" dirty="0">
                <a:sym typeface="+mn-ea"/>
              </a:rPr>
              <a:t>（</a:t>
            </a:r>
            <a:r>
              <a:rPr lang="en-US" altLang="zh-CN" dirty="0">
                <a:sym typeface="+mn-ea"/>
              </a:rPr>
              <a:t>3</a:t>
            </a:r>
            <a:r>
              <a:rPr lang="zh-CN" altLang="en-US" dirty="0">
                <a:sym typeface="+mn-ea"/>
              </a:rPr>
              <a:t>）组建适当的评估管理与实施团队；</a:t>
            </a:r>
            <a:endParaRPr lang="zh-CN" altLang="en-US" dirty="0"/>
          </a:p>
          <a:p>
            <a:pPr lvl="1"/>
            <a:r>
              <a:rPr lang="zh-CN" altLang="en-US" dirty="0">
                <a:sym typeface="+mn-ea"/>
              </a:rPr>
              <a:t>（</a:t>
            </a:r>
            <a:r>
              <a:rPr lang="en-US" altLang="zh-CN" dirty="0">
                <a:sym typeface="+mn-ea"/>
              </a:rPr>
              <a:t>4</a:t>
            </a:r>
            <a:r>
              <a:rPr lang="zh-CN" altLang="en-US" dirty="0">
                <a:sym typeface="+mn-ea"/>
              </a:rPr>
              <a:t>）进行系统调研；</a:t>
            </a:r>
            <a:endParaRPr lang="zh-CN" altLang="en-US" dirty="0"/>
          </a:p>
          <a:p>
            <a:pPr lvl="1"/>
            <a:r>
              <a:rPr lang="zh-CN" altLang="en-US" dirty="0">
                <a:sym typeface="+mn-ea"/>
              </a:rPr>
              <a:t>（</a:t>
            </a:r>
            <a:r>
              <a:rPr lang="en-US" altLang="zh-CN" dirty="0">
                <a:sym typeface="+mn-ea"/>
              </a:rPr>
              <a:t>5</a:t>
            </a:r>
            <a:r>
              <a:rPr lang="zh-CN" altLang="en-US" dirty="0">
                <a:sym typeface="+mn-ea"/>
              </a:rPr>
              <a:t>）确定评估依据和方法；</a:t>
            </a:r>
            <a:endParaRPr lang="zh-CN" altLang="en-US" dirty="0"/>
          </a:p>
          <a:p>
            <a:pPr lvl="1"/>
            <a:r>
              <a:rPr lang="zh-CN" altLang="en-US" dirty="0">
                <a:sym typeface="+mn-ea"/>
              </a:rPr>
              <a:t>（</a:t>
            </a:r>
            <a:r>
              <a:rPr lang="en-US" altLang="zh-CN" dirty="0">
                <a:sym typeface="+mn-ea"/>
              </a:rPr>
              <a:t>6</a:t>
            </a:r>
            <a:r>
              <a:rPr lang="zh-CN" altLang="en-US" dirty="0">
                <a:sym typeface="+mn-ea"/>
              </a:rPr>
              <a:t>）获得最高管理者对风险评估工作的支持。 </a:t>
            </a:r>
            <a:endParaRPr lang="zh-CN" altLang="en-US" b="1" dirty="0">
              <a:sym typeface="+mn-ea"/>
            </a:endParaRPr>
          </a:p>
          <a:p>
            <a:pPr marL="419100" indent="-419100"/>
            <a:endParaRPr lang="zh-CN" altLang="en-US" b="1" dirty="0">
              <a:sym typeface="+mn-ea"/>
            </a:endParaRPr>
          </a:p>
          <a:p>
            <a:pPr marL="419100" indent="-419100"/>
            <a:r>
              <a:rPr lang="zh-CN" altLang="en-US" b="1" dirty="0">
                <a:sym typeface="+mn-ea"/>
              </a:rPr>
              <a:t>——————————————————————————————</a:t>
            </a:r>
          </a:p>
          <a:p>
            <a:pPr marL="419100" indent="-419100"/>
            <a:endParaRPr lang="zh-CN" altLang="en-US" b="1" dirty="0">
              <a:sym typeface="+mn-ea"/>
            </a:endParaRPr>
          </a:p>
          <a:p>
            <a:pPr marL="419100" indent="-419100"/>
            <a:r>
              <a:rPr lang="zh-CN" altLang="en-US" b="1" dirty="0">
                <a:sym typeface="+mn-ea"/>
              </a:rPr>
              <a:t>实施阶段应当包含</a:t>
            </a:r>
          </a:p>
          <a:p>
            <a:pPr marL="419100" indent="-419100"/>
            <a:r>
              <a:rPr lang="zh-CN" altLang="en-US" b="1" dirty="0">
                <a:sym typeface="+mn-ea"/>
              </a:rPr>
              <a:t>资产识别</a:t>
            </a:r>
            <a:r>
              <a:rPr lang="zh-CN" altLang="en-US" dirty="0">
                <a:sym typeface="+mn-ea"/>
              </a:rPr>
              <a:t> </a:t>
            </a:r>
          </a:p>
          <a:p>
            <a:pPr marL="419100" indent="-419100"/>
            <a:r>
              <a:rPr lang="zh-CN" altLang="en-US" b="1" dirty="0">
                <a:sym typeface="+mn-ea"/>
              </a:rPr>
              <a:t>资产分类</a:t>
            </a:r>
            <a:r>
              <a:rPr lang="zh-CN" altLang="en-US" dirty="0">
                <a:sym typeface="+mn-ea"/>
              </a:rPr>
              <a:t> </a:t>
            </a:r>
          </a:p>
          <a:p>
            <a:pPr marL="419100" indent="-419100"/>
            <a:r>
              <a:rPr lang="zh-CN" altLang="en-US" b="1" dirty="0">
                <a:sym typeface="+mn-ea"/>
              </a:rPr>
              <a:t>资产赋值</a:t>
            </a:r>
            <a:r>
              <a:rPr lang="zh-CN" altLang="en-US" dirty="0">
                <a:sym typeface="+mn-ea"/>
              </a:rPr>
              <a:t> </a:t>
            </a:r>
            <a:r>
              <a:rPr lang="en-US" altLang="zh-CN" dirty="0">
                <a:sym typeface="+mn-ea"/>
              </a:rPr>
              <a:t>:</a:t>
            </a:r>
            <a:r>
              <a:rPr lang="zh-CN" altLang="en-US" dirty="0">
                <a:sym typeface="+mn-ea"/>
              </a:rPr>
              <a:t>机密性、完整性、可用性三方面的赋值</a:t>
            </a:r>
            <a:endParaRPr lang="zh-CN" altLang="en-US" dirty="0"/>
          </a:p>
          <a:p>
            <a:pPr marL="779780" lvl="1" indent="-381000"/>
            <a:r>
              <a:rPr lang="zh-CN" altLang="en-US" b="1" dirty="0">
                <a:sym typeface="+mn-ea"/>
              </a:rPr>
              <a:t>资产重要性等级</a:t>
            </a:r>
            <a:r>
              <a:rPr lang="zh-CN" altLang="en-US" dirty="0">
                <a:sym typeface="+mn-ea"/>
              </a:rPr>
              <a:t> </a:t>
            </a:r>
            <a:endParaRPr lang="zh-CN" altLang="en-US" dirty="0"/>
          </a:p>
          <a:p>
            <a:pPr marL="419100" indent="-419100"/>
            <a:r>
              <a:rPr lang="zh-CN" altLang="en-US" b="1" dirty="0">
                <a:sym typeface="+mn-ea"/>
              </a:rPr>
              <a:t>威胁识别</a:t>
            </a:r>
            <a:endParaRPr lang="zh-CN" altLang="en-US" b="1" dirty="0"/>
          </a:p>
          <a:p>
            <a:pPr marL="779780" lvl="1" indent="-381000"/>
            <a:r>
              <a:rPr lang="zh-CN" altLang="en-US" b="1" dirty="0">
                <a:sym typeface="+mn-ea"/>
              </a:rPr>
              <a:t>威胁分类</a:t>
            </a:r>
            <a:r>
              <a:rPr lang="zh-CN" altLang="en-US" dirty="0">
                <a:sym typeface="+mn-ea"/>
              </a:rPr>
              <a:t> </a:t>
            </a:r>
            <a:endParaRPr lang="zh-CN" altLang="en-US" dirty="0"/>
          </a:p>
          <a:p>
            <a:pPr marL="779780" lvl="1" indent="-381000"/>
            <a:r>
              <a:rPr lang="zh-CN" altLang="en-US" b="1" dirty="0">
                <a:sym typeface="+mn-ea"/>
              </a:rPr>
              <a:t>威胁来源分类</a:t>
            </a:r>
            <a:endParaRPr lang="zh-CN" altLang="en-US" b="1" dirty="0"/>
          </a:p>
          <a:p>
            <a:pPr marL="779780" lvl="1" indent="-381000"/>
            <a:r>
              <a:rPr lang="zh-CN" altLang="en-US" b="1" dirty="0">
                <a:sym typeface="+mn-ea"/>
              </a:rPr>
              <a:t>威胁赋值</a:t>
            </a:r>
            <a:r>
              <a:rPr lang="zh-CN" altLang="en-US" dirty="0">
                <a:sym typeface="+mn-ea"/>
              </a:rPr>
              <a:t> </a:t>
            </a:r>
            <a:endParaRPr lang="zh-CN" altLang="en-US" dirty="0"/>
          </a:p>
          <a:p>
            <a:pPr marL="419100" indent="-419100"/>
            <a:r>
              <a:rPr lang="zh-CN" altLang="en-US" b="1" dirty="0">
                <a:sym typeface="+mn-ea"/>
              </a:rPr>
              <a:t>脆弱性识别</a:t>
            </a:r>
            <a:r>
              <a:rPr lang="zh-CN" altLang="en-US" dirty="0">
                <a:sym typeface="+mn-ea"/>
              </a:rPr>
              <a:t> </a:t>
            </a:r>
            <a:endParaRPr lang="zh-CN" altLang="en-US" dirty="0"/>
          </a:p>
          <a:p>
            <a:pPr marL="779780" lvl="1" indent="-381000"/>
            <a:r>
              <a:rPr lang="zh-CN" altLang="en-US" b="1" dirty="0">
                <a:sym typeface="+mn-ea"/>
              </a:rPr>
              <a:t>识别内容</a:t>
            </a:r>
            <a:r>
              <a:rPr lang="zh-CN" altLang="en-US" dirty="0">
                <a:sym typeface="+mn-ea"/>
              </a:rPr>
              <a:t> ：技术脆弱性涉及物理层、网络层、系统层、应用层等各个层面的安全问题。管理脆弱性又可分为技术管理脆弱性和组织管理脆弱性两方面。</a:t>
            </a:r>
            <a:endParaRPr lang="zh-CN" altLang="en-US" dirty="0"/>
          </a:p>
          <a:p>
            <a:pPr marL="779780" lvl="1" indent="-381000"/>
            <a:r>
              <a:rPr lang="zh-CN" altLang="en-US" b="1" dirty="0">
                <a:sym typeface="+mn-ea"/>
              </a:rPr>
              <a:t>脆弱性赋值</a:t>
            </a:r>
            <a:r>
              <a:rPr lang="zh-CN" altLang="en-US" dirty="0">
                <a:sym typeface="+mn-ea"/>
              </a:rPr>
              <a:t> ：等级赋值，技术脆弱性与管理脆弱性的结合。</a:t>
            </a:r>
            <a:endParaRPr lang="zh-CN" altLang="en-US" dirty="0"/>
          </a:p>
          <a:p>
            <a:endParaRPr lang="zh-CN" altLang="en-US" dirty="0"/>
          </a:p>
          <a:p>
            <a:endParaRPr lang="zh-CN" altLang="en-US" dirty="0"/>
          </a:p>
          <a:p>
            <a:r>
              <a:rPr lang="zh-CN" altLang="en-US" dirty="0"/>
              <a:t>——————————————————————————</a:t>
            </a:r>
          </a:p>
          <a:p>
            <a:r>
              <a:rPr lang="zh-CN" altLang="en-US" dirty="0"/>
              <a:t>报告阶段应当包含</a:t>
            </a:r>
          </a:p>
          <a:p>
            <a:pPr marL="419100" indent="-419100"/>
            <a:r>
              <a:rPr lang="zh-CN" altLang="en-US" b="1" dirty="0">
                <a:sym typeface="+mn-ea"/>
              </a:rPr>
              <a:t>风险评估文件记录</a:t>
            </a:r>
          </a:p>
          <a:p>
            <a:pPr marL="419100" indent="-419100"/>
            <a:r>
              <a:rPr lang="zh-CN" altLang="en-US" b="1" dirty="0">
                <a:sym typeface="+mn-ea"/>
              </a:rPr>
              <a:t>风险评估文件记录的要求</a:t>
            </a:r>
            <a:r>
              <a:rPr lang="zh-CN" altLang="en-US" dirty="0">
                <a:sym typeface="+mn-ea"/>
              </a:rPr>
              <a:t> </a:t>
            </a:r>
          </a:p>
          <a:p>
            <a:pPr marL="419100" indent="-419100"/>
            <a:r>
              <a:rPr lang="zh-CN" altLang="en-US" b="1" dirty="0">
                <a:sym typeface="+mn-ea"/>
              </a:rPr>
              <a:t>风险评估文件</a:t>
            </a:r>
            <a:r>
              <a:rPr lang="zh-CN" altLang="en-US" dirty="0">
                <a:sym typeface="+mn-ea"/>
              </a:rPr>
              <a:t> </a:t>
            </a:r>
            <a:r>
              <a:rPr lang="zh-CN" altLang="en-US" b="1" dirty="0">
                <a:sym typeface="+mn-ea"/>
              </a:rPr>
              <a:t>的类型、多少</a:t>
            </a:r>
            <a:endParaRPr lang="zh-CN" altLang="en-US" b="1" dirty="0"/>
          </a:p>
          <a:p>
            <a:pPr marL="1149350" lvl="2" indent="-342900">
              <a:spcBef>
                <a:spcPct val="30000"/>
              </a:spcBef>
              <a:buChar char="•"/>
            </a:pPr>
            <a:r>
              <a:rPr lang="zh-CN" altLang="en-US" dirty="0">
                <a:solidFill>
                  <a:srgbClr val="000000"/>
                </a:solidFill>
                <a:sym typeface="+mn-ea"/>
              </a:rPr>
              <a:t>风险评估方案 </a:t>
            </a:r>
            <a:endParaRPr lang="zh-CN" altLang="en-US" dirty="0">
              <a:solidFill>
                <a:srgbClr val="000000"/>
              </a:solidFill>
            </a:endParaRPr>
          </a:p>
          <a:p>
            <a:pPr marL="1149350" lvl="2" indent="-342900">
              <a:spcBef>
                <a:spcPct val="30000"/>
              </a:spcBef>
              <a:buChar char="•"/>
            </a:pPr>
            <a:r>
              <a:rPr lang="zh-CN" altLang="en-US" dirty="0">
                <a:solidFill>
                  <a:srgbClr val="000000"/>
                </a:solidFill>
                <a:sym typeface="+mn-ea"/>
              </a:rPr>
              <a:t>资产识别清单 </a:t>
            </a:r>
            <a:endParaRPr lang="zh-CN" altLang="en-US" dirty="0">
              <a:solidFill>
                <a:srgbClr val="000000"/>
              </a:solidFill>
            </a:endParaRPr>
          </a:p>
          <a:p>
            <a:pPr marL="1149350" lvl="2" indent="-342900">
              <a:spcBef>
                <a:spcPct val="30000"/>
              </a:spcBef>
              <a:buChar char="•"/>
            </a:pPr>
            <a:r>
              <a:rPr lang="zh-CN" altLang="en-US" dirty="0">
                <a:solidFill>
                  <a:srgbClr val="000000"/>
                </a:solidFill>
                <a:sym typeface="+mn-ea"/>
              </a:rPr>
              <a:t>重要资产清单 </a:t>
            </a:r>
            <a:endParaRPr lang="zh-CN" altLang="en-US" dirty="0">
              <a:solidFill>
                <a:srgbClr val="000000"/>
              </a:solidFill>
            </a:endParaRPr>
          </a:p>
          <a:p>
            <a:pPr marL="1149350" lvl="2" indent="-342900">
              <a:spcBef>
                <a:spcPct val="30000"/>
              </a:spcBef>
              <a:buChar char="•"/>
            </a:pPr>
            <a:r>
              <a:rPr lang="zh-CN" altLang="en-US" dirty="0">
                <a:solidFill>
                  <a:srgbClr val="000000"/>
                </a:solidFill>
                <a:sym typeface="+mn-ea"/>
              </a:rPr>
              <a:t>威胁列表 </a:t>
            </a:r>
            <a:endParaRPr lang="zh-CN" altLang="en-US" dirty="0">
              <a:solidFill>
                <a:srgbClr val="000000"/>
              </a:solidFill>
            </a:endParaRPr>
          </a:p>
          <a:p>
            <a:pPr marL="1149350" lvl="2" indent="-342900">
              <a:spcBef>
                <a:spcPct val="30000"/>
              </a:spcBef>
              <a:buChar char="•"/>
            </a:pPr>
            <a:r>
              <a:rPr lang="zh-CN" altLang="en-US" dirty="0">
                <a:solidFill>
                  <a:srgbClr val="000000"/>
                </a:solidFill>
                <a:sym typeface="+mn-ea"/>
              </a:rPr>
              <a:t>脆弱性列表 </a:t>
            </a:r>
            <a:endParaRPr lang="zh-CN" altLang="en-US" dirty="0">
              <a:solidFill>
                <a:srgbClr val="000000"/>
              </a:solidFill>
            </a:endParaRPr>
          </a:p>
          <a:p>
            <a:pPr marL="1149350" lvl="2" indent="-342900">
              <a:spcBef>
                <a:spcPct val="30000"/>
              </a:spcBef>
              <a:buChar char="•"/>
            </a:pPr>
            <a:r>
              <a:rPr lang="zh-CN" altLang="en-US" dirty="0">
                <a:solidFill>
                  <a:srgbClr val="000000"/>
                </a:solidFill>
                <a:sym typeface="+mn-ea"/>
              </a:rPr>
              <a:t>风险评估报告 </a:t>
            </a:r>
            <a:endParaRPr lang="zh-CN" altLang="en-US" dirty="0">
              <a:solidFill>
                <a:srgbClr val="000000"/>
              </a:solidFill>
            </a:endParaRPr>
          </a:p>
          <a:p>
            <a:pPr marL="1149350" lvl="2" indent="-342900">
              <a:spcBef>
                <a:spcPct val="30000"/>
              </a:spcBef>
              <a:buChar char="•"/>
            </a:pPr>
            <a:r>
              <a:rPr lang="zh-CN" altLang="en-US" dirty="0">
                <a:solidFill>
                  <a:srgbClr val="000000"/>
                </a:solidFill>
                <a:sym typeface="+mn-ea"/>
              </a:rPr>
              <a:t>风险处理计划 </a:t>
            </a:r>
            <a:endParaRPr lang="zh-CN" altLang="en-US" dirty="0"/>
          </a:p>
          <a:p>
            <a:endParaRPr lang="zh-CN" altLang="en-US"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endParaRPr kumimoji="1" lang="en-US" altLang="zh-CN" b="0" dirty="0"/>
          </a:p>
          <a:p>
            <a:pPr>
              <a:spcBef>
                <a:spcPct val="50000"/>
              </a:spcBef>
              <a:buClr>
                <a:srgbClr val="8181DF"/>
              </a:buClr>
              <a:buFont typeface="Wingdings" panose="05000000000000000000" pitchFamily="2" charset="2"/>
              <a:buChar char="u"/>
            </a:pPr>
            <a:r>
              <a:rPr lang="en-US" altLang="zh-CN" b="1" dirty="0">
                <a:latin typeface="Times New Roman" panose="02020603050405020304" pitchFamily="18" charset="0"/>
                <a:sym typeface="+mn-ea"/>
              </a:rPr>
              <a:t>  </a:t>
            </a:r>
            <a:r>
              <a:rPr lang="zh-CN" altLang="en-US" b="1" dirty="0">
                <a:latin typeface="Times New Roman" panose="02020603050405020304" pitchFamily="18" charset="0"/>
                <a:sym typeface="+mn-ea"/>
              </a:rPr>
              <a:t>首次会议之后，即可进入现场评估。现场评估按计划进行，评估内容参照事先准备好的检查列表。</a:t>
            </a:r>
            <a:endParaRPr lang="zh-CN" altLang="en-US" b="1" dirty="0">
              <a:latin typeface="Times New Roman" panose="02020603050405020304" pitchFamily="18" charset="0"/>
            </a:endParaRPr>
          </a:p>
          <a:p>
            <a:pPr>
              <a:spcBef>
                <a:spcPct val="50000"/>
              </a:spcBef>
              <a:buClr>
                <a:srgbClr val="8181DF"/>
              </a:buClr>
              <a:buFont typeface="Wingdings" panose="05000000000000000000" pitchFamily="2" charset="2"/>
              <a:buChar char="u"/>
            </a:pPr>
            <a:r>
              <a:rPr lang="en-US" altLang="zh-CN" b="1" dirty="0">
                <a:latin typeface="Times New Roman" panose="02020603050405020304" pitchFamily="18" charset="0"/>
                <a:sym typeface="+mn-ea"/>
              </a:rPr>
              <a:t>   </a:t>
            </a:r>
            <a:r>
              <a:rPr lang="zh-CN" altLang="en-US" b="1" dirty="0">
                <a:latin typeface="Times New Roman" panose="02020603050405020304" pitchFamily="18" charset="0"/>
                <a:sym typeface="+mn-ea"/>
              </a:rPr>
              <a:t>评估期间，评估员应该做好笔记和记录，这些记录是评估员提出报告的真凭实据。记录的格式可以是“笔记式”，也可以是“记录表式”，一般来说，内审活动都应该有统一的“现场评估记录表”，便于规范化管理。</a:t>
            </a:r>
            <a:endParaRPr lang="zh-CN" altLang="en-US" b="1" dirty="0">
              <a:latin typeface="Times New Roman" panose="02020603050405020304" pitchFamily="18" charset="0"/>
            </a:endParaRPr>
          </a:p>
          <a:p>
            <a:pPr>
              <a:spcBef>
                <a:spcPct val="50000"/>
              </a:spcBef>
              <a:buClr>
                <a:srgbClr val="8181DF"/>
              </a:buClr>
              <a:buFont typeface="Wingdings" panose="05000000000000000000" pitchFamily="2" charset="2"/>
              <a:buChar char="u"/>
            </a:pPr>
            <a:r>
              <a:rPr lang="en-US" altLang="zh-CN" b="1" dirty="0">
                <a:latin typeface="Times New Roman" panose="02020603050405020304" pitchFamily="18" charset="0"/>
                <a:sym typeface="+mn-ea"/>
              </a:rPr>
              <a:t>  </a:t>
            </a:r>
            <a:r>
              <a:rPr lang="zh-CN" altLang="en-US" b="1" dirty="0">
                <a:latin typeface="Times New Roman" panose="02020603050405020304" pitchFamily="18" charset="0"/>
                <a:sym typeface="+mn-ea"/>
              </a:rPr>
              <a:t>评估进行到适当阶段，评估组长应该主持召开评估小组会议，借此了解各个评估员的工作进展，提出下一步工作要求，协调有关活动，并对已获得的评估证据和评估发现展开分析和讨论。</a:t>
            </a:r>
            <a:endParaRPr lang="zh-CN" altLang="en-US" dirty="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endParaRPr kumimoji="1" lang="en-US" altLang="zh-CN" b="0" dirty="0"/>
          </a:p>
          <a:p>
            <a:r>
              <a:rPr lang="zh-CN" altLang="en-US" dirty="0"/>
              <a:t>其中，对不符合项应当做出如下说明</a:t>
            </a:r>
          </a:p>
          <a:p>
            <a:pPr>
              <a:spcBef>
                <a:spcPct val="50000"/>
              </a:spcBef>
              <a:buClr>
                <a:srgbClr val="8181DF"/>
              </a:buClr>
              <a:buFont typeface="Wingdings" panose="05000000000000000000" pitchFamily="2" charset="2"/>
              <a:buChar char="u"/>
            </a:pPr>
            <a:r>
              <a:rPr lang="en-US" altLang="zh-CN" b="1" dirty="0">
                <a:latin typeface="Times New Roman" panose="02020603050405020304" pitchFamily="18" charset="0"/>
                <a:sym typeface="+mn-ea"/>
              </a:rPr>
              <a:t>  </a:t>
            </a:r>
            <a:r>
              <a:rPr lang="zh-CN" altLang="en-US" b="1" dirty="0">
                <a:latin typeface="Times New Roman" panose="02020603050405020304" pitchFamily="18" charset="0"/>
                <a:sym typeface="+mn-ea"/>
              </a:rPr>
              <a:t>无论是严重不符合项还是轻微不符合项，评估员都应该将其记录到不符合项报告中。不符合项报告是对现场评估得到的评估发现进行评审并</a:t>
            </a:r>
            <a:r>
              <a:rPr lang="zh-CN" altLang="en-US" dirty="0">
                <a:latin typeface="Times New Roman" panose="02020603050405020304" pitchFamily="18" charset="0"/>
                <a:sym typeface="+mn-ea"/>
              </a:rPr>
              <a:t>经过受评估方确认</a:t>
            </a:r>
            <a:r>
              <a:rPr lang="zh-CN" altLang="en-US" b="1" dirty="0">
                <a:latin typeface="Times New Roman" panose="02020603050405020304" pitchFamily="18" charset="0"/>
                <a:sym typeface="+mn-ea"/>
              </a:rPr>
              <a:t>的对不符合项的陈述，是最终的评估报告的一部分，是评估小组提交给委托方或受评估方的正式文件。</a:t>
            </a:r>
            <a:endParaRPr lang="zh-CN" altLang="en-US" b="1" dirty="0">
              <a:latin typeface="Times New Roman" panose="02020603050405020304" pitchFamily="18" charset="0"/>
            </a:endParaRPr>
          </a:p>
          <a:p>
            <a:pPr>
              <a:spcBef>
                <a:spcPct val="50000"/>
              </a:spcBef>
              <a:buClr>
                <a:srgbClr val="8181DF"/>
              </a:buClr>
              <a:buFont typeface="Wingdings" panose="05000000000000000000" pitchFamily="2" charset="2"/>
              <a:buChar char="u"/>
            </a:pPr>
            <a:r>
              <a:rPr lang="zh-CN" altLang="en-US" b="1" dirty="0">
                <a:latin typeface="Times New Roman" panose="02020603050405020304" pitchFamily="18" charset="0"/>
                <a:sym typeface="+mn-ea"/>
              </a:rPr>
              <a:t>  不符合项描述应该明确以下内容：</a:t>
            </a:r>
            <a:endParaRPr lang="zh-CN" altLang="en-US" b="1" dirty="0">
              <a:latin typeface="Times New Roman" panose="02020603050405020304" pitchFamily="18" charset="0"/>
            </a:endParaRPr>
          </a:p>
          <a:p>
            <a:pPr lvl="1" eaLnBrk="1" hangingPunct="1">
              <a:spcBef>
                <a:spcPct val="50000"/>
              </a:spcBef>
              <a:buClr>
                <a:srgbClr val="8181DF"/>
              </a:buClr>
              <a:buFont typeface="Wingdings" panose="05000000000000000000" pitchFamily="2" charset="2"/>
              <a:buChar char="Ø"/>
            </a:pPr>
            <a:r>
              <a:rPr lang="zh-CN" altLang="en-US" b="1" dirty="0">
                <a:latin typeface="Times New Roman" panose="02020603050405020304" pitchFamily="18" charset="0"/>
                <a:sym typeface="+mn-ea"/>
              </a:rPr>
              <a:t>  在哪里发现的？描述相关区域、文件、记录、设备</a:t>
            </a:r>
            <a:endParaRPr lang="zh-CN" altLang="en-US" b="1" dirty="0">
              <a:latin typeface="Times New Roman" panose="02020603050405020304" pitchFamily="18" charset="0"/>
            </a:endParaRPr>
          </a:p>
          <a:p>
            <a:pPr lvl="1" eaLnBrk="1" hangingPunct="1">
              <a:spcBef>
                <a:spcPct val="50000"/>
              </a:spcBef>
              <a:buClr>
                <a:srgbClr val="8181DF"/>
              </a:buClr>
              <a:buFont typeface="Wingdings" panose="05000000000000000000" pitchFamily="2" charset="2"/>
              <a:buChar char="Ø"/>
            </a:pPr>
            <a:r>
              <a:rPr lang="zh-CN" altLang="en-US" b="1" dirty="0">
                <a:latin typeface="Times New Roman" panose="02020603050405020304" pitchFamily="18" charset="0"/>
                <a:sym typeface="+mn-ea"/>
              </a:rPr>
              <a:t>  发现了什么？客观描述发现的事实</a:t>
            </a:r>
            <a:endParaRPr lang="zh-CN" altLang="en-US" b="1" dirty="0">
              <a:latin typeface="Times New Roman" panose="02020603050405020304" pitchFamily="18" charset="0"/>
            </a:endParaRPr>
          </a:p>
          <a:p>
            <a:pPr lvl="1" eaLnBrk="1" hangingPunct="1">
              <a:spcBef>
                <a:spcPct val="50000"/>
              </a:spcBef>
              <a:buClr>
                <a:srgbClr val="8181DF"/>
              </a:buClr>
              <a:buFont typeface="Wingdings" panose="05000000000000000000" pitchFamily="2" charset="2"/>
              <a:buChar char="Ø"/>
            </a:pPr>
            <a:r>
              <a:rPr lang="zh-CN" altLang="en-US" b="1" dirty="0">
                <a:latin typeface="Times New Roman" panose="02020603050405020304" pitchFamily="18" charset="0"/>
                <a:sym typeface="+mn-ea"/>
              </a:rPr>
              <a:t>  有谁在场？或者和谁有关？描述相关人员、职位</a:t>
            </a:r>
            <a:endParaRPr lang="zh-CN" altLang="en-US" b="1" dirty="0">
              <a:latin typeface="Times New Roman" panose="02020603050405020304" pitchFamily="18" charset="0"/>
            </a:endParaRPr>
          </a:p>
          <a:p>
            <a:pPr lvl="1" eaLnBrk="1" hangingPunct="1">
              <a:spcBef>
                <a:spcPct val="50000"/>
              </a:spcBef>
              <a:buClr>
                <a:srgbClr val="8181DF"/>
              </a:buClr>
              <a:buFont typeface="Wingdings" panose="05000000000000000000" pitchFamily="2" charset="2"/>
              <a:buChar char="Ø"/>
            </a:pPr>
            <a:r>
              <a:rPr lang="zh-CN" altLang="en-US" b="1" dirty="0">
                <a:latin typeface="Times New Roman" panose="02020603050405020304" pitchFamily="18" charset="0"/>
                <a:sym typeface="+mn-ea"/>
              </a:rPr>
              <a:t>  为什么不合格？描述不符合原因，所违背的标准或文件条款</a:t>
            </a:r>
            <a:endParaRPr lang="zh-CN" altLang="en-US" b="1" dirty="0">
              <a:latin typeface="Times New Roman" panose="02020603050405020304" pitchFamily="18" charset="0"/>
            </a:endParaRPr>
          </a:p>
          <a:p>
            <a:pPr>
              <a:spcBef>
                <a:spcPct val="50000"/>
              </a:spcBef>
              <a:buClr>
                <a:srgbClr val="8181DF"/>
              </a:buClr>
              <a:buFont typeface="Wingdings" panose="05000000000000000000" pitchFamily="2" charset="2"/>
              <a:buChar char="u"/>
            </a:pPr>
            <a:r>
              <a:rPr lang="zh-CN" altLang="en-US" b="1" dirty="0">
                <a:latin typeface="Times New Roman" panose="02020603050405020304" pitchFamily="18" charset="0"/>
                <a:sym typeface="+mn-ea"/>
              </a:rPr>
              <a:t>  在对不符合项进行描述时，应该注意：</a:t>
            </a:r>
            <a:endParaRPr lang="zh-CN" altLang="en-US" b="1" dirty="0">
              <a:latin typeface="Times New Roman" panose="02020603050405020304" pitchFamily="18" charset="0"/>
            </a:endParaRPr>
          </a:p>
          <a:p>
            <a:pPr lvl="1" eaLnBrk="1" hangingPunct="1">
              <a:spcBef>
                <a:spcPct val="50000"/>
              </a:spcBef>
              <a:buClr>
                <a:srgbClr val="8181DF"/>
              </a:buClr>
              <a:buFont typeface="Wingdings" panose="05000000000000000000" pitchFamily="2" charset="2"/>
              <a:buChar char="Ø"/>
            </a:pPr>
            <a:r>
              <a:rPr lang="zh-CN" altLang="en-US" b="1" dirty="0">
                <a:latin typeface="Times New Roman" panose="02020603050405020304" pitchFamily="18" charset="0"/>
                <a:sym typeface="+mn-ea"/>
              </a:rPr>
              <a:t>  不符合项描述务必清楚明白，便于追溯</a:t>
            </a:r>
            <a:endParaRPr lang="zh-CN" altLang="en-US" b="1" dirty="0">
              <a:latin typeface="Times New Roman" panose="02020603050405020304" pitchFamily="18" charset="0"/>
            </a:endParaRPr>
          </a:p>
          <a:p>
            <a:pPr lvl="1" eaLnBrk="1" hangingPunct="1">
              <a:spcBef>
                <a:spcPct val="50000"/>
              </a:spcBef>
              <a:buClr>
                <a:srgbClr val="8181DF"/>
              </a:buClr>
              <a:buFont typeface="Wingdings" panose="05000000000000000000" pitchFamily="2" charset="2"/>
              <a:buChar char="Ø"/>
            </a:pPr>
            <a:r>
              <a:rPr lang="zh-CN" altLang="en-US" b="1" dirty="0">
                <a:latin typeface="Times New Roman" panose="02020603050405020304" pitchFamily="18" charset="0"/>
                <a:sym typeface="+mn-ea"/>
              </a:rPr>
              <a:t>  描述语句务必正规，采用标准术语</a:t>
            </a:r>
            <a:endParaRPr lang="zh-CN" altLang="en-US" b="1" dirty="0">
              <a:latin typeface="Times New Roman" panose="02020603050405020304" pitchFamily="18" charset="0"/>
            </a:endParaRPr>
          </a:p>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利用</a:t>
            </a:r>
            <a:r>
              <a:rPr kumimoji="1" lang="en-US" altLang="zh-CN" dirty="0"/>
              <a:t>ARP</a:t>
            </a:r>
            <a:r>
              <a:rPr kumimoji="1" lang="zh-CN" altLang="en-US" dirty="0"/>
              <a:t>协议的这个弱点，攻击者对</a:t>
            </a:r>
            <a:r>
              <a:rPr kumimoji="1" lang="en-US" altLang="zh-CN" dirty="0"/>
              <a:t>ARP</a:t>
            </a:r>
            <a:r>
              <a:rPr kumimoji="1" lang="zh-CN" altLang="en-US" dirty="0"/>
              <a:t>进行欺骗，其主要手段就是</a:t>
            </a:r>
            <a:r>
              <a:rPr kumimoji="1" lang="en-US" altLang="zh-CN" dirty="0"/>
              <a:t> “</a:t>
            </a:r>
            <a:r>
              <a:rPr kumimoji="1" lang="zh-CN" altLang="en-US" dirty="0"/>
              <a:t>毒化”。</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它利用</a:t>
            </a:r>
            <a:r>
              <a:rPr kumimoji="1" lang="en-US" altLang="zh-CN" dirty="0"/>
              <a:t>ARP</a:t>
            </a:r>
            <a:r>
              <a:rPr kumimoji="1" lang="zh-CN" altLang="en-US" dirty="0"/>
              <a:t>协议不对</a:t>
            </a:r>
            <a:r>
              <a:rPr kumimoji="1" lang="en-US" altLang="zh-CN" dirty="0"/>
              <a:t>ARP</a:t>
            </a:r>
            <a:r>
              <a:rPr kumimoji="1" lang="zh-CN" altLang="en-US" dirty="0"/>
              <a:t>响应报文进行合法性检查的漏洞，以中间人攻击的方式开展攻击。</a:t>
            </a:r>
            <a:endParaRPr kumimoji="1"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dirty="0"/>
          </a:p>
          <a:p>
            <a:r>
              <a:rPr lang="zh-CN" altLang="en-US" dirty="0"/>
              <a:t>例如：右图中表现了两种欺骗的方式，一种是欺骗特定的主机，使他相信攻击者为网关；一种是欺骗网关，使其相信攻击者是特定主机。</a:t>
            </a:r>
            <a:endParaRPr lang="en-US" altLang="zh-CN" dirty="0"/>
          </a:p>
          <a:p>
            <a:endParaRPr lang="en-US" altLang="zh-CN" dirty="0"/>
          </a:p>
          <a:p>
            <a:r>
              <a:rPr lang="zh-CN" altLang="en-US" dirty="0"/>
              <a:t>攻击者通过这样的欺骗，可以毒化特定主机的</a:t>
            </a:r>
            <a:r>
              <a:rPr lang="en-US" altLang="zh-CN" dirty="0"/>
              <a:t>ARP</a:t>
            </a:r>
            <a:r>
              <a:rPr lang="zh-CN" altLang="en-US" dirty="0"/>
              <a:t>缓存，甚至是将这种</a:t>
            </a:r>
            <a:r>
              <a:rPr lang="en-US" altLang="zh-CN" dirty="0"/>
              <a:t>”</a:t>
            </a:r>
            <a:r>
              <a:rPr lang="zh-CN" altLang="en-US" dirty="0"/>
              <a:t>毒化</a:t>
            </a:r>
            <a:r>
              <a:rPr lang="en-US" altLang="zh-CN" dirty="0"/>
              <a:t>”</a:t>
            </a:r>
            <a:r>
              <a:rPr lang="zh-CN" altLang="en-US" dirty="0"/>
              <a:t>欺骗传播到全网，造成网络上包的流向不正常乃至全网瘫痪。</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26</a:t>
            </a:fld>
            <a:endParaRPr kumimoji="1" lang="zh-CN" altLang="en-US"/>
          </a:p>
        </p:txBody>
      </p:sp>
    </p:spTree>
    <p:extLst>
      <p:ext uri="{BB962C8B-B14F-4D97-AF65-F5344CB8AC3E}">
        <p14:creationId xmlns:p14="http://schemas.microsoft.com/office/powerpoint/2010/main" val="269061637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224</a:t>
            </a:fld>
            <a:endParaRPr kumimoji="1" lang="zh-CN" altLang="en-US"/>
          </a:p>
        </p:txBody>
      </p:sp>
    </p:spTree>
    <p:extLst>
      <p:ext uri="{BB962C8B-B14F-4D97-AF65-F5344CB8AC3E}">
        <p14:creationId xmlns:p14="http://schemas.microsoft.com/office/powerpoint/2010/main" val="1741846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如图所示，</a:t>
            </a:r>
            <a:r>
              <a:rPr lang="en-US" altLang="zh-CN" dirty="0"/>
              <a:t>ARP</a:t>
            </a:r>
            <a:r>
              <a:rPr lang="zh-CN" altLang="en-US" dirty="0"/>
              <a:t>进行中间人攻击，</a:t>
            </a:r>
            <a:r>
              <a:rPr kumimoji="1" lang="zh-CN" altLang="en-US" dirty="0"/>
              <a:t>重定向受害者发给另外一个特定主机的流量传送给攻击者</a:t>
            </a:r>
            <a:endParaRPr kumimoji="1" lang="en-US" altLang="zh-CN" dirty="0"/>
          </a:p>
          <a:p>
            <a:r>
              <a:rPr lang="zh-CN" altLang="en-US" dirty="0"/>
              <a:t>途中有</a:t>
            </a:r>
            <a:endParaRPr lang="en-US" altLang="zh-CN" dirty="0"/>
          </a:p>
          <a:p>
            <a:r>
              <a:rPr lang="en-US" altLang="zh-CN" dirty="0"/>
              <a:t>1</a:t>
            </a:r>
            <a:r>
              <a:rPr lang="zh-CN" altLang="en-US" dirty="0"/>
              <a:t>、</a:t>
            </a:r>
            <a:r>
              <a:rPr lang="en-US" altLang="zh-CN" dirty="0"/>
              <a:t>2</a:t>
            </a:r>
            <a:r>
              <a:rPr lang="zh-CN" altLang="en-US" dirty="0"/>
              <a:t>、</a:t>
            </a:r>
            <a:r>
              <a:rPr lang="en-US" altLang="zh-CN" dirty="0"/>
              <a:t>3</a:t>
            </a:r>
            <a:r>
              <a:rPr lang="zh-CN" altLang="en-US" dirty="0"/>
              <a:t>三个主机，</a:t>
            </a:r>
            <a:r>
              <a:rPr lang="en-US" altLang="zh-CN" dirty="0"/>
              <a:t>3</a:t>
            </a:r>
            <a:r>
              <a:rPr lang="zh-CN" altLang="en-US" dirty="0"/>
              <a:t>为攻击者，</a:t>
            </a:r>
            <a:r>
              <a:rPr lang="en-US" altLang="zh-CN" dirty="0"/>
              <a:t>3</a:t>
            </a:r>
            <a:r>
              <a:rPr lang="zh-CN" altLang="en-US" dirty="0"/>
              <a:t>想知道</a:t>
            </a:r>
            <a:r>
              <a:rPr lang="en-US" altLang="zh-CN" dirty="0"/>
              <a:t>1</a:t>
            </a:r>
            <a:r>
              <a:rPr lang="zh-CN" altLang="en-US" dirty="0"/>
              <a:t>给</a:t>
            </a:r>
            <a:r>
              <a:rPr lang="en-US" altLang="zh-CN" dirty="0"/>
              <a:t>2</a:t>
            </a:r>
            <a:r>
              <a:rPr lang="zh-CN" altLang="en-US" dirty="0"/>
              <a:t>发的内容，就伪造</a:t>
            </a:r>
            <a:r>
              <a:rPr lang="en-US" altLang="zh-CN" dirty="0"/>
              <a:t>ARP</a:t>
            </a:r>
            <a:r>
              <a:rPr lang="zh-CN" altLang="en-US" dirty="0"/>
              <a:t>响应包，更改</a:t>
            </a:r>
            <a:r>
              <a:rPr lang="en-US" altLang="zh-CN" dirty="0"/>
              <a:t>1</a:t>
            </a:r>
            <a:r>
              <a:rPr lang="zh-CN" altLang="en-US" dirty="0"/>
              <a:t>的</a:t>
            </a:r>
            <a:r>
              <a:rPr lang="en-US" altLang="zh-CN" dirty="0"/>
              <a:t>ARP</a:t>
            </a:r>
            <a:r>
              <a:rPr lang="zh-CN" altLang="en-US" dirty="0"/>
              <a:t>表。所以</a:t>
            </a:r>
            <a:r>
              <a:rPr lang="en-US" altLang="zh-CN" dirty="0"/>
              <a:t>1</a:t>
            </a:r>
            <a:r>
              <a:rPr lang="zh-CN" altLang="en-US" dirty="0"/>
              <a:t>发送给</a:t>
            </a:r>
            <a:r>
              <a:rPr lang="en-US" altLang="zh-CN" dirty="0"/>
              <a:t>2</a:t>
            </a:r>
            <a:r>
              <a:rPr lang="zh-CN" altLang="en-US" dirty="0"/>
              <a:t>的信息会先传送到</a:t>
            </a:r>
            <a:r>
              <a:rPr lang="en-US" altLang="zh-CN" dirty="0"/>
              <a:t>3</a:t>
            </a:r>
            <a:r>
              <a:rPr lang="zh-CN" altLang="en-US" dirty="0"/>
              <a:t>，</a:t>
            </a:r>
            <a:r>
              <a:rPr lang="en-US" altLang="zh-CN" dirty="0"/>
              <a:t>3</a:t>
            </a:r>
            <a:r>
              <a:rPr lang="zh-CN" altLang="en-US" dirty="0"/>
              <a:t>可以丢弃数据包，这样</a:t>
            </a:r>
            <a:r>
              <a:rPr lang="en-US" altLang="zh-CN" dirty="0"/>
              <a:t>2</a:t>
            </a:r>
            <a:r>
              <a:rPr lang="zh-CN" altLang="en-US" dirty="0"/>
              <a:t>就收不到</a:t>
            </a:r>
            <a:r>
              <a:rPr lang="en-US" altLang="zh-CN" dirty="0"/>
              <a:t>A</a:t>
            </a:r>
            <a:r>
              <a:rPr lang="zh-CN" altLang="en-US" dirty="0"/>
              <a:t>发的数据了，但是</a:t>
            </a:r>
            <a:r>
              <a:rPr lang="en-US" altLang="zh-CN" dirty="0"/>
              <a:t>3</a:t>
            </a:r>
            <a:r>
              <a:rPr lang="zh-CN" altLang="en-US" dirty="0"/>
              <a:t>还是可以正常给</a:t>
            </a:r>
            <a:r>
              <a:rPr lang="en-US" altLang="zh-CN" dirty="0"/>
              <a:t>2</a:t>
            </a:r>
            <a:r>
              <a:rPr lang="zh-CN" altLang="en-US" dirty="0"/>
              <a:t>转发数据，这种方式实现了监听</a:t>
            </a:r>
            <a:r>
              <a:rPr lang="en-US" altLang="zh-CN" dirty="0"/>
              <a:t>1--》2</a:t>
            </a:r>
            <a:r>
              <a:rPr lang="zh-CN" altLang="en-US" dirty="0"/>
              <a:t>所有包的被动式攻击。</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27</a:t>
            </a:fld>
            <a:endParaRPr kumimoji="1" lang="zh-CN" altLang="en-US"/>
          </a:p>
        </p:txBody>
      </p:sp>
    </p:spTree>
    <p:extLst>
      <p:ext uri="{BB962C8B-B14F-4D97-AF65-F5344CB8AC3E}">
        <p14:creationId xmlns:p14="http://schemas.microsoft.com/office/powerpoint/2010/main" val="1282180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endParaRPr lang="en-US" altLang="zh-CN" dirty="0"/>
          </a:p>
          <a:p>
            <a:r>
              <a:rPr lang="zh-CN" altLang="en-US" dirty="0"/>
              <a:t>类似的，攻击者可以对特定主机进行欺骗，使其认为攻击者是网关，并将其发给网关的流量重定向到攻击者。</a:t>
            </a:r>
            <a:endParaRPr lang="en-US" altLang="zh-CN"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28</a:t>
            </a:fld>
            <a:endParaRPr kumimoji="1" lang="zh-CN" altLang="en-US"/>
          </a:p>
        </p:txBody>
      </p:sp>
    </p:spTree>
    <p:extLst>
      <p:ext uri="{BB962C8B-B14F-4D97-AF65-F5344CB8AC3E}">
        <p14:creationId xmlns:p14="http://schemas.microsoft.com/office/powerpoint/2010/main" val="171952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r>
              <a:rPr lang="zh-CN" altLang="en-US" dirty="0"/>
              <a:t>另外一种方式是广播欺骗，攻击者利用</a:t>
            </a:r>
            <a:r>
              <a:rPr lang="en-US" altLang="zh-CN" dirty="0"/>
              <a:t>ARP</a:t>
            </a:r>
            <a:r>
              <a:rPr lang="zh-CN" altLang="en-US" dirty="0"/>
              <a:t>协议中的免费</a:t>
            </a:r>
            <a:r>
              <a:rPr lang="en-US" altLang="zh-CN" dirty="0"/>
              <a:t>ARP</a:t>
            </a:r>
            <a:r>
              <a:rPr lang="zh-CN" altLang="en-US" dirty="0"/>
              <a:t>方式，</a:t>
            </a:r>
            <a:endParaRPr lang="en-US" altLang="zh-CN" dirty="0"/>
          </a:p>
          <a:p>
            <a:r>
              <a:rPr lang="zh-CN" altLang="en-US" dirty="0"/>
              <a:t>首先直接构造一个</a:t>
            </a:r>
            <a:r>
              <a:rPr lang="en-US" altLang="zh-CN" dirty="0"/>
              <a:t>ARP</a:t>
            </a:r>
            <a:r>
              <a:rPr lang="zh-CN" altLang="en-US" b="1" dirty="0"/>
              <a:t>广播包</a:t>
            </a:r>
            <a:r>
              <a:rPr lang="zh-CN" altLang="en-US" dirty="0"/>
              <a:t>，不用填写</a:t>
            </a:r>
            <a:r>
              <a:rPr lang="zh-CN" altLang="en-US" b="1" dirty="0"/>
              <a:t>目标主机</a:t>
            </a:r>
            <a:r>
              <a:rPr lang="zh-CN" altLang="en-US" dirty="0"/>
              <a:t>的信息，而是填写广播地址，对 </a:t>
            </a:r>
            <a:r>
              <a:rPr lang="zh-CN" altLang="en-US" b="1" dirty="0"/>
              <a:t>所有主机</a:t>
            </a:r>
            <a:r>
              <a:rPr lang="zh-CN" altLang="en-US" dirty="0"/>
              <a:t> 进行欺骗。</a:t>
            </a:r>
            <a:endParaRPr lang="en-US" altLang="zh-CN" dirty="0"/>
          </a:p>
          <a:p>
            <a:r>
              <a:rPr lang="zh-CN" altLang="en-US" dirty="0"/>
              <a:t>通过不断发送这些 </a:t>
            </a:r>
            <a:r>
              <a:rPr lang="zh-CN" altLang="en-US" b="1" dirty="0"/>
              <a:t>伪造</a:t>
            </a:r>
            <a:r>
              <a:rPr lang="zh-CN" altLang="en-US" dirty="0"/>
              <a:t> 的</a:t>
            </a:r>
            <a:r>
              <a:rPr lang="en-US" altLang="zh-CN" dirty="0"/>
              <a:t>ARP</a:t>
            </a:r>
            <a:r>
              <a:rPr lang="zh-CN" altLang="en-US" dirty="0"/>
              <a:t>报文，让 </a:t>
            </a:r>
            <a:r>
              <a:rPr lang="zh-CN" altLang="en-US" b="1" dirty="0"/>
              <a:t>以太网</a:t>
            </a:r>
            <a:r>
              <a:rPr lang="zh-CN" altLang="en-US" dirty="0"/>
              <a:t> 上所有的主机和网关</a:t>
            </a:r>
            <a:r>
              <a:rPr lang="en-US" altLang="zh-CN" dirty="0"/>
              <a:t>ARP</a:t>
            </a:r>
            <a:r>
              <a:rPr lang="zh-CN" altLang="en-US" dirty="0"/>
              <a:t>表，其对应的</a:t>
            </a:r>
            <a:r>
              <a:rPr lang="en-US" altLang="zh-CN" dirty="0"/>
              <a:t>MAC</a:t>
            </a:r>
            <a:r>
              <a:rPr lang="zh-CN" altLang="en-US" dirty="0"/>
              <a:t>地址均为攻击者的</a:t>
            </a:r>
            <a:r>
              <a:rPr lang="en-US" altLang="zh-CN" dirty="0"/>
              <a:t>MAC</a:t>
            </a:r>
            <a:r>
              <a:rPr lang="zh-CN" altLang="en-US" dirty="0"/>
              <a:t>地址，这样所有的 </a:t>
            </a:r>
            <a:r>
              <a:rPr lang="zh-CN" altLang="en-US" b="1" dirty="0"/>
              <a:t>网络流量</a:t>
            </a:r>
            <a:r>
              <a:rPr lang="zh-CN" altLang="en-US" dirty="0"/>
              <a:t> 都会发送给 </a:t>
            </a:r>
            <a:r>
              <a:rPr lang="zh-CN" altLang="en-US" b="1" dirty="0"/>
              <a:t>攻击者主机</a:t>
            </a:r>
            <a:r>
              <a:rPr lang="zh-CN" altLang="en-US" dirty="0"/>
              <a:t>。</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29</a:t>
            </a:fld>
            <a:endParaRPr kumimoji="1" lang="zh-CN" altLang="en-US"/>
          </a:p>
        </p:txBody>
      </p:sp>
    </p:spTree>
    <p:extLst>
      <p:ext uri="{BB962C8B-B14F-4D97-AF65-F5344CB8AC3E}">
        <p14:creationId xmlns:p14="http://schemas.microsoft.com/office/powerpoint/2010/main" val="4123545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lvl1pPr>
              <a:defRPr sz="1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让我们把目光转向主动攻击，我们以拒绝服务攻击为例，看看攻击者是如何主动发起对目标的攻击的。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拒绝服务攻击（</a:t>
            </a:r>
            <a:r>
              <a:rPr lang="en-US" altLang="zh-CN" dirty="0"/>
              <a:t>DoS</a:t>
            </a:r>
            <a:r>
              <a:rPr lang="zh-CN" altLang="en-US" dirty="0"/>
              <a:t>）的目标是让瘫痪掉服务和网络，让正常的网络或系统功能失效。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手段通常以发送大量的，超过处理能力的网络流量、应用请求来实现。前者目标是整个网络，后者为目标系统，比如</a:t>
            </a:r>
            <a:r>
              <a:rPr lang="en-US" altLang="zh-CN" dirty="0"/>
              <a:t>Web</a:t>
            </a:r>
            <a:r>
              <a:rPr lang="zh-CN" altLang="en-US" dirty="0"/>
              <a:t> 服务器。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攻击的效果一般从攻防两个角度评估，对攻击者来说，攻击的代价应该是比较小的，对目标来说，却需要付出高昂的代价才能处理突发的大量请求</a:t>
            </a:r>
            <a:r>
              <a:rPr lang="en-US" altLang="zh-CN" dirty="0"/>
              <a:t>/</a:t>
            </a:r>
            <a:r>
              <a:rPr lang="zh-CN" altLang="en-US" dirty="0"/>
              <a:t>流量。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目前</a:t>
            </a:r>
            <a:r>
              <a:rPr lang="en-US" altLang="zh-CN" dirty="0" err="1"/>
              <a:t>Ddos</a:t>
            </a:r>
            <a:r>
              <a:rPr lang="zh-CN" altLang="en-US" dirty="0"/>
              <a:t>的主要类型包括两类：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一类是利用系统或者协议漏洞，开展攻击。受到攻击的目标通常具有这样的性质：</a:t>
            </a:r>
            <a:r>
              <a:rPr lang="en-US" altLang="zh-CN" dirty="0"/>
              <a:t>1.</a:t>
            </a:r>
            <a:r>
              <a:rPr lang="zh-CN" altLang="en-US" dirty="0"/>
              <a:t> 不对称，即客户端容易发送（伪造）请求，服务器端回复不容易（比如要产生回复的线程，要分配缓冲区，占用其他资源等等）；客户端向服务器端请求其状态信息或者其他需要计算的结果。比如利用</a:t>
            </a:r>
            <a:r>
              <a:rPr lang="en-US" altLang="zh-CN" dirty="0"/>
              <a:t>DNS</a:t>
            </a:r>
            <a:r>
              <a:rPr lang="zh-CN" altLang="en-US" dirty="0"/>
              <a:t>递归查询的</a:t>
            </a:r>
            <a:r>
              <a:rPr lang="en-US" altLang="zh-CN" dirty="0"/>
              <a:t>Dos</a:t>
            </a:r>
            <a:r>
              <a:rPr lang="zh-CN" altLang="en-US" dirty="0"/>
              <a:t>攻击。因此服务器的开销巨大。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第二类是攻击者控制大量的僵尸机器（</a:t>
            </a:r>
            <a:r>
              <a:rPr lang="en-US" altLang="zh-CN" dirty="0"/>
              <a:t>bot</a:t>
            </a:r>
            <a:r>
              <a:rPr lang="zh-CN" altLang="en-US" dirty="0"/>
              <a:t>）</a:t>
            </a:r>
            <a:r>
              <a:rPr lang="en-US" altLang="zh-CN" dirty="0"/>
              <a:t>/</a:t>
            </a:r>
            <a:r>
              <a:rPr lang="zh-CN" altLang="en-US" dirty="0"/>
              <a:t>网络（</a:t>
            </a:r>
            <a:r>
              <a:rPr lang="en-US" altLang="zh-CN" dirty="0"/>
              <a:t>bot</a:t>
            </a:r>
            <a:r>
              <a:rPr lang="zh-CN" altLang="en-US" dirty="0"/>
              <a:t> </a:t>
            </a:r>
            <a:r>
              <a:rPr lang="en-US" altLang="zh-CN" dirty="0"/>
              <a:t>network</a:t>
            </a:r>
            <a:r>
              <a:rPr lang="zh-CN" altLang="en-US" dirty="0"/>
              <a:t>），发送大量请求。</a:t>
            </a:r>
            <a:endParaRPr lang="en-US" altLang="zh-CN" dirty="0"/>
          </a:p>
          <a:p>
            <a:r>
              <a:rPr lang="zh-CN" altLang="en-US" dirty="0"/>
              <a:t>、</a:t>
            </a:r>
            <a:endParaRPr dirty="0"/>
          </a:p>
        </p:txBody>
      </p:sp>
    </p:spTree>
    <p:extLst>
      <p:ext uri="{BB962C8B-B14F-4D97-AF65-F5344CB8AC3E}">
        <p14:creationId xmlns:p14="http://schemas.microsoft.com/office/powerpoint/2010/main" val="984253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lvl1pPr>
              <a:defRPr sz="1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dirty="0"/>
              <a:t>右图是在网络各层中发生的具体</a:t>
            </a:r>
            <a:r>
              <a:rPr lang="en-US" altLang="zh-CN" dirty="0" err="1"/>
              <a:t>Ddos</a:t>
            </a:r>
            <a:r>
              <a:rPr lang="zh-CN" altLang="en-US" dirty="0"/>
              <a:t>攻击，下面我们以发生在传输层的</a:t>
            </a:r>
            <a:r>
              <a:rPr lang="en-US" altLang="zh-CN" dirty="0"/>
              <a:t>SYN Flood</a:t>
            </a:r>
            <a:r>
              <a:rPr lang="zh-CN" altLang="en-US" dirty="0"/>
              <a:t>为例，介绍</a:t>
            </a:r>
            <a:r>
              <a:rPr lang="en-US" altLang="zh-CN" dirty="0"/>
              <a:t>Dos</a:t>
            </a:r>
            <a:r>
              <a:rPr lang="zh-CN" altLang="en-US" dirty="0"/>
              <a:t>攻击</a:t>
            </a:r>
            <a:endParaRPr dirty="0"/>
          </a:p>
        </p:txBody>
      </p:sp>
    </p:spTree>
    <p:extLst>
      <p:ext uri="{BB962C8B-B14F-4D97-AF65-F5344CB8AC3E}">
        <p14:creationId xmlns:p14="http://schemas.microsoft.com/office/powerpoint/2010/main" val="1499407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lvl1pPr>
              <a:defRPr sz="1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首先让我们回顾一下</a:t>
            </a:r>
            <a:r>
              <a:rPr lang="en-US" altLang="zh-CN" dirty="0"/>
              <a:t>TCP</a:t>
            </a:r>
            <a:r>
              <a:rPr lang="zh-CN" altLang="en-US" dirty="0"/>
              <a:t>的三次握手协议：</a:t>
            </a:r>
            <a:endParaRPr lang="en-US" altLang="zh-CN" dirty="0"/>
          </a:p>
          <a:p>
            <a:r>
              <a:rPr lang="zh-CN" altLang="en-US" sz="1800" b="0" i="0" u="none" strike="noStrike" kern="1200" dirty="0">
                <a:solidFill>
                  <a:schemeClr val="tx1"/>
                </a:solidFill>
                <a:effectLst/>
                <a:latin typeface="+mn-lt"/>
                <a:ea typeface="+mn-ea"/>
                <a:cs typeface="+mn-cs"/>
              </a:rPr>
              <a:t>（</a:t>
            </a:r>
            <a:r>
              <a:rPr lang="en-US" altLang="zh-CN" sz="1800" b="0" i="0" u="none" strike="noStrike" kern="1200" dirty="0">
                <a:solidFill>
                  <a:schemeClr val="tx1"/>
                </a:solidFill>
                <a:effectLst/>
                <a:latin typeface="+mn-lt"/>
                <a:ea typeface="+mn-ea"/>
                <a:cs typeface="+mn-cs"/>
              </a:rPr>
              <a:t>1</a:t>
            </a:r>
            <a:r>
              <a:rPr lang="zh-CN" altLang="en-US" sz="1800" b="0" i="0" u="none" strike="noStrike" kern="1200" dirty="0">
                <a:solidFill>
                  <a:schemeClr val="tx1"/>
                </a:solidFill>
                <a:effectLst/>
                <a:latin typeface="+mn-lt"/>
                <a:ea typeface="+mn-ea"/>
                <a:cs typeface="+mn-cs"/>
              </a:rPr>
              <a:t>）客户端发送一个带</a:t>
            </a:r>
            <a:r>
              <a:rPr lang="en" altLang="zh-CN" sz="1800" b="0" i="0" u="none" strike="noStrike" kern="1200" dirty="0">
                <a:solidFill>
                  <a:schemeClr val="tx1"/>
                </a:solidFill>
                <a:effectLst/>
                <a:latin typeface="+mn-lt"/>
                <a:ea typeface="+mn-ea"/>
                <a:cs typeface="+mn-cs"/>
              </a:rPr>
              <a:t>SYN</a:t>
            </a:r>
            <a:r>
              <a:rPr lang="zh-CN" altLang="en-US" sz="1800" b="0" i="0" u="none" strike="noStrike" kern="1200" dirty="0">
                <a:solidFill>
                  <a:schemeClr val="tx1"/>
                </a:solidFill>
                <a:effectLst/>
                <a:latin typeface="+mn-lt"/>
                <a:ea typeface="+mn-ea"/>
                <a:cs typeface="+mn-cs"/>
              </a:rPr>
              <a:t>标志的</a:t>
            </a:r>
            <a:r>
              <a:rPr lang="en" altLang="zh-CN" sz="1800" b="0" i="0" u="none" strike="noStrike" kern="1200" dirty="0">
                <a:solidFill>
                  <a:schemeClr val="tx1"/>
                </a:solidFill>
                <a:effectLst/>
                <a:latin typeface="+mn-lt"/>
                <a:ea typeface="+mn-ea"/>
                <a:cs typeface="+mn-cs"/>
              </a:rPr>
              <a:t>TCP</a:t>
            </a:r>
            <a:r>
              <a:rPr lang="zh-CN" altLang="en-US" sz="1800" b="0" i="0" u="none" strike="noStrike" kern="1200" dirty="0">
                <a:solidFill>
                  <a:schemeClr val="tx1"/>
                </a:solidFill>
                <a:effectLst/>
                <a:latin typeface="+mn-lt"/>
                <a:ea typeface="+mn-ea"/>
                <a:cs typeface="+mn-cs"/>
              </a:rPr>
              <a:t>报文到服务器。这个报文具体包括 </a:t>
            </a:r>
            <a:r>
              <a:rPr lang="en-US" altLang="zh-CN" sz="1800" b="0" i="0" u="none" strike="noStrike" kern="1200" dirty="0">
                <a:solidFill>
                  <a:schemeClr val="tx1"/>
                </a:solidFill>
                <a:effectLst/>
                <a:latin typeface="+mn-lt"/>
                <a:ea typeface="+mn-ea"/>
                <a:cs typeface="+mn-cs"/>
              </a:rPr>
              <a:t>SYN</a:t>
            </a:r>
            <a:r>
              <a:rPr lang="zh-CN" altLang="en-US" sz="1800" b="0" i="0" u="none" strike="noStrike" kern="1200" dirty="0">
                <a:solidFill>
                  <a:schemeClr val="tx1"/>
                </a:solidFill>
                <a:effectLst/>
                <a:latin typeface="+mn-lt"/>
                <a:ea typeface="+mn-ea"/>
                <a:cs typeface="+mn-cs"/>
              </a:rPr>
              <a:t>标识设为</a:t>
            </a:r>
            <a:r>
              <a:rPr lang="en-US" altLang="zh-CN" sz="1800" b="0" i="0" u="none" strike="noStrike" kern="1200" dirty="0">
                <a:solidFill>
                  <a:schemeClr val="tx1"/>
                </a:solidFill>
                <a:effectLst/>
                <a:latin typeface="+mn-lt"/>
                <a:ea typeface="+mn-ea"/>
                <a:cs typeface="+mn-cs"/>
              </a:rPr>
              <a:t>1</a:t>
            </a:r>
            <a:r>
              <a:rPr lang="zh-CN" altLang="en-US" sz="1800" b="0" i="0" u="none" strike="noStrike" kern="1200" dirty="0">
                <a:solidFill>
                  <a:schemeClr val="tx1"/>
                </a:solidFill>
                <a:effectLst/>
                <a:latin typeface="+mn-lt"/>
                <a:ea typeface="+mn-ea"/>
                <a:cs typeface="+mn-cs"/>
              </a:rPr>
              <a:t>，一个随机数作为其序列号</a:t>
            </a:r>
            <a:r>
              <a:rPr lang="en-US" altLang="zh-CN" sz="1800" b="0" i="0" u="none" strike="noStrike" kern="1200" dirty="0">
                <a:solidFill>
                  <a:schemeClr val="tx1"/>
                </a:solidFill>
                <a:effectLst/>
                <a:latin typeface="+mn-lt"/>
                <a:ea typeface="+mn-ea"/>
                <a:cs typeface="+mn-cs"/>
              </a:rPr>
              <a:t>X</a:t>
            </a:r>
            <a:r>
              <a:rPr lang="zh-CN" altLang="en-US" sz="1800" b="0" i="0" u="none" strike="noStrike" kern="1200" dirty="0">
                <a:solidFill>
                  <a:schemeClr val="tx1"/>
                </a:solidFill>
                <a:effectLst/>
                <a:latin typeface="+mn-lt"/>
                <a:ea typeface="+mn-ea"/>
                <a:cs typeface="+mn-cs"/>
              </a:rPr>
              <a:t>，</a:t>
            </a:r>
            <a:r>
              <a:rPr lang="en-US" altLang="zh-CN" sz="1800" b="0" i="0" u="none" strike="noStrike" kern="1200" dirty="0">
                <a:solidFill>
                  <a:schemeClr val="tx1"/>
                </a:solidFill>
                <a:effectLst/>
                <a:latin typeface="+mn-lt"/>
                <a:ea typeface="+mn-ea"/>
                <a:cs typeface="+mn-cs"/>
              </a:rPr>
              <a:t>ACK</a:t>
            </a:r>
            <a:r>
              <a:rPr lang="zh-CN" altLang="en-US" sz="1800" b="0" i="0" u="none" strike="noStrike" kern="1200" dirty="0">
                <a:solidFill>
                  <a:schemeClr val="tx1"/>
                </a:solidFill>
                <a:effectLst/>
                <a:latin typeface="+mn-lt"/>
                <a:ea typeface="+mn-ea"/>
                <a:cs typeface="+mn-cs"/>
              </a:rPr>
              <a:t>标识为</a:t>
            </a:r>
            <a:r>
              <a:rPr lang="en-US" altLang="zh-CN" sz="1800" b="0" i="0" u="none" strike="noStrike" kern="1200" dirty="0">
                <a:solidFill>
                  <a:schemeClr val="tx1"/>
                </a:solidFill>
                <a:effectLst/>
                <a:latin typeface="+mn-lt"/>
                <a:ea typeface="+mn-ea"/>
                <a:cs typeface="+mn-cs"/>
              </a:rPr>
              <a:t>0</a:t>
            </a:r>
            <a:r>
              <a:rPr lang="zh-CN" altLang="en-US" sz="1800" b="0" i="0" u="none" strike="noStrike" kern="1200" dirty="0">
                <a:solidFill>
                  <a:schemeClr val="tx1"/>
                </a:solidFill>
                <a:effectLst/>
                <a:latin typeface="+mn-lt"/>
                <a:ea typeface="+mn-ea"/>
                <a:cs typeface="+mn-cs"/>
              </a:rPr>
              <a:t>，</a:t>
            </a:r>
            <a:r>
              <a:rPr lang="en-US" altLang="zh-CN" sz="1800" b="0" i="0" u="none" strike="noStrike" kern="1200" dirty="0">
                <a:solidFill>
                  <a:schemeClr val="tx1"/>
                </a:solidFill>
                <a:effectLst/>
                <a:latin typeface="+mn-lt"/>
                <a:ea typeface="+mn-ea"/>
                <a:cs typeface="+mn-cs"/>
              </a:rPr>
              <a:t>ACK</a:t>
            </a:r>
            <a:r>
              <a:rPr lang="zh-CN" altLang="en-US" sz="1800" b="0" i="0" u="none" strike="noStrike" kern="1200" dirty="0">
                <a:solidFill>
                  <a:schemeClr val="tx1"/>
                </a:solidFill>
                <a:effectLst/>
                <a:latin typeface="+mn-lt"/>
                <a:ea typeface="+mn-ea"/>
                <a:cs typeface="+mn-cs"/>
              </a:rPr>
              <a:t>的序列号为</a:t>
            </a:r>
            <a:r>
              <a:rPr lang="en-US" altLang="zh-CN" sz="1800" b="0" i="0" u="none" strike="noStrike" kern="1200" dirty="0">
                <a:solidFill>
                  <a:schemeClr val="tx1"/>
                </a:solidFill>
                <a:effectLst/>
                <a:latin typeface="+mn-lt"/>
                <a:ea typeface="+mn-ea"/>
                <a:cs typeface="+mn-cs"/>
              </a:rPr>
              <a:t>0</a:t>
            </a:r>
            <a:r>
              <a:rPr lang="zh-CN" altLang="en-US" sz="1800" b="0" i="0" u="none" strike="noStrike" kern="1200" dirty="0">
                <a:solidFill>
                  <a:schemeClr val="tx1"/>
                </a:solidFill>
                <a:effectLst/>
                <a:latin typeface="+mn-lt"/>
                <a:ea typeface="+mn-ea"/>
                <a:cs typeface="+mn-cs"/>
              </a:rPr>
              <a:t>；</a:t>
            </a:r>
            <a:endParaRPr lang="en-US" altLang="zh-CN" sz="1800" b="0" i="0" u="none" strike="noStrike" kern="1200" dirty="0">
              <a:solidFill>
                <a:schemeClr val="tx1"/>
              </a:solidFill>
              <a:effectLst/>
              <a:latin typeface="+mn-lt"/>
              <a:ea typeface="+mn-ea"/>
              <a:cs typeface="+mn-cs"/>
            </a:endParaRPr>
          </a:p>
          <a:p>
            <a:r>
              <a:rPr lang="zh-CN" altLang="en-US" sz="1800" b="0" i="0" u="none" strike="noStrike" kern="1200" dirty="0">
                <a:solidFill>
                  <a:schemeClr val="tx1"/>
                </a:solidFill>
                <a:effectLst/>
                <a:latin typeface="+mn-lt"/>
                <a:ea typeface="+mn-ea"/>
                <a:cs typeface="+mn-cs"/>
              </a:rPr>
              <a:t>这是三次握手过程中的报文</a:t>
            </a:r>
            <a:r>
              <a:rPr lang="en-US" altLang="zh-CN" sz="1800" b="0" i="0" u="none" strike="noStrike" kern="1200" dirty="0">
                <a:solidFill>
                  <a:schemeClr val="tx1"/>
                </a:solidFill>
                <a:effectLst/>
                <a:latin typeface="+mn-lt"/>
                <a:ea typeface="+mn-ea"/>
                <a:cs typeface="+mn-cs"/>
              </a:rPr>
              <a:t>1</a:t>
            </a:r>
            <a:r>
              <a:rPr lang="zh-CN" altLang="en-US" sz="1800" b="0" i="0" u="none" strike="noStrike" kern="1200" dirty="0">
                <a:solidFill>
                  <a:schemeClr val="tx1"/>
                </a:solidFill>
                <a:effectLst/>
                <a:latin typeface="+mn-lt"/>
                <a:ea typeface="+mn-ea"/>
                <a:cs typeface="+mn-cs"/>
              </a:rPr>
              <a:t>。 </a:t>
            </a:r>
            <a:br>
              <a:rPr lang="zh-CN" altLang="en-US" dirty="0"/>
            </a:br>
            <a:r>
              <a:rPr lang="zh-CN" altLang="en-US" sz="1800" b="0" i="0" u="none" strike="noStrike" kern="1200" dirty="0">
                <a:solidFill>
                  <a:schemeClr val="tx1"/>
                </a:solidFill>
                <a:effectLst/>
                <a:latin typeface="+mn-lt"/>
                <a:ea typeface="+mn-ea"/>
                <a:cs typeface="+mn-cs"/>
              </a:rPr>
              <a:t>（</a:t>
            </a:r>
            <a:r>
              <a:rPr lang="en-US" altLang="zh-CN" sz="1800" b="0" i="0" u="none" strike="noStrike" kern="1200" dirty="0">
                <a:solidFill>
                  <a:schemeClr val="tx1"/>
                </a:solidFill>
                <a:effectLst/>
                <a:latin typeface="+mn-lt"/>
                <a:ea typeface="+mn-ea"/>
                <a:cs typeface="+mn-cs"/>
              </a:rPr>
              <a:t>2</a:t>
            </a:r>
            <a:r>
              <a:rPr lang="zh-CN" altLang="en-US" sz="1800" b="0" i="0" u="none" strike="noStrike" kern="1200" dirty="0">
                <a:solidFill>
                  <a:schemeClr val="tx1"/>
                </a:solidFill>
                <a:effectLst/>
                <a:latin typeface="+mn-lt"/>
                <a:ea typeface="+mn-ea"/>
                <a:cs typeface="+mn-cs"/>
              </a:rPr>
              <a:t>）服务器端回应客户端的，这是三次握手中的第</a:t>
            </a:r>
            <a:r>
              <a:rPr lang="en-US" altLang="zh-CN" sz="1800" b="0" i="0" u="none" strike="noStrike" kern="1200" dirty="0">
                <a:solidFill>
                  <a:schemeClr val="tx1"/>
                </a:solidFill>
                <a:effectLst/>
                <a:latin typeface="+mn-lt"/>
                <a:ea typeface="+mn-ea"/>
                <a:cs typeface="+mn-cs"/>
              </a:rPr>
              <a:t>2</a:t>
            </a:r>
            <a:r>
              <a:rPr lang="zh-CN" altLang="en-US" sz="1800" b="0" i="0" u="none" strike="noStrike" kern="1200" dirty="0">
                <a:solidFill>
                  <a:schemeClr val="tx1"/>
                </a:solidFill>
                <a:effectLst/>
                <a:latin typeface="+mn-lt"/>
                <a:ea typeface="+mn-ea"/>
                <a:cs typeface="+mn-cs"/>
              </a:rPr>
              <a:t>个报文，这个报文同时带</a:t>
            </a:r>
            <a:r>
              <a:rPr lang="en" altLang="zh-CN" sz="1800" b="0" i="0" u="none" strike="noStrike" kern="1200" dirty="0">
                <a:solidFill>
                  <a:schemeClr val="tx1"/>
                </a:solidFill>
                <a:effectLst/>
                <a:latin typeface="+mn-lt"/>
                <a:ea typeface="+mn-ea"/>
                <a:cs typeface="+mn-cs"/>
              </a:rPr>
              <a:t>ACK</a:t>
            </a:r>
            <a:r>
              <a:rPr lang="zh-CN" altLang="en-US" sz="1800" b="0" i="0" u="none" strike="noStrike" kern="1200" dirty="0">
                <a:solidFill>
                  <a:schemeClr val="tx1"/>
                </a:solidFill>
                <a:effectLst/>
                <a:latin typeface="+mn-lt"/>
                <a:ea typeface="+mn-ea"/>
                <a:cs typeface="+mn-cs"/>
              </a:rPr>
              <a:t>标志位和</a:t>
            </a:r>
            <a:r>
              <a:rPr lang="en" altLang="zh-CN" sz="1800" b="0" i="0" u="none" strike="noStrike" kern="1200" dirty="0">
                <a:solidFill>
                  <a:schemeClr val="tx1"/>
                </a:solidFill>
                <a:effectLst/>
                <a:latin typeface="+mn-lt"/>
                <a:ea typeface="+mn-ea"/>
                <a:cs typeface="+mn-cs"/>
              </a:rPr>
              <a:t>SYN</a:t>
            </a:r>
            <a:r>
              <a:rPr lang="zh-CN" altLang="en-US" sz="1800" b="0" i="0" u="none" strike="noStrike" kern="1200" dirty="0">
                <a:solidFill>
                  <a:schemeClr val="tx1"/>
                </a:solidFill>
                <a:effectLst/>
                <a:latin typeface="+mn-lt"/>
                <a:ea typeface="+mn-ea"/>
                <a:cs typeface="+mn-cs"/>
              </a:rPr>
              <a:t>标志都为</a:t>
            </a:r>
            <a:r>
              <a:rPr lang="en-US" altLang="zh-CN" sz="1800" b="0" i="0" u="none" strike="noStrike" kern="1200" dirty="0">
                <a:solidFill>
                  <a:schemeClr val="tx1"/>
                </a:solidFill>
                <a:effectLst/>
                <a:latin typeface="+mn-lt"/>
                <a:ea typeface="+mn-ea"/>
                <a:cs typeface="+mn-cs"/>
              </a:rPr>
              <a:t>1</a:t>
            </a:r>
            <a:r>
              <a:rPr lang="zh-CN" altLang="en-US" sz="1800" b="0" i="0" u="none" strike="noStrike" kern="1200" dirty="0">
                <a:solidFill>
                  <a:schemeClr val="tx1"/>
                </a:solidFill>
                <a:effectLst/>
                <a:latin typeface="+mn-lt"/>
                <a:ea typeface="+mn-ea"/>
                <a:cs typeface="+mn-cs"/>
              </a:rPr>
              <a:t>，因此它表示对刚才客户端</a:t>
            </a:r>
            <a:r>
              <a:rPr lang="en" altLang="zh-CN" sz="1800" b="0" i="0" u="none" strike="noStrike" kern="1200" dirty="0">
                <a:solidFill>
                  <a:schemeClr val="tx1"/>
                </a:solidFill>
                <a:effectLst/>
                <a:latin typeface="+mn-lt"/>
                <a:ea typeface="+mn-ea"/>
                <a:cs typeface="+mn-cs"/>
              </a:rPr>
              <a:t>SYN</a:t>
            </a:r>
            <a:r>
              <a:rPr lang="zh-CN" altLang="en-US" sz="1800" b="0" i="0" u="none" strike="noStrike" kern="1200" dirty="0">
                <a:solidFill>
                  <a:schemeClr val="tx1"/>
                </a:solidFill>
                <a:effectLst/>
                <a:latin typeface="+mn-lt"/>
                <a:ea typeface="+mn-ea"/>
                <a:cs typeface="+mn-cs"/>
              </a:rPr>
              <a:t>报文的回应；同时，响应包的序列号为服务器端产生的随机数</a:t>
            </a:r>
            <a:r>
              <a:rPr lang="en-US" altLang="zh-CN" sz="1800" b="0" i="0" u="none" strike="noStrike" kern="1200" dirty="0">
                <a:solidFill>
                  <a:schemeClr val="tx1"/>
                </a:solidFill>
                <a:effectLst/>
                <a:latin typeface="+mn-lt"/>
                <a:ea typeface="+mn-ea"/>
                <a:cs typeface="+mn-cs"/>
              </a:rPr>
              <a:t>Y</a:t>
            </a:r>
            <a:r>
              <a:rPr lang="zh-CN" altLang="en-US" sz="1800" b="0" i="0" u="none" strike="noStrike" kern="1200" dirty="0">
                <a:solidFill>
                  <a:schemeClr val="tx1"/>
                </a:solidFill>
                <a:effectLst/>
                <a:latin typeface="+mn-lt"/>
                <a:ea typeface="+mn-ea"/>
                <a:cs typeface="+mn-cs"/>
              </a:rPr>
              <a:t>，而把刚从客户端请求报文中得到的序列号</a:t>
            </a:r>
            <a:r>
              <a:rPr lang="en-US" altLang="zh-CN" sz="1800" b="0" i="0" u="none" strike="noStrike" kern="1200" dirty="0">
                <a:solidFill>
                  <a:schemeClr val="tx1"/>
                </a:solidFill>
                <a:effectLst/>
                <a:latin typeface="+mn-lt"/>
                <a:ea typeface="+mn-ea"/>
                <a:cs typeface="+mn-cs"/>
              </a:rPr>
              <a:t>X</a:t>
            </a:r>
            <a:r>
              <a:rPr lang="zh-CN" altLang="en-US" sz="1800" b="0" i="0" u="none" strike="noStrike" kern="1200" dirty="0">
                <a:solidFill>
                  <a:schemeClr val="tx1"/>
                </a:solidFill>
                <a:effectLst/>
                <a:latin typeface="+mn-lt"/>
                <a:ea typeface="+mn-ea"/>
                <a:cs typeface="+mn-cs"/>
              </a:rPr>
              <a:t> </a:t>
            </a:r>
            <a:r>
              <a:rPr lang="en-US" altLang="zh-CN" sz="1800" b="0" i="0" u="none" strike="noStrike" kern="1200" dirty="0">
                <a:solidFill>
                  <a:schemeClr val="tx1"/>
                </a:solidFill>
                <a:effectLst/>
                <a:latin typeface="+mn-lt"/>
                <a:ea typeface="+mn-ea"/>
                <a:cs typeface="+mn-cs"/>
              </a:rPr>
              <a:t>+1</a:t>
            </a:r>
            <a:r>
              <a:rPr lang="zh-CN" altLang="en-US" sz="1800" b="0" i="0" u="none" strike="noStrike" kern="1200" dirty="0">
                <a:solidFill>
                  <a:schemeClr val="tx1"/>
                </a:solidFill>
                <a:effectLst/>
                <a:latin typeface="+mn-lt"/>
                <a:ea typeface="+mn-ea"/>
                <a:cs typeface="+mn-cs"/>
              </a:rPr>
              <a:t>， 放入</a:t>
            </a:r>
            <a:r>
              <a:rPr lang="en-US" altLang="zh-CN" sz="1800" b="0" i="0" u="none" strike="noStrike" kern="1200" dirty="0">
                <a:solidFill>
                  <a:schemeClr val="tx1"/>
                </a:solidFill>
                <a:effectLst/>
                <a:latin typeface="+mn-lt"/>
                <a:ea typeface="+mn-ea"/>
                <a:cs typeface="+mn-cs"/>
              </a:rPr>
              <a:t>ACK</a:t>
            </a:r>
            <a:r>
              <a:rPr lang="zh-CN" altLang="en-US" sz="1800" b="0" i="0" u="none" strike="noStrike" kern="1200" dirty="0">
                <a:solidFill>
                  <a:schemeClr val="tx1"/>
                </a:solidFill>
                <a:effectLst/>
                <a:latin typeface="+mn-lt"/>
                <a:ea typeface="+mn-ea"/>
                <a:cs typeface="+mn-cs"/>
              </a:rPr>
              <a:t> 序列号中。第二个报文发送给客户端，询问客户端是否准备好进行数据通讯。 </a:t>
            </a:r>
            <a:br>
              <a:rPr lang="zh-CN" altLang="en-US" dirty="0"/>
            </a:br>
            <a:r>
              <a:rPr lang="zh-CN" altLang="en-US" sz="1800" b="0" i="0" u="none" strike="noStrike" kern="1200" dirty="0">
                <a:solidFill>
                  <a:schemeClr val="tx1"/>
                </a:solidFill>
                <a:effectLst/>
                <a:latin typeface="+mn-lt"/>
                <a:ea typeface="+mn-ea"/>
                <a:cs typeface="+mn-cs"/>
              </a:rPr>
              <a:t>（</a:t>
            </a:r>
            <a:r>
              <a:rPr lang="en-US" altLang="zh-CN" sz="1800" b="0" i="0" u="none" strike="noStrike" kern="1200" dirty="0">
                <a:solidFill>
                  <a:schemeClr val="tx1"/>
                </a:solidFill>
                <a:effectLst/>
                <a:latin typeface="+mn-lt"/>
                <a:ea typeface="+mn-ea"/>
                <a:cs typeface="+mn-cs"/>
              </a:rPr>
              <a:t>3</a:t>
            </a:r>
            <a:r>
              <a:rPr lang="zh-CN" altLang="en-US" sz="1800" b="0" i="0" u="none" strike="noStrike" kern="1200" dirty="0">
                <a:solidFill>
                  <a:schemeClr val="tx1"/>
                </a:solidFill>
                <a:effectLst/>
                <a:latin typeface="+mn-lt"/>
                <a:ea typeface="+mn-ea"/>
                <a:cs typeface="+mn-cs"/>
              </a:rPr>
              <a:t>） 客户端收到确认后，检查</a:t>
            </a:r>
            <a:r>
              <a:rPr lang="en" altLang="zh-CN" sz="1800" b="0" i="0" u="none" strike="noStrike" kern="1200" dirty="0">
                <a:solidFill>
                  <a:schemeClr val="tx1"/>
                </a:solidFill>
                <a:effectLst/>
                <a:latin typeface="+mn-lt"/>
                <a:ea typeface="+mn-ea"/>
                <a:cs typeface="+mn-cs"/>
              </a:rPr>
              <a:t>ACK</a:t>
            </a:r>
            <a:r>
              <a:rPr lang="zh-CN" altLang="en-US" sz="1800" b="0" i="0" u="none" strike="noStrike" kern="1200" dirty="0">
                <a:solidFill>
                  <a:schemeClr val="tx1"/>
                </a:solidFill>
                <a:effectLst/>
                <a:latin typeface="+mn-lt"/>
                <a:ea typeface="+mn-ea"/>
                <a:cs typeface="+mn-cs"/>
              </a:rPr>
              <a:t>是否为</a:t>
            </a:r>
            <a:r>
              <a:rPr lang="en-US" altLang="zh-CN" sz="1800" b="0" i="0" u="none" strike="noStrike" kern="1200" dirty="0">
                <a:solidFill>
                  <a:schemeClr val="tx1"/>
                </a:solidFill>
                <a:effectLst/>
                <a:latin typeface="+mn-lt"/>
                <a:ea typeface="+mn-ea"/>
                <a:cs typeface="+mn-cs"/>
              </a:rPr>
              <a:t>X</a:t>
            </a:r>
            <a:r>
              <a:rPr lang="zh-CN" altLang="en-US" sz="1800" b="0" i="0" u="none" strike="noStrike" kern="1200" dirty="0">
                <a:solidFill>
                  <a:schemeClr val="tx1"/>
                </a:solidFill>
                <a:effectLst/>
                <a:latin typeface="+mn-lt"/>
                <a:ea typeface="+mn-ea"/>
                <a:cs typeface="+mn-cs"/>
              </a:rPr>
              <a:t> </a:t>
            </a:r>
            <a:r>
              <a:rPr lang="en-US" altLang="zh-CN" sz="1800" b="0" i="0" u="none" strike="noStrike" kern="1200" dirty="0">
                <a:solidFill>
                  <a:schemeClr val="tx1"/>
                </a:solidFill>
                <a:effectLst/>
                <a:latin typeface="+mn-lt"/>
                <a:ea typeface="+mn-ea"/>
                <a:cs typeface="+mn-cs"/>
              </a:rPr>
              <a:t>+1</a:t>
            </a:r>
            <a:r>
              <a:rPr lang="zh-CN" altLang="en" sz="1800" b="0" i="0" u="none" strike="noStrike" kern="1200" dirty="0">
                <a:solidFill>
                  <a:schemeClr val="tx1"/>
                </a:solidFill>
                <a:effectLst/>
                <a:latin typeface="+mn-lt"/>
                <a:ea typeface="+mn-ea"/>
                <a:cs typeface="+mn-cs"/>
              </a:rPr>
              <a:t>，其</a:t>
            </a:r>
            <a:r>
              <a:rPr lang="zh-CN" altLang="en-US" sz="1800" b="0" i="0" u="none" strike="noStrike" kern="1200" dirty="0">
                <a:solidFill>
                  <a:schemeClr val="tx1"/>
                </a:solidFill>
                <a:effectLst/>
                <a:latin typeface="+mn-lt"/>
                <a:ea typeface="+mn-ea"/>
                <a:cs typeface="+mn-cs"/>
              </a:rPr>
              <a:t>标志位是否为</a:t>
            </a:r>
            <a:r>
              <a:rPr lang="en-US" altLang="zh-CN" sz="1800" b="0" i="0" u="none" strike="noStrike" kern="1200" dirty="0">
                <a:solidFill>
                  <a:schemeClr val="tx1"/>
                </a:solidFill>
                <a:effectLst/>
                <a:latin typeface="+mn-lt"/>
                <a:ea typeface="+mn-ea"/>
                <a:cs typeface="+mn-cs"/>
              </a:rPr>
              <a:t>1</a:t>
            </a:r>
            <a:r>
              <a:rPr lang="zh-CN" altLang="en-US" sz="1800" b="0" i="0" u="none" strike="noStrike" kern="1200" dirty="0">
                <a:solidFill>
                  <a:schemeClr val="tx1"/>
                </a:solidFill>
                <a:effectLst/>
                <a:latin typeface="+mn-lt"/>
                <a:ea typeface="+mn-ea"/>
                <a:cs typeface="+mn-cs"/>
              </a:rPr>
              <a:t>，如果正确则将响应报文中的</a:t>
            </a:r>
            <a:r>
              <a:rPr lang="en" altLang="zh-CN" sz="1800" b="0" i="0" u="none" strike="noStrike" kern="1200" dirty="0">
                <a:solidFill>
                  <a:schemeClr val="tx1"/>
                </a:solidFill>
                <a:effectLst/>
                <a:latin typeface="+mn-lt"/>
                <a:ea typeface="+mn-ea"/>
                <a:cs typeface="+mn-cs"/>
              </a:rPr>
              <a:t>ACK</a:t>
            </a:r>
            <a:r>
              <a:rPr lang="zh-CN" altLang="en-US" sz="1800" b="0" i="0" u="none" strike="noStrike" kern="1200" dirty="0">
                <a:solidFill>
                  <a:schemeClr val="tx1"/>
                </a:solidFill>
                <a:effectLst/>
                <a:latin typeface="+mn-lt"/>
                <a:ea typeface="+mn-ea"/>
                <a:cs typeface="+mn-cs"/>
              </a:rPr>
              <a:t>标志位置为</a:t>
            </a:r>
            <a:r>
              <a:rPr lang="en-US" altLang="zh-CN" sz="1800" b="0" i="0" u="none" strike="noStrike" kern="1200" dirty="0">
                <a:solidFill>
                  <a:schemeClr val="tx1"/>
                </a:solidFill>
                <a:effectLst/>
                <a:latin typeface="+mn-lt"/>
                <a:ea typeface="+mn-ea"/>
                <a:cs typeface="+mn-cs"/>
              </a:rPr>
              <a:t>1</a:t>
            </a:r>
            <a:r>
              <a:rPr lang="zh-CN" altLang="en-US" sz="1800" b="0" i="0" u="none" strike="noStrike" kern="1200" dirty="0">
                <a:solidFill>
                  <a:schemeClr val="tx1"/>
                </a:solidFill>
                <a:effectLst/>
                <a:latin typeface="+mn-lt"/>
                <a:ea typeface="+mn-ea"/>
                <a:cs typeface="+mn-cs"/>
              </a:rPr>
              <a:t>，</a:t>
            </a:r>
            <a:r>
              <a:rPr lang="en" altLang="zh-CN" sz="1800" b="0" i="0" u="none" strike="noStrike" kern="1200" dirty="0">
                <a:solidFill>
                  <a:schemeClr val="tx1"/>
                </a:solidFill>
                <a:effectLst/>
                <a:latin typeface="+mn-lt"/>
                <a:ea typeface="+mn-ea"/>
                <a:cs typeface="+mn-cs"/>
              </a:rPr>
              <a:t>ACK</a:t>
            </a:r>
            <a:r>
              <a:rPr lang="zh-CN" altLang="en" sz="1800" b="0" i="0" u="none" strike="noStrike" kern="1200" dirty="0">
                <a:solidFill>
                  <a:schemeClr val="tx1"/>
                </a:solidFill>
                <a:effectLst/>
                <a:latin typeface="+mn-lt"/>
                <a:ea typeface="+mn-ea"/>
                <a:cs typeface="+mn-cs"/>
              </a:rPr>
              <a:t>序列号</a:t>
            </a:r>
            <a:r>
              <a:rPr lang="zh-CN" altLang="en-US" sz="1800" b="0" i="0" u="none" strike="noStrike" kern="1200" dirty="0">
                <a:solidFill>
                  <a:schemeClr val="tx1"/>
                </a:solidFill>
                <a:effectLst/>
                <a:latin typeface="+mn-lt"/>
                <a:ea typeface="+mn-ea"/>
                <a:cs typeface="+mn-cs"/>
              </a:rPr>
              <a:t>置为</a:t>
            </a:r>
            <a:r>
              <a:rPr lang="en-US" altLang="zh-CN" sz="1800" b="0" i="0" u="none" strike="noStrike" kern="1200" dirty="0">
                <a:solidFill>
                  <a:schemeClr val="tx1"/>
                </a:solidFill>
                <a:effectLst/>
                <a:latin typeface="+mn-lt"/>
                <a:ea typeface="+mn-ea"/>
                <a:cs typeface="+mn-cs"/>
              </a:rPr>
              <a:t>Y</a:t>
            </a:r>
            <a:r>
              <a:rPr lang="en" altLang="zh-CN" sz="1800" b="0" i="0" u="none" strike="noStrike" kern="1200" dirty="0">
                <a:solidFill>
                  <a:schemeClr val="tx1"/>
                </a:solidFill>
                <a:effectLst/>
                <a:latin typeface="+mn-lt"/>
                <a:ea typeface="+mn-ea"/>
                <a:cs typeface="+mn-cs"/>
              </a:rPr>
              <a:t>+1</a:t>
            </a:r>
            <a:r>
              <a:rPr lang="zh-CN" altLang="en" sz="1800" b="0" i="0" u="none" strike="noStrike" kern="1200" dirty="0">
                <a:solidFill>
                  <a:schemeClr val="tx1"/>
                </a:solidFill>
                <a:effectLst/>
                <a:latin typeface="+mn-lt"/>
                <a:ea typeface="+mn-ea"/>
                <a:cs typeface="+mn-cs"/>
              </a:rPr>
              <a:t>，</a:t>
            </a:r>
            <a:r>
              <a:rPr lang="en-US" altLang="zh-CN" sz="1800" b="0" i="0" u="none" strike="noStrike" kern="1200" dirty="0">
                <a:solidFill>
                  <a:schemeClr val="tx1"/>
                </a:solidFill>
                <a:effectLst/>
                <a:latin typeface="+mn-lt"/>
                <a:ea typeface="+mn-ea"/>
                <a:cs typeface="+mn-cs"/>
              </a:rPr>
              <a:t>SYN</a:t>
            </a:r>
            <a:r>
              <a:rPr lang="zh-CN" altLang="en-US" sz="1800" b="0" i="0" u="none" strike="noStrike" kern="1200" dirty="0">
                <a:solidFill>
                  <a:schemeClr val="tx1"/>
                </a:solidFill>
                <a:effectLst/>
                <a:latin typeface="+mn-lt"/>
                <a:ea typeface="+mn-ea"/>
                <a:cs typeface="+mn-cs"/>
              </a:rPr>
              <a:t>标志位为</a:t>
            </a:r>
            <a:r>
              <a:rPr lang="en-US" altLang="zh-CN" sz="1800" b="0" i="0" u="none" strike="noStrike" kern="1200" dirty="0">
                <a:solidFill>
                  <a:schemeClr val="tx1"/>
                </a:solidFill>
                <a:effectLst/>
                <a:latin typeface="+mn-lt"/>
                <a:ea typeface="+mn-ea"/>
                <a:cs typeface="+mn-cs"/>
              </a:rPr>
              <a:t>1</a:t>
            </a:r>
            <a:r>
              <a:rPr lang="zh-CN" altLang="en-US" sz="1800" b="0" i="0" u="none" strike="noStrike" kern="1200" dirty="0">
                <a:solidFill>
                  <a:schemeClr val="tx1"/>
                </a:solidFill>
                <a:effectLst/>
                <a:latin typeface="+mn-lt"/>
                <a:ea typeface="+mn-ea"/>
                <a:cs typeface="+mn-cs"/>
              </a:rPr>
              <a:t>， 序列号为</a:t>
            </a:r>
            <a:r>
              <a:rPr lang="en-US" altLang="zh-CN" sz="1800" b="0" i="0" u="none" strike="noStrike" kern="1200" dirty="0">
                <a:solidFill>
                  <a:schemeClr val="tx1"/>
                </a:solidFill>
                <a:effectLst/>
                <a:latin typeface="+mn-lt"/>
                <a:ea typeface="+mn-ea"/>
                <a:cs typeface="+mn-cs"/>
              </a:rPr>
              <a:t>X+1</a:t>
            </a:r>
            <a:r>
              <a:rPr lang="zh-CN" altLang="en-US" sz="1800" b="0" i="0" u="none" strike="noStrike" kern="1200" dirty="0">
                <a:solidFill>
                  <a:schemeClr val="tx1"/>
                </a:solidFill>
                <a:effectLst/>
                <a:latin typeface="+mn-lt"/>
                <a:ea typeface="+mn-ea"/>
                <a:cs typeface="+mn-cs"/>
              </a:rPr>
              <a:t>，并将该数据包发送给</a:t>
            </a:r>
            <a:r>
              <a:rPr lang="zh-CN" altLang="en" sz="1800" b="0" i="0" u="none" strike="noStrike" kern="1200" dirty="0">
                <a:solidFill>
                  <a:schemeClr val="tx1"/>
                </a:solidFill>
                <a:effectLst/>
                <a:latin typeface="+mn-lt"/>
                <a:ea typeface="+mn-ea"/>
                <a:cs typeface="+mn-cs"/>
              </a:rPr>
              <a:t>服务器端</a:t>
            </a:r>
            <a:r>
              <a:rPr lang="zh-CN" altLang="en-US" sz="1800" b="0" i="0" u="none" strike="noStrike" kern="1200" dirty="0">
                <a:solidFill>
                  <a:schemeClr val="tx1"/>
                </a:solidFill>
                <a:effectLst/>
                <a:latin typeface="+mn-lt"/>
                <a:ea typeface="+mn-ea"/>
                <a:cs typeface="+mn-cs"/>
              </a:rPr>
              <a:t>。这是报文段</a:t>
            </a:r>
            <a:r>
              <a:rPr lang="en-US" altLang="zh-CN" sz="1800" b="0" i="0" u="none" strike="noStrike" kern="1200" dirty="0">
                <a:solidFill>
                  <a:schemeClr val="tx1"/>
                </a:solidFill>
                <a:effectLst/>
                <a:latin typeface="+mn-lt"/>
                <a:ea typeface="+mn-ea"/>
                <a:cs typeface="+mn-cs"/>
              </a:rPr>
              <a:t>3</a:t>
            </a:r>
            <a:r>
              <a:rPr lang="zh-CN" altLang="en-US" sz="1800" b="0" i="0" u="none" strike="noStrike" kern="1200" dirty="0">
                <a:solidFill>
                  <a:schemeClr val="tx1"/>
                </a:solidFill>
                <a:effectLst/>
                <a:latin typeface="+mn-lt"/>
                <a:ea typeface="+mn-ea"/>
                <a:cs typeface="+mn-cs"/>
              </a:rPr>
              <a:t>。</a:t>
            </a:r>
            <a:r>
              <a:rPr lang="zh-CN" altLang="en" sz="1800" b="0" i="0" u="none" strike="noStrike" kern="1200" dirty="0">
                <a:solidFill>
                  <a:schemeClr val="tx1"/>
                </a:solidFill>
                <a:effectLst/>
                <a:latin typeface="+mn-lt"/>
                <a:ea typeface="+mn-ea"/>
                <a:cs typeface="+mn-cs"/>
              </a:rPr>
              <a:t>服务器端</a:t>
            </a:r>
            <a:r>
              <a:rPr lang="zh-CN" altLang="en-US" sz="1800" b="0" i="0" u="none" strike="noStrike" kern="1200" dirty="0">
                <a:solidFill>
                  <a:schemeClr val="tx1"/>
                </a:solidFill>
                <a:effectLst/>
                <a:latin typeface="+mn-lt"/>
                <a:ea typeface="+mn-ea"/>
                <a:cs typeface="+mn-cs"/>
              </a:rPr>
              <a:t>收到报文</a:t>
            </a:r>
            <a:r>
              <a:rPr lang="en-US" altLang="zh-CN" sz="1800" b="0" i="0" u="none" strike="noStrike" kern="1200" dirty="0">
                <a:solidFill>
                  <a:schemeClr val="tx1"/>
                </a:solidFill>
                <a:effectLst/>
                <a:latin typeface="+mn-lt"/>
                <a:ea typeface="+mn-ea"/>
                <a:cs typeface="+mn-cs"/>
              </a:rPr>
              <a:t>3</a:t>
            </a:r>
            <a:r>
              <a:rPr lang="zh-CN" altLang="en-US" sz="1800" b="0" i="0" u="none" strike="noStrike" kern="1200" dirty="0">
                <a:solidFill>
                  <a:schemeClr val="tx1"/>
                </a:solidFill>
                <a:effectLst/>
                <a:latin typeface="+mn-lt"/>
                <a:ea typeface="+mn-ea"/>
                <a:cs typeface="+mn-cs"/>
              </a:rPr>
              <a:t>，检查</a:t>
            </a:r>
            <a:r>
              <a:rPr lang="en" altLang="zh-CN" sz="1800" b="0" i="0" u="none" strike="noStrike" kern="1200" dirty="0">
                <a:solidFill>
                  <a:schemeClr val="tx1"/>
                </a:solidFill>
                <a:effectLst/>
                <a:latin typeface="+mn-lt"/>
                <a:ea typeface="+mn-ea"/>
                <a:cs typeface="+mn-cs"/>
              </a:rPr>
              <a:t>ACK</a:t>
            </a:r>
            <a:r>
              <a:rPr lang="zh-CN" altLang="en-US" sz="1800" b="0" i="0" u="none" strike="noStrike" kern="1200" dirty="0">
                <a:solidFill>
                  <a:schemeClr val="tx1"/>
                </a:solidFill>
                <a:effectLst/>
                <a:latin typeface="+mn-lt"/>
                <a:ea typeface="+mn-ea"/>
                <a:cs typeface="+mn-cs"/>
              </a:rPr>
              <a:t>是否为</a:t>
            </a:r>
            <a:r>
              <a:rPr lang="en-US" altLang="zh-CN" sz="1800" b="0" i="0" u="none" strike="noStrike" kern="1200" dirty="0">
                <a:solidFill>
                  <a:schemeClr val="tx1"/>
                </a:solidFill>
                <a:effectLst/>
                <a:latin typeface="+mn-lt"/>
                <a:ea typeface="+mn-ea"/>
                <a:cs typeface="+mn-cs"/>
              </a:rPr>
              <a:t>Y</a:t>
            </a:r>
            <a:r>
              <a:rPr lang="en" altLang="zh-CN" sz="1800" b="0" i="0" u="none" strike="noStrike" kern="1200" dirty="0">
                <a:solidFill>
                  <a:schemeClr val="tx1"/>
                </a:solidFill>
                <a:effectLst/>
                <a:latin typeface="+mn-lt"/>
                <a:ea typeface="+mn-ea"/>
                <a:cs typeface="+mn-cs"/>
              </a:rPr>
              <a:t>+1</a:t>
            </a:r>
            <a:r>
              <a:rPr lang="zh-CN" altLang="en" sz="1800" b="0" i="0" u="none" strike="noStrike" kern="1200" dirty="0">
                <a:solidFill>
                  <a:schemeClr val="tx1"/>
                </a:solidFill>
                <a:effectLst/>
                <a:latin typeface="+mn-lt"/>
                <a:ea typeface="+mn-ea"/>
                <a:cs typeface="+mn-cs"/>
              </a:rPr>
              <a:t>，</a:t>
            </a:r>
            <a:r>
              <a:rPr lang="en" altLang="zh-CN" sz="1800" b="0" i="0" u="none" strike="noStrike" kern="1200" dirty="0">
                <a:solidFill>
                  <a:schemeClr val="tx1"/>
                </a:solidFill>
                <a:effectLst/>
                <a:latin typeface="+mn-lt"/>
                <a:ea typeface="+mn-ea"/>
                <a:cs typeface="+mn-cs"/>
              </a:rPr>
              <a:t>ACK</a:t>
            </a:r>
            <a:r>
              <a:rPr lang="zh-CN" altLang="en" sz="1800" b="0" i="0" u="none" strike="noStrike" kern="1200" dirty="0">
                <a:solidFill>
                  <a:schemeClr val="tx1"/>
                </a:solidFill>
                <a:effectLst/>
                <a:latin typeface="+mn-lt"/>
                <a:ea typeface="+mn-ea"/>
                <a:cs typeface="+mn-cs"/>
              </a:rPr>
              <a:t>标志位</a:t>
            </a:r>
            <a:r>
              <a:rPr lang="zh-CN" altLang="en-US" sz="1800" b="0" i="0" u="none" strike="noStrike" kern="1200" dirty="0">
                <a:solidFill>
                  <a:schemeClr val="tx1"/>
                </a:solidFill>
                <a:effectLst/>
                <a:latin typeface="+mn-lt"/>
                <a:ea typeface="+mn-ea"/>
                <a:cs typeface="+mn-cs"/>
              </a:rPr>
              <a:t>是否为</a:t>
            </a:r>
            <a:r>
              <a:rPr lang="en-US" altLang="zh-CN" sz="1800" b="0" i="0" u="none" strike="noStrike" kern="1200" dirty="0">
                <a:solidFill>
                  <a:schemeClr val="tx1"/>
                </a:solidFill>
                <a:effectLst/>
                <a:latin typeface="+mn-lt"/>
                <a:ea typeface="+mn-ea"/>
                <a:cs typeface="+mn-cs"/>
              </a:rPr>
              <a:t>1</a:t>
            </a:r>
            <a:r>
              <a:rPr lang="zh-CN" altLang="en-US" sz="1800" b="0" i="0" u="none" strike="noStrike" kern="1200" dirty="0">
                <a:solidFill>
                  <a:schemeClr val="tx1"/>
                </a:solidFill>
                <a:effectLst/>
                <a:latin typeface="+mn-lt"/>
                <a:ea typeface="+mn-ea"/>
                <a:cs typeface="+mn-cs"/>
              </a:rPr>
              <a:t>，如果正确则连接建立成功，</a:t>
            </a:r>
            <a:r>
              <a:rPr lang="zh-CN" altLang="en" sz="1800" b="0" i="0" u="none" strike="noStrike" kern="1200" dirty="0">
                <a:solidFill>
                  <a:schemeClr val="tx1"/>
                </a:solidFill>
                <a:effectLst/>
                <a:latin typeface="+mn-lt"/>
                <a:ea typeface="+mn-ea"/>
                <a:cs typeface="+mn-cs"/>
              </a:rPr>
              <a:t>客户端</a:t>
            </a:r>
            <a:r>
              <a:rPr lang="zh-CN" altLang="en-US" sz="1800" b="0" i="0" u="none" strike="noStrike" kern="1200" dirty="0">
                <a:solidFill>
                  <a:schemeClr val="tx1"/>
                </a:solidFill>
                <a:effectLst/>
                <a:latin typeface="+mn-lt"/>
                <a:ea typeface="+mn-ea"/>
                <a:cs typeface="+mn-cs"/>
              </a:rPr>
              <a:t>和</a:t>
            </a:r>
            <a:r>
              <a:rPr lang="zh-CN" altLang="en" sz="1800" b="0" i="0" u="none" strike="noStrike" kern="1200" dirty="0">
                <a:solidFill>
                  <a:schemeClr val="tx1"/>
                </a:solidFill>
                <a:effectLst/>
                <a:latin typeface="+mn-lt"/>
                <a:ea typeface="+mn-ea"/>
                <a:cs typeface="+mn-cs"/>
              </a:rPr>
              <a:t>服务器端</a:t>
            </a:r>
            <a:r>
              <a:rPr lang="zh-CN" altLang="en-US" sz="1800" b="0" i="0" u="none" strike="noStrike" kern="1200" dirty="0">
                <a:solidFill>
                  <a:schemeClr val="tx1"/>
                </a:solidFill>
                <a:effectLst/>
                <a:latin typeface="+mn-lt"/>
                <a:ea typeface="+mn-ea"/>
                <a:cs typeface="+mn-cs"/>
              </a:rPr>
              <a:t>进入</a:t>
            </a:r>
            <a:r>
              <a:rPr lang="en" altLang="zh-CN" sz="1800" b="0" i="0" u="none" strike="noStrike" kern="1200" dirty="0">
                <a:solidFill>
                  <a:schemeClr val="tx1"/>
                </a:solidFill>
                <a:effectLst/>
                <a:latin typeface="+mn-lt"/>
                <a:ea typeface="+mn-ea"/>
                <a:cs typeface="+mn-cs"/>
              </a:rPr>
              <a:t>ESTABLISHED</a:t>
            </a:r>
            <a:r>
              <a:rPr lang="zh-CN" altLang="en-US" sz="1800" b="0" i="0" u="none" strike="noStrike" kern="1200" dirty="0">
                <a:solidFill>
                  <a:schemeClr val="tx1"/>
                </a:solidFill>
                <a:effectLst/>
                <a:latin typeface="+mn-lt"/>
                <a:ea typeface="+mn-ea"/>
                <a:cs typeface="+mn-cs"/>
              </a:rPr>
              <a:t>状态，完成三次握手，随后</a:t>
            </a:r>
            <a:r>
              <a:rPr lang="zh-CN" altLang="en" sz="1800" b="0" i="0" u="none" strike="noStrike" kern="1200" dirty="0">
                <a:solidFill>
                  <a:schemeClr val="tx1"/>
                </a:solidFill>
                <a:effectLst/>
                <a:latin typeface="+mn-lt"/>
                <a:ea typeface="+mn-ea"/>
                <a:cs typeface="+mn-cs"/>
              </a:rPr>
              <a:t>客户</a:t>
            </a:r>
            <a:r>
              <a:rPr lang="zh-CN" altLang="en-US" sz="1800" b="0" i="0" u="none" strike="noStrike" kern="1200" dirty="0">
                <a:solidFill>
                  <a:schemeClr val="tx1"/>
                </a:solidFill>
                <a:effectLst/>
                <a:latin typeface="+mn-lt"/>
                <a:ea typeface="+mn-ea"/>
                <a:cs typeface="+mn-cs"/>
              </a:rPr>
              <a:t>端与</a:t>
            </a:r>
            <a:r>
              <a:rPr lang="zh-CN" altLang="en" sz="1800" b="0" i="0" u="none" strike="noStrike" kern="1200" dirty="0">
                <a:solidFill>
                  <a:schemeClr val="tx1"/>
                </a:solidFill>
                <a:effectLst/>
                <a:latin typeface="+mn-lt"/>
                <a:ea typeface="+mn-ea"/>
                <a:cs typeface="+mn-cs"/>
              </a:rPr>
              <a:t>服务器端</a:t>
            </a:r>
            <a:r>
              <a:rPr lang="zh-CN" altLang="en-US" sz="1800" b="0" i="0" u="none" strike="noStrike" kern="1200" dirty="0">
                <a:solidFill>
                  <a:schemeClr val="tx1"/>
                </a:solidFill>
                <a:effectLst/>
                <a:latin typeface="+mn-lt"/>
                <a:ea typeface="+mn-ea"/>
                <a:cs typeface="+mn-cs"/>
              </a:rPr>
              <a:t>之间可以开始传输数据了。</a:t>
            </a:r>
            <a:endParaRPr lang="en-US" altLang="zh-CN" sz="1800" b="0" i="0" u="none" strike="noStrike" kern="1200" dirty="0">
              <a:solidFill>
                <a:schemeClr val="tx1"/>
              </a:solidFill>
              <a:effectLst/>
              <a:latin typeface="+mn-lt"/>
              <a:ea typeface="+mn-ea"/>
              <a:cs typeface="+mn-cs"/>
            </a:endParaRPr>
          </a:p>
          <a:p>
            <a:endParaRPr lang="en-US" altLang="zh-CN" sz="18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48645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lvl1pPr>
              <a:defRPr sz="1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zh-CN" altLang="en-US" sz="1800" b="0" i="0" u="none" strike="noStrike" kern="1200" dirty="0">
                <a:solidFill>
                  <a:schemeClr val="tx1"/>
                </a:solidFill>
                <a:effectLst/>
                <a:latin typeface="+mn-lt"/>
                <a:ea typeface="+mn-ea"/>
                <a:cs typeface="+mn-cs"/>
              </a:rPr>
              <a:t>在三次握手过程中，</a:t>
            </a:r>
            <a:r>
              <a:rPr lang="en" altLang="zh-CN" sz="1800" b="0" i="0" u="none" strike="noStrike" kern="1200" dirty="0">
                <a:solidFill>
                  <a:schemeClr val="tx1"/>
                </a:solidFill>
                <a:effectLst/>
                <a:latin typeface="+mn-lt"/>
                <a:ea typeface="+mn-ea"/>
                <a:cs typeface="+mn-cs"/>
              </a:rPr>
              <a:t>Server</a:t>
            </a:r>
            <a:r>
              <a:rPr lang="zh-CN" altLang="en-US" sz="1800" b="0" i="0" u="none" strike="noStrike" kern="1200" dirty="0">
                <a:solidFill>
                  <a:schemeClr val="tx1"/>
                </a:solidFill>
                <a:effectLst/>
                <a:latin typeface="+mn-lt"/>
                <a:ea typeface="+mn-ea"/>
                <a:cs typeface="+mn-cs"/>
              </a:rPr>
              <a:t>发送</a:t>
            </a:r>
            <a:r>
              <a:rPr lang="en" altLang="zh-CN" sz="1800" b="0" i="0" u="none" strike="noStrike" kern="1200" dirty="0">
                <a:solidFill>
                  <a:schemeClr val="tx1"/>
                </a:solidFill>
                <a:effectLst/>
                <a:latin typeface="+mn-lt"/>
                <a:ea typeface="+mn-ea"/>
                <a:cs typeface="+mn-cs"/>
              </a:rPr>
              <a:t>SYN-ACK</a:t>
            </a:r>
            <a:r>
              <a:rPr lang="zh-CN" altLang="en-US" sz="1800" b="0" i="0" u="none" strike="noStrike" kern="1200" dirty="0">
                <a:solidFill>
                  <a:schemeClr val="tx1"/>
                </a:solidFill>
                <a:effectLst/>
                <a:latin typeface="+mn-lt"/>
                <a:ea typeface="+mn-ea"/>
                <a:cs typeface="+mn-cs"/>
              </a:rPr>
              <a:t>之后，收到</a:t>
            </a:r>
            <a:r>
              <a:rPr lang="en" altLang="zh-CN" sz="1800" b="0" i="0" u="none" strike="noStrike" kern="1200" dirty="0">
                <a:solidFill>
                  <a:schemeClr val="tx1"/>
                </a:solidFill>
                <a:effectLst/>
                <a:latin typeface="+mn-lt"/>
                <a:ea typeface="+mn-ea"/>
                <a:cs typeface="+mn-cs"/>
              </a:rPr>
              <a:t>Client</a:t>
            </a:r>
            <a:r>
              <a:rPr lang="zh-CN" altLang="en-US" sz="1800" b="0" i="0" u="none" strike="noStrike" kern="1200" dirty="0">
                <a:solidFill>
                  <a:schemeClr val="tx1"/>
                </a:solidFill>
                <a:effectLst/>
                <a:latin typeface="+mn-lt"/>
                <a:ea typeface="+mn-ea"/>
                <a:cs typeface="+mn-cs"/>
              </a:rPr>
              <a:t>的</a:t>
            </a:r>
            <a:r>
              <a:rPr lang="en" altLang="zh-CN" sz="1800" b="0" i="0" u="none" strike="noStrike" kern="1200" dirty="0">
                <a:solidFill>
                  <a:schemeClr val="tx1"/>
                </a:solidFill>
                <a:effectLst/>
                <a:latin typeface="+mn-lt"/>
                <a:ea typeface="+mn-ea"/>
                <a:cs typeface="+mn-cs"/>
              </a:rPr>
              <a:t>ACK</a:t>
            </a:r>
            <a:r>
              <a:rPr lang="zh-CN" altLang="en-US" sz="1800" b="0" i="0" u="none" strike="noStrike" kern="1200" dirty="0">
                <a:solidFill>
                  <a:schemeClr val="tx1"/>
                </a:solidFill>
                <a:effectLst/>
                <a:latin typeface="+mn-lt"/>
                <a:ea typeface="+mn-ea"/>
                <a:cs typeface="+mn-cs"/>
              </a:rPr>
              <a:t>之前的</a:t>
            </a:r>
            <a:r>
              <a:rPr lang="en" altLang="zh-CN" sz="1800" b="0" i="0" u="none" strike="noStrike" kern="1200" dirty="0">
                <a:solidFill>
                  <a:schemeClr val="tx1"/>
                </a:solidFill>
                <a:effectLst/>
                <a:latin typeface="+mn-lt"/>
                <a:ea typeface="+mn-ea"/>
                <a:cs typeface="+mn-cs"/>
              </a:rPr>
              <a:t>TCP</a:t>
            </a:r>
            <a:r>
              <a:rPr lang="zh-CN" altLang="en-US" sz="1800" b="0" i="0" u="none" strike="noStrike" kern="1200" dirty="0">
                <a:solidFill>
                  <a:schemeClr val="tx1"/>
                </a:solidFill>
                <a:effectLst/>
                <a:latin typeface="+mn-lt"/>
                <a:ea typeface="+mn-ea"/>
                <a:cs typeface="+mn-cs"/>
              </a:rPr>
              <a:t>连接称为半连接（</a:t>
            </a:r>
            <a:r>
              <a:rPr lang="en" altLang="zh-CN" sz="1800" b="0" i="0" u="none" strike="noStrike" kern="1200" dirty="0">
                <a:solidFill>
                  <a:schemeClr val="tx1"/>
                </a:solidFill>
                <a:effectLst/>
                <a:latin typeface="+mn-lt"/>
                <a:ea typeface="+mn-ea"/>
                <a:cs typeface="+mn-cs"/>
              </a:rPr>
              <a:t>half-open connect</a:t>
            </a:r>
            <a:r>
              <a:rPr lang="zh-CN" altLang="en" sz="1800" b="0" i="0" u="none" strike="noStrike" kern="1200" dirty="0">
                <a:solidFill>
                  <a:schemeClr val="tx1"/>
                </a:solidFill>
                <a:effectLst/>
                <a:latin typeface="+mn-lt"/>
                <a:ea typeface="+mn-ea"/>
                <a:cs typeface="+mn-cs"/>
              </a:rPr>
              <a:t>），</a:t>
            </a:r>
            <a:r>
              <a:rPr lang="zh-CN" altLang="en-US" sz="1800" b="0" i="0" u="none" strike="noStrike" kern="1200" dirty="0">
                <a:solidFill>
                  <a:schemeClr val="tx1"/>
                </a:solidFill>
                <a:effectLst/>
                <a:latin typeface="+mn-lt"/>
                <a:ea typeface="+mn-ea"/>
                <a:cs typeface="+mn-cs"/>
              </a:rPr>
              <a:t>此时</a:t>
            </a:r>
            <a:r>
              <a:rPr lang="en" altLang="zh-CN" sz="1800" b="0" i="0" u="none" strike="noStrike" kern="1200" dirty="0">
                <a:solidFill>
                  <a:schemeClr val="tx1"/>
                </a:solidFill>
                <a:effectLst/>
                <a:latin typeface="+mn-lt"/>
                <a:ea typeface="+mn-ea"/>
                <a:cs typeface="+mn-cs"/>
              </a:rPr>
              <a:t>Server</a:t>
            </a:r>
            <a:r>
              <a:rPr lang="zh-CN" altLang="en-US" sz="1800" b="0" i="0" u="none" strike="noStrike" kern="1200" dirty="0">
                <a:solidFill>
                  <a:schemeClr val="tx1"/>
                </a:solidFill>
                <a:effectLst/>
                <a:latin typeface="+mn-lt"/>
                <a:ea typeface="+mn-ea"/>
                <a:cs typeface="+mn-cs"/>
              </a:rPr>
              <a:t>处于</a:t>
            </a:r>
            <a:r>
              <a:rPr lang="en" altLang="zh-CN" sz="1800" b="0" i="0" u="none" strike="noStrike" kern="1200" dirty="0">
                <a:solidFill>
                  <a:schemeClr val="tx1"/>
                </a:solidFill>
                <a:effectLst/>
                <a:latin typeface="+mn-lt"/>
                <a:ea typeface="+mn-ea"/>
                <a:cs typeface="+mn-cs"/>
              </a:rPr>
              <a:t>SYN_RCVD</a:t>
            </a:r>
            <a:r>
              <a:rPr lang="zh-CN" altLang="en-US" sz="1800" b="0" i="0" u="none" strike="noStrike" kern="1200" dirty="0">
                <a:solidFill>
                  <a:schemeClr val="tx1"/>
                </a:solidFill>
                <a:effectLst/>
                <a:latin typeface="+mn-lt"/>
                <a:ea typeface="+mn-ea"/>
                <a:cs typeface="+mn-cs"/>
              </a:rPr>
              <a:t>状态，当收到</a:t>
            </a:r>
            <a:r>
              <a:rPr lang="en" altLang="zh-CN" sz="1800" b="0" i="0" u="none" strike="noStrike" kern="1200" dirty="0">
                <a:solidFill>
                  <a:schemeClr val="tx1"/>
                </a:solidFill>
                <a:effectLst/>
                <a:latin typeface="+mn-lt"/>
                <a:ea typeface="+mn-ea"/>
                <a:cs typeface="+mn-cs"/>
              </a:rPr>
              <a:t>ACK</a:t>
            </a:r>
            <a:r>
              <a:rPr lang="zh-CN" altLang="en-US" sz="1800" b="0" i="0" u="none" strike="noStrike" kern="1200" dirty="0">
                <a:solidFill>
                  <a:schemeClr val="tx1"/>
                </a:solidFill>
                <a:effectLst/>
                <a:latin typeface="+mn-lt"/>
                <a:ea typeface="+mn-ea"/>
                <a:cs typeface="+mn-cs"/>
              </a:rPr>
              <a:t>后，</a:t>
            </a:r>
            <a:r>
              <a:rPr lang="en" altLang="zh-CN" sz="1800" b="0" i="0" u="none" strike="noStrike" kern="1200" dirty="0">
                <a:solidFill>
                  <a:schemeClr val="tx1"/>
                </a:solidFill>
                <a:effectLst/>
                <a:latin typeface="+mn-lt"/>
                <a:ea typeface="+mn-ea"/>
                <a:cs typeface="+mn-cs"/>
              </a:rPr>
              <a:t>Server</a:t>
            </a:r>
            <a:r>
              <a:rPr lang="zh-CN" altLang="en-US" sz="1800" b="0" i="0" u="none" strike="noStrike" kern="1200" dirty="0">
                <a:solidFill>
                  <a:schemeClr val="tx1"/>
                </a:solidFill>
                <a:effectLst/>
                <a:latin typeface="+mn-lt"/>
                <a:ea typeface="+mn-ea"/>
                <a:cs typeface="+mn-cs"/>
              </a:rPr>
              <a:t>转入</a:t>
            </a:r>
            <a:r>
              <a:rPr lang="en" altLang="zh-CN" sz="1800" b="0" i="0" u="none" strike="noStrike" kern="1200" dirty="0">
                <a:solidFill>
                  <a:schemeClr val="tx1"/>
                </a:solidFill>
                <a:effectLst/>
                <a:latin typeface="+mn-lt"/>
                <a:ea typeface="+mn-ea"/>
                <a:cs typeface="+mn-cs"/>
              </a:rPr>
              <a:t>ESTABLISHED</a:t>
            </a:r>
            <a:r>
              <a:rPr lang="zh-CN" altLang="en-US" sz="1800" b="0" i="0" u="none" strike="noStrike" kern="1200" dirty="0">
                <a:solidFill>
                  <a:schemeClr val="tx1"/>
                </a:solidFill>
                <a:effectLst/>
                <a:latin typeface="+mn-lt"/>
                <a:ea typeface="+mn-ea"/>
                <a:cs typeface="+mn-cs"/>
              </a:rPr>
              <a:t>状态。</a:t>
            </a:r>
            <a:r>
              <a:rPr lang="en" altLang="zh-CN" sz="1800" b="0" i="0" u="none" strike="noStrike" kern="1200" dirty="0">
                <a:solidFill>
                  <a:schemeClr val="tx1"/>
                </a:solidFill>
                <a:effectLst/>
                <a:latin typeface="+mn-lt"/>
                <a:ea typeface="+mn-ea"/>
                <a:cs typeface="+mn-cs"/>
              </a:rPr>
              <a:t>SYN</a:t>
            </a:r>
            <a:r>
              <a:rPr lang="zh-CN" altLang="en-US" sz="1800" b="0" i="0" u="none" strike="noStrike" kern="1200" dirty="0">
                <a:solidFill>
                  <a:schemeClr val="tx1"/>
                </a:solidFill>
                <a:effectLst/>
                <a:latin typeface="+mn-lt"/>
                <a:ea typeface="+mn-ea"/>
                <a:cs typeface="+mn-cs"/>
              </a:rPr>
              <a:t>攻击就是</a:t>
            </a:r>
            <a:r>
              <a:rPr lang="en" altLang="zh-CN" sz="1800" b="0" i="0" u="none" strike="noStrike" kern="1200" dirty="0">
                <a:solidFill>
                  <a:schemeClr val="tx1"/>
                </a:solidFill>
                <a:effectLst/>
                <a:latin typeface="+mn-lt"/>
                <a:ea typeface="+mn-ea"/>
                <a:cs typeface="+mn-cs"/>
              </a:rPr>
              <a:t>Client</a:t>
            </a:r>
            <a:r>
              <a:rPr lang="zh-CN" altLang="en-US" sz="1800" b="0" i="0" u="none" strike="noStrike" kern="1200" dirty="0">
                <a:solidFill>
                  <a:schemeClr val="tx1"/>
                </a:solidFill>
                <a:effectLst/>
                <a:latin typeface="+mn-lt"/>
                <a:ea typeface="+mn-ea"/>
                <a:cs typeface="+mn-cs"/>
              </a:rPr>
              <a:t>在短时间内伪造大量不存在的</a:t>
            </a:r>
            <a:r>
              <a:rPr lang="en" altLang="zh-CN" sz="1800" b="0" i="0" u="none" strike="noStrike" kern="1200" dirty="0">
                <a:solidFill>
                  <a:schemeClr val="tx1"/>
                </a:solidFill>
                <a:effectLst/>
                <a:latin typeface="+mn-lt"/>
                <a:ea typeface="+mn-ea"/>
                <a:cs typeface="+mn-cs"/>
              </a:rPr>
              <a:t>IP</a:t>
            </a:r>
            <a:r>
              <a:rPr lang="zh-CN" altLang="en-US" sz="1800" b="0" i="0" u="none" strike="noStrike" kern="1200" dirty="0">
                <a:solidFill>
                  <a:schemeClr val="tx1"/>
                </a:solidFill>
                <a:effectLst/>
                <a:latin typeface="+mn-lt"/>
                <a:ea typeface="+mn-ea"/>
                <a:cs typeface="+mn-cs"/>
              </a:rPr>
              <a:t>地址，并向</a:t>
            </a:r>
            <a:r>
              <a:rPr lang="en" altLang="zh-CN" sz="1800" b="0" i="0" u="none" strike="noStrike" kern="1200" dirty="0">
                <a:solidFill>
                  <a:schemeClr val="tx1"/>
                </a:solidFill>
                <a:effectLst/>
                <a:latin typeface="+mn-lt"/>
                <a:ea typeface="+mn-ea"/>
                <a:cs typeface="+mn-cs"/>
              </a:rPr>
              <a:t>Server</a:t>
            </a:r>
            <a:r>
              <a:rPr lang="zh-CN" altLang="en-US" sz="1800" b="0" i="0" u="none" strike="noStrike" kern="1200" dirty="0">
                <a:solidFill>
                  <a:schemeClr val="tx1"/>
                </a:solidFill>
                <a:effectLst/>
                <a:latin typeface="+mn-lt"/>
                <a:ea typeface="+mn-ea"/>
                <a:cs typeface="+mn-cs"/>
              </a:rPr>
              <a:t>不断地发送</a:t>
            </a:r>
            <a:r>
              <a:rPr lang="en" altLang="zh-CN" sz="1800" b="0" i="0" u="none" strike="noStrike" kern="1200" dirty="0">
                <a:solidFill>
                  <a:schemeClr val="tx1"/>
                </a:solidFill>
                <a:effectLst/>
                <a:latin typeface="+mn-lt"/>
                <a:ea typeface="+mn-ea"/>
                <a:cs typeface="+mn-cs"/>
              </a:rPr>
              <a:t>SYN</a:t>
            </a:r>
            <a:r>
              <a:rPr lang="zh-CN" altLang="en-US" sz="1800" b="0" i="0" u="none" strike="noStrike" kern="1200" dirty="0">
                <a:solidFill>
                  <a:schemeClr val="tx1"/>
                </a:solidFill>
                <a:effectLst/>
                <a:latin typeface="+mn-lt"/>
                <a:ea typeface="+mn-ea"/>
                <a:cs typeface="+mn-cs"/>
              </a:rPr>
              <a:t>包，</a:t>
            </a:r>
            <a:r>
              <a:rPr lang="en" altLang="zh-CN" sz="1800" b="0" i="0" u="none" strike="noStrike" kern="1200" dirty="0">
                <a:solidFill>
                  <a:schemeClr val="tx1"/>
                </a:solidFill>
                <a:effectLst/>
                <a:latin typeface="+mn-lt"/>
                <a:ea typeface="+mn-ea"/>
                <a:cs typeface="+mn-cs"/>
              </a:rPr>
              <a:t>Server</a:t>
            </a:r>
            <a:r>
              <a:rPr lang="zh-CN" altLang="en-US" sz="1800" b="0" i="0" u="none" strike="noStrike" kern="1200" dirty="0">
                <a:solidFill>
                  <a:schemeClr val="tx1"/>
                </a:solidFill>
                <a:effectLst/>
                <a:latin typeface="+mn-lt"/>
                <a:ea typeface="+mn-ea"/>
                <a:cs typeface="+mn-cs"/>
              </a:rPr>
              <a:t>回复确认包，并等待</a:t>
            </a:r>
            <a:r>
              <a:rPr lang="en" altLang="zh-CN" sz="1800" b="0" i="0" u="none" strike="noStrike" kern="1200" dirty="0">
                <a:solidFill>
                  <a:schemeClr val="tx1"/>
                </a:solidFill>
                <a:effectLst/>
                <a:latin typeface="+mn-lt"/>
                <a:ea typeface="+mn-ea"/>
                <a:cs typeface="+mn-cs"/>
              </a:rPr>
              <a:t>Client</a:t>
            </a:r>
            <a:r>
              <a:rPr lang="zh-CN" altLang="en-US" sz="1800" b="0" i="0" u="none" strike="noStrike" kern="1200" dirty="0">
                <a:solidFill>
                  <a:schemeClr val="tx1"/>
                </a:solidFill>
                <a:effectLst/>
                <a:latin typeface="+mn-lt"/>
                <a:ea typeface="+mn-ea"/>
                <a:cs typeface="+mn-cs"/>
              </a:rPr>
              <a:t>的确认，由于源地址是不存在的，因此，</a:t>
            </a:r>
            <a:r>
              <a:rPr lang="en" altLang="zh-CN" sz="1800" b="0" i="0" u="none" strike="noStrike" kern="1200" dirty="0">
                <a:solidFill>
                  <a:schemeClr val="tx1"/>
                </a:solidFill>
                <a:effectLst/>
                <a:latin typeface="+mn-lt"/>
                <a:ea typeface="+mn-ea"/>
                <a:cs typeface="+mn-cs"/>
              </a:rPr>
              <a:t>Server</a:t>
            </a:r>
            <a:r>
              <a:rPr lang="zh-CN" altLang="en-US" sz="1800" b="0" i="0" u="none" strike="noStrike" kern="1200" dirty="0">
                <a:solidFill>
                  <a:schemeClr val="tx1"/>
                </a:solidFill>
                <a:effectLst/>
                <a:latin typeface="+mn-lt"/>
                <a:ea typeface="+mn-ea"/>
                <a:cs typeface="+mn-cs"/>
              </a:rPr>
              <a:t>需要不断重发直至超时，这些伪造的</a:t>
            </a:r>
            <a:r>
              <a:rPr lang="en" altLang="zh-CN" sz="1800" b="0" i="0" u="none" strike="noStrike" kern="1200" dirty="0">
                <a:solidFill>
                  <a:schemeClr val="tx1"/>
                </a:solidFill>
                <a:effectLst/>
                <a:latin typeface="+mn-lt"/>
                <a:ea typeface="+mn-ea"/>
                <a:cs typeface="+mn-cs"/>
              </a:rPr>
              <a:t>SYN</a:t>
            </a:r>
            <a:r>
              <a:rPr lang="zh-CN" altLang="en-US" sz="1800" b="0" i="0" u="none" strike="noStrike" kern="1200" dirty="0">
                <a:solidFill>
                  <a:schemeClr val="tx1"/>
                </a:solidFill>
                <a:effectLst/>
                <a:latin typeface="+mn-lt"/>
                <a:ea typeface="+mn-ea"/>
                <a:cs typeface="+mn-cs"/>
              </a:rPr>
              <a:t>包将产时间占用未连接队列，导致正常的</a:t>
            </a:r>
            <a:r>
              <a:rPr lang="en" altLang="zh-CN" sz="1800" b="0" i="0" u="none" strike="noStrike" kern="1200" dirty="0">
                <a:solidFill>
                  <a:schemeClr val="tx1"/>
                </a:solidFill>
                <a:effectLst/>
                <a:latin typeface="+mn-lt"/>
                <a:ea typeface="+mn-ea"/>
                <a:cs typeface="+mn-cs"/>
              </a:rPr>
              <a:t>SYN</a:t>
            </a:r>
            <a:r>
              <a:rPr lang="zh-CN" altLang="en-US" sz="1800" b="0" i="0" u="none" strike="noStrike" kern="1200" dirty="0">
                <a:solidFill>
                  <a:schemeClr val="tx1"/>
                </a:solidFill>
                <a:effectLst/>
                <a:latin typeface="+mn-lt"/>
                <a:ea typeface="+mn-ea"/>
                <a:cs typeface="+mn-cs"/>
              </a:rPr>
              <a:t>请求因为队列满而被丢弃，从而引起网络堵塞甚至系统瘫痪。</a:t>
            </a:r>
            <a:r>
              <a:rPr lang="en" altLang="zh-CN" sz="1800" b="0" i="0" u="none" strike="noStrike" kern="1200" dirty="0">
                <a:solidFill>
                  <a:schemeClr val="tx1"/>
                </a:solidFill>
                <a:effectLst/>
                <a:latin typeface="+mn-lt"/>
                <a:ea typeface="+mn-ea"/>
                <a:cs typeface="+mn-cs"/>
              </a:rPr>
              <a:t>SYN</a:t>
            </a:r>
            <a:r>
              <a:rPr lang="zh-CN" altLang="en-US" sz="1800" b="0" i="0" u="none" strike="noStrike" kern="1200" dirty="0">
                <a:solidFill>
                  <a:schemeClr val="tx1"/>
                </a:solidFill>
                <a:effectLst/>
                <a:latin typeface="+mn-lt"/>
                <a:ea typeface="+mn-ea"/>
                <a:cs typeface="+mn-cs"/>
              </a:rPr>
              <a:t>攻击时一种典型的</a:t>
            </a:r>
            <a:r>
              <a:rPr lang="en" altLang="zh-CN" sz="1800" b="0" i="0" u="none" strike="noStrike" kern="1200" dirty="0">
                <a:solidFill>
                  <a:schemeClr val="tx1"/>
                </a:solidFill>
                <a:effectLst/>
                <a:latin typeface="+mn-lt"/>
                <a:ea typeface="+mn-ea"/>
                <a:cs typeface="+mn-cs"/>
              </a:rPr>
              <a:t>DDOS</a:t>
            </a:r>
            <a:r>
              <a:rPr lang="zh-CN" altLang="en-US" sz="1800" b="0" i="0" u="none" strike="noStrike" kern="1200" dirty="0">
                <a:solidFill>
                  <a:schemeClr val="tx1"/>
                </a:solidFill>
                <a:effectLst/>
                <a:latin typeface="+mn-lt"/>
                <a:ea typeface="+mn-ea"/>
                <a:cs typeface="+mn-cs"/>
              </a:rPr>
              <a:t>攻击</a:t>
            </a:r>
            <a:endParaRPr dirty="0"/>
          </a:p>
        </p:txBody>
      </p:sp>
    </p:spTree>
    <p:extLst>
      <p:ext uri="{BB962C8B-B14F-4D97-AF65-F5344CB8AC3E}">
        <p14:creationId xmlns:p14="http://schemas.microsoft.com/office/powerpoint/2010/main" val="347504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r>
              <a:rPr lang="zh-CN" altLang="en-US" dirty="0"/>
              <a:t>本章的主要内容包括以下</a:t>
            </a:r>
            <a:r>
              <a:rPr lang="en-US" altLang="zh-CN" dirty="0"/>
              <a:t>9</a:t>
            </a:r>
            <a:r>
              <a:rPr lang="zh-CN" altLang="en-US" dirty="0"/>
              <a:t>个小节，其中第</a:t>
            </a:r>
            <a:r>
              <a:rPr lang="en-US" altLang="zh-CN" dirty="0"/>
              <a:t>8</a:t>
            </a:r>
            <a:r>
              <a:rPr lang="zh-CN" altLang="en-US" dirty="0"/>
              <a:t>小节隐私保护与审计是选讲内容。第一节，网络安全基础，包括网络安全基本属性、基本原则、网络攻击基本原则、网络安全威胁基本解决方案</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CD23181-2505-4EB2-AC87-B8F55776A9CE}" type="slidenum">
              <a:rPr lang="zh-CN" altLang="en-US" smtClean="0"/>
              <a:pPr/>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lvl1pPr>
              <a:defRPr sz="1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Dos</a:t>
            </a:r>
            <a:r>
              <a:rPr kumimoji="1" lang="zh-CN" altLang="en" dirty="0"/>
              <a:t>攻击</a:t>
            </a:r>
            <a:r>
              <a:rPr kumimoji="1" lang="zh-CN" altLang="en-US" dirty="0"/>
              <a:t>能够成功的关键在于，服务器接收到一个请求，需要保持一个对应的状态，具体来说就是针对这个请求分配相应的资源，在客户端响应，或者识别出其身份之前，这些资源不会被释放掉。</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虽然可以通过增加响应请求的队列规模，或者减小</a:t>
            </a:r>
            <a:r>
              <a:rPr kumimoji="1" lang="en-US" altLang="zh-CN" dirty="0"/>
              <a:t>timeout</a:t>
            </a:r>
            <a:r>
              <a:rPr kumimoji="1" lang="zh-CN" altLang="en-US" dirty="0"/>
              <a:t>的值来减轻危害，但这些是不好的解决方案</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r>
              <a:rPr kumimoji="1" lang="zh-CN" altLang="en" dirty="0"/>
              <a:t>可行</a:t>
            </a:r>
            <a:r>
              <a:rPr kumimoji="1" lang="zh-CN" altLang="en-US" dirty="0"/>
              <a:t>的解决方案是避免让服务器保持状态。对</a:t>
            </a:r>
            <a:r>
              <a:rPr kumimoji="1" lang="en-US" altLang="zh-CN" dirty="0"/>
              <a:t>SYN</a:t>
            </a:r>
            <a:r>
              <a:rPr kumimoji="1" lang="zh-CN" altLang="en-US" dirty="0"/>
              <a:t> </a:t>
            </a:r>
            <a:r>
              <a:rPr kumimoji="1" lang="en-US" altLang="zh-CN" dirty="0"/>
              <a:t>Dos</a:t>
            </a:r>
            <a:r>
              <a:rPr kumimoji="1" lang="zh-CN" altLang="en-US" dirty="0"/>
              <a:t>攻击就是在</a:t>
            </a:r>
            <a:r>
              <a:rPr kumimoji="1" lang="en-US" altLang="zh-CN" dirty="0"/>
              <a:t>3</a:t>
            </a:r>
            <a:r>
              <a:rPr kumimoji="1" lang="zh-CN" altLang="en-US" dirty="0"/>
              <a:t>次握手前，服务器端不保持状态。</a:t>
            </a:r>
            <a:endParaRPr dirty="0"/>
          </a:p>
        </p:txBody>
      </p:sp>
    </p:spTree>
    <p:extLst>
      <p:ext uri="{BB962C8B-B14F-4D97-AF65-F5344CB8AC3E}">
        <p14:creationId xmlns:p14="http://schemas.microsoft.com/office/powerpoint/2010/main" val="202491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lvl1pPr>
              <a:defRPr sz="1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lang="en" altLang="zh-CN" sz="1800" b="0" i="0" u="none" strike="noStrike" kern="1200" dirty="0">
                <a:solidFill>
                  <a:schemeClr val="tx1"/>
                </a:solidFill>
                <a:effectLst/>
                <a:latin typeface="+mn-lt"/>
                <a:ea typeface="+mn-ea"/>
                <a:cs typeface="+mn-cs"/>
              </a:rPr>
              <a:t>SYN Cookie</a:t>
            </a:r>
            <a:r>
              <a:rPr lang="zh-CN" altLang="en-US" sz="1800" b="0" i="0" u="none" strike="noStrike" kern="1200" dirty="0">
                <a:solidFill>
                  <a:schemeClr val="tx1"/>
                </a:solidFill>
                <a:effectLst/>
                <a:latin typeface="+mn-lt"/>
                <a:ea typeface="+mn-ea"/>
                <a:cs typeface="+mn-cs"/>
              </a:rPr>
              <a:t>原理由</a:t>
            </a:r>
            <a:r>
              <a:rPr lang="en" altLang="zh-CN" sz="1800" b="0" i="0" u="none" strike="noStrike" kern="1200" dirty="0">
                <a:solidFill>
                  <a:schemeClr val="tx1"/>
                </a:solidFill>
                <a:effectLst/>
                <a:latin typeface="+mn-lt"/>
                <a:ea typeface="+mn-ea"/>
                <a:cs typeface="+mn-cs"/>
              </a:rPr>
              <a:t>D.J. </a:t>
            </a:r>
            <a:r>
              <a:rPr lang="en" altLang="zh-CN" sz="1800" b="0" i="0" u="none" strike="noStrike" kern="1200" dirty="0" err="1">
                <a:solidFill>
                  <a:schemeClr val="tx1"/>
                </a:solidFill>
                <a:effectLst/>
                <a:latin typeface="+mn-lt"/>
                <a:ea typeface="+mn-ea"/>
                <a:cs typeface="+mn-cs"/>
              </a:rPr>
              <a:t>Bernstain</a:t>
            </a:r>
            <a:r>
              <a:rPr lang="zh-CN" altLang="en-US" sz="1800" b="0" i="0" u="none" strike="noStrike" kern="1200" dirty="0">
                <a:solidFill>
                  <a:schemeClr val="tx1"/>
                </a:solidFill>
                <a:effectLst/>
                <a:latin typeface="+mn-lt"/>
                <a:ea typeface="+mn-ea"/>
                <a:cs typeface="+mn-cs"/>
              </a:rPr>
              <a:t>和</a:t>
            </a:r>
            <a:r>
              <a:rPr lang="en" altLang="zh-CN" sz="1800" b="0" i="0" u="none" strike="noStrike" kern="1200" dirty="0">
                <a:solidFill>
                  <a:schemeClr val="tx1"/>
                </a:solidFill>
                <a:effectLst/>
                <a:latin typeface="+mn-lt"/>
                <a:ea typeface="+mn-ea"/>
                <a:cs typeface="+mn-cs"/>
              </a:rPr>
              <a:t>Eric Schenk</a:t>
            </a:r>
            <a:r>
              <a:rPr lang="zh-CN" altLang="en-US" sz="1800" b="0" i="0" u="none" strike="noStrike" kern="1200" dirty="0">
                <a:solidFill>
                  <a:schemeClr val="tx1"/>
                </a:solidFill>
                <a:effectLst/>
                <a:latin typeface="+mn-lt"/>
                <a:ea typeface="+mn-ea"/>
                <a:cs typeface="+mn-cs"/>
              </a:rPr>
              <a:t>提出。</a:t>
            </a:r>
          </a:p>
          <a:p>
            <a:r>
              <a:rPr lang="zh-CN" altLang="en-US" sz="1800" b="0" i="0" u="none" strike="noStrike" kern="1200" dirty="0">
                <a:solidFill>
                  <a:schemeClr val="tx1"/>
                </a:solidFill>
                <a:effectLst/>
                <a:latin typeface="+mn-lt"/>
                <a:ea typeface="+mn-ea"/>
                <a:cs typeface="+mn-cs"/>
              </a:rPr>
              <a:t>它的原理是，在</a:t>
            </a:r>
            <a:r>
              <a:rPr lang="en" altLang="zh-CN" sz="1800" b="0" i="0" u="none" strike="noStrike" kern="1200" dirty="0">
                <a:solidFill>
                  <a:schemeClr val="tx1"/>
                </a:solidFill>
                <a:effectLst/>
                <a:latin typeface="+mn-lt"/>
                <a:ea typeface="+mn-ea"/>
                <a:cs typeface="+mn-cs"/>
              </a:rPr>
              <a:t>TCP</a:t>
            </a:r>
            <a:r>
              <a:rPr lang="zh-CN" altLang="en-US" sz="1800" b="0" i="0" u="none" strike="noStrike" kern="1200" dirty="0">
                <a:solidFill>
                  <a:schemeClr val="tx1"/>
                </a:solidFill>
                <a:effectLst/>
                <a:latin typeface="+mn-lt"/>
                <a:ea typeface="+mn-ea"/>
                <a:cs typeface="+mn-cs"/>
              </a:rPr>
              <a:t>服务器接收到</a:t>
            </a:r>
            <a:r>
              <a:rPr lang="en" altLang="zh-CN" sz="1800" b="0" i="0" u="none" strike="noStrike" kern="1200" dirty="0">
                <a:solidFill>
                  <a:schemeClr val="tx1"/>
                </a:solidFill>
                <a:effectLst/>
                <a:latin typeface="+mn-lt"/>
                <a:ea typeface="+mn-ea"/>
                <a:cs typeface="+mn-cs"/>
              </a:rPr>
              <a:t>TCP SYN</a:t>
            </a:r>
            <a:r>
              <a:rPr lang="zh-CN" altLang="en-US" sz="1800" b="0" i="0" u="none" strike="noStrike" kern="1200" dirty="0">
                <a:solidFill>
                  <a:schemeClr val="tx1"/>
                </a:solidFill>
                <a:effectLst/>
                <a:latin typeface="+mn-lt"/>
                <a:ea typeface="+mn-ea"/>
                <a:cs typeface="+mn-cs"/>
              </a:rPr>
              <a:t>包并返回</a:t>
            </a:r>
            <a:r>
              <a:rPr lang="en" altLang="zh-CN" sz="1800" b="0" i="0" u="none" strike="noStrike" kern="1200" dirty="0">
                <a:solidFill>
                  <a:schemeClr val="tx1"/>
                </a:solidFill>
                <a:effectLst/>
                <a:latin typeface="+mn-lt"/>
                <a:ea typeface="+mn-ea"/>
                <a:cs typeface="+mn-cs"/>
              </a:rPr>
              <a:t>TCP SYN + ACK</a:t>
            </a:r>
            <a:r>
              <a:rPr lang="zh-CN" altLang="en-US" sz="1800" b="0" i="0" u="none" strike="noStrike" kern="1200" dirty="0">
                <a:solidFill>
                  <a:schemeClr val="tx1"/>
                </a:solidFill>
                <a:effectLst/>
                <a:latin typeface="+mn-lt"/>
                <a:ea typeface="+mn-ea"/>
                <a:cs typeface="+mn-cs"/>
              </a:rPr>
              <a:t>包时，不分配一个专门的数据区，而是根据这个</a:t>
            </a:r>
            <a:r>
              <a:rPr lang="en" altLang="zh-CN" sz="1800" b="0" i="0" u="none" strike="noStrike" kern="1200" dirty="0">
                <a:solidFill>
                  <a:schemeClr val="tx1"/>
                </a:solidFill>
                <a:effectLst/>
                <a:latin typeface="+mn-lt"/>
                <a:ea typeface="+mn-ea"/>
                <a:cs typeface="+mn-cs"/>
              </a:rPr>
              <a:t>SYN</a:t>
            </a:r>
            <a:r>
              <a:rPr lang="zh-CN" altLang="en-US" sz="1800" b="0" i="0" u="none" strike="noStrike" kern="1200" dirty="0">
                <a:solidFill>
                  <a:schemeClr val="tx1"/>
                </a:solidFill>
                <a:effectLst/>
                <a:latin typeface="+mn-lt"/>
                <a:ea typeface="+mn-ea"/>
                <a:cs typeface="+mn-cs"/>
              </a:rPr>
              <a:t>包计算出一个</a:t>
            </a:r>
            <a:r>
              <a:rPr lang="en" altLang="zh-CN" sz="1800" b="0" i="0" u="none" strike="noStrike" kern="1200" dirty="0">
                <a:solidFill>
                  <a:schemeClr val="tx1"/>
                </a:solidFill>
                <a:effectLst/>
                <a:latin typeface="+mn-lt"/>
                <a:ea typeface="+mn-ea"/>
                <a:cs typeface="+mn-cs"/>
              </a:rPr>
              <a:t>cookie</a:t>
            </a:r>
            <a:r>
              <a:rPr lang="zh-CN" altLang="en-US" sz="1800" b="0" i="0" u="none" strike="noStrike" kern="1200" dirty="0">
                <a:solidFill>
                  <a:schemeClr val="tx1"/>
                </a:solidFill>
                <a:effectLst/>
                <a:latin typeface="+mn-lt"/>
                <a:ea typeface="+mn-ea"/>
                <a:cs typeface="+mn-cs"/>
              </a:rPr>
              <a:t>值。</a:t>
            </a:r>
            <a:endParaRPr lang="en-US" altLang="zh-CN" sz="1800" b="0" i="0" u="none" strike="noStrike" kern="1200" dirty="0">
              <a:solidFill>
                <a:schemeClr val="tx1"/>
              </a:solidFill>
              <a:effectLst/>
              <a:latin typeface="+mn-lt"/>
              <a:ea typeface="+mn-ea"/>
              <a:cs typeface="+mn-cs"/>
            </a:endParaRPr>
          </a:p>
          <a:p>
            <a:r>
              <a:rPr lang="zh-CN" altLang="en-US" sz="1800" b="1" i="0" u="none" strike="noStrike" kern="1200" dirty="0">
                <a:solidFill>
                  <a:schemeClr val="tx1"/>
                </a:solidFill>
                <a:effectLst/>
                <a:latin typeface="+mn-lt"/>
                <a:ea typeface="+mn-ea"/>
                <a:cs typeface="+mn-cs"/>
              </a:rPr>
              <a:t>这个</a:t>
            </a:r>
            <a:r>
              <a:rPr lang="en" altLang="zh-CN" sz="1800" b="1" i="0" u="none" strike="noStrike" kern="1200" dirty="0">
                <a:solidFill>
                  <a:schemeClr val="tx1"/>
                </a:solidFill>
                <a:effectLst/>
                <a:latin typeface="+mn-lt"/>
                <a:ea typeface="+mn-ea"/>
                <a:cs typeface="+mn-cs"/>
              </a:rPr>
              <a:t>cookie</a:t>
            </a:r>
            <a:r>
              <a:rPr lang="zh-CN" altLang="en-US" sz="1800" b="1" i="0" u="none" strike="noStrike" kern="1200" dirty="0">
                <a:solidFill>
                  <a:schemeClr val="tx1"/>
                </a:solidFill>
                <a:effectLst/>
                <a:latin typeface="+mn-lt"/>
                <a:ea typeface="+mn-ea"/>
                <a:cs typeface="+mn-cs"/>
              </a:rPr>
              <a:t>作为将要返回的</a:t>
            </a:r>
            <a:r>
              <a:rPr lang="en" altLang="zh-CN" sz="1800" b="1" i="0" u="none" strike="noStrike" kern="1200" dirty="0">
                <a:solidFill>
                  <a:schemeClr val="tx1"/>
                </a:solidFill>
                <a:effectLst/>
                <a:latin typeface="+mn-lt"/>
                <a:ea typeface="+mn-ea"/>
                <a:cs typeface="+mn-cs"/>
              </a:rPr>
              <a:t>SYN ACK</a:t>
            </a:r>
            <a:r>
              <a:rPr lang="zh-CN" altLang="en-US" sz="1800" b="1" i="0" u="none" strike="noStrike" kern="1200" dirty="0">
                <a:solidFill>
                  <a:schemeClr val="tx1"/>
                </a:solidFill>
                <a:effectLst/>
                <a:latin typeface="+mn-lt"/>
                <a:ea typeface="+mn-ea"/>
                <a:cs typeface="+mn-cs"/>
              </a:rPr>
              <a:t>包的初始序列号。</a:t>
            </a:r>
            <a:endParaRPr lang="en-US" altLang="zh-CN" sz="1800" b="1" i="0" u="none" strike="noStrike" kern="1200" dirty="0">
              <a:solidFill>
                <a:schemeClr val="tx1"/>
              </a:solidFill>
              <a:effectLst/>
              <a:latin typeface="+mn-lt"/>
              <a:ea typeface="+mn-ea"/>
              <a:cs typeface="+mn-cs"/>
            </a:endParaRPr>
          </a:p>
          <a:p>
            <a:r>
              <a:rPr lang="zh-CN" altLang="en-US" sz="1800" b="0" i="0" u="none" strike="noStrike" kern="1200" dirty="0">
                <a:solidFill>
                  <a:schemeClr val="tx1"/>
                </a:solidFill>
                <a:effectLst/>
                <a:latin typeface="+mn-lt"/>
                <a:ea typeface="+mn-ea"/>
                <a:cs typeface="+mn-cs"/>
              </a:rPr>
              <a:t>当客户端返回一个</a:t>
            </a:r>
            <a:r>
              <a:rPr lang="en" altLang="zh-CN" sz="1800" b="0" i="0" u="none" strike="noStrike" kern="1200" dirty="0">
                <a:solidFill>
                  <a:schemeClr val="tx1"/>
                </a:solidFill>
                <a:effectLst/>
                <a:latin typeface="+mn-lt"/>
                <a:ea typeface="+mn-ea"/>
                <a:cs typeface="+mn-cs"/>
              </a:rPr>
              <a:t>ACK</a:t>
            </a:r>
            <a:r>
              <a:rPr lang="zh-CN" altLang="en-US" sz="1800" b="0" i="0" u="none" strike="noStrike" kern="1200" dirty="0">
                <a:solidFill>
                  <a:schemeClr val="tx1"/>
                </a:solidFill>
                <a:effectLst/>
                <a:latin typeface="+mn-lt"/>
                <a:ea typeface="+mn-ea"/>
                <a:cs typeface="+mn-cs"/>
              </a:rPr>
              <a:t>包时，根据包头信息计算</a:t>
            </a:r>
            <a:r>
              <a:rPr lang="en" altLang="zh-CN" sz="1800" b="0" i="0" u="none" strike="noStrike" kern="1200" dirty="0">
                <a:solidFill>
                  <a:schemeClr val="tx1"/>
                </a:solidFill>
                <a:effectLst/>
                <a:latin typeface="+mn-lt"/>
                <a:ea typeface="+mn-ea"/>
                <a:cs typeface="+mn-cs"/>
              </a:rPr>
              <a:t>cookie</a:t>
            </a:r>
            <a:r>
              <a:rPr lang="zh-CN" altLang="en" sz="1800" b="0" i="0" u="none" strike="noStrike" kern="1200" dirty="0">
                <a:solidFill>
                  <a:schemeClr val="tx1"/>
                </a:solidFill>
                <a:effectLst/>
                <a:latin typeface="+mn-lt"/>
                <a:ea typeface="+mn-ea"/>
                <a:cs typeface="+mn-cs"/>
              </a:rPr>
              <a:t>，</a:t>
            </a:r>
            <a:r>
              <a:rPr lang="zh-CN" altLang="en-US" sz="1800" b="0" i="0" u="none" strike="noStrike" kern="1200" dirty="0">
                <a:solidFill>
                  <a:schemeClr val="tx1"/>
                </a:solidFill>
                <a:effectLst/>
                <a:latin typeface="+mn-lt"/>
                <a:ea typeface="+mn-ea"/>
                <a:cs typeface="+mn-cs"/>
              </a:rPr>
              <a:t>与返回的确认序列号</a:t>
            </a:r>
            <a:r>
              <a:rPr lang="en-US" altLang="zh-CN" sz="1800" b="0" i="0" u="none" strike="noStrike" kern="1200" dirty="0">
                <a:solidFill>
                  <a:schemeClr val="tx1"/>
                </a:solidFill>
                <a:effectLst/>
                <a:latin typeface="+mn-lt"/>
                <a:ea typeface="+mn-ea"/>
                <a:cs typeface="+mn-cs"/>
              </a:rPr>
              <a:t>(</a:t>
            </a:r>
            <a:r>
              <a:rPr lang="zh-CN" altLang="en-US" sz="1800" b="0" i="0" u="none" strike="noStrike" kern="1200" dirty="0">
                <a:solidFill>
                  <a:schemeClr val="tx1"/>
                </a:solidFill>
                <a:effectLst/>
                <a:latin typeface="+mn-lt"/>
                <a:ea typeface="+mn-ea"/>
                <a:cs typeface="+mn-cs"/>
              </a:rPr>
              <a:t>初始序列号 </a:t>
            </a:r>
            <a:r>
              <a:rPr lang="en-US" altLang="zh-CN" sz="1800" b="0" i="0" u="none" strike="noStrike" kern="1200" dirty="0">
                <a:solidFill>
                  <a:schemeClr val="tx1"/>
                </a:solidFill>
                <a:effectLst/>
                <a:latin typeface="+mn-lt"/>
                <a:ea typeface="+mn-ea"/>
                <a:cs typeface="+mn-cs"/>
              </a:rPr>
              <a:t>+ 1)</a:t>
            </a:r>
            <a:r>
              <a:rPr lang="zh-CN" altLang="en-US" sz="1800" b="0" i="0" u="none" strike="noStrike" kern="1200" dirty="0">
                <a:solidFill>
                  <a:schemeClr val="tx1"/>
                </a:solidFill>
                <a:effectLst/>
                <a:latin typeface="+mn-lt"/>
                <a:ea typeface="+mn-ea"/>
                <a:cs typeface="+mn-cs"/>
              </a:rPr>
              <a:t>进行对比，</a:t>
            </a:r>
            <a:endParaRPr lang="en-US" altLang="zh-CN" sz="1800" b="0" i="0" u="none" strike="noStrike" kern="1200" dirty="0">
              <a:solidFill>
                <a:schemeClr val="tx1"/>
              </a:solidFill>
              <a:effectLst/>
              <a:latin typeface="+mn-lt"/>
              <a:ea typeface="+mn-ea"/>
              <a:cs typeface="+mn-cs"/>
            </a:endParaRPr>
          </a:p>
          <a:p>
            <a:r>
              <a:rPr lang="zh-CN" altLang="en-US" sz="1800" b="0" i="0" u="none" strike="noStrike" kern="1200" dirty="0">
                <a:solidFill>
                  <a:schemeClr val="tx1"/>
                </a:solidFill>
                <a:effectLst/>
                <a:latin typeface="+mn-lt"/>
                <a:ea typeface="+mn-ea"/>
                <a:cs typeface="+mn-cs"/>
              </a:rPr>
              <a:t>如果相同，则是一个正常连接。然后，分配资源，建立连接。</a:t>
            </a:r>
            <a:endParaRPr lang="en-US" altLang="zh-CN" sz="1800" b="0" i="0" u="none" strike="noStrike" kern="1200" dirty="0">
              <a:solidFill>
                <a:schemeClr val="tx1"/>
              </a:solidFill>
              <a:effectLst/>
              <a:latin typeface="+mn-lt"/>
              <a:ea typeface="+mn-ea"/>
              <a:cs typeface="+mn-cs"/>
            </a:endParaRPr>
          </a:p>
          <a:p>
            <a:endParaRPr lang="en-US" altLang="zh-CN" sz="18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r>
              <a:rPr lang="en-US" altLang="zh-CN" b="0" i="0" dirty="0" err="1">
                <a:solidFill>
                  <a:srgbClr val="333333"/>
                </a:solidFill>
                <a:effectLst/>
                <a:latin typeface="arial" panose="020B0604020202020204" pitchFamily="34" charset="0"/>
              </a:rPr>
              <a:t>mss</a:t>
            </a:r>
            <a:r>
              <a:rPr lang="zh-CN" altLang="en-US" b="0" i="0" dirty="0">
                <a:solidFill>
                  <a:srgbClr val="333333"/>
                </a:solidFill>
                <a:effectLst/>
                <a:latin typeface="arial" panose="020B0604020202020204" pitchFamily="34" charset="0"/>
              </a:rPr>
              <a:t>为服务器会在 </a:t>
            </a:r>
            <a:r>
              <a:rPr lang="en-US" altLang="zh-CN" b="0" i="0" dirty="0">
                <a:solidFill>
                  <a:srgbClr val="333333"/>
                </a:solidFill>
                <a:effectLst/>
                <a:latin typeface="arial" panose="020B0604020202020204" pitchFamily="34" charset="0"/>
              </a:rPr>
              <a:t>SYN </a:t>
            </a:r>
            <a:r>
              <a:rPr lang="zh-CN" altLang="en-US" b="0" i="0" dirty="0">
                <a:solidFill>
                  <a:srgbClr val="333333"/>
                </a:solidFill>
                <a:effectLst/>
                <a:latin typeface="arial" panose="020B0604020202020204" pitchFamily="34" charset="0"/>
              </a:rPr>
              <a:t>队列条目中存储的</a:t>
            </a:r>
            <a:r>
              <a:rPr lang="zh-CN" altLang="en-US" b="0" i="0" u="none" strike="noStrike" dirty="0">
                <a:solidFill>
                  <a:srgbClr val="136EC2"/>
                </a:solidFill>
                <a:effectLst/>
                <a:latin typeface="arial" panose="020B0604020202020204" pitchFamily="34" charset="0"/>
                <a:hlinkClick r:id="rId3"/>
              </a:rPr>
              <a:t>最大分段大小</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Maximum segment size</a:t>
            </a:r>
            <a:r>
              <a:rPr lang="zh-CN" altLang="en-US" b="0" i="0" dirty="0">
                <a:solidFill>
                  <a:srgbClr val="333333"/>
                </a:solidFill>
                <a:effectLst/>
                <a:latin typeface="arial" panose="020B0604020202020204" pitchFamily="34" charset="0"/>
              </a:rPr>
              <a:t>）；</a:t>
            </a:r>
            <a:endParaRPr lang="zh-CN" altLang="en-US" sz="18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0694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lvl1pPr>
              <a:defRPr sz="1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r>
              <a:rPr kumimoji="1" lang="zh-CN" altLang="en-US" dirty="0"/>
              <a:t>利用某些网络服务中请求包小而响应（服务）包大的特点，进行放大攻击。</a:t>
            </a:r>
            <a:endParaRPr kumimoji="1" lang="en-US" altLang="zh-CN" dirty="0"/>
          </a:p>
          <a:p>
            <a:r>
              <a:rPr kumimoji="1" lang="zh-CN" altLang="en-US" dirty="0"/>
              <a:t>这种攻击通常作用于</a:t>
            </a:r>
            <a:r>
              <a:rPr kumimoji="1" lang="en-US" altLang="zh-CN" dirty="0"/>
              <a:t>UDP</a:t>
            </a:r>
            <a:r>
              <a:rPr kumimoji="1" lang="zh-CN" altLang="en-US" dirty="0"/>
              <a:t>数据包支持的服务。</a:t>
            </a:r>
          </a:p>
          <a:p>
            <a:r>
              <a:rPr kumimoji="1" lang="zh-CN" altLang="en-US" dirty="0"/>
              <a:t>攻击者伪造数据包并将源</a:t>
            </a:r>
            <a:r>
              <a:rPr kumimoji="1" lang="en-US" altLang="zh-CN" dirty="0"/>
              <a:t>IP</a:t>
            </a:r>
            <a:r>
              <a:rPr kumimoji="1" lang="zh-CN" altLang="en-US" dirty="0"/>
              <a:t>设置为受害者的</a:t>
            </a:r>
            <a:r>
              <a:rPr kumimoji="1" lang="en-US" altLang="zh-CN" dirty="0"/>
              <a:t>IP</a:t>
            </a:r>
            <a:r>
              <a:rPr kumimoji="1" lang="zh-CN" altLang="en-US" dirty="0"/>
              <a:t>地址。当服务响应时，它会向被欺骗的受害者发送大量数据</a:t>
            </a:r>
          </a:p>
          <a:p>
            <a:r>
              <a:rPr kumimoji="1" lang="zh-CN" altLang="en-US" dirty="0"/>
              <a:t>攻击者通常需要发送大量这些服务请求。否则，受害者将通过简单的丢包化解。</a:t>
            </a:r>
            <a:endParaRPr kumimoji="1" lang="en-US" altLang="zh-CN" dirty="0"/>
          </a:p>
          <a:p>
            <a:endParaRPr kumimoji="1" lang="en-US" altLang="zh-CN" dirty="0"/>
          </a:p>
          <a:p>
            <a:r>
              <a:rPr kumimoji="1" lang="zh-CN" altLang="en-US" dirty="0"/>
              <a:t>右图是利用</a:t>
            </a:r>
            <a:r>
              <a:rPr kumimoji="1" lang="en-US" altLang="zh-CN" dirty="0"/>
              <a:t>DNS</a:t>
            </a:r>
            <a:r>
              <a:rPr kumimoji="1" lang="zh-CN" altLang="en-US" dirty="0"/>
              <a:t>服务发起放大攻击的例子。</a:t>
            </a:r>
            <a:endParaRPr kumimoji="1" lang="en" altLang="zh-CN" dirty="0"/>
          </a:p>
          <a:p>
            <a:endParaRPr kumimoji="1" lang="en" altLang="zh-CN" dirty="0"/>
          </a:p>
        </p:txBody>
      </p:sp>
    </p:spTree>
    <p:extLst>
      <p:ext uri="{BB962C8B-B14F-4D97-AF65-F5344CB8AC3E}">
        <p14:creationId xmlns:p14="http://schemas.microsoft.com/office/powerpoint/2010/main" val="431810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lvl1pPr>
              <a:defRPr sz="1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r>
              <a:rPr lang="zh-CN" altLang="en-US" dirty="0"/>
              <a:t>美国东部时间</a:t>
            </a:r>
            <a:r>
              <a:rPr lang="en-US" altLang="zh-CN" dirty="0"/>
              <a:t>2018</a:t>
            </a:r>
            <a:r>
              <a:rPr lang="zh-CN" altLang="en-US" dirty="0"/>
              <a:t>年</a:t>
            </a:r>
            <a:r>
              <a:rPr lang="en-US" altLang="zh-CN" dirty="0"/>
              <a:t>2</a:t>
            </a:r>
            <a:r>
              <a:rPr lang="zh-CN" altLang="en-US" dirty="0"/>
              <a:t>月</a:t>
            </a:r>
            <a:r>
              <a:rPr lang="en-US" altLang="zh-CN" dirty="0"/>
              <a:t>28</a:t>
            </a:r>
            <a:r>
              <a:rPr lang="zh-CN" altLang="en-US" dirty="0"/>
              <a:t>日下午</a:t>
            </a:r>
            <a:r>
              <a:rPr lang="en-US" altLang="zh-CN" dirty="0"/>
              <a:t>12</a:t>
            </a:r>
            <a:r>
              <a:rPr lang="zh-CN" altLang="en-US" dirty="0"/>
              <a:t>点</a:t>
            </a:r>
            <a:r>
              <a:rPr lang="en-US" altLang="zh-CN" dirty="0"/>
              <a:t>15</a:t>
            </a:r>
            <a:r>
              <a:rPr lang="zh-CN" altLang="en-US" dirty="0"/>
              <a:t>分左右，</a:t>
            </a:r>
            <a:r>
              <a:rPr lang="en-US" altLang="zh-CN" dirty="0"/>
              <a:t>GitHub </a:t>
            </a:r>
            <a:r>
              <a:rPr lang="zh-CN" altLang="en-US" dirty="0"/>
              <a:t>遭遇了可能是迄今为止最大的 </a:t>
            </a:r>
            <a:r>
              <a:rPr lang="en-US" altLang="zh-CN" dirty="0"/>
              <a:t>DDoS </a:t>
            </a:r>
            <a:r>
              <a:rPr lang="zh-CN" altLang="en-US" dirty="0"/>
              <a:t>攻击，最高访问量为 </a:t>
            </a:r>
            <a:r>
              <a:rPr lang="en-US" altLang="zh-CN" dirty="0"/>
              <a:t>1.35Tbps</a:t>
            </a:r>
            <a:r>
              <a:rPr lang="zh-CN" altLang="en-US" dirty="0"/>
              <a:t>。</a:t>
            </a:r>
            <a:endParaRPr lang="en-US" altLang="zh-CN" dirty="0"/>
          </a:p>
          <a:p>
            <a:r>
              <a:rPr lang="zh-CN" altLang="en-US" b="0" i="0" dirty="0">
                <a:solidFill>
                  <a:srgbClr val="191919"/>
                </a:solidFill>
                <a:effectLst/>
                <a:latin typeface="PingFang SC"/>
              </a:rPr>
              <a:t>据悉，这种利用</a:t>
            </a:r>
            <a:r>
              <a:rPr lang="en-US" altLang="zh-CN" b="0" i="0" dirty="0" err="1">
                <a:solidFill>
                  <a:srgbClr val="191919"/>
                </a:solidFill>
                <a:effectLst/>
                <a:latin typeface="PingFang SC"/>
              </a:rPr>
              <a:t>Memcache</a:t>
            </a:r>
            <a:r>
              <a:rPr lang="zh-CN" altLang="en-US" b="0" i="0" dirty="0">
                <a:solidFill>
                  <a:srgbClr val="191919"/>
                </a:solidFill>
                <a:effectLst/>
                <a:latin typeface="PingFang SC"/>
              </a:rPr>
              <a:t>服务器的反射型</a:t>
            </a:r>
            <a:r>
              <a:rPr lang="en-US" altLang="zh-CN" b="0" i="0" dirty="0">
                <a:solidFill>
                  <a:srgbClr val="191919"/>
                </a:solidFill>
                <a:effectLst/>
                <a:latin typeface="PingFang SC"/>
              </a:rPr>
              <a:t>DDoS</a:t>
            </a:r>
            <a:r>
              <a:rPr lang="zh-CN" altLang="en-US" b="0" i="0" dirty="0">
                <a:solidFill>
                  <a:srgbClr val="191919"/>
                </a:solidFill>
                <a:effectLst/>
                <a:latin typeface="PingFang SC"/>
              </a:rPr>
              <a:t>攻击，早在</a:t>
            </a:r>
            <a:r>
              <a:rPr lang="en-US" altLang="zh-CN" b="0" i="0" dirty="0">
                <a:solidFill>
                  <a:srgbClr val="191919"/>
                </a:solidFill>
                <a:effectLst/>
                <a:latin typeface="PingFang SC"/>
              </a:rPr>
              <a:t>2017</a:t>
            </a:r>
            <a:r>
              <a:rPr lang="zh-CN" altLang="en-US" b="0" i="0" dirty="0">
                <a:solidFill>
                  <a:srgbClr val="191919"/>
                </a:solidFill>
                <a:effectLst/>
                <a:latin typeface="PingFang SC"/>
              </a:rPr>
              <a:t>年</a:t>
            </a:r>
            <a:r>
              <a:rPr lang="en-US" altLang="zh-CN" b="0" i="0" dirty="0">
                <a:solidFill>
                  <a:srgbClr val="191919"/>
                </a:solidFill>
                <a:effectLst/>
                <a:latin typeface="PingFang SC"/>
              </a:rPr>
              <a:t>6</a:t>
            </a:r>
            <a:r>
              <a:rPr lang="zh-CN" altLang="en-US" b="0" i="0" dirty="0">
                <a:solidFill>
                  <a:srgbClr val="191919"/>
                </a:solidFill>
                <a:effectLst/>
                <a:latin typeface="PingFang SC"/>
              </a:rPr>
              <a:t>月前后由</a:t>
            </a:r>
            <a:r>
              <a:rPr lang="en-US" altLang="zh-CN" b="0" i="0" dirty="0">
                <a:solidFill>
                  <a:srgbClr val="191919"/>
                </a:solidFill>
                <a:effectLst/>
                <a:latin typeface="PingFang SC"/>
              </a:rPr>
              <a:t>360 0kee Team</a:t>
            </a:r>
            <a:r>
              <a:rPr lang="zh-CN" altLang="en-US" b="0" i="0" dirty="0">
                <a:solidFill>
                  <a:srgbClr val="191919"/>
                </a:solidFill>
                <a:effectLst/>
                <a:latin typeface="PingFang SC"/>
              </a:rPr>
              <a:t>首先发现，并于同年</a:t>
            </a:r>
            <a:r>
              <a:rPr lang="en-US" altLang="zh-CN" b="0" i="0" dirty="0">
                <a:solidFill>
                  <a:srgbClr val="191919"/>
                </a:solidFill>
                <a:effectLst/>
                <a:latin typeface="PingFang SC"/>
              </a:rPr>
              <a:t>11</a:t>
            </a:r>
            <a:r>
              <a:rPr lang="zh-CN" altLang="en-US" b="0" i="0" dirty="0">
                <a:solidFill>
                  <a:srgbClr val="191919"/>
                </a:solidFill>
                <a:effectLst/>
                <a:latin typeface="PingFang SC"/>
              </a:rPr>
              <a:t>月 </a:t>
            </a:r>
            <a:r>
              <a:rPr lang="en-US" altLang="zh-CN" b="0" i="0" dirty="0" err="1">
                <a:solidFill>
                  <a:srgbClr val="191919"/>
                </a:solidFill>
                <a:effectLst/>
                <a:latin typeface="PingFang SC"/>
              </a:rPr>
              <a:t>PoC</a:t>
            </a:r>
            <a:r>
              <a:rPr lang="en-US" altLang="zh-CN" b="0" i="0" dirty="0">
                <a:solidFill>
                  <a:srgbClr val="191919"/>
                </a:solidFill>
                <a:effectLst/>
                <a:latin typeface="PingFang SC"/>
              </a:rPr>
              <a:t> 2017 </a:t>
            </a:r>
            <a:r>
              <a:rPr lang="zh-CN" altLang="en-US" b="0" i="0" dirty="0">
                <a:solidFill>
                  <a:srgbClr val="191919"/>
                </a:solidFill>
                <a:effectLst/>
                <a:latin typeface="PingFang SC"/>
              </a:rPr>
              <a:t>会议报告上，详细介绍了其攻击原理和潜在危害。</a:t>
            </a:r>
            <a:endParaRPr lang="en-US" altLang="zh-CN" b="0" i="0" dirty="0">
              <a:solidFill>
                <a:srgbClr val="191919"/>
              </a:solidFill>
              <a:effectLst/>
              <a:latin typeface="PingFang SC"/>
            </a:endParaRPr>
          </a:p>
          <a:p>
            <a:r>
              <a:rPr lang="en-US" altLang="zh-CN" b="0" i="0" dirty="0" err="1">
                <a:solidFill>
                  <a:srgbClr val="191919"/>
                </a:solidFill>
                <a:effectLst/>
                <a:latin typeface="PingFang SC"/>
              </a:rPr>
              <a:t>Memcache</a:t>
            </a:r>
            <a:r>
              <a:rPr lang="zh-CN" altLang="en-US" b="0" i="0" dirty="0">
                <a:solidFill>
                  <a:srgbClr val="191919"/>
                </a:solidFill>
                <a:effectLst/>
                <a:latin typeface="PingFang SC"/>
              </a:rPr>
              <a:t>作为分布式高速缓存系统，可帮助大型或者需要频繁访问数据库的网站来提升访问速度。此次核弹级的</a:t>
            </a:r>
            <a:r>
              <a:rPr lang="en-US" altLang="zh-CN" b="0" i="0" dirty="0">
                <a:solidFill>
                  <a:srgbClr val="191919"/>
                </a:solidFill>
                <a:effectLst/>
                <a:latin typeface="PingFang SC"/>
              </a:rPr>
              <a:t>DDoS</a:t>
            </a:r>
            <a:r>
              <a:rPr lang="zh-CN" altLang="en-US" b="0" i="0" dirty="0">
                <a:solidFill>
                  <a:srgbClr val="191919"/>
                </a:solidFill>
                <a:effectLst/>
                <a:latin typeface="PingFang SC"/>
              </a:rPr>
              <a:t>攻击，正是网络犯罪分子利用</a:t>
            </a:r>
            <a:r>
              <a:rPr lang="en-US" altLang="zh-CN" b="0" i="0" dirty="0" err="1">
                <a:solidFill>
                  <a:srgbClr val="191919"/>
                </a:solidFill>
                <a:effectLst/>
                <a:latin typeface="PingFang SC"/>
              </a:rPr>
              <a:t>Memcache</a:t>
            </a:r>
            <a:r>
              <a:rPr lang="zh-CN" altLang="en-US" b="0" i="0" dirty="0">
                <a:solidFill>
                  <a:srgbClr val="191919"/>
                </a:solidFill>
                <a:effectLst/>
                <a:latin typeface="PingFang SC"/>
              </a:rPr>
              <a:t>作为</a:t>
            </a:r>
            <a:r>
              <a:rPr lang="en-US" altLang="zh-CN" b="0" i="0" dirty="0" err="1">
                <a:solidFill>
                  <a:srgbClr val="191919"/>
                </a:solidFill>
                <a:effectLst/>
                <a:latin typeface="PingFang SC"/>
              </a:rPr>
              <a:t>DRDoS</a:t>
            </a:r>
            <a:r>
              <a:rPr lang="zh-CN" altLang="en-US" b="0" i="0" dirty="0">
                <a:solidFill>
                  <a:srgbClr val="191919"/>
                </a:solidFill>
                <a:effectLst/>
                <a:latin typeface="PingFang SC"/>
              </a:rPr>
              <a:t>放大器进行放大的攻击事件。</a:t>
            </a:r>
            <a:endParaRPr lang="en-US" altLang="zh-CN" b="0" i="0" dirty="0">
              <a:solidFill>
                <a:srgbClr val="191919"/>
              </a:solidFill>
              <a:effectLst/>
              <a:latin typeface="PingFang SC"/>
            </a:endParaRPr>
          </a:p>
          <a:p>
            <a:endParaRPr lang="en-US" b="0" i="0" dirty="0">
              <a:solidFill>
                <a:srgbClr val="191919"/>
              </a:solidFill>
              <a:effectLst/>
              <a:latin typeface="PingFang SC"/>
            </a:endParaRPr>
          </a:p>
          <a:p>
            <a:r>
              <a:rPr lang="zh-CN" altLang="en-US" b="0" i="0" dirty="0">
                <a:solidFill>
                  <a:srgbClr val="191919"/>
                </a:solidFill>
                <a:effectLst/>
                <a:latin typeface="PingFang SC"/>
              </a:rPr>
              <a:t>攻击者首先向</a:t>
            </a:r>
            <a:r>
              <a:rPr lang="en-US" altLang="zh-CN" b="0" i="0" dirty="0" err="1">
                <a:solidFill>
                  <a:srgbClr val="191919"/>
                </a:solidFill>
                <a:effectLst/>
                <a:latin typeface="PingFang SC"/>
              </a:rPr>
              <a:t>Memcache</a:t>
            </a:r>
            <a:r>
              <a:rPr lang="zh-CN" altLang="en-US" b="0" i="0" dirty="0">
                <a:solidFill>
                  <a:srgbClr val="191919"/>
                </a:solidFill>
                <a:effectLst/>
                <a:latin typeface="PingFang SC"/>
              </a:rPr>
              <a:t>服务器发送小字节请求，并要求</a:t>
            </a:r>
            <a:r>
              <a:rPr lang="en-US" altLang="zh-CN" b="0" i="0" dirty="0" err="1">
                <a:solidFill>
                  <a:srgbClr val="191919"/>
                </a:solidFill>
                <a:effectLst/>
                <a:latin typeface="PingFang SC"/>
              </a:rPr>
              <a:t>Memcache</a:t>
            </a:r>
            <a:r>
              <a:rPr lang="zh-CN" altLang="en-US" b="0" i="0" dirty="0">
                <a:solidFill>
                  <a:srgbClr val="191919"/>
                </a:solidFill>
                <a:effectLst/>
                <a:latin typeface="PingFang SC"/>
              </a:rPr>
              <a:t>服务器将作出回应的数据包发给指定</a:t>
            </a:r>
            <a:r>
              <a:rPr lang="en-US" altLang="zh-CN" b="0" i="0" dirty="0">
                <a:solidFill>
                  <a:srgbClr val="191919"/>
                </a:solidFill>
                <a:effectLst/>
                <a:latin typeface="PingFang SC"/>
              </a:rPr>
              <a:t>IP</a:t>
            </a:r>
            <a:r>
              <a:rPr lang="zh-CN" altLang="en-US" b="0" i="0" dirty="0">
                <a:solidFill>
                  <a:srgbClr val="191919"/>
                </a:solidFill>
                <a:effectLst/>
                <a:latin typeface="PingFang SC"/>
              </a:rPr>
              <a:t>（即受害者）；</a:t>
            </a:r>
            <a:r>
              <a:rPr lang="en-US" altLang="zh-CN" b="0" i="0" dirty="0" err="1">
                <a:solidFill>
                  <a:srgbClr val="191919"/>
                </a:solidFill>
                <a:effectLst/>
                <a:latin typeface="PingFang SC"/>
              </a:rPr>
              <a:t>Memcache</a:t>
            </a:r>
            <a:r>
              <a:rPr lang="zh-CN" altLang="en-US" b="0" i="0" dirty="0">
                <a:solidFill>
                  <a:srgbClr val="191919"/>
                </a:solidFill>
                <a:effectLst/>
                <a:latin typeface="PingFang SC"/>
              </a:rPr>
              <a:t>服务器接收到请求后，由于 </a:t>
            </a:r>
            <a:r>
              <a:rPr lang="en-US" altLang="zh-CN" b="0" i="0" dirty="0">
                <a:solidFill>
                  <a:srgbClr val="191919"/>
                </a:solidFill>
                <a:effectLst/>
                <a:latin typeface="PingFang SC"/>
              </a:rPr>
              <a:t>UDP</a:t>
            </a:r>
            <a:r>
              <a:rPr lang="zh-CN" altLang="en-US" b="0" i="0" dirty="0">
                <a:solidFill>
                  <a:srgbClr val="191919"/>
                </a:solidFill>
                <a:effectLst/>
                <a:latin typeface="PingFang SC"/>
              </a:rPr>
              <a:t>协议并未正确执行，产生了数万倍大小的回应，并将这一巨大的回应数据包发送给受害者；此时受害者就遭遇了“人在家中坐，祸从天上来”的局面。也就是说攻击者能诱骗 </a:t>
            </a:r>
            <a:r>
              <a:rPr lang="en-US" altLang="zh-CN" b="0" i="0" dirty="0" err="1">
                <a:solidFill>
                  <a:srgbClr val="191919"/>
                </a:solidFill>
                <a:effectLst/>
                <a:latin typeface="PingFang SC"/>
              </a:rPr>
              <a:t>Memcache</a:t>
            </a:r>
            <a:r>
              <a:rPr lang="zh-CN" altLang="en-US" b="0" i="0" dirty="0">
                <a:solidFill>
                  <a:srgbClr val="191919"/>
                </a:solidFill>
                <a:effectLst/>
                <a:latin typeface="PingFang SC"/>
              </a:rPr>
              <a:t>服务器将过大规模的响应包发送给受害者。</a:t>
            </a:r>
            <a:endParaRPr dirty="0"/>
          </a:p>
        </p:txBody>
      </p:sp>
    </p:spTree>
    <p:extLst>
      <p:ext uri="{BB962C8B-B14F-4D97-AF65-F5344CB8AC3E}">
        <p14:creationId xmlns:p14="http://schemas.microsoft.com/office/powerpoint/2010/main" val="3510978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lvl1pPr>
              <a:lnSpc>
                <a:spcPct val="100000"/>
              </a:lnSpc>
              <a:defRPr sz="20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r>
              <a:rPr dirty="0"/>
              <a:t>This outage was due to a large DDoS attack that targeted a large DNS provider — </a:t>
            </a:r>
            <a:r>
              <a:rPr dirty="0" err="1"/>
              <a:t>Dyn</a:t>
            </a:r>
            <a:r>
              <a:rPr dirty="0"/>
              <a:t>. </a:t>
            </a:r>
            <a:endParaRPr lang="en-US" dirty="0"/>
          </a:p>
          <a:p>
            <a:r>
              <a:rPr lang="zh-CN" altLang="en-US" b="0" i="0" dirty="0">
                <a:solidFill>
                  <a:srgbClr val="191919"/>
                </a:solidFill>
                <a:effectLst/>
                <a:latin typeface="PingFang SC"/>
              </a:rPr>
              <a:t>北京时间</a:t>
            </a:r>
            <a:r>
              <a:rPr lang="en-US" altLang="zh-CN" b="0" i="0" dirty="0">
                <a:solidFill>
                  <a:srgbClr val="191919"/>
                </a:solidFill>
                <a:effectLst/>
                <a:latin typeface="PingFang SC"/>
              </a:rPr>
              <a:t>10</a:t>
            </a:r>
            <a:r>
              <a:rPr lang="zh-CN" altLang="en-US" b="0" i="0" dirty="0">
                <a:solidFill>
                  <a:srgbClr val="191919"/>
                </a:solidFill>
                <a:effectLst/>
                <a:latin typeface="PingFang SC"/>
              </a:rPr>
              <a:t>月</a:t>
            </a:r>
            <a:r>
              <a:rPr lang="en-US" altLang="zh-CN" b="0" i="0" dirty="0">
                <a:solidFill>
                  <a:srgbClr val="191919"/>
                </a:solidFill>
                <a:effectLst/>
                <a:latin typeface="PingFang SC"/>
              </a:rPr>
              <a:t>22</a:t>
            </a:r>
            <a:r>
              <a:rPr lang="zh-CN" altLang="en-US" b="0" i="0" dirty="0">
                <a:solidFill>
                  <a:srgbClr val="191919"/>
                </a:solidFill>
                <a:effectLst/>
                <a:latin typeface="PingFang SC"/>
              </a:rPr>
              <a:t>日凌晨，美国域名服务器管理服务供应商</a:t>
            </a:r>
            <a:r>
              <a:rPr lang="en-US" altLang="zh-CN" b="0" i="0" dirty="0" err="1">
                <a:solidFill>
                  <a:srgbClr val="191919"/>
                </a:solidFill>
                <a:effectLst/>
                <a:latin typeface="PingFang SC"/>
              </a:rPr>
              <a:t>Dyn</a:t>
            </a:r>
            <a:r>
              <a:rPr lang="zh-CN" altLang="en-US" b="0" i="0" dirty="0">
                <a:solidFill>
                  <a:srgbClr val="191919"/>
                </a:solidFill>
                <a:effectLst/>
                <a:latin typeface="PingFang SC"/>
              </a:rPr>
              <a:t>宣布，该公司在当地时间周五早上遭遇了</a:t>
            </a:r>
            <a:r>
              <a:rPr lang="en-US" altLang="zh-CN" b="0" i="0" dirty="0">
                <a:solidFill>
                  <a:srgbClr val="191919"/>
                </a:solidFill>
                <a:effectLst/>
                <a:latin typeface="PingFang SC"/>
              </a:rPr>
              <a:t>DDoS</a:t>
            </a:r>
            <a:r>
              <a:rPr lang="zh-CN" altLang="en-US" b="0" i="0" dirty="0">
                <a:solidFill>
                  <a:srgbClr val="191919"/>
                </a:solidFill>
                <a:effectLst/>
                <a:latin typeface="PingFang SC"/>
              </a:rPr>
              <a:t>（分布式拒绝服务）攻击，从而导致许多网站在美国东海岸地区宕机。</a:t>
            </a:r>
            <a:endParaRPr lang="en-US" altLang="zh-CN" b="0" i="0" dirty="0">
              <a:solidFill>
                <a:srgbClr val="191919"/>
              </a:solidFill>
              <a:effectLst/>
              <a:latin typeface="PingFang SC"/>
            </a:endParaRPr>
          </a:p>
          <a:p>
            <a:r>
              <a:rPr lang="zh-CN" altLang="en-US" b="0" i="0" dirty="0">
                <a:solidFill>
                  <a:srgbClr val="191919"/>
                </a:solidFill>
                <a:effectLst/>
                <a:latin typeface="PingFang SC"/>
              </a:rPr>
              <a:t>此轮攻击</a:t>
            </a:r>
            <a:r>
              <a:rPr lang="en-US" altLang="zh-CN" b="0" i="0" dirty="0">
                <a:solidFill>
                  <a:srgbClr val="191919"/>
                </a:solidFill>
                <a:effectLst/>
                <a:latin typeface="PingFang SC"/>
              </a:rPr>
              <a:t>——</a:t>
            </a:r>
            <a:r>
              <a:rPr lang="zh-CN" altLang="en-US" b="0" i="0" dirty="0">
                <a:solidFill>
                  <a:srgbClr val="191919"/>
                </a:solidFill>
                <a:effectLst/>
                <a:latin typeface="PingFang SC"/>
              </a:rPr>
              <a:t>共分为三波进行，具备一定程度的连续性，但最后一波被轻易化解</a:t>
            </a:r>
            <a:r>
              <a:rPr lang="en-US" altLang="zh-CN" b="0" i="0" dirty="0">
                <a:solidFill>
                  <a:srgbClr val="191919"/>
                </a:solidFill>
                <a:effectLst/>
                <a:latin typeface="PingFang SC"/>
              </a:rPr>
              <a:t>——</a:t>
            </a:r>
            <a:r>
              <a:rPr lang="zh-CN" altLang="en-US" b="0" i="0" dirty="0">
                <a:solidFill>
                  <a:srgbClr val="191919"/>
                </a:solidFill>
                <a:effectLst/>
                <a:latin typeface="PingFang SC"/>
              </a:rPr>
              <a:t>直接指向该公司所管理的</a:t>
            </a:r>
            <a:r>
              <a:rPr lang="en-US" altLang="zh-CN" b="0" i="0" dirty="0">
                <a:solidFill>
                  <a:srgbClr val="191919"/>
                </a:solidFill>
                <a:effectLst/>
                <a:latin typeface="PingFang SC"/>
              </a:rPr>
              <a:t>DNS</a:t>
            </a:r>
            <a:r>
              <a:rPr lang="zh-CN" altLang="en-US" b="0" i="0" dirty="0">
                <a:solidFill>
                  <a:srgbClr val="191919"/>
                </a:solidFill>
                <a:effectLst/>
                <a:latin typeface="PingFang SC"/>
              </a:rPr>
              <a:t>基础设施。</a:t>
            </a:r>
            <a:r>
              <a:rPr lang="en-US" altLang="zh-CN" b="0" i="0" dirty="0" err="1">
                <a:solidFill>
                  <a:srgbClr val="191919"/>
                </a:solidFill>
                <a:effectLst/>
                <a:latin typeface="PingFang SC"/>
              </a:rPr>
              <a:t>Dyn</a:t>
            </a:r>
            <a:r>
              <a:rPr lang="zh-CN" altLang="en-US" b="0" i="0" dirty="0">
                <a:solidFill>
                  <a:srgbClr val="191919"/>
                </a:solidFill>
                <a:effectLst/>
                <a:latin typeface="PingFang SC"/>
              </a:rPr>
              <a:t>公司遭受的</a:t>
            </a:r>
            <a:r>
              <a:rPr lang="en-US" altLang="zh-CN" b="0" i="0" dirty="0">
                <a:solidFill>
                  <a:srgbClr val="191919"/>
                </a:solidFill>
                <a:effectLst/>
                <a:latin typeface="PingFang SC"/>
              </a:rPr>
              <a:t>DDoS</a:t>
            </a:r>
            <a:r>
              <a:rPr lang="zh-CN" altLang="en-US" b="0" i="0" dirty="0">
                <a:solidFill>
                  <a:srgbClr val="191919"/>
                </a:solidFill>
                <a:effectLst/>
                <a:latin typeface="PingFang SC"/>
              </a:rPr>
              <a:t>攻击让很多主流网站掉线近一天之久，推特、</a:t>
            </a:r>
            <a:r>
              <a:rPr lang="en-US" altLang="zh-CN" b="0" i="0" dirty="0">
                <a:solidFill>
                  <a:srgbClr val="191919"/>
                </a:solidFill>
                <a:effectLst/>
                <a:latin typeface="PingFang SC"/>
              </a:rPr>
              <a:t>PayPal</a:t>
            </a:r>
            <a:r>
              <a:rPr lang="zh-CN" altLang="en-US" b="0" i="0" dirty="0">
                <a:solidFill>
                  <a:srgbClr val="191919"/>
                </a:solidFill>
                <a:effectLst/>
                <a:latin typeface="PingFang SC"/>
              </a:rPr>
              <a:t>、</a:t>
            </a:r>
            <a:r>
              <a:rPr lang="en-US" altLang="zh-CN" b="0" i="0" dirty="0">
                <a:solidFill>
                  <a:srgbClr val="191919"/>
                </a:solidFill>
                <a:effectLst/>
                <a:latin typeface="PingFang SC"/>
              </a:rPr>
              <a:t>Reddit</a:t>
            </a:r>
            <a:r>
              <a:rPr lang="zh-CN" altLang="en-US" b="0" i="0" dirty="0">
                <a:solidFill>
                  <a:srgbClr val="191919"/>
                </a:solidFill>
                <a:effectLst/>
                <a:latin typeface="PingFang SC"/>
              </a:rPr>
              <a:t>、亚马逊和</a:t>
            </a:r>
            <a:r>
              <a:rPr lang="en-US" altLang="zh-CN" b="0" i="0" dirty="0">
                <a:solidFill>
                  <a:srgbClr val="191919"/>
                </a:solidFill>
                <a:effectLst/>
                <a:latin typeface="PingFang SC"/>
              </a:rPr>
              <a:t>Netflix</a:t>
            </a:r>
            <a:r>
              <a:rPr lang="zh-CN" altLang="en-US" b="0" i="0" dirty="0">
                <a:solidFill>
                  <a:srgbClr val="191919"/>
                </a:solidFill>
                <a:effectLst/>
                <a:latin typeface="PingFang SC"/>
              </a:rPr>
              <a:t>都遭到了连带伤害。这次攻击利用了百万台</a:t>
            </a:r>
            <a:r>
              <a:rPr lang="en-US" altLang="zh-CN" b="0" i="0" dirty="0" err="1">
                <a:solidFill>
                  <a:srgbClr val="191919"/>
                </a:solidFill>
                <a:effectLst/>
                <a:latin typeface="PingFang SC"/>
              </a:rPr>
              <a:t>Mirai</a:t>
            </a:r>
            <a:r>
              <a:rPr lang="zh-CN" altLang="en-US" b="0" i="0" dirty="0">
                <a:solidFill>
                  <a:srgbClr val="191919"/>
                </a:solidFill>
                <a:effectLst/>
                <a:latin typeface="PingFang SC"/>
              </a:rPr>
              <a:t>僵尸网络控制下的</a:t>
            </a:r>
            <a:r>
              <a:rPr lang="en-US" altLang="zh-CN" b="0" i="0" dirty="0">
                <a:solidFill>
                  <a:srgbClr val="191919"/>
                </a:solidFill>
                <a:effectLst/>
                <a:latin typeface="PingFang SC"/>
              </a:rPr>
              <a:t>IoT</a:t>
            </a:r>
            <a:r>
              <a:rPr lang="zh-CN" altLang="en-US" b="0" i="0" dirty="0">
                <a:solidFill>
                  <a:srgbClr val="191919"/>
                </a:solidFill>
                <a:effectLst/>
                <a:latin typeface="PingFang SC"/>
              </a:rPr>
              <a:t>设备，以高达</a:t>
            </a:r>
            <a:r>
              <a:rPr lang="en-US" altLang="zh-CN" b="0" i="0" dirty="0">
                <a:solidFill>
                  <a:srgbClr val="191919"/>
                </a:solidFill>
                <a:effectLst/>
                <a:latin typeface="PingFang SC"/>
              </a:rPr>
              <a:t>1.2TBps</a:t>
            </a:r>
            <a:r>
              <a:rPr lang="zh-CN" altLang="en-US" b="0" i="0" dirty="0">
                <a:solidFill>
                  <a:srgbClr val="191919"/>
                </a:solidFill>
                <a:effectLst/>
                <a:latin typeface="PingFang SC"/>
              </a:rPr>
              <a:t>的峰值流量淹没了</a:t>
            </a:r>
            <a:r>
              <a:rPr lang="en-US" altLang="zh-CN" b="0" i="0" dirty="0" err="1">
                <a:solidFill>
                  <a:srgbClr val="191919"/>
                </a:solidFill>
                <a:effectLst/>
                <a:latin typeface="PingFang SC"/>
              </a:rPr>
              <a:t>Dyn</a:t>
            </a:r>
            <a:r>
              <a:rPr lang="zh-CN" altLang="en-US" b="0" i="0" dirty="0">
                <a:solidFill>
                  <a:srgbClr val="191919"/>
                </a:solidFill>
                <a:effectLst/>
                <a:latin typeface="PingFang SC"/>
              </a:rPr>
              <a:t>公司的</a:t>
            </a:r>
            <a:r>
              <a:rPr lang="en-US" altLang="zh-CN" b="0" i="0" dirty="0">
                <a:solidFill>
                  <a:srgbClr val="191919"/>
                </a:solidFill>
                <a:effectLst/>
                <a:latin typeface="PingFang SC"/>
              </a:rPr>
              <a:t>DNS</a:t>
            </a:r>
            <a:r>
              <a:rPr lang="zh-CN" altLang="en-US" b="0" i="0" dirty="0">
                <a:solidFill>
                  <a:srgbClr val="191919"/>
                </a:solidFill>
                <a:effectLst/>
                <a:latin typeface="PingFang SC"/>
              </a:rPr>
              <a:t>服务，令其无法响应对客户网站的</a:t>
            </a:r>
            <a:r>
              <a:rPr lang="en-US" altLang="zh-CN" b="0" i="0" dirty="0">
                <a:solidFill>
                  <a:srgbClr val="191919"/>
                </a:solidFill>
                <a:effectLst/>
                <a:latin typeface="PingFang SC"/>
              </a:rPr>
              <a:t>DNS</a:t>
            </a:r>
            <a:r>
              <a:rPr lang="zh-CN" altLang="en-US" b="0" i="0" dirty="0">
                <a:solidFill>
                  <a:srgbClr val="191919"/>
                </a:solidFill>
                <a:effectLst/>
                <a:latin typeface="PingFang SC"/>
              </a:rPr>
              <a:t>请求。</a:t>
            </a:r>
            <a:endParaRPr lang="en-US" dirty="0"/>
          </a:p>
          <a:p>
            <a:endParaRPr lang="en-US" dirty="0"/>
          </a:p>
          <a:p>
            <a:endParaRPr dirty="0"/>
          </a:p>
        </p:txBody>
      </p:sp>
    </p:spTree>
    <p:extLst>
      <p:ext uri="{BB962C8B-B14F-4D97-AF65-F5344CB8AC3E}">
        <p14:creationId xmlns:p14="http://schemas.microsoft.com/office/powerpoint/2010/main" val="3515080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endParaRPr lang="en-US" altLang="zh-CN" dirty="0"/>
          </a:p>
          <a:p>
            <a:r>
              <a:rPr lang="zh-CN" altLang="en-US" dirty="0"/>
              <a:t>在网络环境中，不得不提的一个攻击方式是</a:t>
            </a:r>
            <a:r>
              <a:rPr lang="en-US" altLang="zh-CN" b="1" dirty="0"/>
              <a:t>MAC flooding</a:t>
            </a:r>
            <a:r>
              <a:rPr lang="zh-CN" altLang="en-US" b="1" dirty="0"/>
              <a:t>攻击</a:t>
            </a:r>
            <a:r>
              <a:rPr lang="zh-CN" altLang="en-US" dirty="0"/>
              <a:t>。</a:t>
            </a:r>
            <a:endParaRPr lang="en-US" altLang="zh-CN" dirty="0"/>
          </a:p>
          <a:p>
            <a:r>
              <a:rPr lang="zh-CN" altLang="en-US" dirty="0"/>
              <a:t>在典型的</a:t>
            </a:r>
            <a:r>
              <a:rPr lang="en-US" altLang="zh-CN" dirty="0"/>
              <a:t>MAC flooding</a:t>
            </a:r>
            <a:r>
              <a:rPr lang="zh-CN" altLang="en-US" dirty="0"/>
              <a:t>中，攻击者能让目标网络中的交换机不断</a:t>
            </a:r>
            <a:r>
              <a:rPr lang="zh-CN" altLang="en-US" b="1" dirty="0"/>
              <a:t>泛洪大量不同源</a:t>
            </a:r>
            <a:r>
              <a:rPr lang="en-US" altLang="zh-CN" b="1" dirty="0"/>
              <a:t>MAC</a:t>
            </a:r>
            <a:r>
              <a:rPr lang="zh-CN" altLang="en-US" b="1" dirty="0"/>
              <a:t>地址的数据包，导致交换机内存不足以存放正确的</a:t>
            </a:r>
            <a:r>
              <a:rPr lang="en-US" altLang="zh-CN" b="1" dirty="0"/>
              <a:t>MAC</a:t>
            </a:r>
            <a:r>
              <a:rPr lang="zh-CN" altLang="en-US" b="1" dirty="0"/>
              <a:t>地址和物理端口号相对应的关系表</a:t>
            </a:r>
            <a:r>
              <a:rPr lang="zh-CN" altLang="en-US" dirty="0"/>
              <a:t>。如果攻击成功，交换机会进入</a:t>
            </a:r>
            <a:r>
              <a:rPr lang="en-US" altLang="zh-CN" dirty="0" err="1"/>
              <a:t>failopen</a:t>
            </a:r>
            <a:r>
              <a:rPr lang="zh-CN" altLang="en-US" dirty="0"/>
              <a:t>模式，所有新进入交换机的数据包会不经过交换机处理直接广播到所有的端口（类似</a:t>
            </a:r>
            <a:r>
              <a:rPr lang="en-US" altLang="zh-CN" dirty="0"/>
              <a:t>HUB</a:t>
            </a:r>
            <a:r>
              <a:rPr lang="zh-CN" altLang="en-US" dirty="0"/>
              <a:t>集线器的功能）。攻击者能进一步利用嗅探工具（例如</a:t>
            </a:r>
            <a:r>
              <a:rPr lang="en-US" altLang="zh-CN" dirty="0"/>
              <a:t>Wireshark</a:t>
            </a:r>
            <a:r>
              <a:rPr lang="zh-CN" altLang="en-US" dirty="0"/>
              <a:t>）对网络内所有用户的信息进行捕获，从而能得到机密信息或者各种业务敏感信息。</a:t>
            </a:r>
            <a:endParaRPr lang="en-US" altLang="zh-CN" dirty="0"/>
          </a:p>
          <a:p>
            <a:endParaRPr lang="en-US" altLang="zh-CN" dirty="0"/>
          </a:p>
          <a:p>
            <a:endParaRPr lang="en-US" altLang="zh-CN" dirty="0"/>
          </a:p>
          <a:p>
            <a:r>
              <a:rPr lang="zh-CN" altLang="en-US" dirty="0"/>
              <a:t>如图所示，网络中有</a:t>
            </a:r>
            <a:r>
              <a:rPr lang="en-US" altLang="zh-CN" dirty="0"/>
              <a:t>3</a:t>
            </a:r>
            <a:r>
              <a:rPr lang="zh-CN" altLang="en-US" dirty="0"/>
              <a:t>个</a:t>
            </a:r>
            <a:r>
              <a:rPr lang="en-US" altLang="zh-CN" dirty="0"/>
              <a:t>PC</a:t>
            </a:r>
            <a:r>
              <a:rPr lang="zh-CN" altLang="en-US" dirty="0"/>
              <a:t>和一个交换机，在正常情况下，如果</a:t>
            </a:r>
            <a:r>
              <a:rPr lang="en-US" altLang="zh-CN" dirty="0"/>
              <a:t>PC A</a:t>
            </a:r>
            <a:r>
              <a:rPr lang="zh-CN" altLang="en-US" dirty="0"/>
              <a:t>向</a:t>
            </a:r>
            <a:r>
              <a:rPr lang="en-US" altLang="zh-CN" dirty="0"/>
              <a:t>PC B</a:t>
            </a:r>
            <a:r>
              <a:rPr lang="zh-CN" altLang="en-US" dirty="0"/>
              <a:t>发送信息，</a:t>
            </a:r>
            <a:r>
              <a:rPr lang="en-US" altLang="zh-CN" dirty="0"/>
              <a:t>PC C</a:t>
            </a:r>
            <a:r>
              <a:rPr lang="zh-CN" altLang="en-US" dirty="0"/>
              <a:t>是不会知道的，过程都通过中间的交换机进行透明的处理，并且会记录下源</a:t>
            </a:r>
            <a:r>
              <a:rPr lang="en-US" altLang="zh-CN" dirty="0"/>
              <a:t>MAC</a:t>
            </a:r>
            <a:r>
              <a:rPr lang="zh-CN" altLang="en-US" dirty="0"/>
              <a:t>地址和源端口的信息到交换机中，以便下次快速转发。</a:t>
            </a:r>
          </a:p>
          <a:p>
            <a:r>
              <a:rPr lang="zh-CN" altLang="en-US" dirty="0"/>
              <a:t>当攻击者</a:t>
            </a:r>
            <a:r>
              <a:rPr lang="en-US" altLang="zh-CN" dirty="0"/>
              <a:t>PC C</a:t>
            </a:r>
            <a:r>
              <a:rPr lang="zh-CN" altLang="en-US" dirty="0"/>
              <a:t>利用</a:t>
            </a:r>
            <a:r>
              <a:rPr lang="en-US" altLang="zh-CN" dirty="0"/>
              <a:t>MAC flooding</a:t>
            </a:r>
            <a:r>
              <a:rPr lang="zh-CN" altLang="en-US" dirty="0"/>
              <a:t>攻击对交换机发送很多非法的包含不同源</a:t>
            </a:r>
            <a:r>
              <a:rPr lang="en-US" altLang="zh-CN" dirty="0"/>
              <a:t>MAC</a:t>
            </a:r>
            <a:r>
              <a:rPr lang="zh-CN" altLang="en-US" dirty="0"/>
              <a:t>地址的封包时，交换机会把所有这些</a:t>
            </a:r>
            <a:r>
              <a:rPr lang="en-US" altLang="zh-CN" dirty="0"/>
              <a:t>MAC</a:t>
            </a:r>
            <a:r>
              <a:rPr lang="zh-CN" altLang="en-US" dirty="0"/>
              <a:t>地址记录到自己的</a:t>
            </a:r>
            <a:r>
              <a:rPr lang="en-US" altLang="zh-CN" dirty="0"/>
              <a:t>CAM(Content Addressable Memory)</a:t>
            </a:r>
            <a:r>
              <a:rPr lang="zh-CN" altLang="en-US" dirty="0"/>
              <a:t>表之中，当这些记录超过一定的数量（不同型号的机器不同，详情请查看文章最后），超过交换机所能承载的内存的时候，</a:t>
            </a:r>
            <a:r>
              <a:rPr lang="en-US" altLang="zh-CN" dirty="0"/>
              <a:t>MAC flooding</a:t>
            </a:r>
            <a:r>
              <a:rPr lang="zh-CN" altLang="en-US" dirty="0"/>
              <a:t>的效果就达成了。</a:t>
            </a:r>
          </a:p>
          <a:p>
            <a:r>
              <a:rPr lang="zh-CN" altLang="en-US" dirty="0"/>
              <a:t>当</a:t>
            </a:r>
            <a:r>
              <a:rPr lang="en-US" altLang="zh-CN" dirty="0"/>
              <a:t>MAC flooding</a:t>
            </a:r>
            <a:r>
              <a:rPr lang="zh-CN" altLang="en-US" dirty="0"/>
              <a:t>效果达成的时候，交换机就变成了集线器，对所有信息进行无定向广播，</a:t>
            </a:r>
            <a:r>
              <a:rPr lang="en-US" altLang="zh-CN" dirty="0"/>
              <a:t>PC A </a:t>
            </a:r>
            <a:r>
              <a:rPr lang="zh-CN" altLang="en-US" dirty="0"/>
              <a:t>发送给</a:t>
            </a:r>
            <a:r>
              <a:rPr lang="en-US" altLang="zh-CN" dirty="0"/>
              <a:t>PC B</a:t>
            </a:r>
            <a:r>
              <a:rPr lang="zh-CN" altLang="en-US" dirty="0"/>
              <a:t>的信息</a:t>
            </a:r>
            <a:r>
              <a:rPr lang="en-US" altLang="zh-CN" dirty="0"/>
              <a:t>PC C</a:t>
            </a:r>
            <a:r>
              <a:rPr lang="zh-CN" altLang="en-US" dirty="0"/>
              <a:t>也可以收到了。这个时候</a:t>
            </a:r>
            <a:r>
              <a:rPr lang="en-US" altLang="zh-CN" dirty="0"/>
              <a:t>PC C</a:t>
            </a:r>
            <a:r>
              <a:rPr lang="zh-CN" altLang="en-US" dirty="0"/>
              <a:t>就可以捕获数据进行数据截取等操作。</a:t>
            </a:r>
          </a:p>
          <a:p>
            <a:endParaRPr lang="zh-CN" altLang="en-US" dirty="0"/>
          </a:p>
          <a:p>
            <a:endParaRPr lang="en-US" altLang="zh-CN" dirty="0"/>
          </a:p>
          <a:p>
            <a:r>
              <a:rPr lang="zh-CN" altLang="en-US" dirty="0"/>
              <a:t>注：在</a:t>
            </a:r>
            <a:r>
              <a:rPr lang="en-US" altLang="zh-CN" dirty="0" err="1"/>
              <a:t>failopen</a:t>
            </a:r>
            <a:r>
              <a:rPr lang="zh-CN" altLang="en-US" dirty="0"/>
              <a:t>模式下，它就像一个集线器一样工作，将所有数据包传输到网络中的所有地址。</a:t>
            </a:r>
          </a:p>
          <a:p>
            <a:r>
              <a:rPr lang="en-US" altLang="zh-CN" dirty="0" err="1"/>
              <a:t>Dsniff</a:t>
            </a:r>
            <a:r>
              <a:rPr lang="zh-CN" altLang="en-US" dirty="0"/>
              <a:t>包含一个名为“</a:t>
            </a:r>
            <a:r>
              <a:rPr lang="en-US" altLang="zh-CN" dirty="0" err="1"/>
              <a:t>macof</a:t>
            </a:r>
            <a:r>
              <a:rPr lang="en-US" altLang="zh-CN" dirty="0"/>
              <a:t>”</a:t>
            </a:r>
            <a:r>
              <a:rPr lang="zh-CN" altLang="en-US" dirty="0"/>
              <a:t>的程序，该程序有助于用随机</a:t>
            </a:r>
            <a:r>
              <a:rPr lang="en-US" altLang="zh-CN" dirty="0"/>
              <a:t>MAC</a:t>
            </a:r>
            <a:r>
              <a:rPr lang="zh-CN" altLang="en-US" dirty="0"/>
              <a:t>地址淹没交换机</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39</a:t>
            </a:fld>
            <a:endParaRPr kumimoji="1" lang="zh-CN" altLang="en-US"/>
          </a:p>
        </p:txBody>
      </p:sp>
    </p:spTree>
    <p:extLst>
      <p:ext uri="{BB962C8B-B14F-4D97-AF65-F5344CB8AC3E}">
        <p14:creationId xmlns:p14="http://schemas.microsoft.com/office/powerpoint/2010/main" val="340178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endParaRPr lang="en-US" altLang="zh-CN" b="1" dirty="0">
              <a:solidFill>
                <a:srgbClr val="00B050"/>
              </a:solidFill>
              <a:effectLst/>
              <a:hlinkClick r:id="rId3"/>
            </a:endParaRPr>
          </a:p>
          <a:p>
            <a:r>
              <a:rPr lang="zh-CN" altLang="en-US" b="1" dirty="0">
                <a:solidFill>
                  <a:srgbClr val="00B050"/>
                </a:solidFill>
                <a:effectLst/>
                <a:hlinkClick r:id="rId3"/>
              </a:rPr>
              <a:t>随着物联网的发展，物联网僵尸网络</a:t>
            </a:r>
            <a:r>
              <a:rPr lang="zh-CN" altLang="en-US" b="1" dirty="0">
                <a:solidFill>
                  <a:srgbClr val="00B050"/>
                </a:solidFill>
                <a:effectLst/>
              </a:rPr>
              <a:t>现在也成为了信息安全领域内最为危险的安全威胁之一。</a:t>
            </a:r>
            <a:endParaRPr lang="en-US" altLang="zh-CN" b="1" dirty="0">
              <a:solidFill>
                <a:srgbClr val="00B050"/>
              </a:solidFill>
              <a:effectLst/>
            </a:endParaRPr>
          </a:p>
          <a:p>
            <a:endParaRPr lang="en-US" altLang="zh-CN" b="1" dirty="0">
              <a:solidFill>
                <a:srgbClr val="00B050"/>
              </a:solidFill>
              <a:effectLst/>
            </a:endParaRPr>
          </a:p>
          <a:p>
            <a:r>
              <a:rPr lang="zh-CN" altLang="en-US" dirty="0"/>
              <a:t>由物联网僵尸网络驱动的</a:t>
            </a:r>
            <a:r>
              <a:rPr lang="en-US" altLang="zh-CN" dirty="0"/>
              <a:t>DDoS</a:t>
            </a:r>
            <a:r>
              <a:rPr lang="zh-CN" altLang="en-US" dirty="0"/>
              <a:t>攻击用大量恶意</a:t>
            </a:r>
            <a:r>
              <a:rPr lang="en-US" altLang="zh-CN" dirty="0"/>
              <a:t>HTTP</a:t>
            </a:r>
            <a:r>
              <a:rPr lang="zh-CN" altLang="en-US" dirty="0"/>
              <a:t>，</a:t>
            </a:r>
            <a:r>
              <a:rPr lang="en-US" altLang="zh-CN" dirty="0"/>
              <a:t>TLS</a:t>
            </a:r>
            <a:r>
              <a:rPr lang="zh-CN" altLang="en-US" dirty="0"/>
              <a:t>等流量对目标网站进行了攻击，包括</a:t>
            </a:r>
            <a:r>
              <a:rPr lang="en-US" altLang="zh-CN" dirty="0"/>
              <a:t>NTP</a:t>
            </a:r>
            <a:r>
              <a:rPr lang="zh-CN" altLang="en-US" dirty="0"/>
              <a:t>攻击、</a:t>
            </a:r>
            <a:r>
              <a:rPr lang="en-US" altLang="zh-CN" dirty="0"/>
              <a:t>SYN</a:t>
            </a:r>
            <a:r>
              <a:rPr lang="zh-CN" altLang="en-US" dirty="0"/>
              <a:t>攻击、</a:t>
            </a:r>
            <a:r>
              <a:rPr lang="en-US" altLang="zh-CN" dirty="0"/>
              <a:t>DNS</a:t>
            </a:r>
            <a:r>
              <a:rPr lang="zh-CN" altLang="en-US" dirty="0"/>
              <a:t>攻击 </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40</a:t>
            </a:fld>
            <a:endParaRPr kumimoji="1" lang="zh-CN" altLang="en-US"/>
          </a:p>
        </p:txBody>
      </p:sp>
    </p:spTree>
    <p:extLst>
      <p:ext uri="{BB962C8B-B14F-4D97-AF65-F5344CB8AC3E}">
        <p14:creationId xmlns:p14="http://schemas.microsoft.com/office/powerpoint/2010/main" val="2004410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endParaRPr lang="en-US" altLang="zh-CN" dirty="0"/>
          </a:p>
          <a:p>
            <a:r>
              <a:rPr lang="zh-CN" altLang="en-US" dirty="0"/>
              <a:t>其中一个代表性的是</a:t>
            </a:r>
            <a:r>
              <a:rPr lang="en-US" altLang="zh-CN" dirty="0" err="1"/>
              <a:t>Mirai</a:t>
            </a:r>
            <a:r>
              <a:rPr lang="zh-CN" altLang="en-US" dirty="0"/>
              <a:t>僵尸网络。</a:t>
            </a:r>
            <a:endParaRPr lang="en-US" altLang="zh-CN" dirty="0"/>
          </a:p>
          <a:p>
            <a:r>
              <a:rPr lang="en-US" altLang="zh-CN" dirty="0" err="1"/>
              <a:t>Mirai</a:t>
            </a:r>
            <a:r>
              <a:rPr lang="zh-CN" altLang="en-US" dirty="0"/>
              <a:t>僵尸网络的成长非常快，最早出现在</a:t>
            </a:r>
            <a:r>
              <a:rPr lang="en-US" altLang="zh-CN" dirty="0"/>
              <a:t>2016</a:t>
            </a:r>
            <a:r>
              <a:rPr lang="zh-CN" altLang="en-US" dirty="0"/>
              <a:t>年</a:t>
            </a:r>
            <a:r>
              <a:rPr lang="en-US" altLang="zh-CN" dirty="0"/>
              <a:t>8</a:t>
            </a:r>
            <a:r>
              <a:rPr lang="zh-CN" altLang="en-US" dirty="0"/>
              <a:t>月但是直到</a:t>
            </a:r>
            <a:r>
              <a:rPr lang="en-US" altLang="zh-CN" dirty="0"/>
              <a:t>2016</a:t>
            </a:r>
            <a:r>
              <a:rPr lang="zh-CN" altLang="en-US" dirty="0"/>
              <a:t>年</a:t>
            </a:r>
            <a:r>
              <a:rPr lang="en-US" altLang="zh-CN" dirty="0"/>
              <a:t>9</a:t>
            </a:r>
            <a:r>
              <a:rPr lang="zh-CN" altLang="en-US" dirty="0"/>
              <a:t>月中旬，</a:t>
            </a:r>
            <a:r>
              <a:rPr lang="en-US" altLang="zh-CN" dirty="0" err="1"/>
              <a:t>Mirai</a:t>
            </a:r>
            <a:r>
              <a:rPr lang="zh-CN" altLang="en-US" dirty="0"/>
              <a:t>才以针对</a:t>
            </a:r>
            <a:r>
              <a:rPr lang="en-US" altLang="zh-CN" dirty="0"/>
              <a:t>Krebs</a:t>
            </a:r>
            <a:r>
              <a:rPr lang="zh-CN" altLang="en-US" dirty="0"/>
              <a:t>的大规模</a:t>
            </a:r>
            <a:r>
              <a:rPr lang="en-US" altLang="zh-CN" dirty="0"/>
              <a:t>DDoS</a:t>
            </a:r>
            <a:r>
              <a:rPr lang="zh-CN" altLang="en-US" dirty="0"/>
              <a:t>攻击占据了新闻头条，到了</a:t>
            </a:r>
            <a:r>
              <a:rPr lang="en-US" altLang="zh-CN" dirty="0"/>
              <a:t>2016</a:t>
            </a:r>
            <a:r>
              <a:rPr lang="zh-CN" altLang="en-US" dirty="0"/>
              <a:t>年</a:t>
            </a:r>
            <a:r>
              <a:rPr lang="en-US" altLang="zh-CN" dirty="0"/>
              <a:t>10</a:t>
            </a:r>
            <a:r>
              <a:rPr lang="zh-CN" altLang="en-US" dirty="0"/>
              <a:t>月</a:t>
            </a:r>
            <a:r>
              <a:rPr lang="en-US" altLang="zh-CN" dirty="0"/>
              <a:t>21</a:t>
            </a:r>
            <a:r>
              <a:rPr lang="zh-CN" altLang="en-US" dirty="0"/>
              <a:t>日首先把美国打“断网”。</a:t>
            </a:r>
            <a:endParaRPr lang="en-US" altLang="zh-CN" dirty="0"/>
          </a:p>
          <a:p>
            <a:r>
              <a:rPr lang="zh-CN" altLang="en-US" dirty="0"/>
              <a:t>其攻击流程如右图所示。</a:t>
            </a:r>
            <a:endParaRPr lang="en-US" altLang="zh-CN" dirty="0"/>
          </a:p>
          <a:p>
            <a:r>
              <a:rPr lang="zh-CN" altLang="en-US" dirty="0"/>
              <a:t>①</a:t>
            </a:r>
            <a:r>
              <a:rPr lang="en-US" altLang="zh-CN" dirty="0" err="1"/>
              <a:t>Mirai</a:t>
            </a:r>
            <a:r>
              <a:rPr lang="zh-CN" altLang="en-US" dirty="0"/>
              <a:t>首先进入了一个快速扫描阶段，扫描阶段会使用已感染的 </a:t>
            </a:r>
            <a:r>
              <a:rPr lang="en-US" altLang="zh-CN" dirty="0"/>
              <a:t>bots </a:t>
            </a:r>
            <a:r>
              <a:rPr lang="zh-CN" altLang="en-US" dirty="0"/>
              <a:t>进行随机扫描。在这个阶段中，它以异步和“无状态”的方式将</a:t>
            </a:r>
            <a:r>
              <a:rPr lang="en-US" altLang="zh-CN" dirty="0"/>
              <a:t>TCP SYN</a:t>
            </a:r>
            <a:r>
              <a:rPr lang="zh-CN" altLang="en-US" dirty="0"/>
              <a:t>探针发送到除了硬编码</a:t>
            </a:r>
            <a:r>
              <a:rPr lang="en-US" altLang="zh-CN" dirty="0"/>
              <a:t>IP</a:t>
            </a:r>
            <a:r>
              <a:rPr lang="zh-CN" altLang="en-US" dirty="0"/>
              <a:t>黑名单中的地址以外的</a:t>
            </a:r>
            <a:r>
              <a:rPr lang="en-US" altLang="zh-CN" dirty="0"/>
              <a:t>Telnet TCP/22</a:t>
            </a:r>
            <a:r>
              <a:rPr lang="zh-CN" altLang="en-US" dirty="0"/>
              <a:t>和</a:t>
            </a:r>
            <a:r>
              <a:rPr lang="en-US" altLang="zh-CN" dirty="0"/>
              <a:t>TCP/23</a:t>
            </a:r>
            <a:r>
              <a:rPr lang="zh-CN" altLang="en-US" dirty="0"/>
              <a:t>上的伪随机</a:t>
            </a:r>
            <a:r>
              <a:rPr lang="en-US" altLang="zh-CN" dirty="0"/>
              <a:t>IPv4</a:t>
            </a:r>
            <a:r>
              <a:rPr lang="zh-CN" altLang="en-US" dirty="0"/>
              <a:t>地址。</a:t>
            </a:r>
            <a:r>
              <a:rPr lang="en-US" altLang="zh-CN" dirty="0"/>
              <a:t>(</a:t>
            </a:r>
            <a:r>
              <a:rPr lang="zh-CN" altLang="en-US" dirty="0"/>
              <a:t>硬编码是将数据直接嵌入到程序或其他可执行对象的源代码中的软件开发实践，与从外部获取数据或在运行时生成数据不同。</a:t>
            </a:r>
            <a:r>
              <a:rPr lang="en-US" altLang="zh-CN" dirty="0"/>
              <a:t>)</a:t>
            </a:r>
            <a:br>
              <a:rPr lang="en-US" altLang="zh-CN" dirty="0"/>
            </a:br>
            <a:r>
              <a:rPr lang="en-US" altLang="zh-CN" dirty="0"/>
              <a:t>②</a:t>
            </a:r>
            <a:r>
              <a:rPr lang="zh-CN" altLang="en-US" dirty="0"/>
              <a:t>如果</a:t>
            </a:r>
            <a:r>
              <a:rPr lang="en-US" altLang="zh-CN" dirty="0" err="1"/>
              <a:t>Mirai</a:t>
            </a:r>
            <a:r>
              <a:rPr lang="zh-CN" altLang="en-US" dirty="0"/>
              <a:t>识别出一个潜在的受害者，它就会进入暴力登录阶段，在这个阶段，它试图使用从预先配置的</a:t>
            </a:r>
            <a:r>
              <a:rPr lang="en-US" altLang="zh-CN" dirty="0"/>
              <a:t>62</a:t>
            </a:r>
            <a:r>
              <a:rPr lang="zh-CN" altLang="en-US" dirty="0"/>
              <a:t>个凭据列表中随机选择的</a:t>
            </a:r>
            <a:r>
              <a:rPr lang="en-US" altLang="zh-CN" dirty="0"/>
              <a:t>10</a:t>
            </a:r>
            <a:r>
              <a:rPr lang="zh-CN" altLang="en-US" dirty="0"/>
              <a:t>个用户名和密码对建立</a:t>
            </a:r>
            <a:r>
              <a:rPr lang="en-US" altLang="zh-CN" dirty="0"/>
              <a:t>Telnet</a:t>
            </a:r>
            <a:r>
              <a:rPr lang="zh-CN" altLang="en-US" dirty="0"/>
              <a:t>连接。第一次成功登录时，</a:t>
            </a:r>
            <a:r>
              <a:rPr lang="en-US" altLang="zh-CN" dirty="0" err="1"/>
              <a:t>Mirai</a:t>
            </a:r>
            <a:r>
              <a:rPr lang="zh-CN" altLang="en-US" dirty="0"/>
              <a:t>将受害者</a:t>
            </a:r>
            <a:r>
              <a:rPr lang="en-US" altLang="zh-CN" dirty="0"/>
              <a:t>IP</a:t>
            </a:r>
            <a:r>
              <a:rPr lang="zh-CN" altLang="en-US" dirty="0"/>
              <a:t>和相关凭据发送到硬编码报表服务器。一旦暴力破解弱口令成功，</a:t>
            </a:r>
            <a:r>
              <a:rPr lang="en-US" altLang="zh-CN" dirty="0"/>
              <a:t>Bots </a:t>
            </a:r>
            <a:r>
              <a:rPr lang="zh-CN" altLang="en-US" dirty="0"/>
              <a:t>会将暴破成功的设备信息发送给 </a:t>
            </a:r>
            <a:r>
              <a:rPr lang="en-US" altLang="zh-CN" dirty="0"/>
              <a:t>Report Server</a:t>
            </a:r>
            <a:r>
              <a:rPr lang="zh-CN" altLang="en-US" dirty="0"/>
              <a:t>。</a:t>
            </a:r>
            <a:br>
              <a:rPr lang="zh-CN" altLang="en-US" dirty="0"/>
            </a:br>
            <a:r>
              <a:rPr lang="zh-CN" altLang="en-US" dirty="0"/>
              <a:t>③④是恶意代码加载阶段，由 </a:t>
            </a:r>
            <a:r>
              <a:rPr lang="en-US" altLang="zh-CN" dirty="0"/>
              <a:t>Report Server </a:t>
            </a:r>
            <a:r>
              <a:rPr lang="zh-CN" altLang="en-US" dirty="0"/>
              <a:t>向 </a:t>
            </a:r>
            <a:r>
              <a:rPr lang="en-US" altLang="zh-CN" dirty="0"/>
              <a:t>Loader Server</a:t>
            </a:r>
            <a:r>
              <a:rPr lang="zh-CN" altLang="en-US" dirty="0"/>
              <a:t>发送加载恶意代码的命令，加载成功后会将易感染的设备作为新的 </a:t>
            </a:r>
            <a:r>
              <a:rPr lang="en-US" altLang="zh-CN" dirty="0"/>
              <a:t>bots </a:t>
            </a:r>
            <a:r>
              <a:rPr lang="zh-CN" altLang="en-US" dirty="0"/>
              <a:t>去进行随机扫描感染下一批设备。一个单独的加载程序通过登录、确定底层系统环境，最后下载并执行特定于体系结构的恶意软件，异步地影响这些易受攻击的设备。</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41</a:t>
            </a:fld>
            <a:endParaRPr kumimoji="1" lang="zh-CN" altLang="en-US"/>
          </a:p>
        </p:txBody>
      </p:sp>
    </p:spTree>
    <p:extLst>
      <p:ext uri="{BB962C8B-B14F-4D97-AF65-F5344CB8AC3E}">
        <p14:creationId xmlns:p14="http://schemas.microsoft.com/office/powerpoint/2010/main" val="4234330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rtl="0"/>
            <a:r>
              <a:rPr lang="en-US" altLang="zh-CN" dirty="0" err="1">
                <a:effectLst/>
              </a:rPr>
              <a:t>Mirai</a:t>
            </a:r>
            <a:r>
              <a:rPr lang="zh-CN" altLang="en-US" dirty="0">
                <a:effectLst/>
              </a:rPr>
              <a:t>不是第一个针对物联网设备的恶意软件。然而，它是迄今为止最成功的。为什么？ </a:t>
            </a:r>
          </a:p>
          <a:p>
            <a:endParaRPr lang="en-US" dirty="0"/>
          </a:p>
          <a:p>
            <a:r>
              <a:rPr dirty="0" err="1"/>
              <a:t>Mirai</a:t>
            </a:r>
            <a:r>
              <a:rPr dirty="0"/>
              <a:t> wasn’t the first piece of malware that has targeted IoT devices. However, it was </a:t>
            </a:r>
            <a:r>
              <a:rPr i="1" dirty="0"/>
              <a:t>by far</a:t>
            </a:r>
            <a:r>
              <a:rPr dirty="0"/>
              <a:t> the most successful. Why?</a:t>
            </a:r>
          </a:p>
        </p:txBody>
      </p:sp>
    </p:spTree>
    <p:extLst>
      <p:ext uri="{BB962C8B-B14F-4D97-AF65-F5344CB8AC3E}">
        <p14:creationId xmlns:p14="http://schemas.microsoft.com/office/powerpoint/2010/main" val="3550528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838" y="746125"/>
            <a:ext cx="6624637" cy="37274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t>
            </a:r>
            <a:r>
              <a:rPr lang="zh-CN" altLang="en-US" dirty="0"/>
              <a:t>选讲或扩展讲解</a:t>
            </a:r>
            <a:r>
              <a:rPr lang="en-US" altLang="zh-CN"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pitchFamily="2" charset="-122"/>
              <a:cs typeface="+mn-cs"/>
            </a:endParaRPr>
          </a:p>
          <a:p>
            <a:r>
              <a:rPr lang="zh-CN" altLang="en-US" sz="1200" dirty="0"/>
              <a:t>每年有超过</a:t>
            </a:r>
            <a:r>
              <a:rPr lang="en-US" altLang="zh-CN" sz="1200" dirty="0"/>
              <a:t>1200</a:t>
            </a:r>
            <a:r>
              <a:rPr lang="zh-CN" altLang="en-US" sz="1200" dirty="0"/>
              <a:t>万种恶意代码出现，但“零日漏洞”大概只有</a:t>
            </a:r>
            <a:r>
              <a:rPr lang="en-US" altLang="zh-CN" sz="1200" dirty="0"/>
              <a:t>10</a:t>
            </a:r>
            <a:r>
              <a:rPr lang="zh-CN" altLang="en-US" sz="1200" dirty="0"/>
              <a:t>来个。而震网这一个病毒就华丽丽地配了</a:t>
            </a:r>
            <a:r>
              <a:rPr lang="en-US" altLang="zh-CN" sz="1200" dirty="0"/>
              <a:t>4</a:t>
            </a:r>
            <a:r>
              <a:rPr lang="zh-CN" altLang="en-US" sz="1200" dirty="0"/>
              <a:t>个。</a:t>
            </a:r>
            <a:endParaRPr lang="en-US" altLang="zh-CN" sz="1200" dirty="0"/>
          </a:p>
          <a:p>
            <a:r>
              <a:rPr lang="zh-CN" altLang="en-US" sz="1200" dirty="0"/>
              <a:t>震网攻击的第一个步骤，是为期</a:t>
            </a:r>
            <a:r>
              <a:rPr lang="en-US" altLang="zh-CN" sz="1200" dirty="0"/>
              <a:t>13</a:t>
            </a:r>
            <a:r>
              <a:rPr lang="zh-CN" altLang="en-US" sz="1200" dirty="0"/>
              <a:t>天的侦察。期间，震网只是安静的记录着</a:t>
            </a:r>
            <a:r>
              <a:rPr lang="en-US" altLang="zh-CN" sz="1200" dirty="0"/>
              <a:t>PLC</a:t>
            </a:r>
            <a:r>
              <a:rPr lang="zh-CN" altLang="en-US" sz="1200" dirty="0"/>
              <a:t>的正常运行状态。震网记录的频率为每分钟</a:t>
            </a:r>
            <a:r>
              <a:rPr lang="en-US" altLang="zh-CN" sz="1200" dirty="0"/>
              <a:t>1</a:t>
            </a:r>
            <a:r>
              <a:rPr lang="zh-CN" altLang="en-US" sz="1200" dirty="0"/>
              <a:t>次，在完成约</a:t>
            </a:r>
            <a:r>
              <a:rPr lang="en-US" altLang="zh-CN" sz="1200" dirty="0"/>
              <a:t>110</a:t>
            </a:r>
            <a:r>
              <a:rPr lang="zh-CN" altLang="en-US" sz="1200" dirty="0"/>
              <a:t>万次记录之后，才会转入下一个阶段。</a:t>
            </a:r>
          </a:p>
          <a:p>
            <a:r>
              <a:rPr lang="zh-CN" altLang="en-US" sz="1200" dirty="0"/>
              <a:t>在这一阶段，震网会把变频器的频率提升到</a:t>
            </a:r>
            <a:r>
              <a:rPr lang="en-US" altLang="zh-CN" sz="1200" dirty="0"/>
              <a:t>1410</a:t>
            </a:r>
            <a:r>
              <a:rPr lang="zh-CN" altLang="en-US" sz="1200" dirty="0"/>
              <a:t>赫兹，并持续</a:t>
            </a:r>
            <a:r>
              <a:rPr lang="en-US" altLang="zh-CN" sz="1200" dirty="0"/>
              <a:t>15</a:t>
            </a:r>
            <a:r>
              <a:rPr lang="zh-CN" altLang="en-US" sz="1200" dirty="0"/>
              <a:t>分钟；然后降低到正常运行频率范围内的</a:t>
            </a:r>
            <a:r>
              <a:rPr lang="en-US" altLang="zh-CN" sz="1200" dirty="0"/>
              <a:t>1064</a:t>
            </a:r>
            <a:r>
              <a:rPr lang="zh-CN" altLang="en-US" sz="1200" dirty="0"/>
              <a:t>赫兹，持续</a:t>
            </a:r>
            <a:r>
              <a:rPr lang="en-US" altLang="zh-CN" sz="1200" dirty="0"/>
              <a:t>26</a:t>
            </a:r>
            <a:r>
              <a:rPr lang="zh-CN" altLang="en-US" sz="1200" dirty="0"/>
              <a:t>天。这</a:t>
            </a:r>
            <a:r>
              <a:rPr lang="en-US" altLang="zh-CN" sz="1200" dirty="0"/>
              <a:t>26</a:t>
            </a:r>
            <a:r>
              <a:rPr lang="zh-CN" altLang="en-US" sz="1200" dirty="0"/>
              <a:t>天，还是侦察期。</a:t>
            </a:r>
          </a:p>
          <a:p>
            <a:r>
              <a:rPr lang="zh-CN" altLang="en-US" sz="1200" dirty="0"/>
              <a:t>之后，震网会让频率在</a:t>
            </a:r>
            <a:r>
              <a:rPr lang="en-US" altLang="zh-CN" sz="1200" dirty="0"/>
              <a:t>2</a:t>
            </a:r>
            <a:r>
              <a:rPr lang="zh-CN" altLang="en-US" sz="1200" dirty="0"/>
              <a:t>赫兹的水平上持续</a:t>
            </a:r>
            <a:r>
              <a:rPr lang="en-US" altLang="zh-CN" sz="1200" dirty="0"/>
              <a:t>50</a:t>
            </a:r>
            <a:r>
              <a:rPr lang="zh-CN" altLang="en-US" sz="1200" dirty="0"/>
              <a:t>分钟，然后再恢复到</a:t>
            </a:r>
            <a:r>
              <a:rPr lang="en-US" altLang="zh-CN" sz="1200" dirty="0"/>
              <a:t>1064</a:t>
            </a:r>
            <a:r>
              <a:rPr lang="zh-CN" altLang="en-US" sz="1200" dirty="0"/>
              <a:t>赫兹。再过</a:t>
            </a:r>
            <a:r>
              <a:rPr lang="en-US" altLang="zh-CN" sz="1200" dirty="0"/>
              <a:t>26</a:t>
            </a:r>
            <a:r>
              <a:rPr lang="zh-CN" altLang="en-US" sz="1200" dirty="0"/>
              <a:t>天，攻击会再重复一遍。反反复复来来回回，这路数安全专家看不懂。所幸，科学与国际安全研究所的原子能专家们看懂了。</a:t>
            </a:r>
          </a:p>
          <a:p>
            <a:r>
              <a:rPr lang="en-US" altLang="zh-CN" sz="1200" dirty="0"/>
              <a:t>1064</a:t>
            </a:r>
            <a:r>
              <a:rPr lang="zh-CN" altLang="en-US" sz="1200" dirty="0"/>
              <a:t>赫兹这个频点是</a:t>
            </a:r>
            <a:r>
              <a:rPr lang="en-US" altLang="zh-CN" sz="1200" dirty="0"/>
              <a:t>IR-1</a:t>
            </a:r>
            <a:r>
              <a:rPr lang="zh-CN" altLang="en-US" sz="1200" dirty="0"/>
              <a:t>铀浓缩离心机独有的。</a:t>
            </a:r>
            <a:r>
              <a:rPr lang="en-US" altLang="zh-CN" sz="1200" dirty="0"/>
              <a:t>13</a:t>
            </a:r>
            <a:r>
              <a:rPr lang="zh-CN" altLang="en-US" sz="1200" dirty="0"/>
              <a:t>天，是令</a:t>
            </a:r>
            <a:r>
              <a:rPr lang="en-US" altLang="zh-CN" sz="1200" dirty="0"/>
              <a:t>IR-1</a:t>
            </a:r>
            <a:r>
              <a:rPr lang="zh-CN" altLang="en-US" sz="1200" dirty="0"/>
              <a:t>离心机充满铀所要的时间。</a:t>
            </a:r>
            <a:endParaRPr lang="en-US" altLang="zh-CN" sz="1200" dirty="0"/>
          </a:p>
          <a:p>
            <a:r>
              <a:rPr lang="zh-CN" altLang="en-US" sz="1200" dirty="0"/>
              <a:t>当震网实施攻击时，会将变频器的频率设定为</a:t>
            </a:r>
            <a:r>
              <a:rPr lang="en-US" altLang="zh-CN" sz="1200" dirty="0"/>
              <a:t>1410</a:t>
            </a:r>
            <a:r>
              <a:rPr lang="zh-CN" altLang="en-US" sz="1200" dirty="0"/>
              <a:t>赫兹，并持续</a:t>
            </a:r>
            <a:r>
              <a:rPr lang="en-US" altLang="zh-CN" sz="1200" dirty="0"/>
              <a:t>15</a:t>
            </a:r>
            <a:r>
              <a:rPr lang="zh-CN" altLang="en-US" sz="1200" dirty="0"/>
              <a:t>分钟。这个频率，恰好处于</a:t>
            </a:r>
            <a:r>
              <a:rPr lang="en-US" altLang="zh-CN" sz="1200" dirty="0"/>
              <a:t>IR-1</a:t>
            </a:r>
            <a:r>
              <a:rPr lang="zh-CN" altLang="en-US" sz="1200" dirty="0"/>
              <a:t>型离心机马达可以承受范围的极限上，频率再高一点，离心机可能就直接损毁了。</a:t>
            </a:r>
            <a:endParaRPr lang="en-US" altLang="zh-CN" sz="1200" dirty="0"/>
          </a:p>
          <a:p>
            <a:r>
              <a:rPr lang="zh-CN" altLang="en-US" sz="1200" dirty="0"/>
              <a:t>震网先让变频器转得飞快，再让它转得死慢。就像坐过山车上上下下你心脏受不了一样，忽快忽慢变频器也受不了，障碍率会噌噌噌往上窜。</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pitchFamily="2" charset="-122"/>
              <a:cs typeface="+mn-cs"/>
            </a:endParaRPr>
          </a:p>
          <a:p>
            <a:pPr algn="l"/>
            <a:r>
              <a:rPr lang="en-US" altLang="zh-CN" dirty="0"/>
              <a:t>2009</a:t>
            </a:r>
            <a:r>
              <a:rPr lang="zh-CN" altLang="en-US" dirty="0"/>
              <a:t>年</a:t>
            </a:r>
            <a:r>
              <a:rPr lang="en-US" altLang="zh-CN" dirty="0"/>
              <a:t>11</a:t>
            </a:r>
            <a:r>
              <a:rPr lang="zh-CN" altLang="en-US" dirty="0"/>
              <a:t>月，纳坦兹大概有</a:t>
            </a:r>
            <a:r>
              <a:rPr lang="en-US" altLang="zh-CN" dirty="0"/>
              <a:t>8700</a:t>
            </a:r>
            <a:r>
              <a:rPr lang="zh-CN" altLang="en-US" dirty="0"/>
              <a:t>台</a:t>
            </a:r>
            <a:r>
              <a:rPr lang="en-US" altLang="zh-CN" dirty="0"/>
              <a:t>IR-1</a:t>
            </a:r>
            <a:r>
              <a:rPr lang="zh-CN" altLang="en-US" dirty="0"/>
              <a:t>离心机。因为</a:t>
            </a:r>
            <a:r>
              <a:rPr lang="en-US" altLang="zh-CN" dirty="0"/>
              <a:t>IR-1</a:t>
            </a:r>
            <a:r>
              <a:rPr lang="zh-CN" altLang="en-US" dirty="0"/>
              <a:t>离心机非常脆弱，在正常情况下，一年会替换</a:t>
            </a:r>
            <a:r>
              <a:rPr lang="en-US" altLang="zh-CN" dirty="0"/>
              <a:t>800</a:t>
            </a:r>
            <a:r>
              <a:rPr lang="zh-CN" altLang="en-US" dirty="0"/>
              <a:t>台。在</a:t>
            </a:r>
            <a:r>
              <a:rPr lang="en-US" altLang="zh-CN" dirty="0"/>
              <a:t>2009</a:t>
            </a:r>
            <a:r>
              <a:rPr lang="zh-CN" altLang="en-US" dirty="0"/>
              <a:t>年</a:t>
            </a:r>
            <a:r>
              <a:rPr lang="en-US" altLang="zh-CN" dirty="0"/>
              <a:t>12</a:t>
            </a:r>
            <a:r>
              <a:rPr lang="zh-CN" altLang="en-US" dirty="0"/>
              <a:t>月到</a:t>
            </a:r>
            <a:r>
              <a:rPr lang="en-US" altLang="zh-CN" dirty="0"/>
              <a:t>2010</a:t>
            </a:r>
            <a:r>
              <a:rPr lang="zh-CN" altLang="en-US" dirty="0"/>
              <a:t>年</a:t>
            </a:r>
            <a:r>
              <a:rPr lang="en-US" altLang="zh-CN" dirty="0"/>
              <a:t>1</a:t>
            </a:r>
            <a:r>
              <a:rPr lang="zh-CN" altLang="en-US" dirty="0"/>
              <a:t>月期间，仅仅两个月就坏了</a:t>
            </a:r>
            <a:r>
              <a:rPr lang="en-US" altLang="zh-CN" dirty="0"/>
              <a:t>1000</a:t>
            </a:r>
            <a:r>
              <a:rPr lang="zh-CN" altLang="en-US" dirty="0"/>
              <a:t>台离心机。</a:t>
            </a:r>
            <a:endParaRPr lang="en-US" altLang="zh-CN" dirty="0"/>
          </a:p>
          <a:p>
            <a:pPr algn="l"/>
            <a:r>
              <a:rPr lang="zh-CN" altLang="en-US" dirty="0"/>
              <a:t>直到</a:t>
            </a:r>
            <a:r>
              <a:rPr lang="en-US" altLang="zh-CN" dirty="0"/>
              <a:t>2010</a:t>
            </a:r>
            <a:r>
              <a:rPr lang="zh-CN" altLang="en-US" dirty="0"/>
              <a:t>年</a:t>
            </a:r>
            <a:r>
              <a:rPr lang="en-US" altLang="zh-CN" dirty="0"/>
              <a:t>11</a:t>
            </a:r>
            <a:r>
              <a:rPr lang="zh-CN" altLang="en-US" dirty="0"/>
              <a:t>月</a:t>
            </a:r>
            <a:r>
              <a:rPr lang="en-US" altLang="zh-CN" dirty="0"/>
              <a:t>12</a:t>
            </a:r>
            <a:r>
              <a:rPr lang="zh-CN" altLang="en-US" dirty="0"/>
              <a:t>日，赛门铁克公司发布了一条博客，称震网的攻击对象是某个特定型号的变频器，通过攻击，实现了对变频器的操控。</a:t>
            </a:r>
          </a:p>
          <a:p>
            <a:pPr algn="l"/>
            <a:r>
              <a:rPr lang="en-US" altLang="zh-CN" dirty="0"/>
              <a:t>4</a:t>
            </a:r>
            <a:r>
              <a:rPr lang="zh-CN" altLang="en-US" dirty="0"/>
              <a:t>天后，纳坦兹全面暂停了工厂的铀浓缩活动。又隔了</a:t>
            </a:r>
            <a:r>
              <a:rPr lang="en-US" altLang="zh-CN" dirty="0"/>
              <a:t>6</a:t>
            </a:r>
            <a:r>
              <a:rPr lang="zh-CN" altLang="en-US" dirty="0"/>
              <a:t>天，所有离心机停止运转。</a:t>
            </a:r>
          </a:p>
          <a:p>
            <a:pPr algn="l"/>
            <a:r>
              <a:rPr lang="en-US" altLang="zh-CN" dirty="0"/>
              <a:t>11</a:t>
            </a:r>
            <a:r>
              <a:rPr lang="zh-CN" altLang="en-US" dirty="0"/>
              <a:t>月</a:t>
            </a:r>
            <a:r>
              <a:rPr lang="en-US" altLang="zh-CN" dirty="0"/>
              <a:t>29</a:t>
            </a:r>
            <a:r>
              <a:rPr lang="zh-CN" altLang="en-US" dirty="0"/>
              <a:t>日，伊朗著名核物理学家沙利亚里和放射性同位素分离专家艾巴西在上班途中遭到暗杀，前者死亡，后者重伤。</a:t>
            </a:r>
            <a:endParaRPr lang="en-US" altLang="zh-CN" dirty="0"/>
          </a:p>
          <a:p>
            <a:pPr algn="l"/>
            <a:r>
              <a:rPr lang="zh-CN" altLang="en-US" dirty="0"/>
              <a:t>暗杀事件当天，伊朗总统内贾德首次确认，电脑病毒攻击了纳坦兹核设施。</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pitchFamily="2" charset="-122"/>
                <a:cs typeface="+mn-cs"/>
              </a:rPr>
              <a:t>这两种软件是西门子公司的专有软件</a:t>
            </a:r>
            <a:r>
              <a:rPr lang="en-US" altLang="zh-CN" sz="1200" b="1" i="0" kern="1200" dirty="0">
                <a:solidFill>
                  <a:schemeClr val="tx1"/>
                </a:solidFill>
                <a:effectLst/>
                <a:latin typeface="Arial" charset="0"/>
                <a:ea typeface="宋体" pitchFamily="2" charset="-122"/>
                <a:cs typeface="+mn-cs"/>
              </a:rPr>
              <a:t>Step 7</a:t>
            </a:r>
            <a:r>
              <a:rPr lang="zh-CN" altLang="en-US" sz="1200" b="1" i="0" kern="1200" dirty="0">
                <a:solidFill>
                  <a:schemeClr val="tx1"/>
                </a:solidFill>
                <a:effectLst/>
                <a:latin typeface="Arial" charset="0"/>
                <a:ea typeface="宋体" pitchFamily="2" charset="-122"/>
                <a:cs typeface="+mn-cs"/>
              </a:rPr>
              <a:t>和</a:t>
            </a:r>
            <a:r>
              <a:rPr lang="en-US" altLang="zh-CN" sz="1200" b="1" i="0" kern="1200" dirty="0">
                <a:solidFill>
                  <a:schemeClr val="tx1"/>
                </a:solidFill>
                <a:effectLst/>
                <a:latin typeface="Arial" charset="0"/>
                <a:ea typeface="宋体" pitchFamily="2" charset="-122"/>
                <a:cs typeface="+mn-cs"/>
              </a:rPr>
              <a:t>WinCC</a:t>
            </a:r>
            <a:r>
              <a:rPr lang="zh-CN" altLang="en-US" sz="1200" b="1" i="0" kern="1200" dirty="0">
                <a:solidFill>
                  <a:schemeClr val="tx1"/>
                </a:solidFill>
                <a:effectLst/>
                <a:latin typeface="Arial" charset="0"/>
                <a:ea typeface="宋体" pitchFamily="2" charset="-122"/>
                <a:cs typeface="+mn-cs"/>
              </a:rPr>
              <a:t>。</a:t>
            </a:r>
            <a:r>
              <a:rPr lang="zh-CN" altLang="en-US" sz="1200" b="0" i="0" kern="1200" dirty="0">
                <a:solidFill>
                  <a:schemeClr val="tx1"/>
                </a:solidFill>
                <a:effectLst/>
                <a:latin typeface="Arial" charset="0"/>
                <a:ea typeface="宋体" pitchFamily="2" charset="-122"/>
                <a:cs typeface="+mn-cs"/>
              </a:rPr>
              <a:t>它们都是与西门子公司生产的可编程逻辑控制器（</a:t>
            </a:r>
            <a:r>
              <a:rPr lang="en-US" altLang="zh-CN" sz="1200" b="0" i="0" kern="1200" dirty="0">
                <a:solidFill>
                  <a:schemeClr val="tx1"/>
                </a:solidFill>
                <a:effectLst/>
                <a:latin typeface="Arial" charset="0"/>
                <a:ea typeface="宋体" pitchFamily="2" charset="-122"/>
                <a:cs typeface="+mn-cs"/>
              </a:rPr>
              <a:t>PLC</a:t>
            </a:r>
            <a:r>
              <a:rPr lang="zh-CN" altLang="en-US" sz="1200" b="0" i="0" kern="1200" dirty="0">
                <a:solidFill>
                  <a:schemeClr val="tx1"/>
                </a:solidFill>
                <a:effectLst/>
                <a:latin typeface="Arial" charset="0"/>
                <a:ea typeface="宋体" pitchFamily="2" charset="-122"/>
                <a:cs typeface="+mn-cs"/>
              </a:rPr>
              <a:t>）配套的工业控制系统的一部分，用于配置自动控制系统的软硬件参数。只有发现了这两款软件，软件所对应的</a:t>
            </a:r>
            <a:r>
              <a:rPr lang="en-US" altLang="zh-CN" sz="1200" b="0" i="0" kern="1200" dirty="0">
                <a:solidFill>
                  <a:schemeClr val="tx1"/>
                </a:solidFill>
                <a:effectLst/>
                <a:latin typeface="Arial" charset="0"/>
                <a:ea typeface="宋体" pitchFamily="2" charset="-122"/>
                <a:cs typeface="+mn-cs"/>
              </a:rPr>
              <a:t>PLC</a:t>
            </a:r>
            <a:r>
              <a:rPr lang="zh-CN" altLang="en-US" sz="1200" b="0" i="0" kern="1200" dirty="0">
                <a:solidFill>
                  <a:schemeClr val="tx1"/>
                </a:solidFill>
                <a:effectLst/>
                <a:latin typeface="Arial" charset="0"/>
                <a:ea typeface="宋体" pitchFamily="2" charset="-122"/>
                <a:cs typeface="+mn-cs"/>
              </a:rPr>
              <a:t>还必须是</a:t>
            </a:r>
            <a:r>
              <a:rPr lang="en-US" altLang="zh-CN" sz="1200" b="0" i="0" kern="1200" dirty="0">
                <a:solidFill>
                  <a:schemeClr val="tx1"/>
                </a:solidFill>
                <a:effectLst/>
                <a:latin typeface="Arial" charset="0"/>
                <a:ea typeface="宋体" pitchFamily="2" charset="-122"/>
                <a:cs typeface="+mn-cs"/>
              </a:rPr>
              <a:t>S7-315</a:t>
            </a:r>
            <a:r>
              <a:rPr lang="zh-CN" altLang="en-US" sz="1200" b="0" i="0" kern="1200" dirty="0">
                <a:solidFill>
                  <a:schemeClr val="tx1"/>
                </a:solidFill>
                <a:effectLst/>
                <a:latin typeface="Arial" charset="0"/>
                <a:ea typeface="宋体" pitchFamily="2" charset="-122"/>
                <a:cs typeface="+mn-cs"/>
              </a:rPr>
              <a:t>和</a:t>
            </a:r>
            <a:r>
              <a:rPr lang="en-US" altLang="zh-CN" sz="1200" b="0" i="0" kern="1200" dirty="0">
                <a:solidFill>
                  <a:schemeClr val="tx1"/>
                </a:solidFill>
                <a:effectLst/>
                <a:latin typeface="Arial" charset="0"/>
                <a:ea typeface="宋体" pitchFamily="2" charset="-122"/>
                <a:cs typeface="+mn-cs"/>
              </a:rPr>
              <a:t>S7-417</a:t>
            </a:r>
            <a:r>
              <a:rPr lang="zh-CN" altLang="en-US" sz="1200" b="0" i="0" kern="1200" dirty="0">
                <a:solidFill>
                  <a:schemeClr val="tx1"/>
                </a:solidFill>
                <a:effectLst/>
                <a:latin typeface="Arial" charset="0"/>
                <a:ea typeface="宋体" pitchFamily="2" charset="-122"/>
                <a:cs typeface="+mn-cs"/>
              </a:rPr>
              <a:t>这两个型号，震网病毒才会开始攻击。这两个型号对应的是两种</a:t>
            </a:r>
            <a:r>
              <a:rPr lang="zh-CN" altLang="en-US" sz="1200" b="1" i="0" kern="1200" dirty="0">
                <a:solidFill>
                  <a:schemeClr val="tx1"/>
                </a:solidFill>
                <a:effectLst/>
                <a:latin typeface="Arial" charset="0"/>
                <a:ea typeface="宋体" pitchFamily="2" charset="-122"/>
                <a:cs typeface="+mn-cs"/>
              </a:rPr>
              <a:t>特定的变频器。</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424ED01E-F8F9-4F54-B30C-0380FCF998DB}" type="slidenum">
              <a:rPr lang="en-US" altLang="zh-CN" smtClean="0"/>
              <a:pPr>
                <a:defRPr/>
              </a:pPr>
              <a:t>43</a:t>
            </a:fld>
            <a:endParaRPr lang="en-US" altLang="zh-CN"/>
          </a:p>
        </p:txBody>
      </p:sp>
    </p:spTree>
    <p:extLst>
      <p:ext uri="{BB962C8B-B14F-4D97-AF65-F5344CB8AC3E}">
        <p14:creationId xmlns:p14="http://schemas.microsoft.com/office/powerpoint/2010/main" val="2459903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讲解脚本</a:t>
            </a:r>
            <a:r>
              <a:rPr lang="en-US" altLang="zh-CN" dirty="0"/>
              <a:t>】</a:t>
            </a:r>
            <a:r>
              <a:rPr lang="zh-CN" altLang="en-US" dirty="0"/>
              <a:t>网络安全（或信息安全）基本属性主要包括以下</a:t>
            </a:r>
            <a:r>
              <a:rPr lang="en-US" altLang="zh-CN" dirty="0"/>
              <a:t>6</a:t>
            </a:r>
            <a:r>
              <a:rPr lang="zh-CN" altLang="en-US" dirty="0"/>
              <a:t>个主要性质：</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、保密性（又叫机密性）：保障信息的机密，只有信息的发送方和接收方才能懂得所发送信息的内容，原始信息不被非授权者获取（通过加密实现）</a:t>
            </a:r>
            <a:endParaRPr lang="en-US" altLang="zh-CN" dirty="0"/>
          </a:p>
          <a:p>
            <a:r>
              <a:rPr lang="en-US" altLang="zh-CN" dirty="0"/>
              <a:t>2</a:t>
            </a:r>
            <a:r>
              <a:rPr lang="zh-CN" altLang="en-US" dirty="0"/>
              <a:t>、完整性：保障信息的完整，原始信息不被非法篡改（通过数字签名实现）</a:t>
            </a:r>
            <a:endParaRPr lang="en-US" altLang="zh-CN" dirty="0"/>
          </a:p>
          <a:p>
            <a:r>
              <a:rPr lang="en-US" altLang="zh-CN" dirty="0"/>
              <a:t>3</a:t>
            </a:r>
            <a:r>
              <a:rPr lang="zh-CN" altLang="en-US" dirty="0"/>
              <a:t>、可用性：保障信息系统及其服务能可靠正常使用（通过访问控制等安全防护技术实现）</a:t>
            </a:r>
            <a:endParaRPr lang="en-US" altLang="zh-CN" dirty="0"/>
          </a:p>
          <a:p>
            <a:r>
              <a:rPr lang="en-US" altLang="zh-CN" dirty="0"/>
              <a:t>4</a:t>
            </a:r>
            <a:r>
              <a:rPr lang="zh-CN" altLang="en-US" dirty="0"/>
              <a:t>、可认证性</a:t>
            </a:r>
            <a:r>
              <a:rPr lang="en-US" altLang="zh-CN" dirty="0"/>
              <a:t>/</a:t>
            </a:r>
            <a:r>
              <a:rPr lang="zh-CN" altLang="en-US" dirty="0"/>
              <a:t>真实性：进行敏感信息交换或通信前，能够彼此认证对方的合法身份，</a:t>
            </a:r>
            <a:r>
              <a:rPr lang="zh-CN" altLang="en-US" sz="1200" dirty="0">
                <a:latin typeface="+mj-lt"/>
                <a:ea typeface="+mn-ea"/>
              </a:rPr>
              <a:t>对信息的来源进行判断，能对伪造来源的信息予以鉴别</a:t>
            </a:r>
            <a:r>
              <a:rPr lang="zh-CN" altLang="en-US" dirty="0"/>
              <a:t>（通过身份认证实现）</a:t>
            </a:r>
            <a:endParaRPr lang="en-US" altLang="zh-CN" dirty="0"/>
          </a:p>
          <a:p>
            <a:r>
              <a:rPr lang="en-US" altLang="zh-CN" dirty="0"/>
              <a:t>5</a:t>
            </a:r>
            <a:r>
              <a:rPr lang="zh-CN" altLang="en-US" dirty="0"/>
              <a:t>、不可抵赖性：不能抵赖曾经的行为和操作，</a:t>
            </a:r>
            <a:r>
              <a:rPr lang="zh-CN" altLang="en-US" sz="1200" dirty="0">
                <a:latin typeface="+mj-lt"/>
                <a:ea typeface="+mn-ea"/>
              </a:rPr>
              <a:t>建立有效的责任机制，防止用户否认其行为</a:t>
            </a:r>
            <a:r>
              <a:rPr lang="zh-CN" altLang="en-US" dirty="0"/>
              <a:t>（通过数字签名实现）</a:t>
            </a:r>
            <a:endParaRPr lang="en-US" altLang="zh-CN" dirty="0"/>
          </a:p>
          <a:p>
            <a:r>
              <a:rPr lang="en-US" altLang="zh-CN" dirty="0">
                <a:solidFill>
                  <a:srgbClr val="C00000"/>
                </a:solidFill>
              </a:rPr>
              <a:t>6</a:t>
            </a:r>
            <a:r>
              <a:rPr lang="zh-CN" altLang="en-US" dirty="0">
                <a:solidFill>
                  <a:srgbClr val="C00000"/>
                </a:solidFill>
              </a:rPr>
              <a:t>、可控性：</a:t>
            </a:r>
            <a:r>
              <a:rPr lang="zh-CN" altLang="en-US" dirty="0"/>
              <a:t>对信息的传播及内容具有控制能力，网络产品和服务安全可控性（通过安全检测，风险评估，预警，态势感知等手段实现）</a:t>
            </a:r>
            <a:endParaRPr lang="en-US" altLang="zh-CN" dirty="0"/>
          </a:p>
          <a:p>
            <a:r>
              <a:rPr lang="en-US" altLang="zh-CN" dirty="0"/>
              <a:t>【</a:t>
            </a:r>
            <a:r>
              <a:rPr lang="zh-CN" altLang="en-US" dirty="0"/>
              <a:t>选讲或扩展讲解</a:t>
            </a:r>
            <a:r>
              <a:rPr lang="en-US" altLang="zh-CN" dirty="0"/>
              <a:t>】</a:t>
            </a:r>
          </a:p>
          <a:p>
            <a:r>
              <a:rPr lang="zh-CN" altLang="en-US" dirty="0"/>
              <a:t>要保障网络空间安全可控，是指网络产品和服务采用先进的安全技术、设计合理、质量可靠，规避由于机构、组织、企业、团体或者个人的故意行为所导致的网络产品和服务安全风险，例如人为设置或者安装缺陷、漏洞、后门等；规避由于机构、组织、企业、团体或者个人的行为所导致的网络产品和服务供应链安全风险，例如网络产品和服务供应链的垄断、延迟、障碍或者中断等，保障网络产品和服务的应用安全、用户安全、国家安全；保障网络产品和服务的安全风险用户可控、市场机制可控、监管机构可控、司法体系可控，一旦发生前述安全风险，用户能够得到足够的救济措施或者替代方案，中国法律能够予以纠正或者处置。</a:t>
            </a:r>
            <a:endParaRPr lang="en-US" altLang="zh-CN" dirty="0"/>
          </a:p>
          <a:p>
            <a:r>
              <a:rPr lang="zh-CN" altLang="en-US" dirty="0"/>
              <a:t>安全可控中的“安全”，一般来说不强调网络产品和服务安全功能的多少与高低，而是注重于其应用安全、用户安全、国家安全等。</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41661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838" y="746125"/>
            <a:ext cx="6624637" cy="37274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t>
            </a:r>
            <a:r>
              <a:rPr lang="zh-CN" altLang="en-US" dirty="0"/>
              <a:t>选讲或扩展讲解</a:t>
            </a:r>
            <a:r>
              <a:rPr lang="en-US" altLang="zh-CN"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it-IT" altLang="zh-CN" dirty="0"/>
              <a:t>Stuxnet</a:t>
            </a:r>
            <a:r>
              <a:rPr lang="zh-CN" altLang="it-IT" dirty="0"/>
              <a:t>（震网病毒），往往被认为是第一个投入实战的“国家级网络武器”。它的主要攻击目标是伊朗的核设施和基础能源设施，也就是说它是一个“针对特定国家”的武器，制造它的目的则是为了打击伊朗的核计划。</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通过网络空间手段进行攻击，</a:t>
            </a:r>
            <a:r>
              <a:rPr kumimoji="1" lang="en-US" altLang="zh-CN" dirty="0"/>
              <a:t>APT</a:t>
            </a:r>
            <a:r>
              <a:rPr kumimoji="1" lang="zh-CN" altLang="en-US" dirty="0"/>
              <a:t>可以达成与传统物理空间攻击（甚至是火力打击）的等效性。</a:t>
            </a:r>
          </a:p>
          <a:p>
            <a:endParaRPr kumimoji="1" lang="zh-CN" altLang="en-US" dirty="0"/>
          </a:p>
        </p:txBody>
      </p:sp>
      <p:sp>
        <p:nvSpPr>
          <p:cNvPr id="4" name="灯片编号占位符 3"/>
          <p:cNvSpPr>
            <a:spLocks noGrp="1"/>
          </p:cNvSpPr>
          <p:nvPr>
            <p:ph type="sldNum" sz="quarter" idx="5"/>
          </p:nvPr>
        </p:nvSpPr>
        <p:spPr/>
        <p:txBody>
          <a:bodyPr/>
          <a:lstStyle/>
          <a:p>
            <a:pPr>
              <a:defRPr/>
            </a:pPr>
            <a:fld id="{424ED01E-F8F9-4F54-B30C-0380FCF998DB}" type="slidenum">
              <a:rPr lang="en-US" altLang="zh-CN" smtClean="0"/>
              <a:pPr>
                <a:defRPr/>
              </a:pPr>
              <a:t>44</a:t>
            </a:fld>
            <a:endParaRPr lang="en-US" altLang="zh-CN"/>
          </a:p>
        </p:txBody>
      </p:sp>
    </p:spTree>
    <p:extLst>
      <p:ext uri="{BB962C8B-B14F-4D97-AF65-F5344CB8AC3E}">
        <p14:creationId xmlns:p14="http://schemas.microsoft.com/office/powerpoint/2010/main" val="3558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838" y="746125"/>
            <a:ext cx="6624637" cy="372745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endParaRPr lang="en-US" altLang="zh-CN" sz="1200" b="0" i="0" u="none" strike="noStrike" kern="1200" dirty="0">
              <a:solidFill>
                <a:schemeClr val="tx1"/>
              </a:solidFill>
              <a:effectLst/>
              <a:latin typeface="Arial" charset="0"/>
              <a:ea typeface="宋体" pitchFamily="2" charset="-122"/>
              <a:cs typeface="+mn-cs"/>
            </a:endParaRPr>
          </a:p>
          <a:p>
            <a:r>
              <a:rPr lang="en-US" altLang="zh-CN" sz="1200" b="0" i="0" u="none" strike="noStrike" kern="1200" dirty="0">
                <a:solidFill>
                  <a:schemeClr val="tx1"/>
                </a:solidFill>
                <a:effectLst/>
                <a:latin typeface="Arial" charset="0"/>
                <a:ea typeface="宋体" pitchFamily="2" charset="-122"/>
                <a:cs typeface="+mn-cs"/>
              </a:rPr>
              <a:t>2019</a:t>
            </a:r>
            <a:r>
              <a:rPr lang="zh-CN" altLang="en-US" sz="1200" b="0" i="0" u="none" strike="noStrike" kern="1200" dirty="0">
                <a:solidFill>
                  <a:schemeClr val="tx1"/>
                </a:solidFill>
                <a:effectLst/>
                <a:latin typeface="Arial" charset="0"/>
                <a:ea typeface="宋体" pitchFamily="2" charset="-122"/>
                <a:cs typeface="+mn-cs"/>
              </a:rPr>
              <a:t>年，有相关媒体报道，震网病毒进入到伊朗相关物理隔离的工业网，是依靠荷兰情报人员在攻击方的要求下招募了“内鬼”</a:t>
            </a:r>
            <a:r>
              <a:rPr lang="en-US" altLang="zh-CN" sz="1200" b="0" i="0" u="none" strike="noStrike" kern="1200" dirty="0">
                <a:solidFill>
                  <a:schemeClr val="tx1"/>
                </a:solidFill>
                <a:effectLst/>
                <a:latin typeface="Arial" charset="0"/>
                <a:ea typeface="宋体" pitchFamily="2" charset="-122"/>
                <a:cs typeface="+mn-cs"/>
              </a:rPr>
              <a:t>[7]</a:t>
            </a:r>
            <a:r>
              <a:rPr lang="zh-CN" altLang="en-US" sz="1200" b="0" i="0" u="none" strike="noStrike" kern="1200" dirty="0">
                <a:solidFill>
                  <a:schemeClr val="tx1"/>
                </a:solidFill>
                <a:effectLst/>
                <a:latin typeface="Arial" charset="0"/>
                <a:ea typeface="宋体" pitchFamily="2" charset="-122"/>
                <a:cs typeface="+mn-cs"/>
              </a:rPr>
              <a:t>。而在内网中，震网主要的传播方式为借助</a:t>
            </a:r>
            <a:r>
              <a:rPr lang="en" altLang="zh-CN" sz="1200" b="0" i="0" u="none" strike="noStrike" kern="1200" dirty="0">
                <a:solidFill>
                  <a:schemeClr val="tx1"/>
                </a:solidFill>
                <a:effectLst/>
                <a:latin typeface="Arial" charset="0"/>
                <a:ea typeface="宋体" pitchFamily="2" charset="-122"/>
                <a:cs typeface="+mn-cs"/>
              </a:rPr>
              <a:t>USB</a:t>
            </a:r>
            <a:r>
              <a:rPr lang="zh-CN" altLang="en-US" sz="1200" b="0" i="0" u="none" strike="noStrike" kern="1200" dirty="0">
                <a:solidFill>
                  <a:schemeClr val="tx1"/>
                </a:solidFill>
                <a:effectLst/>
                <a:latin typeface="Arial" charset="0"/>
                <a:ea typeface="宋体" pitchFamily="2" charset="-122"/>
                <a:cs typeface="+mn-cs"/>
              </a:rPr>
              <a:t>摆渡</a:t>
            </a:r>
            <a:r>
              <a:rPr lang="en-US" altLang="zh-CN" sz="1200" b="0" i="0" u="none" strike="noStrike" kern="1200" dirty="0">
                <a:solidFill>
                  <a:schemeClr val="tx1"/>
                </a:solidFill>
                <a:effectLst/>
                <a:latin typeface="Arial" charset="0"/>
                <a:ea typeface="宋体" pitchFamily="2" charset="-122"/>
                <a:cs typeface="+mn-cs"/>
              </a:rPr>
              <a:t>+</a:t>
            </a:r>
            <a:r>
              <a:rPr lang="zh-CN" altLang="en-US" sz="1200" b="0" i="0" u="none" strike="noStrike" kern="1200" dirty="0">
                <a:solidFill>
                  <a:schemeClr val="tx1"/>
                </a:solidFill>
                <a:effectLst/>
                <a:latin typeface="Arial" charset="0"/>
                <a:ea typeface="宋体" pitchFamily="2" charset="-122"/>
                <a:cs typeface="+mn-cs"/>
              </a:rPr>
              <a:t>基于漏洞的横向移动。其预设的攻击场景是与互联网隔离的内部网络。快捷方式解析漏洞、</a:t>
            </a:r>
            <a:r>
              <a:rPr lang="en" altLang="zh-CN" sz="1200" b="0" i="0" u="none" strike="noStrike" kern="1200" dirty="0">
                <a:solidFill>
                  <a:schemeClr val="tx1"/>
                </a:solidFill>
                <a:effectLst/>
                <a:latin typeface="Arial" charset="0"/>
                <a:ea typeface="宋体" pitchFamily="2" charset="-122"/>
                <a:cs typeface="+mn-cs"/>
              </a:rPr>
              <a:t>RPC</a:t>
            </a:r>
            <a:r>
              <a:rPr lang="zh-CN" altLang="en-US" sz="1200" b="0" i="0" u="none" strike="noStrike" kern="1200" dirty="0">
                <a:solidFill>
                  <a:schemeClr val="tx1"/>
                </a:solidFill>
                <a:effectLst/>
                <a:latin typeface="Arial" charset="0"/>
                <a:ea typeface="宋体" pitchFamily="2" charset="-122"/>
                <a:cs typeface="+mn-cs"/>
              </a:rPr>
              <a:t>远程执行漏洞、打印机后台程序服务漏洞，实现联网主机之间的传播</a:t>
            </a:r>
            <a:endParaRPr kumimoji="1" lang="zh-CN" altLang="en-US" dirty="0"/>
          </a:p>
        </p:txBody>
      </p:sp>
      <p:sp>
        <p:nvSpPr>
          <p:cNvPr id="4" name="灯片编号占位符 3"/>
          <p:cNvSpPr>
            <a:spLocks noGrp="1"/>
          </p:cNvSpPr>
          <p:nvPr>
            <p:ph type="sldNum" sz="quarter" idx="5"/>
          </p:nvPr>
        </p:nvSpPr>
        <p:spPr/>
        <p:txBody>
          <a:bodyPr/>
          <a:lstStyle/>
          <a:p>
            <a:pPr>
              <a:defRPr/>
            </a:pPr>
            <a:fld id="{424ED01E-F8F9-4F54-B30C-0380FCF998DB}" type="slidenum">
              <a:rPr lang="en-US" altLang="zh-CN" smtClean="0"/>
              <a:pPr>
                <a:defRPr/>
              </a:pPr>
              <a:t>45</a:t>
            </a:fld>
            <a:endParaRPr lang="en-US" altLang="zh-CN"/>
          </a:p>
        </p:txBody>
      </p:sp>
    </p:spTree>
    <p:extLst>
      <p:ext uri="{BB962C8B-B14F-4D97-AF65-F5344CB8AC3E}">
        <p14:creationId xmlns:p14="http://schemas.microsoft.com/office/powerpoint/2010/main" val="3401343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b="1" dirty="0"/>
              <a:t>8.3 </a:t>
            </a:r>
            <a:r>
              <a:rPr lang="zh-CN" altLang="en-US" sz="1200" b="1" dirty="0">
                <a:solidFill>
                  <a:srgbClr val="C00000"/>
                </a:solidFill>
              </a:rPr>
              <a:t>安全机制与手段</a:t>
            </a:r>
            <a:r>
              <a:rPr lang="zh-CN" altLang="en-US" sz="1200" b="1" baseline="0" dirty="0">
                <a:solidFill>
                  <a:srgbClr val="C00000"/>
                </a:solidFill>
              </a:rPr>
              <a:t>主要分为：</a:t>
            </a:r>
            <a:r>
              <a:rPr lang="zh-CN" altLang="en-US" sz="1200" b="0" baseline="0" dirty="0">
                <a:solidFill>
                  <a:srgbClr val="C00000"/>
                </a:solidFill>
              </a:rPr>
              <a:t>密码学、数字签名和报文完整性两个部分进行讲解。</a:t>
            </a:r>
            <a:endParaRPr lang="en-US" altLang="zh-CN" sz="1200" b="0" dirty="0">
              <a:solidFill>
                <a:srgbClr val="C00000"/>
              </a:solidFill>
            </a:endParaRPr>
          </a:p>
          <a:p>
            <a:endParaRPr lang="en-US" altLang="zh-CN" dirty="0"/>
          </a:p>
          <a:p>
            <a:r>
              <a:rPr lang="en-US" altLang="zh-CN" dirty="0"/>
              <a:t>【</a:t>
            </a:r>
            <a:r>
              <a:rPr lang="zh-CN" altLang="en-US" dirty="0"/>
              <a:t>选讲或扩展讲解</a:t>
            </a:r>
            <a:r>
              <a:rPr lang="en-US" altLang="zh-CN" dirty="0"/>
              <a:t>】</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D23181-2505-4EB2-AC87-B8F55776A9C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21550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lang="en-US" altLang="zh-CN" sz="900" b="0" i="0" kern="1200" dirty="0">
                <a:solidFill>
                  <a:schemeClr val="tx1"/>
                </a:solidFill>
                <a:latin typeface="+mn-lt"/>
                <a:ea typeface="+mn-ea"/>
                <a:cs typeface="+mn-cs"/>
              </a:rPr>
              <a:t>【</a:t>
            </a:r>
            <a:r>
              <a:rPr lang="zh-CN" altLang="en-US" sz="900" b="0" i="0" kern="1200" dirty="0">
                <a:solidFill>
                  <a:schemeClr val="tx1"/>
                </a:solidFill>
                <a:latin typeface="+mn-lt"/>
                <a:ea typeface="+mn-ea"/>
                <a:cs typeface="+mn-cs"/>
              </a:rPr>
              <a:t>讲解脚本</a:t>
            </a:r>
            <a:r>
              <a:rPr lang="en-US" altLang="zh-CN" sz="900" b="0" i="0" kern="1200" dirty="0">
                <a:solidFill>
                  <a:schemeClr val="tx1"/>
                </a:solidFill>
                <a:latin typeface="+mn-lt"/>
                <a:ea typeface="+mn-ea"/>
                <a:cs typeface="+mn-cs"/>
              </a:rPr>
              <a:t>】</a:t>
            </a:r>
          </a:p>
          <a:p>
            <a:endParaRPr lang="en-US" altLang="zh-CN" sz="900" b="0" i="0" kern="1200" dirty="0">
              <a:solidFill>
                <a:schemeClr val="tx1"/>
              </a:solidFill>
              <a:latin typeface="+mn-lt"/>
              <a:ea typeface="+mn-ea"/>
              <a:cs typeface="+mn-cs"/>
            </a:endParaRPr>
          </a:p>
          <a:p>
            <a:r>
              <a:rPr lang="en-US" altLang="zh-CN" sz="900" b="0" i="0" kern="1200" dirty="0">
                <a:solidFill>
                  <a:schemeClr val="tx1"/>
                </a:solidFill>
                <a:latin typeface="+mn-lt"/>
                <a:ea typeface="+mn-ea"/>
                <a:cs typeface="+mn-cs"/>
              </a:rPr>
              <a:t>    </a:t>
            </a:r>
            <a:r>
              <a:rPr lang="zh-CN" altLang="en-US" sz="900" b="0" i="0" kern="1200" dirty="0">
                <a:solidFill>
                  <a:schemeClr val="tx1"/>
                </a:solidFill>
                <a:latin typeface="+mn-lt"/>
                <a:ea typeface="+mn-ea"/>
                <a:cs typeface="+mn-cs"/>
              </a:rPr>
              <a:t>网络空间安全的机制和手段主要依赖于密码来实现。密码是用来维护网络空间安全的核心技术和基本手段，是重要基石。足够安全的密码，能够有效保障网络空间中的设备、数据、信息、通信和服务的安全性，这是经过了充分理论证明和长期实践检验的。密码是网络空间的内在“基因”，尤其新兴网络应用迫切需要密码技术。</a:t>
            </a:r>
            <a:endParaRPr lang="en-US" altLang="zh-CN" sz="900" b="0" i="0" kern="1200" dirty="0">
              <a:solidFill>
                <a:schemeClr val="tx1"/>
              </a:solidFill>
              <a:latin typeface="+mn-lt"/>
              <a:ea typeface="+mn-ea"/>
              <a:cs typeface="+mn-cs"/>
            </a:endParaRPr>
          </a:p>
          <a:p>
            <a:endParaRPr lang="en-US" altLang="zh-CN" sz="900" b="0" i="0" kern="1200" dirty="0">
              <a:solidFill>
                <a:schemeClr val="tx1"/>
              </a:solidFill>
              <a:latin typeface="+mn-lt"/>
              <a:ea typeface="+mn-ea"/>
              <a:cs typeface="+mn-cs"/>
            </a:endParaRPr>
          </a:p>
          <a:p>
            <a:r>
              <a:rPr lang="zh-CN" altLang="en-US" sz="900" b="0" i="0" kern="1200" dirty="0">
                <a:solidFill>
                  <a:schemeClr val="tx1"/>
                </a:solidFill>
                <a:latin typeface="+mn-lt"/>
                <a:ea typeface="+mn-ea"/>
                <a:cs typeface="+mn-cs"/>
              </a:rPr>
              <a:t>    一直以来</a:t>
            </a:r>
            <a:r>
              <a:rPr lang="en-US" altLang="zh-CN" sz="900" b="0" i="0" kern="1200" dirty="0">
                <a:solidFill>
                  <a:schemeClr val="tx1"/>
                </a:solidFill>
                <a:latin typeface="+mn-lt"/>
                <a:ea typeface="+mn-ea"/>
                <a:cs typeface="+mn-cs"/>
              </a:rPr>
              <a:t>, </a:t>
            </a:r>
            <a:r>
              <a:rPr lang="zh-CN" altLang="en-US" sz="900" b="0" i="0" kern="1200" dirty="0">
                <a:solidFill>
                  <a:schemeClr val="tx1"/>
                </a:solidFill>
                <a:latin typeface="+mn-lt"/>
                <a:ea typeface="+mn-ea"/>
                <a:cs typeface="+mn-cs"/>
              </a:rPr>
              <a:t>密码在传统信息安全领域的数据加密、身份鉴别、访问控制、取证溯源等方面发挥着重要作用。如今，网络信息技术已经进入云大智物、区块链、工业互联网、车联网和智慧城市等新阶段。这些新兴技术领域目前尚存在诸多安全隐患，或引入了新的安全问题，这对网络空间安全提出了重大挑战。只有充分发挥密码的核心保障作用，才能有力维护网络数据安全、技术安全和应用安全。无论是网络设备的安全互联互通，还是人、机、物的可信互认均依赖于密码。</a:t>
            </a:r>
            <a:endParaRPr lang="en-US" altLang="zh-CN" sz="900" b="0" i="0" kern="1200" dirty="0">
              <a:solidFill>
                <a:schemeClr val="tx1"/>
              </a:solidFill>
              <a:latin typeface="+mn-lt"/>
              <a:ea typeface="+mn-ea"/>
              <a:cs typeface="+mn-cs"/>
            </a:endParaRPr>
          </a:p>
          <a:p>
            <a:r>
              <a:rPr lang="zh-CN" altLang="en-US" sz="900" b="1" i="0" kern="1200" dirty="0">
                <a:solidFill>
                  <a:schemeClr val="tx1"/>
                </a:solidFill>
                <a:latin typeface="+mn-lt"/>
                <a:ea typeface="+mn-ea"/>
                <a:cs typeface="+mn-cs"/>
              </a:rPr>
              <a:t>（以上内容自由选讲）</a:t>
            </a:r>
          </a:p>
          <a:p>
            <a:r>
              <a:rPr lang="zh-CN" altLang="en-US" sz="900" dirty="0"/>
              <a:t>以下两个小节，我们展开论述密码学的一些基本原理和网络安全安全应用。</a:t>
            </a:r>
            <a:endParaRPr lang="en-US" altLang="zh-CN" sz="900" dirty="0"/>
          </a:p>
          <a:p>
            <a:r>
              <a:rPr lang="en-US" altLang="zh-CN" sz="900" dirty="0"/>
              <a:t>8.3</a:t>
            </a:r>
            <a:r>
              <a:rPr lang="zh-CN" altLang="en-US" sz="900" dirty="0"/>
              <a:t>主要分成：密码学</a:t>
            </a:r>
            <a:r>
              <a:rPr lang="zh-CN" altLang="en-US" sz="900" baseline="0" dirty="0"/>
              <a:t>、数字签名与报文完整性</a:t>
            </a:r>
            <a:endParaRPr lang="en-US" altLang="zh-CN" sz="900" baseline="0" dirty="0"/>
          </a:p>
          <a:p>
            <a:pPr lvl="1"/>
            <a:r>
              <a:rPr lang="zh-CN" altLang="en-US" sz="900" baseline="0" dirty="0"/>
              <a:t>密码学着重介绍：</a:t>
            </a:r>
            <a:r>
              <a:rPr lang="zh-CN" altLang="en-US" sz="2400" dirty="0">
                <a:solidFill>
                  <a:schemeClr val="tx1"/>
                </a:solidFill>
              </a:rPr>
              <a:t>密码学原则、</a:t>
            </a:r>
            <a:r>
              <a:rPr lang="en-US" altLang="zh-CN" sz="2400" dirty="0">
                <a:solidFill>
                  <a:schemeClr val="tx1"/>
                </a:solidFill>
              </a:rPr>
              <a:t> </a:t>
            </a:r>
            <a:r>
              <a:rPr lang="zh-CN" altLang="en-US" sz="2400" dirty="0">
                <a:solidFill>
                  <a:schemeClr val="tx1"/>
                </a:solidFill>
              </a:rPr>
              <a:t>对称密码算法、非对称密码算法。解决</a:t>
            </a:r>
            <a:r>
              <a:rPr lang="zh-CN" altLang="en-US" sz="2400" b="1" dirty="0">
                <a:solidFill>
                  <a:schemeClr val="tx1"/>
                </a:solidFill>
              </a:rPr>
              <a:t>机密性</a:t>
            </a:r>
            <a:r>
              <a:rPr lang="zh-CN" altLang="en-US" sz="2400" dirty="0">
                <a:solidFill>
                  <a:schemeClr val="tx1"/>
                </a:solidFill>
              </a:rPr>
              <a:t>的问题。对称加密针对单钥，非对称针对双钥。</a:t>
            </a:r>
            <a:endParaRPr lang="en-US" altLang="zh-CN" sz="2400" dirty="0">
              <a:solidFill>
                <a:schemeClr val="tx1"/>
              </a:solidFill>
            </a:endParaRPr>
          </a:p>
          <a:p>
            <a:pPr lvl="1"/>
            <a:r>
              <a:rPr lang="zh-CN" altLang="en-US" sz="2400" baseline="0" dirty="0"/>
              <a:t>数字签名与报文完整性</a:t>
            </a:r>
            <a:r>
              <a:rPr lang="zh-CN" altLang="en-US" sz="2400" dirty="0">
                <a:solidFill>
                  <a:schemeClr val="tx1"/>
                </a:solidFill>
              </a:rPr>
              <a:t>着重介绍：数字签名技术、密码散列函数、消息摘要与报文鉴别码、</a:t>
            </a:r>
            <a:r>
              <a:rPr lang="en-US" altLang="zh-CN" sz="2400" dirty="0">
                <a:solidFill>
                  <a:schemeClr val="tx1"/>
                </a:solidFill>
              </a:rPr>
              <a:t> </a:t>
            </a:r>
            <a:r>
              <a:rPr lang="zh-CN" altLang="en-US" sz="2400" dirty="0">
                <a:solidFill>
                  <a:schemeClr val="tx1"/>
                </a:solidFill>
              </a:rPr>
              <a:t>证书与公钥基础设施。解决当前信息系统中</a:t>
            </a:r>
            <a:r>
              <a:rPr lang="zh-CN" altLang="en-US" sz="2400" b="1" dirty="0">
                <a:solidFill>
                  <a:schemeClr val="tx1"/>
                </a:solidFill>
              </a:rPr>
              <a:t>认证和鉴别</a:t>
            </a:r>
            <a:r>
              <a:rPr lang="zh-CN" altLang="en-US" sz="2400" dirty="0">
                <a:solidFill>
                  <a:schemeClr val="tx1"/>
                </a:solidFill>
              </a:rPr>
              <a:t>，这两个比较容易模拟两可的问题。</a:t>
            </a:r>
            <a:r>
              <a:rPr lang="zh-CN" altLang="en-US" sz="2400" b="1" i="0" kern="1200" dirty="0">
                <a:solidFill>
                  <a:schemeClr val="tx1"/>
                </a:solidFill>
                <a:latin typeface="+mn-lt"/>
                <a:ea typeface="+mn-ea"/>
                <a:cs typeface="+mn-cs"/>
              </a:rPr>
              <a:t>（附两张图片对应密码破解和数字签名更替）</a:t>
            </a:r>
            <a:endParaRPr lang="zh-CN" altLang="en-US" sz="2400" dirty="0">
              <a:solidFill>
                <a:schemeClr val="tx1"/>
              </a:solidFill>
            </a:endParaRPr>
          </a:p>
          <a:p>
            <a:endParaRPr lang="en-US" altLang="zh-CN" sz="900" baseline="0" dirty="0"/>
          </a:p>
          <a:p>
            <a:endParaRPr lang="zh-CN" altLang="en-US" sz="9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10000"/>
          </a:bodyPr>
          <a:lstStyle/>
          <a:p>
            <a:r>
              <a:rPr lang="en-US" altLang="zh-CN" dirty="0"/>
              <a:t>【</a:t>
            </a:r>
            <a:r>
              <a:rPr lang="zh-CN" altLang="en-US" dirty="0"/>
              <a:t>讲解脚本</a:t>
            </a:r>
            <a:r>
              <a:rPr lang="en-US" altLang="zh-CN" dirty="0"/>
              <a:t>】</a:t>
            </a:r>
          </a:p>
          <a:p>
            <a:endParaRPr lang="en-US" altLang="zh-CN" dirty="0"/>
          </a:p>
          <a:p>
            <a:r>
              <a:rPr lang="zh-CN" altLang="en-US" dirty="0"/>
              <a:t>    早在</a:t>
            </a:r>
            <a:r>
              <a:rPr lang="en-US" altLang="zh-CN" dirty="0"/>
              <a:t>19</a:t>
            </a:r>
            <a:r>
              <a:rPr lang="zh-CN" altLang="en-US" dirty="0"/>
              <a:t>世纪，</a:t>
            </a:r>
            <a:r>
              <a:rPr lang="en-US" altLang="zh-CN" dirty="0" err="1"/>
              <a:t>Kerckhoffs</a:t>
            </a:r>
            <a:r>
              <a:rPr lang="en-US" altLang="zh-CN" dirty="0"/>
              <a:t> </a:t>
            </a:r>
            <a:r>
              <a:rPr lang="zh-CN" altLang="en-US" dirty="0"/>
              <a:t>就提出了这个原则。他认为，保持秘密的关键在于密钥</a:t>
            </a:r>
            <a:r>
              <a:rPr lang="en-US" altLang="zh-CN" dirty="0"/>
              <a:t>KEY</a:t>
            </a:r>
            <a:r>
              <a:rPr lang="zh-CN" altLang="en-US" dirty="0"/>
              <a:t>，不在于加密算法。</a:t>
            </a:r>
            <a:endParaRPr lang="en-US" altLang="zh-CN" dirty="0"/>
          </a:p>
          <a:p>
            <a:r>
              <a:rPr lang="zh-CN" altLang="en-US" dirty="0"/>
              <a:t>即使密码系统的任何细节已为人悉知，只要密钥（</a:t>
            </a:r>
            <a:r>
              <a:rPr lang="en-US" altLang="zh-CN" dirty="0"/>
              <a:t>key</a:t>
            </a:r>
            <a:r>
              <a:rPr lang="zh-CN" altLang="en-US" dirty="0"/>
              <a:t>）未泄漏，它也应是安全的。也就是：</a:t>
            </a:r>
            <a:r>
              <a:rPr lang="zh-CN" altLang="en-US" b="1" dirty="0">
                <a:solidFill>
                  <a:srgbClr val="7030A0"/>
                </a:solidFill>
              </a:rPr>
              <a:t>秘密</a:t>
            </a:r>
            <a:r>
              <a:rPr lang="en-US" altLang="zh-CN" b="1" dirty="0">
                <a:solidFill>
                  <a:srgbClr val="7030A0"/>
                </a:solidFill>
              </a:rPr>
              <a:t>=key and  </a:t>
            </a:r>
            <a:r>
              <a:rPr lang="zh-CN" altLang="en-US" b="1" dirty="0">
                <a:solidFill>
                  <a:srgbClr val="7030A0"/>
                </a:solidFill>
              </a:rPr>
              <a:t>秘密≠ 加密算法</a:t>
            </a:r>
            <a:endParaRPr lang="en-US" altLang="zh-CN" b="1" dirty="0"/>
          </a:p>
          <a:p>
            <a:pPr lvl="1"/>
            <a:r>
              <a:rPr lang="en-US" altLang="zh-CN" dirty="0"/>
              <a:t>1.</a:t>
            </a:r>
            <a:r>
              <a:rPr lang="zh-CN" altLang="en-US" dirty="0"/>
              <a:t>二战促进了古典密码算法走向巅峰，代表产品就是德军的</a:t>
            </a:r>
            <a:r>
              <a:rPr lang="en-US" dirty="0"/>
              <a:t>Enigma</a:t>
            </a:r>
            <a:r>
              <a:rPr lang="zh-CN" altLang="en-US" dirty="0"/>
              <a:t>机和日军的紫谜</a:t>
            </a:r>
            <a:r>
              <a:rPr lang="en-US" altLang="zh-CN" dirty="0"/>
              <a:t>(</a:t>
            </a:r>
            <a:r>
              <a:rPr lang="zh-CN" altLang="en-US" dirty="0"/>
              <a:t>如图所示</a:t>
            </a:r>
            <a:r>
              <a:rPr lang="en-US" altLang="zh-CN" dirty="0"/>
              <a:t>)</a:t>
            </a:r>
            <a:r>
              <a:rPr lang="zh-CN" altLang="en-US" dirty="0"/>
              <a:t>。他们主要是把古典代换置换采用光、电、机械结合成自动加密机。但由于二战期间众多科学家的努力，这两个产品相继被破解</a:t>
            </a:r>
            <a:r>
              <a:rPr lang="en-US" sz="1200" kern="1200" dirty="0">
                <a:solidFill>
                  <a:schemeClr val="tx1"/>
                </a:solidFill>
                <a:latin typeface="+mn-lt"/>
                <a:ea typeface="+mn-ea"/>
                <a:cs typeface="+mn-cs"/>
              </a:rPr>
              <a:t>attack</a:t>
            </a:r>
            <a:r>
              <a:rPr lang="zh-CN" altLang="en-US" dirty="0"/>
              <a:t>和破译</a:t>
            </a:r>
            <a:r>
              <a:rPr lang="en-US" sz="1200" kern="1200" dirty="0">
                <a:solidFill>
                  <a:schemeClr val="tx1"/>
                </a:solidFill>
                <a:latin typeface="+mn-lt"/>
                <a:ea typeface="+mn-ea"/>
                <a:cs typeface="+mn-cs"/>
              </a:rPr>
              <a:t>break</a:t>
            </a:r>
            <a:r>
              <a:rPr lang="zh-CN" altLang="en-US" dirty="0"/>
              <a:t>。</a:t>
            </a:r>
            <a:endParaRPr lang="en-US" altLang="zh-CN" dirty="0"/>
          </a:p>
          <a:p>
            <a:endParaRPr lang="en-US" altLang="zh-CN" dirty="0"/>
          </a:p>
          <a:p>
            <a:pPr lvl="1"/>
            <a:r>
              <a:rPr lang="en-US" altLang="zh-CN" dirty="0"/>
              <a:t>2.</a:t>
            </a:r>
            <a:r>
              <a:rPr lang="zh-CN" altLang="en-US" dirty="0"/>
              <a:t>非常著名的</a:t>
            </a:r>
            <a:r>
              <a:rPr lang="en-US" altLang="zh-CN" dirty="0"/>
              <a:t>Alan</a:t>
            </a:r>
            <a:r>
              <a:rPr lang="en-US" altLang="zh-CN" baseline="0" dirty="0"/>
              <a:t> Turing</a:t>
            </a:r>
            <a:r>
              <a:rPr lang="zh-CN" altLang="en-US" dirty="0"/>
              <a:t>在</a:t>
            </a:r>
            <a:r>
              <a:rPr lang="en-US" dirty="0"/>
              <a:t>Enigma</a:t>
            </a:r>
            <a:r>
              <a:rPr lang="zh-CN" altLang="en-US" dirty="0"/>
              <a:t>机破解中发挥了重大作用，有一部电影</a:t>
            </a:r>
            <a:r>
              <a:rPr lang="en-US" altLang="zh-CN" dirty="0"/>
              <a:t>《</a:t>
            </a:r>
            <a:r>
              <a:rPr lang="zh-CN" altLang="en-US" dirty="0"/>
              <a:t>模仿游戏</a:t>
            </a:r>
            <a:r>
              <a:rPr lang="en-US" altLang="zh-CN" dirty="0"/>
              <a:t>》</a:t>
            </a:r>
            <a:r>
              <a:rPr lang="zh-CN" altLang="en-US" dirty="0"/>
              <a:t>相当于图灵传，可以观赏。（德国电影</a:t>
            </a:r>
            <a:r>
              <a:rPr lang="en-US" altLang="zh-CN" dirty="0"/>
              <a:t>《</a:t>
            </a:r>
            <a:r>
              <a:rPr lang="zh-CN" altLang="en-US" dirty="0"/>
              <a:t>我是谁：没有绝对安全的系统</a:t>
            </a:r>
            <a:r>
              <a:rPr lang="en-US" altLang="zh-CN" dirty="0"/>
              <a:t>》</a:t>
            </a:r>
            <a:r>
              <a:rPr lang="zh-CN" altLang="en-US" dirty="0"/>
              <a:t>也可以观赏</a:t>
            </a:r>
            <a:endParaRPr lang="en-US" altLang="zh-CN" dirty="0"/>
          </a:p>
          <a:p>
            <a:endParaRPr lang="en-US" altLang="zh-CN" dirty="0"/>
          </a:p>
          <a:p>
            <a:pPr lvl="1"/>
            <a:r>
              <a:rPr lang="en-US" sz="1200" b="0" i="0" kern="1200" dirty="0">
                <a:solidFill>
                  <a:schemeClr val="tx1"/>
                </a:solidFill>
                <a:latin typeface="+mn-lt"/>
                <a:ea typeface="+mn-ea"/>
                <a:cs typeface="+mn-cs"/>
              </a:rPr>
              <a:t>3.William F. Friedman</a:t>
            </a:r>
            <a:r>
              <a:rPr lang="zh-CN" altLang="en-US" sz="1200" b="0" i="0" kern="1200" dirty="0">
                <a:solidFill>
                  <a:schemeClr val="tx1"/>
                </a:solidFill>
                <a:latin typeface="+mn-lt"/>
                <a:ea typeface="+mn-ea"/>
                <a:cs typeface="+mn-cs"/>
              </a:rPr>
              <a:t>费里德曼组织破解了紫谜（他是美军密码之父，一手组建了</a:t>
            </a:r>
            <a:r>
              <a:rPr lang="en-US" altLang="zh-CN" sz="1200" b="0" i="0" kern="1200" dirty="0">
                <a:solidFill>
                  <a:schemeClr val="tx1"/>
                </a:solidFill>
                <a:latin typeface="+mn-lt"/>
                <a:ea typeface="+mn-ea"/>
                <a:cs typeface="+mn-cs"/>
              </a:rPr>
              <a:t>NSA</a:t>
            </a:r>
            <a:r>
              <a:rPr lang="zh-CN" altLang="en-US" sz="1200" b="0" i="0" kern="1200" dirty="0">
                <a:solidFill>
                  <a:schemeClr val="tx1"/>
                </a:solidFill>
                <a:latin typeface="+mn-lt"/>
                <a:ea typeface="+mn-ea"/>
                <a:cs typeface="+mn-cs"/>
              </a:rPr>
              <a:t>，领导罗烈攻破紫谜，美国信息系统安全最高奖</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罗烈奖）</a:t>
            </a:r>
            <a:r>
              <a:rPr lang="zh-CN" altLang="en-US" dirty="0"/>
              <a:t>。</a:t>
            </a:r>
            <a:endParaRPr lang="en-US" altLang="zh-CN" dirty="0"/>
          </a:p>
          <a:p>
            <a:pPr lvl="1"/>
            <a:r>
              <a:rPr lang="zh-CN" altLang="en-US" dirty="0"/>
              <a:t>二战结束后，达成一个共识：密码算法不能维系于语言学、机关设计，而</a:t>
            </a:r>
            <a:r>
              <a:rPr lang="zh-CN" altLang="en-US" b="1" dirty="0"/>
              <a:t>应该维系于数学</a:t>
            </a:r>
            <a:r>
              <a:rPr lang="zh-CN" altLang="en-US" dirty="0"/>
              <a:t>。</a:t>
            </a:r>
            <a:endParaRPr lang="en-US" altLang="zh-CN" dirty="0"/>
          </a:p>
          <a:p>
            <a:endParaRPr lang="en-US" altLang="zh-CN" dirty="0"/>
          </a:p>
          <a:p>
            <a:pPr lvl="1"/>
            <a:r>
              <a:rPr lang="en-US" altLang="zh-CN" dirty="0">
                <a:latin typeface="+mn-ea"/>
              </a:rPr>
              <a:t>4.1948</a:t>
            </a:r>
            <a:r>
              <a:rPr lang="zh-CN" altLang="en-US" dirty="0">
                <a:latin typeface="+mn-ea"/>
              </a:rPr>
              <a:t>年</a:t>
            </a:r>
            <a:r>
              <a:rPr lang="en-US" altLang="zh-CN" dirty="0">
                <a:latin typeface="+mn-ea"/>
              </a:rPr>
              <a:t>Shannon</a:t>
            </a:r>
            <a:r>
              <a:rPr lang="zh-CN" altLang="en-US" dirty="0">
                <a:latin typeface="+mn-ea"/>
              </a:rPr>
              <a:t>在</a:t>
            </a:r>
            <a:r>
              <a:rPr lang="en-US" altLang="zh-CN" dirty="0">
                <a:latin typeface="+mn-ea"/>
              </a:rPr>
              <a:t>《</a:t>
            </a:r>
            <a:r>
              <a:rPr lang="zh-CN" altLang="en-US" sz="1200" b="0" i="0" kern="1200" dirty="0">
                <a:solidFill>
                  <a:schemeClr val="tx1"/>
                </a:solidFill>
                <a:latin typeface="+mn-lt"/>
                <a:ea typeface="+mn-ea"/>
                <a:cs typeface="+mn-cs"/>
              </a:rPr>
              <a:t>保密通信的信息理论</a:t>
            </a:r>
            <a:r>
              <a:rPr lang="en-US" altLang="zh-CN" dirty="0">
                <a:latin typeface="+mn-ea"/>
              </a:rPr>
              <a:t>》</a:t>
            </a:r>
            <a:r>
              <a:rPr lang="zh-CN" altLang="en-US" dirty="0">
                <a:latin typeface="+mn-ea"/>
              </a:rPr>
              <a:t>中阐述了非常丰富的内容，有一点就是：维持密码的具体方法就是达到充足的扩撒和混淆。</a:t>
            </a:r>
            <a:endParaRPr lang="en-US" altLang="zh-CN" dirty="0">
              <a:latin typeface="+mn-ea"/>
            </a:endParaRPr>
          </a:p>
          <a:p>
            <a:pPr marL="457200" marR="0" lvl="3"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7030A0"/>
                </a:solidFill>
                <a:latin typeface="+mn-ea"/>
              </a:rPr>
              <a:t>产生</a:t>
            </a:r>
            <a:r>
              <a:rPr lang="zh-CN" altLang="en-US" b="1" dirty="0">
                <a:solidFill>
                  <a:srgbClr val="7030A0"/>
                </a:solidFill>
                <a:latin typeface="+mn-ea"/>
              </a:rPr>
              <a:t>扩散最简单的方法是置换（</a:t>
            </a:r>
            <a:r>
              <a:rPr lang="en-US" sz="1200" b="1" i="0" kern="1200" dirty="0">
                <a:solidFill>
                  <a:schemeClr val="tx1"/>
                </a:solidFill>
                <a:latin typeface="+mn-lt"/>
                <a:ea typeface="+mn-ea"/>
                <a:cs typeface="+mn-cs"/>
              </a:rPr>
              <a:t>Permutation </a:t>
            </a:r>
            <a:r>
              <a:rPr lang="zh-CN" altLang="en-US" b="1" dirty="0">
                <a:solidFill>
                  <a:srgbClr val="7030A0"/>
                </a:solidFill>
                <a:latin typeface="+mn-ea"/>
              </a:rPr>
              <a:t>）；产生混淆最容易的方法是代换（</a:t>
            </a:r>
            <a:r>
              <a:rPr lang="en-US" sz="1200" b="1" i="0" kern="1200" dirty="0">
                <a:solidFill>
                  <a:schemeClr val="tx1"/>
                </a:solidFill>
                <a:latin typeface="+mn-lt"/>
                <a:ea typeface="+mn-ea"/>
                <a:cs typeface="+mn-cs"/>
              </a:rPr>
              <a:t>Substitution </a:t>
            </a:r>
            <a:r>
              <a:rPr lang="zh-CN" altLang="en-US" b="1" dirty="0">
                <a:solidFill>
                  <a:srgbClr val="7030A0"/>
                </a:solidFill>
                <a:latin typeface="+mn-ea"/>
              </a:rPr>
              <a:t>）</a:t>
            </a:r>
            <a:r>
              <a:rPr lang="zh-CN" altLang="en-US" dirty="0">
                <a:solidFill>
                  <a:srgbClr val="7030A0"/>
                </a:solidFill>
                <a:latin typeface="+mn-ea"/>
              </a:rPr>
              <a:t>。并提出了</a:t>
            </a:r>
            <a:r>
              <a:rPr lang="en-US" altLang="zh-CN" dirty="0">
                <a:solidFill>
                  <a:srgbClr val="7030A0"/>
                </a:solidFill>
                <a:latin typeface="+mn-ea"/>
              </a:rPr>
              <a:t>SPN</a:t>
            </a:r>
            <a:r>
              <a:rPr lang="zh-CN" altLang="en-US" dirty="0">
                <a:solidFill>
                  <a:srgbClr val="7030A0"/>
                </a:solidFill>
                <a:latin typeface="+mn-ea"/>
              </a:rPr>
              <a:t>（</a:t>
            </a:r>
            <a:r>
              <a:rPr lang="en-US" sz="1200" b="0" i="0" kern="1200" dirty="0">
                <a:solidFill>
                  <a:schemeClr val="tx1"/>
                </a:solidFill>
                <a:latin typeface="+mn-lt"/>
                <a:ea typeface="+mn-ea"/>
                <a:cs typeface="+mn-cs"/>
              </a:rPr>
              <a:t>Substitution Permutation </a:t>
            </a:r>
            <a:r>
              <a:rPr lang="en-US" altLang="zh-CN" sz="1200" b="0" i="0" kern="1200" dirty="0">
                <a:solidFill>
                  <a:schemeClr val="tx1"/>
                </a:solidFill>
                <a:latin typeface="+mn-lt"/>
                <a:ea typeface="+mn-ea"/>
                <a:cs typeface="+mn-cs"/>
              </a:rPr>
              <a:t>Networks</a:t>
            </a:r>
            <a:r>
              <a:rPr lang="zh-CN" altLang="en-US" dirty="0">
                <a:solidFill>
                  <a:srgbClr val="7030A0"/>
                </a:solidFill>
                <a:latin typeface="+mn-ea"/>
              </a:rPr>
              <a:t>）网络设想。</a:t>
            </a:r>
            <a:endParaRPr lang="en-US" altLang="zh-CN" dirty="0">
              <a:solidFill>
                <a:srgbClr val="7030A0"/>
              </a:solidFill>
              <a:latin typeface="+mn-ea"/>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rgbClr val="7030A0"/>
              </a:solidFill>
            </a:endParaRPr>
          </a:p>
          <a:p>
            <a:pPr lvl="1"/>
            <a:r>
              <a:rPr lang="en-US" altLang="zh-CN" dirty="0"/>
              <a:t>5.1967</a:t>
            </a:r>
            <a:r>
              <a:rPr lang="zh-CN" altLang="en-US" dirty="0"/>
              <a:t>年</a:t>
            </a:r>
            <a:r>
              <a:rPr lang="en-US" altLang="zh-CN" dirty="0"/>
              <a:t>Kahn</a:t>
            </a:r>
            <a:r>
              <a:rPr lang="zh-CN" altLang="en-US" dirty="0"/>
              <a:t>写了一本密码学历史的书籍，激发了对密码学更广泛的兴趣，并引发了民间对当时政府限制密码学研究的广泛挑战。</a:t>
            </a:r>
            <a:r>
              <a:rPr lang="en-US" altLang="zh-CN" dirty="0"/>
              <a:t>IBM</a:t>
            </a:r>
            <a:r>
              <a:rPr lang="zh-CN" altLang="en-US" dirty="0"/>
              <a:t>是其中的领头羊。</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    古典加密算法，以凯撒密码、仿射变换、维吉尼亚密码等多表代换密码为主，但是这些古典密码都抵抗不了计算机这种具有大型算力的穷举攻击。</a:t>
            </a:r>
            <a:endParaRPr lang="en-US" altLang="zh-CN" dirty="0"/>
          </a:p>
          <a:p>
            <a:r>
              <a:rPr lang="zh-CN" altLang="en-US" dirty="0"/>
              <a:t>现代加密算法主要分成：对称加密和非对称加密。针对加密对象的不同，可以分为流加密（逐比特或逐字节）和分组密码（逐</a:t>
            </a:r>
            <a:r>
              <a:rPr lang="en-US" altLang="zh-CN" dirty="0"/>
              <a:t>block</a:t>
            </a:r>
            <a:r>
              <a:rPr lang="zh-CN" altLang="en-US" dirty="0"/>
              <a:t>加密）。</a:t>
            </a:r>
            <a:endParaRPr lang="en-US" altLang="zh-CN" dirty="0"/>
          </a:p>
          <a:p>
            <a:r>
              <a:rPr lang="zh-CN" altLang="en-US" dirty="0"/>
              <a:t>另外一种分类标准是针对数学工具的不同，可以分为：</a:t>
            </a:r>
            <a:endParaRPr lang="en-US" altLang="zh-CN" dirty="0"/>
          </a:p>
          <a:p>
            <a:r>
              <a:rPr lang="en-US" altLang="zh-CN" sz="1200" dirty="0"/>
              <a:t>     I</a:t>
            </a:r>
            <a:r>
              <a:rPr lang="zh-CN" altLang="en-US" sz="1200" dirty="0"/>
              <a:t>型迭代分组密码    对合密码  </a:t>
            </a:r>
            <a:r>
              <a:rPr lang="en-US" altLang="zh-CN" sz="1200" dirty="0" err="1"/>
              <a:t>feistel</a:t>
            </a:r>
            <a:endParaRPr lang="en-US" altLang="zh-CN" sz="1200" dirty="0"/>
          </a:p>
          <a:p>
            <a:r>
              <a:rPr lang="en-US" altLang="zh-CN" sz="1200" dirty="0"/>
              <a:t>    Ⅱ</a:t>
            </a:r>
            <a:r>
              <a:rPr lang="zh-CN" altLang="en-US" sz="1200" dirty="0"/>
              <a:t>型迭代分组密码  对合置换 </a:t>
            </a:r>
            <a:r>
              <a:rPr lang="en-US" altLang="zh-CN" sz="1200" dirty="0"/>
              <a:t>DES FEAL LOKI</a:t>
            </a:r>
          </a:p>
          <a:p>
            <a:r>
              <a:rPr lang="en-US" altLang="zh-CN" sz="1200" dirty="0"/>
              <a:t>    Ⅲ</a:t>
            </a:r>
            <a:r>
              <a:rPr lang="zh-CN" altLang="en-US" sz="1200" dirty="0"/>
              <a:t>型迭代分组密码  群运算    </a:t>
            </a:r>
            <a:r>
              <a:rPr lang="en-US" altLang="zh-CN" sz="1200" dirty="0"/>
              <a:t>IDEA</a:t>
            </a:r>
            <a:r>
              <a:rPr lang="zh-CN" altLang="en-US" sz="1200" dirty="0"/>
              <a:t>   </a:t>
            </a:r>
          </a:p>
          <a:p>
            <a:pPr lvl="1"/>
            <a:r>
              <a:rPr lang="zh-CN" altLang="en-US" dirty="0"/>
              <a:t>其中</a:t>
            </a:r>
            <a:r>
              <a:rPr lang="en-US" altLang="zh-CN" sz="1200" dirty="0" err="1"/>
              <a:t>feistel</a:t>
            </a:r>
            <a:r>
              <a:rPr lang="zh-CN" altLang="en-US" sz="1200" dirty="0"/>
              <a:t>是一个重要的开端，它充分吸收了</a:t>
            </a:r>
            <a:r>
              <a:rPr lang="en-US" altLang="zh-CN" dirty="0">
                <a:latin typeface="+mn-ea"/>
              </a:rPr>
              <a:t>Shannon</a:t>
            </a:r>
            <a:r>
              <a:rPr lang="zh-CN" altLang="en-US" dirty="0">
                <a:latin typeface="+mn-ea"/>
              </a:rPr>
              <a:t>的</a:t>
            </a:r>
            <a:r>
              <a:rPr lang="en-US" altLang="zh-CN" dirty="0">
                <a:latin typeface="+mn-ea"/>
              </a:rPr>
              <a:t>SPN</a:t>
            </a:r>
            <a:r>
              <a:rPr lang="zh-CN" altLang="en-US" dirty="0">
                <a:latin typeface="+mn-ea"/>
              </a:rPr>
              <a:t>思想</a:t>
            </a:r>
            <a:r>
              <a:rPr lang="zh-CN" altLang="en-US" sz="1200" dirty="0"/>
              <a:t>。在</a:t>
            </a:r>
            <a:r>
              <a:rPr lang="en-US" altLang="zh-CN" sz="1200" dirty="0" err="1"/>
              <a:t>feistel</a:t>
            </a:r>
            <a:r>
              <a:rPr lang="zh-CN" altLang="en-US" sz="1200" dirty="0"/>
              <a:t>基础上又演进出了</a:t>
            </a:r>
            <a:r>
              <a:rPr lang="en-US" altLang="zh-CN" sz="1200" dirty="0"/>
              <a:t>1977</a:t>
            </a:r>
            <a:r>
              <a:rPr lang="zh-CN" altLang="en-US" sz="1200" dirty="0"/>
              <a:t>年的</a:t>
            </a:r>
            <a:r>
              <a:rPr lang="en-US" altLang="zh-CN" sz="1200" dirty="0"/>
              <a:t>DES</a:t>
            </a:r>
            <a:r>
              <a:rPr lang="zh-CN" altLang="en-US" sz="1200" dirty="0"/>
              <a:t>，</a:t>
            </a:r>
            <a:r>
              <a:rPr lang="en-US" altLang="zh-CN" sz="1200" dirty="0"/>
              <a:t>DES</a:t>
            </a:r>
            <a:r>
              <a:rPr lang="zh-CN" altLang="en-US" sz="1200" dirty="0"/>
              <a:t>维持了</a:t>
            </a:r>
            <a:r>
              <a:rPr lang="en-US" altLang="zh-CN" sz="1200" dirty="0"/>
              <a:t>20</a:t>
            </a:r>
            <a:r>
              <a:rPr lang="zh-CN" altLang="en-US" sz="1200" dirty="0"/>
              <a:t>年，到</a:t>
            </a:r>
            <a:r>
              <a:rPr lang="en-US" altLang="zh-CN" sz="1200" dirty="0"/>
              <a:t>1998</a:t>
            </a:r>
            <a:r>
              <a:rPr lang="zh-CN" altLang="en-US" sz="1200" dirty="0"/>
              <a:t>年逐渐退出核心加密平台，并在</a:t>
            </a:r>
            <a:r>
              <a:rPr lang="en-US" altLang="zh-CN" sz="1200" dirty="0"/>
              <a:t>2000</a:t>
            </a:r>
            <a:r>
              <a:rPr lang="zh-CN" altLang="en-US" sz="1200" dirty="0"/>
              <a:t>年诞生了</a:t>
            </a:r>
            <a:r>
              <a:rPr lang="en-US" altLang="zh-CN" sz="1200" dirty="0"/>
              <a:t>AES</a:t>
            </a:r>
            <a:r>
              <a:rPr lang="zh-CN" altLang="en-US" sz="1200" dirty="0"/>
              <a:t>。</a:t>
            </a:r>
          </a:p>
          <a:p>
            <a:pPr lvl="1"/>
            <a:r>
              <a:rPr lang="zh-CN" altLang="en-US" sz="1200" b="1" dirty="0"/>
              <a:t>下图是一个简单的加解密模型。</a:t>
            </a:r>
            <a:r>
              <a:rPr lang="zh-CN" altLang="en-US" sz="1200" dirty="0"/>
              <a:t>信源端（</a:t>
            </a:r>
            <a:r>
              <a:rPr lang="en-US" altLang="zh-CN" sz="1200" dirty="0"/>
              <a:t>Alice</a:t>
            </a:r>
            <a:r>
              <a:rPr lang="zh-CN" altLang="en-US" sz="1200" dirty="0"/>
              <a:t>）对明文采用密钥进行加密，在网络上传输密文，在信宿端（</a:t>
            </a:r>
            <a:r>
              <a:rPr lang="en-US" altLang="zh-CN" sz="1200" dirty="0"/>
              <a:t>Bob</a:t>
            </a:r>
            <a:r>
              <a:rPr lang="zh-CN" altLang="en-US" sz="1200" dirty="0"/>
              <a:t>）进行解密操作，获得明文，以此保证安全通信。</a:t>
            </a:r>
            <a:r>
              <a:rPr lang="zh-CN" altLang="en-US" sz="1200" b="0" i="0" kern="1200" dirty="0">
                <a:solidFill>
                  <a:schemeClr val="tx1"/>
                </a:solidFill>
                <a:latin typeface="+mn-lt"/>
                <a:ea typeface="+mn-ea"/>
                <a:cs typeface="+mn-cs"/>
              </a:rPr>
              <a:t>被动攻击代表窃取</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嗅探，主动攻击代表截获</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篡改。</a:t>
            </a:r>
            <a:endParaRPr lang="en-US" altLang="zh-CN" sz="1200" b="0" i="0" kern="1200" dirty="0">
              <a:solidFill>
                <a:schemeClr val="tx1"/>
              </a:solidFill>
              <a:latin typeface="+mn-lt"/>
              <a:ea typeface="+mn-ea"/>
              <a:cs typeface="+mn-cs"/>
            </a:endParaRPr>
          </a:p>
          <a:p>
            <a:pPr lvl="1"/>
            <a:r>
              <a:rPr lang="zh-CN" altLang="en-US" sz="1200" b="0" i="0" kern="1200" dirty="0">
                <a:solidFill>
                  <a:schemeClr val="tx1"/>
                </a:solidFill>
                <a:latin typeface="+mn-lt"/>
                <a:ea typeface="+mn-ea"/>
                <a:cs typeface="+mn-cs"/>
              </a:rPr>
              <a:t>这个通信模型存在一个问题：请问密钥是如何分发的呢？有安全信道为什么不直接发送报文呢？既然没有安全信道，不是要每次叫一个安全信使来人工传送密钥！</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p>
          <a:p>
            <a:endParaRPr lang="en-US" altLang="zh-CN" dirty="0">
              <a:latin typeface="+mn-ea"/>
            </a:endParaRPr>
          </a:p>
          <a:p>
            <a:r>
              <a:rPr lang="en-US" altLang="zh-CN" dirty="0">
                <a:latin typeface="+mn-ea"/>
              </a:rPr>
              <a:t>    IBM</a:t>
            </a:r>
            <a:r>
              <a:rPr lang="zh-CN" altLang="en-US" dirty="0">
                <a:latin typeface="+mn-ea"/>
              </a:rPr>
              <a:t>科研团队总结密码历史成果提出：如何把简单的代换</a:t>
            </a:r>
            <a:r>
              <a:rPr lang="en-US" altLang="zh-CN" dirty="0">
                <a:latin typeface="+mn-ea"/>
              </a:rPr>
              <a:t>/</a:t>
            </a:r>
            <a:r>
              <a:rPr lang="zh-CN" altLang="en-US" dirty="0">
                <a:latin typeface="+mn-ea"/>
              </a:rPr>
              <a:t>置换运算反复迭代，研制出一个高密码强度的加密算法呢？这就是</a:t>
            </a:r>
            <a:r>
              <a:rPr lang="en-US" altLang="zh-CN" dirty="0"/>
              <a:t>Feistel</a:t>
            </a:r>
            <a:r>
              <a:rPr lang="zh-CN" altLang="en-US" dirty="0"/>
              <a:t>网络作为现代密码重要的开端之一。</a:t>
            </a:r>
            <a:endParaRPr lang="en-US" altLang="zh-CN" dirty="0"/>
          </a:p>
          <a:p>
            <a:endParaRPr lang="en-US" altLang="zh-CN" dirty="0">
              <a:latin typeface="+mn-ea"/>
            </a:endParaRPr>
          </a:p>
          <a:p>
            <a:r>
              <a:rPr lang="zh-CN" altLang="en-US" dirty="0">
                <a:latin typeface="+mn-ea"/>
              </a:rPr>
              <a:t>乘积密码</a:t>
            </a:r>
            <a:r>
              <a:rPr lang="en-US" altLang="zh-CN" dirty="0">
                <a:latin typeface="+mn-ea"/>
              </a:rPr>
              <a:t>:</a:t>
            </a:r>
            <a:r>
              <a:rPr lang="zh-CN" altLang="en-US" dirty="0">
                <a:latin typeface="+mn-ea"/>
              </a:rPr>
              <a:t>指顺序地执行两个或多个基本密码系统（代换或者置换），使得最后结果的密码强度高于每个基本密码系统产生的结果。简单步骤的重复导致密码强度提升！简单来说就是如何实现</a:t>
            </a:r>
            <a:r>
              <a:rPr lang="en-US" altLang="zh-CN" dirty="0">
                <a:latin typeface="+mn-ea"/>
              </a:rPr>
              <a:t>1+1&gt;2,1+1+1&gt;3</a:t>
            </a:r>
            <a:r>
              <a:rPr lang="zh-CN" altLang="en-US" dirty="0">
                <a:latin typeface="+mn-ea"/>
              </a:rPr>
              <a:t>的问题。其思想实际上是</a:t>
            </a:r>
            <a:r>
              <a:rPr lang="en-US" altLang="zh-CN" dirty="0">
                <a:latin typeface="+mn-ea"/>
              </a:rPr>
              <a:t>Shannon</a:t>
            </a:r>
            <a:r>
              <a:rPr lang="zh-CN" altLang="en-US" dirty="0">
                <a:latin typeface="+mn-ea"/>
              </a:rPr>
              <a:t>提出的利用乘积密码实现混淆和扩散思想的具体应用！</a:t>
            </a:r>
            <a:endParaRPr lang="en-US" altLang="zh-CN" dirty="0">
              <a:latin typeface="+mn-ea"/>
            </a:endParaRPr>
          </a:p>
          <a:p>
            <a:r>
              <a:rPr lang="en-US" altLang="zh-CN" dirty="0"/>
              <a:t>Feistel</a:t>
            </a:r>
            <a:r>
              <a:rPr lang="zh-CN" altLang="en-US" dirty="0"/>
              <a:t>网络描述这个算法的流程步骤类似一个叠合网状，犹如一栋房子的各个楼层。</a:t>
            </a:r>
            <a:endParaRPr lang="en-US" altLang="zh-CN" dirty="0"/>
          </a:p>
          <a:p>
            <a:r>
              <a:rPr lang="en-US" altLang="zh-CN" dirty="0"/>
              <a:t>Feistel</a:t>
            </a:r>
            <a:r>
              <a:rPr lang="zh-CN" altLang="en-US" dirty="0"/>
              <a:t>网络之所以称为对合密码</a:t>
            </a:r>
            <a:r>
              <a:rPr lang="en-US" altLang="zh-CN" dirty="0"/>
              <a:t>/</a:t>
            </a:r>
            <a:r>
              <a:rPr lang="zh-CN" altLang="en-US" dirty="0"/>
              <a:t>乘积密码，是因为它的步骤流程大部分只做以下</a:t>
            </a:r>
            <a:r>
              <a:rPr lang="en-US" altLang="zh-CN" dirty="0"/>
              <a:t>4</a:t>
            </a:r>
            <a:r>
              <a:rPr lang="zh-CN" altLang="en-US" dirty="0"/>
              <a:t>步：</a:t>
            </a:r>
            <a:endParaRPr lang="en-US" altLang="zh-CN" dirty="0"/>
          </a:p>
          <a:p>
            <a:pPr lvl="1"/>
            <a:r>
              <a:rPr lang="en-US" altLang="zh-CN" sz="2000" dirty="0">
                <a:latin typeface="+mn-ea"/>
              </a:rPr>
              <a:t>1.</a:t>
            </a:r>
            <a:r>
              <a:rPr lang="zh-CN" altLang="en-US" sz="2000" dirty="0">
                <a:latin typeface="+mn-ea"/>
              </a:rPr>
              <a:t>把本层的</a:t>
            </a:r>
            <a:r>
              <a:rPr lang="en-US" altLang="zh-CN" sz="2000" dirty="0" err="1">
                <a:latin typeface="+mn-ea"/>
              </a:rPr>
              <a:t>K</a:t>
            </a:r>
            <a:r>
              <a:rPr lang="en-US" altLang="zh-CN" sz="2000" baseline="-25000" dirty="0" err="1">
                <a:latin typeface="微软雅黑" pitchFamily="34" charset="-122"/>
                <a:ea typeface="微软雅黑" pitchFamily="34" charset="-122"/>
              </a:rPr>
              <a:t>i</a:t>
            </a:r>
            <a:r>
              <a:rPr lang="zh-CN" altLang="en-US" sz="2000" dirty="0">
                <a:latin typeface="+mn-ea"/>
              </a:rPr>
              <a:t>和右侧的数据</a:t>
            </a:r>
            <a:r>
              <a:rPr lang="en-US" altLang="zh-CN" sz="2000" dirty="0">
                <a:latin typeface="+mn-ea"/>
              </a:rPr>
              <a:t>R</a:t>
            </a:r>
            <a:r>
              <a:rPr lang="en-US" altLang="zh-CN" sz="2000" baseline="-25000" dirty="0">
                <a:latin typeface="微软雅黑" pitchFamily="34" charset="-122"/>
                <a:ea typeface="微软雅黑" pitchFamily="34" charset="-122"/>
              </a:rPr>
              <a:t>i</a:t>
            </a:r>
            <a:r>
              <a:rPr lang="zh-CN" altLang="en-US" sz="2000" dirty="0">
                <a:latin typeface="+mn-ea"/>
              </a:rPr>
              <a:t>送给</a:t>
            </a:r>
            <a:r>
              <a:rPr lang="en-US" altLang="zh-CN" sz="2000" dirty="0">
                <a:latin typeface="+mn-ea"/>
              </a:rPr>
              <a:t>F</a:t>
            </a:r>
            <a:r>
              <a:rPr lang="zh-CN" altLang="en-US" sz="2000" dirty="0">
                <a:latin typeface="+mn-ea"/>
              </a:rPr>
              <a:t>轮函数</a:t>
            </a:r>
            <a:endParaRPr lang="en-US" altLang="zh-CN" sz="2000" dirty="0">
              <a:latin typeface="+mn-ea"/>
            </a:endParaRPr>
          </a:p>
          <a:p>
            <a:pPr lvl="1"/>
            <a:r>
              <a:rPr lang="en-US" altLang="zh-CN" sz="2000" dirty="0">
                <a:latin typeface="+mn-ea"/>
              </a:rPr>
              <a:t>2.</a:t>
            </a:r>
            <a:r>
              <a:rPr lang="zh-CN" altLang="en-US" sz="2000" dirty="0">
                <a:latin typeface="+mn-ea"/>
              </a:rPr>
              <a:t>把</a:t>
            </a:r>
            <a:r>
              <a:rPr lang="en-US" altLang="zh-CN" sz="2000" dirty="0">
                <a:latin typeface="+mn-ea"/>
              </a:rPr>
              <a:t>F</a:t>
            </a:r>
            <a:r>
              <a:rPr lang="zh-CN" altLang="en-US" sz="2000" dirty="0">
                <a:latin typeface="+mn-ea"/>
              </a:rPr>
              <a:t>轮函数的输出和左侧的数据</a:t>
            </a:r>
            <a:r>
              <a:rPr lang="en-US" altLang="zh-CN" sz="2000" dirty="0">
                <a:latin typeface="+mn-ea"/>
              </a:rPr>
              <a:t>L</a:t>
            </a:r>
            <a:r>
              <a:rPr lang="en-US" altLang="zh-CN" sz="2000" baseline="-25000" dirty="0">
                <a:latin typeface="微软雅黑" pitchFamily="34" charset="-122"/>
                <a:ea typeface="微软雅黑" pitchFamily="34" charset="-122"/>
              </a:rPr>
              <a:t>i</a:t>
            </a:r>
            <a:r>
              <a:rPr lang="zh-CN" altLang="en-US" sz="2000" dirty="0">
                <a:latin typeface="+mn-ea"/>
              </a:rPr>
              <a:t>送给</a:t>
            </a:r>
            <a:r>
              <a:rPr lang="zh-CN" altLang="en-US" sz="2000" dirty="0">
                <a:latin typeface="微软雅黑" pitchFamily="34" charset="-122"/>
                <a:ea typeface="微软雅黑" pitchFamily="34" charset="-122"/>
              </a:rPr>
              <a:t>⊕运算</a:t>
            </a:r>
            <a:endParaRPr lang="en-US" altLang="zh-CN" sz="2000" dirty="0">
              <a:latin typeface="微软雅黑" pitchFamily="34" charset="-122"/>
              <a:ea typeface="微软雅黑" pitchFamily="34" charset="-122"/>
            </a:endParaRPr>
          </a:p>
          <a:p>
            <a:pPr lvl="1"/>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把⊕的输出交给下一层的右侧</a:t>
            </a:r>
            <a:r>
              <a:rPr lang="en-US" altLang="zh-CN" sz="2000" dirty="0">
                <a:latin typeface="微软雅黑" pitchFamily="34" charset="-122"/>
                <a:ea typeface="微软雅黑" pitchFamily="34" charset="-122"/>
              </a:rPr>
              <a:t>R</a:t>
            </a:r>
            <a:r>
              <a:rPr lang="en-US" altLang="zh-CN" sz="2000" baseline="-25000" dirty="0">
                <a:latin typeface="微软雅黑" pitchFamily="34" charset="-122"/>
                <a:ea typeface="微软雅黑" pitchFamily="34" charset="-122"/>
              </a:rPr>
              <a:t>i</a:t>
            </a:r>
            <a:endParaRPr lang="en-US" altLang="zh-CN" sz="2000" dirty="0">
              <a:latin typeface="微软雅黑" pitchFamily="34" charset="-122"/>
              <a:ea typeface="微软雅黑" pitchFamily="34" charset="-122"/>
            </a:endParaRPr>
          </a:p>
          <a:p>
            <a:pPr lvl="1"/>
            <a:r>
              <a:rPr lang="en-US" altLang="zh-CN" sz="2000" dirty="0">
                <a:latin typeface="微软雅黑" pitchFamily="34" charset="-122"/>
                <a:ea typeface="微软雅黑" pitchFamily="34" charset="-122"/>
              </a:rPr>
              <a:t>4.</a:t>
            </a:r>
            <a:r>
              <a:rPr lang="zh-CN" altLang="en-US" sz="2000" dirty="0">
                <a:latin typeface="微软雅黑" pitchFamily="34" charset="-122"/>
                <a:ea typeface="微软雅黑" pitchFamily="34" charset="-122"/>
              </a:rPr>
              <a:t>把右侧数据</a:t>
            </a:r>
            <a:r>
              <a:rPr lang="en-US" altLang="zh-CN" sz="2000" dirty="0">
                <a:latin typeface="微软雅黑" pitchFamily="34" charset="-122"/>
                <a:ea typeface="微软雅黑" pitchFamily="34" charset="-122"/>
              </a:rPr>
              <a:t>R</a:t>
            </a:r>
            <a:r>
              <a:rPr lang="en-US" altLang="zh-CN" sz="2000" baseline="-25000" dirty="0">
                <a:latin typeface="微软雅黑" pitchFamily="34" charset="-122"/>
                <a:ea typeface="微软雅黑" pitchFamily="34" charset="-122"/>
              </a:rPr>
              <a:t>i</a:t>
            </a:r>
            <a:r>
              <a:rPr lang="zh-CN" altLang="en-US" sz="2000" dirty="0">
                <a:latin typeface="微软雅黑" pitchFamily="34" charset="-122"/>
                <a:ea typeface="微软雅黑" pitchFamily="34" charset="-122"/>
              </a:rPr>
              <a:t>交给下一层的左侧</a:t>
            </a:r>
            <a:r>
              <a:rPr lang="en-US" altLang="zh-CN" sz="2000" dirty="0">
                <a:latin typeface="+mn-ea"/>
              </a:rPr>
              <a:t>L</a:t>
            </a:r>
            <a:r>
              <a:rPr lang="en-US" altLang="zh-CN" sz="2000" baseline="-25000" dirty="0">
                <a:latin typeface="微软雅黑" pitchFamily="34" charset="-122"/>
                <a:ea typeface="微软雅黑" pitchFamily="34" charset="-122"/>
              </a:rPr>
              <a:t>i</a:t>
            </a:r>
            <a:endParaRPr lang="en-US" altLang="zh-CN" sz="2000" dirty="0">
              <a:latin typeface="微软雅黑" pitchFamily="34" charset="-122"/>
              <a:ea typeface="微软雅黑" pitchFamily="34" charset="-122"/>
            </a:endParaRPr>
          </a:p>
          <a:p>
            <a:r>
              <a:rPr lang="zh-CN" altLang="en-US" dirty="0"/>
              <a:t>    这个公式从数学角度表达了算法的可行性。这个公式会有进一步的演绎，我们可以看到加密和解密采用一样的</a:t>
            </a:r>
            <a:r>
              <a:rPr lang="en-US" altLang="zh-CN" dirty="0"/>
              <a:t>Feistel</a:t>
            </a:r>
            <a:r>
              <a:rPr lang="zh-CN" altLang="en-US" dirty="0"/>
              <a:t>网络，在数学含义上达到对合。</a:t>
            </a:r>
            <a:endParaRPr lang="en-US" altLang="zh-CN" dirty="0"/>
          </a:p>
          <a:p>
            <a:r>
              <a:rPr lang="zh-CN" altLang="en-US" dirty="0"/>
              <a:t>这个算法一般会有</a:t>
            </a:r>
            <a:r>
              <a:rPr lang="en-US" altLang="zh-CN" dirty="0"/>
              <a:t>10</a:t>
            </a:r>
            <a:r>
              <a:rPr lang="zh-CN" altLang="en-US" dirty="0"/>
              <a:t>层以上的结构，甚至</a:t>
            </a:r>
            <a:r>
              <a:rPr lang="en-US" altLang="zh-CN" dirty="0"/>
              <a:t>DES</a:t>
            </a:r>
            <a:r>
              <a:rPr lang="zh-CN" altLang="en-US" dirty="0"/>
              <a:t>是</a:t>
            </a:r>
            <a:r>
              <a:rPr lang="en-US" altLang="zh-CN" dirty="0"/>
              <a:t>16</a:t>
            </a:r>
            <a:r>
              <a:rPr lang="zh-CN" altLang="en-US" dirty="0"/>
              <a:t>层。针对单轮运算可以简化为：采用右侧分组和密钥进入</a:t>
            </a:r>
            <a:r>
              <a:rPr lang="en-US" altLang="zh-CN" dirty="0"/>
              <a:t>F</a:t>
            </a:r>
            <a:r>
              <a:rPr lang="zh-CN" altLang="en-US" dirty="0"/>
              <a:t>轮函数运算后，对左侧分组进行加密一轮（一层）（加密了一半的数据，两层才加密一个分组）</a:t>
            </a:r>
            <a:endParaRPr lang="en-US" altLang="zh-CN" dirty="0"/>
          </a:p>
          <a:p>
            <a:r>
              <a:rPr lang="zh-CN" altLang="en-US" dirty="0"/>
              <a:t>    值得指出的是：第</a:t>
            </a:r>
            <a:r>
              <a:rPr lang="en-US" altLang="zh-CN" dirty="0"/>
              <a:t>1</a:t>
            </a:r>
            <a:r>
              <a:rPr lang="zh-CN" altLang="en-US" dirty="0"/>
              <a:t>层只完成了头两项任务，然后第</a:t>
            </a:r>
            <a:r>
              <a:rPr lang="en-US" altLang="zh-CN" dirty="0"/>
              <a:t>1</a:t>
            </a:r>
            <a:r>
              <a:rPr lang="zh-CN" altLang="en-US" dirty="0"/>
              <a:t>层就把</a:t>
            </a:r>
            <a:r>
              <a:rPr lang="zh-CN" altLang="en-US" sz="1200" dirty="0">
                <a:latin typeface="微软雅黑" pitchFamily="34" charset="-122"/>
                <a:ea typeface="微软雅黑" pitchFamily="34" charset="-122"/>
              </a:rPr>
              <a:t>⊕的输出直接放在了左边，把右侧数据</a:t>
            </a:r>
            <a:r>
              <a:rPr lang="en-US" altLang="zh-CN" sz="1200" dirty="0">
                <a:latin typeface="微软雅黑" pitchFamily="34" charset="-122"/>
                <a:ea typeface="微软雅黑" pitchFamily="34" charset="-122"/>
              </a:rPr>
              <a:t>R</a:t>
            </a:r>
            <a:r>
              <a:rPr lang="zh-CN" altLang="en-US" sz="1200" dirty="0">
                <a:latin typeface="微软雅黑" pitchFamily="34" charset="-122"/>
                <a:ea typeface="微软雅黑" pitchFamily="34" charset="-122"/>
              </a:rPr>
              <a:t>仍旧留在了右边。</a:t>
            </a:r>
            <a:endParaRPr lang="en-US" altLang="zh-CN"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一般认为</a:t>
            </a:r>
            <a:r>
              <a:rPr lang="en-US" altLang="zh-CN" dirty="0"/>
              <a:t>Feistel</a:t>
            </a:r>
            <a:r>
              <a:rPr lang="zh-CN" altLang="en-US" dirty="0"/>
              <a:t>的分组是左右对半长度相等，即</a:t>
            </a:r>
            <a:r>
              <a:rPr lang="en-US" altLang="zh-CN" sz="1200" dirty="0">
                <a:latin typeface="微软雅黑" pitchFamily="34" charset="-122"/>
                <a:ea typeface="微软雅黑" pitchFamily="34" charset="-122"/>
              </a:rPr>
              <a:t>L</a:t>
            </a:r>
            <a:r>
              <a:rPr lang="en-US" altLang="zh-CN" sz="1200" baseline="-25000" dirty="0">
                <a:latin typeface="微软雅黑" pitchFamily="34" charset="-122"/>
                <a:ea typeface="微软雅黑" pitchFamily="34" charset="-122"/>
              </a:rPr>
              <a:t>i</a:t>
            </a:r>
            <a:r>
              <a:rPr lang="en-US" altLang="zh-CN" sz="1200" dirty="0">
                <a:latin typeface="微软雅黑" pitchFamily="34" charset="-122"/>
                <a:ea typeface="微软雅黑" pitchFamily="34" charset="-122"/>
              </a:rPr>
              <a:t>=R</a:t>
            </a:r>
            <a:r>
              <a:rPr lang="en-US" altLang="zh-CN" sz="1200" baseline="-25000" dirty="0">
                <a:latin typeface="微软雅黑" pitchFamily="34" charset="-122"/>
                <a:ea typeface="微软雅黑" pitchFamily="34" charset="-122"/>
              </a:rPr>
              <a:t>i</a:t>
            </a:r>
            <a:r>
              <a:rPr lang="zh-CN" altLang="en-US" sz="1200" baseline="-25000" dirty="0">
                <a:latin typeface="微软雅黑" pitchFamily="34" charset="-122"/>
                <a:ea typeface="微软雅黑" pitchFamily="34" charset="-122"/>
              </a:rPr>
              <a:t>。</a:t>
            </a:r>
            <a:r>
              <a:rPr lang="zh-CN" altLang="en-US" dirty="0"/>
              <a:t>但是也有例外，比如我国密码学家就在此基础上研制出了非平衡的</a:t>
            </a:r>
            <a:r>
              <a:rPr lang="en-US" altLang="zh-CN" dirty="0"/>
              <a:t>Feistel</a:t>
            </a:r>
            <a:r>
              <a:rPr lang="zh-CN" altLang="en-US" dirty="0"/>
              <a:t>网络加密算法</a:t>
            </a:r>
            <a:r>
              <a:rPr lang="en-US" altLang="zh-CN" dirty="0"/>
              <a:t>——SM4</a:t>
            </a:r>
            <a:r>
              <a:rPr lang="zh-CN" altLang="en-US" dirty="0"/>
              <a:t>。</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50</a:t>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选讲或扩展讲解</a:t>
            </a:r>
            <a:r>
              <a:rPr lang="en-US" altLang="zh-CN" dirty="0"/>
              <a:t>】</a:t>
            </a:r>
          </a:p>
          <a:p>
            <a:endParaRPr lang="en-US" altLang="zh-CN" dirty="0"/>
          </a:p>
          <a:p>
            <a:r>
              <a:rPr lang="en-US" altLang="zh-CN" dirty="0"/>
              <a:t>Feistel</a:t>
            </a:r>
            <a:r>
              <a:rPr lang="zh-CN" altLang="en-US" dirty="0"/>
              <a:t>密码解密的正确性</a:t>
            </a:r>
            <a:r>
              <a:rPr lang="zh-CN" altLang="en-US" dirty="0">
                <a:sym typeface="Wingdings" pitchFamily="2" charset="2"/>
              </a:rPr>
              <a:t>：</a:t>
            </a:r>
            <a:endParaRPr lang="en-US" altLang="zh-CN" b="1" dirty="0"/>
          </a:p>
          <a:p>
            <a:r>
              <a:rPr lang="zh-CN" altLang="en-US" dirty="0"/>
              <a:t>加密的最后一轮执行完毕后，两半输出再经过交换，因此密文是</a:t>
            </a:r>
            <a:r>
              <a:rPr lang="en-US" altLang="zh-CN" baseline="0" dirty="0"/>
              <a:t>RE</a:t>
            </a:r>
            <a:r>
              <a:rPr lang="en-US" altLang="zh-CN" baseline="-25000" dirty="0"/>
              <a:t>16</a:t>
            </a:r>
            <a:r>
              <a:rPr lang="en-US" altLang="zh-CN" baseline="0" dirty="0"/>
              <a:t>||LE</a:t>
            </a:r>
            <a:r>
              <a:rPr lang="en-US" altLang="zh-CN" baseline="-25000" dirty="0"/>
              <a:t>16</a:t>
            </a:r>
            <a:r>
              <a:rPr lang="zh-CN" altLang="en-US" baseline="0" dirty="0"/>
              <a:t>。而这正是解密算法的输入。写成表达式，即：</a:t>
            </a:r>
            <a:endParaRPr lang="en-US" altLang="zh-CN" baseline="0" dirty="0"/>
          </a:p>
          <a:p>
            <a:r>
              <a:rPr lang="zh-CN" altLang="en-US" baseline="0" dirty="0"/>
              <a:t>在加密过程中</a:t>
            </a:r>
            <a:r>
              <a:rPr lang="en-US" altLang="zh-CN" baseline="0" dirty="0"/>
              <a:t>:</a:t>
            </a:r>
          </a:p>
          <a:p>
            <a:r>
              <a:rPr lang="en-US" altLang="zh-CN" baseline="0" dirty="0"/>
              <a:t>             LE</a:t>
            </a:r>
            <a:r>
              <a:rPr lang="en-US" altLang="zh-CN" baseline="-25000" dirty="0"/>
              <a:t>16</a:t>
            </a:r>
            <a:r>
              <a:rPr lang="en-US" altLang="zh-CN" baseline="0" dirty="0"/>
              <a:t>=RE</a:t>
            </a:r>
            <a:r>
              <a:rPr lang="en-US" altLang="zh-CN" baseline="-25000" dirty="0"/>
              <a:t>15</a:t>
            </a:r>
          </a:p>
          <a:p>
            <a:r>
              <a:rPr lang="en-US" altLang="zh-CN" baseline="0" dirty="0"/>
              <a:t>             RE</a:t>
            </a:r>
            <a:r>
              <a:rPr lang="en-US" altLang="zh-CN" baseline="-25000" dirty="0"/>
              <a:t>16</a:t>
            </a:r>
            <a:r>
              <a:rPr lang="en-US" altLang="zh-CN" dirty="0"/>
              <a:t>=</a:t>
            </a:r>
            <a:r>
              <a:rPr lang="en-US" altLang="zh-CN" baseline="0" dirty="0"/>
              <a:t>LE</a:t>
            </a:r>
            <a:r>
              <a:rPr lang="en-US" altLang="zh-CN" baseline="-25000" dirty="0"/>
              <a:t>15</a:t>
            </a:r>
            <a:r>
              <a:rPr lang="en-US" altLang="zh-CN" dirty="0">
                <a:latin typeface="宋体"/>
                <a:ea typeface="宋体"/>
              </a:rPr>
              <a:t>⊕F(</a:t>
            </a:r>
            <a:r>
              <a:rPr lang="en-US" altLang="zh-CN" baseline="0" dirty="0"/>
              <a:t>RE</a:t>
            </a:r>
            <a:r>
              <a:rPr lang="en-US" altLang="zh-CN" baseline="-25000" dirty="0"/>
              <a:t>15</a:t>
            </a:r>
            <a:r>
              <a:rPr lang="en-US" altLang="zh-CN" dirty="0">
                <a:latin typeface="宋体"/>
                <a:ea typeface="宋体"/>
              </a:rPr>
              <a:t>,K</a:t>
            </a:r>
            <a:r>
              <a:rPr lang="en-US" altLang="zh-CN" baseline="-25000" dirty="0">
                <a:latin typeface="宋体"/>
                <a:ea typeface="宋体"/>
              </a:rPr>
              <a:t>16</a:t>
            </a:r>
            <a:r>
              <a:rPr lang="en-US" altLang="zh-CN" dirty="0">
                <a:latin typeface="宋体"/>
                <a:ea typeface="宋体"/>
              </a:rPr>
              <a:t>)</a:t>
            </a:r>
          </a:p>
          <a:p>
            <a:r>
              <a:rPr lang="zh-CN" altLang="en-US" dirty="0">
                <a:latin typeface="宋体"/>
                <a:ea typeface="宋体"/>
              </a:rPr>
              <a:t>在解密过程中：</a:t>
            </a:r>
            <a:endParaRPr lang="en-US" altLang="zh-CN" dirty="0">
              <a:latin typeface="宋体"/>
              <a:ea typeface="宋体"/>
            </a:endParaRPr>
          </a:p>
          <a:p>
            <a:r>
              <a:rPr lang="en-US" altLang="zh-CN" baseline="0" dirty="0">
                <a:latin typeface="宋体"/>
                <a:ea typeface="宋体"/>
              </a:rPr>
              <a:t>             LD</a:t>
            </a:r>
            <a:r>
              <a:rPr lang="en-US" altLang="zh-CN" baseline="-25000" dirty="0"/>
              <a:t>1</a:t>
            </a:r>
            <a:r>
              <a:rPr lang="en-US" altLang="zh-CN" baseline="0" dirty="0">
                <a:latin typeface="宋体"/>
                <a:ea typeface="宋体"/>
              </a:rPr>
              <a:t>=RD</a:t>
            </a:r>
            <a:r>
              <a:rPr lang="en-US" altLang="zh-CN" baseline="-25000" dirty="0">
                <a:latin typeface="宋体"/>
                <a:ea typeface="宋体"/>
              </a:rPr>
              <a:t>0</a:t>
            </a:r>
            <a:r>
              <a:rPr lang="en-US" altLang="zh-CN" baseline="0" dirty="0">
                <a:latin typeface="宋体"/>
                <a:ea typeface="宋体"/>
              </a:rPr>
              <a:t>=</a:t>
            </a:r>
            <a:r>
              <a:rPr lang="en-US" altLang="zh-CN" baseline="0" dirty="0"/>
              <a:t>LE</a:t>
            </a:r>
            <a:r>
              <a:rPr lang="en-US" altLang="zh-CN" baseline="-25000" dirty="0"/>
              <a:t>16</a:t>
            </a:r>
            <a:r>
              <a:rPr lang="en-US" altLang="zh-CN" baseline="0" dirty="0">
                <a:latin typeface="宋体"/>
                <a:ea typeface="宋体"/>
              </a:rPr>
              <a:t>=</a:t>
            </a:r>
            <a:r>
              <a:rPr lang="en-US" altLang="zh-CN" baseline="0" dirty="0"/>
              <a:t>RE</a:t>
            </a:r>
            <a:r>
              <a:rPr lang="en-US" altLang="zh-CN" baseline="-25000" dirty="0"/>
              <a:t>15</a:t>
            </a:r>
          </a:p>
          <a:p>
            <a:r>
              <a:rPr lang="en-US" altLang="zh-CN" baseline="-25000" dirty="0"/>
              <a:t>                   </a:t>
            </a:r>
            <a:r>
              <a:rPr lang="en-US" altLang="zh-CN" baseline="0" dirty="0">
                <a:latin typeface="宋体"/>
                <a:ea typeface="宋体"/>
              </a:rPr>
              <a:t>RD</a:t>
            </a:r>
            <a:r>
              <a:rPr lang="en-US" altLang="zh-CN" baseline="-25000" dirty="0">
                <a:latin typeface="宋体"/>
                <a:ea typeface="宋体"/>
              </a:rPr>
              <a:t>1</a:t>
            </a:r>
            <a:r>
              <a:rPr lang="en-US" altLang="zh-CN" baseline="0" dirty="0">
                <a:latin typeface="宋体"/>
                <a:ea typeface="宋体"/>
              </a:rPr>
              <a:t>=LD</a:t>
            </a:r>
            <a:r>
              <a:rPr lang="en-US" altLang="zh-CN" baseline="-25000" dirty="0"/>
              <a:t>0</a:t>
            </a:r>
            <a:r>
              <a:rPr lang="en-US" altLang="zh-CN" dirty="0">
                <a:latin typeface="宋体"/>
                <a:ea typeface="宋体"/>
              </a:rPr>
              <a:t>⊕F(</a:t>
            </a:r>
            <a:r>
              <a:rPr lang="en-US" altLang="zh-CN" baseline="0" dirty="0"/>
              <a:t>RD</a:t>
            </a:r>
            <a:r>
              <a:rPr lang="en-US" altLang="zh-CN" baseline="-25000" dirty="0"/>
              <a:t>0</a:t>
            </a:r>
            <a:r>
              <a:rPr lang="en-US" altLang="zh-CN" dirty="0">
                <a:latin typeface="宋体"/>
                <a:ea typeface="宋体"/>
              </a:rPr>
              <a:t>,K</a:t>
            </a:r>
            <a:r>
              <a:rPr lang="en-US" altLang="zh-CN" baseline="-25000" dirty="0">
                <a:latin typeface="宋体"/>
                <a:ea typeface="宋体"/>
              </a:rPr>
              <a:t>16</a:t>
            </a:r>
            <a:r>
              <a:rPr lang="en-US" altLang="zh-CN" dirty="0">
                <a:latin typeface="宋体"/>
                <a:ea typeface="宋体"/>
              </a:rPr>
              <a:t>)</a:t>
            </a:r>
            <a:r>
              <a:rPr lang="en-US" altLang="zh-CN" baseline="0" dirty="0">
                <a:latin typeface="宋体"/>
                <a:ea typeface="宋体"/>
              </a:rPr>
              <a:t> =</a:t>
            </a:r>
            <a:r>
              <a:rPr lang="en-US" altLang="zh-CN" baseline="0" dirty="0"/>
              <a:t>RE</a:t>
            </a:r>
            <a:r>
              <a:rPr lang="en-US" altLang="zh-CN" baseline="-25000" dirty="0"/>
              <a:t>16</a:t>
            </a:r>
            <a:r>
              <a:rPr lang="en-US" altLang="zh-CN" dirty="0">
                <a:latin typeface="宋体"/>
                <a:ea typeface="宋体"/>
              </a:rPr>
              <a:t>⊕F(</a:t>
            </a:r>
            <a:r>
              <a:rPr lang="en-US" altLang="zh-CN" baseline="0" dirty="0"/>
              <a:t>RE</a:t>
            </a:r>
            <a:r>
              <a:rPr lang="en-US" altLang="zh-CN" baseline="-25000" dirty="0"/>
              <a:t>15</a:t>
            </a:r>
            <a:r>
              <a:rPr lang="en-US" altLang="zh-CN" dirty="0">
                <a:latin typeface="宋体"/>
                <a:ea typeface="宋体"/>
              </a:rPr>
              <a:t>,K</a:t>
            </a:r>
            <a:r>
              <a:rPr lang="en-US" altLang="zh-CN" baseline="-25000" dirty="0">
                <a:latin typeface="宋体"/>
                <a:ea typeface="宋体"/>
              </a:rPr>
              <a:t>16</a:t>
            </a:r>
            <a:r>
              <a:rPr lang="en-US" altLang="zh-CN" dirty="0">
                <a:latin typeface="宋体"/>
                <a:ea typeface="宋体"/>
              </a:rPr>
              <a:t>)=[</a:t>
            </a:r>
            <a:r>
              <a:rPr lang="en-US" altLang="zh-CN" baseline="0" dirty="0"/>
              <a:t>LE</a:t>
            </a:r>
            <a:r>
              <a:rPr lang="en-US" altLang="zh-CN" baseline="-25000" dirty="0"/>
              <a:t>15</a:t>
            </a:r>
            <a:r>
              <a:rPr lang="en-US" altLang="zh-CN" dirty="0">
                <a:latin typeface="宋体"/>
                <a:ea typeface="宋体"/>
              </a:rPr>
              <a:t>⊕F(</a:t>
            </a:r>
            <a:r>
              <a:rPr lang="en-US" altLang="zh-CN" baseline="0" dirty="0"/>
              <a:t>RE</a:t>
            </a:r>
            <a:r>
              <a:rPr lang="en-US" altLang="zh-CN" baseline="-25000" dirty="0"/>
              <a:t>15</a:t>
            </a:r>
            <a:r>
              <a:rPr lang="en-US" altLang="zh-CN" dirty="0">
                <a:latin typeface="宋体"/>
                <a:ea typeface="宋体"/>
              </a:rPr>
              <a:t>,K</a:t>
            </a:r>
            <a:r>
              <a:rPr lang="en-US" altLang="zh-CN" baseline="-25000" dirty="0">
                <a:latin typeface="宋体"/>
                <a:ea typeface="宋体"/>
              </a:rPr>
              <a:t>16</a:t>
            </a:r>
            <a:r>
              <a:rPr lang="en-US" altLang="zh-CN" dirty="0">
                <a:latin typeface="宋体"/>
                <a:ea typeface="宋体"/>
              </a:rPr>
              <a:t>)] ⊕F(</a:t>
            </a:r>
            <a:r>
              <a:rPr lang="en-US" altLang="zh-CN" baseline="0" dirty="0"/>
              <a:t>RE</a:t>
            </a:r>
            <a:r>
              <a:rPr lang="en-US" altLang="zh-CN" baseline="-25000" dirty="0"/>
              <a:t>15</a:t>
            </a:r>
            <a:r>
              <a:rPr lang="en-US" altLang="zh-CN" dirty="0">
                <a:latin typeface="宋体"/>
                <a:ea typeface="宋体"/>
              </a:rPr>
              <a:t>,K</a:t>
            </a:r>
            <a:r>
              <a:rPr lang="en-US" altLang="zh-CN" baseline="-25000" dirty="0">
                <a:latin typeface="宋体"/>
                <a:ea typeface="宋体"/>
              </a:rPr>
              <a:t>16</a:t>
            </a:r>
            <a:r>
              <a:rPr lang="en-US" altLang="zh-CN" dirty="0">
                <a:latin typeface="宋体"/>
                <a:ea typeface="宋体"/>
              </a:rPr>
              <a:t>)=</a:t>
            </a:r>
            <a:r>
              <a:rPr lang="en-US" altLang="zh-CN" baseline="0" dirty="0"/>
              <a:t>LE</a:t>
            </a:r>
            <a:r>
              <a:rPr lang="en-US" altLang="zh-CN" baseline="-25000" dirty="0"/>
              <a:t>15</a:t>
            </a:r>
          </a:p>
          <a:p>
            <a:r>
              <a:rPr lang="zh-CN" altLang="en-US" dirty="0">
                <a:latin typeface="宋体"/>
                <a:ea typeface="宋体"/>
              </a:rPr>
              <a:t>因此：解密第一轮的输出为</a:t>
            </a:r>
            <a:r>
              <a:rPr lang="en-US" altLang="zh-CN" baseline="0" dirty="0"/>
              <a:t>LE</a:t>
            </a:r>
            <a:r>
              <a:rPr lang="en-US" altLang="zh-CN" baseline="-25000" dirty="0"/>
              <a:t>15</a:t>
            </a:r>
            <a:r>
              <a:rPr lang="en-US" altLang="zh-CN" baseline="0" dirty="0"/>
              <a:t>||RE</a:t>
            </a:r>
            <a:r>
              <a:rPr lang="en-US" altLang="zh-CN" baseline="-25000" dirty="0"/>
              <a:t>15</a:t>
            </a:r>
            <a:r>
              <a:rPr lang="zh-CN" altLang="en-US" dirty="0">
                <a:latin typeface="宋体"/>
                <a:ea typeface="宋体"/>
              </a:rPr>
              <a:t>，等于加密过程第</a:t>
            </a:r>
            <a:r>
              <a:rPr lang="en-US" altLang="zh-CN" dirty="0">
                <a:latin typeface="宋体"/>
                <a:ea typeface="宋体"/>
              </a:rPr>
              <a:t>16</a:t>
            </a:r>
            <a:r>
              <a:rPr lang="zh-CN" altLang="en-US" dirty="0">
                <a:latin typeface="宋体"/>
                <a:ea typeface="宋体"/>
              </a:rPr>
              <a:t>轮输入左右两半交换后的结果。显然，这种对应关系在整个</a:t>
            </a:r>
            <a:r>
              <a:rPr lang="en-US" altLang="zh-CN" dirty="0" err="1">
                <a:latin typeface="宋体"/>
                <a:ea typeface="宋体"/>
              </a:rPr>
              <a:t>feistel</a:t>
            </a:r>
            <a:r>
              <a:rPr lang="zh-CN" altLang="en-US" dirty="0">
                <a:latin typeface="宋体"/>
                <a:ea typeface="宋体"/>
              </a:rPr>
              <a:t>的</a:t>
            </a:r>
            <a:r>
              <a:rPr lang="en-US" altLang="zh-CN" dirty="0">
                <a:latin typeface="宋体"/>
                <a:ea typeface="宋体"/>
              </a:rPr>
              <a:t>16</a:t>
            </a:r>
            <a:r>
              <a:rPr lang="zh-CN" altLang="en-US" dirty="0">
                <a:latin typeface="宋体"/>
                <a:ea typeface="宋体"/>
              </a:rPr>
              <a:t>轮中都成立。</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51</a:t>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Feistel</a:t>
            </a:r>
            <a:r>
              <a:rPr lang="zh-CN" altLang="en-US" dirty="0"/>
              <a:t>网络的实现与以下参数和特性有关：</a:t>
            </a:r>
          </a:p>
          <a:p>
            <a:pPr marL="742950" lvl="1" indent="-285750">
              <a:lnSpc>
                <a:spcPct val="150000"/>
              </a:lnSpc>
              <a:buFont typeface="Wingdings" panose="05000000000000000000" pitchFamily="2" charset="2"/>
              <a:buChar char="l"/>
              <a:defRPr/>
            </a:pPr>
            <a:r>
              <a:rPr lang="zh-CN" altLang="en-US" dirty="0">
                <a:latin typeface="+mn-ea"/>
              </a:rPr>
              <a:t>分组大小：分组越大则安全性越高，但加密速度就越慢。</a:t>
            </a:r>
            <a:endParaRPr lang="en-US" altLang="zh-CN" dirty="0">
              <a:latin typeface="+mn-ea"/>
            </a:endParaRPr>
          </a:p>
          <a:p>
            <a:pPr marL="742950" lvl="1" indent="-285750">
              <a:lnSpc>
                <a:spcPct val="150000"/>
              </a:lnSpc>
              <a:buFont typeface="Wingdings" panose="05000000000000000000" pitchFamily="2" charset="2"/>
              <a:buChar char="l"/>
              <a:defRPr/>
            </a:pPr>
            <a:r>
              <a:rPr lang="zh-CN" altLang="en-US" dirty="0">
                <a:latin typeface="+mn-ea"/>
              </a:rPr>
              <a:t>密钥大小：密钥越长则安全性越高，但加密速度就越慢。</a:t>
            </a:r>
            <a:endParaRPr lang="en-US" altLang="zh-CN" dirty="0">
              <a:latin typeface="+mn-ea"/>
            </a:endParaRPr>
          </a:p>
          <a:p>
            <a:pPr marL="742950" lvl="1" indent="-285750">
              <a:lnSpc>
                <a:spcPct val="150000"/>
              </a:lnSpc>
              <a:buFont typeface="Wingdings" panose="05000000000000000000" pitchFamily="2" charset="2"/>
              <a:buChar char="l"/>
              <a:defRPr/>
            </a:pPr>
            <a:r>
              <a:rPr lang="zh-CN" altLang="en-US" dirty="0">
                <a:latin typeface="+mn-ea"/>
              </a:rPr>
              <a:t>轮数：单轮结构远不足以保证安全性，多轮结构可提供足够的安全性。</a:t>
            </a:r>
            <a:endParaRPr lang="en-US" altLang="zh-CN" dirty="0">
              <a:latin typeface="+mn-ea"/>
            </a:endParaRPr>
          </a:p>
          <a:p>
            <a:pPr marL="742950" lvl="1" indent="-285750">
              <a:lnSpc>
                <a:spcPct val="150000"/>
              </a:lnSpc>
              <a:buFont typeface="Wingdings" panose="05000000000000000000" pitchFamily="2" charset="2"/>
              <a:buChar char="l"/>
              <a:defRPr/>
            </a:pPr>
            <a:r>
              <a:rPr lang="zh-CN" altLang="en-US" dirty="0">
                <a:latin typeface="+mn-ea"/>
              </a:rPr>
              <a:t>子密钥产生算法：该算法的复杂性越大，则密码分析的困难性就越大。</a:t>
            </a:r>
            <a:endParaRPr lang="en-US" altLang="zh-CN" dirty="0">
              <a:latin typeface="+mn-ea"/>
            </a:endParaRPr>
          </a:p>
          <a:p>
            <a:pPr marL="742950" lvl="1" indent="-285750">
              <a:lnSpc>
                <a:spcPct val="150000"/>
              </a:lnSpc>
              <a:buFont typeface="Wingdings" panose="05000000000000000000" pitchFamily="2" charset="2"/>
              <a:buChar char="l"/>
              <a:defRPr/>
            </a:pPr>
            <a:r>
              <a:rPr lang="zh-CN" altLang="en-US" dirty="0">
                <a:latin typeface="+mn-ea"/>
              </a:rPr>
              <a:t>轮函数：轮函数的复杂性越大，密码分析的困难性也越大。</a:t>
            </a:r>
          </a:p>
          <a:p>
            <a:r>
              <a:rPr lang="en-US" altLang="zh-CN" dirty="0">
                <a:solidFill>
                  <a:srgbClr val="7030A0"/>
                </a:solidFill>
              </a:rPr>
              <a:t>Feistel</a:t>
            </a:r>
            <a:r>
              <a:rPr lang="zh-CN" altLang="en-US" dirty="0">
                <a:solidFill>
                  <a:srgbClr val="7030A0"/>
                </a:solidFill>
              </a:rPr>
              <a:t>网络直接启发了</a:t>
            </a:r>
            <a:r>
              <a:rPr lang="en-US" altLang="zh-CN" dirty="0">
                <a:solidFill>
                  <a:srgbClr val="7030A0"/>
                </a:solidFill>
              </a:rPr>
              <a:t>DES</a:t>
            </a:r>
            <a:r>
              <a:rPr lang="zh-CN" altLang="en-US" dirty="0">
                <a:solidFill>
                  <a:srgbClr val="7030A0"/>
                </a:solidFill>
              </a:rPr>
              <a:t>对称加密算法。或者说</a:t>
            </a:r>
            <a:r>
              <a:rPr lang="en-US" altLang="zh-CN" dirty="0">
                <a:solidFill>
                  <a:srgbClr val="7030A0"/>
                </a:solidFill>
              </a:rPr>
              <a:t>DES</a:t>
            </a:r>
            <a:r>
              <a:rPr lang="zh-CN" altLang="en-US" dirty="0">
                <a:solidFill>
                  <a:srgbClr val="7030A0"/>
                </a:solidFill>
              </a:rPr>
              <a:t>就是采用</a:t>
            </a:r>
            <a:r>
              <a:rPr lang="en-US" altLang="zh-CN" dirty="0" err="1">
                <a:solidFill>
                  <a:srgbClr val="7030A0"/>
                </a:solidFill>
              </a:rPr>
              <a:t>Feistel</a:t>
            </a:r>
            <a:r>
              <a:rPr lang="zh-CN" altLang="en-US" dirty="0">
                <a:solidFill>
                  <a:srgbClr val="7030A0"/>
                </a:solidFill>
              </a:rPr>
              <a:t>结构发明出来的。</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dirty="0"/>
              <a:t>【</a:t>
            </a:r>
            <a:r>
              <a:rPr lang="zh-CN" altLang="en-US" dirty="0"/>
              <a:t>讲解脚本</a:t>
            </a:r>
            <a:r>
              <a:rPr lang="en-US" altLang="zh-CN" dirty="0"/>
              <a:t>】</a:t>
            </a:r>
          </a:p>
          <a:p>
            <a:endParaRPr lang="en-US" altLang="zh-CN" dirty="0"/>
          </a:p>
          <a:p>
            <a:r>
              <a:rPr lang="en-US" altLang="zh-CN" dirty="0"/>
              <a:t>1977</a:t>
            </a:r>
            <a:r>
              <a:rPr lang="zh-CN" altLang="en-US" dirty="0"/>
              <a:t>年美国</a:t>
            </a:r>
            <a:r>
              <a:rPr lang="en-US" altLang="zh-CN" dirty="0"/>
              <a:t>NSA</a:t>
            </a:r>
            <a:r>
              <a:rPr lang="zh-CN" altLang="en-US" dirty="0"/>
              <a:t>根据</a:t>
            </a:r>
            <a:r>
              <a:rPr lang="en-US" altLang="zh-CN" dirty="0"/>
              <a:t>IBM</a:t>
            </a:r>
            <a:r>
              <a:rPr lang="zh-CN" altLang="en-US" dirty="0"/>
              <a:t>提交的</a:t>
            </a:r>
            <a:r>
              <a:rPr lang="en-US" altLang="zh-CN" sz="1200" b="0" i="0" kern="1200" dirty="0">
                <a:solidFill>
                  <a:schemeClr val="tx1"/>
                </a:solidFill>
                <a:latin typeface="+mn-lt"/>
                <a:ea typeface="+mn-ea"/>
                <a:cs typeface="+mn-cs"/>
              </a:rPr>
              <a:t>Lucifer</a:t>
            </a:r>
            <a:r>
              <a:rPr lang="zh-CN" altLang="en-US" sz="1200" b="0" i="0" kern="1200" dirty="0">
                <a:solidFill>
                  <a:schemeClr val="tx1"/>
                </a:solidFill>
                <a:latin typeface="+mn-lt"/>
                <a:ea typeface="+mn-ea"/>
                <a:cs typeface="+mn-cs"/>
              </a:rPr>
              <a:t>算法进行“改进”（一般认为是减弱性能），研制出了</a:t>
            </a:r>
            <a:r>
              <a:rPr lang="en-US" altLang="zh-CN" sz="1200" b="0" i="0" kern="1200" dirty="0">
                <a:solidFill>
                  <a:schemeClr val="tx1"/>
                </a:solidFill>
                <a:latin typeface="+mn-lt"/>
                <a:ea typeface="+mn-ea"/>
                <a:cs typeface="+mn-cs"/>
              </a:rPr>
              <a:t>DES</a:t>
            </a:r>
            <a:r>
              <a:rPr lang="zh-CN" altLang="en-US" sz="1200" b="0" i="0" kern="1200" dirty="0">
                <a:solidFill>
                  <a:schemeClr val="tx1"/>
                </a:solidFill>
                <a:latin typeface="+mn-lt"/>
                <a:ea typeface="+mn-ea"/>
                <a:cs typeface="+mn-cs"/>
              </a:rPr>
              <a:t>密码算法（</a:t>
            </a:r>
            <a:r>
              <a:rPr lang="en-US" altLang="zh-CN" dirty="0"/>
              <a:t>Data Encryption Standard</a:t>
            </a:r>
            <a:r>
              <a:rPr lang="zh-CN" altLang="en-US" sz="1200" b="0" i="0" kern="1200" dirty="0">
                <a:solidFill>
                  <a:schemeClr val="tx1"/>
                </a:solidFill>
                <a:latin typeface="+mn-lt"/>
                <a:ea typeface="+mn-ea"/>
                <a:cs typeface="+mn-cs"/>
              </a:rPr>
              <a:t>）。</a:t>
            </a:r>
            <a:endParaRPr lang="en-US" altLang="zh-CN" sz="1200" b="0" i="0" kern="1200" dirty="0">
              <a:solidFill>
                <a:schemeClr val="tx1"/>
              </a:solidFill>
              <a:latin typeface="+mn-lt"/>
              <a:ea typeface="+mn-ea"/>
              <a:cs typeface="+mn-cs"/>
            </a:endParaRPr>
          </a:p>
          <a:p>
            <a:r>
              <a:rPr lang="en-US" altLang="zh-CN" dirty="0">
                <a:latin typeface="+mn-ea"/>
              </a:rPr>
              <a:t>DES</a:t>
            </a:r>
            <a:r>
              <a:rPr lang="zh-CN" altLang="en-US" dirty="0">
                <a:latin typeface="+mn-ea"/>
              </a:rPr>
              <a:t>把报文分成一个个分组</a:t>
            </a:r>
            <a:r>
              <a:rPr lang="en-US" altLang="zh-CN" dirty="0">
                <a:latin typeface="+mn-ea"/>
              </a:rPr>
              <a:t>block</a:t>
            </a:r>
            <a:r>
              <a:rPr lang="zh-CN" altLang="en-US" dirty="0">
                <a:latin typeface="+mn-ea"/>
              </a:rPr>
              <a:t>，分组长度为</a:t>
            </a:r>
            <a:r>
              <a:rPr lang="en-US" altLang="zh-CN" dirty="0">
                <a:latin typeface="+mn-ea"/>
              </a:rPr>
              <a:t>64</a:t>
            </a:r>
            <a:r>
              <a:rPr lang="zh-CN" altLang="en-US" dirty="0">
                <a:latin typeface="+mn-ea"/>
              </a:rPr>
              <a:t>比特，密钥长度为</a:t>
            </a:r>
            <a:r>
              <a:rPr lang="en-US" altLang="zh-CN" dirty="0">
                <a:latin typeface="+mn-ea"/>
              </a:rPr>
              <a:t>56</a:t>
            </a:r>
            <a:r>
              <a:rPr lang="zh-CN" altLang="en-US" dirty="0">
                <a:latin typeface="+mn-ea"/>
              </a:rPr>
              <a:t>比特</a:t>
            </a:r>
            <a:r>
              <a:rPr lang="en-US" altLang="zh-CN" dirty="0">
                <a:latin typeface="+mn-ea"/>
              </a:rPr>
              <a:t>(</a:t>
            </a:r>
            <a:r>
              <a:rPr lang="zh-CN" altLang="en-US" dirty="0">
                <a:latin typeface="+mn-ea"/>
              </a:rPr>
              <a:t>其中添加了</a:t>
            </a:r>
            <a:r>
              <a:rPr lang="en-US" altLang="zh-CN" dirty="0">
                <a:latin typeface="+mn-ea"/>
              </a:rPr>
              <a:t>8bit</a:t>
            </a:r>
            <a:r>
              <a:rPr lang="zh-CN" altLang="en-US" dirty="0">
                <a:latin typeface="+mn-ea"/>
              </a:rPr>
              <a:t>的校验码，合计</a:t>
            </a:r>
            <a:r>
              <a:rPr lang="en-US" altLang="zh-CN" dirty="0">
                <a:latin typeface="+mn-ea"/>
              </a:rPr>
              <a:t>64bit)</a:t>
            </a:r>
            <a:r>
              <a:rPr lang="zh-CN" altLang="en-US" dirty="0">
                <a:latin typeface="+mn-ea"/>
              </a:rPr>
              <a:t>。然后进入</a:t>
            </a:r>
            <a:r>
              <a:rPr lang="en-US" altLang="zh-CN" dirty="0">
                <a:latin typeface="+mn-ea"/>
              </a:rPr>
              <a:t>DES</a:t>
            </a:r>
            <a:r>
              <a:rPr lang="zh-CN" altLang="en-US" dirty="0">
                <a:latin typeface="+mn-ea"/>
              </a:rPr>
              <a:t>加密流程。依照</a:t>
            </a:r>
            <a:r>
              <a:rPr lang="en-US" altLang="zh-CN" dirty="0">
                <a:solidFill>
                  <a:srgbClr val="7030A0"/>
                </a:solidFill>
              </a:rPr>
              <a:t>Feistel</a:t>
            </a:r>
            <a:r>
              <a:rPr lang="zh-CN" altLang="en-US" dirty="0">
                <a:solidFill>
                  <a:srgbClr val="7030A0"/>
                </a:solidFill>
              </a:rPr>
              <a:t>网络循环</a:t>
            </a:r>
            <a:r>
              <a:rPr lang="en-US" altLang="zh-CN" dirty="0">
                <a:solidFill>
                  <a:srgbClr val="7030A0"/>
                </a:solidFill>
              </a:rPr>
              <a:t>16</a:t>
            </a:r>
            <a:r>
              <a:rPr lang="zh-CN" altLang="en-US" dirty="0">
                <a:solidFill>
                  <a:srgbClr val="7030A0"/>
                </a:solidFill>
              </a:rPr>
              <a:t>轮。</a:t>
            </a:r>
            <a:endParaRPr lang="en-US" altLang="zh-CN" dirty="0">
              <a:solidFill>
                <a:srgbClr val="7030A0"/>
              </a:solidFill>
            </a:endParaRPr>
          </a:p>
          <a:p>
            <a:r>
              <a:rPr lang="en-US" altLang="zh-CN" dirty="0"/>
              <a:t>DES</a:t>
            </a:r>
            <a:r>
              <a:rPr lang="zh-CN" altLang="en-US" dirty="0"/>
              <a:t>算法结构的总体思路，如右图：</a:t>
            </a:r>
            <a:endParaRPr lang="en-US" altLang="zh-CN" dirty="0"/>
          </a:p>
          <a:p>
            <a:pPr lvl="1"/>
            <a:r>
              <a:rPr lang="en-US" altLang="zh-CN" dirty="0"/>
              <a:t>1.</a:t>
            </a:r>
            <a:r>
              <a:rPr lang="zh-CN" altLang="en-US" dirty="0"/>
              <a:t>首先把明文分组比特进行初始矩阵置换（更改位置），重排。</a:t>
            </a:r>
            <a:endParaRPr lang="en-US" altLang="zh-CN" dirty="0"/>
          </a:p>
          <a:p>
            <a:pPr lvl="1"/>
            <a:r>
              <a:rPr lang="en-US" altLang="zh-CN" dirty="0"/>
              <a:t>2.</a:t>
            </a:r>
            <a:r>
              <a:rPr lang="zh-CN" altLang="en-US" dirty="0"/>
              <a:t>然后进入</a:t>
            </a:r>
            <a:r>
              <a:rPr lang="en-US" altLang="zh-CN" dirty="0"/>
              <a:t>16</a:t>
            </a:r>
            <a:r>
              <a:rPr lang="zh-CN" altLang="en-US" dirty="0"/>
              <a:t>轮的</a:t>
            </a:r>
            <a:r>
              <a:rPr lang="en-US" altLang="zh-CN" dirty="0">
                <a:solidFill>
                  <a:srgbClr val="7030A0"/>
                </a:solidFill>
              </a:rPr>
              <a:t>Feistel</a:t>
            </a:r>
            <a:r>
              <a:rPr lang="zh-CN" altLang="en-US" dirty="0">
                <a:solidFill>
                  <a:srgbClr val="7030A0"/>
                </a:solidFill>
              </a:rPr>
              <a:t>结构的置换</a:t>
            </a:r>
            <a:r>
              <a:rPr lang="en-US" altLang="zh-CN" dirty="0">
                <a:solidFill>
                  <a:srgbClr val="7030A0"/>
                </a:solidFill>
              </a:rPr>
              <a:t>/</a:t>
            </a:r>
            <a:r>
              <a:rPr lang="zh-CN" altLang="en-US" dirty="0">
                <a:solidFill>
                  <a:srgbClr val="7030A0"/>
                </a:solidFill>
              </a:rPr>
              <a:t>代换。每轮都是左右两半进行轮函数运算，当然这期间需要子密钥参与。左右两半交换更迭。</a:t>
            </a:r>
            <a:endParaRPr lang="en-US" altLang="zh-CN" dirty="0">
              <a:solidFill>
                <a:srgbClr val="7030A0"/>
              </a:solidFill>
            </a:endParaRPr>
          </a:p>
          <a:p>
            <a:pPr lvl="1"/>
            <a:r>
              <a:rPr lang="en-US" altLang="zh-CN" dirty="0">
                <a:solidFill>
                  <a:srgbClr val="7030A0"/>
                </a:solidFill>
              </a:rPr>
              <a:t>3.</a:t>
            </a:r>
            <a:r>
              <a:rPr lang="zh-CN" altLang="en-US" dirty="0">
                <a:solidFill>
                  <a:srgbClr val="7030A0"/>
                </a:solidFill>
              </a:rPr>
              <a:t>最后进行一次逆初始置换。</a:t>
            </a:r>
            <a:endParaRPr lang="en-US" altLang="zh-CN" dirty="0">
              <a:solidFill>
                <a:srgbClr val="7030A0"/>
              </a:solidFill>
            </a:endParaRPr>
          </a:p>
          <a:p>
            <a:r>
              <a:rPr lang="zh-CN" altLang="en-US" dirty="0">
                <a:solidFill>
                  <a:srgbClr val="7030A0"/>
                </a:solidFill>
              </a:rPr>
              <a:t>密钥编排算法是计算子密钥的过程：</a:t>
            </a:r>
            <a:endParaRPr lang="en-US" altLang="zh-CN" dirty="0">
              <a:solidFill>
                <a:srgbClr val="7030A0"/>
              </a:solidFill>
            </a:endParaRPr>
          </a:p>
          <a:p>
            <a:pPr lvl="1"/>
            <a:r>
              <a:rPr lang="en-US" altLang="zh-CN" dirty="0">
                <a:solidFill>
                  <a:srgbClr val="7030A0"/>
                </a:solidFill>
              </a:rPr>
              <a:t>1.56</a:t>
            </a:r>
            <a:r>
              <a:rPr lang="zh-CN" altLang="en-US" dirty="0">
                <a:solidFill>
                  <a:srgbClr val="7030A0"/>
                </a:solidFill>
              </a:rPr>
              <a:t>比特的初始密钥转换成</a:t>
            </a:r>
            <a:r>
              <a:rPr lang="en-US" altLang="zh-CN" dirty="0">
                <a:solidFill>
                  <a:srgbClr val="7030A0"/>
                </a:solidFill>
              </a:rPr>
              <a:t>64</a:t>
            </a:r>
            <a:r>
              <a:rPr lang="zh-CN" altLang="en-US" dirty="0">
                <a:solidFill>
                  <a:srgbClr val="7030A0"/>
                </a:solidFill>
              </a:rPr>
              <a:t>成校验后的密钥。规则按照每</a:t>
            </a:r>
            <a:r>
              <a:rPr lang="en-US" altLang="zh-CN" dirty="0">
                <a:solidFill>
                  <a:srgbClr val="7030A0"/>
                </a:solidFill>
              </a:rPr>
              <a:t>7</a:t>
            </a:r>
            <a:r>
              <a:rPr lang="zh-CN" altLang="en-US" dirty="0">
                <a:solidFill>
                  <a:srgbClr val="7030A0"/>
                </a:solidFill>
              </a:rPr>
              <a:t>个比特添加</a:t>
            </a:r>
            <a:r>
              <a:rPr lang="en-US" altLang="zh-CN" dirty="0">
                <a:solidFill>
                  <a:srgbClr val="7030A0"/>
                </a:solidFill>
              </a:rPr>
              <a:t>1bit</a:t>
            </a:r>
            <a:r>
              <a:rPr lang="zh-CN" altLang="en-US" dirty="0">
                <a:solidFill>
                  <a:srgbClr val="7030A0"/>
                </a:solidFill>
              </a:rPr>
              <a:t>的奇偶校验码。</a:t>
            </a:r>
            <a:endParaRPr lang="en-US" altLang="zh-CN" dirty="0">
              <a:solidFill>
                <a:srgbClr val="7030A0"/>
              </a:solidFill>
            </a:endParaRPr>
          </a:p>
          <a:p>
            <a:pPr lvl="1"/>
            <a:r>
              <a:rPr lang="en-US" altLang="zh-CN" dirty="0">
                <a:solidFill>
                  <a:srgbClr val="7030A0"/>
                </a:solidFill>
              </a:rPr>
              <a:t>2.</a:t>
            </a:r>
            <a:r>
              <a:rPr lang="zh-CN" altLang="en-US" dirty="0">
                <a:solidFill>
                  <a:srgbClr val="7030A0"/>
                </a:solidFill>
              </a:rPr>
              <a:t>进入置换选择</a:t>
            </a:r>
            <a:r>
              <a:rPr lang="en-US" altLang="zh-CN" dirty="0">
                <a:solidFill>
                  <a:srgbClr val="7030A0"/>
                </a:solidFill>
              </a:rPr>
              <a:t>PC-1,</a:t>
            </a:r>
            <a:r>
              <a:rPr lang="zh-CN" altLang="en-US" dirty="0">
                <a:solidFill>
                  <a:srgbClr val="7030A0"/>
                </a:solidFill>
              </a:rPr>
              <a:t>转换成</a:t>
            </a:r>
            <a:r>
              <a:rPr lang="en-US" altLang="zh-CN" dirty="0">
                <a:solidFill>
                  <a:srgbClr val="7030A0"/>
                </a:solidFill>
              </a:rPr>
              <a:t>48</a:t>
            </a:r>
            <a:r>
              <a:rPr lang="zh-CN" altLang="en-US" dirty="0">
                <a:solidFill>
                  <a:srgbClr val="7030A0"/>
                </a:solidFill>
              </a:rPr>
              <a:t>比特的子密钥，然后根据一张表的规则来进行循环左移，再进行置换选择</a:t>
            </a:r>
            <a:r>
              <a:rPr lang="en-US" altLang="zh-CN" dirty="0">
                <a:solidFill>
                  <a:srgbClr val="7030A0"/>
                </a:solidFill>
              </a:rPr>
              <a:t>PC-2</a:t>
            </a:r>
            <a:r>
              <a:rPr lang="zh-CN" altLang="en-US" dirty="0">
                <a:solidFill>
                  <a:srgbClr val="7030A0"/>
                </a:solidFill>
              </a:rPr>
              <a:t>。</a:t>
            </a:r>
            <a:endParaRPr lang="en-US" altLang="zh-CN" dirty="0">
              <a:solidFill>
                <a:srgbClr val="7030A0"/>
              </a:solidFill>
            </a:endParaRPr>
          </a:p>
          <a:p>
            <a:pPr lvl="1"/>
            <a:r>
              <a:rPr lang="en-US" altLang="zh-CN" dirty="0">
                <a:solidFill>
                  <a:srgbClr val="7030A0"/>
                </a:solidFill>
              </a:rPr>
              <a:t>3.</a:t>
            </a:r>
            <a:r>
              <a:rPr lang="zh-CN" altLang="en-US" dirty="0">
                <a:solidFill>
                  <a:srgbClr val="7030A0"/>
                </a:solidFill>
              </a:rPr>
              <a:t>子密钥生成后进入与扩充后的右半部分进行计算，进入轮函数</a:t>
            </a:r>
            <a:r>
              <a:rPr lang="en-US" altLang="zh-CN" dirty="0">
                <a:solidFill>
                  <a:srgbClr val="7030A0"/>
                </a:solidFill>
              </a:rPr>
              <a:t>F</a:t>
            </a:r>
            <a:r>
              <a:rPr lang="zh-CN" altLang="en-US" dirty="0">
                <a:solidFill>
                  <a:srgbClr val="7030A0"/>
                </a:solidFill>
              </a:rPr>
              <a:t>，</a:t>
            </a:r>
            <a:r>
              <a:rPr lang="en-US" altLang="zh-CN" dirty="0">
                <a:solidFill>
                  <a:srgbClr val="7030A0"/>
                </a:solidFill>
              </a:rPr>
              <a:t>…………</a:t>
            </a:r>
            <a:r>
              <a:rPr lang="zh-CN" altLang="en-US" dirty="0">
                <a:solidFill>
                  <a:srgbClr val="7030A0"/>
                </a:solidFill>
              </a:rPr>
              <a:t>完成第一轮。</a:t>
            </a:r>
            <a:endParaRPr lang="en-US" altLang="zh-CN" dirty="0">
              <a:solidFill>
                <a:srgbClr val="7030A0"/>
              </a:solidFill>
            </a:endParaRPr>
          </a:p>
          <a:p>
            <a:r>
              <a:rPr lang="zh-CN" altLang="en-US" dirty="0">
                <a:solidFill>
                  <a:srgbClr val="7030A0"/>
                </a:solidFill>
              </a:rPr>
              <a:t>以此类推。</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C00000"/>
                </a:solidFill>
              </a:rPr>
              <a:t>【</a:t>
            </a:r>
            <a:r>
              <a:rPr lang="zh-CN" altLang="en-US" b="1" dirty="0">
                <a:solidFill>
                  <a:srgbClr val="C00000"/>
                </a:solidFill>
              </a:rPr>
              <a:t>讲解脚本</a:t>
            </a:r>
            <a:r>
              <a:rPr lang="en-US" altLang="zh-CN" b="1" dirty="0">
                <a:solidFill>
                  <a:srgbClr val="C00000"/>
                </a:solidFill>
              </a:rPr>
              <a:t>】</a:t>
            </a:r>
            <a:r>
              <a:rPr lang="zh-CN" altLang="en-US" b="1" dirty="0">
                <a:solidFill>
                  <a:srgbClr val="C00000"/>
                </a:solidFill>
              </a:rPr>
              <a:t>网络安全基本原则，主要包括</a:t>
            </a:r>
            <a:r>
              <a:rPr lang="zh-CN" altLang="en-US" dirty="0">
                <a:solidFill>
                  <a:srgbClr val="7030A0"/>
                </a:solidFill>
              </a:rPr>
              <a:t>安全机制经济性原则、默认不安全性原则、完全调解原则、最小特权设计原则、特权分离设计原则、最小公度原则、开放设计原则、大众可接受原则</a:t>
            </a:r>
            <a:endParaRPr lang="en-US" altLang="zh-CN" dirty="0">
              <a:solidFill>
                <a:srgbClr val="7030A0"/>
              </a:solidFill>
            </a:endParaRPr>
          </a:p>
          <a:p>
            <a:endParaRPr lang="en-US" altLang="zh-CN"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C00000"/>
                </a:solidFill>
              </a:rPr>
              <a:t>【</a:t>
            </a:r>
            <a:r>
              <a:rPr lang="zh-CN" altLang="en-US" b="1" dirty="0">
                <a:solidFill>
                  <a:srgbClr val="C00000"/>
                </a:solidFill>
              </a:rPr>
              <a:t>选讲或扩展讲解</a:t>
            </a:r>
            <a:r>
              <a:rPr lang="en-US" altLang="zh-CN" b="1" dirty="0">
                <a:solidFill>
                  <a:srgbClr val="C00000"/>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rPr>
              <a:t>安全机制经济性原则：（</a:t>
            </a:r>
            <a:r>
              <a:rPr lang="zh-CN" altLang="en-US" dirty="0"/>
              <a:t>安全机制简洁有效原则）</a:t>
            </a:r>
            <a:endParaRPr lang="en-US" altLang="zh-CN"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系统结构、系统设计和运行机制等越少，越简洁有效，越安全，很多系统的安全问题就是其设计和结构复杂，导致暴露很多安全威胁而无法检测和发现。在正常使用期间，不会注意到导致不需要的访问路径的设计和实现错误（因为正常使用通常不包括尝试使用不正确的访问路径）。因此，对软件进行逐行检查和对实现保护机制的硬件进行物理检查等技术是必要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open sans"/>
              </a:rPr>
              <a:t>安全机制设计方面，以最少的钱完成最必要的事，不做多余的事情。</a:t>
            </a:r>
            <a:endParaRPr lang="en-US" altLang="zh-CN"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rPr>
              <a:t>默认不安全性原则（故障安全默认原则</a:t>
            </a:r>
            <a:r>
              <a:rPr lang="en-US" altLang="zh-CN" b="1" dirty="0">
                <a:solidFill>
                  <a:srgbClr val="C00000"/>
                </a:solidFill>
              </a:rPr>
              <a:t>/</a:t>
            </a:r>
            <a:r>
              <a:rPr lang="zh-CN" altLang="en-US" dirty="0">
                <a:solidFill>
                  <a:srgbClr val="C00000"/>
                </a:solidFill>
              </a:rPr>
              <a:t>自动防故障原则</a:t>
            </a:r>
            <a:r>
              <a:rPr lang="zh-CN" altLang="en-US" b="1" dirty="0">
                <a:solidFill>
                  <a:srgbClr val="C00000"/>
                </a:solidFill>
              </a:rPr>
              <a:t>）</a:t>
            </a:r>
            <a:endParaRPr lang="en-US" altLang="zh-CN" b="1" dirty="0">
              <a:solidFill>
                <a:srgbClr val="C00000"/>
              </a:solidFill>
            </a:endParaRPr>
          </a:p>
          <a:p>
            <a:pPr algn="l">
              <a:buFont typeface="Arial" panose="020B0604020202020204" pitchFamily="34" charset="0"/>
              <a:buChar char="•"/>
            </a:pPr>
            <a:r>
              <a:rPr lang="zh-CN" altLang="en-US" b="0" dirty="0">
                <a:solidFill>
                  <a:srgbClr val="C00000"/>
                </a:solidFill>
              </a:rPr>
              <a:t>网络系统和信息在默认情况下是没有安全机制和安全防护的（互联网在被发明时，只考虑通信和资源共享的效率和速度，根本没有考虑安全，在后续被大规模应用时，出现了网络安全问题，才有对应的安全措施和机制；同理，很多系统被开发之初都没有考虑安全问题）。</a:t>
            </a:r>
            <a:endParaRPr lang="en-US" altLang="zh-CN" b="0" dirty="0">
              <a:solidFill>
                <a:srgbClr val="C00000"/>
              </a:solidFill>
            </a:endParaRPr>
          </a:p>
          <a:p>
            <a:pPr algn="l">
              <a:buFont typeface="Arial" panose="020B0604020202020204" pitchFamily="34" charset="0"/>
              <a:buChar char="•"/>
            </a:pPr>
            <a:r>
              <a:rPr lang="zh-CN" altLang="en-US" b="0" i="0" dirty="0">
                <a:solidFill>
                  <a:srgbClr val="333333"/>
                </a:solidFill>
                <a:effectLst/>
                <a:latin typeface="open sans"/>
              </a:rPr>
              <a:t>默认为无权限状态</a:t>
            </a:r>
            <a:r>
              <a:rPr lang="en-US" altLang="zh-CN" b="0" i="0" dirty="0">
                <a:solidFill>
                  <a:srgbClr val="333333"/>
                </a:solidFill>
                <a:effectLst/>
                <a:latin typeface="open sans"/>
              </a:rPr>
              <a:t>, </a:t>
            </a:r>
            <a:r>
              <a:rPr lang="zh-CN" altLang="en-US" b="0" i="0" dirty="0">
                <a:solidFill>
                  <a:srgbClr val="333333"/>
                </a:solidFill>
                <a:effectLst/>
                <a:latin typeface="open sans"/>
              </a:rPr>
              <a:t>这样即使出了什么问题或者忘记了什么也不会导致安全性的丢失</a:t>
            </a:r>
          </a:p>
          <a:p>
            <a:pPr algn="l">
              <a:buFont typeface="Arial" panose="020B0604020202020204" pitchFamily="34" charset="0"/>
              <a:buChar char="•"/>
            </a:pPr>
            <a:r>
              <a:rPr lang="zh-CN" altLang="en-US" b="0" i="0" dirty="0">
                <a:solidFill>
                  <a:srgbClr val="333333"/>
                </a:solidFill>
                <a:effectLst/>
                <a:latin typeface="open sans"/>
              </a:rPr>
              <a:t>如果发生了一些很严重的错误</a:t>
            </a:r>
            <a:r>
              <a:rPr lang="en-US" altLang="zh-CN" b="0" i="0" dirty="0">
                <a:solidFill>
                  <a:srgbClr val="333333"/>
                </a:solidFill>
                <a:effectLst/>
                <a:latin typeface="open sans"/>
              </a:rPr>
              <a:t>, </a:t>
            </a:r>
            <a:r>
              <a:rPr lang="zh-CN" altLang="en-US" b="0" i="0" dirty="0">
                <a:solidFill>
                  <a:srgbClr val="333333"/>
                </a:solidFill>
                <a:effectLst/>
                <a:latin typeface="open sans"/>
              </a:rPr>
              <a:t>开发人员可以找到错误并且不损失安全性</a:t>
            </a:r>
            <a:br>
              <a:rPr lang="zh-CN" altLang="en-US" b="0" i="0" dirty="0">
                <a:solidFill>
                  <a:srgbClr val="333333"/>
                </a:solidFill>
                <a:effectLst/>
                <a:latin typeface="open sans"/>
              </a:rPr>
            </a:br>
            <a:r>
              <a:rPr lang="zh-CN" altLang="en-US" b="0" i="0" dirty="0">
                <a:solidFill>
                  <a:srgbClr val="333333"/>
                </a:solidFill>
                <a:effectLst/>
                <a:latin typeface="open sans"/>
              </a:rPr>
              <a:t>比如登陆设置 忘记密码设置 或者验证码设置</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rPr>
              <a:t>完备检查原则（完备调停原则，所有执行细节完全能够被调停检查）：</a:t>
            </a:r>
            <a:endParaRPr lang="en-US" altLang="zh-CN" b="1" i="0" dirty="0">
              <a:solidFill>
                <a:srgbClr val="444444"/>
              </a:solidFill>
              <a:effectLst/>
              <a:latin typeface="tahoma" panose="020B0604030504040204" pitchFamily="34" charset="0"/>
            </a:endParaRPr>
          </a:p>
          <a:p>
            <a:pPr algn="l">
              <a:buFont typeface="Arial" panose="020B0604020202020204" pitchFamily="34" charset="0"/>
              <a:buChar char="•"/>
            </a:pPr>
            <a:r>
              <a:rPr lang="zh-CN" altLang="en-US" b="0" i="0" dirty="0">
                <a:solidFill>
                  <a:srgbClr val="444444"/>
                </a:solidFill>
                <a:effectLst/>
                <a:latin typeface="tahoma" panose="020B0604030504040204" pitchFamily="34" charset="0"/>
              </a:rPr>
              <a:t>完备调停是指计算机安全中的一种原则。检验访问控制信息时必须执行全部检查细节</a:t>
            </a:r>
            <a:r>
              <a:rPr lang="en-US" altLang="zh-CN" b="0" i="0" dirty="0">
                <a:solidFill>
                  <a:srgbClr val="444444"/>
                </a:solidFill>
                <a:effectLst/>
                <a:latin typeface="tahoma" panose="020B0604030504040204" pitchFamily="34" charset="0"/>
              </a:rPr>
              <a:t>,</a:t>
            </a:r>
            <a:r>
              <a:rPr lang="zh-CN" altLang="en-US" b="0" i="0" dirty="0">
                <a:solidFill>
                  <a:srgbClr val="444444"/>
                </a:solidFill>
                <a:effectLst/>
                <a:latin typeface="tahoma" panose="020B0604030504040204" pitchFamily="34" charset="0"/>
              </a:rPr>
              <a:t>包括正常操作、维护和恢复等。</a:t>
            </a:r>
            <a:endParaRPr lang="en-US" altLang="zh-CN" b="0" i="0" dirty="0">
              <a:solidFill>
                <a:srgbClr val="444444"/>
              </a:solidFill>
              <a:effectLst/>
              <a:latin typeface="tahoma" panose="020B0604030504040204" pitchFamily="34" charset="0"/>
            </a:endParaRPr>
          </a:p>
          <a:p>
            <a:pPr algn="l">
              <a:buFont typeface="Arial" panose="020B0604020202020204" pitchFamily="34" charset="0"/>
              <a:buChar char="•"/>
            </a:pPr>
            <a:r>
              <a:rPr lang="zh-CN" altLang="en-US" b="0" i="0" dirty="0">
                <a:solidFill>
                  <a:srgbClr val="333333"/>
                </a:solidFill>
                <a:effectLst/>
                <a:latin typeface="open sans"/>
              </a:rPr>
              <a:t>给保护目标的每种访问都加上安全控制，而不只是控制文件的打开操作</a:t>
            </a:r>
          </a:p>
          <a:p>
            <a:pPr algn="l">
              <a:buFont typeface="Arial" panose="020B0604020202020204" pitchFamily="34" charset="0"/>
              <a:buChar char="•"/>
            </a:pPr>
            <a:r>
              <a:rPr lang="zh-CN" altLang="en-US" b="0" i="0" dirty="0">
                <a:solidFill>
                  <a:srgbClr val="333333"/>
                </a:solidFill>
                <a:effectLst/>
                <a:latin typeface="open sans"/>
              </a:rPr>
              <a:t>也包含了检查所有可能被攻击的事情的访问</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444444"/>
              </a:solidFill>
              <a:effectLst/>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444444"/>
              </a:solidFill>
              <a:effectLst/>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rPr>
              <a:t>最小授权原则</a:t>
            </a:r>
            <a:r>
              <a:rPr lang="en-US" altLang="zh-CN" b="1" dirty="0">
                <a:solidFill>
                  <a:srgbClr val="C00000"/>
                </a:solidFill>
              </a:rPr>
              <a:t>【</a:t>
            </a:r>
            <a:r>
              <a:rPr lang="zh-CN" altLang="en-US" b="1" dirty="0">
                <a:solidFill>
                  <a:srgbClr val="C00000"/>
                </a:solidFill>
              </a:rPr>
              <a:t>最小权力原则</a:t>
            </a:r>
            <a:r>
              <a:rPr lang="en-US" altLang="zh-CN" b="1" dirty="0">
                <a:solidFill>
                  <a:srgbClr val="C00000"/>
                </a:solidFill>
              </a:rPr>
              <a:t>】</a:t>
            </a:r>
            <a:r>
              <a:rPr lang="zh-CN" altLang="en-US" b="1" dirty="0">
                <a:solidFill>
                  <a:srgbClr val="C00000"/>
                </a:solidFill>
              </a:rPr>
              <a:t>：</a:t>
            </a:r>
            <a:endParaRPr lang="en-US" altLang="zh-CN"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rgbClr val="C00000"/>
                </a:solidFill>
              </a:rPr>
              <a:t>系统分配给某个角色的权限，按照该角色需要进行的所有操作最小权限原则，如某个用户仅需要读某个文件的操作，给该用户最小的权限分配即仅分配该用户读取该文件的权限，对该文件的写权限或其他文件的读取权限均不要分配给该用户。</a:t>
            </a:r>
            <a:r>
              <a:rPr lang="zh-CN" altLang="en-US" sz="1200" b="0" i="0" kern="1200" dirty="0">
                <a:solidFill>
                  <a:srgbClr val="333333"/>
                </a:solidFill>
                <a:effectLst/>
                <a:latin typeface="arial" panose="020B0604020202020204" pitchFamily="34" charset="0"/>
                <a:ea typeface="+mn-ea"/>
                <a:cs typeface="+mn-cs"/>
              </a:rPr>
              <a:t>最小特权原则是</a:t>
            </a:r>
            <a:r>
              <a:rPr lang="zh-CN" altLang="en-US" sz="1200" b="0" i="0" u="none" kern="1200" dirty="0">
                <a:solidFill>
                  <a:srgbClr val="333333"/>
                </a:solidFill>
                <a:effectLst/>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系统安全</a:t>
            </a:r>
            <a:r>
              <a:rPr lang="zh-CN" altLang="en-US" sz="1200" b="0" i="0" kern="1200" dirty="0">
                <a:solidFill>
                  <a:srgbClr val="333333"/>
                </a:solidFill>
                <a:effectLst/>
                <a:latin typeface="arial" panose="020B0604020202020204" pitchFamily="34" charset="0"/>
                <a:ea typeface="+mn-ea"/>
                <a:cs typeface="+mn-cs"/>
              </a:rPr>
              <a:t>中最基本的原则之一。所谓最小特权</a:t>
            </a:r>
            <a:r>
              <a:rPr lang="en-US" altLang="zh-CN" sz="1200" b="0" i="0" kern="1200" dirty="0">
                <a:solidFill>
                  <a:srgbClr val="333333"/>
                </a:solidFill>
                <a:effectLst/>
                <a:latin typeface="arial" panose="020B0604020202020204" pitchFamily="34" charset="0"/>
                <a:ea typeface="+mn-ea"/>
                <a:cs typeface="+mn-cs"/>
              </a:rPr>
              <a:t>(Least Privilege)</a:t>
            </a:r>
            <a:r>
              <a:rPr lang="zh-CN" altLang="en-US" sz="1200" b="0" i="0" kern="1200" dirty="0">
                <a:solidFill>
                  <a:srgbClr val="333333"/>
                </a:solidFill>
                <a:effectLst/>
                <a:latin typeface="arial" panose="020B0604020202020204" pitchFamily="34" charset="0"/>
                <a:ea typeface="+mn-ea"/>
                <a:cs typeface="+mn-cs"/>
              </a:rPr>
              <a:t>，指的是</a:t>
            </a:r>
            <a:r>
              <a:rPr lang="en-US" altLang="zh-CN" sz="1200" b="0" i="0" kern="1200" dirty="0">
                <a:solidFill>
                  <a:srgbClr val="333333"/>
                </a:solidFill>
                <a:effectLst/>
                <a:latin typeface="arial" panose="020B0604020202020204" pitchFamily="34" charset="0"/>
                <a:ea typeface="+mn-ea"/>
                <a:cs typeface="+mn-cs"/>
              </a:rPr>
              <a:t>"</a:t>
            </a:r>
            <a:r>
              <a:rPr lang="zh-CN" altLang="en-US" sz="1200" b="0" i="0" kern="1200" dirty="0">
                <a:solidFill>
                  <a:srgbClr val="333333"/>
                </a:solidFill>
                <a:effectLst/>
                <a:latin typeface="arial" panose="020B0604020202020204" pitchFamily="34" charset="0"/>
                <a:ea typeface="+mn-ea"/>
                <a:cs typeface="+mn-cs"/>
              </a:rPr>
              <a:t>在完成某种操作时所赋予网络中每个主体</a:t>
            </a:r>
            <a:r>
              <a:rPr lang="en-US" altLang="zh-CN" sz="1200" b="0" i="0" kern="1200" dirty="0">
                <a:solidFill>
                  <a:srgbClr val="333333"/>
                </a:solidFill>
                <a:effectLst/>
                <a:latin typeface="arial" panose="020B0604020202020204" pitchFamily="34" charset="0"/>
                <a:ea typeface="+mn-ea"/>
                <a:cs typeface="+mn-cs"/>
              </a:rPr>
              <a:t>(</a:t>
            </a:r>
            <a:r>
              <a:rPr lang="zh-CN" altLang="en-US" sz="1200" b="0" i="0" kern="1200" dirty="0">
                <a:solidFill>
                  <a:srgbClr val="333333"/>
                </a:solidFill>
                <a:effectLst/>
                <a:latin typeface="arial" panose="020B0604020202020204" pitchFamily="34" charset="0"/>
                <a:ea typeface="+mn-ea"/>
                <a:cs typeface="+mn-cs"/>
              </a:rPr>
              <a:t>用户或进程</a:t>
            </a:r>
            <a:r>
              <a:rPr lang="en-US" altLang="zh-CN" sz="1200" b="0" i="0" kern="1200" dirty="0">
                <a:solidFill>
                  <a:srgbClr val="333333"/>
                </a:solidFill>
                <a:effectLst/>
                <a:latin typeface="arial" panose="020B0604020202020204" pitchFamily="34" charset="0"/>
                <a:ea typeface="+mn-ea"/>
                <a:cs typeface="+mn-cs"/>
              </a:rPr>
              <a:t>)</a:t>
            </a:r>
            <a:r>
              <a:rPr lang="zh-CN" altLang="en-US" sz="1200" b="0" i="0" kern="1200" dirty="0">
                <a:solidFill>
                  <a:srgbClr val="333333"/>
                </a:solidFill>
                <a:effectLst/>
                <a:latin typeface="arial" panose="020B0604020202020204" pitchFamily="34" charset="0"/>
                <a:ea typeface="+mn-ea"/>
                <a:cs typeface="+mn-cs"/>
              </a:rPr>
              <a:t>必不可少的特权</a:t>
            </a:r>
            <a:r>
              <a:rPr lang="en-US" altLang="zh-CN" sz="1200" b="0" i="0" kern="1200" dirty="0">
                <a:solidFill>
                  <a:srgbClr val="333333"/>
                </a:solidFill>
                <a:effectLst/>
                <a:latin typeface="arial" panose="020B0604020202020204" pitchFamily="34" charset="0"/>
                <a:ea typeface="+mn-ea"/>
                <a:cs typeface="+mn-cs"/>
              </a:rPr>
              <a:t>"</a:t>
            </a:r>
            <a:r>
              <a:rPr lang="zh-CN" altLang="en-US" sz="1200" b="0" i="0" kern="1200" dirty="0">
                <a:solidFill>
                  <a:srgbClr val="333333"/>
                </a:solidFill>
                <a:effectLst/>
                <a:latin typeface="arial" panose="020B0604020202020204" pitchFamily="34" charset="0"/>
                <a:ea typeface="+mn-ea"/>
                <a:cs typeface="+mn-cs"/>
              </a:rPr>
              <a:t>。最小特权原则，则是指</a:t>
            </a:r>
            <a:r>
              <a:rPr lang="en-US" altLang="zh-CN" sz="1200" b="0" i="0" kern="1200" dirty="0">
                <a:solidFill>
                  <a:srgbClr val="333333"/>
                </a:solidFill>
                <a:effectLst/>
                <a:latin typeface="arial" panose="020B0604020202020204" pitchFamily="34" charset="0"/>
                <a:ea typeface="+mn-ea"/>
                <a:cs typeface="+mn-cs"/>
              </a:rPr>
              <a:t>"</a:t>
            </a:r>
            <a:r>
              <a:rPr lang="zh-CN" altLang="en-US" sz="1200" b="0" i="0" kern="1200" dirty="0">
                <a:solidFill>
                  <a:srgbClr val="333333"/>
                </a:solidFill>
                <a:effectLst/>
                <a:latin typeface="arial" panose="020B0604020202020204" pitchFamily="34" charset="0"/>
                <a:ea typeface="+mn-ea"/>
                <a:cs typeface="+mn-cs"/>
              </a:rPr>
              <a:t>应限定网络中每个主体所必须的最小特权，确保可能的事故、错误、网络部件的</a:t>
            </a:r>
            <a:r>
              <a:rPr lang="zh-CN" altLang="en-US" sz="1200" b="0" i="0" kern="1200" dirty="0">
                <a:solidFill>
                  <a:srgbClr val="333333"/>
                </a:solidFill>
                <a:effectLst/>
                <a:latin typeface="arial" panose="020B0604020202020204" pitchFamily="34" charset="0"/>
                <a:ea typeface="+mn-ea"/>
                <a:cs typeface="+mn-cs"/>
                <a:hlinkClick r:id="rId4">
                  <a:extLst>
                    <a:ext uri="{A12FA001-AC4F-418D-AE19-62706E023703}">
                      <ahyp:hlinkClr xmlns:ahyp="http://schemas.microsoft.com/office/drawing/2018/hyperlinkcolor" val="tx"/>
                    </a:ext>
                  </a:extLst>
                </a:hlinkClick>
              </a:rPr>
              <a:t>篡改</a:t>
            </a:r>
            <a:r>
              <a:rPr lang="zh-CN" altLang="en-US" sz="1200" b="0" i="0" kern="1200" dirty="0">
                <a:solidFill>
                  <a:srgbClr val="333333"/>
                </a:solidFill>
                <a:effectLst/>
                <a:latin typeface="arial" panose="020B0604020202020204" pitchFamily="34" charset="0"/>
                <a:ea typeface="+mn-ea"/>
                <a:cs typeface="+mn-cs"/>
              </a:rPr>
              <a:t>等原因造成的损失最小</a:t>
            </a:r>
            <a:r>
              <a:rPr lang="en-US" altLang="zh-CN" sz="1200" b="0" i="0" kern="1200" dirty="0">
                <a:solidFill>
                  <a:srgbClr val="333333"/>
                </a:solidFill>
                <a:effectLst/>
                <a:latin typeface="arial" panose="020B0604020202020204" pitchFamily="34" charset="0"/>
                <a:ea typeface="+mn-ea"/>
                <a:cs typeface="+mn-cs"/>
              </a:rPr>
              <a:t>"</a:t>
            </a:r>
            <a:r>
              <a:rPr lang="zh-CN" altLang="en-US" sz="1200" b="0" i="0" kern="1200" dirty="0">
                <a:solidFill>
                  <a:srgbClr val="333333"/>
                </a:solidFill>
                <a:effectLst/>
                <a:latin typeface="arial" panose="020B0604020202020204" pitchFamily="34" charset="0"/>
                <a:ea typeface="+mn-ea"/>
                <a:cs typeface="+mn-cs"/>
              </a:rPr>
              <a:t>。</a:t>
            </a:r>
            <a:endParaRPr lang="en-US" altLang="zh-CN" sz="1200" b="0" i="0" kern="1200" dirty="0">
              <a:solidFill>
                <a:srgbClr val="333333"/>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rgbClr val="333333"/>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rPr>
              <a:t>特权分离原则：</a:t>
            </a:r>
            <a:endParaRPr lang="en-US" altLang="zh-CN"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a:rPr>
              <a:t>多个系统的最高权限人员应该进行分离，不建议是同一个人员，特权用户权限过大导致风险不可控，赋予相应用户相应的权限。操作系统和数据库管理系统一般都做了特权分离，</a:t>
            </a:r>
            <a:r>
              <a:rPr lang="zh-CN" altLang="en-US" b="0" i="0" dirty="0">
                <a:solidFill>
                  <a:srgbClr val="4D4D4D"/>
                </a:solidFill>
                <a:effectLst/>
                <a:latin typeface="-apple-system"/>
              </a:rPr>
              <a:t>建议操作系统与数据库管理员分权管理，如安排不同的人员担任操作系统与数据库管理员，并分配不同的帐号。</a:t>
            </a:r>
            <a:endParaRPr lang="en-US" altLang="zh-CN" b="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rPr>
              <a:t>最小公度原则</a:t>
            </a:r>
            <a:r>
              <a:rPr lang="en-US" altLang="zh-CN" b="1" dirty="0">
                <a:solidFill>
                  <a:srgbClr val="C00000"/>
                </a:solidFill>
              </a:rPr>
              <a:t>【</a:t>
            </a:r>
            <a:r>
              <a:rPr lang="zh-CN" altLang="en-US" b="1" dirty="0">
                <a:solidFill>
                  <a:srgbClr val="C00000"/>
                </a:solidFill>
              </a:rPr>
              <a:t>最小共用机制原则</a:t>
            </a:r>
            <a:r>
              <a:rPr lang="en-US" altLang="zh-CN" b="1" dirty="0">
                <a:solidFill>
                  <a:srgbClr val="C00000"/>
                </a:solidFill>
              </a:rPr>
              <a:t>】</a:t>
            </a:r>
          </a:p>
          <a:p>
            <a:pPr algn="l">
              <a:buFont typeface="Arial" panose="020B0604020202020204" pitchFamily="34" charset="0"/>
              <a:buChar char="•"/>
            </a:pPr>
            <a:r>
              <a:rPr lang="zh-CN" altLang="en-US" b="0" i="0" dirty="0">
                <a:solidFill>
                  <a:srgbClr val="333333"/>
                </a:solidFill>
                <a:effectLst/>
                <a:latin typeface="open sans"/>
              </a:rPr>
              <a:t>避免一个安全系统中的共用部分较多</a:t>
            </a:r>
            <a:r>
              <a:rPr lang="en-US" altLang="zh-CN" b="0" i="0" dirty="0">
                <a:solidFill>
                  <a:srgbClr val="333333"/>
                </a:solidFill>
                <a:effectLst/>
                <a:latin typeface="open sans"/>
              </a:rPr>
              <a:t>, </a:t>
            </a:r>
            <a:r>
              <a:rPr lang="zh-CN" altLang="en-US" b="0" i="0" dirty="0">
                <a:solidFill>
                  <a:srgbClr val="333333"/>
                </a:solidFill>
                <a:effectLst/>
                <a:latin typeface="open sans"/>
              </a:rPr>
              <a:t>不同用户间的共用和不同的系统部分间的共用都会带来安全风险</a:t>
            </a:r>
          </a:p>
          <a:p>
            <a:pPr algn="l">
              <a:buFont typeface="Arial" panose="020B0604020202020204" pitchFamily="34" charset="0"/>
              <a:buChar char="•"/>
            </a:pPr>
            <a:r>
              <a:rPr lang="zh-CN" altLang="en-US" b="0" i="0" dirty="0">
                <a:solidFill>
                  <a:srgbClr val="333333"/>
                </a:solidFill>
                <a:effectLst/>
                <a:latin typeface="open sans"/>
              </a:rPr>
              <a:t>耦合也可能会导致安全漏洞</a:t>
            </a:r>
            <a:endParaRPr lang="en-US" altLang="zh-CN" b="0" i="0" dirty="0">
              <a:solidFill>
                <a:srgbClr val="333333"/>
              </a:solidFill>
              <a:effectLst/>
              <a:latin typeface="open sans"/>
            </a:endParaRPr>
          </a:p>
          <a:p>
            <a:pPr algn="l">
              <a:buFont typeface="Arial" panose="020B0604020202020204" pitchFamily="34" charset="0"/>
              <a:buChar char="•"/>
            </a:pPr>
            <a:endParaRPr lang="en-US" altLang="zh-CN" b="0" i="0" dirty="0">
              <a:solidFill>
                <a:srgbClr val="333333"/>
              </a:solidFill>
              <a:effectLst/>
              <a:latin typeface="open 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dirty="0">
                <a:solidFill>
                  <a:srgbClr val="C00000"/>
                </a:solidFill>
              </a:rPr>
              <a:t>开放设计原则</a:t>
            </a:r>
            <a:endParaRPr lang="en-US" altLang="zh-CN" b="1" dirty="0">
              <a:solidFill>
                <a:srgbClr val="C00000"/>
              </a:solidFill>
            </a:endParaRPr>
          </a:p>
          <a:p>
            <a:pPr algn="l">
              <a:buFont typeface="Arial" panose="020B0604020202020204" pitchFamily="34" charset="0"/>
              <a:buChar char="•"/>
            </a:pPr>
            <a:r>
              <a:rPr lang="zh-CN" altLang="en-US" b="0" i="0" dirty="0">
                <a:solidFill>
                  <a:srgbClr val="333333"/>
                </a:solidFill>
                <a:effectLst/>
                <a:latin typeface="open sans"/>
              </a:rPr>
              <a:t>不要让依靠别人不懂你的设计这种想法来保证系统的安全</a:t>
            </a:r>
          </a:p>
          <a:p>
            <a:pPr algn="l">
              <a:buFont typeface="Arial" panose="020B0604020202020204" pitchFamily="34" charset="0"/>
              <a:buChar char="•"/>
            </a:pPr>
            <a:r>
              <a:rPr lang="zh-CN" altLang="en-US" b="0" i="0" dirty="0">
                <a:solidFill>
                  <a:srgbClr val="333333"/>
                </a:solidFill>
                <a:effectLst/>
                <a:latin typeface="open sans"/>
              </a:rPr>
              <a:t>要假设所有的攻击者都完全了解设计</a:t>
            </a:r>
          </a:p>
          <a:p>
            <a:pPr algn="l">
              <a:buFont typeface="Arial" panose="020B0604020202020204" pitchFamily="34" charset="0"/>
              <a:buChar char="•"/>
            </a:pPr>
            <a:r>
              <a:rPr lang="zh-CN" altLang="en-US" b="0" i="0" dirty="0">
                <a:solidFill>
                  <a:srgbClr val="333333"/>
                </a:solidFill>
                <a:effectLst/>
                <a:latin typeface="open sans"/>
              </a:rPr>
              <a:t>这也不代表你要公布你安全系统所有重要的部分尽管有时候是有好处的</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0" i="0" dirty="0">
                <a:solidFill>
                  <a:srgbClr val="333333"/>
                </a:solidFill>
                <a:effectLst/>
                <a:latin typeface="open sans"/>
              </a:rPr>
              <a:t>一个加密系统应该在大众知道除钥匙以外的所有细节的情况下仍然是安全的</a:t>
            </a:r>
            <a:endParaRPr lang="en-US" altLang="zh-CN" b="0" i="0" dirty="0">
              <a:solidFill>
                <a:srgbClr val="333333"/>
              </a:solidFill>
              <a:effectLst/>
              <a:latin typeface="open 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b="1" i="0" dirty="0">
              <a:solidFill>
                <a:srgbClr val="333333"/>
              </a:solidFill>
              <a:effectLst/>
              <a:latin typeface="open 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dirty="0">
                <a:solidFill>
                  <a:srgbClr val="C00000"/>
                </a:solidFill>
              </a:rPr>
              <a:t>可接受性原则</a:t>
            </a:r>
            <a:r>
              <a:rPr lang="en-US" altLang="zh-CN" b="1" dirty="0">
                <a:solidFill>
                  <a:srgbClr val="C00000"/>
                </a:solidFill>
              </a:rPr>
              <a:t>【</a:t>
            </a:r>
            <a:r>
              <a:rPr lang="zh-CN" altLang="en-US" b="1" dirty="0">
                <a:solidFill>
                  <a:srgbClr val="C00000"/>
                </a:solidFill>
              </a:rPr>
              <a:t>大众心理可接受原则</a:t>
            </a:r>
            <a:r>
              <a:rPr lang="en-US" altLang="zh-CN" b="1" dirty="0">
                <a:solidFill>
                  <a:srgbClr val="C00000"/>
                </a:solidFill>
              </a:rPr>
              <a:t>】</a:t>
            </a:r>
          </a:p>
          <a:p>
            <a:pPr algn="l">
              <a:buFont typeface="Arial" panose="020B0604020202020204" pitchFamily="34" charset="0"/>
              <a:buChar char="•"/>
            </a:pPr>
            <a:r>
              <a:rPr lang="zh-CN" altLang="en-US" b="0" i="0" dirty="0">
                <a:solidFill>
                  <a:srgbClr val="333333"/>
                </a:solidFill>
                <a:effectLst/>
                <a:latin typeface="open sans"/>
              </a:rPr>
              <a:t>针对大众而言，简单到用户不用想就能用</a:t>
            </a:r>
          </a:p>
          <a:p>
            <a:pPr algn="l">
              <a:buFont typeface="Arial" panose="020B0604020202020204" pitchFamily="34" charset="0"/>
              <a:buChar char="•"/>
            </a:pPr>
            <a:r>
              <a:rPr lang="zh-CN" altLang="en-US" b="0" i="0" dirty="0">
                <a:solidFill>
                  <a:srgbClr val="333333"/>
                </a:solidFill>
                <a:effectLst/>
                <a:latin typeface="open sans"/>
              </a:rPr>
              <a:t>不能阻止任何合法的访问</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b="1" dirty="0">
              <a:solidFill>
                <a:srgbClr val="C00000"/>
              </a:solidFill>
            </a:endParaRPr>
          </a:p>
          <a:p>
            <a:pPr algn="l">
              <a:buFont typeface="Arial" panose="020B0604020202020204" pitchFamily="34" charset="0"/>
              <a:buChar char="•"/>
            </a:pPr>
            <a:endParaRPr lang="zh-CN" altLang="en-US" b="0" i="0" dirty="0">
              <a:solidFill>
                <a:srgbClr val="333333"/>
              </a:solidFill>
              <a:effectLst/>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1980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IP</a:t>
            </a:r>
            <a:r>
              <a:rPr lang="zh-CN" altLang="en-US" dirty="0"/>
              <a:t>和</a:t>
            </a:r>
            <a:r>
              <a:rPr lang="en-US" altLang="zh-CN" dirty="0">
                <a:latin typeface="+mn-ea"/>
              </a:rPr>
              <a:t>IP</a:t>
            </a:r>
            <a:r>
              <a:rPr lang="en-US" altLang="zh-CN" baseline="30000" dirty="0">
                <a:latin typeface="+mn-ea"/>
              </a:rPr>
              <a:t>-1</a:t>
            </a:r>
            <a:r>
              <a:rPr lang="zh-CN" altLang="en-US" dirty="0">
                <a:latin typeface="+mn-ea"/>
              </a:rPr>
              <a:t>是针对明文分组进行初始置换和逆初始置换，</a:t>
            </a:r>
            <a:r>
              <a:rPr lang="en-US" altLang="zh-CN" dirty="0">
                <a:latin typeface="+mn-ea"/>
              </a:rPr>
              <a:t>PC-1</a:t>
            </a:r>
            <a:r>
              <a:rPr lang="zh-CN" altLang="en-US" dirty="0">
                <a:latin typeface="+mn-ea"/>
              </a:rPr>
              <a:t>和</a:t>
            </a:r>
            <a:r>
              <a:rPr lang="en-US" altLang="zh-CN" dirty="0">
                <a:latin typeface="+mn-ea"/>
              </a:rPr>
              <a:t>PC-2</a:t>
            </a:r>
            <a:r>
              <a:rPr lang="zh-CN" altLang="en-US" dirty="0">
                <a:latin typeface="+mn-ea"/>
              </a:rPr>
              <a:t>是针对密钥编排进行的置换选择</a:t>
            </a:r>
            <a:r>
              <a:rPr lang="en-US" altLang="zh-CN" dirty="0">
                <a:latin typeface="+mn-ea"/>
              </a:rPr>
              <a:t>1</a:t>
            </a:r>
            <a:r>
              <a:rPr lang="zh-CN" altLang="en-US" dirty="0">
                <a:latin typeface="+mn-ea"/>
              </a:rPr>
              <a:t>和置换选择</a:t>
            </a:r>
            <a:r>
              <a:rPr lang="en-US" altLang="zh-CN" dirty="0">
                <a:latin typeface="+mn-ea"/>
              </a:rPr>
              <a:t>1</a:t>
            </a:r>
            <a:r>
              <a:rPr lang="zh-CN" altLang="en-US" dirty="0">
                <a:latin typeface="+mn-ea"/>
              </a:rPr>
              <a:t>。</a:t>
            </a:r>
            <a:endParaRPr lang="zh-CN" altLang="en-US" b="1"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选讲或扩展讲解</a:t>
            </a:r>
            <a:r>
              <a:rPr lang="en-US" altLang="zh-CN" dirty="0"/>
              <a:t>】</a:t>
            </a:r>
          </a:p>
          <a:p>
            <a:endParaRPr lang="en-US" altLang="zh-CN" dirty="0"/>
          </a:p>
          <a:p>
            <a:r>
              <a:rPr lang="zh-CN" altLang="en-US" dirty="0"/>
              <a:t>轮函数的算法结构如右图，</a:t>
            </a:r>
            <a:endParaRPr lang="en-US" altLang="zh-CN" b="1" dirty="0"/>
          </a:p>
          <a:p>
            <a:pPr lvl="1"/>
            <a:r>
              <a:rPr lang="en-US" altLang="zh-CN" dirty="0"/>
              <a:t>1.56bit</a:t>
            </a:r>
            <a:r>
              <a:rPr lang="zh-CN" altLang="en-US" dirty="0"/>
              <a:t>的初始密钥经过</a:t>
            </a:r>
            <a:r>
              <a:rPr lang="en-US" altLang="zh-CN" dirty="0"/>
              <a:t>PC-1</a:t>
            </a:r>
            <a:r>
              <a:rPr lang="zh-CN" altLang="en-US" dirty="0"/>
              <a:t>置换选择、循环左移、</a:t>
            </a:r>
            <a:r>
              <a:rPr lang="en-US" altLang="zh-CN" dirty="0"/>
              <a:t>PC-2</a:t>
            </a:r>
            <a:r>
              <a:rPr lang="zh-CN" altLang="en-US" dirty="0"/>
              <a:t>置换选择，转换为</a:t>
            </a:r>
            <a:r>
              <a:rPr lang="en-US" altLang="zh-CN" dirty="0"/>
              <a:t>48bit</a:t>
            </a:r>
            <a:r>
              <a:rPr lang="zh-CN" altLang="en-US" dirty="0"/>
              <a:t>的子密钥。我们可以简单认为是进行了密钥压缩：</a:t>
            </a:r>
            <a:r>
              <a:rPr lang="en-US" altLang="zh-CN" dirty="0"/>
              <a:t>56bit—</a:t>
            </a:r>
            <a:r>
              <a:rPr lang="en-US" altLang="zh-CN" baseline="0" dirty="0"/>
              <a:t>&gt;48bit</a:t>
            </a:r>
            <a:endParaRPr lang="en-US" altLang="zh-CN" dirty="0"/>
          </a:p>
          <a:p>
            <a:pPr lvl="1"/>
            <a:r>
              <a:rPr lang="en-US" altLang="zh-CN" dirty="0"/>
              <a:t>2.</a:t>
            </a:r>
            <a:r>
              <a:rPr lang="zh-CN" altLang="en-US" dirty="0"/>
              <a:t>分组右半部分</a:t>
            </a:r>
            <a:r>
              <a:rPr lang="en-US" altLang="zh-CN" dirty="0"/>
              <a:t>32bit</a:t>
            </a:r>
            <a:r>
              <a:rPr lang="zh-CN" altLang="en-US" dirty="0"/>
              <a:t>进行扩展置换</a:t>
            </a:r>
            <a:r>
              <a:rPr lang="en-US" altLang="zh-CN" dirty="0"/>
              <a:t>E</a:t>
            </a:r>
            <a:r>
              <a:rPr lang="zh-CN" altLang="en-US" dirty="0"/>
              <a:t>矩阵计算，输出</a:t>
            </a:r>
            <a:r>
              <a:rPr lang="en-US" altLang="zh-CN" dirty="0"/>
              <a:t>48bit</a:t>
            </a:r>
            <a:r>
              <a:rPr lang="zh-CN" altLang="en-US" dirty="0"/>
              <a:t>，与子密钥进行</a:t>
            </a:r>
            <a:r>
              <a:rPr lang="en-US" altLang="zh-CN" dirty="0">
                <a:latin typeface="宋体"/>
                <a:ea typeface="宋体"/>
              </a:rPr>
              <a:t>⊕</a:t>
            </a:r>
            <a:r>
              <a:rPr lang="zh-CN" altLang="en-US" dirty="0">
                <a:latin typeface="宋体"/>
                <a:ea typeface="宋体"/>
              </a:rPr>
              <a:t>异或运算。输出</a:t>
            </a:r>
            <a:r>
              <a:rPr lang="en-US" altLang="zh-CN" dirty="0">
                <a:latin typeface="宋体"/>
                <a:ea typeface="宋体"/>
              </a:rPr>
              <a:t>48bit</a:t>
            </a:r>
            <a:r>
              <a:rPr lang="zh-CN" altLang="en-US" dirty="0">
                <a:latin typeface="宋体"/>
                <a:ea typeface="宋体"/>
              </a:rPr>
              <a:t>。</a:t>
            </a:r>
            <a:endParaRPr lang="en-US" altLang="zh-CN" dirty="0">
              <a:latin typeface="宋体"/>
              <a:ea typeface="宋体"/>
            </a:endParaRPr>
          </a:p>
          <a:p>
            <a:pPr lvl="1"/>
            <a:r>
              <a:rPr lang="en-US" altLang="zh-CN" dirty="0">
                <a:latin typeface="宋体"/>
                <a:ea typeface="宋体"/>
              </a:rPr>
              <a:t>3.48bit</a:t>
            </a:r>
            <a:r>
              <a:rPr lang="zh-CN" altLang="en-US" dirty="0">
                <a:latin typeface="宋体"/>
                <a:ea typeface="宋体"/>
              </a:rPr>
              <a:t>分为</a:t>
            </a:r>
            <a:r>
              <a:rPr lang="en-US" altLang="zh-CN" dirty="0">
                <a:latin typeface="宋体"/>
                <a:ea typeface="宋体"/>
              </a:rPr>
              <a:t>8</a:t>
            </a:r>
            <a:r>
              <a:rPr lang="zh-CN" altLang="en-US" dirty="0">
                <a:latin typeface="宋体"/>
                <a:ea typeface="宋体"/>
              </a:rPr>
              <a:t>组，每组</a:t>
            </a:r>
            <a:r>
              <a:rPr lang="en-US" altLang="zh-CN" dirty="0">
                <a:latin typeface="宋体"/>
                <a:ea typeface="宋体"/>
              </a:rPr>
              <a:t>6bit</a:t>
            </a:r>
            <a:r>
              <a:rPr lang="zh-CN" altLang="en-US" dirty="0">
                <a:latin typeface="宋体"/>
                <a:ea typeface="宋体"/>
              </a:rPr>
              <a:t>进入</a:t>
            </a:r>
            <a:r>
              <a:rPr lang="en-US" altLang="zh-CN" dirty="0">
                <a:latin typeface="宋体"/>
                <a:ea typeface="宋体"/>
              </a:rPr>
              <a:t>S</a:t>
            </a:r>
            <a:r>
              <a:rPr lang="zh-CN" altLang="en-US" dirty="0">
                <a:latin typeface="宋体"/>
                <a:ea typeface="宋体"/>
              </a:rPr>
              <a:t>盒进行查表确定输出。</a:t>
            </a:r>
            <a:r>
              <a:rPr lang="en-US" altLang="zh-CN" dirty="0">
                <a:latin typeface="宋体"/>
                <a:ea typeface="宋体"/>
              </a:rPr>
              <a:t>6bit</a:t>
            </a:r>
            <a:r>
              <a:rPr lang="en-US" altLang="zh-CN" dirty="0">
                <a:latin typeface="宋体"/>
                <a:ea typeface="宋体"/>
                <a:sym typeface="Wingdings" pitchFamily="2" charset="2"/>
              </a:rPr>
              <a:t>4bit</a:t>
            </a:r>
            <a:r>
              <a:rPr lang="zh-CN" altLang="en-US" dirty="0">
                <a:latin typeface="宋体"/>
                <a:ea typeface="宋体"/>
                <a:sym typeface="Wingdings" pitchFamily="2" charset="2"/>
              </a:rPr>
              <a:t>。这一步是非线性计算，功能在于抵抗线性分析和频率统计。</a:t>
            </a:r>
            <a:endParaRPr lang="en-US" altLang="zh-CN" dirty="0">
              <a:latin typeface="宋体"/>
              <a:ea typeface="宋体"/>
              <a:sym typeface="Wingdings" pitchFamily="2" charset="2"/>
            </a:endParaRPr>
          </a:p>
          <a:p>
            <a:pPr lvl="1"/>
            <a:r>
              <a:rPr lang="en-US" altLang="zh-CN" dirty="0">
                <a:latin typeface="宋体"/>
                <a:ea typeface="宋体"/>
                <a:sym typeface="Wingdings" pitchFamily="2" charset="2"/>
              </a:rPr>
              <a:t>4.</a:t>
            </a:r>
            <a:r>
              <a:rPr lang="zh-CN" altLang="en-US" dirty="0">
                <a:latin typeface="宋体"/>
                <a:ea typeface="宋体"/>
                <a:sym typeface="Wingdings" pitchFamily="2" charset="2"/>
              </a:rPr>
              <a:t>再进入置换</a:t>
            </a:r>
            <a:r>
              <a:rPr lang="en-US" altLang="zh-CN" dirty="0">
                <a:latin typeface="宋体"/>
                <a:ea typeface="宋体"/>
                <a:sym typeface="Wingdings" pitchFamily="2" charset="2"/>
              </a:rPr>
              <a:t>P</a:t>
            </a:r>
            <a:r>
              <a:rPr lang="zh-CN" altLang="en-US" dirty="0">
                <a:latin typeface="宋体"/>
                <a:ea typeface="宋体"/>
                <a:sym typeface="Wingdings" pitchFamily="2" charset="2"/>
              </a:rPr>
              <a:t>矩阵计算，形成轮函数</a:t>
            </a:r>
            <a:r>
              <a:rPr lang="en-US" altLang="zh-CN" dirty="0">
                <a:latin typeface="宋体"/>
                <a:ea typeface="宋体"/>
                <a:sym typeface="Wingdings" pitchFamily="2" charset="2"/>
              </a:rPr>
              <a:t>F</a:t>
            </a:r>
            <a:r>
              <a:rPr lang="zh-CN" altLang="en-US" dirty="0">
                <a:latin typeface="宋体"/>
                <a:ea typeface="宋体"/>
                <a:sym typeface="Wingdings" pitchFamily="2" charset="2"/>
              </a:rPr>
              <a:t>，与左半部分的</a:t>
            </a:r>
            <a:r>
              <a:rPr lang="en-US" altLang="zh-CN" dirty="0">
                <a:latin typeface="宋体"/>
                <a:ea typeface="宋体"/>
                <a:sym typeface="Wingdings" pitchFamily="2" charset="2"/>
              </a:rPr>
              <a:t>32bit</a:t>
            </a:r>
            <a:r>
              <a:rPr lang="zh-CN" altLang="en-US" dirty="0">
                <a:latin typeface="宋体"/>
                <a:ea typeface="宋体"/>
                <a:sym typeface="Wingdings" pitchFamily="2" charset="2"/>
              </a:rPr>
              <a:t>明文进行</a:t>
            </a:r>
            <a:r>
              <a:rPr lang="en-US" altLang="zh-CN" dirty="0">
                <a:latin typeface="宋体"/>
                <a:ea typeface="宋体"/>
              </a:rPr>
              <a:t>⊕</a:t>
            </a:r>
            <a:r>
              <a:rPr lang="zh-CN" altLang="en-US" dirty="0">
                <a:latin typeface="宋体"/>
                <a:ea typeface="宋体"/>
              </a:rPr>
              <a:t>异或运算。完成加密左半部分的操作。并把结果交换到右半部分。</a:t>
            </a:r>
            <a:endParaRPr lang="en-US" altLang="zh-CN" dirty="0">
              <a:latin typeface="宋体"/>
              <a:ea typeface="宋体"/>
            </a:endParaRPr>
          </a:p>
          <a:p>
            <a:pPr lvl="1"/>
            <a:r>
              <a:rPr lang="en-US" altLang="zh-CN" dirty="0">
                <a:latin typeface="宋体"/>
                <a:ea typeface="宋体"/>
              </a:rPr>
              <a:t>5.</a:t>
            </a:r>
            <a:r>
              <a:rPr lang="zh-CN" altLang="en-US" dirty="0">
                <a:latin typeface="宋体"/>
                <a:ea typeface="宋体"/>
              </a:rPr>
              <a:t>把原来的右半部分交换到左半部分，进行下一轮的加密。</a:t>
            </a:r>
            <a:endParaRPr lang="en-US" altLang="zh-CN" dirty="0">
              <a:latin typeface="宋体"/>
              <a:ea typeface="宋体"/>
            </a:endParaRPr>
          </a:p>
          <a:p>
            <a:r>
              <a:rPr lang="zh-CN" altLang="en-US" dirty="0">
                <a:latin typeface="宋体"/>
                <a:ea typeface="宋体"/>
              </a:rPr>
              <a:t>其中虚框部分就是轮函数</a:t>
            </a:r>
            <a:r>
              <a:rPr lang="en-US" altLang="zh-CN" dirty="0">
                <a:latin typeface="宋体"/>
                <a:ea typeface="宋体"/>
              </a:rPr>
              <a:t>F(R,K)</a:t>
            </a:r>
            <a:r>
              <a:rPr lang="zh-CN" altLang="en-US" dirty="0">
                <a:latin typeface="宋体"/>
                <a:ea typeface="宋体"/>
              </a:rPr>
              <a:t>，它是几个步骤的综合。</a:t>
            </a:r>
            <a:r>
              <a:rPr lang="en-US" altLang="zh-CN" dirty="0">
                <a:latin typeface="宋体"/>
                <a:ea typeface="宋体"/>
              </a:rPr>
              <a:t>S</a:t>
            </a:r>
            <a:r>
              <a:rPr lang="zh-CN" altLang="en-US" dirty="0">
                <a:latin typeface="宋体"/>
                <a:ea typeface="宋体"/>
              </a:rPr>
              <a:t>盒是核心所在，但运算并不复杂，类似二维表查找。只是它的设计实在是太神秘了。后面会阐述。</a:t>
            </a:r>
            <a:endParaRPr lang="en-US" altLang="zh-CN" dirty="0">
              <a:latin typeface="宋体"/>
              <a:ea typeface="宋体"/>
            </a:endParaRP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55</a:t>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47500" lnSpcReduction="20000"/>
          </a:bodyPr>
          <a:lstStyle/>
          <a:p>
            <a:pPr marL="609600" marR="0" indent="-609600" algn="l" defTabSz="914400" rtl="0" eaLnBrk="1" fontAlgn="auto" latinLnBrk="0" hangingPunct="1">
              <a:lnSpc>
                <a:spcPct val="100000"/>
              </a:lnSpc>
              <a:spcBef>
                <a:spcPts val="0"/>
              </a:spcBef>
              <a:spcAft>
                <a:spcPts val="0"/>
              </a:spcAft>
              <a:buClrTx/>
              <a:buSzTx/>
              <a:buFontTx/>
              <a:buNone/>
              <a:tabLst/>
              <a:defRPr/>
            </a:pP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讲解脚本</a:t>
            </a:r>
            <a:r>
              <a:rPr lang="en-US" altLang="zh-CN" sz="2000" dirty="0">
                <a:latin typeface="微软雅黑" pitchFamily="34" charset="-122"/>
                <a:ea typeface="微软雅黑" pitchFamily="34" charset="-122"/>
              </a:rPr>
              <a:t>】</a:t>
            </a:r>
          </a:p>
          <a:p>
            <a:pPr marL="609600" marR="0" indent="-609600" algn="l" defTabSz="914400" rtl="0" eaLnBrk="1" fontAlgn="auto" latinLnBrk="0" hangingPunct="1">
              <a:lnSpc>
                <a:spcPct val="100000"/>
              </a:lnSpc>
              <a:spcBef>
                <a:spcPts val="0"/>
              </a:spcBef>
              <a:spcAft>
                <a:spcPts val="0"/>
              </a:spcAft>
              <a:buClrTx/>
              <a:buSzTx/>
              <a:buFontTx/>
              <a:buNone/>
              <a:tabLst/>
              <a:defRPr/>
            </a:pPr>
            <a:endParaRPr lang="en-US" altLang="zh-CN" sz="2000" dirty="0">
              <a:latin typeface="微软雅黑" pitchFamily="34" charset="-122"/>
              <a:ea typeface="微软雅黑" pitchFamily="34" charset="-122"/>
            </a:endParaRPr>
          </a:p>
          <a:p>
            <a:pPr marL="609600" marR="0" indent="-60960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itchFamily="34" charset="-122"/>
                <a:ea typeface="微软雅黑" pitchFamily="34" charset="-122"/>
              </a:rPr>
              <a:t>关于</a:t>
            </a:r>
            <a:r>
              <a:rPr lang="en-US" altLang="zh-CN" sz="2000" dirty="0">
                <a:latin typeface="微软雅黑" pitchFamily="34" charset="-122"/>
                <a:ea typeface="微软雅黑" pitchFamily="34" charset="-122"/>
              </a:rPr>
              <a:t>DES</a:t>
            </a:r>
            <a:r>
              <a:rPr lang="zh-CN" altLang="en-US" sz="2000" dirty="0">
                <a:latin typeface="微软雅黑" pitchFamily="34" charset="-122"/>
                <a:ea typeface="微软雅黑" pitchFamily="34" charset="-122"/>
              </a:rPr>
              <a:t>的争论一直持续到现在。</a:t>
            </a:r>
            <a:endParaRPr lang="en-US" altLang="zh-CN" sz="2000" dirty="0">
              <a:latin typeface="微软雅黑" pitchFamily="34" charset="-122"/>
              <a:ea typeface="微软雅黑" pitchFamily="34" charset="-122"/>
            </a:endParaRPr>
          </a:p>
          <a:p>
            <a:pPr marL="609600" marR="0" indent="-609600" algn="l" defTabSz="914400" rtl="0" eaLnBrk="1" fontAlgn="auto" latinLnBrk="0" hangingPunct="1">
              <a:lnSpc>
                <a:spcPct val="100000"/>
              </a:lnSpc>
              <a:spcBef>
                <a:spcPts val="0"/>
              </a:spcBef>
              <a:spcAft>
                <a:spcPts val="0"/>
              </a:spcAft>
              <a:buClrTx/>
              <a:buSzTx/>
              <a:buFontTx/>
              <a:buNone/>
              <a:tabLst/>
              <a:defRPr/>
            </a:pPr>
            <a:r>
              <a:rPr lang="en-US" altLang="zh-CN" sz="2000" dirty="0">
                <a:latin typeface="微软雅黑" pitchFamily="34" charset="-122"/>
                <a:ea typeface="微软雅黑" pitchFamily="34" charset="-122"/>
              </a:rPr>
              <a:t>DES</a:t>
            </a:r>
            <a:r>
              <a:rPr lang="zh-CN" altLang="en-US" sz="2000" dirty="0">
                <a:latin typeface="微软雅黑" pitchFamily="34" charset="-122"/>
                <a:ea typeface="微软雅黑" pitchFamily="34" charset="-122"/>
              </a:rPr>
              <a:t>的争论——密钥长度</a:t>
            </a:r>
          </a:p>
          <a:p>
            <a:pPr marL="627063" lvl="1" indent="-296863"/>
            <a:r>
              <a:rPr lang="zh-CN" altLang="en-US" sz="1800" dirty="0">
                <a:latin typeface="微软雅黑" pitchFamily="34" charset="-122"/>
                <a:ea typeface="微软雅黑" pitchFamily="34" charset="-122"/>
              </a:rPr>
              <a:t>最初</a:t>
            </a:r>
            <a:r>
              <a:rPr lang="en-US" altLang="zh-CN" sz="1800" dirty="0">
                <a:latin typeface="微软雅黑" pitchFamily="34" charset="-122"/>
                <a:ea typeface="微软雅黑" pitchFamily="34" charset="-122"/>
              </a:rPr>
              <a:t>IBM</a:t>
            </a:r>
            <a:r>
              <a:rPr lang="zh-CN" altLang="en-US" sz="1800" dirty="0">
                <a:latin typeface="微软雅黑" pitchFamily="34" charset="-122"/>
                <a:ea typeface="微软雅黑" pitchFamily="34" charset="-122"/>
              </a:rPr>
              <a:t>设计</a:t>
            </a:r>
            <a:r>
              <a:rPr lang="en-US" altLang="zh-CN" sz="1800" dirty="0">
                <a:latin typeface="微软雅黑" pitchFamily="34" charset="-122"/>
                <a:ea typeface="微软雅黑" pitchFamily="34" charset="-122"/>
              </a:rPr>
              <a:t>Lucifer</a:t>
            </a:r>
            <a:r>
              <a:rPr lang="zh-CN" altLang="en-US" sz="1800" dirty="0">
                <a:latin typeface="微软雅黑" pitchFamily="34" charset="-122"/>
                <a:ea typeface="微软雅黑" pitchFamily="34" charset="-122"/>
              </a:rPr>
              <a:t>时的钥长为128位，当</a:t>
            </a:r>
            <a:r>
              <a:rPr lang="en-US" altLang="zh-CN" sz="1800" dirty="0">
                <a:latin typeface="微软雅黑" pitchFamily="34" charset="-122"/>
                <a:ea typeface="微软雅黑" pitchFamily="34" charset="-122"/>
              </a:rPr>
              <a:t>DES</a:t>
            </a:r>
            <a:r>
              <a:rPr lang="zh-CN" altLang="en-US" sz="1800" dirty="0">
                <a:latin typeface="微软雅黑" pitchFamily="34" charset="-122"/>
                <a:ea typeface="微软雅黑" pitchFamily="34" charset="-122"/>
              </a:rPr>
              <a:t>成为标准时有效长度缩减为56位，要求增加钥长的争论主要是针对蛮力攻击的可能性。 </a:t>
            </a:r>
          </a:p>
          <a:p>
            <a:pPr marL="609600" indent="-609600"/>
            <a:r>
              <a:rPr lang="en-US" altLang="zh-CN" sz="2000" dirty="0">
                <a:latin typeface="微软雅黑" pitchFamily="34" charset="-122"/>
                <a:ea typeface="微软雅黑" pitchFamily="34" charset="-122"/>
              </a:rPr>
              <a:t>DES</a:t>
            </a:r>
            <a:r>
              <a:rPr lang="zh-CN" altLang="en-US" sz="2000" dirty="0">
                <a:latin typeface="微软雅黑" pitchFamily="34" charset="-122"/>
                <a:ea typeface="微软雅黑" pitchFamily="34" charset="-122"/>
              </a:rPr>
              <a:t>的争论——</a:t>
            </a:r>
            <a:r>
              <a:rPr lang="en-US" altLang="zh-CN" sz="2000" dirty="0">
                <a:latin typeface="微软雅黑" pitchFamily="34" charset="-122"/>
                <a:ea typeface="微软雅黑" pitchFamily="34" charset="-122"/>
              </a:rPr>
              <a:t>DES</a:t>
            </a:r>
            <a:r>
              <a:rPr lang="zh-CN" altLang="en-US" sz="2000" dirty="0">
                <a:latin typeface="微软雅黑" pitchFamily="34" charset="-122"/>
                <a:ea typeface="微软雅黑" pitchFamily="34" charset="-122"/>
              </a:rPr>
              <a:t>设计标准</a:t>
            </a:r>
          </a:p>
          <a:p>
            <a:pPr marL="627063" lvl="1" indent="-296863"/>
            <a:r>
              <a:rPr lang="en-US" altLang="zh-CN" sz="1800" dirty="0">
                <a:latin typeface="微软雅黑" pitchFamily="34" charset="-122"/>
                <a:ea typeface="微软雅黑" pitchFamily="34" charset="-122"/>
              </a:rPr>
              <a:t>NSA</a:t>
            </a:r>
            <a:r>
              <a:rPr lang="zh-CN" altLang="en-US" sz="1800" dirty="0">
                <a:latin typeface="微软雅黑" pitchFamily="34" charset="-122"/>
                <a:ea typeface="微软雅黑" pitchFamily="34" charset="-122"/>
              </a:rPr>
              <a:t>告诫</a:t>
            </a:r>
            <a:r>
              <a:rPr lang="en-US" altLang="zh-CN" sz="1800" dirty="0">
                <a:latin typeface="微软雅黑" pitchFamily="34" charset="-122"/>
                <a:ea typeface="微软雅黑" pitchFamily="34" charset="-122"/>
              </a:rPr>
              <a:t>DES</a:t>
            </a:r>
            <a:r>
              <a:rPr lang="zh-CN" altLang="en-US" sz="1800" dirty="0">
                <a:latin typeface="微软雅黑" pitchFamily="34" charset="-122"/>
                <a:ea typeface="微软雅黑" pitchFamily="34" charset="-122"/>
              </a:rPr>
              <a:t>的设计者，代替和换位变换等的设计标准是“敏感”的，并要求</a:t>
            </a:r>
            <a:r>
              <a:rPr lang="en-US" altLang="zh-CN" sz="1800" dirty="0">
                <a:latin typeface="微软雅黑" pitchFamily="34" charset="-122"/>
                <a:ea typeface="微软雅黑" pitchFamily="34" charset="-122"/>
              </a:rPr>
              <a:t>IBM</a:t>
            </a:r>
            <a:r>
              <a:rPr lang="zh-CN" altLang="en-US" sz="1800" dirty="0">
                <a:latin typeface="微软雅黑" pitchFamily="34" charset="-122"/>
                <a:ea typeface="微软雅黑" pitchFamily="34" charset="-122"/>
              </a:rPr>
              <a:t>公司不要公布这些信息和数据。</a:t>
            </a:r>
            <a:endParaRPr lang="en-US" altLang="zh-CN" sz="1800" dirty="0">
              <a:latin typeface="微软雅黑" pitchFamily="34" charset="-122"/>
              <a:ea typeface="微软雅黑" pitchFamily="34" charset="-122"/>
            </a:endParaRPr>
          </a:p>
          <a:p>
            <a:pPr marL="609600" indent="-609600"/>
            <a:r>
              <a:rPr lang="en-US" altLang="zh-CN" sz="2000" dirty="0">
                <a:latin typeface="微软雅黑" pitchFamily="34" charset="-122"/>
                <a:ea typeface="微软雅黑" pitchFamily="34" charset="-122"/>
              </a:rPr>
              <a:t>DES</a:t>
            </a:r>
            <a:r>
              <a:rPr lang="zh-CN" altLang="en-US" sz="2000" dirty="0">
                <a:latin typeface="微软雅黑" pitchFamily="34" charset="-122"/>
                <a:ea typeface="微软雅黑" pitchFamily="34" charset="-122"/>
              </a:rPr>
              <a:t>的争论——选代次数 </a:t>
            </a:r>
          </a:p>
          <a:p>
            <a:pPr marL="627063" lvl="1" indent="-296863"/>
            <a:r>
              <a:rPr lang="zh-CN" altLang="en-US" sz="1800" dirty="0">
                <a:latin typeface="微软雅黑" pitchFamily="34" charset="-122"/>
                <a:ea typeface="微软雅黑" pitchFamily="34" charset="-122"/>
              </a:rPr>
              <a:t>在8轮迭代之后，密文基本上就是每一明文位和密钥位的随机函数，为什么算法不在8轮之后停止？ </a:t>
            </a:r>
          </a:p>
          <a:p>
            <a:pPr marL="609600" indent="-609600"/>
            <a:r>
              <a:rPr lang="en-US" altLang="zh-CN" sz="2000" dirty="0">
                <a:latin typeface="微软雅黑" pitchFamily="34" charset="-122"/>
                <a:ea typeface="微软雅黑" pitchFamily="34" charset="-122"/>
              </a:rPr>
              <a:t>DES</a:t>
            </a:r>
            <a:r>
              <a:rPr lang="zh-CN" altLang="en-US" sz="2000" dirty="0">
                <a:latin typeface="微软雅黑" pitchFamily="34" charset="-122"/>
                <a:ea typeface="微软雅黑" pitchFamily="34" charset="-122"/>
              </a:rPr>
              <a:t>的争论——抗差分分析</a:t>
            </a:r>
          </a:p>
          <a:p>
            <a:pPr marL="627063" lvl="1" indent="-296863"/>
            <a:r>
              <a:rPr lang="zh-CN" altLang="en-US" sz="1800" dirty="0">
                <a:latin typeface="微软雅黑" pitchFamily="34" charset="-122"/>
                <a:ea typeface="微软雅黑" pitchFamily="34" charset="-122"/>
              </a:rPr>
              <a:t>差分分析表明任何少于16次迭代的</a:t>
            </a:r>
            <a:r>
              <a:rPr lang="en-US" altLang="zh-CN" sz="1800" dirty="0">
                <a:latin typeface="微软雅黑" pitchFamily="34" charset="-122"/>
                <a:ea typeface="微软雅黑" pitchFamily="34" charset="-122"/>
              </a:rPr>
              <a:t>DES</a:t>
            </a:r>
            <a:r>
              <a:rPr lang="zh-CN" altLang="en-US" sz="1800" dirty="0">
                <a:latin typeface="微软雅黑" pitchFamily="34" charset="-122"/>
                <a:ea typeface="微软雅黑" pitchFamily="34" charset="-122"/>
              </a:rPr>
              <a:t>算法都可以用比穷举法更有效的方法破译，而</a:t>
            </a:r>
            <a:r>
              <a:rPr lang="en-US" altLang="zh-CN" sz="1800" dirty="0">
                <a:latin typeface="微软雅黑" pitchFamily="34" charset="-122"/>
                <a:ea typeface="微软雅黑" pitchFamily="34" charset="-122"/>
              </a:rPr>
              <a:t>DES</a:t>
            </a:r>
            <a:r>
              <a:rPr lang="zh-CN" altLang="en-US" sz="1800" dirty="0">
                <a:latin typeface="微软雅黑" pitchFamily="34" charset="-122"/>
                <a:ea typeface="微软雅黑" pitchFamily="34" charset="-122"/>
              </a:rPr>
              <a:t>恰巧为16次迭代，这是偶然的巧合吗？差分分析方法是以色列学者</a:t>
            </a:r>
            <a:r>
              <a:rPr lang="en-US" altLang="zh-CN" sz="1800" dirty="0">
                <a:latin typeface="微软雅黑" pitchFamily="34" charset="-122"/>
                <a:ea typeface="微软雅黑" pitchFamily="34" charset="-122"/>
              </a:rPr>
              <a:t>E. </a:t>
            </a:r>
            <a:r>
              <a:rPr lang="en-US" altLang="zh-CN" sz="1800" dirty="0" err="1">
                <a:latin typeface="微软雅黑" pitchFamily="34" charset="-122"/>
                <a:ea typeface="微软雅黑" pitchFamily="34" charset="-122"/>
              </a:rPr>
              <a:t>Biham</a:t>
            </a:r>
            <a:r>
              <a:rPr lang="zh-CN" altLang="en-US" sz="1800" dirty="0">
                <a:latin typeface="微软雅黑" pitchFamily="34" charset="-122"/>
                <a:ea typeface="微软雅黑" pitchFamily="34" charset="-122"/>
              </a:rPr>
              <a:t>和</a:t>
            </a:r>
            <a:r>
              <a:rPr lang="en-US" altLang="zh-CN" sz="1800" dirty="0">
                <a:latin typeface="微软雅黑" pitchFamily="34" charset="-122"/>
                <a:ea typeface="微软雅黑" pitchFamily="34" charset="-122"/>
              </a:rPr>
              <a:t>A. Shamir</a:t>
            </a:r>
            <a:r>
              <a:rPr lang="zh-CN" altLang="en-US" sz="1800" dirty="0">
                <a:latin typeface="微软雅黑" pitchFamily="34" charset="-122"/>
                <a:ea typeface="微软雅黑" pitchFamily="34" charset="-122"/>
              </a:rPr>
              <a:t>在1990</a:t>
            </a:r>
            <a:endParaRPr lang="en-US" altLang="zh-CN" sz="1800" dirty="0">
              <a:latin typeface="微软雅黑" pitchFamily="34" charset="-122"/>
              <a:ea typeface="微软雅黑" pitchFamily="34" charset="-122"/>
            </a:endParaRPr>
          </a:p>
          <a:p>
            <a:pPr marL="627063" lvl="1" indent="-296863"/>
            <a:r>
              <a:rPr lang="zh-CN" altLang="en-US" sz="1800" dirty="0">
                <a:latin typeface="微软雅黑" pitchFamily="34" charset="-122"/>
                <a:ea typeface="微软雅黑" pitchFamily="34" charset="-122"/>
              </a:rPr>
              <a:t>年发明的，但据称</a:t>
            </a:r>
            <a:r>
              <a:rPr lang="en-US" altLang="zh-CN" sz="1800" dirty="0">
                <a:latin typeface="微软雅黑" pitchFamily="34" charset="-122"/>
                <a:ea typeface="微软雅黑" pitchFamily="34" charset="-122"/>
              </a:rPr>
              <a:t>IBM</a:t>
            </a:r>
            <a:r>
              <a:rPr lang="zh-CN" altLang="en-US" sz="1800" dirty="0">
                <a:latin typeface="微软雅黑" pitchFamily="34" charset="-122"/>
                <a:ea typeface="微软雅黑" pitchFamily="34" charset="-122"/>
              </a:rPr>
              <a:t>在1974年就掌握了这种差分分析方法。</a:t>
            </a:r>
            <a:endParaRPr lang="en-US" altLang="zh-CN" sz="1800" dirty="0">
              <a:latin typeface="微软雅黑" pitchFamily="34" charset="-122"/>
              <a:ea typeface="微软雅黑" pitchFamily="34" charset="-122"/>
            </a:endParaRPr>
          </a:p>
          <a:p>
            <a:pPr marL="609600" indent="-609600"/>
            <a:r>
              <a:rPr lang="en-US" altLang="zh-CN" sz="2000" dirty="0">
                <a:latin typeface="微软雅黑" pitchFamily="34" charset="-122"/>
                <a:ea typeface="微软雅黑" pitchFamily="34" charset="-122"/>
              </a:rPr>
              <a:t>DES</a:t>
            </a:r>
            <a:r>
              <a:rPr lang="zh-CN" altLang="en-US" sz="2000" dirty="0">
                <a:latin typeface="微软雅黑" pitchFamily="34" charset="-122"/>
                <a:ea typeface="微软雅黑" pitchFamily="34" charset="-122"/>
              </a:rPr>
              <a:t>的争论——</a:t>
            </a:r>
            <a:r>
              <a:rPr lang="en-US" altLang="zh-CN" sz="2000" dirty="0">
                <a:latin typeface="微软雅黑" pitchFamily="34" charset="-122"/>
                <a:ea typeface="微软雅黑" pitchFamily="34" charset="-122"/>
              </a:rPr>
              <a:t>S</a:t>
            </a:r>
            <a:r>
              <a:rPr lang="zh-CN" altLang="en-US" sz="2000" dirty="0">
                <a:latin typeface="微软雅黑" pitchFamily="34" charset="-122"/>
                <a:ea typeface="微软雅黑" pitchFamily="34" charset="-122"/>
              </a:rPr>
              <a:t>盒</a:t>
            </a:r>
            <a:endParaRPr lang="en-US" altLang="zh-CN" sz="2000" dirty="0">
              <a:latin typeface="微软雅黑" pitchFamily="34" charset="-122"/>
              <a:ea typeface="微软雅黑" pitchFamily="34" charset="-122"/>
            </a:endParaRPr>
          </a:p>
          <a:p>
            <a:pPr marL="627063" lvl="1" indent="-296863"/>
            <a:r>
              <a:rPr lang="en-US" altLang="zh-CN" sz="1800" dirty="0">
                <a:latin typeface="微软雅黑" pitchFamily="34" charset="-122"/>
                <a:ea typeface="微软雅黑" pitchFamily="34" charset="-122"/>
              </a:rPr>
              <a:t>DES</a:t>
            </a:r>
            <a:r>
              <a:rPr lang="zh-CN" altLang="zh-CN" sz="1800" dirty="0">
                <a:latin typeface="微软雅黑" pitchFamily="34" charset="-122"/>
                <a:ea typeface="微软雅黑" pitchFamily="34" charset="-122"/>
              </a:rPr>
              <a:t>的核心是</a:t>
            </a:r>
            <a:r>
              <a:rPr lang="en-US" altLang="zh-CN" sz="1800" dirty="0">
                <a:latin typeface="微软雅黑" pitchFamily="34" charset="-122"/>
                <a:ea typeface="微软雅黑" pitchFamily="34" charset="-122"/>
              </a:rPr>
              <a:t>S</a:t>
            </a:r>
            <a:r>
              <a:rPr lang="zh-CN" altLang="zh-CN" sz="1800" dirty="0">
                <a:latin typeface="微软雅黑" pitchFamily="34" charset="-122"/>
                <a:ea typeface="微软雅黑" pitchFamily="34" charset="-122"/>
              </a:rPr>
              <a:t>盒，除此之外的计算</a:t>
            </a:r>
            <a:r>
              <a:rPr lang="zh-CN" altLang="en-US" sz="1800" dirty="0">
                <a:latin typeface="微软雅黑" pitchFamily="34" charset="-122"/>
                <a:ea typeface="微软雅黑" pitchFamily="34" charset="-122"/>
              </a:rPr>
              <a:t>都</a:t>
            </a:r>
            <a:r>
              <a:rPr lang="zh-CN" altLang="zh-CN" sz="1800" dirty="0">
                <a:latin typeface="微软雅黑" pitchFamily="34" charset="-122"/>
                <a:ea typeface="微软雅黑" pitchFamily="34" charset="-122"/>
              </a:rPr>
              <a:t>是线性。</a:t>
            </a:r>
            <a:r>
              <a:rPr lang="en-US" altLang="zh-CN" sz="1800" dirty="0">
                <a:latin typeface="微软雅黑" pitchFamily="34" charset="-122"/>
                <a:ea typeface="微软雅黑" pitchFamily="34" charset="-122"/>
              </a:rPr>
              <a:t>S</a:t>
            </a:r>
            <a:r>
              <a:rPr lang="zh-CN" altLang="zh-CN" sz="1800" dirty="0">
                <a:latin typeface="微软雅黑" pitchFamily="34" charset="-122"/>
                <a:ea typeface="微软雅黑" pitchFamily="34" charset="-122"/>
              </a:rPr>
              <a:t>盒作为该密码体制的非线性组件对安全性至关重要。</a:t>
            </a:r>
            <a:endParaRPr lang="en-US" altLang="zh-CN" sz="1800" dirty="0">
              <a:latin typeface="微软雅黑" pitchFamily="34" charset="-122"/>
              <a:ea typeface="微软雅黑" pitchFamily="34" charset="-122"/>
            </a:endParaRPr>
          </a:p>
          <a:p>
            <a:pPr marL="627063" lvl="1" indent="-296863"/>
            <a:r>
              <a:rPr lang="zh-CN" altLang="zh-CN" sz="1800" dirty="0">
                <a:latin typeface="微软雅黑" pitchFamily="34" charset="-122"/>
                <a:ea typeface="微软雅黑" pitchFamily="34" charset="-122"/>
              </a:rPr>
              <a:t>1976年美国</a:t>
            </a:r>
            <a:r>
              <a:rPr lang="en-US" altLang="zh-CN" sz="1800" dirty="0">
                <a:latin typeface="微软雅黑" pitchFamily="34" charset="-122"/>
                <a:ea typeface="微软雅黑" pitchFamily="34" charset="-122"/>
              </a:rPr>
              <a:t>NSA</a:t>
            </a:r>
            <a:r>
              <a:rPr lang="zh-CN" altLang="zh-CN" sz="1800" dirty="0">
                <a:latin typeface="微软雅黑" pitchFamily="34" charset="-122"/>
                <a:ea typeface="微软雅黑" pitchFamily="34" charset="-122"/>
              </a:rPr>
              <a:t>提出了下列几条</a:t>
            </a:r>
            <a:r>
              <a:rPr lang="en-US" altLang="zh-CN" sz="1800" dirty="0">
                <a:latin typeface="微软雅黑" pitchFamily="34" charset="-122"/>
                <a:ea typeface="微软雅黑" pitchFamily="34" charset="-122"/>
              </a:rPr>
              <a:t>S</a:t>
            </a:r>
            <a:r>
              <a:rPr lang="zh-CN" altLang="zh-CN" sz="1800" dirty="0">
                <a:latin typeface="微软雅黑" pitchFamily="34" charset="-122"/>
                <a:ea typeface="微软雅黑" pitchFamily="34" charset="-122"/>
              </a:rPr>
              <a:t>盒的设计准则：</a:t>
            </a:r>
            <a:br>
              <a:rPr lang="zh-CN" altLang="zh-CN" sz="1800" dirty="0">
                <a:latin typeface="微软雅黑" pitchFamily="34" charset="-122"/>
                <a:ea typeface="微软雅黑" pitchFamily="34" charset="-122"/>
              </a:rPr>
            </a:br>
            <a:r>
              <a:rPr lang="zh-CN" altLang="zh-CN" sz="1800" dirty="0">
                <a:latin typeface="微软雅黑" pitchFamily="34" charset="-122"/>
                <a:ea typeface="微软雅黑" pitchFamily="34" charset="-122"/>
              </a:rPr>
              <a:t>1. </a:t>
            </a:r>
            <a:r>
              <a:rPr lang="en-US" altLang="zh-CN" sz="1800" dirty="0">
                <a:latin typeface="微软雅黑" pitchFamily="34" charset="-122"/>
                <a:ea typeface="微软雅黑" pitchFamily="34" charset="-122"/>
              </a:rPr>
              <a:t>  S</a:t>
            </a:r>
            <a:r>
              <a:rPr lang="zh-CN" altLang="zh-CN" sz="1800" dirty="0">
                <a:latin typeface="微软雅黑" pitchFamily="34" charset="-122"/>
                <a:ea typeface="微软雅黑" pitchFamily="34" charset="-122"/>
              </a:rPr>
              <a:t>盒的每一行是整数0，…，15的一个置换</a:t>
            </a:r>
            <a:br>
              <a:rPr lang="zh-CN" altLang="zh-CN" sz="1800" dirty="0">
                <a:latin typeface="微软雅黑" pitchFamily="34" charset="-122"/>
                <a:ea typeface="微软雅黑" pitchFamily="34" charset="-122"/>
              </a:rPr>
            </a:br>
            <a:r>
              <a:rPr lang="zh-CN" altLang="en-US" sz="1800" dirty="0">
                <a:latin typeface="微软雅黑" pitchFamily="34" charset="-122"/>
                <a:ea typeface="微软雅黑" pitchFamily="34" charset="-122"/>
              </a:rPr>
              <a:t>2.   没有一个</a:t>
            </a:r>
            <a:r>
              <a:rPr lang="en-US" altLang="zh-CN" sz="1800" dirty="0">
                <a:latin typeface="微软雅黑" pitchFamily="34" charset="-122"/>
                <a:ea typeface="微软雅黑" pitchFamily="34" charset="-122"/>
              </a:rPr>
              <a:t>S</a:t>
            </a:r>
            <a:r>
              <a:rPr lang="zh-CN" altLang="en-US" sz="1800" dirty="0">
                <a:latin typeface="微软雅黑" pitchFamily="34" charset="-122"/>
                <a:ea typeface="微软雅黑" pitchFamily="34" charset="-122"/>
              </a:rPr>
              <a:t>盒是它输入变量的线性函数</a:t>
            </a:r>
            <a:br>
              <a:rPr lang="zh-CN" altLang="en-US" sz="1800" dirty="0">
                <a:latin typeface="微软雅黑" pitchFamily="34" charset="-122"/>
                <a:ea typeface="微软雅黑" pitchFamily="34" charset="-122"/>
              </a:rPr>
            </a:br>
            <a:r>
              <a:rPr lang="zh-CN" altLang="en-US" sz="1800" dirty="0">
                <a:latin typeface="微软雅黑" pitchFamily="34" charset="-122"/>
                <a:ea typeface="微软雅黑" pitchFamily="34" charset="-122"/>
              </a:rPr>
              <a:t>3.   改变</a:t>
            </a:r>
            <a:r>
              <a:rPr lang="en-US" altLang="zh-CN" sz="1800" dirty="0">
                <a:latin typeface="微软雅黑" pitchFamily="34" charset="-122"/>
                <a:ea typeface="微软雅黑" pitchFamily="34" charset="-122"/>
              </a:rPr>
              <a:t>S</a:t>
            </a:r>
            <a:r>
              <a:rPr lang="zh-CN" altLang="en-US" sz="1800" dirty="0">
                <a:latin typeface="微软雅黑" pitchFamily="34" charset="-122"/>
                <a:ea typeface="微软雅黑" pitchFamily="34" charset="-122"/>
              </a:rPr>
              <a:t>盒的一个输入位至少要引起两位的输出改变</a:t>
            </a:r>
            <a:br>
              <a:rPr lang="zh-CN" altLang="en-US" sz="1800" dirty="0">
                <a:latin typeface="微软雅黑" pitchFamily="34" charset="-122"/>
                <a:ea typeface="微软雅黑" pitchFamily="34" charset="-122"/>
              </a:rPr>
            </a:br>
            <a:r>
              <a:rPr lang="zh-CN" altLang="en-US" sz="1800" dirty="0">
                <a:latin typeface="微软雅黑" pitchFamily="34" charset="-122"/>
                <a:ea typeface="微软雅黑" pitchFamily="34" charset="-122"/>
              </a:rPr>
              <a:t>4.   对任何一个</a:t>
            </a:r>
            <a:r>
              <a:rPr lang="en-US" altLang="zh-CN" sz="1800" dirty="0">
                <a:latin typeface="微软雅黑" pitchFamily="34" charset="-122"/>
                <a:ea typeface="微软雅黑" pitchFamily="34" charset="-122"/>
              </a:rPr>
              <a:t>S</a:t>
            </a:r>
            <a:r>
              <a:rPr lang="zh-CN" altLang="en-US" sz="1800" dirty="0">
                <a:latin typeface="微软雅黑" pitchFamily="34" charset="-122"/>
                <a:ea typeface="微软雅黑" pitchFamily="34" charset="-122"/>
              </a:rPr>
              <a:t>盒和任何一个输入</a:t>
            </a:r>
            <a:r>
              <a:rPr lang="en-US" altLang="zh-CN" sz="1800" dirty="0">
                <a:latin typeface="微软雅黑" pitchFamily="34" charset="-122"/>
                <a:ea typeface="微软雅黑" pitchFamily="34" charset="-122"/>
              </a:rPr>
              <a:t>X，S（X）</a:t>
            </a:r>
            <a:r>
              <a:rPr lang="zh-CN" altLang="en-US" sz="1800" dirty="0">
                <a:latin typeface="微软雅黑" pitchFamily="34" charset="-122"/>
                <a:ea typeface="微软雅黑" pitchFamily="34" charset="-122"/>
              </a:rPr>
              <a:t>和 </a:t>
            </a:r>
            <a:r>
              <a:rPr lang="en-US" altLang="zh-CN" sz="1800" dirty="0">
                <a:latin typeface="微软雅黑" pitchFamily="34" charset="-122"/>
                <a:ea typeface="微软雅黑" pitchFamily="34" charset="-122"/>
              </a:rPr>
              <a:t>S(X</a:t>
            </a:r>
            <a:r>
              <a:rPr lang="en-US" altLang="zh-CN" sz="1800" dirty="0">
                <a:latin typeface="微软雅黑" pitchFamily="34" charset="-122"/>
                <a:ea typeface="微软雅黑" pitchFamily="34" charset="-122"/>
                <a:sym typeface="Symbol" pitchFamily="18" charset="2"/>
              </a:rPr>
              <a:t></a:t>
            </a:r>
            <a:r>
              <a:rPr lang="en-US" altLang="zh-CN" sz="1800" dirty="0">
                <a:latin typeface="微软雅黑" pitchFamily="34" charset="-122"/>
                <a:ea typeface="微软雅黑" pitchFamily="34" charset="-122"/>
              </a:rPr>
              <a:t>001100）</a:t>
            </a:r>
            <a:r>
              <a:rPr lang="zh-CN" altLang="en-US" sz="1800" dirty="0">
                <a:latin typeface="微软雅黑" pitchFamily="34" charset="-122"/>
                <a:ea typeface="微软雅黑" pitchFamily="34" charset="-122"/>
              </a:rPr>
              <a:t>至少有两个比特不同（这里</a:t>
            </a:r>
            <a:r>
              <a:rPr lang="en-US" altLang="zh-CN" sz="1800" dirty="0">
                <a:latin typeface="微软雅黑" pitchFamily="34" charset="-122"/>
                <a:ea typeface="微软雅黑" pitchFamily="34" charset="-122"/>
              </a:rPr>
              <a:t>X</a:t>
            </a:r>
            <a:r>
              <a:rPr lang="zh-CN" altLang="en-US" sz="1800" dirty="0">
                <a:latin typeface="微软雅黑" pitchFamily="34" charset="-122"/>
                <a:ea typeface="微软雅黑" pitchFamily="34" charset="-122"/>
              </a:rPr>
              <a:t>是    </a:t>
            </a:r>
            <a:endParaRPr lang="en-US" altLang="zh-CN" sz="1800" dirty="0">
              <a:latin typeface="微软雅黑" pitchFamily="34" charset="-122"/>
              <a:ea typeface="微软雅黑" pitchFamily="34" charset="-122"/>
            </a:endParaRPr>
          </a:p>
          <a:p>
            <a:pPr marL="627063" lvl="1" indent="-296863">
              <a:buNone/>
            </a:pP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长度为6的比特串）</a:t>
            </a:r>
            <a:br>
              <a:rPr lang="zh-CN" altLang="en-US" sz="1800" dirty="0">
                <a:latin typeface="微软雅黑" pitchFamily="34" charset="-122"/>
                <a:ea typeface="微软雅黑" pitchFamily="34" charset="-122"/>
              </a:rPr>
            </a:br>
            <a:r>
              <a:rPr lang="zh-CN" altLang="en-US" sz="1800" dirty="0">
                <a:latin typeface="微软雅黑" pitchFamily="34" charset="-122"/>
                <a:ea typeface="微软雅黑" pitchFamily="34" charset="-122"/>
              </a:rPr>
              <a:t>5.   对任何一个</a:t>
            </a:r>
            <a:r>
              <a:rPr lang="en-US" altLang="zh-CN" sz="1800" dirty="0">
                <a:latin typeface="微软雅黑" pitchFamily="34" charset="-122"/>
                <a:ea typeface="微软雅黑" pitchFamily="34" charset="-122"/>
              </a:rPr>
              <a:t>S</a:t>
            </a:r>
            <a:r>
              <a:rPr lang="zh-CN" altLang="en-US" sz="1800" dirty="0">
                <a:latin typeface="微软雅黑" pitchFamily="34" charset="-122"/>
                <a:ea typeface="微软雅黑" pitchFamily="34" charset="-122"/>
              </a:rPr>
              <a:t>盒，对任何一个输入对</a:t>
            </a:r>
            <a:r>
              <a:rPr lang="en-US" altLang="zh-CN" sz="1800" dirty="0" err="1">
                <a:latin typeface="微软雅黑" pitchFamily="34" charset="-122"/>
                <a:ea typeface="微软雅黑" pitchFamily="34" charset="-122"/>
              </a:rPr>
              <a:t>e,f</a:t>
            </a:r>
            <a:r>
              <a:rPr lang="zh-CN" altLang="zh-CN" sz="1800" dirty="0">
                <a:latin typeface="微软雅黑" pitchFamily="34" charset="-122"/>
                <a:ea typeface="微软雅黑" pitchFamily="34" charset="-122"/>
              </a:rPr>
              <a:t>属于{0,1},</a:t>
            </a:r>
            <a:r>
              <a:rPr lang="en-US" altLang="zh-CN" sz="1800" dirty="0">
                <a:latin typeface="微软雅黑" pitchFamily="34" charset="-122"/>
                <a:ea typeface="微软雅黑" pitchFamily="34" charset="-122"/>
              </a:rPr>
              <a:t>S(X) ≠S(X</a:t>
            </a:r>
            <a:r>
              <a:rPr lang="en-US" altLang="zh-CN" sz="1800" dirty="0">
                <a:latin typeface="微软雅黑" pitchFamily="34" charset="-122"/>
                <a:ea typeface="微软雅黑" pitchFamily="34" charset="-122"/>
                <a:sym typeface="Symbol" pitchFamily="18" charset="2"/>
              </a:rPr>
              <a:t>11e</a:t>
            </a:r>
            <a:r>
              <a:rPr lang="en-US" altLang="zh-CN" sz="1800" dirty="0">
                <a:latin typeface="微软雅黑" pitchFamily="34" charset="-122"/>
                <a:ea typeface="微软雅黑" pitchFamily="34" charset="-122"/>
              </a:rPr>
              <a:t>f00)</a:t>
            </a:r>
          </a:p>
          <a:p>
            <a:pPr marL="627063" lvl="1" indent="-296863">
              <a:buNone/>
            </a:pPr>
            <a:r>
              <a:rPr lang="zh-CN" altLang="en-US" sz="1800" dirty="0">
                <a:latin typeface="微软雅黑" pitchFamily="34" charset="-122"/>
                <a:ea typeface="微软雅黑" pitchFamily="34" charset="-122"/>
              </a:rPr>
              <a:t>    6.   </a:t>
            </a:r>
            <a:r>
              <a:rPr lang="zh-CN" altLang="zh-CN" sz="1800" dirty="0">
                <a:latin typeface="微软雅黑" pitchFamily="34" charset="-122"/>
                <a:ea typeface="微软雅黑" pitchFamily="34" charset="-122"/>
              </a:rPr>
              <a:t>对任何一个</a:t>
            </a:r>
            <a:r>
              <a:rPr lang="en-US" altLang="zh-CN" sz="1800" dirty="0">
                <a:latin typeface="微软雅黑" pitchFamily="34" charset="-122"/>
                <a:ea typeface="微软雅黑" pitchFamily="34" charset="-122"/>
              </a:rPr>
              <a:t>S</a:t>
            </a:r>
            <a:r>
              <a:rPr lang="zh-CN" altLang="zh-CN" sz="1800" dirty="0">
                <a:latin typeface="微软雅黑" pitchFamily="34" charset="-122"/>
                <a:ea typeface="微软雅黑" pitchFamily="34" charset="-122"/>
              </a:rPr>
              <a:t>盒，如果固定一个输入比特，来看一个固定输出比特的值，这个输出比特为0的</a:t>
            </a:r>
            <a:endParaRPr lang="en-US" altLang="zh-CN" sz="1800" dirty="0">
              <a:latin typeface="微软雅黑" pitchFamily="34" charset="-122"/>
              <a:ea typeface="微软雅黑" pitchFamily="34" charset="-122"/>
            </a:endParaRPr>
          </a:p>
          <a:p>
            <a:pPr marL="627063" lvl="1" indent="-296863">
              <a:buNone/>
            </a:pPr>
            <a:r>
              <a:rPr lang="en-US" altLang="zh-CN" sz="1800" dirty="0">
                <a:latin typeface="微软雅黑" pitchFamily="34" charset="-122"/>
                <a:ea typeface="微软雅黑" pitchFamily="34" charset="-122"/>
              </a:rPr>
              <a:t>          </a:t>
            </a:r>
            <a:r>
              <a:rPr lang="zh-CN" altLang="zh-CN" sz="1800" dirty="0">
                <a:latin typeface="微软雅黑" pitchFamily="34" charset="-122"/>
                <a:ea typeface="微软雅黑" pitchFamily="34" charset="-122"/>
              </a:rPr>
              <a:t>输入数目将接近于这个输出比特为1的输入数目。</a:t>
            </a:r>
            <a:endParaRPr lang="zh-CN" altLang="en-US" sz="1600" dirty="0">
              <a:latin typeface="微软雅黑" pitchFamily="34" charset="-122"/>
              <a:ea typeface="微软雅黑" pitchFamily="34" charset="-122"/>
            </a:endParaRPr>
          </a:p>
          <a:p>
            <a:pPr marL="627063" lvl="1" indent="-296863"/>
            <a:endParaRPr lang="en-US" altLang="zh-CN" sz="1800"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选讲或扩展讲解</a:t>
            </a:r>
            <a:r>
              <a:rPr lang="en-US" altLang="zh-CN" dirty="0"/>
              <a:t>】</a:t>
            </a:r>
          </a:p>
          <a:p>
            <a:endParaRPr lang="en-US" altLang="zh-CN" dirty="0"/>
          </a:p>
          <a:p>
            <a:r>
              <a:rPr lang="en-US" altLang="zh-CN" dirty="0"/>
              <a:t>DES</a:t>
            </a:r>
            <a:r>
              <a:rPr lang="zh-CN" altLang="en-US" dirty="0"/>
              <a:t>安全性</a:t>
            </a:r>
            <a:r>
              <a:rPr lang="zh-CN" altLang="en-US" dirty="0">
                <a:sym typeface="Wingdings" pitchFamily="2" charset="2"/>
              </a:rPr>
              <a:t>：</a:t>
            </a:r>
            <a:endParaRPr lang="en-US" altLang="zh-CN" b="1" dirty="0"/>
          </a:p>
          <a:p>
            <a:pPr lvl="1"/>
            <a:r>
              <a:rPr lang="zh-CN" altLang="en-US" dirty="0"/>
              <a:t>互补性使得</a:t>
            </a:r>
            <a:r>
              <a:rPr lang="en-US" altLang="zh-CN" dirty="0"/>
              <a:t>DES</a:t>
            </a:r>
            <a:r>
              <a:rPr lang="zh-CN" altLang="en-US" dirty="0"/>
              <a:t>在选择明文攻击下工作量减半</a:t>
            </a:r>
            <a:r>
              <a:rPr lang="en-US" altLang="zh-CN" dirty="0"/>
              <a:t>2</a:t>
            </a:r>
            <a:r>
              <a:rPr lang="en-US" altLang="zh-CN" baseline="30000" dirty="0"/>
              <a:t>55</a:t>
            </a:r>
          </a:p>
          <a:p>
            <a:pPr lvl="1"/>
            <a:r>
              <a:rPr lang="zh-CN" altLang="en-US" dirty="0"/>
              <a:t>存在弱密钥和半弱密钥。</a:t>
            </a:r>
            <a:r>
              <a:rPr lang="en-US" altLang="zh-CN" dirty="0"/>
              <a:t>4</a:t>
            </a:r>
            <a:r>
              <a:rPr lang="zh-CN" altLang="en-US" dirty="0"/>
              <a:t>个</a:t>
            </a:r>
            <a:r>
              <a:rPr lang="en-US" altLang="zh-CN" dirty="0" err="1"/>
              <a:t>E</a:t>
            </a:r>
            <a:r>
              <a:rPr lang="en-US" altLang="zh-CN" baseline="-25000" dirty="0" err="1"/>
              <a:t>k</a:t>
            </a:r>
            <a:r>
              <a:rPr lang="en-US" altLang="zh-CN" dirty="0" err="1"/>
              <a:t>·E</a:t>
            </a:r>
            <a:r>
              <a:rPr lang="en-US" altLang="zh-CN" baseline="-25000" dirty="0" err="1"/>
              <a:t>k</a:t>
            </a:r>
            <a:r>
              <a:rPr lang="en-US" altLang="zh-CN" dirty="0"/>
              <a:t>=1</a:t>
            </a:r>
            <a:r>
              <a:rPr lang="zh-CN" altLang="en-US" dirty="0"/>
              <a:t>和</a:t>
            </a:r>
            <a:r>
              <a:rPr lang="en-US" altLang="zh-CN" dirty="0"/>
              <a:t>12</a:t>
            </a:r>
            <a:r>
              <a:rPr lang="zh-CN" altLang="en-US" dirty="0"/>
              <a:t>个</a:t>
            </a:r>
            <a:r>
              <a:rPr lang="en-US" altLang="zh-CN" dirty="0"/>
              <a:t>E</a:t>
            </a:r>
            <a:r>
              <a:rPr lang="en-US" altLang="zh-CN" baseline="-25000" dirty="0"/>
              <a:t>k1</a:t>
            </a:r>
            <a:r>
              <a:rPr lang="en-US" altLang="zh-CN" dirty="0"/>
              <a:t>=E</a:t>
            </a:r>
            <a:r>
              <a:rPr lang="en-US" altLang="zh-CN" baseline="-25000" dirty="0"/>
              <a:t>k2    </a:t>
            </a:r>
            <a:r>
              <a:rPr lang="en-US" altLang="zh-CN" b="1" dirty="0"/>
              <a:t>CTF</a:t>
            </a:r>
            <a:r>
              <a:rPr lang="zh-CN" altLang="en-US" b="1" dirty="0"/>
              <a:t>比赛中可能涉及到</a:t>
            </a:r>
            <a:endParaRPr lang="en-US" altLang="zh-CN" b="1" baseline="-25000" dirty="0"/>
          </a:p>
          <a:p>
            <a:pPr lvl="1"/>
            <a:r>
              <a:rPr lang="en-US" altLang="zh-CN" dirty="0"/>
              <a:t>DES</a:t>
            </a:r>
            <a:r>
              <a:rPr lang="zh-CN" altLang="en-US" dirty="0"/>
              <a:t>密钥长度过小，</a:t>
            </a:r>
            <a:r>
              <a:rPr lang="en-US" altLang="zh-CN" dirty="0"/>
              <a:t>S</a:t>
            </a:r>
            <a:r>
              <a:rPr lang="zh-CN" altLang="en-US" dirty="0"/>
              <a:t>盒的设计原理未公开</a:t>
            </a:r>
            <a:endParaRPr lang="en-US" altLang="zh-CN" dirty="0"/>
          </a:p>
          <a:p>
            <a:pPr lvl="1"/>
            <a:r>
              <a:rPr lang="zh-CN" altLang="en-US" dirty="0"/>
              <a:t>存在固定的熵漏模式</a:t>
            </a:r>
            <a:endParaRPr lang="en-US" altLang="zh-CN" dirty="0"/>
          </a:p>
          <a:p>
            <a:pPr lvl="1"/>
            <a:r>
              <a:rPr lang="zh-CN" altLang="en-US" dirty="0"/>
              <a:t>难以对抗偏差分析攻击</a:t>
            </a:r>
            <a:endParaRPr lang="en-US" altLang="zh-CN" dirty="0"/>
          </a:p>
          <a:p>
            <a:r>
              <a:rPr lang="zh-CN" altLang="en-US" dirty="0"/>
              <a:t>差分攻击和线性攻击是主要思路。改进策略：</a:t>
            </a:r>
            <a:endParaRPr lang="en-US" altLang="zh-CN" dirty="0"/>
          </a:p>
          <a:p>
            <a:pPr lvl="1"/>
            <a:r>
              <a:rPr lang="zh-CN" altLang="en-US" dirty="0"/>
              <a:t>高阶差分密码分析、截断差分密码分析、不可能差分密码分析</a:t>
            </a:r>
            <a:endParaRPr lang="en-US" altLang="zh-CN" dirty="0"/>
          </a:p>
          <a:p>
            <a:pPr lvl="1"/>
            <a:r>
              <a:rPr lang="zh-CN" altLang="en-US" dirty="0"/>
              <a:t>针对密钥编排算法的相关密钥攻击有：拉格朗日插值攻击、基于密码器件的能力分析、错误攻击、时间攻击、</a:t>
            </a:r>
            <a:r>
              <a:rPr lang="en-US" altLang="zh-CN" dirty="0"/>
              <a:t>Square</a:t>
            </a:r>
            <a:r>
              <a:rPr lang="zh-CN" altLang="en-US" dirty="0"/>
              <a:t>攻击、</a:t>
            </a:r>
            <a:r>
              <a:rPr lang="en-US" altLang="zh-CN" dirty="0"/>
              <a:t>Davies</a:t>
            </a:r>
            <a:r>
              <a:rPr lang="zh-CN" altLang="en-US" dirty="0"/>
              <a:t>攻击，请同学们进行延伸性查阅文献阅读</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r>
              <a:rPr lang="en-US" altLang="zh-CN" dirty="0"/>
              <a:t>IDEA</a:t>
            </a:r>
            <a:r>
              <a:rPr lang="zh-CN" altLang="en-US" dirty="0"/>
              <a:t>是一个典型的流加密算法</a:t>
            </a:r>
            <a:endParaRPr lang="en-US" altLang="zh-CN" dirty="0"/>
          </a:p>
          <a:p>
            <a:r>
              <a:rPr lang="en-US" altLang="zh-CN" sz="1200" dirty="0">
                <a:latin typeface="+mn-ea"/>
              </a:rPr>
              <a:t>1992</a:t>
            </a:r>
            <a:r>
              <a:rPr lang="zh-CN" altLang="en-US" sz="1200" dirty="0">
                <a:latin typeface="+mn-ea"/>
              </a:rPr>
              <a:t>年由来学嘉和</a:t>
            </a:r>
            <a:r>
              <a:rPr lang="en-US" altLang="zh-CN" sz="1200" dirty="0">
                <a:latin typeface="+mn-ea"/>
              </a:rPr>
              <a:t>J. L. Massey</a:t>
            </a:r>
            <a:r>
              <a:rPr lang="zh-CN" altLang="en-US" sz="1200" dirty="0">
                <a:latin typeface="+mn-ea"/>
              </a:rPr>
              <a:t>形成一个足够安全的版本，已经在</a:t>
            </a:r>
            <a:r>
              <a:rPr lang="en-US" altLang="zh-CN" sz="1200" dirty="0">
                <a:latin typeface="+mn-ea"/>
              </a:rPr>
              <a:t>PGP</a:t>
            </a:r>
            <a:r>
              <a:rPr lang="zh-CN" altLang="en-US" sz="1200" dirty="0">
                <a:latin typeface="+mn-ea"/>
              </a:rPr>
              <a:t>中采用。</a:t>
            </a:r>
            <a:endParaRPr lang="en-US" altLang="zh-CN" sz="1200" dirty="0">
              <a:latin typeface="+mn-ea"/>
            </a:endParaRPr>
          </a:p>
          <a:p>
            <a:r>
              <a:rPr lang="zh-CN" altLang="en-US" sz="1200" dirty="0">
                <a:latin typeface="+mn-ea"/>
              </a:rPr>
              <a:t>算法中明文和密文分组长度都是</a:t>
            </a:r>
            <a:r>
              <a:rPr lang="en-US" altLang="zh-CN" sz="1200" dirty="0">
                <a:latin typeface="+mn-ea"/>
              </a:rPr>
              <a:t>64</a:t>
            </a:r>
            <a:r>
              <a:rPr lang="zh-CN" altLang="en-US" sz="1200" dirty="0">
                <a:latin typeface="+mn-ea"/>
              </a:rPr>
              <a:t>比特，密钥长</a:t>
            </a:r>
            <a:r>
              <a:rPr lang="en-US" altLang="zh-CN" sz="1200" dirty="0">
                <a:latin typeface="+mn-ea"/>
              </a:rPr>
              <a:t>128</a:t>
            </a:r>
            <a:r>
              <a:rPr lang="zh-CN" altLang="en-US" sz="1200" dirty="0">
                <a:latin typeface="+mn-ea"/>
              </a:rPr>
              <a:t>比特。</a:t>
            </a:r>
            <a:endParaRPr lang="en-US" altLang="zh-CN" sz="1200" dirty="0">
              <a:latin typeface="+mn-ea"/>
            </a:endParaRPr>
          </a:p>
          <a:p>
            <a:r>
              <a:rPr lang="en-US" altLang="zh-CN" sz="1200" dirty="0">
                <a:latin typeface="+mn-ea"/>
              </a:rPr>
              <a:t>IDEA</a:t>
            </a:r>
            <a:r>
              <a:rPr lang="zh-CN" altLang="en-US" sz="1200" dirty="0">
                <a:latin typeface="+mn-ea"/>
              </a:rPr>
              <a:t>定义了三种基本运算：异或</a:t>
            </a:r>
            <a:r>
              <a:rPr lang="en-US" altLang="zh-CN" sz="1200" dirty="0">
                <a:latin typeface="+mn-ea"/>
              </a:rPr>
              <a:t>XOR</a:t>
            </a:r>
            <a:r>
              <a:rPr lang="zh-CN" altLang="en-US" sz="1200" dirty="0">
                <a:latin typeface="+mn-ea"/>
              </a:rPr>
              <a:t>，整数加法，整数乘法</a:t>
            </a:r>
            <a:r>
              <a:rPr lang="en-US" altLang="zh-CN" sz="1200" dirty="0">
                <a:latin typeface="+mn-ea"/>
              </a:rPr>
              <a:t>e</a:t>
            </a:r>
            <a:r>
              <a:rPr lang="zh-CN" altLang="en-US" sz="1200" dirty="0">
                <a:latin typeface="+mn-ea"/>
              </a:rPr>
              <a:t>。并设计了具有良好扩散功能的</a:t>
            </a:r>
            <a:r>
              <a:rPr lang="en-US" altLang="zh-CN" sz="1200" dirty="0">
                <a:latin typeface="+mn-ea"/>
              </a:rPr>
              <a:t>MA</a:t>
            </a:r>
            <a:r>
              <a:rPr lang="zh-CN" altLang="en-US" sz="1200" dirty="0">
                <a:latin typeface="+mn-ea"/>
              </a:rPr>
              <a:t>乘加结构。</a:t>
            </a:r>
            <a:endParaRPr lang="en-US" altLang="zh-CN" sz="1200" dirty="0">
              <a:latin typeface="+mn-ea"/>
            </a:endParaRPr>
          </a:p>
          <a:p>
            <a:r>
              <a:rPr lang="zh-CN" altLang="en-US" sz="1200" dirty="0">
                <a:latin typeface="+mn-ea"/>
              </a:rPr>
              <a:t>三种运算结合起来使用可对算法的输入提供复杂的变换，从而使得对</a:t>
            </a:r>
            <a:r>
              <a:rPr lang="en-US" altLang="zh-CN" sz="1200" dirty="0">
                <a:latin typeface="+mn-ea"/>
              </a:rPr>
              <a:t>IDEA</a:t>
            </a:r>
            <a:r>
              <a:rPr lang="zh-CN" altLang="en-US" sz="1200" dirty="0">
                <a:latin typeface="+mn-ea"/>
              </a:rPr>
              <a:t>的密码分析比对仅使用异或运算的</a:t>
            </a:r>
            <a:r>
              <a:rPr lang="en-US" altLang="zh-CN" sz="1200" dirty="0">
                <a:latin typeface="+mn-ea"/>
              </a:rPr>
              <a:t>DES</a:t>
            </a:r>
            <a:r>
              <a:rPr lang="zh-CN" altLang="en-US" sz="1200" dirty="0">
                <a:latin typeface="+mn-ea"/>
              </a:rPr>
              <a:t>更为困难。</a:t>
            </a:r>
            <a:endParaRPr lang="en-US" altLang="zh-CN" sz="1200" dirty="0">
              <a:latin typeface="+mn-ea"/>
            </a:endParaRPr>
          </a:p>
          <a:p>
            <a:r>
              <a:rPr lang="zh-CN" altLang="en-US" sz="1200" dirty="0">
                <a:latin typeface="+mn-ea"/>
              </a:rPr>
              <a:t>下图是</a:t>
            </a:r>
            <a:r>
              <a:rPr lang="en-US" altLang="zh-CN" dirty="0"/>
              <a:t>IDEA</a:t>
            </a:r>
            <a:r>
              <a:rPr lang="zh-CN" altLang="en-US" dirty="0"/>
              <a:t>算法定义的乘加运算结构流程。</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58</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latin typeface="+mn-ea"/>
              </a:rPr>
              <a:t>【</a:t>
            </a:r>
            <a:r>
              <a:rPr lang="zh-CN" altLang="en-US" dirty="0">
                <a:latin typeface="+mn-ea"/>
              </a:rPr>
              <a:t>选讲或扩展讲解</a:t>
            </a:r>
            <a:r>
              <a:rPr lang="en-US" altLang="zh-CN" dirty="0">
                <a:latin typeface="+mn-ea"/>
              </a:rPr>
              <a:t>】</a:t>
            </a:r>
          </a:p>
          <a:p>
            <a:endParaRPr lang="en-US" altLang="zh-CN" dirty="0">
              <a:latin typeface="+mn-ea"/>
            </a:endParaRPr>
          </a:p>
          <a:p>
            <a:r>
              <a:rPr lang="zh-CN" altLang="en-US" dirty="0">
                <a:latin typeface="+mn-ea"/>
              </a:rPr>
              <a:t>加密过程由连续的</a:t>
            </a:r>
            <a:r>
              <a:rPr lang="en-US" altLang="zh-CN" dirty="0">
                <a:latin typeface="+mn-ea"/>
              </a:rPr>
              <a:t>8</a:t>
            </a:r>
            <a:r>
              <a:rPr lang="zh-CN" altLang="en-US" dirty="0">
                <a:latin typeface="+mn-ea"/>
              </a:rPr>
              <a:t>轮迭代和一个输出变换组成</a:t>
            </a:r>
            <a:endParaRPr lang="en-US" altLang="zh-CN" b="1" dirty="0">
              <a:latin typeface="+mn-ea"/>
            </a:endParaRPr>
          </a:p>
          <a:p>
            <a:pPr lvl="1"/>
            <a:r>
              <a:rPr lang="zh-CN" altLang="en-US" dirty="0">
                <a:latin typeface="+mn-ea"/>
              </a:rPr>
              <a:t>算法将</a:t>
            </a:r>
            <a:r>
              <a:rPr lang="en-US" altLang="zh-CN" dirty="0">
                <a:latin typeface="+mn-ea"/>
              </a:rPr>
              <a:t>64</a:t>
            </a:r>
            <a:r>
              <a:rPr lang="zh-CN" altLang="en-US" dirty="0">
                <a:latin typeface="+mn-ea"/>
              </a:rPr>
              <a:t>比特的明文分组分成</a:t>
            </a:r>
            <a:r>
              <a:rPr lang="en-US" altLang="zh-CN" dirty="0">
                <a:latin typeface="+mn-ea"/>
              </a:rPr>
              <a:t>4</a:t>
            </a:r>
            <a:r>
              <a:rPr lang="zh-CN" altLang="en-US" dirty="0">
                <a:latin typeface="+mn-ea"/>
              </a:rPr>
              <a:t>个</a:t>
            </a:r>
            <a:r>
              <a:rPr lang="en-US" altLang="zh-CN" dirty="0">
                <a:latin typeface="+mn-ea"/>
              </a:rPr>
              <a:t>16</a:t>
            </a:r>
            <a:r>
              <a:rPr lang="zh-CN" altLang="en-US" dirty="0">
                <a:latin typeface="+mn-ea"/>
              </a:rPr>
              <a:t>比特的子段，每轮迭代以</a:t>
            </a:r>
            <a:r>
              <a:rPr lang="en-US" altLang="zh-CN" dirty="0">
                <a:latin typeface="+mn-ea"/>
              </a:rPr>
              <a:t>4</a:t>
            </a:r>
            <a:r>
              <a:rPr lang="zh-CN" altLang="en-US" dirty="0">
                <a:latin typeface="+mn-ea"/>
              </a:rPr>
              <a:t>个</a:t>
            </a:r>
            <a:r>
              <a:rPr lang="en-US" altLang="zh-CN" dirty="0">
                <a:latin typeface="+mn-ea"/>
              </a:rPr>
              <a:t>16</a:t>
            </a:r>
            <a:r>
              <a:rPr lang="zh-CN" altLang="en-US" dirty="0">
                <a:latin typeface="+mn-ea"/>
              </a:rPr>
              <a:t>比特的子段作为输入，输出也为</a:t>
            </a:r>
            <a:r>
              <a:rPr lang="en-US" altLang="zh-CN" dirty="0">
                <a:latin typeface="+mn-ea"/>
              </a:rPr>
              <a:t>4</a:t>
            </a:r>
            <a:r>
              <a:rPr lang="zh-CN" altLang="en-US" dirty="0">
                <a:latin typeface="+mn-ea"/>
              </a:rPr>
              <a:t>个</a:t>
            </a:r>
            <a:r>
              <a:rPr lang="en-US" altLang="zh-CN" dirty="0">
                <a:latin typeface="+mn-ea"/>
              </a:rPr>
              <a:t>16</a:t>
            </a:r>
            <a:r>
              <a:rPr lang="zh-CN" altLang="en-US" dirty="0">
                <a:latin typeface="+mn-ea"/>
              </a:rPr>
              <a:t>比特的子段。</a:t>
            </a:r>
            <a:endParaRPr lang="en-US" altLang="zh-CN" dirty="0">
              <a:latin typeface="+mn-ea"/>
            </a:endParaRPr>
          </a:p>
          <a:p>
            <a:pPr lvl="1"/>
            <a:r>
              <a:rPr lang="zh-CN" altLang="en-US" dirty="0">
                <a:latin typeface="+mn-ea"/>
              </a:rPr>
              <a:t>最后的输出变换也产生</a:t>
            </a:r>
            <a:r>
              <a:rPr lang="en-US" altLang="zh-CN" dirty="0">
                <a:latin typeface="+mn-ea"/>
              </a:rPr>
              <a:t>4</a:t>
            </a:r>
            <a:r>
              <a:rPr lang="zh-CN" altLang="en-US" dirty="0">
                <a:latin typeface="+mn-ea"/>
              </a:rPr>
              <a:t>个</a:t>
            </a:r>
            <a:r>
              <a:rPr lang="en-US" altLang="zh-CN" dirty="0">
                <a:latin typeface="+mn-ea"/>
              </a:rPr>
              <a:t>16</a:t>
            </a:r>
            <a:r>
              <a:rPr lang="zh-CN" altLang="en-US" dirty="0">
                <a:latin typeface="+mn-ea"/>
              </a:rPr>
              <a:t>比特的子段，链接起来后形成</a:t>
            </a:r>
            <a:r>
              <a:rPr lang="en-US" altLang="zh-CN" dirty="0">
                <a:latin typeface="+mn-ea"/>
              </a:rPr>
              <a:t>64</a:t>
            </a:r>
            <a:r>
              <a:rPr lang="zh-CN" altLang="en-US" dirty="0">
                <a:latin typeface="+mn-ea"/>
              </a:rPr>
              <a:t>比特的密文分组。</a:t>
            </a:r>
            <a:endParaRPr lang="en-US" altLang="zh-CN" dirty="0">
              <a:latin typeface="+mn-ea"/>
            </a:endParaRPr>
          </a:p>
          <a:p>
            <a:pPr lvl="1"/>
            <a:r>
              <a:rPr lang="zh-CN" altLang="en-US" dirty="0">
                <a:latin typeface="+mn-ea"/>
              </a:rPr>
              <a:t>每轮迭代还需使用</a:t>
            </a:r>
            <a:r>
              <a:rPr lang="en-US" altLang="zh-CN" dirty="0">
                <a:latin typeface="+mn-ea"/>
              </a:rPr>
              <a:t>6</a:t>
            </a:r>
            <a:r>
              <a:rPr lang="zh-CN" altLang="en-US" dirty="0">
                <a:latin typeface="+mn-ea"/>
              </a:rPr>
              <a:t>个</a:t>
            </a:r>
            <a:r>
              <a:rPr lang="en-US" altLang="zh-CN" dirty="0">
                <a:latin typeface="+mn-ea"/>
              </a:rPr>
              <a:t>16</a:t>
            </a:r>
            <a:r>
              <a:rPr lang="zh-CN" altLang="en-US" dirty="0">
                <a:latin typeface="+mn-ea"/>
              </a:rPr>
              <a:t>比特的子密钥，最后的输出变换需使用</a:t>
            </a:r>
            <a:r>
              <a:rPr lang="en-US" altLang="zh-CN" dirty="0">
                <a:latin typeface="+mn-ea"/>
              </a:rPr>
              <a:t>4</a:t>
            </a:r>
            <a:r>
              <a:rPr lang="zh-CN" altLang="en-US" dirty="0">
                <a:latin typeface="+mn-ea"/>
              </a:rPr>
              <a:t>个</a:t>
            </a:r>
            <a:r>
              <a:rPr lang="en-US" altLang="zh-CN" dirty="0">
                <a:latin typeface="+mn-ea"/>
              </a:rPr>
              <a:t>16</a:t>
            </a:r>
            <a:r>
              <a:rPr lang="zh-CN" altLang="en-US" dirty="0">
                <a:latin typeface="+mn-ea"/>
              </a:rPr>
              <a:t>比特的子密钥，所以子密钥总数为</a:t>
            </a:r>
            <a:r>
              <a:rPr lang="en-US" altLang="zh-CN" dirty="0">
                <a:latin typeface="+mn-ea"/>
              </a:rPr>
              <a:t>52</a:t>
            </a:r>
            <a:r>
              <a:rPr lang="zh-CN" altLang="en-US" dirty="0">
                <a:latin typeface="+mn-ea"/>
              </a:rPr>
              <a:t>。图的右部分表示由初始的</a:t>
            </a:r>
            <a:r>
              <a:rPr lang="en-US" altLang="zh-CN" dirty="0">
                <a:latin typeface="+mn-ea"/>
              </a:rPr>
              <a:t>128</a:t>
            </a:r>
            <a:r>
              <a:rPr lang="zh-CN" altLang="en-US" dirty="0">
                <a:latin typeface="+mn-ea"/>
              </a:rPr>
              <a:t>比特密钥产生</a:t>
            </a:r>
            <a:r>
              <a:rPr lang="en-US" altLang="zh-CN" dirty="0">
                <a:latin typeface="+mn-ea"/>
              </a:rPr>
              <a:t>52</a:t>
            </a:r>
            <a:r>
              <a:rPr lang="zh-CN" altLang="en-US" dirty="0">
                <a:latin typeface="+mn-ea"/>
              </a:rPr>
              <a:t>个子密钥的子密钥产生器。</a:t>
            </a:r>
            <a:endParaRPr lang="en-US" altLang="zh-CN" dirty="0">
              <a:latin typeface="+mn-ea"/>
            </a:endParaRPr>
          </a:p>
          <a:p>
            <a:r>
              <a:rPr lang="zh-CN" altLang="en-US" dirty="0">
                <a:latin typeface="+mn-ea"/>
              </a:rPr>
              <a:t>更加详细的算法细节，请查阅资料学习</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59</a:t>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r>
              <a:rPr lang="en-US" altLang="zh-CN" dirty="0"/>
              <a:t>1997</a:t>
            </a:r>
            <a:r>
              <a:rPr lang="zh-CN" altLang="en-US" dirty="0"/>
              <a:t>年美国</a:t>
            </a:r>
            <a:r>
              <a:rPr lang="en-US" altLang="zh-CN" dirty="0"/>
              <a:t>NIST</a:t>
            </a:r>
            <a:r>
              <a:rPr lang="zh-CN" altLang="en-US" dirty="0"/>
              <a:t>启动</a:t>
            </a:r>
            <a:r>
              <a:rPr lang="en-US" altLang="zh-CN" dirty="0"/>
              <a:t>DES</a:t>
            </a:r>
            <a:r>
              <a:rPr lang="zh-CN" altLang="en-US" dirty="0"/>
              <a:t>的替代方案，一个方向就是基于</a:t>
            </a:r>
            <a:r>
              <a:rPr lang="en-US" altLang="zh-CN" dirty="0"/>
              <a:t>DES</a:t>
            </a:r>
            <a:r>
              <a:rPr lang="zh-CN" altLang="en-US" dirty="0"/>
              <a:t>本身发明出了</a:t>
            </a:r>
            <a:r>
              <a:rPr lang="en-US" altLang="zh-CN" dirty="0"/>
              <a:t>3</a:t>
            </a:r>
            <a:r>
              <a:rPr lang="zh-CN" altLang="en-US" dirty="0"/>
              <a:t>个密钥的三重</a:t>
            </a:r>
            <a:r>
              <a:rPr lang="en-US" altLang="zh-CN" dirty="0"/>
              <a:t>DES</a:t>
            </a:r>
            <a:r>
              <a:rPr lang="zh-CN" altLang="en-US" dirty="0"/>
              <a:t>，这样密钥就有</a:t>
            </a:r>
            <a:r>
              <a:rPr lang="en-US" altLang="zh-CN" dirty="0"/>
              <a:t>168bit</a:t>
            </a:r>
            <a:r>
              <a:rPr lang="zh-CN" altLang="en-US" dirty="0"/>
              <a:t>，增大了密钥空间。</a:t>
            </a:r>
            <a:r>
              <a:rPr lang="en-US" altLang="zh-CN" dirty="0"/>
              <a:t>3DES</a:t>
            </a:r>
            <a:r>
              <a:rPr lang="zh-CN" altLang="en-US" dirty="0"/>
              <a:t>至今还是密钥管理</a:t>
            </a:r>
            <a:r>
              <a:rPr lang="en-US" altLang="zh-CN" dirty="0"/>
              <a:t>ANS X917</a:t>
            </a:r>
            <a:r>
              <a:rPr lang="zh-CN" altLang="en-US" dirty="0"/>
              <a:t>和</a:t>
            </a:r>
            <a:r>
              <a:rPr lang="en-US" altLang="zh-CN" dirty="0"/>
              <a:t>ISO 8732</a:t>
            </a:r>
            <a:r>
              <a:rPr lang="zh-CN" altLang="en-US" dirty="0"/>
              <a:t>的标准之一。</a:t>
            </a:r>
            <a:r>
              <a:rPr lang="en-US" altLang="zh-CN" dirty="0"/>
              <a:t>3DES</a:t>
            </a:r>
            <a:r>
              <a:rPr lang="zh-CN" altLang="en-US" dirty="0"/>
              <a:t>对密码分析攻击又很强的免疫力，但是缺点在于软件实现算法的速度比较慢。</a:t>
            </a:r>
            <a:endParaRPr lang="en-US" altLang="zh-CN" dirty="0"/>
          </a:p>
          <a:p>
            <a:r>
              <a:rPr lang="en-US" altLang="zh-CN" dirty="0"/>
              <a:t>2000</a:t>
            </a:r>
            <a:r>
              <a:rPr lang="zh-CN" altLang="en-US" dirty="0"/>
              <a:t>年，美国</a:t>
            </a:r>
            <a:r>
              <a:rPr lang="en-US" altLang="zh-CN" dirty="0"/>
              <a:t>NIST</a:t>
            </a:r>
            <a:r>
              <a:rPr lang="zh-CN" altLang="en-US" dirty="0"/>
              <a:t>通过前期遴选的</a:t>
            </a:r>
            <a:r>
              <a:rPr lang="en-US" altLang="zh-CN" dirty="0"/>
              <a:t>5</a:t>
            </a:r>
            <a:r>
              <a:rPr lang="zh-CN" altLang="en-US" dirty="0"/>
              <a:t>个候选算法中，宣布</a:t>
            </a:r>
            <a:r>
              <a:rPr lang="en-US" altLang="zh-CN" dirty="0" err="1">
                <a:latin typeface="+mn-ea"/>
              </a:rPr>
              <a:t>Rijndael</a:t>
            </a:r>
            <a:r>
              <a:rPr lang="zh-CN" altLang="en-US" dirty="0">
                <a:latin typeface="+mn-ea"/>
              </a:rPr>
              <a:t>作为新的</a:t>
            </a:r>
            <a:r>
              <a:rPr lang="en-US" altLang="zh-CN" dirty="0">
                <a:latin typeface="+mn-ea"/>
              </a:rPr>
              <a:t>AES</a:t>
            </a:r>
            <a:r>
              <a:rPr lang="zh-CN" altLang="en-US" dirty="0">
                <a:latin typeface="+mn-ea"/>
              </a:rPr>
              <a:t>（</a:t>
            </a:r>
            <a:r>
              <a:rPr lang="en-US" altLang="zh-CN" dirty="0">
                <a:latin typeface="+mn-ea"/>
              </a:rPr>
              <a:t>Advanced Encryption Standard</a:t>
            </a:r>
            <a:r>
              <a:rPr lang="zh-CN" altLang="en-US" dirty="0">
                <a:latin typeface="+mn-ea"/>
              </a:rPr>
              <a:t>）。</a:t>
            </a:r>
            <a:r>
              <a:rPr lang="en-US" altLang="zh-CN" dirty="0">
                <a:latin typeface="+mn-ea"/>
              </a:rPr>
              <a:t>2001</a:t>
            </a:r>
            <a:r>
              <a:rPr lang="zh-CN" altLang="en-US" dirty="0">
                <a:latin typeface="+mn-ea"/>
              </a:rPr>
              <a:t>年成为</a:t>
            </a:r>
            <a:r>
              <a:rPr lang="en-US" altLang="zh-CN" dirty="0">
                <a:latin typeface="+mn-ea"/>
              </a:rPr>
              <a:t>AES</a:t>
            </a:r>
            <a:r>
              <a:rPr lang="zh-CN" altLang="en-US" dirty="0">
                <a:latin typeface="+mn-ea"/>
              </a:rPr>
              <a:t>标准。</a:t>
            </a:r>
            <a:endParaRPr lang="en-US" altLang="zh-CN" dirty="0">
              <a:latin typeface="+mn-ea"/>
            </a:endParaRPr>
          </a:p>
          <a:p>
            <a:r>
              <a:rPr lang="en-US" altLang="zh-CN" dirty="0" err="1">
                <a:latin typeface="+mn-ea"/>
              </a:rPr>
              <a:t>Rijndael</a:t>
            </a:r>
            <a:r>
              <a:rPr lang="zh-CN" altLang="en-US" dirty="0">
                <a:latin typeface="+mn-ea"/>
              </a:rPr>
              <a:t>摒弃之前的</a:t>
            </a:r>
            <a:r>
              <a:rPr lang="en-US" altLang="zh-CN" dirty="0" err="1">
                <a:latin typeface="+mn-ea"/>
              </a:rPr>
              <a:t>feistel</a:t>
            </a:r>
            <a:r>
              <a:rPr lang="zh-CN" altLang="en-US" dirty="0">
                <a:latin typeface="+mn-ea"/>
              </a:rPr>
              <a:t>结构，其轮函数是由</a:t>
            </a:r>
            <a:r>
              <a:rPr lang="en-US" altLang="zh-CN" dirty="0">
                <a:latin typeface="+mn-ea"/>
              </a:rPr>
              <a:t>3</a:t>
            </a:r>
            <a:r>
              <a:rPr lang="zh-CN" altLang="en-US" dirty="0">
                <a:latin typeface="+mn-ea"/>
              </a:rPr>
              <a:t>个不同的可逆均匀变换组成，称它们为“层”。可逆变换的含义在于，状态的每个比特都是用类似的方法进行处理。</a:t>
            </a:r>
            <a:r>
              <a:rPr lang="en-US" altLang="zh-CN" dirty="0">
                <a:latin typeface="+mn-ea"/>
              </a:rPr>
              <a:t>3</a:t>
            </a:r>
            <a:r>
              <a:rPr lang="zh-CN" altLang="en-US" dirty="0">
                <a:latin typeface="+mn-ea"/>
              </a:rPr>
              <a:t>层的功能分别是：</a:t>
            </a:r>
            <a:endParaRPr lang="en-US" altLang="zh-CN" dirty="0">
              <a:latin typeface="+mn-ea"/>
            </a:endParaRPr>
          </a:p>
          <a:p>
            <a:pPr lvl="1"/>
            <a:r>
              <a:rPr lang="zh-CN" altLang="en-US" dirty="0">
                <a:latin typeface="+mn-ea"/>
              </a:rPr>
              <a:t>线性混合层</a:t>
            </a:r>
            <a:endParaRPr lang="en-US" altLang="zh-CN" dirty="0">
              <a:latin typeface="+mn-ea"/>
            </a:endParaRPr>
          </a:p>
          <a:p>
            <a:pPr lvl="1"/>
            <a:r>
              <a:rPr lang="zh-CN" altLang="en-US" dirty="0">
                <a:latin typeface="+mn-ea"/>
              </a:rPr>
              <a:t>非线性层</a:t>
            </a:r>
            <a:endParaRPr lang="en-US" altLang="zh-CN" dirty="0">
              <a:latin typeface="+mn-ea"/>
            </a:endParaRPr>
          </a:p>
          <a:p>
            <a:pPr lvl="1"/>
            <a:r>
              <a:rPr lang="zh-CN" altLang="en-US" dirty="0">
                <a:latin typeface="+mn-ea"/>
              </a:rPr>
              <a:t>密钥加层</a:t>
            </a:r>
            <a:endParaRPr lang="en-US" altLang="zh-CN" dirty="0">
              <a:latin typeface="+mn-ea"/>
            </a:endParaRPr>
          </a:p>
          <a:p>
            <a:pPr marL="228600" lvl="1">
              <a:buFont typeface="Wingdings" pitchFamily="2" charset="2"/>
              <a:buChar char="Ø"/>
            </a:pPr>
            <a:r>
              <a:rPr lang="en-US" altLang="zh-CN" sz="2800" dirty="0"/>
              <a:t>AES</a:t>
            </a:r>
            <a:r>
              <a:rPr lang="zh-CN" altLang="en-US" sz="2800" dirty="0"/>
              <a:t>基于有限域数学基础</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选讲或扩展讲解</a:t>
            </a:r>
            <a:r>
              <a:rPr lang="en-US" altLang="zh-CN" sz="120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AES</a:t>
            </a:r>
            <a:r>
              <a:rPr lang="zh-CN" altLang="en-US" sz="1200" dirty="0"/>
              <a:t>首先把报文分割成每个</a:t>
            </a:r>
            <a:r>
              <a:rPr lang="en-US" altLang="zh-CN" sz="1200" dirty="0"/>
              <a:t>128bit</a:t>
            </a:r>
            <a:r>
              <a:rPr lang="zh-CN" altLang="en-US" sz="1200" dirty="0"/>
              <a:t>的分组，如果有不足的分组进行</a:t>
            </a:r>
            <a:r>
              <a:rPr lang="en-US" altLang="zh-CN" sz="1200" dirty="0"/>
              <a:t>Padding</a:t>
            </a:r>
            <a:r>
              <a:rPr lang="zh-CN" altLang="en-US" sz="1200" dirty="0"/>
              <a:t>填充</a:t>
            </a:r>
            <a:r>
              <a:rPr lang="en-US" altLang="zh-CN" sz="1200" dirty="0"/>
              <a:t>(</a:t>
            </a:r>
            <a:r>
              <a:rPr lang="zh-CN" altLang="en-US" sz="1200" dirty="0"/>
              <a:t>具体填充方案请上网搜索资料</a:t>
            </a:r>
            <a:r>
              <a:rPr lang="en-US" altLang="zh-CN" sz="1200" dirty="0"/>
              <a:t>),</a:t>
            </a:r>
            <a:r>
              <a:rPr lang="zh-CN" altLang="en-US" sz="1200" dirty="0"/>
              <a:t>然后进行迭代。</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轮函数由四个不同的计算部件组成：字节代换（</a:t>
            </a:r>
            <a:r>
              <a:rPr lang="en-US" altLang="zh-CN" sz="1200" dirty="0" err="1"/>
              <a:t>ByteSub</a:t>
            </a:r>
            <a:r>
              <a:rPr lang="zh-CN" altLang="en-US" sz="1200" dirty="0"/>
              <a:t>），行移位（</a:t>
            </a:r>
            <a:r>
              <a:rPr lang="en-US" altLang="zh-CN" sz="1200" dirty="0" err="1"/>
              <a:t>ShiftRow</a:t>
            </a:r>
            <a:r>
              <a:rPr lang="zh-CN" altLang="en-US" sz="1200" dirty="0"/>
              <a:t>），列混淆（</a:t>
            </a:r>
            <a:r>
              <a:rPr lang="en-US" altLang="zh-CN" sz="1200" dirty="0" err="1"/>
              <a:t>MixColumn</a:t>
            </a:r>
            <a:r>
              <a:rPr lang="zh-CN" altLang="en-US" sz="1200" dirty="0"/>
              <a:t>），轮密钥加（</a:t>
            </a:r>
            <a:r>
              <a:rPr lang="en-US" altLang="zh-CN" sz="1200" dirty="0" err="1"/>
              <a:t>AddRoundKey</a:t>
            </a:r>
            <a:r>
              <a:rPr lang="zh-CN" altLang="en-US" sz="1200" dirty="0"/>
              <a:t>）</a:t>
            </a:r>
          </a:p>
          <a:p>
            <a:pPr marL="228600" indent="-228600">
              <a:buAutoNum type="arabicPeriod"/>
            </a:pPr>
            <a:r>
              <a:rPr lang="en-US" altLang="zh-CN" sz="1200" dirty="0" err="1"/>
              <a:t>ByteSub</a:t>
            </a:r>
            <a:r>
              <a:rPr lang="en-US" altLang="zh-CN" sz="1200" dirty="0"/>
              <a:t> </a:t>
            </a:r>
            <a:r>
              <a:rPr lang="zh-CN" altLang="en-US" sz="1200" dirty="0"/>
              <a:t>是通过</a:t>
            </a:r>
            <a:r>
              <a:rPr lang="en-US" altLang="zh-CN" sz="1200" dirty="0"/>
              <a:t>S</a:t>
            </a:r>
            <a:r>
              <a:rPr lang="zh-CN" altLang="en-US" sz="1200" dirty="0"/>
              <a:t>盒查表映射</a:t>
            </a:r>
            <a:r>
              <a:rPr lang="en-US" altLang="zh-CN" sz="1200" dirty="0"/>
              <a:t>,</a:t>
            </a:r>
            <a:r>
              <a:rPr lang="zh-CN" altLang="en-US" sz="1200" dirty="0"/>
              <a:t>属于非线性变换，本质上类似</a:t>
            </a:r>
            <a:r>
              <a:rPr lang="en-US" altLang="zh-CN" sz="1200" dirty="0"/>
              <a:t>Y=AX</a:t>
            </a:r>
            <a:r>
              <a:rPr lang="en-US" altLang="zh-CN" sz="1200" baseline="30000" dirty="0"/>
              <a:t>-1</a:t>
            </a:r>
            <a:r>
              <a:rPr lang="en-US" altLang="zh-CN" sz="1200" dirty="0"/>
              <a:t>+B,</a:t>
            </a:r>
            <a:r>
              <a:rPr lang="zh-CN" altLang="en-US" sz="1200" dirty="0"/>
              <a:t>请上网搜索</a:t>
            </a:r>
            <a:r>
              <a:rPr lang="en-US" altLang="zh-CN" sz="1200" dirty="0"/>
              <a:t>AES</a:t>
            </a:r>
            <a:r>
              <a:rPr lang="zh-CN" altLang="en-US" sz="1200" dirty="0"/>
              <a:t>的</a:t>
            </a:r>
            <a:r>
              <a:rPr lang="en-US" altLang="zh-CN" sz="1200" dirty="0"/>
              <a:t>S</a:t>
            </a:r>
            <a:r>
              <a:rPr lang="zh-CN" altLang="en-US" sz="1200" dirty="0"/>
              <a:t>盒，输入</a:t>
            </a:r>
            <a:r>
              <a:rPr lang="en-US" altLang="zh-CN" sz="1200" dirty="0"/>
              <a:t>8a</a:t>
            </a:r>
            <a:r>
              <a:rPr lang="zh-CN" altLang="en-US" sz="1200" dirty="0"/>
              <a:t>，通过</a:t>
            </a:r>
            <a:r>
              <a:rPr lang="en-US" altLang="zh-CN" sz="1200" dirty="0"/>
              <a:t>S</a:t>
            </a:r>
            <a:r>
              <a:rPr lang="zh-CN" altLang="en-US" sz="1200" dirty="0"/>
              <a:t>映射，结果为</a:t>
            </a:r>
            <a:r>
              <a:rPr lang="en-US" altLang="zh-CN" sz="1200" dirty="0"/>
              <a:t>7e</a:t>
            </a:r>
            <a:r>
              <a:rPr lang="zh-CN" altLang="en-US" sz="1200" dirty="0"/>
              <a:t>。即</a:t>
            </a:r>
            <a:r>
              <a:rPr lang="en-US" altLang="zh-CN" sz="1200" dirty="0"/>
              <a:t>7e=S(8a)</a:t>
            </a:r>
            <a:r>
              <a:rPr lang="zh-CN" altLang="en-US" sz="1200" dirty="0"/>
              <a:t>。具体规则是：</a:t>
            </a:r>
            <a:r>
              <a:rPr lang="en-US" altLang="zh-CN" sz="1200" dirty="0"/>
              <a:t>8a</a:t>
            </a:r>
            <a:r>
              <a:rPr lang="zh-CN" altLang="en-US" sz="1200" dirty="0"/>
              <a:t>的高</a:t>
            </a:r>
            <a:r>
              <a:rPr lang="en-US" altLang="zh-CN" sz="1200" dirty="0"/>
              <a:t>4</a:t>
            </a:r>
            <a:r>
              <a:rPr lang="zh-CN" altLang="en-US" sz="1200" dirty="0"/>
              <a:t>位代表行，低</a:t>
            </a:r>
            <a:r>
              <a:rPr lang="en-US" altLang="zh-CN" sz="1200" dirty="0"/>
              <a:t>4</a:t>
            </a:r>
            <a:r>
              <a:rPr lang="zh-CN" altLang="en-US" sz="1200" dirty="0"/>
              <a:t>位代表列。</a:t>
            </a:r>
            <a:endParaRPr lang="en-US" altLang="zh-CN" sz="1200" dirty="0"/>
          </a:p>
          <a:p>
            <a:pPr marL="228600" indent="-228600">
              <a:buNone/>
            </a:pPr>
            <a:r>
              <a:rPr lang="en-US" altLang="zh-CN" sz="1200" dirty="0"/>
              <a:t>   </a:t>
            </a:r>
            <a:r>
              <a:rPr lang="zh-CN" altLang="en-US" sz="1200" dirty="0"/>
              <a:t>解密逆运算时，采用</a:t>
            </a:r>
            <a:r>
              <a:rPr lang="en-US" altLang="zh-CN" sz="1200" dirty="0"/>
              <a:t>Y=A</a:t>
            </a:r>
            <a:r>
              <a:rPr lang="en-US" altLang="zh-CN" sz="1200" baseline="30000" dirty="0"/>
              <a:t>-1</a:t>
            </a:r>
            <a:r>
              <a:rPr lang="en-US" altLang="zh-CN" sz="1200" dirty="0"/>
              <a:t>(X-B)</a:t>
            </a:r>
            <a:r>
              <a:rPr lang="zh-CN" altLang="en-US" sz="1200" dirty="0"/>
              <a:t>，即</a:t>
            </a:r>
            <a:r>
              <a:rPr lang="en-US" altLang="zh-CN" sz="1200" dirty="0"/>
              <a:t>8a=S</a:t>
            </a:r>
            <a:r>
              <a:rPr lang="en-US" altLang="zh-CN" sz="1200" baseline="30000" dirty="0"/>
              <a:t>-1</a:t>
            </a:r>
            <a:r>
              <a:rPr lang="en-US" altLang="zh-CN" sz="1200" dirty="0"/>
              <a:t>(7e)</a:t>
            </a:r>
            <a:r>
              <a:rPr lang="zh-CN" altLang="en-US" sz="1200" dirty="0"/>
              <a:t>。非线性层，起到混淆、局部扩散的作用。</a:t>
            </a:r>
            <a:endParaRPr lang="en-US" altLang="zh-CN" sz="1200" dirty="0"/>
          </a:p>
          <a:p>
            <a:r>
              <a:rPr lang="zh-CN" altLang="en-US" dirty="0"/>
              <a:t>评价：</a:t>
            </a:r>
            <a:endParaRPr lang="en-US" altLang="zh-CN" dirty="0"/>
          </a:p>
          <a:p>
            <a:pPr lvl="1"/>
            <a:r>
              <a:rPr lang="en-US" altLang="zh-CN" dirty="0"/>
              <a:t>S</a:t>
            </a:r>
            <a:r>
              <a:rPr lang="zh-CN" altLang="en-US" dirty="0"/>
              <a:t>盒被设计成能够防止各种已有的密码分析攻击</a:t>
            </a:r>
            <a:endParaRPr lang="en-US" altLang="zh-CN" dirty="0"/>
          </a:p>
          <a:p>
            <a:pPr lvl="1"/>
            <a:r>
              <a:rPr lang="zh-CN" altLang="en-US" dirty="0"/>
              <a:t>输入位和输出位之间几乎没有相关性</a:t>
            </a:r>
            <a:endParaRPr lang="en-US" altLang="zh-CN" dirty="0"/>
          </a:p>
          <a:p>
            <a:pPr lvl="1"/>
            <a:r>
              <a:rPr lang="zh-CN" altLang="en-US" dirty="0"/>
              <a:t>输出值不能利用一个简单数学函数变换输入值得到</a:t>
            </a:r>
            <a:endParaRPr lang="en-US" altLang="zh-CN" dirty="0"/>
          </a:p>
          <a:p>
            <a:pPr lvl="1"/>
            <a:r>
              <a:rPr lang="zh-CN" altLang="en-US" dirty="0"/>
              <a:t>变换中常数的选择使得</a:t>
            </a:r>
            <a:r>
              <a:rPr lang="en-US" altLang="zh-CN" dirty="0"/>
              <a:t>S</a:t>
            </a:r>
            <a:r>
              <a:rPr lang="zh-CN" altLang="en-US" dirty="0"/>
              <a:t>盒中没有不动点</a:t>
            </a:r>
            <a:r>
              <a:rPr lang="en-US" altLang="zh-CN" dirty="0"/>
              <a:t>〔S</a:t>
            </a:r>
            <a:r>
              <a:rPr lang="zh-CN" altLang="en-US" dirty="0"/>
              <a:t>盒</a:t>
            </a:r>
            <a:r>
              <a:rPr lang="en-US" altLang="zh-CN" dirty="0"/>
              <a:t>(a)=a〕</a:t>
            </a:r>
            <a:r>
              <a:rPr lang="zh-CN" altLang="en-US" dirty="0"/>
              <a:t>，也没有反不动点</a:t>
            </a:r>
            <a:r>
              <a:rPr lang="en-US" altLang="zh-CN" dirty="0"/>
              <a:t>〔S</a:t>
            </a:r>
            <a:r>
              <a:rPr lang="zh-CN" altLang="en-US" dirty="0"/>
              <a:t>盒</a:t>
            </a:r>
            <a:r>
              <a:rPr lang="en-US" altLang="zh-CN" dirty="0"/>
              <a:t>(a)=ā〕</a:t>
            </a:r>
            <a:r>
              <a:rPr lang="zh-CN" altLang="en-US" dirty="0"/>
              <a:t>。这里</a:t>
            </a:r>
            <a:r>
              <a:rPr lang="en-US" altLang="zh-CN" dirty="0"/>
              <a:t>ā</a:t>
            </a:r>
            <a:r>
              <a:rPr lang="zh-CN" altLang="en-US" dirty="0"/>
              <a:t>指</a:t>
            </a:r>
            <a:r>
              <a:rPr lang="en-US" altLang="zh-CN" dirty="0"/>
              <a:t>a</a:t>
            </a:r>
            <a:r>
              <a:rPr lang="zh-CN" altLang="en-US" dirty="0"/>
              <a:t>的反。</a:t>
            </a:r>
            <a:endParaRPr lang="en-US" altLang="zh-CN" dirty="0"/>
          </a:p>
          <a:p>
            <a:pPr lvl="1"/>
            <a:r>
              <a:rPr lang="en-US" altLang="zh-CN" dirty="0"/>
              <a:t>S</a:t>
            </a:r>
            <a:r>
              <a:rPr lang="zh-CN" altLang="en-US" dirty="0"/>
              <a:t>盒是可逆的：逆</a:t>
            </a:r>
            <a:r>
              <a:rPr lang="en-US" altLang="zh-CN" dirty="0"/>
              <a:t>S</a:t>
            </a:r>
            <a:r>
              <a:rPr lang="zh-CN" altLang="en-US" dirty="0"/>
              <a:t>盒</a:t>
            </a:r>
            <a:r>
              <a:rPr lang="en-US" altLang="zh-CN" dirty="0"/>
              <a:t>(S</a:t>
            </a:r>
            <a:r>
              <a:rPr lang="zh-CN" altLang="en-US" dirty="0"/>
              <a:t>盒</a:t>
            </a:r>
            <a:r>
              <a:rPr lang="en-US" altLang="zh-CN" dirty="0"/>
              <a:t>(a))=a</a:t>
            </a:r>
          </a:p>
          <a:p>
            <a:pPr lvl="1"/>
            <a:r>
              <a:rPr lang="en-US" altLang="zh-CN" dirty="0"/>
              <a:t>S</a:t>
            </a:r>
            <a:r>
              <a:rPr lang="zh-CN" altLang="en-US" dirty="0"/>
              <a:t>盒是不自逆的：</a:t>
            </a:r>
            <a:r>
              <a:rPr lang="en-US" altLang="zh-CN" dirty="0"/>
              <a:t>S</a:t>
            </a:r>
            <a:r>
              <a:rPr lang="zh-CN" altLang="en-US" dirty="0"/>
              <a:t>盒</a:t>
            </a:r>
            <a:r>
              <a:rPr lang="en-US" altLang="zh-CN" dirty="0"/>
              <a:t>(a)≠</a:t>
            </a:r>
            <a:r>
              <a:rPr lang="zh-CN" altLang="en-US" dirty="0"/>
              <a:t>逆</a:t>
            </a:r>
            <a:r>
              <a:rPr lang="en-US" altLang="zh-CN" dirty="0"/>
              <a:t>S</a:t>
            </a:r>
            <a:r>
              <a:rPr lang="zh-CN" altLang="en-US" dirty="0"/>
              <a:t>盒</a:t>
            </a:r>
            <a:r>
              <a:rPr lang="en-US" altLang="zh-CN" dirty="0"/>
              <a:t>(a)</a:t>
            </a:r>
          </a:p>
          <a:p>
            <a:pPr lvl="1"/>
            <a:endParaRPr lang="en-US" altLang="zh-CN" sz="1200" dirty="0"/>
          </a:p>
          <a:p>
            <a:pPr marL="228600" indent="-228600">
              <a:buNone/>
            </a:pPr>
            <a:r>
              <a:rPr lang="en-US" altLang="zh-CN" sz="1200" dirty="0"/>
              <a:t>2. </a:t>
            </a:r>
            <a:r>
              <a:rPr lang="en-US" altLang="zh-CN" sz="1200" dirty="0" err="1"/>
              <a:t>ShiftRow</a:t>
            </a:r>
            <a:r>
              <a:rPr lang="zh-CN" altLang="en-US" sz="1200" dirty="0"/>
              <a:t>是根据一张表来进行左移运算。解密逆运算就是右移。当然，由于采用的密钥长度不同，会有不同的移位方式。线性扩散层，起到高度扩散的作用。</a:t>
            </a:r>
            <a:endParaRPr lang="en-US" altLang="zh-CN" sz="1200" dirty="0"/>
          </a:p>
          <a:p>
            <a:pPr>
              <a:lnSpc>
                <a:spcPct val="110000"/>
              </a:lnSpc>
            </a:pPr>
            <a:r>
              <a:rPr lang="zh-CN" altLang="en-US" dirty="0"/>
              <a:t>评价：</a:t>
            </a:r>
            <a:endParaRPr lang="en-US" altLang="zh-CN" dirty="0"/>
          </a:p>
          <a:p>
            <a:pPr lvl="1">
              <a:lnSpc>
                <a:spcPct val="110000"/>
              </a:lnSpc>
            </a:pPr>
            <a:r>
              <a:rPr lang="zh-CN" altLang="en-US" dirty="0"/>
              <a:t>将某个字节从一列移到另一列中，确保某列中的</a:t>
            </a:r>
            <a:r>
              <a:rPr lang="en-US" altLang="zh-CN" dirty="0"/>
              <a:t>4</a:t>
            </a:r>
            <a:r>
              <a:rPr lang="zh-CN" altLang="en-US" dirty="0"/>
              <a:t>字节扩展到了</a:t>
            </a:r>
            <a:r>
              <a:rPr lang="en-US" altLang="zh-CN" dirty="0"/>
              <a:t>4</a:t>
            </a:r>
            <a:r>
              <a:rPr lang="zh-CN" altLang="en-US" dirty="0"/>
              <a:t>个不同的列</a:t>
            </a:r>
          </a:p>
          <a:p>
            <a:pPr marL="228600" indent="-228600">
              <a:buNone/>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61</a:t>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选讲或扩展讲解</a:t>
            </a:r>
            <a:r>
              <a:rPr lang="en-US" altLang="zh-CN" dirty="0"/>
              <a:t>】</a:t>
            </a:r>
          </a:p>
          <a:p>
            <a:endParaRPr lang="en-US" altLang="zh-CN" dirty="0"/>
          </a:p>
          <a:p>
            <a:r>
              <a:rPr lang="en-US" altLang="zh-CN" dirty="0"/>
              <a:t>3.</a:t>
            </a:r>
            <a:r>
              <a:rPr lang="en-US" altLang="zh-CN" sz="1200" dirty="0"/>
              <a:t> </a:t>
            </a:r>
            <a:r>
              <a:rPr lang="en-US" altLang="zh-CN" sz="1200" dirty="0" err="1"/>
              <a:t>MixColumn</a:t>
            </a:r>
            <a:r>
              <a:rPr lang="zh-CN" altLang="en-US" sz="1200" dirty="0"/>
              <a:t>是列混淆，数学含义比较丰富，简化来说就是乘以图</a:t>
            </a:r>
            <a:r>
              <a:rPr lang="en-US" altLang="zh-CN" sz="1200" dirty="0"/>
              <a:t>8-13</a:t>
            </a:r>
            <a:r>
              <a:rPr lang="zh-CN" altLang="en-US" sz="1200" dirty="0"/>
              <a:t>的一个固定矩阵</a:t>
            </a:r>
            <a:r>
              <a:rPr lang="en-US" altLang="zh-CN" sz="1200" dirty="0"/>
              <a:t>C</a:t>
            </a:r>
            <a:r>
              <a:rPr lang="en-US" altLang="zh-CN" sz="1200" baseline="0" dirty="0"/>
              <a:t>(x)</a:t>
            </a:r>
            <a:r>
              <a:rPr lang="zh-CN" altLang="en-US" sz="1200" dirty="0"/>
              <a:t>。解密时有相应的</a:t>
            </a:r>
            <a:r>
              <a:rPr lang="en-US" altLang="zh-CN" sz="1200" dirty="0"/>
              <a:t>C</a:t>
            </a:r>
            <a:r>
              <a:rPr lang="en-US" altLang="zh-CN" sz="1200" baseline="30000" dirty="0"/>
              <a:t>-1</a:t>
            </a:r>
            <a:r>
              <a:rPr lang="en-US" altLang="zh-CN" sz="1200" baseline="0" dirty="0"/>
              <a:t>(x)</a:t>
            </a:r>
            <a:r>
              <a:rPr lang="zh-CN" altLang="en-US" sz="1200" baseline="0" dirty="0"/>
              <a:t>。</a:t>
            </a:r>
            <a:r>
              <a:rPr lang="zh-CN" altLang="en-US" sz="1200" dirty="0"/>
              <a:t>线性扩散层，起到在另一个维度高度扩散的作用。</a:t>
            </a:r>
            <a:endParaRPr lang="en-US" altLang="zh-CN" sz="1200" b="1" dirty="0"/>
          </a:p>
          <a:p>
            <a:r>
              <a:rPr lang="zh-CN" altLang="en-US" dirty="0"/>
              <a:t>评价：</a:t>
            </a:r>
            <a:endParaRPr lang="en-US" altLang="zh-CN" dirty="0"/>
          </a:p>
          <a:p>
            <a:pPr lvl="1"/>
            <a:r>
              <a:rPr lang="zh-CN" altLang="en-US" dirty="0"/>
              <a:t>变换矩阵的系数是基于在码字间有最大距离的线性编码</a:t>
            </a:r>
            <a:endParaRPr lang="en-US" altLang="zh-CN" dirty="0"/>
          </a:p>
          <a:p>
            <a:pPr lvl="1"/>
            <a:r>
              <a:rPr lang="zh-CN" altLang="en-US" dirty="0"/>
              <a:t>正向变换的系数</a:t>
            </a:r>
            <a:r>
              <a:rPr lang="en-US" altLang="zh-CN" dirty="0"/>
              <a:t>(01)</a:t>
            </a:r>
            <a:r>
              <a:rPr lang="en-US" altLang="zh-CN" baseline="-25000" dirty="0"/>
              <a:t>16</a:t>
            </a:r>
            <a:r>
              <a:rPr lang="en-US" altLang="zh-CN" dirty="0"/>
              <a:t>(02)</a:t>
            </a:r>
            <a:r>
              <a:rPr lang="en-US" altLang="zh-CN" baseline="-25000" dirty="0"/>
              <a:t>16</a:t>
            </a:r>
            <a:r>
              <a:rPr lang="en-US" altLang="zh-CN" dirty="0"/>
              <a:t>(03)</a:t>
            </a:r>
            <a:r>
              <a:rPr lang="en-US" altLang="zh-CN" baseline="-25000" dirty="0"/>
              <a:t>16</a:t>
            </a:r>
            <a:r>
              <a:rPr lang="zh-CN" altLang="en-US" dirty="0"/>
              <a:t>考虑到算法执行效率：</a:t>
            </a:r>
            <a:endParaRPr lang="en-US" altLang="zh-CN" dirty="0"/>
          </a:p>
          <a:p>
            <a:pPr lvl="2"/>
            <a:r>
              <a:rPr lang="zh-CN" altLang="en-US" dirty="0"/>
              <a:t>系数的乘法至多涉及一次移位、一次异或</a:t>
            </a:r>
            <a:endParaRPr lang="en-US" altLang="zh-CN" dirty="0"/>
          </a:p>
          <a:p>
            <a:pPr lvl="2"/>
            <a:r>
              <a:rPr lang="zh-CN" altLang="en-US" dirty="0"/>
              <a:t>各项和需要三次异或、无需</a:t>
            </a:r>
            <a:r>
              <a:rPr lang="en-US" altLang="zh-CN" dirty="0"/>
              <a:t>GF(2</a:t>
            </a:r>
            <a:r>
              <a:rPr lang="en-US" altLang="zh-CN" baseline="30000" dirty="0"/>
              <a:t>8</a:t>
            </a:r>
            <a:r>
              <a:rPr lang="en-US" altLang="zh-CN" dirty="0"/>
              <a:t>)</a:t>
            </a:r>
            <a:r>
              <a:rPr lang="zh-CN" altLang="en-US" dirty="0"/>
              <a:t>中的模运算</a:t>
            </a:r>
            <a:endParaRPr lang="en-US" altLang="zh-CN" dirty="0"/>
          </a:p>
          <a:p>
            <a:pPr lvl="2"/>
            <a:r>
              <a:rPr lang="zh-CN" altLang="en-US" dirty="0"/>
              <a:t>不考虑逆向变换的算法执行效率。加密被视为比解密重要。</a:t>
            </a:r>
            <a:endParaRPr lang="en-US" altLang="zh-CN" dirty="0"/>
          </a:p>
          <a:p>
            <a:pPr lvl="1"/>
            <a:r>
              <a:rPr lang="zh-CN" altLang="en-US" dirty="0"/>
              <a:t>在每列的所有字节中有良好的混淆性</a:t>
            </a:r>
            <a:endParaRPr lang="en-US" altLang="zh-CN" dirty="0"/>
          </a:p>
          <a:p>
            <a:pPr lvl="1"/>
            <a:r>
              <a:rPr lang="zh-CN" altLang="en-US" dirty="0"/>
              <a:t>列混淆和行移位变换使得经过几轮迭代后，所有输出位均于所有输入位相关</a:t>
            </a:r>
            <a:endParaRPr lang="en-US" altLang="zh-CN" dirty="0"/>
          </a:p>
          <a:p>
            <a:pPr lvl="1"/>
            <a:endParaRPr lang="en-US" altLang="zh-CN" sz="1200" dirty="0"/>
          </a:p>
          <a:p>
            <a:r>
              <a:rPr lang="en-US" altLang="zh-CN" sz="1200" dirty="0"/>
              <a:t>4. </a:t>
            </a:r>
            <a:r>
              <a:rPr lang="en-US" altLang="zh-CN" sz="1200" dirty="0" err="1"/>
              <a:t>AddRoundKey</a:t>
            </a:r>
            <a:r>
              <a:rPr lang="zh-CN" altLang="en-US" sz="1200" dirty="0"/>
              <a:t>是将轮密钥简单地与</a:t>
            </a:r>
            <a:r>
              <a:rPr lang="en-US" altLang="zh-CN" sz="1200" dirty="0"/>
              <a:t>STATE</a:t>
            </a:r>
            <a:r>
              <a:rPr lang="zh-CN" altLang="en-US" sz="1200" dirty="0"/>
              <a:t>状态进行逐比特异或运算。轮密钥由种子密钥通过密钥编排算法得到。</a:t>
            </a:r>
            <a:endParaRPr lang="en-US" altLang="zh-CN" sz="1200" dirty="0"/>
          </a:p>
          <a:p>
            <a:r>
              <a:rPr lang="en-US" altLang="zh-CN" sz="1200" dirty="0"/>
              <a:t>AES</a:t>
            </a:r>
            <a:r>
              <a:rPr lang="zh-CN" altLang="en-US" sz="1200" dirty="0"/>
              <a:t>的子密钥计算有比较多情况，主要是由种子密钥生成扩展密钥，逐一生成。这样可以同步并行。提升效率。这边不再赘述。请查阅资料。</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62</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r>
              <a:rPr lang="zh-CN" altLang="en-US" dirty="0"/>
              <a:t>这是一个</a:t>
            </a:r>
            <a:r>
              <a:rPr lang="en-US" altLang="zh-CN" dirty="0"/>
              <a:t>AES</a:t>
            </a:r>
            <a:r>
              <a:rPr lang="zh-CN" altLang="en-US" dirty="0"/>
              <a:t>的演示。请注意观察，分组主要是进行了四个步骤：字节替换、行移位、列混淆、轮密钥加。另外有单独的子密钥编排算法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r>
              <a:rPr kumimoji="1" lang="zh-CN" altLang="en-US" dirty="0"/>
              <a:t>讲解脚本</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网络攻击基本原则：</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0" dirty="0"/>
              <a:t>1</a:t>
            </a:r>
            <a:r>
              <a:rPr kumimoji="1" lang="zh-CN" altLang="en-US" b="0" dirty="0"/>
              <a:t>、</a:t>
            </a:r>
            <a:r>
              <a:rPr lang="zh-CN" altLang="en-US" dirty="0"/>
              <a:t>攻击者对网络及系统的认知情况</a:t>
            </a:r>
            <a:r>
              <a:rPr lang="zh-CN" altLang="en-US" b="0" dirty="0"/>
              <a:t>：</a:t>
            </a:r>
            <a:r>
              <a:rPr lang="zh-CN" altLang="en-US" dirty="0"/>
              <a:t>攻击者在实施攻击前一般会对攻击目标进行大量的信息收集（如威胁情报、漏洞等）、分析（如分析使用的加密算法、协议的漏洞等）、搭建相关测试系统甚至开发有针对性的攻击工具。</a:t>
            </a:r>
            <a:r>
              <a:rPr lang="zh-CN" altLang="en-US" b="0" dirty="0"/>
              <a:t>攻击者</a:t>
            </a:r>
            <a:r>
              <a:rPr lang="zh-CN" altLang="en-US" dirty="0"/>
              <a:t>为实现目标（如获取系统管理员权限等）需要解决一系列安全策略和防护挑战。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、攻击者利用多种技术、方法和手段破坏数据机密性、完整性，破坏网络、系统和服务的可用性、可认证性、不可抵赖性和可控性，就是我们前面讲的网络安全六大属性。</a:t>
            </a:r>
            <a:endParaRPr lang="en-US" altLang="zh-CN" dirty="0"/>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dirty="0"/>
              <a:t>3</a:t>
            </a:r>
            <a:r>
              <a:rPr lang="zh-CN" altLang="en-US" dirty="0"/>
              <a:t>、网络安全中的攻击有多项基本原则，如木桶原理（从最脆弱的地方、已有漏洞攻入）、讲究投入产出比（投入成本最小，攻击获利最大的目标）、站在“巨人”肩膀上（利用他人已有的有效攻击手段、方法和工具实施攻击）</a:t>
            </a:r>
            <a:endParaRPr lang="en-US" altLang="zh-CN" dirty="0"/>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dirty="0"/>
              <a:t>4</a:t>
            </a:r>
            <a:r>
              <a:rPr lang="zh-CN" altLang="en-US" dirty="0"/>
              <a:t>、伴生攻击原则：新型网络及计算形态（如云计算、物联网、大数据、移动互联网、区块链、边缘计算、</a:t>
            </a:r>
            <a:r>
              <a:rPr lang="en-US" altLang="zh-CN" dirty="0"/>
              <a:t>5G</a:t>
            </a:r>
            <a:r>
              <a:rPr lang="zh-CN" altLang="en-US" dirty="0"/>
              <a:t>、工业互联网等）会引发的新型攻击</a:t>
            </a:r>
            <a:endParaRPr lang="en-US" altLang="zh-CN" dirty="0"/>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dirty="0"/>
              <a:t>5</a:t>
            </a:r>
            <a:r>
              <a:rPr lang="zh-CN" altLang="en-US" dirty="0"/>
              <a:t>、大型组织甚至国家层面会开展如</a:t>
            </a:r>
            <a:r>
              <a:rPr lang="en-US" altLang="zh-CN" dirty="0"/>
              <a:t>APT</a:t>
            </a:r>
            <a:r>
              <a:rPr lang="zh-CN" altLang="en-US" dirty="0"/>
              <a:t>攻击、网络战等新型攻击。</a:t>
            </a:r>
            <a:endParaRPr lang="en-US" altLang="zh-CN" dirty="0"/>
          </a:p>
          <a:p>
            <a:pPr marL="0" marR="0" indent="0" algn="l" defTabSz="914400" rtl="0" eaLnBrk="1" fontAlgn="auto" latinLnBrk="0" hangingPunct="1">
              <a:lnSpc>
                <a:spcPct val="15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dirty="0"/>
              <a:t>我国</a:t>
            </a:r>
            <a:r>
              <a:rPr lang="en-US" altLang="zh-CN" dirty="0"/>
              <a:t>《</a:t>
            </a:r>
            <a:r>
              <a:rPr lang="zh-CN" altLang="en-US" sz="1200" b="1" kern="1200" dirty="0">
                <a:solidFill>
                  <a:schemeClr val="tx1"/>
                </a:solidFill>
                <a:latin typeface="+mn-lt"/>
                <a:ea typeface="+mn-ea"/>
                <a:cs typeface="+mn-cs"/>
              </a:rPr>
              <a:t>国家网络空间安全战略</a:t>
            </a:r>
            <a:r>
              <a:rPr lang="en-US" altLang="zh-CN" dirty="0"/>
              <a:t>》</a:t>
            </a:r>
            <a:r>
              <a:rPr lang="zh-CN" altLang="en-US" dirty="0"/>
              <a:t>中的原则之一：和平利用网络空间原则，</a:t>
            </a:r>
            <a:r>
              <a:rPr lang="zh-CN" altLang="en-US" sz="1200" b="0" i="0" kern="1200" dirty="0">
                <a:solidFill>
                  <a:schemeClr val="tx1"/>
                </a:solidFill>
                <a:latin typeface="+mn-lt"/>
                <a:ea typeface="+mn-ea"/>
                <a:cs typeface="+mn-cs"/>
              </a:rPr>
              <a:t>防止信息技术被用于与维护国际安全与稳定相悖的目的，共同抵制网络空间军备竞赛、防范网络空间冲突。坚持相互尊重、平等相待，求同存异、包容互信，尊重彼此在网络空间的安全利益和重大关切，推动构建和谐网络世界。反对以国家安全为借口，利用技术优势控制他国网络和信息系统、收集和窃取他国数据，更不能以牺牲别国安全谋求自身所谓绝对安全。引用：</a:t>
            </a:r>
            <a:r>
              <a:rPr lang="en-US" dirty="0">
                <a:hlinkClick r:id="rId3"/>
              </a:rPr>
              <a:t>http://www.cac.gov.cn/2016-12/27/c_1120195926.htm</a:t>
            </a: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endParaRPr lang="en-US" altLang="zh-CN" dirty="0"/>
          </a:p>
          <a:p>
            <a:pPr>
              <a:lnSpc>
                <a:spcPct val="150000"/>
              </a:lnSpc>
            </a:pPr>
            <a:r>
              <a:rPr lang="en-US" altLang="zh-CN" dirty="0"/>
              <a:t>5</a:t>
            </a:r>
            <a:r>
              <a:rPr lang="zh-CN" altLang="en-US" dirty="0"/>
              <a:t>、攻击者可能使用的攻击步骤和方法</a:t>
            </a:r>
            <a:endParaRPr lang="en-US" altLang="zh-CN" dirty="0"/>
          </a:p>
          <a:p>
            <a:pPr lvl="1">
              <a:lnSpc>
                <a:spcPct val="150000"/>
              </a:lnSpc>
            </a:pPr>
            <a:r>
              <a:rPr lang="zh-CN" altLang="en-US" dirty="0"/>
              <a:t>网络侦察</a:t>
            </a:r>
            <a:endParaRPr lang="en-US" altLang="zh-CN" dirty="0"/>
          </a:p>
          <a:p>
            <a:pPr lvl="1">
              <a:lnSpc>
                <a:spcPct val="150000"/>
              </a:lnSpc>
            </a:pPr>
            <a:r>
              <a:rPr lang="zh-CN" altLang="en-US" dirty="0"/>
              <a:t>网络嗅探</a:t>
            </a:r>
            <a:endParaRPr lang="en-US" altLang="zh-CN" dirty="0"/>
          </a:p>
          <a:p>
            <a:pPr lvl="1">
              <a:lnSpc>
                <a:spcPct val="150000"/>
              </a:lnSpc>
            </a:pPr>
            <a:r>
              <a:rPr lang="zh-CN" altLang="en-US" dirty="0"/>
              <a:t>网络欺骗</a:t>
            </a:r>
            <a:endParaRPr lang="en-US" altLang="zh-CN" dirty="0"/>
          </a:p>
          <a:p>
            <a:pPr lvl="1">
              <a:lnSpc>
                <a:spcPct val="150000"/>
              </a:lnSpc>
            </a:pPr>
            <a:r>
              <a:rPr lang="zh-CN" altLang="en-US" dirty="0"/>
              <a:t>中断服务或系统</a:t>
            </a:r>
            <a:r>
              <a:rPr lang="en-US" altLang="zh-CN" dirty="0"/>
              <a:t> (</a:t>
            </a:r>
            <a:r>
              <a:rPr lang="zh-CN" altLang="en-US" dirty="0"/>
              <a:t>如拒绝访问攻击</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640732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kern="100" dirty="0">
                <a:latin typeface="+mn-ea"/>
              </a:rPr>
              <a:t>【</a:t>
            </a:r>
            <a:r>
              <a:rPr lang="zh-CN" altLang="en-US" kern="100" dirty="0">
                <a:latin typeface="+mn-ea"/>
              </a:rPr>
              <a:t>讲解脚本</a:t>
            </a:r>
            <a:r>
              <a:rPr lang="en-US" altLang="zh-CN" kern="100" dirty="0">
                <a:latin typeface="+mn-ea"/>
              </a:rPr>
              <a:t>】</a:t>
            </a:r>
          </a:p>
          <a:p>
            <a:endParaRPr lang="en-US" altLang="zh-CN" kern="100" dirty="0">
              <a:latin typeface="+mn-ea"/>
            </a:endParaRPr>
          </a:p>
          <a:p>
            <a:r>
              <a:rPr lang="en-US" altLang="zh-CN" kern="100" dirty="0" err="1">
                <a:latin typeface="+mn-ea"/>
              </a:rPr>
              <a:t>Rijndael</a:t>
            </a:r>
            <a:r>
              <a:rPr lang="zh-CN" altLang="en-US" kern="100" dirty="0">
                <a:latin typeface="+mn-ea"/>
              </a:rPr>
              <a:t>设计了多种密钥应用场景，可以是</a:t>
            </a:r>
            <a:r>
              <a:rPr lang="en-US" altLang="zh-CN" kern="100" dirty="0">
                <a:latin typeface="+mn-ea"/>
              </a:rPr>
              <a:t>128bit,192bit,256bit</a:t>
            </a:r>
          </a:p>
          <a:p>
            <a:r>
              <a:rPr lang="zh-CN" altLang="en-US" kern="100" dirty="0">
                <a:latin typeface="+mn-ea"/>
              </a:rPr>
              <a:t>种子密钥通过一定的迭代算法生成扩展密钥，再进行异或运算。这边不再赘述。</a:t>
            </a:r>
            <a:endParaRPr lang="en-US" altLang="zh-CN" kern="100" dirty="0">
              <a:latin typeface="+mn-ea"/>
            </a:endParaRPr>
          </a:p>
          <a:p>
            <a:r>
              <a:rPr lang="zh-CN" altLang="en-US" dirty="0"/>
              <a:t>总之，</a:t>
            </a:r>
            <a:r>
              <a:rPr lang="en-US" altLang="zh-CN" b="1" dirty="0"/>
              <a:t>AES</a:t>
            </a:r>
            <a:r>
              <a:rPr lang="zh-CN" altLang="en-US" b="1" dirty="0"/>
              <a:t>在当前网络空间是足够安全的，除非部署未达到标准</a:t>
            </a:r>
            <a:r>
              <a:rPr lang="zh-CN" altLang="en-US" dirty="0"/>
              <a:t>，或者是运行模式不合理。这很重要，安全事件往往是采用了安全的密码算法，但是没有正确部署。</a:t>
            </a:r>
            <a:endParaRPr lang="en-US" altLang="zh-CN" dirty="0"/>
          </a:p>
          <a:p>
            <a:r>
              <a:rPr lang="zh-CN" altLang="en-US" dirty="0"/>
              <a:t>分组加密的运行模式有：</a:t>
            </a:r>
            <a:endParaRPr lang="en-US" altLang="zh-CN" dirty="0"/>
          </a:p>
          <a:p>
            <a:pPr lvl="1"/>
            <a:r>
              <a:rPr lang="en-US" altLang="zh-CN" dirty="0"/>
              <a:t>ECB  </a:t>
            </a:r>
            <a:r>
              <a:rPr lang="zh-CN" altLang="en-US" dirty="0"/>
              <a:t>电码本模式</a:t>
            </a:r>
            <a:endParaRPr lang="en-US" altLang="zh-CN" dirty="0"/>
          </a:p>
          <a:p>
            <a:pPr lvl="1"/>
            <a:r>
              <a:rPr lang="en-US" altLang="zh-CN" dirty="0"/>
              <a:t>CBC  </a:t>
            </a:r>
            <a:r>
              <a:rPr lang="zh-CN" altLang="en-US" dirty="0"/>
              <a:t>密码分组链接模式</a:t>
            </a:r>
            <a:endParaRPr lang="en-US" altLang="zh-CN" dirty="0"/>
          </a:p>
          <a:p>
            <a:pPr lvl="1"/>
            <a:r>
              <a:rPr lang="en-US" altLang="zh-CN" dirty="0"/>
              <a:t>CFB  </a:t>
            </a:r>
            <a:r>
              <a:rPr lang="zh-CN" altLang="en-US" dirty="0"/>
              <a:t>密码反馈模式</a:t>
            </a:r>
            <a:endParaRPr lang="en-US" altLang="zh-CN" dirty="0"/>
          </a:p>
          <a:p>
            <a:pPr lvl="1"/>
            <a:r>
              <a:rPr lang="en-US" altLang="zh-CN" dirty="0"/>
              <a:t>OFB  </a:t>
            </a:r>
            <a:r>
              <a:rPr lang="zh-CN" altLang="en-US" dirty="0"/>
              <a:t>输出反馈模式</a:t>
            </a:r>
            <a:endParaRPr lang="en-US" altLang="zh-CN" dirty="0"/>
          </a:p>
          <a:p>
            <a:pPr lvl="1"/>
            <a:r>
              <a:rPr lang="en-US" altLang="zh-CN" dirty="0"/>
              <a:t>CTR  </a:t>
            </a:r>
            <a:r>
              <a:rPr lang="zh-CN" altLang="en-US" dirty="0"/>
              <a:t>计数器模式</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lvl="1">
              <a:buFont typeface="Wingdings" pitchFamily="2" charset="2"/>
              <a:buNone/>
            </a:pPr>
            <a:r>
              <a:rPr lang="en-US" altLang="zh-CN" dirty="0"/>
              <a:t>【</a:t>
            </a:r>
            <a:r>
              <a:rPr lang="zh-CN" altLang="en-US" dirty="0"/>
              <a:t>讲解脚本</a:t>
            </a:r>
            <a:r>
              <a:rPr lang="en-US" altLang="zh-CN" dirty="0"/>
              <a:t>】</a:t>
            </a:r>
          </a:p>
          <a:p>
            <a:pPr marL="228600" lvl="1">
              <a:buFont typeface="Wingdings" pitchFamily="2" charset="2"/>
              <a:buNone/>
            </a:pPr>
            <a:endParaRPr lang="en-US" altLang="zh-CN" dirty="0"/>
          </a:p>
          <a:p>
            <a:pPr marL="228600" lvl="1">
              <a:buFont typeface="Wingdings" pitchFamily="2" charset="2"/>
              <a:buChar char="Ø"/>
            </a:pPr>
            <a:r>
              <a:rPr lang="zh-CN" altLang="en-US" dirty="0"/>
              <a:t>对称密码存在的问题</a:t>
            </a:r>
            <a:endParaRPr lang="en-US" altLang="zh-CN" dirty="0"/>
          </a:p>
          <a:p>
            <a:pPr lvl="1"/>
            <a:r>
              <a:rPr lang="zh-CN" altLang="en-US" dirty="0"/>
              <a:t>加密能力与解密能力是捆绑在一起的</a:t>
            </a:r>
            <a:endParaRPr lang="en-US" altLang="zh-CN" dirty="0"/>
          </a:p>
          <a:p>
            <a:pPr lvl="2"/>
            <a:r>
              <a:rPr lang="zh-CN" altLang="en-US" dirty="0"/>
              <a:t>能加密即能解密，能解密也能加密</a:t>
            </a:r>
            <a:endParaRPr lang="en-US" altLang="zh-CN" dirty="0"/>
          </a:p>
          <a:p>
            <a:pPr lvl="2"/>
            <a:r>
              <a:rPr lang="zh-CN" altLang="en-US" dirty="0"/>
              <a:t>不能实现数字签名</a:t>
            </a:r>
          </a:p>
          <a:p>
            <a:pPr lvl="1"/>
            <a:r>
              <a:rPr lang="zh-CN" altLang="en-US" dirty="0"/>
              <a:t>密钥更换、传递和交换需要可靠信道，密钥分发困难</a:t>
            </a:r>
          </a:p>
          <a:p>
            <a:pPr lvl="1"/>
            <a:r>
              <a:rPr lang="zh-CN" altLang="en-US" dirty="0"/>
              <a:t>密钥管理困难</a:t>
            </a:r>
          </a:p>
          <a:p>
            <a:pPr lvl="2"/>
            <a:r>
              <a:rPr lang="zh-CN" altLang="en-US" dirty="0"/>
              <a:t>如有</a:t>
            </a:r>
            <a:r>
              <a:rPr lang="en-US" altLang="zh-CN" dirty="0"/>
              <a:t>N</a:t>
            </a:r>
            <a:r>
              <a:rPr lang="zh-CN" altLang="en-US" dirty="0"/>
              <a:t>用户，则需要</a:t>
            </a:r>
            <a:r>
              <a:rPr lang="en-US" altLang="zh-CN" dirty="0"/>
              <a:t>C=N(N-1)/2</a:t>
            </a:r>
            <a:r>
              <a:rPr lang="zh-CN" altLang="en-US" dirty="0"/>
              <a:t>个密钥，</a:t>
            </a:r>
            <a:r>
              <a:rPr lang="en-US" altLang="zh-CN" dirty="0"/>
              <a:t>N=1000</a:t>
            </a:r>
            <a:r>
              <a:rPr lang="zh-CN" altLang="en-US" dirty="0"/>
              <a:t>时，</a:t>
            </a:r>
            <a:r>
              <a:rPr lang="en-US" altLang="zh-CN" dirty="0"/>
              <a:t>C(1000,2)≈500000</a:t>
            </a:r>
          </a:p>
          <a:p>
            <a:pPr lvl="1"/>
            <a:r>
              <a:rPr lang="zh-CN" altLang="en-US" b="1" dirty="0"/>
              <a:t>无法满足不相识的人之间通信的保密要求</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228600" lvl="1">
              <a:buFont typeface="Wingdings" pitchFamily="2" charset="2"/>
              <a:buNone/>
            </a:pPr>
            <a:r>
              <a:rPr lang="en-US" altLang="zh-CN" dirty="0"/>
              <a:t>【</a:t>
            </a:r>
            <a:r>
              <a:rPr lang="zh-CN" altLang="en-US" dirty="0"/>
              <a:t>讲解脚本</a:t>
            </a:r>
            <a:r>
              <a:rPr lang="en-US" altLang="zh-CN" dirty="0"/>
              <a:t>】</a:t>
            </a:r>
          </a:p>
          <a:p>
            <a:pPr marL="228600" lvl="1">
              <a:buFont typeface="Wingdings" pitchFamily="2" charset="2"/>
              <a:buChar char="Ø"/>
            </a:pPr>
            <a:endParaRPr lang="en-US" altLang="zh-CN" dirty="0"/>
          </a:p>
          <a:p>
            <a:pPr marL="228600" lvl="1">
              <a:buFont typeface="Wingdings" pitchFamily="2" charset="2"/>
              <a:buChar char="Ø"/>
            </a:pPr>
            <a:r>
              <a:rPr lang="zh-CN" altLang="en-US" dirty="0"/>
              <a:t>非对称密码算法</a:t>
            </a:r>
          </a:p>
          <a:p>
            <a:pPr lvl="1"/>
            <a:r>
              <a:rPr lang="en-US" altLang="zh-CN" dirty="0"/>
              <a:t>1976</a:t>
            </a:r>
            <a:r>
              <a:rPr lang="zh-CN" altLang="en-US" dirty="0"/>
              <a:t>年</a:t>
            </a:r>
            <a:r>
              <a:rPr lang="en-US" altLang="zh-CN" dirty="0"/>
              <a:t>,</a:t>
            </a:r>
            <a:r>
              <a:rPr lang="en-US" altLang="zh-CN" dirty="0" err="1"/>
              <a:t>Diffie</a:t>
            </a:r>
            <a:r>
              <a:rPr lang="zh-CN" altLang="en-US" dirty="0"/>
              <a:t>和</a:t>
            </a:r>
            <a:r>
              <a:rPr lang="en-US" altLang="zh-CN" dirty="0"/>
              <a:t>Hellman:《</a:t>
            </a:r>
            <a:r>
              <a:rPr lang="zh-CN" altLang="en-US" dirty="0"/>
              <a:t>密码学的新方向</a:t>
            </a:r>
            <a:r>
              <a:rPr lang="en-US" altLang="zh-CN" dirty="0"/>
              <a:t>》</a:t>
            </a:r>
            <a:r>
              <a:rPr lang="zh-CN" altLang="en-US" dirty="0"/>
              <a:t>，如图所示，分别是</a:t>
            </a:r>
            <a:r>
              <a:rPr lang="en-US" altLang="zh-CN" dirty="0"/>
              <a:t>Ralph </a:t>
            </a:r>
            <a:r>
              <a:rPr lang="en-US" altLang="zh-CN" dirty="0" err="1"/>
              <a:t>Merkle+</a:t>
            </a:r>
            <a:r>
              <a:rPr lang="en-US" altLang="zh-CN" sz="1200" b="0" i="0" kern="1200" dirty="0" err="1">
                <a:solidFill>
                  <a:schemeClr val="tx1"/>
                </a:solidFill>
                <a:latin typeface="+mn-lt"/>
                <a:ea typeface="+mn-ea"/>
                <a:cs typeface="+mn-cs"/>
              </a:rPr>
              <a:t>Whitefield</a:t>
            </a:r>
            <a:r>
              <a:rPr lang="en-US" altLang="zh-CN" sz="1200" b="0" i="0" kern="1200" dirty="0">
                <a:solidFill>
                  <a:schemeClr val="tx1"/>
                </a:solidFill>
                <a:latin typeface="+mn-lt"/>
                <a:ea typeface="+mn-ea"/>
                <a:cs typeface="+mn-cs"/>
              </a:rPr>
              <a:t> </a:t>
            </a:r>
            <a:r>
              <a:rPr lang="en-US" altLang="zh-CN" sz="1200" b="0" i="0" kern="1200" dirty="0" err="1">
                <a:solidFill>
                  <a:schemeClr val="tx1"/>
                </a:solidFill>
                <a:latin typeface="+mn-lt"/>
                <a:ea typeface="+mn-ea"/>
                <a:cs typeface="+mn-cs"/>
              </a:rPr>
              <a:t>Diffie+Martin</a:t>
            </a:r>
            <a:r>
              <a:rPr lang="en-US" altLang="zh-CN" sz="1200" b="0" i="0" kern="1200" dirty="0">
                <a:solidFill>
                  <a:schemeClr val="tx1"/>
                </a:solidFill>
                <a:latin typeface="+mn-lt"/>
                <a:ea typeface="+mn-ea"/>
                <a:cs typeface="+mn-cs"/>
              </a:rPr>
              <a:t> Hellman</a:t>
            </a:r>
            <a:endParaRPr lang="en-US" altLang="zh-CN" dirty="0"/>
          </a:p>
          <a:p>
            <a:pPr lvl="1"/>
            <a:r>
              <a:rPr lang="zh-CN" altLang="en-US" b="1" dirty="0"/>
              <a:t>秩闻：</a:t>
            </a:r>
            <a:r>
              <a:rPr lang="en-US" altLang="zh-CN" b="1" dirty="0"/>
              <a:t>【</a:t>
            </a:r>
            <a:r>
              <a:rPr lang="zh-CN" altLang="en-US" b="1" dirty="0"/>
              <a:t>选讲或扩展讲解</a:t>
            </a:r>
            <a:r>
              <a:rPr lang="en-US" altLang="zh-CN" b="1" dirty="0"/>
              <a:t>】</a:t>
            </a:r>
          </a:p>
          <a:p>
            <a:pPr lvl="1"/>
            <a:r>
              <a:rPr lang="zh-CN" altLang="en-US" dirty="0"/>
              <a:t>●</a:t>
            </a:r>
            <a:r>
              <a:rPr lang="en-US" altLang="zh-CN" dirty="0"/>
              <a:t>1974</a:t>
            </a:r>
            <a:r>
              <a:rPr lang="zh-CN" altLang="en-US" dirty="0"/>
              <a:t>年秋季，</a:t>
            </a:r>
            <a:r>
              <a:rPr lang="en-US" altLang="zh-CN" dirty="0"/>
              <a:t>Ralph </a:t>
            </a:r>
            <a:r>
              <a:rPr lang="en-US" altLang="zh-CN" dirty="0" err="1"/>
              <a:t>Merkle</a:t>
            </a:r>
            <a:r>
              <a:rPr lang="zh-CN" altLang="en-US" dirty="0"/>
              <a:t>在加州大学伯克力分校选修</a:t>
            </a:r>
            <a:r>
              <a:rPr lang="en-US" altLang="zh-CN" dirty="0"/>
              <a:t>Lance Hoffman</a:t>
            </a:r>
            <a:r>
              <a:rPr lang="zh-CN" altLang="en-US" dirty="0"/>
              <a:t>教授开设的计算机安全课程，</a:t>
            </a:r>
            <a:r>
              <a:rPr lang="en-US" altLang="zh-CN" dirty="0" err="1"/>
              <a:t>Merkle</a:t>
            </a:r>
            <a:r>
              <a:rPr lang="zh-CN" altLang="en-US" dirty="0"/>
              <a:t>提出的选题是“不安全网络上的安全通信”，试图解决通信双方的密钥交换问题。</a:t>
            </a:r>
            <a:r>
              <a:rPr lang="en-US" altLang="zh-CN" dirty="0"/>
              <a:t>Hoffman</a:t>
            </a:r>
            <a:r>
              <a:rPr lang="zh-CN" altLang="en-US" dirty="0"/>
              <a:t>不理解，让他重选，他不干！退选了课程，写出研究论文</a:t>
            </a:r>
            <a:r>
              <a:rPr lang="en-US" altLang="zh-CN" dirty="0"/>
              <a:t>《</a:t>
            </a:r>
            <a:r>
              <a:rPr lang="zh-CN" altLang="en-US" dirty="0"/>
              <a:t>多用户加密技术</a:t>
            </a:r>
            <a:r>
              <a:rPr lang="en-US" altLang="zh-CN" dirty="0"/>
              <a:t>》</a:t>
            </a:r>
            <a:r>
              <a:rPr lang="zh-CN" altLang="en-US" dirty="0"/>
              <a:t>投搞</a:t>
            </a:r>
            <a:r>
              <a:rPr lang="en-US" altLang="zh-CN" dirty="0"/>
              <a:t>ACM</a:t>
            </a:r>
            <a:r>
              <a:rPr lang="zh-CN" altLang="en-US" dirty="0"/>
              <a:t>的通讯杂志，被退稿！</a:t>
            </a:r>
          </a:p>
          <a:p>
            <a:pPr lvl="1"/>
            <a:r>
              <a:rPr lang="zh-CN" altLang="en-US" dirty="0"/>
              <a:t>●</a:t>
            </a:r>
            <a:r>
              <a:rPr lang="en-US" altLang="zh-CN" dirty="0"/>
              <a:t>1975</a:t>
            </a:r>
            <a:r>
              <a:rPr lang="zh-CN" altLang="en-US" dirty="0"/>
              <a:t>年秋季，斯坦福大学</a:t>
            </a:r>
            <a:r>
              <a:rPr lang="en-US" altLang="zh-CN" dirty="0"/>
              <a:t>: </a:t>
            </a:r>
            <a:r>
              <a:rPr lang="zh-CN" altLang="en-US" dirty="0"/>
              <a:t>数学博士</a:t>
            </a:r>
            <a:r>
              <a:rPr lang="en-US" altLang="zh-CN" dirty="0" err="1"/>
              <a:t>Diffie</a:t>
            </a:r>
            <a:r>
              <a:rPr lang="en-US" altLang="zh-CN" dirty="0"/>
              <a:t> </a:t>
            </a:r>
            <a:r>
              <a:rPr lang="zh-CN" altLang="en-US" dirty="0"/>
              <a:t>和电机系教授</a:t>
            </a:r>
            <a:r>
              <a:rPr lang="en-US" altLang="zh-CN" dirty="0"/>
              <a:t>Hellman</a:t>
            </a:r>
            <a:r>
              <a:rPr lang="zh-CN" altLang="en-US" dirty="0"/>
              <a:t>应邀为</a:t>
            </a:r>
            <a:r>
              <a:rPr lang="en-US" altLang="zh-CN" dirty="0"/>
              <a:t>1976</a:t>
            </a:r>
            <a:r>
              <a:rPr lang="zh-CN" altLang="en-US" dirty="0"/>
              <a:t>年的美国计算机会议撰写论文，这期间他们收到了</a:t>
            </a:r>
            <a:r>
              <a:rPr lang="en-US" altLang="zh-CN" dirty="0" err="1"/>
              <a:t>Merkle</a:t>
            </a:r>
            <a:r>
              <a:rPr lang="zh-CN" altLang="en-US" dirty="0"/>
              <a:t>被拒的论文。</a:t>
            </a:r>
            <a:r>
              <a:rPr lang="en-US" altLang="zh-CN" dirty="0" err="1"/>
              <a:t>Diffie</a:t>
            </a:r>
            <a:r>
              <a:rPr lang="zh-CN" altLang="en-US" dirty="0"/>
              <a:t>和</a:t>
            </a:r>
            <a:r>
              <a:rPr lang="en-US" altLang="zh-CN" dirty="0"/>
              <a:t>Hellman</a:t>
            </a:r>
            <a:r>
              <a:rPr lang="zh-CN" altLang="en-US" dirty="0"/>
              <a:t>收到</a:t>
            </a:r>
            <a:r>
              <a:rPr lang="en-US" altLang="zh-CN" dirty="0" err="1"/>
              <a:t>Merkle</a:t>
            </a:r>
            <a:r>
              <a:rPr lang="zh-CN" altLang="en-US" dirty="0"/>
              <a:t>的文章后深受启发，建立数学模型写出了划时代的论文：密码学的新方向</a:t>
            </a:r>
            <a:r>
              <a:rPr lang="en-US" altLang="zh-CN" dirty="0"/>
              <a:t>!</a:t>
            </a:r>
          </a:p>
          <a:p>
            <a:pPr lvl="1"/>
            <a:endParaRPr lang="en-US" altLang="zh-CN" dirty="0"/>
          </a:p>
          <a:p>
            <a:pPr lvl="1"/>
            <a:r>
              <a:rPr lang="zh-CN" altLang="en-US" dirty="0"/>
              <a:t>公钥加密，私钥解密。数学工具在哪里呢？</a:t>
            </a:r>
            <a:r>
              <a:rPr lang="en-US" altLang="zh-CN" dirty="0"/>
              <a:t>——</a:t>
            </a:r>
            <a:r>
              <a:rPr lang="zh-CN" altLang="en-US" dirty="0"/>
              <a:t>本质上是寻找到陷门单向函数。</a:t>
            </a:r>
            <a:endParaRPr lang="en-US" altLang="zh-CN" dirty="0"/>
          </a:p>
          <a:p>
            <a:pPr lvl="1"/>
            <a:r>
              <a:rPr lang="zh-CN" altLang="en-US" dirty="0"/>
              <a:t>两个方向：大素数因式分解；离散对数求解</a:t>
            </a:r>
            <a:endParaRPr lang="en-US" altLang="zh-CN" dirty="0"/>
          </a:p>
          <a:p>
            <a:pPr lvl="2"/>
            <a:r>
              <a:rPr lang="en-US" altLang="zh-CN" dirty="0"/>
              <a:t>RSA</a:t>
            </a:r>
          </a:p>
          <a:p>
            <a:pPr lvl="2"/>
            <a:r>
              <a:rPr lang="en-US" altLang="zh-CN" dirty="0"/>
              <a:t>D-H</a:t>
            </a:r>
            <a:r>
              <a:rPr lang="zh-CN" altLang="en-US" dirty="0"/>
              <a:t>算法</a:t>
            </a:r>
            <a:endParaRPr lang="en-US" altLang="zh-CN" dirty="0"/>
          </a:p>
          <a:p>
            <a:pPr lvl="2"/>
            <a:r>
              <a:rPr lang="zh-CN" altLang="en-US" dirty="0"/>
              <a:t>椭圆曲线密码</a:t>
            </a:r>
            <a:r>
              <a:rPr lang="en-US" altLang="zh-CN" dirty="0"/>
              <a:t>ECC</a:t>
            </a:r>
          </a:p>
          <a:p>
            <a:pPr lvl="1"/>
            <a:r>
              <a:rPr lang="zh-CN" altLang="en-US" dirty="0"/>
              <a:t>对称</a:t>
            </a:r>
            <a:r>
              <a:rPr lang="en-US" altLang="zh-CN" dirty="0"/>
              <a:t>+</a:t>
            </a:r>
            <a:r>
              <a:rPr lang="zh-CN" altLang="en-US" dirty="0"/>
              <a:t>非对称</a:t>
            </a:r>
            <a:r>
              <a:rPr lang="en-US" altLang="zh-CN" dirty="0"/>
              <a:t>=</a:t>
            </a:r>
            <a:r>
              <a:rPr lang="zh-CN" altLang="en-US" dirty="0"/>
              <a:t>混合密码学</a:t>
            </a:r>
            <a:endParaRPr lang="en-US" altLang="zh-CN" dirty="0"/>
          </a:p>
          <a:p>
            <a:pPr lvl="1"/>
            <a:r>
              <a:rPr lang="zh-CN" altLang="en-US" b="1" dirty="0"/>
              <a:t>解决了密钥分发</a:t>
            </a:r>
            <a:r>
              <a:rPr lang="en-US" altLang="zh-CN" b="1" dirty="0"/>
              <a:t>/</a:t>
            </a:r>
            <a:r>
              <a:rPr lang="zh-CN" altLang="en-US" b="1" dirty="0"/>
              <a:t>密钥交换难题</a:t>
            </a:r>
            <a:endParaRPr lang="en-US" altLang="zh-CN" b="1" dirty="0"/>
          </a:p>
          <a:p>
            <a:pPr lvl="1"/>
            <a:r>
              <a:rPr lang="en-US" altLang="zh-CN" b="1" dirty="0">
                <a:solidFill>
                  <a:srgbClr val="7030A0"/>
                </a:solidFill>
              </a:rPr>
              <a:t>But,</a:t>
            </a:r>
            <a:r>
              <a:rPr lang="zh-CN" altLang="en-US" b="1" dirty="0">
                <a:solidFill>
                  <a:srgbClr val="7030A0"/>
                </a:solidFill>
              </a:rPr>
              <a:t>存在中间人伪装的攻击风险</a:t>
            </a:r>
            <a:endParaRPr lang="en-US" altLang="zh-CN" b="1" dirty="0">
              <a:solidFill>
                <a:srgbClr val="7030A0"/>
              </a:solidFill>
            </a:endParaRPr>
          </a:p>
          <a:p>
            <a:pPr lvl="1"/>
            <a:r>
              <a:rPr lang="zh-CN" altLang="en-US" sz="2000" b="1" dirty="0">
                <a:solidFill>
                  <a:srgbClr val="7030A0"/>
                </a:solidFill>
              </a:rPr>
              <a:t>解决方案：对带有数字签名的公钥进行认证</a:t>
            </a:r>
            <a:endParaRPr lang="en-US" altLang="zh-CN" sz="2000" b="1" dirty="0">
              <a:solidFill>
                <a:srgbClr val="7030A0"/>
              </a:solidFill>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讲解脚本</a:t>
            </a:r>
            <a:r>
              <a:rPr lang="en-US" altLang="zh-CN" sz="1200" dirty="0">
                <a:solidFill>
                  <a:srgbClr val="000000"/>
                </a:solidFill>
                <a:latin typeface="微软雅黑" pitchFamily="34" charset="-122"/>
                <a:ea typeface="微软雅黑" pitchFamily="34" charset="-122"/>
              </a:rPr>
              <a:t>】</a:t>
            </a:r>
          </a:p>
          <a:p>
            <a:endParaRPr lang="en-US" altLang="zh-CN" sz="1200" dirty="0">
              <a:solidFill>
                <a:srgbClr val="000000"/>
              </a:solidFill>
              <a:latin typeface="微软雅黑" pitchFamily="34" charset="-122"/>
              <a:ea typeface="微软雅黑" pitchFamily="34" charset="-122"/>
            </a:endParaRPr>
          </a:p>
          <a:p>
            <a:r>
              <a:rPr lang="en-US" altLang="zh-CN" sz="1200" dirty="0">
                <a:solidFill>
                  <a:srgbClr val="000000"/>
                </a:solidFill>
                <a:latin typeface="微软雅黑" pitchFamily="34" charset="-122"/>
                <a:ea typeface="微软雅黑" pitchFamily="34" charset="-122"/>
              </a:rPr>
              <a:t>     RSA</a:t>
            </a:r>
            <a:r>
              <a:rPr lang="zh-CN" altLang="en-US" sz="1200" dirty="0">
                <a:solidFill>
                  <a:srgbClr val="000000"/>
                </a:solidFill>
                <a:latin typeface="微软雅黑" pitchFamily="34" charset="-122"/>
                <a:ea typeface="微软雅黑" pitchFamily="34" charset="-122"/>
              </a:rPr>
              <a:t>公钥算法是由</a:t>
            </a:r>
            <a:r>
              <a:rPr lang="en-US" altLang="zh-CN" sz="1200" dirty="0">
                <a:solidFill>
                  <a:srgbClr val="7030A0"/>
                </a:solidFill>
                <a:latin typeface="微软雅黑" pitchFamily="34" charset="-122"/>
                <a:ea typeface="微软雅黑" pitchFamily="34" charset="-122"/>
              </a:rPr>
              <a:t>R</a:t>
            </a:r>
            <a:r>
              <a:rPr lang="en-US" altLang="zh-CN" sz="1200" dirty="0">
                <a:solidFill>
                  <a:srgbClr val="000000"/>
                </a:solidFill>
                <a:latin typeface="微软雅黑" pitchFamily="34" charset="-122"/>
                <a:ea typeface="微软雅黑" pitchFamily="34" charset="-122"/>
              </a:rPr>
              <a:t>ivest,</a:t>
            </a:r>
            <a:r>
              <a:rPr lang="en-US" altLang="zh-CN" sz="1200" dirty="0">
                <a:solidFill>
                  <a:srgbClr val="7030A0"/>
                </a:solidFill>
                <a:latin typeface="微软雅黑" pitchFamily="34" charset="-122"/>
                <a:ea typeface="微软雅黑" pitchFamily="34" charset="-122"/>
              </a:rPr>
              <a:t>S</a:t>
            </a:r>
            <a:r>
              <a:rPr lang="en-US" altLang="zh-CN" sz="1200" dirty="0">
                <a:solidFill>
                  <a:srgbClr val="000000"/>
                </a:solidFill>
                <a:latin typeface="微软雅黑" pitchFamily="34" charset="-122"/>
                <a:ea typeface="微软雅黑" pitchFamily="34" charset="-122"/>
              </a:rPr>
              <a:t>hamir</a:t>
            </a:r>
            <a:r>
              <a:rPr lang="zh-CN" altLang="en-US" sz="1200" dirty="0">
                <a:solidFill>
                  <a:srgbClr val="000000"/>
                </a:solidFill>
                <a:latin typeface="微软雅黑" pitchFamily="34" charset="-122"/>
                <a:ea typeface="微软雅黑" pitchFamily="34" charset="-122"/>
              </a:rPr>
              <a:t>和</a:t>
            </a:r>
            <a:r>
              <a:rPr lang="en-US" altLang="zh-CN" sz="1200" dirty="0" err="1">
                <a:solidFill>
                  <a:srgbClr val="7030A0"/>
                </a:solidFill>
                <a:latin typeface="微软雅黑" pitchFamily="34" charset="-122"/>
                <a:ea typeface="微软雅黑" pitchFamily="34" charset="-122"/>
              </a:rPr>
              <a:t>A</a:t>
            </a:r>
            <a:r>
              <a:rPr lang="en-US" altLang="zh-CN" sz="1200" dirty="0" err="1">
                <a:solidFill>
                  <a:srgbClr val="000000"/>
                </a:solidFill>
                <a:latin typeface="微软雅黑" pitchFamily="34" charset="-122"/>
                <a:ea typeface="微软雅黑" pitchFamily="34" charset="-122"/>
              </a:rPr>
              <a:t>dleman</a:t>
            </a:r>
            <a:r>
              <a:rPr lang="zh-CN" altLang="en-US" sz="1200" dirty="0">
                <a:solidFill>
                  <a:srgbClr val="000000"/>
                </a:solidFill>
                <a:latin typeface="微软雅黑" pitchFamily="34" charset="-122"/>
                <a:ea typeface="微软雅黑" pitchFamily="34" charset="-122"/>
              </a:rPr>
              <a:t>在</a:t>
            </a:r>
            <a:r>
              <a:rPr lang="en-US" altLang="zh-CN" sz="1200" dirty="0">
                <a:solidFill>
                  <a:srgbClr val="7030A0"/>
                </a:solidFill>
                <a:latin typeface="微软雅黑" pitchFamily="34" charset="-122"/>
                <a:ea typeface="微软雅黑" pitchFamily="34" charset="-122"/>
              </a:rPr>
              <a:t>1978</a:t>
            </a:r>
            <a:r>
              <a:rPr lang="zh-CN" altLang="en-US" sz="1200" dirty="0">
                <a:solidFill>
                  <a:srgbClr val="000000"/>
                </a:solidFill>
                <a:latin typeface="微软雅黑" pitchFamily="34" charset="-122"/>
                <a:ea typeface="微软雅黑" pitchFamily="34" charset="-122"/>
              </a:rPr>
              <a:t>年提出来的。该算法的数学基础是初等数论中的</a:t>
            </a:r>
            <a:r>
              <a:rPr lang="en-US" altLang="zh-CN" sz="1200" dirty="0">
                <a:solidFill>
                  <a:srgbClr val="000000"/>
                </a:solidFill>
                <a:latin typeface="微软雅黑" pitchFamily="34" charset="-122"/>
                <a:ea typeface="微软雅黑" pitchFamily="34" charset="-122"/>
              </a:rPr>
              <a:t>Euler (</a:t>
            </a:r>
            <a:r>
              <a:rPr lang="zh-CN" altLang="en-US" sz="1200" dirty="0">
                <a:solidFill>
                  <a:srgbClr val="000000"/>
                </a:solidFill>
                <a:latin typeface="微软雅黑" pitchFamily="34" charset="-122"/>
                <a:ea typeface="微软雅黑" pitchFamily="34" charset="-122"/>
              </a:rPr>
              <a:t>欧拉</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定理，并建立在大整数的因子分解困难性之上。是目前应用最广泛的公钥密码算法。</a:t>
            </a:r>
            <a:endParaRPr lang="en-US" altLang="zh-CN" sz="1200" dirty="0">
              <a:solidFill>
                <a:srgbClr val="000000"/>
              </a:solidFill>
              <a:latin typeface="微软雅黑" pitchFamily="34" charset="-122"/>
              <a:ea typeface="微软雅黑" pitchFamily="34" charset="-122"/>
            </a:endParaRPr>
          </a:p>
          <a:p>
            <a:endParaRPr lang="en-US" altLang="zh-CN" sz="1200" dirty="0">
              <a:solidFill>
                <a:srgbClr val="000000"/>
              </a:solidFill>
              <a:latin typeface="微软雅黑" pitchFamily="34" charset="-122"/>
              <a:ea typeface="微软雅黑" pitchFamily="34" charset="-122"/>
            </a:endParaRPr>
          </a:p>
          <a:p>
            <a:r>
              <a:rPr lang="zh-CN" altLang="en-US" sz="1200" b="1" dirty="0">
                <a:solidFill>
                  <a:srgbClr val="000000"/>
                </a:solidFill>
                <a:latin typeface="微软雅黑" pitchFamily="34" charset="-122"/>
                <a:ea typeface="微软雅黑" pitchFamily="34" charset="-122"/>
              </a:rPr>
              <a:t>秩闻：</a:t>
            </a:r>
            <a:r>
              <a:rPr lang="en-US" altLang="zh-CN" sz="1200" b="1" dirty="0">
                <a:solidFill>
                  <a:srgbClr val="000000"/>
                </a:solidFill>
                <a:latin typeface="微软雅黑" pitchFamily="34" charset="-122"/>
                <a:ea typeface="微软雅黑" pitchFamily="34" charset="-122"/>
              </a:rPr>
              <a:t>【</a:t>
            </a:r>
            <a:r>
              <a:rPr lang="zh-CN" altLang="en-US" sz="1200" b="1" dirty="0">
                <a:solidFill>
                  <a:srgbClr val="000000"/>
                </a:solidFill>
                <a:latin typeface="微软雅黑" pitchFamily="34" charset="-122"/>
                <a:ea typeface="微软雅黑" pitchFamily="34" charset="-122"/>
              </a:rPr>
              <a:t>选讲或扩展讲解</a:t>
            </a:r>
            <a:r>
              <a:rPr lang="en-US" altLang="zh-CN" sz="1200" b="1" dirty="0">
                <a:solidFill>
                  <a:srgbClr val="000000"/>
                </a:solidFill>
                <a:latin typeface="微软雅黑" pitchFamily="34" charset="-122"/>
                <a:ea typeface="微软雅黑" pitchFamily="34" charset="-122"/>
              </a:rPr>
              <a:t>】</a:t>
            </a:r>
          </a:p>
          <a:p>
            <a:r>
              <a:rPr lang="zh-CN" altLang="en-US" sz="1200" kern="1200" baseline="0" dirty="0">
                <a:solidFill>
                  <a:schemeClr val="tx1"/>
                </a:solidFill>
                <a:latin typeface="+mn-lt"/>
                <a:ea typeface="+mn-ea"/>
                <a:cs typeface="+mn-cs"/>
              </a:rPr>
              <a:t>     民间密码研究的进展引起美国政府和</a:t>
            </a:r>
            <a:r>
              <a:rPr lang="en-US" altLang="zh-CN" sz="1200" kern="1200" baseline="0" dirty="0">
                <a:solidFill>
                  <a:schemeClr val="tx1"/>
                </a:solidFill>
                <a:latin typeface="+mn-lt"/>
                <a:ea typeface="+mn-ea"/>
                <a:cs typeface="+mn-cs"/>
              </a:rPr>
              <a:t>NSA</a:t>
            </a:r>
            <a:r>
              <a:rPr lang="zh-CN" altLang="en-US" sz="1200" kern="1200" baseline="0" dirty="0">
                <a:solidFill>
                  <a:schemeClr val="tx1"/>
                </a:solidFill>
                <a:latin typeface="+mn-lt"/>
                <a:ea typeface="+mn-ea"/>
                <a:cs typeface="+mn-cs"/>
              </a:rPr>
              <a:t>的惊恐</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他们企图冷却民间对密码的研究</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国会在</a:t>
            </a:r>
            <a:r>
              <a:rPr lang="en-US" altLang="zh-CN" sz="1200" kern="1200" baseline="0" dirty="0">
                <a:solidFill>
                  <a:schemeClr val="tx1"/>
                </a:solidFill>
                <a:latin typeface="+mn-lt"/>
                <a:ea typeface="+mn-ea"/>
                <a:cs typeface="+mn-cs"/>
              </a:rPr>
              <a:t>1977</a:t>
            </a:r>
            <a:r>
              <a:rPr lang="zh-CN" altLang="en-US" sz="1200" kern="1200" baseline="0" dirty="0">
                <a:solidFill>
                  <a:schemeClr val="tx1"/>
                </a:solidFill>
                <a:latin typeface="+mn-lt"/>
                <a:ea typeface="+mn-ea"/>
                <a:cs typeface="+mn-cs"/>
              </a:rPr>
              <a:t>年颁布国际军火贸易管制条令</a:t>
            </a:r>
            <a:r>
              <a:rPr lang="en-US" altLang="zh-CN" sz="1200" kern="1200" baseline="0" dirty="0">
                <a:solidFill>
                  <a:schemeClr val="tx1"/>
                </a:solidFill>
                <a:latin typeface="+mn-lt"/>
                <a:ea typeface="+mn-ea"/>
                <a:cs typeface="+mn-cs"/>
              </a:rPr>
              <a:t>(International Traffic in Arms Regulations)</a:t>
            </a:r>
            <a:r>
              <a:rPr lang="zh-CN" altLang="en-US" sz="1200" kern="1200" baseline="0" dirty="0">
                <a:solidFill>
                  <a:schemeClr val="tx1"/>
                </a:solidFill>
                <a:latin typeface="+mn-lt"/>
                <a:ea typeface="+mn-ea"/>
                <a:cs typeface="+mn-cs"/>
              </a:rPr>
              <a:t>。</a:t>
            </a:r>
            <a:r>
              <a:rPr lang="en-US" altLang="zh-CN" sz="1200" kern="1200" baseline="0" dirty="0">
                <a:solidFill>
                  <a:schemeClr val="tx1"/>
                </a:solidFill>
                <a:latin typeface="+mn-lt"/>
                <a:ea typeface="+mn-ea"/>
                <a:cs typeface="+mn-cs"/>
              </a:rPr>
              <a:t>R </a:t>
            </a:r>
            <a:r>
              <a:rPr lang="zh-CN" altLang="en-US" sz="1200" kern="1200" baseline="0" dirty="0">
                <a:solidFill>
                  <a:schemeClr val="tx1"/>
                </a:solidFill>
                <a:latin typeface="+mn-lt"/>
                <a:ea typeface="+mn-ea"/>
                <a:cs typeface="+mn-cs"/>
              </a:rPr>
              <a:t>、</a:t>
            </a:r>
            <a:r>
              <a:rPr lang="en-US" altLang="zh-CN" sz="1200" kern="1200" baseline="0" dirty="0">
                <a:solidFill>
                  <a:schemeClr val="tx1"/>
                </a:solidFill>
                <a:latin typeface="+mn-lt"/>
                <a:ea typeface="+mn-ea"/>
                <a:cs typeface="+mn-cs"/>
              </a:rPr>
              <a:t>S </a:t>
            </a:r>
            <a:r>
              <a:rPr lang="zh-CN" altLang="en-US" sz="1200" kern="1200" baseline="0" dirty="0">
                <a:solidFill>
                  <a:schemeClr val="tx1"/>
                </a:solidFill>
                <a:latin typeface="+mn-lt"/>
                <a:ea typeface="+mn-ea"/>
                <a:cs typeface="+mn-cs"/>
              </a:rPr>
              <a:t>、</a:t>
            </a:r>
            <a:r>
              <a:rPr lang="en-US" altLang="zh-CN" sz="1200" kern="1200" baseline="0" dirty="0">
                <a:solidFill>
                  <a:schemeClr val="tx1"/>
                </a:solidFill>
                <a:latin typeface="+mn-lt"/>
                <a:ea typeface="+mn-ea"/>
                <a:cs typeface="+mn-cs"/>
              </a:rPr>
              <a:t>A</a:t>
            </a:r>
            <a:r>
              <a:rPr lang="zh-CN" altLang="en-US" sz="1200" kern="1200" baseline="0" dirty="0">
                <a:solidFill>
                  <a:schemeClr val="tx1"/>
                </a:solidFill>
                <a:latin typeface="+mn-lt"/>
                <a:ea typeface="+mn-ea"/>
                <a:cs typeface="+mn-cs"/>
              </a:rPr>
              <a:t>三人于</a:t>
            </a:r>
            <a:r>
              <a:rPr lang="en-US" altLang="zh-CN" sz="1200" kern="1200" baseline="0" dirty="0">
                <a:solidFill>
                  <a:schemeClr val="tx1"/>
                </a:solidFill>
                <a:latin typeface="+mn-lt"/>
                <a:ea typeface="+mn-ea"/>
                <a:cs typeface="+mn-cs"/>
              </a:rPr>
              <a:t>1977</a:t>
            </a:r>
            <a:r>
              <a:rPr lang="zh-CN" altLang="en-US" sz="1200" kern="1200" baseline="0" dirty="0">
                <a:solidFill>
                  <a:schemeClr val="tx1"/>
                </a:solidFill>
                <a:latin typeface="+mn-lt"/>
                <a:ea typeface="+mn-ea"/>
                <a:cs typeface="+mn-cs"/>
              </a:rPr>
              <a:t>年</a:t>
            </a:r>
            <a:r>
              <a:rPr lang="en-US" altLang="zh-CN" sz="1200" kern="1200" baseline="0" dirty="0">
                <a:solidFill>
                  <a:schemeClr val="tx1"/>
                </a:solidFill>
                <a:latin typeface="+mn-lt"/>
                <a:ea typeface="+mn-ea"/>
                <a:cs typeface="+mn-cs"/>
              </a:rPr>
              <a:t>8</a:t>
            </a:r>
            <a:r>
              <a:rPr lang="zh-CN" altLang="en-US" sz="1200" kern="1200" baseline="0" dirty="0">
                <a:solidFill>
                  <a:schemeClr val="tx1"/>
                </a:solidFill>
                <a:latin typeface="+mn-lt"/>
                <a:ea typeface="+mn-ea"/>
                <a:cs typeface="+mn-cs"/>
              </a:rPr>
              <a:t>月在康乃尔大学报告论文时</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美国</a:t>
            </a:r>
            <a:r>
              <a:rPr lang="en-US" altLang="zh-CN" sz="1200" kern="1200" baseline="0" dirty="0">
                <a:solidFill>
                  <a:schemeClr val="tx1"/>
                </a:solidFill>
                <a:latin typeface="+mn-lt"/>
                <a:ea typeface="+mn-ea"/>
                <a:cs typeface="+mn-cs"/>
              </a:rPr>
              <a:t>NSA</a:t>
            </a:r>
            <a:r>
              <a:rPr lang="zh-CN" altLang="en-US" sz="1200" kern="1200" baseline="0" dirty="0">
                <a:solidFill>
                  <a:schemeClr val="tx1"/>
                </a:solidFill>
                <a:latin typeface="+mn-lt"/>
                <a:ea typeface="+mn-ea"/>
                <a:cs typeface="+mn-cs"/>
              </a:rPr>
              <a:t>警告</a:t>
            </a:r>
            <a:r>
              <a:rPr lang="en-US" altLang="zh-CN" sz="1200" kern="1200" baseline="0" dirty="0" err="1">
                <a:solidFill>
                  <a:schemeClr val="tx1"/>
                </a:solidFill>
                <a:latin typeface="+mn-lt"/>
                <a:ea typeface="+mn-ea"/>
                <a:cs typeface="+mn-cs"/>
              </a:rPr>
              <a:t>Rivest</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宣读密码论文</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相当于向外国出口加密技术。</a:t>
            </a:r>
            <a:r>
              <a:rPr lang="en-US" altLang="zh-CN" sz="1200" kern="1200" baseline="0" dirty="0">
                <a:solidFill>
                  <a:schemeClr val="tx1"/>
                </a:solidFill>
                <a:latin typeface="+mn-lt"/>
                <a:ea typeface="+mn-ea"/>
                <a:cs typeface="+mn-cs"/>
              </a:rPr>
              <a:t>54</a:t>
            </a:r>
            <a:r>
              <a:rPr lang="zh-CN" altLang="en-US" sz="1200" kern="1200" baseline="0" dirty="0">
                <a:solidFill>
                  <a:schemeClr val="tx1"/>
                </a:solidFill>
                <a:latin typeface="+mn-lt"/>
                <a:ea typeface="+mn-ea"/>
                <a:cs typeface="+mn-cs"/>
              </a:rPr>
              <a:t>年法案说明了这一点</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然而</a:t>
            </a:r>
            <a:r>
              <a:rPr lang="en-US" altLang="zh-CN" sz="1200" kern="1200" baseline="0" dirty="0">
                <a:solidFill>
                  <a:schemeClr val="tx1"/>
                </a:solidFill>
                <a:latin typeface="+mn-lt"/>
                <a:ea typeface="+mn-ea"/>
                <a:cs typeface="+mn-cs"/>
              </a:rPr>
              <a:t>, MIT</a:t>
            </a:r>
            <a:r>
              <a:rPr lang="zh-CN" altLang="en-US" sz="1200" kern="1200" baseline="0" dirty="0">
                <a:solidFill>
                  <a:schemeClr val="tx1"/>
                </a:solidFill>
                <a:latin typeface="+mn-lt"/>
                <a:ea typeface="+mn-ea"/>
                <a:cs typeface="+mn-cs"/>
              </a:rPr>
              <a:t>为力挺学校老师的研究成果</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成立探索改变美国现行密码政策的委员会。</a:t>
            </a:r>
            <a:r>
              <a:rPr lang="en-US" altLang="zh-CN" sz="1200" kern="1200" baseline="0" dirty="0">
                <a:solidFill>
                  <a:schemeClr val="tx1"/>
                </a:solidFill>
                <a:latin typeface="+mn-lt"/>
                <a:ea typeface="+mn-ea"/>
                <a:cs typeface="+mn-cs"/>
              </a:rPr>
              <a:t>1977</a:t>
            </a:r>
            <a:r>
              <a:rPr lang="zh-CN" altLang="en-US" sz="1200" kern="1200" baseline="0" dirty="0">
                <a:solidFill>
                  <a:schemeClr val="tx1"/>
                </a:solidFill>
                <a:latin typeface="+mn-lt"/>
                <a:ea typeface="+mn-ea"/>
                <a:cs typeface="+mn-cs"/>
              </a:rPr>
              <a:t>年四月</a:t>
            </a:r>
            <a:r>
              <a:rPr lang="en-US" altLang="zh-CN" sz="1200" kern="1200" baseline="0" dirty="0">
                <a:solidFill>
                  <a:schemeClr val="tx1"/>
                </a:solidFill>
                <a:latin typeface="+mn-lt"/>
                <a:ea typeface="+mn-ea"/>
                <a:cs typeface="+mn-cs"/>
              </a:rPr>
              <a:t>MIT</a:t>
            </a:r>
            <a:r>
              <a:rPr lang="zh-CN" altLang="en-US" sz="1200" kern="1200" baseline="0" dirty="0">
                <a:solidFill>
                  <a:schemeClr val="tx1"/>
                </a:solidFill>
                <a:latin typeface="+mn-lt"/>
                <a:ea typeface="+mn-ea"/>
                <a:cs typeface="+mn-cs"/>
              </a:rPr>
              <a:t>准备为</a:t>
            </a:r>
            <a:r>
              <a:rPr lang="en-US" altLang="zh-CN" sz="1200" kern="1200" baseline="0" dirty="0">
                <a:solidFill>
                  <a:schemeClr val="tx1"/>
                </a:solidFill>
                <a:latin typeface="+mn-lt"/>
                <a:ea typeface="+mn-ea"/>
                <a:cs typeface="+mn-cs"/>
              </a:rPr>
              <a:t>RSA</a:t>
            </a:r>
            <a:r>
              <a:rPr lang="zh-CN" altLang="en-US" sz="1200" kern="1200" baseline="0" dirty="0">
                <a:solidFill>
                  <a:schemeClr val="tx1"/>
                </a:solidFill>
                <a:latin typeface="+mn-lt"/>
                <a:ea typeface="+mn-ea"/>
                <a:cs typeface="+mn-cs"/>
              </a:rPr>
              <a:t>申请专利</a:t>
            </a:r>
            <a:r>
              <a:rPr lang="en-US" altLang="zh-CN" sz="1200" kern="1200" baseline="0" dirty="0">
                <a:solidFill>
                  <a:schemeClr val="tx1"/>
                </a:solidFill>
                <a:latin typeface="+mn-lt"/>
                <a:ea typeface="+mn-ea"/>
                <a:cs typeface="+mn-cs"/>
              </a:rPr>
              <a:t>,</a:t>
            </a:r>
            <a:r>
              <a:rPr lang="zh-CN" altLang="en-US" sz="1200" kern="1200" baseline="0" dirty="0">
                <a:solidFill>
                  <a:schemeClr val="tx1"/>
                </a:solidFill>
                <a:latin typeface="+mn-lt"/>
                <a:ea typeface="+mn-ea"/>
                <a:cs typeface="+mn-cs"/>
              </a:rPr>
              <a:t>先做技术备忘录</a:t>
            </a:r>
            <a:r>
              <a:rPr lang="en-US" altLang="zh-CN" sz="1200" kern="1200" baseline="0" dirty="0">
                <a:solidFill>
                  <a:schemeClr val="tx1"/>
                </a:solidFill>
                <a:latin typeface="+mn-lt"/>
                <a:ea typeface="+mn-ea"/>
                <a:cs typeface="+mn-cs"/>
              </a:rPr>
              <a:t>!1981</a:t>
            </a:r>
            <a:r>
              <a:rPr lang="zh-CN" altLang="en-US" sz="1200" kern="1200" baseline="0" dirty="0">
                <a:solidFill>
                  <a:schemeClr val="tx1"/>
                </a:solidFill>
                <a:latin typeface="+mn-lt"/>
                <a:ea typeface="+mn-ea"/>
                <a:cs typeface="+mn-cs"/>
              </a:rPr>
              <a:t>年成立企图改变美国密码政策的委员会</a:t>
            </a:r>
            <a:r>
              <a:rPr lang="en-US" altLang="zh-CN" sz="1200" kern="1200" baseline="0" dirty="0">
                <a:solidFill>
                  <a:schemeClr val="tx1"/>
                </a:solidFill>
                <a:latin typeface="+mn-lt"/>
                <a:ea typeface="+mn-ea"/>
                <a:cs typeface="+mn-cs"/>
              </a:rPr>
              <a:t>! 1982</a:t>
            </a:r>
            <a:r>
              <a:rPr lang="zh-CN" altLang="en-US" sz="1200" kern="1200" baseline="0" dirty="0">
                <a:solidFill>
                  <a:schemeClr val="tx1"/>
                </a:solidFill>
                <a:latin typeface="+mn-lt"/>
                <a:ea typeface="+mn-ea"/>
                <a:cs typeface="+mn-cs"/>
              </a:rPr>
              <a:t>年成立了</a:t>
            </a:r>
            <a:r>
              <a:rPr lang="en-US" altLang="zh-CN" sz="1200" kern="1200" baseline="0" dirty="0">
                <a:solidFill>
                  <a:schemeClr val="tx1"/>
                </a:solidFill>
                <a:latin typeface="+mn-lt"/>
                <a:ea typeface="+mn-ea"/>
                <a:cs typeface="+mn-cs"/>
              </a:rPr>
              <a:t>RSA</a:t>
            </a:r>
            <a:r>
              <a:rPr lang="zh-CN" altLang="en-US" sz="1200" kern="1200" baseline="0" dirty="0">
                <a:solidFill>
                  <a:schemeClr val="tx1"/>
                </a:solidFill>
                <a:latin typeface="+mn-lt"/>
                <a:ea typeface="+mn-ea"/>
                <a:cs typeface="+mn-cs"/>
              </a:rPr>
              <a:t>数据安全公司</a:t>
            </a:r>
            <a:r>
              <a:rPr lang="en-US" altLang="zh-CN" sz="1200" kern="1200" baseline="0" dirty="0">
                <a:solidFill>
                  <a:schemeClr val="tx1"/>
                </a:solidFill>
                <a:latin typeface="+mn-lt"/>
                <a:ea typeface="+mn-ea"/>
                <a:cs typeface="+mn-cs"/>
              </a:rPr>
              <a:t>!</a:t>
            </a:r>
          </a:p>
          <a:p>
            <a:endParaRPr lang="en-US" altLang="zh-CN" sz="1200" dirty="0">
              <a:solidFill>
                <a:srgbClr val="000000"/>
              </a:solidFill>
              <a:latin typeface="微软雅黑" pitchFamily="34" charset="-122"/>
              <a:ea typeface="微软雅黑" pitchFamily="34" charset="-122"/>
            </a:endParaRPr>
          </a:p>
          <a:p>
            <a:pPr>
              <a:lnSpc>
                <a:spcPct val="140000"/>
              </a:lnSpc>
            </a:pPr>
            <a:r>
              <a:rPr lang="en-US" altLang="zh-CN" sz="1200" dirty="0">
                <a:latin typeface="微软雅黑" pitchFamily="34" charset="-122"/>
                <a:ea typeface="微软雅黑" pitchFamily="34" charset="-122"/>
              </a:rPr>
              <a:t>    RSA</a:t>
            </a:r>
            <a:r>
              <a:rPr lang="zh-CN" altLang="en-US" sz="1200" dirty="0">
                <a:latin typeface="微软雅黑" pitchFamily="34" charset="-122"/>
                <a:ea typeface="微软雅黑" pitchFamily="34" charset="-122"/>
              </a:rPr>
              <a:t>算法基于</a:t>
            </a:r>
            <a:r>
              <a:rPr lang="zh-CN" altLang="en-US" sz="1200" dirty="0">
                <a:solidFill>
                  <a:srgbClr val="7030A0"/>
                </a:solidFill>
                <a:latin typeface="微软雅黑" pitchFamily="34" charset="-122"/>
                <a:ea typeface="微软雅黑" pitchFamily="34" charset="-122"/>
              </a:rPr>
              <a:t>大整数的素因子分解困难性，</a:t>
            </a:r>
            <a:r>
              <a:rPr lang="zh-CN" altLang="en-US" sz="1200" dirty="0">
                <a:latin typeface="微软雅黑" pitchFamily="34" charset="-122"/>
                <a:ea typeface="微软雅黑" pitchFamily="34" charset="-122"/>
              </a:rPr>
              <a:t>即：将两个大素数相乘十分容易，但是想要对其乘积进行素因数分解却极其困难。</a:t>
            </a:r>
            <a:endParaRPr lang="en-US" altLang="zh-CN" sz="1200" dirty="0">
              <a:latin typeface="微软雅黑" pitchFamily="34" charset="-122"/>
              <a:ea typeface="微软雅黑" pitchFamily="34" charset="-122"/>
            </a:endParaRPr>
          </a:p>
          <a:p>
            <a:pPr>
              <a:lnSpc>
                <a:spcPct val="140000"/>
              </a:lnSpc>
            </a:pPr>
            <a:r>
              <a:rPr lang="zh-CN" altLang="en-US" sz="1200" dirty="0">
                <a:latin typeface="微软雅黑" pitchFamily="34" charset="-122"/>
                <a:ea typeface="微软雅黑" pitchFamily="34" charset="-122"/>
              </a:rPr>
              <a:t>极其困难：</a:t>
            </a:r>
            <a:r>
              <a:rPr lang="zh-CN" altLang="en-US" sz="1200" dirty="0">
                <a:solidFill>
                  <a:srgbClr val="7030A0"/>
                </a:solidFill>
                <a:latin typeface="微软雅黑" pitchFamily="34" charset="-122"/>
                <a:ea typeface="微软雅黑" pitchFamily="34" charset="-122"/>
              </a:rPr>
              <a:t>数学理论上</a:t>
            </a:r>
            <a:r>
              <a:rPr lang="zh-CN" altLang="en-US" sz="1200" dirty="0">
                <a:latin typeface="微软雅黑" pitchFamily="34" charset="-122"/>
                <a:ea typeface="微软雅黑" pitchFamily="34" charset="-122"/>
              </a:rPr>
              <a:t>不可行；</a:t>
            </a:r>
            <a:r>
              <a:rPr lang="zh-CN" altLang="en-US" sz="1200" dirty="0">
                <a:solidFill>
                  <a:srgbClr val="7030A0"/>
                </a:solidFill>
                <a:latin typeface="微软雅黑" pitchFamily="34" charset="-122"/>
                <a:ea typeface="微软雅黑" pitchFamily="34" charset="-122"/>
              </a:rPr>
              <a:t>计算机枚举</a:t>
            </a:r>
            <a:r>
              <a:rPr lang="zh-CN" altLang="en-US" sz="1200" dirty="0">
                <a:latin typeface="微软雅黑" pitchFamily="34" charset="-122"/>
                <a:ea typeface="微软雅黑" pitchFamily="34" charset="-122"/>
              </a:rPr>
              <a:t>计算时间上不可行。</a:t>
            </a:r>
            <a:endParaRPr lang="en-US" altLang="zh-CN" sz="1200" dirty="0">
              <a:latin typeface="微软雅黑" pitchFamily="34" charset="-122"/>
              <a:ea typeface="微软雅黑" pitchFamily="34" charset="-122"/>
            </a:endParaRPr>
          </a:p>
          <a:p>
            <a:pPr>
              <a:lnSpc>
                <a:spcPct val="140000"/>
              </a:lnSpc>
            </a:pPr>
            <a:endParaRPr lang="en-US" altLang="zh-CN" sz="1200" dirty="0">
              <a:latin typeface="微软雅黑" pitchFamily="34" charset="-122"/>
              <a:ea typeface="微软雅黑" pitchFamily="34" charset="-122"/>
            </a:endParaRPr>
          </a:p>
          <a:p>
            <a:pPr>
              <a:lnSpc>
                <a:spcPct val="140000"/>
              </a:lnSpc>
            </a:pPr>
            <a:r>
              <a:rPr lang="zh-CN" altLang="en-US" sz="1200" dirty="0">
                <a:latin typeface="微软雅黑" pitchFamily="34" charset="-122"/>
                <a:ea typeface="微软雅黑" pitchFamily="34" charset="-122"/>
              </a:rPr>
              <a:t>    目前，安全电子贸易（</a:t>
            </a:r>
            <a:r>
              <a:rPr lang="en-US" altLang="zh-CN" sz="1200" dirty="0">
                <a:latin typeface="微软雅黑" pitchFamily="34" charset="-122"/>
                <a:ea typeface="微软雅黑" pitchFamily="34" charset="-122"/>
              </a:rPr>
              <a:t>SET</a:t>
            </a:r>
            <a:r>
              <a:rPr lang="zh-CN" altLang="en-US" sz="1200" dirty="0">
                <a:latin typeface="微软雅黑" pitchFamily="34" charset="-122"/>
                <a:ea typeface="微软雅黑" pitchFamily="34" charset="-122"/>
              </a:rPr>
              <a:t>）协议中要求</a:t>
            </a:r>
            <a:r>
              <a:rPr lang="en-US" altLang="zh-CN" sz="1200" dirty="0">
                <a:latin typeface="微软雅黑" pitchFamily="34" charset="-122"/>
                <a:ea typeface="微软雅黑" pitchFamily="34" charset="-122"/>
              </a:rPr>
              <a:t>CA</a:t>
            </a:r>
            <a:r>
              <a:rPr lang="zh-CN" altLang="en-US" sz="1200" dirty="0">
                <a:latin typeface="微软雅黑" pitchFamily="34" charset="-122"/>
                <a:ea typeface="微软雅黑" pitchFamily="34" charset="-122"/>
              </a:rPr>
              <a:t>采用</a:t>
            </a:r>
            <a:r>
              <a:rPr lang="en-US" altLang="zh-CN" sz="1200" dirty="0">
                <a:latin typeface="微软雅黑" pitchFamily="34" charset="-122"/>
                <a:ea typeface="微软雅黑" pitchFamily="34" charset="-122"/>
              </a:rPr>
              <a:t>2048</a:t>
            </a:r>
            <a:r>
              <a:rPr lang="zh-CN" altLang="en-US" sz="1200" dirty="0">
                <a:latin typeface="微软雅黑" pitchFamily="34" charset="-122"/>
                <a:ea typeface="微软雅黑" pitchFamily="34" charset="-122"/>
              </a:rPr>
              <a:t>位的密钥。</a:t>
            </a:r>
            <a:r>
              <a:rPr lang="en-US" altLang="zh-CN" sz="1200" dirty="0">
                <a:latin typeface="微软雅黑" pitchFamily="34" charset="-122"/>
                <a:ea typeface="微软雅黑" pitchFamily="34" charset="-122"/>
              </a:rPr>
              <a:t>1024</a:t>
            </a:r>
            <a:r>
              <a:rPr lang="zh-CN" altLang="en-US" sz="1200" dirty="0">
                <a:latin typeface="微软雅黑" pitchFamily="34" charset="-122"/>
                <a:ea typeface="微软雅黑" pitchFamily="34" charset="-122"/>
              </a:rPr>
              <a:t>位已经是一个风险区间。因为</a:t>
            </a:r>
            <a:r>
              <a:rPr lang="en-US" altLang="zh-CN" sz="1200" dirty="0">
                <a:latin typeface="微软雅黑" pitchFamily="34" charset="-122"/>
                <a:ea typeface="微软雅黑" pitchFamily="34" charset="-122"/>
              </a:rPr>
              <a:t>RSA-768</a:t>
            </a:r>
            <a:r>
              <a:rPr lang="zh-CN" altLang="en-US" sz="1200" dirty="0">
                <a:latin typeface="微软雅黑" pitchFamily="34" charset="-122"/>
                <a:ea typeface="微软雅黑" pitchFamily="34" charset="-122"/>
              </a:rPr>
              <a:t>已经被攻破。</a:t>
            </a:r>
            <a:endParaRPr lang="en-US" altLang="zh-CN" sz="1200" dirty="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solidFill>
                  <a:srgbClr val="7030A0"/>
                </a:solidFill>
              </a:rPr>
              <a:t>【</a:t>
            </a:r>
            <a:r>
              <a:rPr lang="zh-CN" altLang="en-US" dirty="0">
                <a:solidFill>
                  <a:srgbClr val="7030A0"/>
                </a:solidFill>
              </a:rPr>
              <a:t>讲解脚本</a:t>
            </a:r>
            <a:r>
              <a:rPr lang="en-US" altLang="zh-CN" dirty="0">
                <a:solidFill>
                  <a:srgbClr val="7030A0"/>
                </a:solidFill>
              </a:rPr>
              <a:t>】</a:t>
            </a:r>
          </a:p>
          <a:p>
            <a:endParaRPr lang="en-US" altLang="zh-CN" dirty="0">
              <a:solidFill>
                <a:srgbClr val="7030A0"/>
              </a:solidFill>
            </a:endParaRPr>
          </a:p>
          <a:p>
            <a:pPr marL="685800" lvl="1" indent="-228600">
              <a:buFont typeface="+mj-lt"/>
              <a:buAutoNum type="arabicPeriod"/>
            </a:pPr>
            <a:r>
              <a:rPr lang="en-US" altLang="zh-CN" dirty="0">
                <a:solidFill>
                  <a:srgbClr val="7030A0"/>
                </a:solidFill>
              </a:rPr>
              <a:t>RSA</a:t>
            </a:r>
            <a:r>
              <a:rPr lang="zh-CN" altLang="en-US" dirty="0">
                <a:solidFill>
                  <a:srgbClr val="7030A0"/>
                </a:solidFill>
              </a:rPr>
              <a:t>算法流程：</a:t>
            </a:r>
            <a:r>
              <a:rPr lang="zh-CN" altLang="en-US" dirty="0"/>
              <a:t>随机选择两个秘密大质数</a:t>
            </a:r>
            <a:r>
              <a:rPr lang="en-US" altLang="zh-CN" dirty="0"/>
              <a:t>p</a:t>
            </a:r>
            <a:r>
              <a:rPr lang="zh-CN" altLang="en-US" dirty="0"/>
              <a:t>和</a:t>
            </a:r>
            <a:r>
              <a:rPr lang="en-US" altLang="zh-CN" dirty="0"/>
              <a:t>q</a:t>
            </a:r>
          </a:p>
          <a:p>
            <a:pPr marL="685800" lvl="1" indent="-228600">
              <a:buFont typeface="+mj-lt"/>
              <a:buAutoNum type="arabicPeriod"/>
            </a:pPr>
            <a:r>
              <a:rPr lang="zh-CN" altLang="en-US" dirty="0"/>
              <a:t>计算公开模数</a:t>
            </a:r>
            <a:r>
              <a:rPr lang="en-US" altLang="zh-CN" dirty="0"/>
              <a:t>n=p*q</a:t>
            </a:r>
          </a:p>
          <a:p>
            <a:pPr marL="685800" lvl="1" indent="-228600">
              <a:buFont typeface="+mj-lt"/>
              <a:buAutoNum type="arabicPeriod"/>
            </a:pPr>
            <a:r>
              <a:rPr lang="zh-CN" altLang="en-US" dirty="0"/>
              <a:t>计算秘密的欧拉指数函数</a:t>
            </a:r>
            <a:r>
              <a:rPr lang="en-US" altLang="zh-CN" dirty="0"/>
              <a:t>Φ(n)=(p-1)(q-1)</a:t>
            </a:r>
          </a:p>
          <a:p>
            <a:pPr marL="685800" lvl="1" indent="-228600">
              <a:buFont typeface="+mj-lt"/>
              <a:buAutoNum type="arabicPeriod"/>
            </a:pPr>
            <a:r>
              <a:rPr lang="zh-CN" altLang="en-US" dirty="0"/>
              <a:t>选择一个与</a:t>
            </a:r>
            <a:r>
              <a:rPr lang="en-US" altLang="zh-CN" dirty="0"/>
              <a:t>Φ(n)</a:t>
            </a:r>
            <a:r>
              <a:rPr lang="zh-CN" altLang="en-US" dirty="0"/>
              <a:t>互素的数，作为</a:t>
            </a:r>
            <a:r>
              <a:rPr lang="en-US" altLang="zh-CN" dirty="0"/>
              <a:t>e   </a:t>
            </a:r>
            <a:r>
              <a:rPr lang="en-US" altLang="zh-CN" b="1" dirty="0"/>
              <a:t> </a:t>
            </a:r>
            <a:r>
              <a:rPr lang="en-US" altLang="zh-CN" b="1" dirty="0">
                <a:solidFill>
                  <a:srgbClr val="FF0000"/>
                </a:solidFill>
              </a:rPr>
              <a:t>(</a:t>
            </a:r>
            <a:r>
              <a:rPr lang="zh-CN" altLang="en-US" b="1" dirty="0">
                <a:solidFill>
                  <a:srgbClr val="FF0000"/>
                </a:solidFill>
              </a:rPr>
              <a:t>公钥</a:t>
            </a:r>
            <a:r>
              <a:rPr lang="en-US" altLang="zh-CN" b="1" dirty="0">
                <a:solidFill>
                  <a:srgbClr val="FF0000"/>
                </a:solidFill>
              </a:rPr>
              <a:t>)</a:t>
            </a:r>
          </a:p>
          <a:p>
            <a:pPr marL="685800" lvl="1" indent="-228600">
              <a:buFont typeface="+mj-lt"/>
              <a:buAutoNum type="arabicPeriod"/>
            </a:pPr>
            <a:r>
              <a:rPr lang="zh-CN" altLang="en-US" dirty="0"/>
              <a:t>计算</a:t>
            </a:r>
            <a:r>
              <a:rPr lang="en-US" altLang="zh-CN" dirty="0"/>
              <a:t>e</a:t>
            </a:r>
            <a:r>
              <a:rPr lang="zh-CN" altLang="en-US" dirty="0"/>
              <a:t>模</a:t>
            </a:r>
            <a:r>
              <a:rPr lang="en-US" altLang="zh-CN" dirty="0"/>
              <a:t>Φ(n)</a:t>
            </a:r>
            <a:r>
              <a:rPr lang="zh-CN" altLang="en-US" dirty="0"/>
              <a:t>的乘法逆元素，作为</a:t>
            </a:r>
            <a:r>
              <a:rPr lang="en-US" altLang="zh-CN" dirty="0"/>
              <a:t>d   </a:t>
            </a:r>
            <a:r>
              <a:rPr lang="en-US" altLang="zh-CN" b="1" dirty="0">
                <a:solidFill>
                  <a:srgbClr val="FF0000"/>
                </a:solidFill>
              </a:rPr>
              <a:t>(</a:t>
            </a:r>
            <a:r>
              <a:rPr lang="zh-CN" altLang="en-US" b="1" dirty="0">
                <a:solidFill>
                  <a:srgbClr val="FF0000"/>
                </a:solidFill>
              </a:rPr>
              <a:t>私钥</a:t>
            </a:r>
            <a:r>
              <a:rPr lang="en-US" altLang="zh-CN" b="1" dirty="0">
                <a:solidFill>
                  <a:srgbClr val="FF0000"/>
                </a:solidFill>
              </a:rPr>
              <a:t>)</a:t>
            </a:r>
            <a:endParaRPr lang="en-US" altLang="zh-CN" b="1" dirty="0"/>
          </a:p>
          <a:p>
            <a:pPr marL="685800" lvl="1" indent="-228600">
              <a:buFont typeface="+mj-lt"/>
              <a:buAutoNum type="arabicPeriod"/>
            </a:pPr>
            <a:r>
              <a:rPr lang="zh-CN" altLang="en-US" dirty="0"/>
              <a:t>公开密钥</a:t>
            </a:r>
            <a:r>
              <a:rPr lang="en-US" altLang="zh-CN" dirty="0"/>
              <a:t>PU={</a:t>
            </a:r>
            <a:r>
              <a:rPr lang="en-US" altLang="zh-CN" dirty="0" err="1"/>
              <a:t>e,n</a:t>
            </a:r>
            <a:r>
              <a:rPr lang="en-US" altLang="zh-CN" dirty="0"/>
              <a:t>}</a:t>
            </a:r>
            <a:r>
              <a:rPr lang="zh-CN" altLang="en-US" dirty="0"/>
              <a:t>；私有密钥</a:t>
            </a:r>
            <a:r>
              <a:rPr lang="en-US" altLang="zh-CN" dirty="0"/>
              <a:t>PR={</a:t>
            </a:r>
            <a:r>
              <a:rPr lang="en-US" altLang="zh-CN" dirty="0" err="1"/>
              <a:t>d,n</a:t>
            </a:r>
            <a:r>
              <a:rPr lang="en-US" altLang="zh-CN" dirty="0"/>
              <a:t>}</a:t>
            </a:r>
          </a:p>
          <a:p>
            <a:endParaRPr lang="en-US" altLang="zh-CN" dirty="0">
              <a:solidFill>
                <a:srgbClr val="7030A0"/>
              </a:solidFill>
            </a:endParaRPr>
          </a:p>
          <a:p>
            <a:endParaRPr lang="en-US" altLang="zh-CN" dirty="0"/>
          </a:p>
          <a:p>
            <a:r>
              <a:rPr lang="zh-CN" altLang="en-US" dirty="0"/>
              <a:t>加密：</a:t>
            </a:r>
            <a:r>
              <a:rPr lang="en-US" altLang="zh-CN" dirty="0"/>
              <a:t>C = m</a:t>
            </a:r>
            <a:r>
              <a:rPr lang="en-US" altLang="zh-CN" baseline="30000" dirty="0"/>
              <a:t>e</a:t>
            </a:r>
            <a:r>
              <a:rPr lang="en-US" altLang="zh-CN" dirty="0"/>
              <a:t> mod n</a:t>
            </a:r>
          </a:p>
          <a:p>
            <a:r>
              <a:rPr lang="zh-CN" altLang="en-US" dirty="0"/>
              <a:t>解密：</a:t>
            </a:r>
            <a:r>
              <a:rPr lang="en-US" altLang="zh-CN" dirty="0"/>
              <a:t>m = C</a:t>
            </a:r>
            <a:r>
              <a:rPr lang="en-US" altLang="zh-CN" baseline="30000" dirty="0"/>
              <a:t>d</a:t>
            </a:r>
            <a:r>
              <a:rPr lang="en-US" altLang="zh-CN" dirty="0"/>
              <a:t> mod n = m</a:t>
            </a:r>
            <a:r>
              <a:rPr lang="en-US" altLang="zh-CN" baseline="30000" dirty="0"/>
              <a:t>ed </a:t>
            </a:r>
            <a:r>
              <a:rPr lang="en-US" altLang="zh-CN" dirty="0"/>
              <a:t>mod n = m</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sz="2400" dirty="0">
                <a:cs typeface="Times New Roman" pitchFamily="18" charset="0"/>
              </a:rPr>
              <a:t>【</a:t>
            </a:r>
            <a:r>
              <a:rPr lang="zh-CN" altLang="en-US" sz="2400" dirty="0">
                <a:cs typeface="Times New Roman" pitchFamily="18" charset="0"/>
              </a:rPr>
              <a:t>讲解脚本</a:t>
            </a:r>
            <a:r>
              <a:rPr lang="en-US" altLang="zh-CN" sz="2400" dirty="0">
                <a:cs typeface="Times New Roman" pitchFamily="18" charset="0"/>
              </a:rPr>
              <a:t>】</a:t>
            </a:r>
          </a:p>
          <a:p>
            <a:endParaRPr lang="en-US" altLang="zh-CN" sz="2400" dirty="0">
              <a:cs typeface="Times New Roman" pitchFamily="18" charset="0"/>
            </a:endParaRPr>
          </a:p>
          <a:p>
            <a:r>
              <a:rPr lang="zh-CN" altLang="en-US" sz="2400" dirty="0">
                <a:cs typeface="Times New Roman" pitchFamily="18" charset="0"/>
              </a:rPr>
              <a:t>这是一个计算实例：</a:t>
            </a:r>
            <a:endParaRPr lang="en-US" altLang="zh-CN" sz="2400" dirty="0">
              <a:cs typeface="Times New Roman" pitchFamily="18" charset="0"/>
            </a:endParaRPr>
          </a:p>
          <a:p>
            <a:r>
              <a:rPr lang="en-US" altLang="zh-CN" sz="2400" dirty="0">
                <a:cs typeface="Times New Roman" pitchFamily="18" charset="0"/>
              </a:rPr>
              <a:t>p=17,q=11,e=7</a:t>
            </a:r>
            <a:endParaRPr lang="en-US" altLang="zh-CN" sz="2400" dirty="0"/>
          </a:p>
          <a:p>
            <a:pPr marL="914400" lvl="1" indent="-457200">
              <a:buFont typeface="+mj-lt"/>
              <a:buAutoNum type="arabicPeriod"/>
            </a:pPr>
            <a:r>
              <a:rPr lang="en-US" altLang="zh-CN" sz="2000" dirty="0">
                <a:cs typeface="Times New Roman" pitchFamily="18" charset="0"/>
              </a:rPr>
              <a:t>n=</a:t>
            </a:r>
            <a:r>
              <a:rPr lang="en-US" altLang="zh-CN" sz="2000" dirty="0" err="1">
                <a:cs typeface="Times New Roman" pitchFamily="18" charset="0"/>
              </a:rPr>
              <a:t>pq</a:t>
            </a:r>
            <a:r>
              <a:rPr lang="en-US" altLang="zh-CN" sz="2000" dirty="0">
                <a:cs typeface="Times New Roman" pitchFamily="18" charset="0"/>
              </a:rPr>
              <a:t>=17×11=187,</a:t>
            </a:r>
            <a:r>
              <a:rPr lang="en-US" altLang="zh-CN" sz="2000" dirty="0">
                <a:cs typeface="Times New Roman"/>
              </a:rPr>
              <a:t> </a:t>
            </a:r>
            <a:r>
              <a:rPr lang="el-GR" altLang="zh-CN" sz="2000" dirty="0">
                <a:cs typeface="Times New Roman"/>
              </a:rPr>
              <a:t>Φ</a:t>
            </a:r>
            <a:r>
              <a:rPr lang="en-US" altLang="zh-CN" sz="2000" dirty="0">
                <a:cs typeface="Times New Roman" pitchFamily="18" charset="0"/>
              </a:rPr>
              <a:t>(n)=(p-1)(q-1)=16×10=160</a:t>
            </a:r>
          </a:p>
          <a:p>
            <a:pPr marL="914400" lvl="1" indent="-457200">
              <a:buFont typeface="+mj-lt"/>
              <a:buAutoNum type="arabicPeriod"/>
            </a:pPr>
            <a:r>
              <a:rPr lang="zh-CN" altLang="en-US" sz="2000" dirty="0">
                <a:cs typeface="Arial Unicode MS" pitchFamily="34" charset="-122"/>
              </a:rPr>
              <a:t>选择</a:t>
            </a:r>
            <a:r>
              <a:rPr lang="en-US" altLang="zh-CN" sz="2000" dirty="0">
                <a:cs typeface="Times New Roman" pitchFamily="18" charset="0"/>
              </a:rPr>
              <a:t>e=7, gcd(7,160)=1, 23×7=161</a:t>
            </a:r>
            <a:r>
              <a:rPr lang="zh-CN" altLang="en-US" sz="2000" dirty="0">
                <a:cs typeface="Times New Roman" pitchFamily="18" charset="0"/>
              </a:rPr>
              <a:t>，</a:t>
            </a:r>
            <a:r>
              <a:rPr lang="zh-CN" altLang="en-US" sz="2000" dirty="0">
                <a:cs typeface="Arial Unicode MS" pitchFamily="34" charset="-122"/>
              </a:rPr>
              <a:t>所以</a:t>
            </a:r>
            <a:r>
              <a:rPr lang="en-US" altLang="zh-CN" sz="2000" dirty="0">
                <a:cs typeface="Times New Roman" pitchFamily="18" charset="0"/>
              </a:rPr>
              <a:t>d=23</a:t>
            </a:r>
          </a:p>
          <a:p>
            <a:pPr marL="914400" lvl="1" indent="-457200">
              <a:buFont typeface="+mj-lt"/>
              <a:buAutoNum type="arabicPeriod"/>
            </a:pPr>
            <a:r>
              <a:rPr lang="zh-CN" altLang="en-US" sz="2000" dirty="0">
                <a:cs typeface="Arial Unicode MS" pitchFamily="34" charset="-122"/>
              </a:rPr>
              <a:t>公钥</a:t>
            </a:r>
            <a:r>
              <a:rPr lang="en-US" altLang="zh-CN" sz="2000" dirty="0">
                <a:cs typeface="Times New Roman" pitchFamily="18" charset="0"/>
              </a:rPr>
              <a:t>PU={7,187}</a:t>
            </a:r>
            <a:r>
              <a:rPr lang="zh-CN" altLang="en-US" sz="2000" dirty="0">
                <a:cs typeface="Times New Roman" pitchFamily="18" charset="0"/>
              </a:rPr>
              <a:t>，</a:t>
            </a:r>
            <a:r>
              <a:rPr lang="zh-CN" altLang="en-US" sz="2000" dirty="0">
                <a:cs typeface="Arial Unicode MS" pitchFamily="34" charset="-122"/>
              </a:rPr>
              <a:t>私钥</a:t>
            </a:r>
            <a:r>
              <a:rPr lang="en-US" altLang="zh-CN" sz="2000" dirty="0">
                <a:cs typeface="Times New Roman" pitchFamily="18" charset="0"/>
              </a:rPr>
              <a:t>PR={23,187}</a:t>
            </a:r>
          </a:p>
          <a:p>
            <a:pPr marL="914400" lvl="1" indent="-457200">
              <a:buFont typeface="+mj-lt"/>
              <a:buAutoNum type="arabicPeriod"/>
            </a:pPr>
            <a:r>
              <a:rPr lang="zh-CN" altLang="en-US" sz="2000" dirty="0">
                <a:cs typeface="Arial Unicode MS" pitchFamily="34" charset="-122"/>
              </a:rPr>
              <a:t>消息</a:t>
            </a:r>
            <a:r>
              <a:rPr lang="en-US" altLang="zh-CN" sz="2000" dirty="0">
                <a:cs typeface="Arial Unicode MS" pitchFamily="34" charset="-122"/>
              </a:rPr>
              <a:t>m</a:t>
            </a:r>
            <a:r>
              <a:rPr lang="en-US" altLang="zh-CN" sz="2000" dirty="0">
                <a:cs typeface="Times New Roman" pitchFamily="18" charset="0"/>
              </a:rPr>
              <a:t>=88</a:t>
            </a:r>
          </a:p>
          <a:p>
            <a:pPr marL="914400" lvl="1" indent="-457200">
              <a:buFont typeface="+mj-lt"/>
              <a:buAutoNum type="arabicPeriod"/>
            </a:pPr>
            <a:r>
              <a:rPr lang="zh-CN" altLang="en-US" sz="2000" dirty="0"/>
              <a:t>加密计算</a:t>
            </a:r>
            <a:r>
              <a:rPr lang="en-US" altLang="zh-CN" sz="2000" dirty="0">
                <a:cs typeface="Times New Roman" pitchFamily="18" charset="0"/>
              </a:rPr>
              <a:t>C=</a:t>
            </a:r>
            <a:r>
              <a:rPr lang="en-US" altLang="zh-CN" sz="2000" dirty="0"/>
              <a:t> m</a:t>
            </a:r>
            <a:r>
              <a:rPr lang="en-US" altLang="zh-CN" sz="2000" baseline="30000" dirty="0"/>
              <a:t>e</a:t>
            </a:r>
            <a:r>
              <a:rPr lang="en-US" altLang="zh-CN" sz="2000" dirty="0"/>
              <a:t> mod n =</a:t>
            </a:r>
            <a:r>
              <a:rPr lang="en-US" altLang="zh-CN" sz="2000" dirty="0">
                <a:cs typeface="Times New Roman" pitchFamily="18" charset="0"/>
              </a:rPr>
              <a:t>88</a:t>
            </a:r>
            <a:r>
              <a:rPr lang="en-US" altLang="zh-CN" sz="2000" baseline="30000" dirty="0">
                <a:cs typeface="Times New Roman" pitchFamily="18" charset="0"/>
              </a:rPr>
              <a:t>7</a:t>
            </a:r>
            <a:r>
              <a:rPr lang="en-US" altLang="zh-CN" sz="2000" dirty="0">
                <a:cs typeface="Times New Roman" pitchFamily="18" charset="0"/>
              </a:rPr>
              <a:t> mod 187=11</a:t>
            </a:r>
          </a:p>
          <a:p>
            <a:pPr marL="914400" lvl="1" indent="-457200">
              <a:buFont typeface="+mj-lt"/>
              <a:buAutoNum type="arabicPeriod"/>
            </a:pPr>
            <a:r>
              <a:rPr lang="zh-CN" altLang="en-US" sz="2000" dirty="0"/>
              <a:t>解密计算</a:t>
            </a:r>
            <a:r>
              <a:rPr lang="en-US" altLang="zh-CN" sz="2000" dirty="0"/>
              <a:t>m</a:t>
            </a:r>
            <a:r>
              <a:rPr lang="en-US" altLang="zh-CN" sz="2000" dirty="0">
                <a:cs typeface="Times New Roman" pitchFamily="18" charset="0"/>
              </a:rPr>
              <a:t>=</a:t>
            </a:r>
            <a:r>
              <a:rPr lang="en-US" altLang="zh-CN" sz="2000" dirty="0"/>
              <a:t> C</a:t>
            </a:r>
            <a:r>
              <a:rPr lang="en-US" altLang="zh-CN" sz="2000" baseline="30000" dirty="0"/>
              <a:t>d</a:t>
            </a:r>
            <a:r>
              <a:rPr lang="en-US" altLang="zh-CN" sz="2000" dirty="0"/>
              <a:t> mod n =</a:t>
            </a:r>
            <a:r>
              <a:rPr lang="en-US" altLang="zh-CN" sz="2000" dirty="0">
                <a:cs typeface="Times New Roman" pitchFamily="18" charset="0"/>
              </a:rPr>
              <a:t>11</a:t>
            </a:r>
            <a:r>
              <a:rPr lang="en-US" altLang="zh-CN" sz="2000" baseline="30000" dirty="0">
                <a:cs typeface="Times New Roman" pitchFamily="18" charset="0"/>
              </a:rPr>
              <a:t>23</a:t>
            </a:r>
            <a:r>
              <a:rPr lang="en-US" altLang="zh-CN" sz="2000" dirty="0">
                <a:cs typeface="Times New Roman" pitchFamily="18" charset="0"/>
              </a:rPr>
              <a:t> mod 187=88</a:t>
            </a:r>
          </a:p>
          <a:p>
            <a:pPr lvl="1"/>
            <a:r>
              <a:rPr lang="zh-CN" altLang="en-US" sz="2000" dirty="0">
                <a:cs typeface="Times New Roman" pitchFamily="18" charset="0"/>
              </a:rPr>
              <a:t>如下图所示：</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选讲或扩展讲解</a:t>
            </a:r>
            <a:r>
              <a:rPr lang="en-US" altLang="zh-CN" dirty="0"/>
              <a:t>】</a:t>
            </a:r>
          </a:p>
          <a:p>
            <a:endParaRPr lang="en-US" altLang="zh-CN" dirty="0"/>
          </a:p>
          <a:p>
            <a:r>
              <a:rPr lang="zh-CN" altLang="en-US" dirty="0"/>
              <a:t>需要注意的是：</a:t>
            </a:r>
            <a:endParaRPr lang="en-US" altLang="zh-CN" dirty="0"/>
          </a:p>
          <a:p>
            <a:pPr lvl="1"/>
            <a:r>
              <a:rPr lang="zh-CN" altLang="en-US" dirty="0"/>
              <a:t>在欧拉定理中，</a:t>
            </a:r>
            <a:r>
              <a:rPr lang="en-US" altLang="zh-CN" dirty="0"/>
              <a:t>m</a:t>
            </a:r>
            <a:r>
              <a:rPr lang="el-GR" altLang="zh-CN" baseline="30000" dirty="0">
                <a:cs typeface="Arial"/>
              </a:rPr>
              <a:t>Φ</a:t>
            </a:r>
            <a:r>
              <a:rPr lang="en-US" altLang="zh-CN" baseline="30000" dirty="0">
                <a:cs typeface="Arial"/>
              </a:rPr>
              <a:t>(n)</a:t>
            </a:r>
            <a:r>
              <a:rPr lang="en-US" altLang="zh-CN" dirty="0"/>
              <a:t>=1 mod n </a:t>
            </a:r>
            <a:r>
              <a:rPr lang="zh-CN" altLang="en-US" dirty="0"/>
              <a:t>要求</a:t>
            </a:r>
            <a:r>
              <a:rPr lang="en-US" altLang="zh-CN" dirty="0"/>
              <a:t>gcd(</a:t>
            </a:r>
            <a:r>
              <a:rPr lang="en-US" altLang="zh-CN" dirty="0" err="1"/>
              <a:t>m,n</a:t>
            </a:r>
            <a:r>
              <a:rPr lang="en-US" altLang="zh-CN" dirty="0"/>
              <a:t>)=1</a:t>
            </a:r>
            <a:r>
              <a:rPr lang="zh-CN" altLang="en-US" dirty="0"/>
              <a:t>，即要求</a:t>
            </a:r>
            <a:r>
              <a:rPr lang="en-US" altLang="zh-CN" dirty="0"/>
              <a:t>m</a:t>
            </a:r>
            <a:r>
              <a:rPr lang="zh-CN" altLang="en-US" dirty="0"/>
              <a:t>不能被</a:t>
            </a:r>
            <a:r>
              <a:rPr lang="en-US" altLang="zh-CN" dirty="0"/>
              <a:t>p</a:t>
            </a:r>
            <a:r>
              <a:rPr lang="zh-CN" altLang="en-US" dirty="0"/>
              <a:t>或</a:t>
            </a:r>
            <a:r>
              <a:rPr lang="en-US" altLang="zh-CN" dirty="0"/>
              <a:t>q</a:t>
            </a:r>
            <a:r>
              <a:rPr lang="zh-CN" altLang="en-US" dirty="0"/>
              <a:t>整除。那么</a:t>
            </a:r>
            <a:r>
              <a:rPr lang="en-US" altLang="zh-CN" dirty="0"/>
              <a:t>p</a:t>
            </a:r>
            <a:r>
              <a:rPr lang="zh-CN" altLang="en-US" dirty="0"/>
              <a:t>或</a:t>
            </a:r>
            <a:r>
              <a:rPr lang="en-US" altLang="zh-CN" dirty="0"/>
              <a:t>q</a:t>
            </a:r>
            <a:r>
              <a:rPr lang="zh-CN" altLang="en-US" dirty="0"/>
              <a:t>的倍数能否不能出现在明文中？</a:t>
            </a:r>
            <a:endParaRPr lang="en-US" altLang="zh-CN" dirty="0"/>
          </a:p>
          <a:p>
            <a:pPr lvl="1"/>
            <a:r>
              <a:rPr lang="zh-CN" altLang="en-US" dirty="0"/>
              <a:t>从解密角度考虑</a:t>
            </a:r>
            <a:endParaRPr lang="en-US" altLang="zh-CN" dirty="0"/>
          </a:p>
          <a:p>
            <a:pPr lvl="2"/>
            <a:r>
              <a:rPr lang="zh-CN" altLang="en-US" dirty="0"/>
              <a:t>由费马定理，</a:t>
            </a:r>
            <a:r>
              <a:rPr lang="en-US" altLang="zh-CN" dirty="0"/>
              <a:t>q</a:t>
            </a:r>
            <a:r>
              <a:rPr lang="en-US" altLang="zh-CN" baseline="30000" dirty="0"/>
              <a:t>p-1</a:t>
            </a:r>
            <a:r>
              <a:rPr lang="en-US" altLang="zh-CN" dirty="0"/>
              <a:t> mod p =1</a:t>
            </a:r>
            <a:r>
              <a:rPr lang="zh-CN" altLang="en-US" dirty="0"/>
              <a:t>，即</a:t>
            </a:r>
            <a:r>
              <a:rPr lang="en-US" altLang="zh-CN" dirty="0"/>
              <a:t>q</a:t>
            </a:r>
            <a:r>
              <a:rPr lang="el-GR" altLang="zh-CN" baseline="30000" dirty="0">
                <a:cs typeface="Arial"/>
              </a:rPr>
              <a:t>Φ</a:t>
            </a:r>
            <a:r>
              <a:rPr lang="en-US" altLang="zh-CN" baseline="30000" dirty="0">
                <a:cs typeface="Arial"/>
              </a:rPr>
              <a:t>(n)</a:t>
            </a:r>
            <a:r>
              <a:rPr lang="en-US" altLang="zh-CN" dirty="0"/>
              <a:t> mod p =1</a:t>
            </a:r>
          </a:p>
          <a:p>
            <a:pPr lvl="2"/>
            <a:r>
              <a:rPr lang="zh-CN" altLang="en-US" dirty="0"/>
              <a:t>则</a:t>
            </a:r>
            <a:r>
              <a:rPr lang="en-US" altLang="zh-CN" dirty="0"/>
              <a:t>q</a:t>
            </a:r>
            <a:r>
              <a:rPr lang="el-GR" altLang="zh-CN" baseline="30000" dirty="0">
                <a:cs typeface="Arial"/>
              </a:rPr>
              <a:t>Φ</a:t>
            </a:r>
            <a:r>
              <a:rPr lang="en-US" altLang="zh-CN" baseline="30000" dirty="0">
                <a:cs typeface="Arial"/>
              </a:rPr>
              <a:t>(n)</a:t>
            </a:r>
            <a:r>
              <a:rPr lang="en-US" altLang="zh-CN" dirty="0"/>
              <a:t> -1 = kp</a:t>
            </a:r>
          </a:p>
          <a:p>
            <a:pPr lvl="2"/>
            <a:r>
              <a:rPr lang="zh-CN" altLang="en-US" dirty="0"/>
              <a:t>两边同乘</a:t>
            </a:r>
            <a:r>
              <a:rPr lang="en-US" altLang="zh-CN" dirty="0"/>
              <a:t>q</a:t>
            </a:r>
            <a:r>
              <a:rPr lang="zh-CN" altLang="en-US" dirty="0"/>
              <a:t>，有</a:t>
            </a:r>
            <a:r>
              <a:rPr lang="en-US" altLang="zh-CN" dirty="0"/>
              <a:t>q</a:t>
            </a:r>
            <a:r>
              <a:rPr lang="el-GR" altLang="zh-CN" baseline="30000" dirty="0">
                <a:cs typeface="Arial"/>
              </a:rPr>
              <a:t>Φ</a:t>
            </a:r>
            <a:r>
              <a:rPr lang="en-US" altLang="zh-CN" baseline="30000" dirty="0">
                <a:cs typeface="Arial"/>
              </a:rPr>
              <a:t>(n)+1</a:t>
            </a:r>
            <a:r>
              <a:rPr lang="en-US" altLang="zh-CN" dirty="0"/>
              <a:t> -q = kpq</a:t>
            </a:r>
            <a:r>
              <a:rPr lang="zh-CN" altLang="en-US" dirty="0"/>
              <a:t>，即</a:t>
            </a:r>
            <a:r>
              <a:rPr lang="en-US" altLang="zh-CN" dirty="0"/>
              <a:t>q</a:t>
            </a:r>
            <a:r>
              <a:rPr lang="el-GR" altLang="zh-CN" baseline="30000" dirty="0">
                <a:cs typeface="Arial"/>
              </a:rPr>
              <a:t>Φ</a:t>
            </a:r>
            <a:r>
              <a:rPr lang="en-US" altLang="zh-CN" baseline="30000" dirty="0">
                <a:cs typeface="Arial"/>
              </a:rPr>
              <a:t>(n)+1</a:t>
            </a:r>
            <a:r>
              <a:rPr lang="en-US" altLang="zh-CN" dirty="0"/>
              <a:t> mod n =q</a:t>
            </a:r>
          </a:p>
          <a:p>
            <a:pPr lvl="2"/>
            <a:r>
              <a:rPr lang="zh-CN" altLang="en-US" dirty="0"/>
              <a:t>考虑任意</a:t>
            </a:r>
            <a:r>
              <a:rPr lang="en-US" altLang="zh-CN" dirty="0"/>
              <a:t>m=</a:t>
            </a:r>
            <a:r>
              <a:rPr lang="en-US" altLang="zh-CN" dirty="0" err="1"/>
              <a:t>bq</a:t>
            </a:r>
            <a:r>
              <a:rPr lang="zh-CN" altLang="en-US" dirty="0"/>
              <a:t>，</a:t>
            </a:r>
            <a:r>
              <a:rPr lang="en-US" altLang="zh-CN" dirty="0"/>
              <a:t>gcd(</a:t>
            </a:r>
            <a:r>
              <a:rPr lang="en-US" altLang="zh-CN" dirty="0" err="1"/>
              <a:t>b,n</a:t>
            </a:r>
            <a:r>
              <a:rPr lang="en-US" altLang="zh-CN" dirty="0"/>
              <a:t>)=1,</a:t>
            </a:r>
            <a:r>
              <a:rPr lang="zh-CN" altLang="en-US" dirty="0"/>
              <a:t>有</a:t>
            </a:r>
            <a:r>
              <a:rPr lang="en-US" altLang="zh-CN" dirty="0"/>
              <a:t>(</a:t>
            </a:r>
            <a:r>
              <a:rPr lang="en-US" altLang="zh-CN" dirty="0" err="1"/>
              <a:t>bq</a:t>
            </a:r>
            <a:r>
              <a:rPr lang="en-US" altLang="zh-CN" dirty="0"/>
              <a:t>)</a:t>
            </a:r>
            <a:r>
              <a:rPr lang="el-GR" altLang="zh-CN" baseline="30000" dirty="0">
                <a:cs typeface="Arial"/>
              </a:rPr>
              <a:t>Φ</a:t>
            </a:r>
            <a:r>
              <a:rPr lang="en-US" altLang="zh-CN" baseline="30000" dirty="0">
                <a:cs typeface="Arial"/>
              </a:rPr>
              <a:t>(n)+1</a:t>
            </a:r>
            <a:r>
              <a:rPr lang="en-US" altLang="zh-CN" dirty="0"/>
              <a:t> mod n =</a:t>
            </a:r>
            <a:r>
              <a:rPr lang="en-US" altLang="zh-CN" dirty="0" err="1"/>
              <a:t>bq</a:t>
            </a:r>
            <a:endParaRPr lang="en-US" altLang="zh-CN" dirty="0"/>
          </a:p>
          <a:p>
            <a:pPr lvl="2"/>
            <a:r>
              <a:rPr lang="zh-CN" altLang="en-US" b="1" dirty="0">
                <a:solidFill>
                  <a:srgbClr val="FF0000"/>
                </a:solidFill>
              </a:rPr>
              <a:t>当明文是</a:t>
            </a:r>
            <a:r>
              <a:rPr lang="en-US" altLang="zh-CN" b="1" dirty="0">
                <a:solidFill>
                  <a:srgbClr val="FF0000"/>
                </a:solidFill>
              </a:rPr>
              <a:t>p</a:t>
            </a:r>
            <a:r>
              <a:rPr lang="zh-CN" altLang="en-US" b="1" dirty="0">
                <a:solidFill>
                  <a:srgbClr val="FF0000"/>
                </a:solidFill>
              </a:rPr>
              <a:t>或</a:t>
            </a:r>
            <a:r>
              <a:rPr lang="en-US" altLang="zh-CN" b="1" dirty="0">
                <a:solidFill>
                  <a:srgbClr val="FF0000"/>
                </a:solidFill>
              </a:rPr>
              <a:t>q</a:t>
            </a:r>
            <a:r>
              <a:rPr lang="zh-CN" altLang="en-US" b="1" dirty="0">
                <a:solidFill>
                  <a:srgbClr val="FF0000"/>
                </a:solidFill>
              </a:rPr>
              <a:t>的倍数时，仍可以正确解密</a:t>
            </a:r>
            <a:endParaRPr lang="en-US" altLang="zh-CN" b="1" dirty="0">
              <a:solidFill>
                <a:srgbClr val="FF0000"/>
              </a:solidFill>
            </a:endParaRPr>
          </a:p>
          <a:p>
            <a:pPr lvl="1"/>
            <a:endParaRPr lang="en-US" altLang="zh-CN" dirty="0"/>
          </a:p>
          <a:p>
            <a:pPr lvl="1"/>
            <a:r>
              <a:rPr lang="en-US" altLang="zh-CN" dirty="0"/>
              <a:t>m</a:t>
            </a:r>
            <a:r>
              <a:rPr lang="zh-CN" altLang="en-US" dirty="0"/>
              <a:t>不能是</a:t>
            </a:r>
            <a:r>
              <a:rPr lang="en-US" altLang="zh-CN" dirty="0"/>
              <a:t>0</a:t>
            </a:r>
            <a:r>
              <a:rPr lang="zh-CN" altLang="en-US" dirty="0"/>
              <a:t>、</a:t>
            </a:r>
            <a:r>
              <a:rPr lang="en-US" altLang="zh-CN" dirty="0"/>
              <a:t>±1</a:t>
            </a:r>
            <a:r>
              <a:rPr lang="zh-CN" altLang="en-US" dirty="0"/>
              <a:t>，否则密文就是明文（</a:t>
            </a:r>
            <a:r>
              <a:rPr lang="en-US" altLang="zh-CN" dirty="0"/>
              <a:t>e</a:t>
            </a:r>
            <a:r>
              <a:rPr lang="zh-CN" altLang="en-US" dirty="0"/>
              <a:t>必为奇数）</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r>
              <a:rPr lang="en-US" altLang="zh-CN" dirty="0"/>
              <a:t>【</a:t>
            </a:r>
            <a:r>
              <a:rPr lang="zh-CN" altLang="en-US" dirty="0"/>
              <a:t>选讲或扩展讲解</a:t>
            </a:r>
            <a:r>
              <a:rPr lang="en-US" altLang="zh-CN" dirty="0"/>
              <a:t>】</a:t>
            </a:r>
          </a:p>
          <a:p>
            <a:endParaRPr lang="en-US" altLang="zh-CN" dirty="0"/>
          </a:p>
          <a:p>
            <a:r>
              <a:rPr lang="zh-CN" altLang="en-US" dirty="0"/>
              <a:t>在</a:t>
            </a:r>
            <a:r>
              <a:rPr lang="en-US" altLang="zh-CN" dirty="0"/>
              <a:t>RSA</a:t>
            </a:r>
            <a:r>
              <a:rPr lang="zh-CN" altLang="en-US" dirty="0"/>
              <a:t>实施的时候，需要注意一些必要事项：</a:t>
            </a:r>
            <a:endParaRPr lang="en-US" altLang="zh-CN" dirty="0"/>
          </a:p>
          <a:p>
            <a:r>
              <a:rPr lang="en-US" altLang="zh-CN" sz="3400" dirty="0"/>
              <a:t>1.</a:t>
            </a:r>
            <a:r>
              <a:rPr lang="zh-CN" altLang="en-US" sz="3400" dirty="0"/>
              <a:t>加密与解密</a:t>
            </a:r>
          </a:p>
          <a:p>
            <a:pPr lvl="1"/>
            <a:r>
              <a:rPr lang="zh-CN" altLang="en-US" sz="3400" dirty="0"/>
              <a:t>模指数运算，可通过下面两个手段减少运算量</a:t>
            </a:r>
            <a:endParaRPr lang="en-US" altLang="zh-CN" sz="3400" dirty="0"/>
          </a:p>
          <a:p>
            <a:pPr lvl="2"/>
            <a:r>
              <a:rPr lang="zh-CN" altLang="en-US" sz="3400" dirty="0"/>
              <a:t>模运算特性</a:t>
            </a:r>
          </a:p>
          <a:p>
            <a:pPr lvl="2">
              <a:buNone/>
            </a:pPr>
            <a:r>
              <a:rPr lang="en-US" altLang="zh-CN" sz="3400" dirty="0"/>
              <a:t>   [(a mod n) op (b mod n)] mod n = (a op b) mod n</a:t>
            </a:r>
          </a:p>
          <a:p>
            <a:pPr lvl="2"/>
            <a:r>
              <a:rPr lang="zh-CN" altLang="en-US" sz="3400" dirty="0"/>
              <a:t>快速指数算法</a:t>
            </a:r>
          </a:p>
          <a:p>
            <a:endParaRPr lang="en-US" altLang="zh-CN" sz="3400" dirty="0"/>
          </a:p>
          <a:p>
            <a:r>
              <a:rPr lang="en-US" altLang="zh-CN" sz="3400" dirty="0"/>
              <a:t>2.</a:t>
            </a:r>
            <a:r>
              <a:rPr lang="zh-CN" altLang="en-US" sz="3400" dirty="0"/>
              <a:t>公钥的有效运算</a:t>
            </a:r>
            <a:endParaRPr lang="en-US" altLang="zh-CN" sz="3400" dirty="0"/>
          </a:p>
          <a:p>
            <a:pPr lvl="1"/>
            <a:r>
              <a:rPr lang="en-US" altLang="zh-CN" sz="3400" dirty="0"/>
              <a:t>e</a:t>
            </a:r>
            <a:r>
              <a:rPr lang="zh-CN" altLang="en-US" sz="3400" dirty="0"/>
              <a:t>常选</a:t>
            </a:r>
            <a:r>
              <a:rPr lang="en-US" altLang="zh-CN" sz="3400" dirty="0"/>
              <a:t>65537(</a:t>
            </a:r>
            <a:r>
              <a:rPr lang="zh-CN" altLang="en-US" sz="3400" dirty="0"/>
              <a:t>即</a:t>
            </a:r>
            <a:r>
              <a:rPr lang="en-US" altLang="zh-CN" sz="3400" dirty="0"/>
              <a:t>2</a:t>
            </a:r>
            <a:r>
              <a:rPr lang="en-US" altLang="zh-CN" sz="3400" baseline="30000" dirty="0"/>
              <a:t>16</a:t>
            </a:r>
            <a:r>
              <a:rPr lang="en-US" altLang="zh-CN" sz="3400" dirty="0"/>
              <a:t>+1)</a:t>
            </a:r>
            <a:r>
              <a:rPr lang="zh-CN" altLang="en-US" sz="3400" dirty="0"/>
              <a:t>：仅有两个比特为</a:t>
            </a:r>
            <a:r>
              <a:rPr lang="en-US" altLang="zh-CN" sz="3400" dirty="0"/>
              <a:t>1</a:t>
            </a:r>
            <a:r>
              <a:rPr lang="zh-CN" altLang="en-US" sz="3400" dirty="0"/>
              <a:t>，乘法次数最小</a:t>
            </a:r>
            <a:endParaRPr lang="en-US" altLang="zh-CN" sz="3400" dirty="0"/>
          </a:p>
          <a:p>
            <a:pPr lvl="1"/>
            <a:r>
              <a:rPr lang="zh-CN" altLang="en-US" sz="3400" dirty="0"/>
              <a:t>若先选择</a:t>
            </a:r>
            <a:r>
              <a:rPr lang="en-US" altLang="zh-CN" sz="3400" dirty="0"/>
              <a:t>e</a:t>
            </a:r>
            <a:r>
              <a:rPr lang="zh-CN" altLang="en-US" sz="3400" dirty="0"/>
              <a:t>，再选择</a:t>
            </a:r>
            <a:r>
              <a:rPr lang="en-US" altLang="zh-CN" sz="3400" dirty="0"/>
              <a:t>p,q</a:t>
            </a:r>
            <a:r>
              <a:rPr lang="zh-CN" altLang="en-US" sz="3400" dirty="0"/>
              <a:t>，则为保证</a:t>
            </a:r>
            <a:r>
              <a:rPr lang="en-US" altLang="zh-CN" sz="3400" dirty="0"/>
              <a:t>gcd(e,</a:t>
            </a:r>
            <a:r>
              <a:rPr lang="el-GR" altLang="zh-CN" sz="3400" dirty="0">
                <a:cs typeface="Times New Roman"/>
              </a:rPr>
              <a:t>Φ</a:t>
            </a:r>
            <a:r>
              <a:rPr lang="en-US" altLang="zh-CN" sz="3400" dirty="0">
                <a:cs typeface="Arial Unicode MS" pitchFamily="34" charset="-122"/>
              </a:rPr>
              <a:t>(n))=1</a:t>
            </a:r>
            <a:r>
              <a:rPr lang="zh-CN" altLang="en-US" sz="3400" dirty="0">
                <a:cs typeface="Arial Unicode MS" pitchFamily="34" charset="-122"/>
              </a:rPr>
              <a:t>，</a:t>
            </a:r>
            <a:r>
              <a:rPr lang="zh-CN" altLang="en-US" sz="3400" dirty="0"/>
              <a:t>选择</a:t>
            </a:r>
            <a:r>
              <a:rPr lang="en-US" altLang="zh-CN" sz="3400" dirty="0"/>
              <a:t>p,q</a:t>
            </a:r>
            <a:r>
              <a:rPr lang="zh-CN" altLang="en-US" sz="3400" dirty="0"/>
              <a:t>时应保证</a:t>
            </a:r>
            <a:r>
              <a:rPr lang="en-US" altLang="zh-CN" sz="3400" dirty="0"/>
              <a:t>gcd(e,p-1)=gcd(e,q-1)=1</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685800" lvl="1" indent="-228600">
              <a:buFont typeface="+mj-lt"/>
              <a:buNone/>
            </a:pPr>
            <a:r>
              <a:rPr lang="en-US" altLang="zh-CN" dirty="0"/>
              <a:t>【</a:t>
            </a:r>
            <a:r>
              <a:rPr lang="zh-CN" altLang="en-US" dirty="0"/>
              <a:t>选讲或扩展讲解</a:t>
            </a:r>
            <a:r>
              <a:rPr lang="en-US" altLang="zh-CN" dirty="0"/>
              <a:t>】</a:t>
            </a:r>
          </a:p>
          <a:p>
            <a:pPr lvl="1"/>
            <a:r>
              <a:rPr lang="en-US" altLang="zh-CN" dirty="0"/>
              <a:t>3. e</a:t>
            </a:r>
            <a:r>
              <a:rPr lang="zh-CN" altLang="en-US" dirty="0"/>
              <a:t>有时也选</a:t>
            </a:r>
            <a:r>
              <a:rPr lang="en-US" altLang="zh-CN" dirty="0"/>
              <a:t>3</a:t>
            </a:r>
            <a:r>
              <a:rPr lang="zh-CN" altLang="en-US" dirty="0"/>
              <a:t>或</a:t>
            </a:r>
            <a:r>
              <a:rPr lang="en-US" altLang="zh-CN" dirty="0"/>
              <a:t>17</a:t>
            </a:r>
            <a:r>
              <a:rPr lang="zh-CN" altLang="en-US" dirty="0"/>
              <a:t>。但过小的</a:t>
            </a:r>
            <a:r>
              <a:rPr lang="en-US" altLang="zh-CN" dirty="0"/>
              <a:t>e</a:t>
            </a:r>
            <a:r>
              <a:rPr lang="zh-CN" altLang="en-US" dirty="0"/>
              <a:t>容易受到攻击</a:t>
            </a:r>
            <a:endParaRPr lang="en-US" altLang="zh-CN" dirty="0"/>
          </a:p>
          <a:p>
            <a:pPr lvl="2"/>
            <a:r>
              <a:rPr lang="zh-CN" altLang="en-US" dirty="0"/>
              <a:t>例如：假设有三个用户的</a:t>
            </a:r>
            <a:r>
              <a:rPr lang="en-US" altLang="zh-CN" dirty="0"/>
              <a:t>e</a:t>
            </a:r>
            <a:r>
              <a:rPr lang="zh-CN" altLang="en-US" dirty="0"/>
              <a:t>都选择</a:t>
            </a:r>
            <a:r>
              <a:rPr lang="en-US" altLang="zh-CN" dirty="0"/>
              <a:t>3</a:t>
            </a:r>
            <a:r>
              <a:rPr lang="zh-CN" altLang="en-US" dirty="0"/>
              <a:t>，但模数分别为</a:t>
            </a:r>
            <a:r>
              <a:rPr lang="en-US" altLang="zh-CN" dirty="0"/>
              <a:t>n</a:t>
            </a:r>
            <a:r>
              <a:rPr lang="en-US" altLang="zh-CN" baseline="-25000" dirty="0"/>
              <a:t>1</a:t>
            </a:r>
            <a:r>
              <a:rPr lang="en-US" altLang="zh-CN" dirty="0"/>
              <a:t>,n</a:t>
            </a:r>
            <a:r>
              <a:rPr lang="en-US" altLang="zh-CN" baseline="-25000" dirty="0"/>
              <a:t>2</a:t>
            </a:r>
            <a:r>
              <a:rPr lang="en-US" altLang="zh-CN" dirty="0"/>
              <a:t>,n</a:t>
            </a:r>
            <a:r>
              <a:rPr lang="en-US" altLang="zh-CN" baseline="-25000" dirty="0"/>
              <a:t>3</a:t>
            </a:r>
            <a:endParaRPr lang="en-US" altLang="zh-CN" dirty="0"/>
          </a:p>
          <a:p>
            <a:pPr lvl="3"/>
            <a:r>
              <a:rPr lang="zh-CN" altLang="en-US" sz="2000" dirty="0"/>
              <a:t>若要向他们发送</a:t>
            </a:r>
            <a:r>
              <a:rPr lang="en-US" altLang="zh-CN" sz="2000" dirty="0"/>
              <a:t>m</a:t>
            </a:r>
            <a:r>
              <a:rPr lang="zh-CN" altLang="en-US" sz="2000" dirty="0"/>
              <a:t>，密文分别为</a:t>
            </a:r>
            <a:br>
              <a:rPr lang="en-US" altLang="zh-CN" sz="2000" dirty="0"/>
            </a:br>
            <a:r>
              <a:rPr lang="en-US" altLang="zh-CN" sz="2000" dirty="0"/>
              <a:t>C</a:t>
            </a:r>
            <a:r>
              <a:rPr lang="en-US" altLang="zh-CN" sz="2000" baseline="-25000" dirty="0"/>
              <a:t>1</a:t>
            </a:r>
            <a:r>
              <a:rPr lang="en-US" altLang="zh-CN" sz="2000" dirty="0"/>
              <a:t>=m</a:t>
            </a:r>
            <a:r>
              <a:rPr lang="en-US" altLang="zh-CN" sz="2000" baseline="30000" dirty="0"/>
              <a:t>3</a:t>
            </a:r>
            <a:r>
              <a:rPr lang="zh-CN" altLang="en-US" sz="2000" dirty="0"/>
              <a:t> </a:t>
            </a:r>
            <a:r>
              <a:rPr lang="en-US" altLang="zh-CN" sz="2000" dirty="0"/>
              <a:t>mod n</a:t>
            </a:r>
            <a:r>
              <a:rPr lang="en-US" altLang="zh-CN" sz="2000" baseline="-25000" dirty="0"/>
              <a:t>1</a:t>
            </a:r>
            <a:r>
              <a:rPr lang="en-US" altLang="zh-CN" sz="2000" dirty="0"/>
              <a:t>, C</a:t>
            </a:r>
            <a:r>
              <a:rPr lang="en-US" altLang="zh-CN" sz="2000" baseline="-25000" dirty="0"/>
              <a:t>2</a:t>
            </a:r>
            <a:r>
              <a:rPr lang="en-US" altLang="zh-CN" sz="2000" dirty="0"/>
              <a:t>=m</a:t>
            </a:r>
            <a:r>
              <a:rPr lang="en-US" altLang="zh-CN" sz="2000" baseline="30000" dirty="0"/>
              <a:t>3</a:t>
            </a:r>
            <a:r>
              <a:rPr lang="en-US" altLang="zh-CN" sz="2000" dirty="0"/>
              <a:t> mod n</a:t>
            </a:r>
            <a:r>
              <a:rPr lang="en-US" altLang="zh-CN" sz="2000" baseline="-25000" dirty="0"/>
              <a:t>2</a:t>
            </a:r>
            <a:r>
              <a:rPr lang="en-US" altLang="zh-CN" sz="2000" dirty="0"/>
              <a:t>, C</a:t>
            </a:r>
            <a:r>
              <a:rPr lang="en-US" altLang="zh-CN" sz="2000" baseline="-25000" dirty="0"/>
              <a:t>3</a:t>
            </a:r>
            <a:r>
              <a:rPr lang="en-US" altLang="zh-CN" sz="2000" dirty="0"/>
              <a:t>=m</a:t>
            </a:r>
            <a:r>
              <a:rPr lang="en-US" altLang="zh-CN" sz="2000" baseline="30000" dirty="0"/>
              <a:t>3</a:t>
            </a:r>
            <a:r>
              <a:rPr lang="en-US" altLang="zh-CN" sz="2000" dirty="0"/>
              <a:t> mod n</a:t>
            </a:r>
            <a:r>
              <a:rPr lang="en-US" altLang="zh-CN" sz="2000" baseline="-25000" dirty="0"/>
              <a:t>3</a:t>
            </a:r>
            <a:endParaRPr lang="en-US" altLang="zh-CN" sz="2000" dirty="0"/>
          </a:p>
          <a:p>
            <a:pPr lvl="3"/>
            <a:r>
              <a:rPr lang="zh-CN" altLang="en-US" sz="2000" dirty="0"/>
              <a:t>各用户的素数是随机生成的，因此模数</a:t>
            </a:r>
            <a:r>
              <a:rPr lang="en-US" altLang="zh-CN" sz="2000" dirty="0"/>
              <a:t>n</a:t>
            </a:r>
            <a:r>
              <a:rPr lang="en-US" altLang="zh-CN" sz="2000" baseline="-25000" dirty="0"/>
              <a:t>1</a:t>
            </a:r>
            <a:r>
              <a:rPr lang="en-US" altLang="zh-CN" sz="2000" dirty="0"/>
              <a:t>,n</a:t>
            </a:r>
            <a:r>
              <a:rPr lang="en-US" altLang="zh-CN" sz="2000" baseline="-25000" dirty="0"/>
              <a:t>2</a:t>
            </a:r>
            <a:r>
              <a:rPr lang="en-US" altLang="zh-CN" sz="2000" dirty="0"/>
              <a:t>,n</a:t>
            </a:r>
            <a:r>
              <a:rPr lang="en-US" altLang="zh-CN" sz="2000" baseline="-25000" dirty="0"/>
              <a:t>3</a:t>
            </a:r>
            <a:r>
              <a:rPr lang="zh-CN" altLang="en-US" sz="2000" dirty="0"/>
              <a:t>两两互素的可能很大</a:t>
            </a:r>
            <a:endParaRPr lang="en-US" altLang="zh-CN" sz="2000" dirty="0"/>
          </a:p>
          <a:p>
            <a:pPr lvl="3"/>
            <a:r>
              <a:rPr lang="zh-CN" altLang="en-US" sz="2000" dirty="0"/>
              <a:t>由中国剩余定理可以计算</a:t>
            </a:r>
            <a:r>
              <a:rPr lang="en-US" altLang="zh-CN" sz="2000" dirty="0"/>
              <a:t>C=CRT(n</a:t>
            </a:r>
            <a:r>
              <a:rPr lang="en-US" altLang="zh-CN" sz="2000" baseline="-25000" dirty="0"/>
              <a:t>1</a:t>
            </a:r>
            <a:r>
              <a:rPr lang="en-US" altLang="zh-CN" sz="2000" dirty="0"/>
              <a:t>,n</a:t>
            </a:r>
            <a:r>
              <a:rPr lang="en-US" altLang="zh-CN" sz="2000" baseline="-25000" dirty="0"/>
              <a:t>2</a:t>
            </a:r>
            <a:r>
              <a:rPr lang="en-US" altLang="zh-CN" sz="2000" dirty="0"/>
              <a:t>,n</a:t>
            </a:r>
            <a:r>
              <a:rPr lang="en-US" altLang="zh-CN" sz="2000" baseline="-25000" dirty="0"/>
              <a:t>3</a:t>
            </a:r>
            <a:r>
              <a:rPr lang="en-US" altLang="zh-CN" sz="2000" dirty="0"/>
              <a:t>,C</a:t>
            </a:r>
            <a:r>
              <a:rPr lang="en-US" altLang="zh-CN" sz="2000" baseline="-25000" dirty="0"/>
              <a:t>1</a:t>
            </a:r>
            <a:r>
              <a:rPr lang="en-US" altLang="zh-CN" sz="2000" dirty="0"/>
              <a:t>,C</a:t>
            </a:r>
            <a:r>
              <a:rPr lang="en-US" altLang="zh-CN" sz="2000" baseline="-25000" dirty="0"/>
              <a:t>2</a:t>
            </a:r>
            <a:r>
              <a:rPr lang="en-US" altLang="zh-CN" sz="2000" dirty="0"/>
              <a:t>,C</a:t>
            </a:r>
            <a:r>
              <a:rPr lang="en-US" altLang="zh-CN" sz="2000" baseline="-25000" dirty="0"/>
              <a:t>3</a:t>
            </a:r>
            <a:r>
              <a:rPr lang="en-US" altLang="zh-CN" sz="2000" dirty="0"/>
              <a:t>)</a:t>
            </a:r>
          </a:p>
          <a:p>
            <a:pPr lvl="3"/>
            <a:r>
              <a:rPr lang="zh-CN" altLang="en-US" sz="2000" dirty="0"/>
              <a:t>显然有</a:t>
            </a:r>
            <a:r>
              <a:rPr lang="en-US" altLang="zh-CN" sz="2000" dirty="0"/>
              <a:t>C=m</a:t>
            </a:r>
            <a:r>
              <a:rPr lang="en-US" altLang="zh-CN" sz="2000" baseline="30000" dirty="0"/>
              <a:t>3</a:t>
            </a:r>
            <a:r>
              <a:rPr lang="en-US" altLang="zh-CN" sz="2000" dirty="0"/>
              <a:t> mod n</a:t>
            </a:r>
            <a:r>
              <a:rPr lang="en-US" altLang="zh-CN" sz="2000" baseline="-25000" dirty="0"/>
              <a:t>1</a:t>
            </a:r>
            <a:r>
              <a:rPr lang="en-US" altLang="zh-CN" sz="2000" dirty="0"/>
              <a:t>n</a:t>
            </a:r>
            <a:r>
              <a:rPr lang="en-US" altLang="zh-CN" sz="2000" baseline="-25000" dirty="0"/>
              <a:t>2</a:t>
            </a:r>
            <a:r>
              <a:rPr lang="en-US" altLang="zh-CN" sz="2000" dirty="0"/>
              <a:t>n</a:t>
            </a:r>
            <a:r>
              <a:rPr lang="en-US" altLang="zh-CN" sz="2000" baseline="-25000" dirty="0"/>
              <a:t>3</a:t>
            </a:r>
          </a:p>
          <a:p>
            <a:pPr lvl="3"/>
            <a:r>
              <a:rPr lang="zh-CN" altLang="en-US" sz="2000" dirty="0"/>
              <a:t>由</a:t>
            </a:r>
            <a:r>
              <a:rPr lang="en-US" altLang="zh-CN" sz="2000" dirty="0"/>
              <a:t>RSA</a:t>
            </a:r>
            <a:r>
              <a:rPr lang="zh-CN" altLang="en-US" sz="2000" dirty="0"/>
              <a:t>算法规则，</a:t>
            </a:r>
            <a:r>
              <a:rPr lang="en-US" altLang="zh-CN" sz="2000" dirty="0"/>
              <a:t>m&lt;</a:t>
            </a:r>
            <a:r>
              <a:rPr lang="en-US" altLang="zh-CN" sz="2000" dirty="0" err="1"/>
              <a:t>n</a:t>
            </a:r>
            <a:r>
              <a:rPr lang="en-US" altLang="zh-CN" sz="2000" baseline="-25000" dirty="0" err="1"/>
              <a:t>i</a:t>
            </a:r>
            <a:r>
              <a:rPr lang="zh-CN" altLang="en-US" sz="2000" dirty="0"/>
              <a:t>，</a:t>
            </a:r>
            <a:r>
              <a:rPr lang="en-US" altLang="zh-CN" sz="2000" dirty="0"/>
              <a:t> </a:t>
            </a:r>
            <a:r>
              <a:rPr lang="zh-CN" altLang="en-US" sz="2000" dirty="0"/>
              <a:t>因此</a:t>
            </a:r>
            <a:r>
              <a:rPr lang="en-US" altLang="zh-CN" sz="2000" dirty="0"/>
              <a:t>m</a:t>
            </a:r>
            <a:r>
              <a:rPr lang="en-US" altLang="zh-CN" sz="2000" baseline="30000" dirty="0"/>
              <a:t>3</a:t>
            </a:r>
            <a:r>
              <a:rPr lang="en-US" altLang="zh-CN" sz="2000" dirty="0"/>
              <a:t> &lt; n</a:t>
            </a:r>
            <a:r>
              <a:rPr lang="en-US" altLang="zh-CN" sz="2000" baseline="-25000" dirty="0"/>
              <a:t>1</a:t>
            </a:r>
            <a:r>
              <a:rPr lang="en-US" altLang="zh-CN" sz="2000" dirty="0"/>
              <a:t>n</a:t>
            </a:r>
            <a:r>
              <a:rPr lang="en-US" altLang="zh-CN" sz="2000" baseline="-25000" dirty="0"/>
              <a:t>2</a:t>
            </a:r>
            <a:r>
              <a:rPr lang="en-US" altLang="zh-CN" sz="2000" dirty="0"/>
              <a:t>n</a:t>
            </a:r>
            <a:r>
              <a:rPr lang="en-US" altLang="zh-CN" sz="2000" baseline="-25000" dirty="0"/>
              <a:t>3</a:t>
            </a:r>
            <a:endParaRPr lang="en-US" altLang="zh-CN" sz="2000" dirty="0"/>
          </a:p>
          <a:p>
            <a:pPr lvl="3"/>
            <a:r>
              <a:rPr lang="zh-CN" altLang="en-US" sz="2000" dirty="0"/>
              <a:t>因而可以直接计算</a:t>
            </a:r>
            <a:r>
              <a:rPr lang="en-US" altLang="zh-CN" sz="2000" dirty="0"/>
              <a:t>m=C</a:t>
            </a:r>
            <a:r>
              <a:rPr lang="en-US" altLang="zh-CN" sz="2000" baseline="30000" dirty="0"/>
              <a:t>1/3</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47500" lnSpcReduction="20000"/>
          </a:bodyPr>
          <a:lstStyle/>
          <a:p>
            <a:pPr>
              <a:lnSpc>
                <a:spcPct val="150000"/>
              </a:lnSpc>
            </a:pPr>
            <a:r>
              <a:rPr lang="en-US" altLang="zh-CN" sz="3400" dirty="0"/>
              <a:t>【</a:t>
            </a:r>
            <a:r>
              <a:rPr lang="zh-CN" altLang="en-US" sz="3400" dirty="0"/>
              <a:t>选讲或扩展讲解</a:t>
            </a:r>
            <a:r>
              <a:rPr lang="en-US" altLang="zh-CN" sz="3400" dirty="0"/>
              <a:t>】</a:t>
            </a:r>
          </a:p>
          <a:p>
            <a:pPr>
              <a:lnSpc>
                <a:spcPct val="150000"/>
              </a:lnSpc>
            </a:pPr>
            <a:r>
              <a:rPr lang="en-US" altLang="zh-CN" sz="3400" dirty="0"/>
              <a:t>4.</a:t>
            </a:r>
            <a:r>
              <a:rPr lang="zh-CN" altLang="en-US" sz="3400" dirty="0"/>
              <a:t>私钥的有效运算</a:t>
            </a:r>
            <a:endParaRPr lang="en-US" altLang="zh-CN" sz="3400" dirty="0"/>
          </a:p>
          <a:p>
            <a:pPr lvl="1">
              <a:lnSpc>
                <a:spcPct val="150000"/>
              </a:lnSpc>
            </a:pPr>
            <a:r>
              <a:rPr lang="zh-CN" altLang="en-US" sz="3400" dirty="0"/>
              <a:t>运用中国剩余定理简化运算：求</a:t>
            </a:r>
            <a:r>
              <a:rPr lang="en-US" altLang="zh-CN" sz="3400" dirty="0"/>
              <a:t>m=C</a:t>
            </a:r>
            <a:r>
              <a:rPr lang="en-US" altLang="zh-CN" sz="3400" baseline="30000" dirty="0"/>
              <a:t>d</a:t>
            </a:r>
            <a:r>
              <a:rPr lang="en-US" altLang="zh-CN" sz="3400" dirty="0"/>
              <a:t> mod n</a:t>
            </a:r>
          </a:p>
          <a:p>
            <a:pPr lvl="2">
              <a:lnSpc>
                <a:spcPct val="150000"/>
              </a:lnSpc>
            </a:pPr>
            <a:r>
              <a:rPr lang="zh-CN" altLang="en-US" sz="3400" dirty="0"/>
              <a:t>计算：</a:t>
            </a:r>
            <a:r>
              <a:rPr lang="en-US" altLang="zh-CN" sz="3400" dirty="0" err="1"/>
              <a:t>X</a:t>
            </a:r>
            <a:r>
              <a:rPr lang="en-US" altLang="zh-CN" sz="3400" baseline="-25000" dirty="0" err="1"/>
              <a:t>p</a:t>
            </a:r>
            <a:r>
              <a:rPr lang="en-US" altLang="zh-CN" sz="3400" dirty="0"/>
              <a:t>=q×(q</a:t>
            </a:r>
            <a:r>
              <a:rPr lang="en-US" altLang="zh-CN" sz="3400" baseline="30000" dirty="0"/>
              <a:t>-1</a:t>
            </a:r>
            <a:r>
              <a:rPr lang="en-US" altLang="zh-CN" sz="3400" dirty="0"/>
              <a:t> mod p), </a:t>
            </a:r>
            <a:r>
              <a:rPr lang="en-US" altLang="zh-CN" sz="3400" dirty="0" err="1"/>
              <a:t>X</a:t>
            </a:r>
            <a:r>
              <a:rPr lang="en-US" altLang="zh-CN" sz="3400" baseline="-25000" dirty="0" err="1"/>
              <a:t>q</a:t>
            </a:r>
            <a:r>
              <a:rPr lang="en-US" altLang="zh-CN" sz="3400" dirty="0"/>
              <a:t>=p×(p</a:t>
            </a:r>
            <a:r>
              <a:rPr lang="en-US" altLang="zh-CN" sz="3400" baseline="30000" dirty="0"/>
              <a:t>-1</a:t>
            </a:r>
            <a:r>
              <a:rPr lang="en-US" altLang="zh-CN" sz="3400" dirty="0"/>
              <a:t> mod q)</a:t>
            </a:r>
          </a:p>
          <a:p>
            <a:pPr lvl="2">
              <a:lnSpc>
                <a:spcPct val="150000"/>
              </a:lnSpc>
            </a:pPr>
            <a:r>
              <a:rPr lang="zh-CN" altLang="en-US" sz="3400" dirty="0"/>
              <a:t>定义：</a:t>
            </a:r>
            <a:r>
              <a:rPr lang="en-US" altLang="zh-CN" sz="3400" dirty="0" err="1"/>
              <a:t>V</a:t>
            </a:r>
            <a:r>
              <a:rPr lang="en-US" altLang="zh-CN" sz="3400" baseline="-25000" dirty="0" err="1"/>
              <a:t>p</a:t>
            </a:r>
            <a:r>
              <a:rPr lang="en-US" altLang="zh-CN" sz="3400" dirty="0"/>
              <a:t>=C</a:t>
            </a:r>
            <a:r>
              <a:rPr lang="en-US" altLang="zh-CN" sz="3400" baseline="30000" dirty="0"/>
              <a:t>d</a:t>
            </a:r>
            <a:r>
              <a:rPr lang="en-US" altLang="zh-CN" sz="3400" dirty="0"/>
              <a:t> mod p=C</a:t>
            </a:r>
            <a:r>
              <a:rPr lang="en-US" altLang="zh-CN" sz="3400" baseline="30000" dirty="0"/>
              <a:t>d mod (p-1)</a:t>
            </a:r>
            <a:r>
              <a:rPr lang="en-US" altLang="zh-CN" sz="3400" dirty="0"/>
              <a:t> mod p</a:t>
            </a:r>
          </a:p>
          <a:p>
            <a:pPr lvl="2">
              <a:lnSpc>
                <a:spcPct val="150000"/>
              </a:lnSpc>
              <a:buNone/>
            </a:pPr>
            <a:r>
              <a:rPr lang="en-US" altLang="zh-CN" sz="3400" dirty="0"/>
              <a:t>		 </a:t>
            </a:r>
            <a:r>
              <a:rPr lang="en-US" altLang="zh-CN" sz="3400" dirty="0" err="1"/>
              <a:t>V</a:t>
            </a:r>
            <a:r>
              <a:rPr lang="en-US" altLang="zh-CN" sz="3400" baseline="-25000" dirty="0" err="1"/>
              <a:t>q</a:t>
            </a:r>
            <a:r>
              <a:rPr lang="en-US" altLang="zh-CN" sz="3400" dirty="0"/>
              <a:t>=C</a:t>
            </a:r>
            <a:r>
              <a:rPr lang="en-US" altLang="zh-CN" sz="3400" baseline="30000" dirty="0"/>
              <a:t>d</a:t>
            </a:r>
            <a:r>
              <a:rPr lang="en-US" altLang="zh-CN" sz="3400" dirty="0"/>
              <a:t> mod q=C</a:t>
            </a:r>
            <a:r>
              <a:rPr lang="en-US" altLang="zh-CN" sz="3400" baseline="30000" dirty="0"/>
              <a:t>d mod (q-1)</a:t>
            </a:r>
            <a:r>
              <a:rPr lang="en-US" altLang="zh-CN" sz="3400" dirty="0"/>
              <a:t> mod q</a:t>
            </a:r>
          </a:p>
          <a:p>
            <a:pPr lvl="2">
              <a:lnSpc>
                <a:spcPct val="150000"/>
              </a:lnSpc>
            </a:pPr>
            <a:r>
              <a:rPr lang="zh-CN" altLang="en-US" sz="3400" dirty="0"/>
              <a:t>则</a:t>
            </a:r>
            <a:r>
              <a:rPr lang="en-US" altLang="zh-CN" sz="3400" dirty="0"/>
              <a:t>m=(</a:t>
            </a:r>
            <a:r>
              <a:rPr lang="en-US" altLang="zh-CN" sz="3400" dirty="0" err="1"/>
              <a:t>V</a:t>
            </a:r>
            <a:r>
              <a:rPr lang="en-US" altLang="zh-CN" sz="3400" baseline="-25000" dirty="0" err="1"/>
              <a:t>p</a:t>
            </a:r>
            <a:r>
              <a:rPr lang="en-US" altLang="zh-CN" sz="3400" dirty="0" err="1"/>
              <a:t>X</a:t>
            </a:r>
            <a:r>
              <a:rPr lang="en-US" altLang="zh-CN" sz="3400" baseline="-25000" dirty="0" err="1"/>
              <a:t>p</a:t>
            </a:r>
            <a:r>
              <a:rPr lang="en-US" altLang="zh-CN" sz="3400" dirty="0" err="1"/>
              <a:t>+V</a:t>
            </a:r>
            <a:r>
              <a:rPr lang="en-US" altLang="zh-CN" sz="3400" baseline="-25000" dirty="0" err="1"/>
              <a:t>q</a:t>
            </a:r>
            <a:r>
              <a:rPr lang="en-US" altLang="zh-CN" sz="3400" dirty="0" err="1"/>
              <a:t>X</a:t>
            </a:r>
            <a:r>
              <a:rPr lang="en-US" altLang="zh-CN" sz="3400" baseline="-25000" dirty="0" err="1"/>
              <a:t>q</a:t>
            </a:r>
            <a:r>
              <a:rPr lang="en-US" altLang="zh-CN" sz="3400" dirty="0"/>
              <a:t>) mod n</a:t>
            </a:r>
          </a:p>
          <a:p>
            <a:pPr lvl="1">
              <a:lnSpc>
                <a:spcPct val="150000"/>
              </a:lnSpc>
            </a:pPr>
            <a:r>
              <a:rPr lang="zh-CN" altLang="en-US" sz="3400" dirty="0"/>
              <a:t>比直接运算</a:t>
            </a:r>
            <a:r>
              <a:rPr lang="en-US" altLang="zh-CN" sz="3400" dirty="0"/>
              <a:t>m=C</a:t>
            </a:r>
            <a:r>
              <a:rPr lang="en-US" altLang="zh-CN" sz="3400" baseline="30000" dirty="0"/>
              <a:t>d</a:t>
            </a:r>
            <a:r>
              <a:rPr lang="en-US" altLang="zh-CN" sz="3400" dirty="0"/>
              <a:t> mod n</a:t>
            </a:r>
            <a:r>
              <a:rPr lang="zh-CN" altLang="en-US" sz="3400" dirty="0"/>
              <a:t>快</a:t>
            </a:r>
            <a:r>
              <a:rPr lang="en-US" altLang="zh-CN" sz="3400" dirty="0"/>
              <a:t>4</a:t>
            </a:r>
            <a:r>
              <a:rPr lang="zh-CN" altLang="en-US" sz="3400" dirty="0"/>
              <a:t>倍</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r>
              <a:rPr kumimoji="1" lang="zh-CN" altLang="en-US" dirty="0"/>
              <a:t>讲解脚本</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网络安全威胁基本解决方案，</a:t>
            </a:r>
            <a:r>
              <a:rPr lang="zh-CN" altLang="en-US" dirty="0"/>
              <a:t>根据攻击者的攻击行为考虑如下安全防护基本策略和方案主要包括以下几个方面：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、监视全网安全，及时了解全网动态，如果有条件可以配置网络安全态势感知平台；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、解决与系统相关的数据保密问题，尤其是当下云计算和大数据广泛应用的情况下，数据安全问题更加突出，还有勒索病毒和个人隐私保护等都是数据保密问题，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、考虑使用对称和公钥加密算法，重视密钥管理相关问题，按照国家</a:t>
            </a:r>
            <a:r>
              <a:rPr lang="en-US" altLang="zh-CN" dirty="0"/>
              <a:t>《</a:t>
            </a:r>
            <a:r>
              <a:rPr lang="zh-CN" altLang="en-US" dirty="0"/>
              <a:t>商用密码法</a:t>
            </a:r>
            <a:r>
              <a:rPr lang="en-US" altLang="zh-CN" dirty="0"/>
              <a:t>》</a:t>
            </a:r>
            <a:r>
              <a:rPr lang="zh-CN" altLang="en-US" dirty="0"/>
              <a:t>的要求，在使用密码算法和加解密技术的地方进行商密测评，当然这里还有老生常谈的弱口令问题也需要解决，目前比较成熟的办法是统一身份认证，如登陆站点群时强制要求使用强密码，进入统一认证后，进入主要系统或进行敏感操作时需要二次认证，如手机短信验证码认证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、使用数字签名、安全算法认证及访问控制技术解决可验证性问题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、重视网络及系统的通信安全问题，包括应用层、网络层和传输层相关的通信安全问题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、解决电子邮件安全和</a:t>
            </a:r>
            <a:r>
              <a:rPr lang="en-US" altLang="zh-CN" dirty="0"/>
              <a:t>Web</a:t>
            </a:r>
            <a:r>
              <a:rPr lang="zh-CN" altLang="en-US" dirty="0"/>
              <a:t>安全问题，防止钓鱼邮件攻击，不受信任的邮件地址相关链接和附件不随意打开，在更广泛的</a:t>
            </a:r>
            <a:r>
              <a:rPr lang="en-US" altLang="zh-CN" dirty="0"/>
              <a:t>Web</a:t>
            </a:r>
            <a:r>
              <a:rPr lang="zh-CN" altLang="en-US" dirty="0"/>
              <a:t>域中检查安全性问题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、及时了解社会安全问题，包括电信诈骗、永恒之蓝勒索病毒、威胁情报、漏洞发布平台、社会工程学攻击等安全问题解决方案。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其实目前网络攻防演练</a:t>
            </a:r>
            <a:r>
              <a:rPr lang="en-US" altLang="zh-CN" dirty="0"/>
              <a:t>/</a:t>
            </a:r>
            <a:r>
              <a:rPr lang="zh-CN" altLang="en-US" dirty="0"/>
              <a:t>演习过程中，除了正面从</a:t>
            </a:r>
            <a:r>
              <a:rPr lang="en-US" altLang="zh-CN" dirty="0"/>
              <a:t>Web</a:t>
            </a:r>
            <a:r>
              <a:rPr lang="zh-CN" altLang="en-US" dirty="0"/>
              <a:t>侧纵向渗透进去后开始内网的横向渗透外，另外比较有效的方法就是通过钓鱼邮件获取关键人员的机器权限或有价值的信息（如管理员用户名密码信息），还有就是通过社会工程学方法进行攻击，因此后面两个问题值得持续关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812797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r>
              <a:rPr lang="zh-CN" altLang="en-US" dirty="0"/>
              <a:t>当前网络安全竞赛，尤其是</a:t>
            </a:r>
            <a:r>
              <a:rPr lang="en-US" altLang="zh-CN" dirty="0"/>
              <a:t>CTF</a:t>
            </a:r>
            <a:r>
              <a:rPr lang="zh-CN" altLang="en-US" dirty="0"/>
              <a:t>夺旗赛，经常考察</a:t>
            </a:r>
            <a:r>
              <a:rPr lang="en-US" altLang="zh-CN" dirty="0"/>
              <a:t>RSA</a:t>
            </a:r>
            <a:r>
              <a:rPr lang="zh-CN" altLang="en-US" dirty="0"/>
              <a:t>的攻击方式。下面对</a:t>
            </a:r>
            <a:r>
              <a:rPr lang="en-US" altLang="zh-CN" dirty="0"/>
              <a:t>RSA</a:t>
            </a:r>
            <a:r>
              <a:rPr lang="zh-CN" altLang="en-US" dirty="0"/>
              <a:t>的攻击进行阐述。主要分成四种。</a:t>
            </a:r>
            <a:endParaRPr lang="en-US" altLang="zh-CN" dirty="0"/>
          </a:p>
          <a:p>
            <a:pPr marL="914400" lvl="1" indent="-457200">
              <a:lnSpc>
                <a:spcPct val="110000"/>
              </a:lnSpc>
              <a:buFont typeface="+mj-ea"/>
              <a:buAutoNum type="circleNumDbPlain"/>
            </a:pPr>
            <a:r>
              <a:rPr lang="zh-CN" altLang="en-US" dirty="0"/>
              <a:t>穷举攻击：</a:t>
            </a:r>
            <a:endParaRPr lang="en-US" altLang="zh-CN" dirty="0"/>
          </a:p>
          <a:p>
            <a:pPr lvl="2">
              <a:lnSpc>
                <a:spcPct val="110000"/>
              </a:lnSpc>
            </a:pPr>
            <a:r>
              <a:rPr lang="zh-CN" altLang="en-US" dirty="0"/>
              <a:t>尝试所有可能的密钥    </a:t>
            </a:r>
          </a:p>
          <a:p>
            <a:pPr marL="914400" lvl="1" indent="-457200">
              <a:lnSpc>
                <a:spcPct val="110000"/>
              </a:lnSpc>
              <a:buFont typeface="+mj-ea"/>
              <a:buAutoNum type="circleNumDbPlain"/>
            </a:pPr>
            <a:r>
              <a:rPr lang="zh-CN" altLang="en-US" dirty="0"/>
              <a:t>数学攻击：</a:t>
            </a:r>
            <a:endParaRPr lang="en-US" altLang="zh-CN" dirty="0"/>
          </a:p>
          <a:p>
            <a:pPr lvl="2">
              <a:lnSpc>
                <a:spcPct val="110000"/>
              </a:lnSpc>
            </a:pPr>
            <a:r>
              <a:rPr lang="zh-CN" altLang="en-US" dirty="0"/>
              <a:t>对两个素数乘积的因子分解（</a:t>
            </a:r>
            <a:r>
              <a:rPr lang="en-US" altLang="zh-CN" dirty="0"/>
              <a:t>FAC</a:t>
            </a:r>
            <a:r>
              <a:rPr lang="zh-CN" altLang="en-US" dirty="0"/>
              <a:t>问题）</a:t>
            </a:r>
            <a:endParaRPr lang="en-US" altLang="zh-CN" dirty="0"/>
          </a:p>
          <a:p>
            <a:pPr marL="914400" lvl="1" indent="-457200">
              <a:lnSpc>
                <a:spcPct val="110000"/>
              </a:lnSpc>
              <a:buFont typeface="+mj-ea"/>
              <a:buAutoNum type="circleNumDbPlain"/>
            </a:pPr>
            <a:r>
              <a:rPr lang="zh-CN" altLang="en-US" dirty="0"/>
              <a:t>计时攻击：</a:t>
            </a:r>
            <a:endParaRPr lang="en-US" altLang="zh-CN" dirty="0"/>
          </a:p>
          <a:p>
            <a:pPr lvl="2">
              <a:lnSpc>
                <a:spcPct val="110000"/>
              </a:lnSpc>
            </a:pPr>
            <a:r>
              <a:rPr lang="zh-CN" altLang="en-US" dirty="0"/>
              <a:t>依赖于解密算法的运行时间</a:t>
            </a:r>
            <a:endParaRPr lang="en-US" altLang="zh-CN" dirty="0"/>
          </a:p>
          <a:p>
            <a:pPr marL="914400" lvl="1" indent="-457200">
              <a:lnSpc>
                <a:spcPct val="110000"/>
              </a:lnSpc>
              <a:buFont typeface="+mj-ea"/>
              <a:buAutoNum type="circleNumDbPlain"/>
            </a:pPr>
            <a:r>
              <a:rPr lang="zh-CN" altLang="en-US" dirty="0"/>
              <a:t>选择密文攻击：</a:t>
            </a:r>
            <a:endParaRPr lang="en-US" altLang="zh-CN" dirty="0"/>
          </a:p>
          <a:p>
            <a:pPr lvl="2">
              <a:lnSpc>
                <a:spcPct val="110000"/>
              </a:lnSpc>
            </a:pPr>
            <a:r>
              <a:rPr lang="zh-CN" altLang="en-US" dirty="0"/>
              <a:t>利用了</a:t>
            </a:r>
            <a:r>
              <a:rPr lang="en-US" altLang="zh-CN" dirty="0"/>
              <a:t>RSA</a:t>
            </a:r>
            <a:r>
              <a:rPr lang="zh-CN" altLang="en-US" dirty="0"/>
              <a:t>算法的性质</a:t>
            </a:r>
            <a:endParaRPr lang="en-US" altLang="zh-CN" dirty="0"/>
          </a:p>
          <a:p>
            <a:r>
              <a:rPr lang="zh-CN" altLang="en-US" dirty="0"/>
              <a:t>这边主要针对第</a:t>
            </a:r>
            <a:r>
              <a:rPr lang="en-US" altLang="zh-CN" dirty="0"/>
              <a:t>2</a:t>
            </a:r>
            <a:r>
              <a:rPr lang="zh-CN" altLang="en-US" dirty="0"/>
              <a:t>和第</a:t>
            </a:r>
            <a:r>
              <a:rPr lang="en-US" altLang="zh-CN" dirty="0"/>
              <a:t>3</a:t>
            </a:r>
            <a:r>
              <a:rPr lang="zh-CN" altLang="en-US" dirty="0"/>
              <a:t>进行阐述。</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514350" indent="-514350">
              <a:buFont typeface="+mj-ea"/>
              <a:buNone/>
            </a:pPr>
            <a:r>
              <a:rPr lang="en-US" altLang="zh-CN" sz="4000" dirty="0">
                <a:solidFill>
                  <a:srgbClr val="7030A0"/>
                </a:solidFill>
              </a:rPr>
              <a:t>【</a:t>
            </a:r>
            <a:r>
              <a:rPr lang="zh-CN" altLang="en-US" sz="4000" dirty="0">
                <a:solidFill>
                  <a:srgbClr val="7030A0"/>
                </a:solidFill>
              </a:rPr>
              <a:t>讲解脚本</a:t>
            </a:r>
            <a:r>
              <a:rPr lang="en-US" altLang="zh-CN" sz="4000" dirty="0">
                <a:solidFill>
                  <a:srgbClr val="7030A0"/>
                </a:solidFill>
              </a:rPr>
              <a:t>】</a:t>
            </a:r>
          </a:p>
          <a:p>
            <a:pPr marL="514350" indent="-514350">
              <a:buFont typeface="+mj-ea"/>
              <a:buNone/>
            </a:pPr>
            <a:endParaRPr lang="en-US" altLang="zh-CN" sz="4000" dirty="0">
              <a:solidFill>
                <a:srgbClr val="7030A0"/>
              </a:solidFill>
            </a:endParaRPr>
          </a:p>
          <a:p>
            <a:pPr marL="514350" indent="-514350">
              <a:buFont typeface="+mj-ea"/>
              <a:buAutoNum type="circleNumDbPlain" startAt="2"/>
            </a:pPr>
            <a:r>
              <a:rPr lang="zh-CN" altLang="en-US" sz="4000" dirty="0">
                <a:solidFill>
                  <a:srgbClr val="7030A0"/>
                </a:solidFill>
              </a:rPr>
              <a:t>数学攻击：</a:t>
            </a:r>
            <a:endParaRPr lang="en-US" altLang="zh-CN" sz="4000" dirty="0">
              <a:solidFill>
                <a:srgbClr val="7030A0"/>
              </a:solidFill>
            </a:endParaRPr>
          </a:p>
          <a:p>
            <a:pPr lvl="1"/>
            <a:r>
              <a:rPr lang="zh-CN" altLang="en-US" dirty="0"/>
              <a:t>分解</a:t>
            </a:r>
            <a:r>
              <a:rPr lang="en-US" altLang="zh-CN" dirty="0"/>
              <a:t>n</a:t>
            </a:r>
            <a:r>
              <a:rPr lang="zh-CN" altLang="en-US" dirty="0"/>
              <a:t>为两个素数</a:t>
            </a:r>
            <a:r>
              <a:rPr lang="en-US" altLang="zh-CN" dirty="0"/>
              <a:t>p,q</a:t>
            </a:r>
            <a:r>
              <a:rPr lang="zh-CN" altLang="en-US" dirty="0"/>
              <a:t>，并进而求出</a:t>
            </a:r>
            <a:r>
              <a:rPr lang="en-US" altLang="zh-CN" dirty="0"/>
              <a:t>d</a:t>
            </a:r>
          </a:p>
          <a:p>
            <a:pPr lvl="1"/>
            <a:r>
              <a:rPr lang="zh-CN" altLang="en-US" dirty="0"/>
              <a:t>直接找出</a:t>
            </a:r>
            <a:r>
              <a:rPr lang="el-GR" altLang="zh-CN" dirty="0">
                <a:cs typeface="Times New Roman"/>
              </a:rPr>
              <a:t>Φ</a:t>
            </a:r>
            <a:r>
              <a:rPr lang="en-US" altLang="zh-CN" dirty="0">
                <a:cs typeface="Arial Unicode MS" pitchFamily="34" charset="-122"/>
              </a:rPr>
              <a:t>(n)</a:t>
            </a:r>
            <a:r>
              <a:rPr lang="zh-CN" altLang="en-US" dirty="0">
                <a:cs typeface="Arial Unicode MS" pitchFamily="34" charset="-122"/>
              </a:rPr>
              <a:t>，并进而求出</a:t>
            </a:r>
            <a:r>
              <a:rPr lang="en-US" altLang="zh-CN" dirty="0">
                <a:cs typeface="Arial Unicode MS" pitchFamily="34" charset="-122"/>
              </a:rPr>
              <a:t>d</a:t>
            </a:r>
          </a:p>
          <a:p>
            <a:pPr lvl="1"/>
            <a:r>
              <a:rPr lang="zh-CN" altLang="en-US" dirty="0">
                <a:cs typeface="Arial Unicode MS" pitchFamily="34" charset="-122"/>
              </a:rPr>
              <a:t>直接找出</a:t>
            </a:r>
            <a:r>
              <a:rPr lang="en-US" altLang="zh-CN" dirty="0">
                <a:cs typeface="Arial Unicode MS" pitchFamily="34" charset="-122"/>
              </a:rPr>
              <a:t>d</a:t>
            </a:r>
          </a:p>
          <a:p>
            <a:pPr lvl="1"/>
            <a:endParaRPr lang="en-US" altLang="zh-CN" dirty="0">
              <a:cs typeface="Arial Unicode MS" pitchFamily="34" charset="-122"/>
            </a:endParaRPr>
          </a:p>
          <a:p>
            <a:pPr lvl="1"/>
            <a:r>
              <a:rPr lang="en-US" altLang="zh-CN" dirty="0"/>
              <a:t>RSA</a:t>
            </a:r>
            <a:r>
              <a:rPr lang="zh-CN" altLang="en-US" dirty="0"/>
              <a:t>的安全性问题依赖于大合数的素因子分解，即</a:t>
            </a:r>
            <a:r>
              <a:rPr lang="en-US" altLang="zh-CN" dirty="0"/>
              <a:t>factorization problem (FAC)</a:t>
            </a:r>
          </a:p>
          <a:p>
            <a:r>
              <a:rPr lang="en-US" altLang="zh-CN" dirty="0"/>
              <a:t>p</a:t>
            </a:r>
            <a:r>
              <a:rPr lang="zh-CN" altLang="en-US" dirty="0"/>
              <a:t>和</a:t>
            </a:r>
            <a:r>
              <a:rPr lang="en-US" altLang="zh-CN" dirty="0"/>
              <a:t>q</a:t>
            </a:r>
            <a:r>
              <a:rPr lang="zh-CN" altLang="en-US" dirty="0"/>
              <a:t>应该是随机的，且不包含在素数表中</a:t>
            </a:r>
            <a:endParaRPr lang="en-US" altLang="zh-CN" dirty="0"/>
          </a:p>
          <a:p>
            <a:pPr lvl="1"/>
            <a:r>
              <a:rPr lang="zh-CN" altLang="en-US" dirty="0"/>
              <a:t>总可以查表或遍历特殊形式的素数</a:t>
            </a:r>
            <a:endParaRPr lang="en-US" altLang="zh-CN" dirty="0">
              <a:solidFill>
                <a:srgbClr val="FF0000"/>
              </a:solidFill>
            </a:endParaRPr>
          </a:p>
          <a:p>
            <a:r>
              <a:rPr lang="zh-CN" altLang="en-US" dirty="0"/>
              <a:t>强素数</a:t>
            </a:r>
            <a:r>
              <a:rPr lang="en-US" altLang="zh-CN" dirty="0"/>
              <a:t>p</a:t>
            </a:r>
            <a:r>
              <a:rPr lang="zh-CN" altLang="en-US" dirty="0"/>
              <a:t>：</a:t>
            </a:r>
            <a:endParaRPr lang="en-US" altLang="zh-CN" dirty="0"/>
          </a:p>
          <a:p>
            <a:pPr lvl="1"/>
            <a:r>
              <a:rPr lang="en-US" altLang="zh-CN" dirty="0"/>
              <a:t>p-1</a:t>
            </a:r>
            <a:r>
              <a:rPr lang="zh-CN" altLang="en-US" dirty="0"/>
              <a:t>有一个大的素因子</a:t>
            </a:r>
            <a:r>
              <a:rPr lang="en-US" altLang="zh-CN" dirty="0"/>
              <a:t>r</a:t>
            </a:r>
          </a:p>
          <a:p>
            <a:pPr lvl="1"/>
            <a:r>
              <a:rPr lang="en-US" altLang="zh-CN" dirty="0"/>
              <a:t>p+1</a:t>
            </a:r>
            <a:r>
              <a:rPr lang="zh-CN" altLang="en-US" dirty="0"/>
              <a:t>有一个大的素因子</a:t>
            </a:r>
            <a:endParaRPr lang="en-US" altLang="zh-CN" dirty="0"/>
          </a:p>
          <a:p>
            <a:pPr lvl="1"/>
            <a:r>
              <a:rPr lang="en-US" altLang="zh-CN" dirty="0"/>
              <a:t>r-1</a:t>
            </a:r>
            <a:r>
              <a:rPr lang="zh-CN" altLang="en-US" dirty="0"/>
              <a:t>有一个大的素因子</a:t>
            </a:r>
            <a:endParaRPr lang="en-US" altLang="zh-CN" dirty="0">
              <a:solidFill>
                <a:srgbClr val="FF0000"/>
              </a:solidFill>
            </a:endParaRPr>
          </a:p>
          <a:p>
            <a:r>
              <a:rPr lang="en-US" altLang="zh-CN" dirty="0"/>
              <a:t>p</a:t>
            </a:r>
            <a:r>
              <a:rPr lang="zh-CN" altLang="en-US" dirty="0"/>
              <a:t>和</a:t>
            </a:r>
            <a:r>
              <a:rPr lang="en-US" altLang="zh-CN" dirty="0"/>
              <a:t>q</a:t>
            </a:r>
            <a:r>
              <a:rPr lang="zh-CN" altLang="en-US" dirty="0"/>
              <a:t>大小不能太接近</a:t>
            </a:r>
            <a:endParaRPr lang="en-US" altLang="zh-CN" dirty="0"/>
          </a:p>
          <a:p>
            <a:pPr lvl="1"/>
            <a:r>
              <a:rPr lang="zh-CN" altLang="en-US" dirty="0"/>
              <a:t>否则</a:t>
            </a:r>
            <a:r>
              <a:rPr lang="en-US" altLang="zh-CN" dirty="0"/>
              <a:t>p</a:t>
            </a:r>
            <a:r>
              <a:rPr lang="zh-CN" altLang="en-US" dirty="0"/>
              <a:t>和</a:t>
            </a:r>
            <a:r>
              <a:rPr lang="en-US" altLang="zh-CN" dirty="0"/>
              <a:t>q</a:t>
            </a:r>
            <a:r>
              <a:rPr lang="zh-CN" altLang="en-US" dirty="0"/>
              <a:t>接近</a:t>
            </a:r>
            <a:r>
              <a:rPr lang="en-US" altLang="zh-CN" dirty="0"/>
              <a:t>n</a:t>
            </a:r>
            <a:r>
              <a:rPr lang="en-US" altLang="zh-CN" baseline="30000" dirty="0"/>
              <a:t>1/2</a:t>
            </a:r>
            <a:r>
              <a:rPr lang="zh-CN" altLang="en-US" dirty="0"/>
              <a:t>，容易被穷举攻击</a:t>
            </a:r>
            <a:endParaRPr lang="en-US" altLang="zh-CN" dirty="0"/>
          </a:p>
          <a:p>
            <a:pPr lvl="1"/>
            <a:r>
              <a:rPr lang="zh-CN" altLang="en-US" dirty="0"/>
              <a:t>选择</a:t>
            </a:r>
            <a:r>
              <a:rPr lang="en-US" altLang="zh-CN" dirty="0"/>
              <a:t>p</a:t>
            </a:r>
            <a:r>
              <a:rPr lang="zh-CN" altLang="en-US" dirty="0"/>
              <a:t>和</a:t>
            </a:r>
            <a:r>
              <a:rPr lang="en-US" altLang="zh-CN" dirty="0"/>
              <a:t>q</a:t>
            </a:r>
            <a:r>
              <a:rPr lang="zh-CN" altLang="en-US" dirty="0"/>
              <a:t>在长度上有几个比特差异是可行的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r>
              <a:rPr lang="en-US" altLang="zh-CN" dirty="0"/>
              <a:t>(p-1)</a:t>
            </a:r>
            <a:r>
              <a:rPr lang="zh-CN" altLang="en-US" dirty="0"/>
              <a:t>和</a:t>
            </a:r>
            <a:r>
              <a:rPr lang="en-US" altLang="zh-CN" dirty="0"/>
              <a:t>(q-1)</a:t>
            </a:r>
            <a:r>
              <a:rPr lang="zh-CN" altLang="en-US" dirty="0"/>
              <a:t>都应有一个不相等的大素因子</a:t>
            </a:r>
            <a:endParaRPr lang="en-US" altLang="zh-CN" dirty="0"/>
          </a:p>
          <a:p>
            <a:pPr lvl="1"/>
            <a:r>
              <a:rPr lang="zh-CN" altLang="en-US" dirty="0"/>
              <a:t>可能存在基于重复加密的攻击：</a:t>
            </a:r>
            <a:r>
              <a:rPr lang="en-US" altLang="zh-CN" dirty="0" err="1"/>
              <a:t>c</a:t>
            </a:r>
            <a:r>
              <a:rPr lang="en-US" altLang="zh-CN" baseline="30000" dirty="0" err="1"/>
              <a:t>e</a:t>
            </a:r>
            <a:r>
              <a:rPr lang="en-US" altLang="zh-CN" dirty="0"/>
              <a:t>,(</a:t>
            </a:r>
            <a:r>
              <a:rPr lang="en-US" altLang="zh-CN" dirty="0" err="1"/>
              <a:t>c</a:t>
            </a:r>
            <a:r>
              <a:rPr lang="en-US" altLang="zh-CN" baseline="30000" dirty="0" err="1"/>
              <a:t>e</a:t>
            </a:r>
            <a:r>
              <a:rPr lang="en-US" altLang="zh-CN" dirty="0"/>
              <a:t>)</a:t>
            </a:r>
            <a:r>
              <a:rPr lang="en-US" altLang="zh-CN" baseline="30000" dirty="0"/>
              <a:t>e</a:t>
            </a:r>
            <a:r>
              <a:rPr lang="en-US" altLang="zh-CN" dirty="0"/>
              <a:t>,…</a:t>
            </a:r>
          </a:p>
          <a:p>
            <a:pPr marL="936000" lvl="2"/>
            <a:r>
              <a:rPr lang="zh-CN" altLang="en-US" dirty="0"/>
              <a:t>若</a:t>
            </a:r>
            <a:r>
              <a:rPr lang="en-US" altLang="zh-CN" dirty="0" err="1"/>
              <a:t>c</a:t>
            </a:r>
            <a:r>
              <a:rPr lang="en-US" altLang="zh-CN" baseline="30000" dirty="0" err="1"/>
              <a:t>e</a:t>
            </a:r>
            <a:r>
              <a:rPr lang="en-US" altLang="zh-CN" baseline="50000" dirty="0" err="1"/>
              <a:t>t</a:t>
            </a:r>
            <a:r>
              <a:rPr lang="en-US" altLang="zh-CN" dirty="0"/>
              <a:t> ≡ c</a:t>
            </a:r>
            <a:r>
              <a:rPr lang="zh-CN" altLang="en-US" dirty="0"/>
              <a:t> </a:t>
            </a:r>
            <a:r>
              <a:rPr lang="en-US" altLang="zh-CN" dirty="0"/>
              <a:t>(mod n)</a:t>
            </a:r>
            <a:r>
              <a:rPr lang="zh-CN" altLang="en-US" dirty="0"/>
              <a:t>，则</a:t>
            </a:r>
            <a:r>
              <a:rPr lang="en-US" altLang="zh-CN" dirty="0"/>
              <a:t>c</a:t>
            </a:r>
            <a:r>
              <a:rPr lang="en-US" altLang="zh-CN" baseline="30000" dirty="0"/>
              <a:t>e</a:t>
            </a:r>
            <a:r>
              <a:rPr lang="en-US" altLang="zh-CN" baseline="50000" dirty="0"/>
              <a:t>t-1</a:t>
            </a:r>
            <a:r>
              <a:rPr lang="en-US" altLang="zh-CN" dirty="0"/>
              <a:t> ≡ m (mod n)</a:t>
            </a:r>
            <a:r>
              <a:rPr lang="zh-CN" altLang="en-US" dirty="0"/>
              <a:t>，即</a:t>
            </a:r>
            <a:r>
              <a:rPr lang="en-US" altLang="zh-CN" dirty="0"/>
              <a:t>m</a:t>
            </a:r>
            <a:r>
              <a:rPr lang="en-US" altLang="zh-CN" baseline="30000" dirty="0"/>
              <a:t>e</a:t>
            </a:r>
            <a:r>
              <a:rPr lang="en-US" altLang="zh-CN" baseline="50000" dirty="0"/>
              <a:t>t</a:t>
            </a:r>
            <a:r>
              <a:rPr lang="en-US" altLang="zh-CN" baseline="30000" dirty="0"/>
              <a:t>-1</a:t>
            </a:r>
            <a:r>
              <a:rPr lang="en-US" altLang="zh-CN" dirty="0"/>
              <a:t>=m (mod n)</a:t>
            </a:r>
          </a:p>
          <a:p>
            <a:pPr marL="936000" lvl="2"/>
            <a:r>
              <a:rPr lang="zh-CN" altLang="en-US" dirty="0"/>
              <a:t>当</a:t>
            </a:r>
            <a:r>
              <a:rPr lang="en-US" altLang="zh-CN" dirty="0"/>
              <a:t>(p-1)</a:t>
            </a:r>
            <a:r>
              <a:rPr lang="zh-CN" altLang="en-US" dirty="0"/>
              <a:t>和</a:t>
            </a:r>
            <a:r>
              <a:rPr lang="en-US" altLang="zh-CN" dirty="0"/>
              <a:t>(q-1)</a:t>
            </a:r>
            <a:r>
              <a:rPr lang="zh-CN" altLang="en-US" dirty="0"/>
              <a:t>都有一个不相等的大素因子时，这种攻击可以忽略</a:t>
            </a:r>
            <a:endParaRPr lang="en-US" altLang="zh-CN" dirty="0"/>
          </a:p>
          <a:p>
            <a:r>
              <a:rPr lang="en-US" altLang="zh-CN" dirty="0"/>
              <a:t>GCD(p-1, q-1)</a:t>
            </a:r>
            <a:r>
              <a:rPr lang="zh-CN" altLang="en-US" dirty="0"/>
              <a:t>应该较小</a:t>
            </a:r>
            <a:endParaRPr lang="en-US" altLang="zh-CN" dirty="0"/>
          </a:p>
          <a:p>
            <a:r>
              <a:rPr lang="en-US" altLang="zh-CN" dirty="0"/>
              <a:t>d&gt;n</a:t>
            </a:r>
            <a:r>
              <a:rPr lang="en-US" altLang="zh-CN" baseline="30000" dirty="0"/>
              <a:t>1/4</a:t>
            </a:r>
          </a:p>
          <a:p>
            <a:pPr lvl="1"/>
            <a:r>
              <a:rPr lang="zh-CN" altLang="en-US" dirty="0"/>
              <a:t>若</a:t>
            </a:r>
            <a:r>
              <a:rPr lang="en-US" altLang="zh-CN" dirty="0"/>
              <a:t>d&lt;n</a:t>
            </a:r>
            <a:r>
              <a:rPr lang="en-US" altLang="zh-CN" baseline="30000" dirty="0"/>
              <a:t>1/4</a:t>
            </a:r>
            <a:r>
              <a:rPr lang="zh-CN" altLang="en-US" dirty="0"/>
              <a:t>，则可以用</a:t>
            </a:r>
            <a:r>
              <a:rPr lang="en-US" altLang="zh-CN" dirty="0"/>
              <a:t>Wiener</a:t>
            </a:r>
            <a:r>
              <a:rPr lang="zh-CN" altLang="en-US" dirty="0"/>
              <a:t>攻击在多项式时间内分解</a:t>
            </a:r>
            <a:r>
              <a:rPr lang="en-US" altLang="zh-CN" dirty="0"/>
              <a:t>n</a:t>
            </a:r>
          </a:p>
          <a:p>
            <a:pPr marL="936000" lvl="2"/>
            <a:r>
              <a:rPr lang="en-US" altLang="zh-CN" dirty="0">
                <a:cs typeface="Times New Roman" panose="02020603050405020304" pitchFamily="18" charset="0"/>
              </a:rPr>
              <a:t>“Cryptanalysis of short RSA secret exponents”, 1990.</a:t>
            </a:r>
            <a:endParaRPr lang="zh-CN" altLang="en-US" dirty="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r>
              <a:rPr lang="zh-CN" altLang="en-US" dirty="0"/>
              <a:t>先找出</a:t>
            </a:r>
            <a:r>
              <a:rPr lang="el-GR" altLang="zh-CN" dirty="0"/>
              <a:t>Φ</a:t>
            </a:r>
            <a:r>
              <a:rPr lang="en-US" altLang="zh-CN" dirty="0"/>
              <a:t>(n)</a:t>
            </a:r>
            <a:r>
              <a:rPr lang="zh-CN" altLang="en-US" dirty="0"/>
              <a:t>，再分解</a:t>
            </a:r>
            <a:r>
              <a:rPr lang="en-US" altLang="zh-CN" dirty="0"/>
              <a:t>n</a:t>
            </a:r>
          </a:p>
          <a:p>
            <a:pPr lvl="1"/>
            <a:r>
              <a:rPr lang="en-US" altLang="zh-CN" dirty="0"/>
              <a:t>p</a:t>
            </a:r>
            <a:r>
              <a:rPr lang="zh-CN" altLang="en-US" dirty="0"/>
              <a:t>和</a:t>
            </a:r>
            <a:r>
              <a:rPr lang="en-US" altLang="zh-CN" dirty="0"/>
              <a:t>q</a:t>
            </a:r>
            <a:r>
              <a:rPr lang="zh-CN" altLang="en-US" dirty="0"/>
              <a:t>是方程</a:t>
            </a:r>
            <a:r>
              <a:rPr lang="en-US" altLang="zh-CN" dirty="0"/>
              <a:t>x</a:t>
            </a:r>
            <a:r>
              <a:rPr lang="en-US" altLang="zh-CN" baseline="30000" dirty="0"/>
              <a:t>2</a:t>
            </a:r>
            <a:r>
              <a:rPr lang="en-US" altLang="zh-CN" dirty="0"/>
              <a:t>-(</a:t>
            </a:r>
            <a:r>
              <a:rPr lang="en-US" altLang="zh-CN" dirty="0" err="1"/>
              <a:t>p+q</a:t>
            </a:r>
            <a:r>
              <a:rPr lang="en-US" altLang="zh-CN" dirty="0"/>
              <a:t>)</a:t>
            </a:r>
            <a:r>
              <a:rPr lang="en-US" altLang="zh-CN" dirty="0" err="1"/>
              <a:t>x+pq</a:t>
            </a:r>
            <a:r>
              <a:rPr lang="en-US" altLang="zh-CN" dirty="0"/>
              <a:t>=0</a:t>
            </a:r>
            <a:r>
              <a:rPr lang="zh-CN" altLang="en-US" dirty="0"/>
              <a:t>的根</a:t>
            </a:r>
            <a:endParaRPr lang="en-US" altLang="zh-CN" dirty="0"/>
          </a:p>
          <a:p>
            <a:pPr lvl="1"/>
            <a:r>
              <a:rPr lang="en-US" altLang="zh-CN" dirty="0" err="1"/>
              <a:t>pq</a:t>
            </a:r>
            <a:r>
              <a:rPr lang="en-US" altLang="zh-CN" dirty="0"/>
              <a:t>=n</a:t>
            </a:r>
          </a:p>
          <a:p>
            <a:pPr lvl="1"/>
            <a:r>
              <a:rPr lang="zh-CN" altLang="en-US" dirty="0"/>
              <a:t>若找到</a:t>
            </a:r>
            <a:r>
              <a:rPr lang="el-GR" altLang="zh-CN" dirty="0">
                <a:latin typeface="Times New Roman"/>
                <a:ea typeface="Arial Unicode MS" pitchFamily="34" charset="-122"/>
                <a:cs typeface="Times New Roman"/>
              </a:rPr>
              <a:t>Φ</a:t>
            </a:r>
            <a:r>
              <a:rPr lang="en-US" altLang="zh-CN" dirty="0">
                <a:ea typeface="Arial Unicode MS" pitchFamily="34" charset="-122"/>
                <a:cs typeface="Arial Unicode MS" pitchFamily="34" charset="-122"/>
              </a:rPr>
              <a:t>(n)</a:t>
            </a:r>
            <a:r>
              <a:rPr lang="zh-CN" altLang="en-US" dirty="0"/>
              <a:t>，</a:t>
            </a:r>
            <a:r>
              <a:rPr lang="el-GR" altLang="zh-CN" dirty="0">
                <a:latin typeface="Times New Roman"/>
                <a:ea typeface="Arial Unicode MS" pitchFamily="34" charset="-122"/>
                <a:cs typeface="Times New Roman"/>
              </a:rPr>
              <a:t>Φ</a:t>
            </a:r>
            <a:r>
              <a:rPr lang="en-US" altLang="zh-CN" dirty="0">
                <a:ea typeface="Arial Unicode MS" pitchFamily="34" charset="-122"/>
                <a:cs typeface="Arial Unicode MS" pitchFamily="34" charset="-122"/>
              </a:rPr>
              <a:t>(n)=(p-1)(q-1)=n-(</a:t>
            </a:r>
            <a:r>
              <a:rPr lang="en-US" altLang="zh-CN" dirty="0" err="1">
                <a:ea typeface="Arial Unicode MS" pitchFamily="34" charset="-122"/>
                <a:cs typeface="Arial Unicode MS" pitchFamily="34" charset="-122"/>
              </a:rPr>
              <a:t>p+q</a:t>
            </a:r>
            <a:r>
              <a:rPr lang="en-US" altLang="zh-CN" dirty="0">
                <a:ea typeface="Arial Unicode MS" pitchFamily="34" charset="-122"/>
                <a:cs typeface="Arial Unicode MS" pitchFamily="34" charset="-122"/>
              </a:rPr>
              <a:t>)+1</a:t>
            </a:r>
          </a:p>
          <a:p>
            <a:pPr lvl="1"/>
            <a:endParaRPr lang="en-US" altLang="zh-CN" dirty="0">
              <a:ea typeface="Arial Unicode MS" pitchFamily="34" charset="-122"/>
              <a:cs typeface="Arial Unicode MS" pitchFamily="34" charset="-122"/>
            </a:endParaRPr>
          </a:p>
          <a:p>
            <a:pPr lvl="1"/>
            <a:r>
              <a:rPr lang="zh-CN" altLang="en-US" dirty="0"/>
              <a:t>则方程为</a:t>
            </a:r>
            <a:r>
              <a:rPr lang="en-US" altLang="zh-CN" dirty="0"/>
              <a:t>x</a:t>
            </a:r>
            <a:r>
              <a:rPr lang="en-US" altLang="zh-CN" baseline="30000" dirty="0"/>
              <a:t>2</a:t>
            </a:r>
            <a:r>
              <a:rPr lang="en-US" altLang="zh-CN" dirty="0"/>
              <a:t>-[n-</a:t>
            </a:r>
            <a:r>
              <a:rPr lang="el-GR" altLang="zh-CN" dirty="0"/>
              <a:t>Φ</a:t>
            </a:r>
            <a:r>
              <a:rPr lang="en-US" altLang="zh-CN" dirty="0"/>
              <a:t>(n)+1]</a:t>
            </a:r>
            <a:r>
              <a:rPr lang="en-US" altLang="zh-CN" dirty="0" err="1"/>
              <a:t>x+n</a:t>
            </a:r>
            <a:r>
              <a:rPr lang="en-US" altLang="zh-CN" dirty="0"/>
              <a:t>=0</a:t>
            </a:r>
          </a:p>
          <a:p>
            <a:pPr lvl="1"/>
            <a:r>
              <a:rPr lang="zh-CN" altLang="en-US" dirty="0"/>
              <a:t>那么</a:t>
            </a:r>
            <a:r>
              <a:rPr lang="en-US" altLang="zh-CN" dirty="0"/>
              <a:t>p</a:t>
            </a:r>
            <a:r>
              <a:rPr lang="zh-CN" altLang="en-US" dirty="0"/>
              <a:t>或者</a:t>
            </a:r>
            <a:r>
              <a:rPr lang="en-US" altLang="zh-CN" dirty="0"/>
              <a:t>q</a:t>
            </a:r>
            <a:r>
              <a:rPr lang="zh-CN" altLang="en-US" dirty="0"/>
              <a:t>可以用方程求解得出，如下式：</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pPr marL="457200" indent="-457200">
              <a:buFont typeface="+mj-ea"/>
              <a:buNone/>
            </a:pPr>
            <a:r>
              <a:rPr lang="en-US" altLang="zh-CN" sz="3000" dirty="0">
                <a:solidFill>
                  <a:srgbClr val="7030A0"/>
                </a:solidFill>
              </a:rPr>
              <a:t>【</a:t>
            </a:r>
            <a:r>
              <a:rPr lang="zh-CN" altLang="en-US" sz="3000" dirty="0">
                <a:solidFill>
                  <a:srgbClr val="7030A0"/>
                </a:solidFill>
              </a:rPr>
              <a:t>讲解脚本</a:t>
            </a:r>
            <a:r>
              <a:rPr lang="en-US" altLang="zh-CN" sz="3000" dirty="0">
                <a:solidFill>
                  <a:srgbClr val="7030A0"/>
                </a:solidFill>
              </a:rPr>
              <a:t>】</a:t>
            </a:r>
          </a:p>
          <a:p>
            <a:pPr marL="457200" indent="-457200">
              <a:buFont typeface="+mj-ea"/>
              <a:buAutoNum type="circleNumDbPlain" startAt="3"/>
            </a:pPr>
            <a:endParaRPr lang="en-US" altLang="zh-CN" sz="3000" dirty="0">
              <a:solidFill>
                <a:srgbClr val="7030A0"/>
              </a:solidFill>
            </a:endParaRPr>
          </a:p>
          <a:p>
            <a:pPr marL="457200" indent="-457200">
              <a:buFont typeface="+mj-ea"/>
              <a:buAutoNum type="circleNumDbPlain" startAt="3"/>
            </a:pPr>
            <a:r>
              <a:rPr lang="zh-CN" altLang="en-US" sz="3000" dirty="0">
                <a:solidFill>
                  <a:srgbClr val="7030A0"/>
                </a:solidFill>
              </a:rPr>
              <a:t>计时攻击</a:t>
            </a:r>
          </a:p>
          <a:p>
            <a:pPr lvl="1"/>
            <a:r>
              <a:rPr lang="zh-CN" altLang="en-US" sz="2000" dirty="0"/>
              <a:t>类似通过观察转动老式电话拨号盘的时间长短来猜测密码</a:t>
            </a:r>
            <a:endParaRPr lang="en-US" altLang="zh-CN" sz="2400" dirty="0"/>
          </a:p>
          <a:p>
            <a:r>
              <a:rPr lang="zh-CN" altLang="en-US" sz="2400" dirty="0"/>
              <a:t>可能的解决办法</a:t>
            </a:r>
          </a:p>
          <a:p>
            <a:pPr lvl="1"/>
            <a:r>
              <a:rPr lang="zh-CN" altLang="en-US" sz="2000" dirty="0"/>
              <a:t>不变的幂运行时间，可能会降低性能</a:t>
            </a:r>
          </a:p>
          <a:p>
            <a:pPr lvl="1"/>
            <a:r>
              <a:rPr lang="zh-CN" altLang="en-US" sz="2000" dirty="0"/>
              <a:t>在求幂运算中加入随机延时</a:t>
            </a:r>
          </a:p>
          <a:p>
            <a:pPr lvl="1"/>
            <a:r>
              <a:rPr lang="zh-CN" altLang="en-US" sz="2000" dirty="0"/>
              <a:t>隐蔽：在执行幂运算之前先将密文乘上一个随机数</a:t>
            </a:r>
            <a:endParaRPr lang="en-US" altLang="zh-CN" sz="2400" dirty="0"/>
          </a:p>
          <a:p>
            <a:r>
              <a:rPr lang="zh-CN" altLang="en-US" sz="2400" dirty="0"/>
              <a:t>另外，我们注意到，</a:t>
            </a:r>
            <a:r>
              <a:rPr lang="en-US" altLang="zh-CN" sz="2400" dirty="0"/>
              <a:t>RSA</a:t>
            </a:r>
            <a:r>
              <a:rPr lang="zh-CN" altLang="en-US" sz="2400" dirty="0"/>
              <a:t>数据安全公司在产品中实现</a:t>
            </a:r>
            <a:r>
              <a:rPr lang="en-US" altLang="zh-CN" sz="2400" dirty="0"/>
              <a:t>M=C</a:t>
            </a:r>
            <a:r>
              <a:rPr lang="en-US" altLang="zh-CN" sz="2400" baseline="30000" dirty="0"/>
              <a:t>d</a:t>
            </a:r>
            <a:r>
              <a:rPr lang="en-US" altLang="zh-CN" sz="2400" dirty="0"/>
              <a:t> mod n</a:t>
            </a:r>
            <a:r>
              <a:rPr lang="zh-CN" altLang="en-US" sz="2400" dirty="0"/>
              <a:t>的过程：</a:t>
            </a:r>
          </a:p>
          <a:p>
            <a:pPr marL="914400" lvl="1" indent="-457200">
              <a:buFont typeface="+mj-lt"/>
              <a:buAutoNum type="alphaLcParenR"/>
            </a:pPr>
            <a:r>
              <a:rPr lang="zh-CN" altLang="en-US" sz="2000" dirty="0"/>
              <a:t>产生</a:t>
            </a:r>
            <a:r>
              <a:rPr lang="en-US" altLang="zh-CN" sz="2000" dirty="0"/>
              <a:t>0</a:t>
            </a:r>
            <a:r>
              <a:rPr lang="zh-CN" altLang="en-US" sz="2000" dirty="0"/>
              <a:t>～</a:t>
            </a:r>
            <a:r>
              <a:rPr lang="en-US" altLang="zh-CN" sz="2000" dirty="0"/>
              <a:t>n-1</a:t>
            </a:r>
            <a:r>
              <a:rPr lang="zh-CN" altLang="en-US" sz="2000" dirty="0"/>
              <a:t>之间的秘密随机数</a:t>
            </a:r>
            <a:r>
              <a:rPr lang="en-US" altLang="zh-CN" sz="2000" dirty="0"/>
              <a:t>r</a:t>
            </a:r>
          </a:p>
          <a:p>
            <a:pPr marL="914400" lvl="1" indent="-457200">
              <a:buFont typeface="+mj-lt"/>
              <a:buAutoNum type="alphaLcParenR"/>
            </a:pPr>
            <a:r>
              <a:rPr lang="zh-CN" altLang="en-US" sz="2000" dirty="0"/>
              <a:t>计算</a:t>
            </a:r>
            <a:r>
              <a:rPr lang="en-US" altLang="zh-CN" sz="2000" dirty="0"/>
              <a:t>C'=C×(r</a:t>
            </a:r>
            <a:r>
              <a:rPr lang="en-US" altLang="zh-CN" sz="2000" baseline="30000" dirty="0"/>
              <a:t>e</a:t>
            </a:r>
            <a:r>
              <a:rPr lang="en-US" altLang="zh-CN" sz="2000" dirty="0"/>
              <a:t>) mod n, e</a:t>
            </a:r>
            <a:r>
              <a:rPr lang="zh-CN" altLang="en-US" sz="2000" dirty="0"/>
              <a:t>是公开的指数</a:t>
            </a:r>
          </a:p>
          <a:p>
            <a:pPr marL="914400" lvl="1" indent="-457200">
              <a:buFont typeface="+mj-lt"/>
              <a:buAutoNum type="alphaLcParenR"/>
            </a:pPr>
            <a:r>
              <a:rPr lang="zh-CN" altLang="en-US" sz="2000" dirty="0"/>
              <a:t>计算</a:t>
            </a:r>
            <a:r>
              <a:rPr lang="en-US" altLang="zh-CN" sz="2000" dirty="0"/>
              <a:t>M'=(C')</a:t>
            </a:r>
            <a:r>
              <a:rPr lang="en-US" altLang="zh-CN" sz="2000" baseline="30000" dirty="0"/>
              <a:t>d</a:t>
            </a:r>
            <a:r>
              <a:rPr lang="en-US" altLang="zh-CN" sz="2000" dirty="0"/>
              <a:t> mod n</a:t>
            </a:r>
          </a:p>
          <a:p>
            <a:pPr marL="914400" lvl="1" indent="-457200">
              <a:buFont typeface="+mj-lt"/>
              <a:buAutoNum type="alphaLcParenR"/>
            </a:pPr>
            <a:r>
              <a:rPr lang="zh-CN" altLang="en-US" sz="2000" dirty="0"/>
              <a:t>计算</a:t>
            </a:r>
            <a:r>
              <a:rPr lang="en-US" altLang="zh-CN" sz="2000" dirty="0"/>
              <a:t>M=</a:t>
            </a:r>
            <a:r>
              <a:rPr lang="en-US" altLang="zh-CN" sz="2000" dirty="0" err="1"/>
              <a:t>M‘r</a:t>
            </a:r>
            <a:r>
              <a:rPr lang="en-US" altLang="zh-CN" sz="2000" dirty="0"/>
              <a:t> </a:t>
            </a:r>
            <a:r>
              <a:rPr lang="en-US" altLang="zh-CN" sz="2000" baseline="30000" dirty="0"/>
              <a:t>-1</a:t>
            </a:r>
            <a:r>
              <a:rPr lang="en-US" altLang="zh-CN" sz="2000" dirty="0"/>
              <a:t> mod n, </a:t>
            </a:r>
            <a:r>
              <a:rPr lang="zh-CN" altLang="en-US" sz="2000" dirty="0"/>
              <a:t>其中</a:t>
            </a:r>
            <a:r>
              <a:rPr lang="en-US" altLang="zh-CN" sz="2000" dirty="0"/>
              <a:t>r </a:t>
            </a:r>
            <a:r>
              <a:rPr lang="en-US" altLang="zh-CN" sz="2000" baseline="30000" dirty="0"/>
              <a:t>-1</a:t>
            </a:r>
            <a:r>
              <a:rPr lang="zh-CN" altLang="en-US" sz="2000" dirty="0"/>
              <a:t>是</a:t>
            </a:r>
            <a:r>
              <a:rPr lang="en-US" altLang="zh-CN" sz="2000" dirty="0"/>
              <a:t>r</a:t>
            </a:r>
            <a:r>
              <a:rPr lang="zh-CN" altLang="en-US" sz="2000" dirty="0"/>
              <a:t>模</a:t>
            </a:r>
            <a:r>
              <a:rPr lang="en-US" altLang="zh-CN" sz="2000" dirty="0"/>
              <a:t>n</a:t>
            </a:r>
            <a:r>
              <a:rPr lang="zh-CN" altLang="en-US" sz="2000" dirty="0"/>
              <a:t>的乘法逆元</a:t>
            </a:r>
            <a:r>
              <a:rPr lang="en-US" altLang="zh-CN" sz="2000" dirty="0"/>
              <a:t>——</a:t>
            </a:r>
            <a:r>
              <a:rPr lang="zh-CN" altLang="en-US" sz="2000" dirty="0"/>
              <a:t>这就</a:t>
            </a:r>
            <a:r>
              <a:rPr lang="zh-CN" altLang="en-US" sz="2000" dirty="0">
                <a:solidFill>
                  <a:srgbClr val="7030A0"/>
                </a:solidFill>
              </a:rPr>
              <a:t>存在</a:t>
            </a:r>
            <a:r>
              <a:rPr lang="zh-CN" altLang="en-US" sz="2000" b="1" dirty="0">
                <a:solidFill>
                  <a:srgbClr val="7030A0"/>
                </a:solidFill>
              </a:rPr>
              <a:t>共模攻击</a:t>
            </a:r>
            <a:r>
              <a:rPr lang="zh-CN" altLang="en-US" sz="2000" dirty="0">
                <a:solidFill>
                  <a:srgbClr val="7030A0"/>
                </a:solidFill>
              </a:rPr>
              <a:t>的可能性，也就是</a:t>
            </a:r>
            <a:r>
              <a:rPr lang="en-US" altLang="zh-CN" sz="2000" dirty="0">
                <a:solidFill>
                  <a:srgbClr val="7030A0"/>
                </a:solidFill>
              </a:rPr>
              <a:t>n</a:t>
            </a:r>
            <a:r>
              <a:rPr lang="zh-CN" altLang="en-US" sz="2000" dirty="0">
                <a:solidFill>
                  <a:srgbClr val="7030A0"/>
                </a:solidFill>
              </a:rPr>
              <a:t>是相同的</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62500" lnSpcReduction="20000"/>
          </a:bodyPr>
          <a:lstStyle/>
          <a:p>
            <a:pPr>
              <a:lnSpc>
                <a:spcPct val="110000"/>
              </a:lnSpc>
            </a:pPr>
            <a:r>
              <a:rPr lang="en-US" altLang="zh-CN" sz="3000" dirty="0"/>
              <a:t>【</a:t>
            </a:r>
            <a:r>
              <a:rPr lang="zh-CN" altLang="en-US" sz="3000" dirty="0"/>
              <a:t>讲解脚本</a:t>
            </a:r>
            <a:r>
              <a:rPr lang="en-US" altLang="zh-CN" sz="3000" dirty="0"/>
              <a:t>】</a:t>
            </a:r>
          </a:p>
          <a:p>
            <a:pPr>
              <a:lnSpc>
                <a:spcPct val="110000"/>
              </a:lnSpc>
            </a:pPr>
            <a:endParaRPr lang="en-US" altLang="zh-CN" sz="3000" dirty="0"/>
          </a:p>
          <a:p>
            <a:pPr>
              <a:lnSpc>
                <a:spcPct val="110000"/>
              </a:lnSpc>
            </a:pPr>
            <a:r>
              <a:rPr lang="zh-CN" altLang="en-US" sz="3000" dirty="0"/>
              <a:t>为简化问题，可能会给多个用户相同的</a:t>
            </a:r>
            <a:r>
              <a:rPr lang="en-US" altLang="zh-CN" sz="3000" dirty="0"/>
              <a:t>n</a:t>
            </a:r>
            <a:r>
              <a:rPr lang="zh-CN" altLang="en-US" sz="3000" dirty="0"/>
              <a:t>（</a:t>
            </a:r>
            <a:r>
              <a:rPr lang="en-US" altLang="zh-CN" sz="3000" dirty="0"/>
              <a:t>p</a:t>
            </a:r>
            <a:r>
              <a:rPr lang="zh-CN" altLang="en-US" sz="3000" dirty="0"/>
              <a:t>和</a:t>
            </a:r>
            <a:r>
              <a:rPr lang="en-US" altLang="zh-CN" sz="3000" dirty="0"/>
              <a:t>q</a:t>
            </a:r>
            <a:r>
              <a:rPr lang="zh-CN" altLang="en-US" sz="3000" dirty="0"/>
              <a:t>由密钥管理中心保管，不公开），但不同的</a:t>
            </a:r>
            <a:r>
              <a:rPr lang="en-US" altLang="zh-CN" sz="3000" dirty="0"/>
              <a:t>e</a:t>
            </a:r>
            <a:r>
              <a:rPr lang="zh-CN" altLang="en-US" sz="3000" dirty="0"/>
              <a:t>和</a:t>
            </a:r>
            <a:r>
              <a:rPr lang="en-US" altLang="zh-CN" sz="3000" dirty="0"/>
              <a:t>d</a:t>
            </a:r>
          </a:p>
          <a:p>
            <a:pPr lvl="1">
              <a:lnSpc>
                <a:spcPct val="110000"/>
              </a:lnSpc>
            </a:pPr>
            <a:r>
              <a:rPr lang="zh-CN" altLang="en-US" sz="2600" dirty="0"/>
              <a:t>若明文</a:t>
            </a:r>
            <a:r>
              <a:rPr lang="en-US" altLang="zh-CN" sz="2600" dirty="0"/>
              <a:t>m</a:t>
            </a:r>
            <a:r>
              <a:rPr lang="zh-CN" altLang="en-US" sz="2600" dirty="0"/>
              <a:t>用不同的指数</a:t>
            </a:r>
            <a:r>
              <a:rPr lang="en-US" altLang="zh-CN" sz="2600" dirty="0"/>
              <a:t>e</a:t>
            </a:r>
            <a:r>
              <a:rPr lang="en-US" altLang="zh-CN" sz="2600" baseline="-25000" dirty="0"/>
              <a:t>1</a:t>
            </a:r>
            <a:r>
              <a:rPr lang="en-US" altLang="zh-CN" sz="2600" dirty="0"/>
              <a:t>,e</a:t>
            </a:r>
            <a:r>
              <a:rPr lang="en-US" altLang="zh-CN" sz="2600" baseline="-25000" dirty="0"/>
              <a:t>2</a:t>
            </a:r>
            <a:r>
              <a:rPr lang="zh-CN" altLang="en-US" sz="2600" dirty="0"/>
              <a:t>加密，公共模数为</a:t>
            </a:r>
            <a:r>
              <a:rPr lang="en-US" altLang="zh-CN" sz="2600" dirty="0"/>
              <a:t>n</a:t>
            </a:r>
            <a:r>
              <a:rPr lang="zh-CN" altLang="en-US" sz="2600" dirty="0"/>
              <a:t>，则密文</a:t>
            </a:r>
            <a:r>
              <a:rPr lang="en-US" altLang="zh-CN" sz="2600" dirty="0"/>
              <a:t>c</a:t>
            </a:r>
            <a:r>
              <a:rPr lang="en-US" altLang="zh-CN" sz="2600" baseline="-25000" dirty="0"/>
              <a:t>1</a:t>
            </a:r>
            <a:r>
              <a:rPr lang="en-US" altLang="zh-CN" sz="2600" dirty="0"/>
              <a:t>=m</a:t>
            </a:r>
            <a:r>
              <a:rPr lang="en-US" altLang="zh-CN" sz="2600" baseline="30000" dirty="0"/>
              <a:t>e</a:t>
            </a:r>
            <a:r>
              <a:rPr lang="en-US" altLang="zh-CN" sz="2600" baseline="14000" dirty="0"/>
              <a:t>1</a:t>
            </a:r>
            <a:r>
              <a:rPr lang="en-US" altLang="zh-CN" sz="2600" dirty="0"/>
              <a:t> (mod n), c</a:t>
            </a:r>
            <a:r>
              <a:rPr lang="en-US" altLang="zh-CN" sz="2600" baseline="-25000" dirty="0"/>
              <a:t>2</a:t>
            </a:r>
            <a:r>
              <a:rPr lang="en-US" altLang="zh-CN" sz="2600" dirty="0"/>
              <a:t>=m</a:t>
            </a:r>
            <a:r>
              <a:rPr lang="en-US" altLang="zh-CN" sz="2600" baseline="30000" dirty="0"/>
              <a:t>e</a:t>
            </a:r>
            <a:r>
              <a:rPr lang="en-US" altLang="zh-CN" sz="2600" baseline="14000" dirty="0"/>
              <a:t>2</a:t>
            </a:r>
            <a:r>
              <a:rPr lang="en-US" altLang="zh-CN" sz="2600" dirty="0"/>
              <a:t> (mod n)</a:t>
            </a:r>
            <a:endParaRPr lang="en-US" altLang="zh-CN" sz="2200" dirty="0"/>
          </a:p>
          <a:p>
            <a:pPr lvl="1">
              <a:lnSpc>
                <a:spcPct val="110000"/>
              </a:lnSpc>
            </a:pPr>
            <a:r>
              <a:rPr lang="zh-CN" altLang="en-US" sz="2600" dirty="0"/>
              <a:t>不同用户的指数</a:t>
            </a:r>
            <a:r>
              <a:rPr lang="en-US" altLang="zh-CN" sz="2600" dirty="0"/>
              <a:t>e</a:t>
            </a:r>
            <a:r>
              <a:rPr lang="zh-CN" altLang="en-US" sz="2600" dirty="0"/>
              <a:t>往往是互素的，由扩展欧几里得算法可以找到</a:t>
            </a:r>
            <a:r>
              <a:rPr lang="en-US" altLang="zh-CN" sz="2600" dirty="0"/>
              <a:t>r</a:t>
            </a:r>
            <a:r>
              <a:rPr lang="zh-CN" altLang="en-US" sz="2600" dirty="0"/>
              <a:t>和</a:t>
            </a:r>
            <a:r>
              <a:rPr lang="en-US" altLang="zh-CN" sz="2600" dirty="0"/>
              <a:t>s</a:t>
            </a:r>
            <a:r>
              <a:rPr lang="zh-CN" altLang="en-US" sz="2600" dirty="0"/>
              <a:t>，满足</a:t>
            </a:r>
            <a:r>
              <a:rPr lang="en-US" altLang="zh-CN" sz="2600" dirty="0"/>
              <a:t>re</a:t>
            </a:r>
            <a:r>
              <a:rPr lang="en-US" altLang="zh-CN" sz="2600" baseline="-25000" dirty="0"/>
              <a:t>1</a:t>
            </a:r>
            <a:r>
              <a:rPr lang="en-US" altLang="zh-CN" sz="2600" dirty="0"/>
              <a:t>+se</a:t>
            </a:r>
            <a:r>
              <a:rPr lang="en-US" altLang="zh-CN" sz="2600" baseline="-25000" dirty="0"/>
              <a:t>2</a:t>
            </a:r>
            <a:r>
              <a:rPr lang="en-US" altLang="zh-CN" sz="2600" dirty="0"/>
              <a:t>=1</a:t>
            </a:r>
            <a:r>
              <a:rPr lang="zh-CN" altLang="en-US" sz="2600" dirty="0"/>
              <a:t>。有</a:t>
            </a:r>
            <a:r>
              <a:rPr lang="en-US" altLang="zh-CN" sz="2600" dirty="0"/>
              <a:t>c</a:t>
            </a:r>
            <a:r>
              <a:rPr lang="en-US" altLang="zh-CN" sz="2600" baseline="-25000" dirty="0"/>
              <a:t>1</a:t>
            </a:r>
            <a:r>
              <a:rPr lang="en-US" altLang="zh-CN" sz="2600" baseline="30000" dirty="0"/>
              <a:t>r</a:t>
            </a:r>
            <a:r>
              <a:rPr lang="en-US" altLang="zh-CN" sz="2600" dirty="0">
                <a:sym typeface="Symbol"/>
              </a:rPr>
              <a:t></a:t>
            </a:r>
            <a:r>
              <a:rPr lang="en-US" altLang="zh-CN" sz="2600" dirty="0"/>
              <a:t>c</a:t>
            </a:r>
            <a:r>
              <a:rPr lang="en-US" altLang="zh-CN" sz="2600" baseline="-25000" dirty="0"/>
              <a:t>2</a:t>
            </a:r>
            <a:r>
              <a:rPr lang="en-US" altLang="zh-CN" sz="2600" baseline="30000" dirty="0"/>
              <a:t>s</a:t>
            </a:r>
            <a:r>
              <a:rPr lang="en-US" altLang="zh-CN" sz="2600" dirty="0"/>
              <a:t>=m</a:t>
            </a:r>
            <a:r>
              <a:rPr lang="en-US" altLang="zh-CN" sz="2600" baseline="30000" dirty="0"/>
              <a:t>re</a:t>
            </a:r>
            <a:r>
              <a:rPr lang="en-US" altLang="zh-CN" sz="2600" baseline="14000" dirty="0"/>
              <a:t>1</a:t>
            </a:r>
            <a:r>
              <a:rPr lang="en-US" altLang="zh-CN" sz="2600" baseline="30000" dirty="0"/>
              <a:t>+se</a:t>
            </a:r>
            <a:r>
              <a:rPr lang="en-US" altLang="zh-CN" sz="2600" baseline="14000" dirty="0"/>
              <a:t>2</a:t>
            </a:r>
            <a:r>
              <a:rPr lang="en-US" altLang="zh-CN" sz="2600" dirty="0"/>
              <a:t>=m</a:t>
            </a:r>
          </a:p>
          <a:p>
            <a:pPr lvl="1">
              <a:lnSpc>
                <a:spcPct val="110000"/>
              </a:lnSpc>
            </a:pPr>
            <a:r>
              <a:rPr lang="en-US" altLang="zh-CN" sz="2600" dirty="0"/>
              <a:t>r</a:t>
            </a:r>
            <a:r>
              <a:rPr lang="zh-CN" altLang="en-US" sz="2600" dirty="0"/>
              <a:t>和</a:t>
            </a:r>
            <a:r>
              <a:rPr lang="en-US" altLang="zh-CN" sz="2600" dirty="0"/>
              <a:t>s</a:t>
            </a:r>
            <a:r>
              <a:rPr lang="zh-CN" altLang="en-US" sz="2600" dirty="0"/>
              <a:t>必有一个是负数，不妨设是</a:t>
            </a:r>
            <a:r>
              <a:rPr lang="en-US" altLang="zh-CN" sz="2600" dirty="0"/>
              <a:t>r</a:t>
            </a:r>
            <a:r>
              <a:rPr lang="zh-CN" altLang="en-US" sz="2600" dirty="0"/>
              <a:t>，则</a:t>
            </a:r>
            <a:r>
              <a:rPr lang="en-US" altLang="zh-CN" sz="2600" dirty="0"/>
              <a:t>(c</a:t>
            </a:r>
            <a:r>
              <a:rPr lang="en-US" altLang="zh-CN" sz="2600" baseline="-25000" dirty="0"/>
              <a:t>1</a:t>
            </a:r>
            <a:r>
              <a:rPr lang="en-US" altLang="zh-CN" sz="2600" baseline="30000" dirty="0"/>
              <a:t>-1</a:t>
            </a:r>
            <a:r>
              <a:rPr lang="en-US" altLang="zh-CN" sz="2600" dirty="0"/>
              <a:t>)</a:t>
            </a:r>
            <a:r>
              <a:rPr lang="en-US" altLang="zh-CN" sz="2600" baseline="30000" dirty="0"/>
              <a:t>-r</a:t>
            </a:r>
            <a:r>
              <a:rPr lang="en-US" altLang="zh-CN" sz="2600" dirty="0">
                <a:sym typeface="Symbol"/>
              </a:rPr>
              <a:t></a:t>
            </a:r>
            <a:r>
              <a:rPr lang="en-US" altLang="zh-CN" sz="2600" dirty="0"/>
              <a:t>c</a:t>
            </a:r>
            <a:r>
              <a:rPr lang="en-US" altLang="zh-CN" sz="2600" baseline="-25000" dirty="0"/>
              <a:t>2</a:t>
            </a:r>
            <a:r>
              <a:rPr lang="en-US" altLang="zh-CN" sz="2600" baseline="30000" dirty="0"/>
              <a:t>s</a:t>
            </a:r>
            <a:r>
              <a:rPr lang="en-US" altLang="zh-CN" sz="2600" dirty="0"/>
              <a:t>=m</a:t>
            </a:r>
          </a:p>
          <a:p>
            <a:pPr>
              <a:lnSpc>
                <a:spcPct val="110000"/>
              </a:lnSpc>
            </a:pPr>
            <a:r>
              <a:rPr lang="zh-CN" altLang="en-US" sz="3000" dirty="0">
                <a:solidFill>
                  <a:srgbClr val="FF0000"/>
                </a:solidFill>
              </a:rPr>
              <a:t>不应使用公共的</a:t>
            </a:r>
            <a:r>
              <a:rPr lang="en-US" altLang="zh-CN" sz="3000" dirty="0">
                <a:solidFill>
                  <a:srgbClr val="FF0000"/>
                </a:solidFill>
              </a:rPr>
              <a:t>n——</a:t>
            </a:r>
            <a:r>
              <a:rPr lang="zh-CN" altLang="en-US" sz="3000" dirty="0">
                <a:solidFill>
                  <a:srgbClr val="FF0000"/>
                </a:solidFill>
              </a:rPr>
              <a:t>共模攻击</a:t>
            </a:r>
            <a:endParaRPr lang="en-US" altLang="zh-CN" sz="3000" dirty="0">
              <a:solidFill>
                <a:srgbClr val="FF0000"/>
              </a:solidFill>
            </a:endParaRPr>
          </a:p>
          <a:p>
            <a:pPr marL="514350" indent="-514350">
              <a:lnSpc>
                <a:spcPct val="110000"/>
              </a:lnSpc>
              <a:buFont typeface="+mj-ea"/>
              <a:buAutoNum type="circleNumDbPlain" startAt="4"/>
            </a:pPr>
            <a:r>
              <a:rPr lang="zh-CN" altLang="en-US" sz="3000" dirty="0">
                <a:solidFill>
                  <a:srgbClr val="7030A0"/>
                </a:solidFill>
              </a:rPr>
              <a:t>选择密文攻击</a:t>
            </a:r>
            <a:r>
              <a:rPr lang="zh-CN" altLang="en-US" sz="3000" dirty="0"/>
              <a:t>。这边不再赘述</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a:lnSpc>
                <a:spcPct val="90000"/>
              </a:lnSpc>
            </a:pPr>
            <a:r>
              <a:rPr lang="en-US" altLang="zh-CN" sz="2600" dirty="0"/>
              <a:t>【</a:t>
            </a:r>
            <a:r>
              <a:rPr lang="zh-CN" altLang="en-US" sz="2600" dirty="0"/>
              <a:t>选讲或扩展讲解</a:t>
            </a:r>
            <a:r>
              <a:rPr lang="en-US" altLang="zh-CN" sz="2600" dirty="0"/>
              <a:t>】</a:t>
            </a:r>
          </a:p>
          <a:p>
            <a:pPr>
              <a:lnSpc>
                <a:spcPct val="90000"/>
              </a:lnSpc>
            </a:pPr>
            <a:endParaRPr lang="en-US" altLang="zh-CN" sz="2600" dirty="0"/>
          </a:p>
          <a:p>
            <a:pPr>
              <a:lnSpc>
                <a:spcPct val="90000"/>
              </a:lnSpc>
            </a:pPr>
            <a:r>
              <a:rPr lang="zh-CN" altLang="en-US" sz="2600" dirty="0"/>
              <a:t>椭圆曲线并非椭圆，它指的是由</a:t>
            </a:r>
            <a:r>
              <a:rPr lang="en-US" altLang="zh-CN" sz="2600" dirty="0" err="1">
                <a:solidFill>
                  <a:srgbClr val="7030A0"/>
                </a:solidFill>
              </a:rPr>
              <a:t>Weierstrass</a:t>
            </a:r>
            <a:r>
              <a:rPr lang="zh-CN" altLang="en-US" sz="2600" dirty="0">
                <a:solidFill>
                  <a:srgbClr val="7030A0"/>
                </a:solidFill>
              </a:rPr>
              <a:t>方程</a:t>
            </a:r>
            <a:r>
              <a:rPr lang="zh-CN" altLang="en-US" sz="2600" dirty="0"/>
              <a:t>所确定的平面曲线：</a:t>
            </a:r>
            <a:endParaRPr lang="zh-CN" altLang="en-US" sz="2600" b="1" dirty="0"/>
          </a:p>
          <a:p>
            <a:pPr lvl="1">
              <a:lnSpc>
                <a:spcPct val="90000"/>
              </a:lnSpc>
              <a:buNone/>
            </a:pPr>
            <a:r>
              <a:rPr lang="en-US" altLang="zh-CN" dirty="0"/>
              <a:t>       </a:t>
            </a:r>
            <a:r>
              <a:rPr lang="en-US" altLang="zh-CN" dirty="0">
                <a:solidFill>
                  <a:srgbClr val="7030A0"/>
                </a:solidFill>
              </a:rPr>
              <a:t> y</a:t>
            </a:r>
            <a:r>
              <a:rPr lang="en-US" altLang="zh-CN" baseline="30000" dirty="0">
                <a:solidFill>
                  <a:srgbClr val="7030A0"/>
                </a:solidFill>
              </a:rPr>
              <a:t>2 </a:t>
            </a:r>
            <a:r>
              <a:rPr lang="en-US" altLang="zh-CN" dirty="0">
                <a:solidFill>
                  <a:srgbClr val="7030A0"/>
                </a:solidFill>
              </a:rPr>
              <a:t>+ </a:t>
            </a:r>
            <a:r>
              <a:rPr lang="en-US" altLang="zh-CN" dirty="0" err="1">
                <a:solidFill>
                  <a:srgbClr val="7030A0"/>
                </a:solidFill>
              </a:rPr>
              <a:t>axy</a:t>
            </a:r>
            <a:r>
              <a:rPr lang="en-US" altLang="zh-CN" dirty="0">
                <a:solidFill>
                  <a:srgbClr val="7030A0"/>
                </a:solidFill>
              </a:rPr>
              <a:t> + by = x</a:t>
            </a:r>
            <a:r>
              <a:rPr lang="en-US" altLang="zh-CN" baseline="30000" dirty="0">
                <a:solidFill>
                  <a:srgbClr val="7030A0"/>
                </a:solidFill>
              </a:rPr>
              <a:t>3 </a:t>
            </a:r>
            <a:r>
              <a:rPr lang="en-US" altLang="zh-CN" dirty="0">
                <a:solidFill>
                  <a:srgbClr val="7030A0"/>
                </a:solidFill>
              </a:rPr>
              <a:t>+ cx</a:t>
            </a:r>
            <a:r>
              <a:rPr lang="en-US" altLang="zh-CN" baseline="30000" dirty="0">
                <a:solidFill>
                  <a:srgbClr val="7030A0"/>
                </a:solidFill>
              </a:rPr>
              <a:t>2 </a:t>
            </a:r>
            <a:r>
              <a:rPr lang="en-US" altLang="zh-CN" dirty="0">
                <a:solidFill>
                  <a:srgbClr val="7030A0"/>
                </a:solidFill>
              </a:rPr>
              <a:t>+ </a:t>
            </a:r>
            <a:r>
              <a:rPr lang="en-US" altLang="zh-CN" dirty="0" err="1">
                <a:solidFill>
                  <a:srgbClr val="7030A0"/>
                </a:solidFill>
              </a:rPr>
              <a:t>dx</a:t>
            </a:r>
            <a:r>
              <a:rPr lang="en-US" altLang="zh-CN" dirty="0">
                <a:solidFill>
                  <a:srgbClr val="7030A0"/>
                </a:solidFill>
              </a:rPr>
              <a:t> + e</a:t>
            </a:r>
          </a:p>
          <a:p>
            <a:pPr lvl="1">
              <a:lnSpc>
                <a:spcPct val="90000"/>
              </a:lnSpc>
            </a:pPr>
            <a:endParaRPr lang="en-US" altLang="zh-CN" dirty="0"/>
          </a:p>
          <a:p>
            <a:pPr lvl="1">
              <a:lnSpc>
                <a:spcPct val="90000"/>
              </a:lnSpc>
            </a:pPr>
            <a:r>
              <a:rPr lang="zh-CN" altLang="en-US" dirty="0"/>
              <a:t>满足上述方程的数偶</a:t>
            </a:r>
            <a:r>
              <a:rPr lang="en-US" altLang="zh-CN" dirty="0"/>
              <a:t>(x, y)</a:t>
            </a:r>
            <a:r>
              <a:rPr lang="zh-CN" altLang="en-US" dirty="0"/>
              <a:t>称为椭圆曲线</a:t>
            </a:r>
            <a:r>
              <a:rPr lang="en-US" altLang="zh-CN" dirty="0"/>
              <a:t>E</a:t>
            </a:r>
            <a:r>
              <a:rPr lang="zh-CN" altLang="en-US" dirty="0"/>
              <a:t>上的点。</a:t>
            </a:r>
          </a:p>
          <a:p>
            <a:pPr lvl="1">
              <a:lnSpc>
                <a:spcPct val="90000"/>
              </a:lnSpc>
            </a:pPr>
            <a:r>
              <a:rPr lang="zh-CN" altLang="en-US" dirty="0"/>
              <a:t>同时定义无穷点</a:t>
            </a:r>
            <a:r>
              <a:rPr lang="en-US" altLang="zh-CN" dirty="0"/>
              <a:t>(point at infinity)</a:t>
            </a:r>
            <a:r>
              <a:rPr lang="zh-CN" altLang="en-US" dirty="0"/>
              <a:t>或零点</a:t>
            </a:r>
            <a:r>
              <a:rPr lang="en-US" altLang="zh-CN" dirty="0"/>
              <a:t>(zero point)</a:t>
            </a:r>
            <a:r>
              <a:rPr lang="zh-CN" altLang="en-US" dirty="0"/>
              <a:t>的</a:t>
            </a:r>
            <a:r>
              <a:rPr lang="en-US" altLang="zh-CN" dirty="0"/>
              <a:t>O</a:t>
            </a:r>
            <a:r>
              <a:rPr lang="zh-CN" altLang="en-US" dirty="0"/>
              <a:t>。</a:t>
            </a:r>
          </a:p>
          <a:p>
            <a:r>
              <a:rPr lang="zh-CN" altLang="en-US" dirty="0"/>
              <a:t>一般简化形式</a:t>
            </a:r>
            <a:endParaRPr lang="en-US" altLang="zh-CN" dirty="0"/>
          </a:p>
          <a:p>
            <a:pPr>
              <a:buNone/>
            </a:pPr>
            <a:r>
              <a:rPr lang="en-US" altLang="zh-CN" dirty="0"/>
              <a:t>	</a:t>
            </a:r>
            <a:r>
              <a:rPr lang="en-US" altLang="zh-CN" dirty="0">
                <a:solidFill>
                  <a:srgbClr val="FF0000"/>
                </a:solidFill>
              </a:rPr>
              <a:t>y</a:t>
            </a:r>
            <a:r>
              <a:rPr lang="en-US" altLang="zh-CN" baseline="30000" dirty="0">
                <a:solidFill>
                  <a:srgbClr val="FF0000"/>
                </a:solidFill>
              </a:rPr>
              <a:t>2</a:t>
            </a:r>
            <a:r>
              <a:rPr lang="en-US" altLang="zh-CN" dirty="0">
                <a:solidFill>
                  <a:srgbClr val="FF0000"/>
                </a:solidFill>
              </a:rPr>
              <a:t>=x</a:t>
            </a:r>
            <a:r>
              <a:rPr lang="en-US" altLang="zh-CN" baseline="30000" dirty="0">
                <a:solidFill>
                  <a:srgbClr val="FF0000"/>
                </a:solidFill>
              </a:rPr>
              <a:t>3</a:t>
            </a:r>
            <a:r>
              <a:rPr lang="en-US" altLang="zh-CN" dirty="0">
                <a:solidFill>
                  <a:srgbClr val="FF0000"/>
                </a:solidFill>
              </a:rPr>
              <a:t>+ax+b</a:t>
            </a:r>
          </a:p>
          <a:p>
            <a:r>
              <a:rPr lang="en-US" altLang="zh-CN" dirty="0"/>
              <a:t>x</a:t>
            </a:r>
            <a:r>
              <a:rPr lang="en-US" altLang="zh-CN" baseline="30000" dirty="0"/>
              <a:t>3</a:t>
            </a:r>
            <a:r>
              <a:rPr lang="en-US" altLang="zh-CN" dirty="0"/>
              <a:t>+ax+b=0</a:t>
            </a:r>
            <a:r>
              <a:rPr lang="zh-CN" altLang="en-US" dirty="0"/>
              <a:t>没有重根的条件</a:t>
            </a:r>
            <a:endParaRPr lang="en-US" altLang="zh-CN" dirty="0"/>
          </a:p>
          <a:p>
            <a:pPr>
              <a:buNone/>
            </a:pPr>
            <a:r>
              <a:rPr lang="en-US" altLang="zh-CN" dirty="0"/>
              <a:t>	</a:t>
            </a:r>
            <a:r>
              <a:rPr lang="en-US" altLang="zh-CN" dirty="0">
                <a:solidFill>
                  <a:srgbClr val="FF0000"/>
                </a:solidFill>
              </a:rPr>
              <a:t>4a</a:t>
            </a:r>
            <a:r>
              <a:rPr lang="en-US" altLang="zh-CN" baseline="30000" dirty="0">
                <a:solidFill>
                  <a:srgbClr val="FF0000"/>
                </a:solidFill>
              </a:rPr>
              <a:t>3</a:t>
            </a:r>
            <a:r>
              <a:rPr lang="en-US" altLang="zh-CN" dirty="0">
                <a:solidFill>
                  <a:srgbClr val="FF0000"/>
                </a:solidFill>
              </a:rPr>
              <a:t>+27b</a:t>
            </a:r>
            <a:r>
              <a:rPr lang="en-US" altLang="zh-CN" baseline="30000" dirty="0">
                <a:solidFill>
                  <a:srgbClr val="FF0000"/>
                </a:solidFill>
              </a:rPr>
              <a:t>2</a:t>
            </a:r>
            <a:r>
              <a:rPr lang="en-US" altLang="zh-CN" dirty="0">
                <a:solidFill>
                  <a:srgbClr val="FF0000"/>
                </a:solidFill>
              </a:rPr>
              <a:t> ≠ 0</a:t>
            </a:r>
            <a:endParaRPr lang="en-US" altLang="zh-CN" dirty="0"/>
          </a:p>
          <a:p>
            <a:r>
              <a:rPr lang="zh-CN" altLang="en-US" dirty="0"/>
              <a:t>例子：</a:t>
            </a:r>
            <a:endParaRPr lang="en-US" altLang="zh-CN" dirty="0"/>
          </a:p>
          <a:p>
            <a:pPr>
              <a:buNone/>
            </a:pPr>
            <a:r>
              <a:rPr lang="en-US" altLang="zh-CN" baseline="0" dirty="0"/>
              <a:t>     </a:t>
            </a:r>
            <a:r>
              <a:rPr lang="en-US" altLang="zh-CN" dirty="0"/>
              <a:t>y</a:t>
            </a:r>
            <a:r>
              <a:rPr lang="en-US" altLang="zh-CN" baseline="30000" dirty="0"/>
              <a:t>2</a:t>
            </a:r>
            <a:r>
              <a:rPr lang="en-US" altLang="zh-CN" dirty="0"/>
              <a:t>=x</a:t>
            </a:r>
            <a:r>
              <a:rPr lang="en-US" altLang="zh-CN" baseline="30000" dirty="0"/>
              <a:t>3</a:t>
            </a:r>
            <a:r>
              <a:rPr lang="en-US" altLang="zh-CN" dirty="0"/>
              <a:t>-4x=x(x-2)(x+2)</a:t>
            </a:r>
          </a:p>
          <a:p>
            <a:pPr>
              <a:buNone/>
            </a:pPr>
            <a:r>
              <a:rPr lang="zh-CN" altLang="en-US" dirty="0"/>
              <a:t>如右图所示</a:t>
            </a:r>
          </a:p>
          <a:p>
            <a:r>
              <a:rPr lang="zh-CN" altLang="en-US" dirty="0"/>
              <a:t>这就是椭圆曲线的基本定义，以下我们展开对椭圆曲线的一些计算方法进行介绍，在它上面的加法</a:t>
            </a:r>
            <a:r>
              <a:rPr lang="en-US" altLang="zh-CN" dirty="0"/>
              <a:t>/</a:t>
            </a:r>
            <a:r>
              <a:rPr lang="zh-CN" altLang="en-US" dirty="0"/>
              <a:t>乘法运算和我们常规认知有所差异。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选讲或扩展讲解</a:t>
            </a:r>
            <a:r>
              <a:rPr lang="en-US" altLang="zh-CN" sz="1200" dirty="0"/>
              <a:t>】</a:t>
            </a:r>
          </a:p>
          <a:p>
            <a:endParaRPr lang="en-US" altLang="zh-CN" dirty="0"/>
          </a:p>
          <a:p>
            <a:endParaRPr lang="en-US" altLang="zh-CN" dirty="0"/>
          </a:p>
          <a:p>
            <a:r>
              <a:rPr lang="zh-CN" altLang="en-US" dirty="0"/>
              <a:t>椭圆曲线上的点集及其上的加法操作构成一个群。因此我们还要理解这椭圆曲线上面的单位元、逆元。</a:t>
            </a:r>
            <a:endParaRPr lang="en-US" altLang="zh-CN" dirty="0"/>
          </a:p>
          <a:p>
            <a:r>
              <a:rPr lang="zh-CN" altLang="en-US" dirty="0"/>
              <a:t>点集：椭圆曲线上的所有点和无穷远点</a:t>
            </a:r>
            <a:endParaRPr lang="en-US" altLang="zh-CN" dirty="0"/>
          </a:p>
          <a:p>
            <a:r>
              <a:rPr lang="zh-CN" altLang="en-US" dirty="0"/>
              <a:t>加法规则：若椭圆曲线上的三个点处于一条直线上，则它们的和为</a:t>
            </a:r>
            <a:r>
              <a:rPr lang="en-US" altLang="zh-CN" dirty="0"/>
              <a:t>O</a:t>
            </a:r>
          </a:p>
          <a:p>
            <a:pPr marL="803275" lvl="1" indent="-403225"/>
            <a:r>
              <a:rPr lang="en-US" altLang="zh-CN" dirty="0"/>
              <a:t>O</a:t>
            </a:r>
            <a:r>
              <a:rPr lang="zh-CN" altLang="en-US" dirty="0"/>
              <a:t>是加法的单位元</a:t>
            </a:r>
            <a:r>
              <a:rPr lang="en-US" altLang="zh-CN" dirty="0"/>
              <a:t>(additive identity)</a:t>
            </a:r>
            <a:r>
              <a:rPr lang="zh-CN" altLang="en-US" dirty="0"/>
              <a:t>，</a:t>
            </a:r>
            <a:r>
              <a:rPr lang="en-US" altLang="zh-CN" dirty="0"/>
              <a:t>O=-O</a:t>
            </a:r>
            <a:r>
              <a:rPr lang="zh-CN" altLang="en-US" dirty="0"/>
              <a:t>；对于椭圆曲线上的任一点</a:t>
            </a:r>
            <a:r>
              <a:rPr lang="en-US" altLang="zh-CN" dirty="0"/>
              <a:t>P</a:t>
            </a:r>
            <a:r>
              <a:rPr lang="zh-CN" altLang="en-US" dirty="0"/>
              <a:t>，有 </a:t>
            </a:r>
            <a:r>
              <a:rPr lang="en-US" altLang="zh-CN" dirty="0"/>
              <a:t>P + O = P</a:t>
            </a:r>
            <a:endParaRPr lang="zh-CN" altLang="en-US" dirty="0"/>
          </a:p>
          <a:p>
            <a:pPr marL="342900" lvl="1" indent="-342900">
              <a:buClr>
                <a:schemeClr val="folHlink"/>
              </a:buClr>
              <a:buFont typeface="Wingdings" pitchFamily="2" charset="2"/>
              <a:buChar char="v"/>
            </a:pPr>
            <a:r>
              <a:rPr lang="zh-CN" altLang="en-US" sz="2800" dirty="0">
                <a:solidFill>
                  <a:srgbClr val="7030A0"/>
                </a:solidFill>
              </a:rPr>
              <a:t>逆元：</a:t>
            </a:r>
            <a:r>
              <a:rPr lang="zh-CN" altLang="en-US" sz="2800" dirty="0"/>
              <a:t>一条垂直线与曲线相交于</a:t>
            </a:r>
            <a:r>
              <a:rPr lang="en-US" altLang="zh-CN" sz="2800" dirty="0"/>
              <a:t>P=(</a:t>
            </a:r>
            <a:r>
              <a:rPr lang="en-US" altLang="zh-CN" sz="2800" dirty="0" err="1"/>
              <a:t>x,y</a:t>
            </a:r>
            <a:r>
              <a:rPr lang="en-US" altLang="zh-CN" sz="2800" dirty="0"/>
              <a:t>)</a:t>
            </a:r>
            <a:r>
              <a:rPr lang="zh-CN" altLang="en-US" sz="2800" dirty="0"/>
              <a:t>和</a:t>
            </a:r>
            <a:r>
              <a:rPr lang="en-US" altLang="zh-CN" sz="2800" dirty="0"/>
              <a:t>P'=(x,-y)</a:t>
            </a:r>
            <a:r>
              <a:rPr lang="zh-CN" altLang="en-US" sz="2800" dirty="0"/>
              <a:t>，也相交于无穷点</a:t>
            </a:r>
            <a:r>
              <a:rPr lang="en-US" altLang="zh-CN" sz="2800" dirty="0"/>
              <a:t>O</a:t>
            </a:r>
            <a:r>
              <a:rPr lang="zh-CN" altLang="en-US" sz="2800" dirty="0"/>
              <a:t>，有</a:t>
            </a:r>
            <a:r>
              <a:rPr lang="en-US" altLang="zh-CN" sz="2800" dirty="0"/>
              <a:t>P+P'+O=O</a:t>
            </a:r>
            <a:r>
              <a:rPr lang="zh-CN" altLang="en-US" sz="2800" dirty="0"/>
              <a:t>。即</a:t>
            </a:r>
            <a:r>
              <a:rPr lang="en-US" altLang="zh-CN" sz="2800" dirty="0"/>
              <a:t>P=-P'</a:t>
            </a:r>
            <a:endParaRPr lang="zh-CN" altLang="en-US" sz="2800" dirty="0"/>
          </a:p>
          <a:p>
            <a:endParaRPr lang="en-US" altLang="zh-CN" dirty="0"/>
          </a:p>
          <a:p>
            <a:r>
              <a:rPr lang="zh-CN" altLang="en-US" dirty="0">
                <a:solidFill>
                  <a:srgbClr val="7030A0"/>
                </a:solidFill>
              </a:rPr>
              <a:t>单位元：</a:t>
            </a:r>
          </a:p>
          <a:p>
            <a:pPr lvl="1">
              <a:buNone/>
            </a:pPr>
            <a:r>
              <a:rPr lang="en-US" altLang="zh-CN" dirty="0"/>
              <a:t>P+O=P</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选讲或扩展讲解</a:t>
            </a:r>
            <a:r>
              <a:rPr lang="en-US" altLang="zh-CN" sz="1200" dirty="0"/>
              <a:t>】</a:t>
            </a:r>
          </a:p>
          <a:p>
            <a:endParaRPr lang="en-US" altLang="zh-CN" dirty="0">
              <a:solidFill>
                <a:srgbClr val="FF0000"/>
              </a:solidFill>
            </a:endParaRPr>
          </a:p>
          <a:p>
            <a:r>
              <a:rPr lang="zh-CN" altLang="en-US" dirty="0">
                <a:solidFill>
                  <a:srgbClr val="FF0000"/>
                </a:solidFill>
              </a:rPr>
              <a:t>椭圆曲线的加法是这样进行的。</a:t>
            </a:r>
            <a:endParaRPr lang="en-US" altLang="zh-CN" dirty="0">
              <a:solidFill>
                <a:srgbClr val="FF0000"/>
              </a:solidFill>
            </a:endParaRPr>
          </a:p>
          <a:p>
            <a:r>
              <a:rPr lang="zh-CN" altLang="en-US" dirty="0">
                <a:solidFill>
                  <a:srgbClr val="FF0000"/>
                </a:solidFill>
              </a:rPr>
              <a:t>加法：</a:t>
            </a:r>
          </a:p>
          <a:p>
            <a:pPr lvl="1"/>
            <a:r>
              <a:rPr lang="zh-CN" altLang="en-US" dirty="0"/>
              <a:t>连接</a:t>
            </a:r>
            <a:r>
              <a:rPr lang="en-US" altLang="zh-CN" dirty="0"/>
              <a:t>PQ</a:t>
            </a:r>
            <a:r>
              <a:rPr lang="zh-CN" altLang="en-US" dirty="0"/>
              <a:t>做直线</a:t>
            </a:r>
            <a:endParaRPr lang="en-US" altLang="zh-CN" dirty="0"/>
          </a:p>
          <a:p>
            <a:pPr lvl="1"/>
            <a:r>
              <a:rPr lang="zh-CN" altLang="en-US" dirty="0"/>
              <a:t>得交点</a:t>
            </a:r>
            <a:r>
              <a:rPr lang="en-US" altLang="zh-CN" dirty="0"/>
              <a:t>R'</a:t>
            </a:r>
          </a:p>
          <a:p>
            <a:pPr marL="457200" lvl="1" indent="0">
              <a:buNone/>
            </a:pPr>
            <a:r>
              <a:rPr lang="en-US" altLang="zh-CN" dirty="0"/>
              <a:t>	P+Q+R'=O</a:t>
            </a:r>
          </a:p>
          <a:p>
            <a:pPr marL="457200" lvl="1" indent="0">
              <a:buNone/>
            </a:pPr>
            <a:r>
              <a:rPr lang="en-US" altLang="zh-CN" dirty="0"/>
              <a:t>	P+Q=-R'</a:t>
            </a:r>
          </a:p>
          <a:p>
            <a:r>
              <a:rPr lang="zh-CN" altLang="en-US" dirty="0">
                <a:solidFill>
                  <a:srgbClr val="FF0000"/>
                </a:solidFill>
              </a:rPr>
              <a:t>二倍：</a:t>
            </a:r>
          </a:p>
          <a:p>
            <a:pPr lvl="1">
              <a:buNone/>
            </a:pPr>
            <a:r>
              <a:rPr lang="zh-CN" altLang="en-US" dirty="0"/>
              <a:t>过点</a:t>
            </a:r>
            <a:r>
              <a:rPr lang="en-US" altLang="zh-CN" dirty="0"/>
              <a:t>P(x, y)</a:t>
            </a:r>
            <a:r>
              <a:rPr lang="zh-CN" altLang="en-US" dirty="0"/>
              <a:t>的切线</a:t>
            </a:r>
          </a:p>
          <a:p>
            <a:pPr lvl="1">
              <a:buNone/>
            </a:pPr>
            <a:r>
              <a:rPr lang="en-US" altLang="zh-CN" dirty="0"/>
              <a:t>P+P+R'=O</a:t>
            </a:r>
          </a:p>
          <a:p>
            <a:pPr lvl="1">
              <a:buNone/>
            </a:pPr>
            <a:r>
              <a:rPr lang="en-US" altLang="zh-CN" dirty="0"/>
              <a:t>P+P=2P=-R'</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选讲或扩展讲解</a:t>
            </a:r>
            <a:r>
              <a:rPr lang="en-US" altLang="zh-CN" sz="1200" dirty="0"/>
              <a:t>】</a:t>
            </a:r>
            <a:endParaRPr lang="en-US" altLang="zh-CN" dirty="0"/>
          </a:p>
          <a:p>
            <a:endParaRPr lang="en-US" altLang="zh-CN" dirty="0"/>
          </a:p>
          <a:p>
            <a:r>
              <a:rPr lang="zh-CN" altLang="en-US" dirty="0"/>
              <a:t>可以将椭圆曲线定义于有限域</a:t>
            </a:r>
            <a:r>
              <a:rPr lang="en-US" altLang="zh-CN" dirty="0"/>
              <a:t>GF</a:t>
            </a:r>
            <a:r>
              <a:rPr lang="en-US" altLang="zh-CN" baseline="-25000" dirty="0"/>
              <a:t>P</a:t>
            </a:r>
            <a:r>
              <a:rPr lang="zh-CN" altLang="en-US" dirty="0"/>
              <a:t>上：</a:t>
            </a:r>
          </a:p>
          <a:p>
            <a:pPr>
              <a:buNone/>
            </a:pPr>
            <a:r>
              <a:rPr lang="zh-CN" altLang="en-US" dirty="0"/>
              <a:t>       </a:t>
            </a:r>
            <a:r>
              <a:rPr lang="en-US" altLang="zh-CN" dirty="0"/>
              <a:t>		y</a:t>
            </a:r>
            <a:r>
              <a:rPr lang="en-US" altLang="zh-CN" baseline="30000" dirty="0"/>
              <a:t>2</a:t>
            </a:r>
            <a:r>
              <a:rPr lang="en-US" altLang="zh-CN" dirty="0"/>
              <a:t>=x</a:t>
            </a:r>
            <a:r>
              <a:rPr lang="en-US" altLang="zh-CN" baseline="30000" dirty="0"/>
              <a:t>3</a:t>
            </a:r>
            <a:r>
              <a:rPr lang="en-US" altLang="zh-CN" dirty="0"/>
              <a:t>+ax+b mod p</a:t>
            </a:r>
          </a:p>
          <a:p>
            <a:pPr lvl="1">
              <a:buNone/>
            </a:pPr>
            <a:r>
              <a:rPr lang="en-US" altLang="zh-CN" dirty="0"/>
              <a:t>p</a:t>
            </a:r>
            <a:r>
              <a:rPr lang="zh-CN" altLang="en-US" dirty="0"/>
              <a:t>是一个素数，并且</a:t>
            </a:r>
          </a:p>
          <a:p>
            <a:pPr lvl="1">
              <a:buNone/>
            </a:pPr>
            <a:r>
              <a:rPr lang="zh-CN" altLang="en-US" dirty="0"/>
              <a:t>{0，1，…，</a:t>
            </a:r>
            <a:r>
              <a:rPr lang="en-US" altLang="zh-CN" dirty="0"/>
              <a:t>p-1}</a:t>
            </a:r>
            <a:r>
              <a:rPr lang="zh-CN" altLang="en-US" dirty="0"/>
              <a:t>是模</a:t>
            </a:r>
            <a:r>
              <a:rPr lang="en-US" altLang="zh-CN" dirty="0"/>
              <a:t>p</a:t>
            </a:r>
            <a:r>
              <a:rPr lang="zh-CN" altLang="en-US" dirty="0"/>
              <a:t>加的交换群</a:t>
            </a:r>
            <a:r>
              <a:rPr lang="en-US" altLang="zh-CN" dirty="0"/>
              <a:t>(</a:t>
            </a:r>
            <a:r>
              <a:rPr lang="en-US" altLang="zh-CN" dirty="0" err="1"/>
              <a:t>Abelian</a:t>
            </a:r>
            <a:r>
              <a:rPr lang="en-US" altLang="zh-CN" dirty="0"/>
              <a:t>)</a:t>
            </a:r>
            <a:r>
              <a:rPr lang="zh-CN" altLang="en-US" dirty="0"/>
              <a:t> ；</a:t>
            </a:r>
          </a:p>
          <a:p>
            <a:pPr lvl="1">
              <a:buNone/>
            </a:pPr>
            <a:r>
              <a:rPr lang="zh-CN" altLang="en-US" dirty="0"/>
              <a:t>{1，…， </a:t>
            </a:r>
            <a:r>
              <a:rPr lang="en-US" altLang="zh-CN" dirty="0"/>
              <a:t>p-1}</a:t>
            </a:r>
            <a:r>
              <a:rPr lang="zh-CN" altLang="en-US" dirty="0"/>
              <a:t>是模</a:t>
            </a:r>
            <a:r>
              <a:rPr lang="en-US" altLang="zh-CN" dirty="0"/>
              <a:t>p</a:t>
            </a:r>
            <a:r>
              <a:rPr lang="zh-CN" altLang="en-US" dirty="0"/>
              <a:t>乘的交换群</a:t>
            </a:r>
          </a:p>
          <a:p>
            <a:endParaRPr lang="en-US" altLang="zh-CN" dirty="0"/>
          </a:p>
          <a:p>
            <a:r>
              <a:rPr lang="zh-CN" altLang="en-US" dirty="0"/>
              <a:t>椭圆曲线密码使用变量和参数都在有限域上的椭圆曲线</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讲解脚本</a:t>
            </a:r>
            <a:r>
              <a:rPr lang="en-US" altLang="zh-CN" dirty="0"/>
              <a:t>】</a:t>
            </a:r>
            <a:r>
              <a:rPr lang="zh-CN" altLang="en-US" dirty="0"/>
              <a:t>本章的主要内容包括以下内容。</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第一节，对网络攻击进行概述，包括网络攻击的主要分类；</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第二节，以窃听与嗅探为主介绍被动式攻击</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第三节，具体介绍</a:t>
            </a:r>
            <a:r>
              <a:rPr lang="en-US" altLang="zh-CN" dirty="0"/>
              <a:t>ARP</a:t>
            </a:r>
            <a:r>
              <a:rPr lang="zh-CN" altLang="en-US" dirty="0"/>
              <a:t>攻击的实咧。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第四节，以分布式拒绝服务攻击为主介绍主动式攻击</a:t>
            </a:r>
          </a:p>
        </p:txBody>
      </p:sp>
      <p:sp>
        <p:nvSpPr>
          <p:cNvPr id="4" name="灯片编号占位符 3"/>
          <p:cNvSpPr>
            <a:spLocks noGrp="1"/>
          </p:cNvSpPr>
          <p:nvPr>
            <p:ph type="sldNum" sz="quarter" idx="10"/>
          </p:nvPr>
        </p:nvSpPr>
        <p:spPr/>
        <p:txBody>
          <a:bodyPr/>
          <a:lstStyle/>
          <a:p>
            <a:fld id="{5CD23181-2505-4EB2-AC87-B8F55776A9CE}" type="slidenum">
              <a:rPr lang="zh-CN" altLang="en-US" smtClean="0"/>
              <a:pPr/>
              <a:t>12</a:t>
            </a:fld>
            <a:endParaRPr lang="zh-CN" altLang="en-US"/>
          </a:p>
        </p:txBody>
      </p:sp>
    </p:spTree>
    <p:extLst>
      <p:ext uri="{BB962C8B-B14F-4D97-AF65-F5344CB8AC3E}">
        <p14:creationId xmlns:p14="http://schemas.microsoft.com/office/powerpoint/2010/main" val="40643594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457200" marR="0" indent="-457200" algn="l" defTabSz="914400" rtl="0" eaLnBrk="1" fontAlgn="auto" latinLnBrk="0" hangingPunct="1">
              <a:lnSpc>
                <a:spcPct val="100000"/>
              </a:lnSpc>
              <a:spcBef>
                <a:spcPts val="0"/>
              </a:spcBef>
              <a:spcAft>
                <a:spcPts val="0"/>
              </a:spcAft>
              <a:buClrTx/>
              <a:buSzTx/>
              <a:buFont typeface="+mj-lt"/>
              <a:buNone/>
              <a:tabLst/>
              <a:defRPr/>
            </a:pPr>
            <a:r>
              <a:rPr lang="en-US" altLang="zh-CN" sz="1200" dirty="0"/>
              <a:t>【</a:t>
            </a:r>
            <a:r>
              <a:rPr lang="zh-CN" altLang="en-US" sz="1200" dirty="0"/>
              <a:t>选讲或扩展讲解</a:t>
            </a:r>
            <a:r>
              <a:rPr lang="en-US" altLang="zh-CN" sz="1200" dirty="0"/>
              <a:t>】</a:t>
            </a:r>
          </a:p>
          <a:p>
            <a:pPr marL="457200" indent="-457200">
              <a:buFont typeface="+mj-lt"/>
              <a:buNone/>
            </a:pPr>
            <a:endParaRPr lang="en-US" altLang="zh-CN" dirty="0"/>
          </a:p>
          <a:p>
            <a:pPr marL="457200" indent="-457200">
              <a:buFont typeface="+mj-lt"/>
              <a:buAutoNum type="arabicPeriod"/>
            </a:pPr>
            <a:r>
              <a:rPr lang="zh-CN" altLang="en-US" dirty="0"/>
              <a:t>对于每个满足</a:t>
            </a:r>
            <a:r>
              <a:rPr lang="en-US" altLang="zh-CN" dirty="0"/>
              <a:t>0≤x&lt;p</a:t>
            </a:r>
            <a:r>
              <a:rPr lang="zh-CN" altLang="en-US" dirty="0"/>
              <a:t>的</a:t>
            </a:r>
            <a:r>
              <a:rPr lang="en-US" altLang="zh-CN" dirty="0"/>
              <a:t>x</a:t>
            </a:r>
            <a:r>
              <a:rPr lang="zh-CN" altLang="en-US" dirty="0"/>
              <a:t>，计算</a:t>
            </a:r>
            <a:r>
              <a:rPr lang="en-US" altLang="zh-CN" dirty="0"/>
              <a:t>x</a:t>
            </a:r>
            <a:r>
              <a:rPr lang="en-US" altLang="zh-CN" baseline="30000" dirty="0"/>
              <a:t>3</a:t>
            </a:r>
            <a:r>
              <a:rPr lang="en-US" altLang="zh-CN" dirty="0"/>
              <a:t>+ax+b mod p</a:t>
            </a:r>
          </a:p>
          <a:p>
            <a:pPr marL="457200" indent="-457200">
              <a:buFont typeface="+mj-lt"/>
              <a:buAutoNum type="arabicPeriod"/>
            </a:pPr>
            <a:r>
              <a:rPr lang="zh-CN" altLang="en-US" dirty="0"/>
              <a:t>对于上面每个结果确定它是否有一个模</a:t>
            </a:r>
            <a:r>
              <a:rPr lang="en-US" altLang="zh-CN" dirty="0"/>
              <a:t>p</a:t>
            </a:r>
            <a:r>
              <a:rPr lang="zh-CN" altLang="en-US" dirty="0"/>
              <a:t>的平方根</a:t>
            </a:r>
            <a:endParaRPr lang="en-US" altLang="zh-CN" dirty="0"/>
          </a:p>
          <a:p>
            <a:pPr marL="857250" lvl="1" indent="-457200">
              <a:buFont typeface="+mj-lt"/>
              <a:buAutoNum type="alphaLcParenR"/>
            </a:pPr>
            <a:r>
              <a:rPr lang="zh-CN" altLang="en-US" dirty="0"/>
              <a:t>如果没有，在</a:t>
            </a:r>
            <a:r>
              <a:rPr lang="en-US" altLang="zh-CN" dirty="0" err="1"/>
              <a:t>E</a:t>
            </a:r>
            <a:r>
              <a:rPr lang="en-US" altLang="zh-CN" baseline="-25000" dirty="0" err="1"/>
              <a:t>p</a:t>
            </a:r>
            <a:r>
              <a:rPr lang="en-US" altLang="zh-CN" dirty="0"/>
              <a:t>(a, b)</a:t>
            </a:r>
            <a:r>
              <a:rPr lang="zh-CN" altLang="en-US" dirty="0"/>
              <a:t>中就没有具有这个</a:t>
            </a:r>
            <a:r>
              <a:rPr lang="en-US" altLang="zh-CN" dirty="0"/>
              <a:t>x</a:t>
            </a:r>
            <a:r>
              <a:rPr lang="zh-CN" altLang="en-US" dirty="0"/>
              <a:t>值的点</a:t>
            </a:r>
            <a:endParaRPr lang="en-US" altLang="zh-CN" dirty="0"/>
          </a:p>
          <a:p>
            <a:pPr marL="857250" lvl="1" indent="-457200">
              <a:buFont typeface="+mj-lt"/>
              <a:buAutoNum type="alphaLcParenR"/>
            </a:pPr>
            <a:r>
              <a:rPr lang="zh-CN" altLang="en-US" dirty="0"/>
              <a:t>如果有，就有两个满足平方根运算的</a:t>
            </a:r>
            <a:r>
              <a:rPr lang="en-US" altLang="zh-CN" dirty="0"/>
              <a:t>y</a:t>
            </a:r>
            <a:r>
              <a:rPr lang="zh-CN" altLang="en-US" dirty="0"/>
              <a:t>值</a:t>
            </a:r>
            <a:r>
              <a:rPr lang="en-US" altLang="zh-CN" dirty="0"/>
              <a:t>(</a:t>
            </a:r>
            <a:r>
              <a:rPr lang="zh-CN" altLang="en-US" dirty="0"/>
              <a:t>除非这个值是单个的</a:t>
            </a:r>
            <a:r>
              <a:rPr lang="en-US" altLang="zh-CN" dirty="0"/>
              <a:t>y</a:t>
            </a:r>
            <a:r>
              <a:rPr lang="zh-CN" altLang="en-US" dirty="0"/>
              <a:t>值</a:t>
            </a:r>
            <a:r>
              <a:rPr lang="en-US" altLang="zh-CN" dirty="0"/>
              <a:t>0)</a:t>
            </a:r>
            <a:r>
              <a:rPr lang="zh-CN" altLang="en-US" dirty="0"/>
              <a:t>。</a:t>
            </a:r>
            <a:endParaRPr lang="en-US" altLang="zh-CN" dirty="0"/>
          </a:p>
          <a:p>
            <a:pPr marL="457200" indent="-457200">
              <a:buFont typeface="+mj-lt"/>
              <a:buAutoNum type="arabicPeriod"/>
            </a:pPr>
            <a:r>
              <a:rPr lang="zh-CN" altLang="en-US" dirty="0"/>
              <a:t>这些</a:t>
            </a:r>
            <a:r>
              <a:rPr lang="en-US" altLang="zh-CN" dirty="0"/>
              <a:t>(x, y)</a:t>
            </a:r>
            <a:r>
              <a:rPr lang="zh-CN" altLang="en-US" dirty="0"/>
              <a:t>就是</a:t>
            </a:r>
            <a:r>
              <a:rPr lang="en-US" altLang="zh-CN" dirty="0" err="1"/>
              <a:t>E</a:t>
            </a:r>
            <a:r>
              <a:rPr lang="en-US" altLang="zh-CN" baseline="-25000" dirty="0" err="1"/>
              <a:t>p</a:t>
            </a:r>
            <a:r>
              <a:rPr lang="en-US" altLang="zh-CN" dirty="0"/>
              <a:t>(a, b)</a:t>
            </a:r>
            <a:r>
              <a:rPr lang="zh-CN" altLang="en-US" dirty="0"/>
              <a:t>中的点</a:t>
            </a:r>
          </a:p>
          <a:p>
            <a:pPr marL="268288" indent="-268288"/>
            <a:r>
              <a:rPr lang="zh-CN" altLang="en-US" dirty="0"/>
              <a:t>例：</a:t>
            </a:r>
            <a:r>
              <a:rPr lang="en-US" altLang="zh-CN" dirty="0"/>
              <a:t>GF</a:t>
            </a:r>
            <a:r>
              <a:rPr lang="en-US" altLang="zh-CN" baseline="-25000" dirty="0"/>
              <a:t>11</a:t>
            </a:r>
            <a:r>
              <a:rPr lang="zh-CN" altLang="en-US" dirty="0"/>
              <a:t>上椭圆曲线方程</a:t>
            </a:r>
            <a:r>
              <a:rPr lang="en-US" altLang="zh-CN" dirty="0"/>
              <a:t>y</a:t>
            </a:r>
            <a:r>
              <a:rPr lang="en-US" altLang="zh-CN" baseline="30000" dirty="0"/>
              <a:t>2</a:t>
            </a:r>
            <a:r>
              <a:rPr lang="en-US" altLang="zh-CN" dirty="0"/>
              <a:t>=x</a:t>
            </a:r>
            <a:r>
              <a:rPr lang="en-US" altLang="zh-CN" baseline="30000" dirty="0"/>
              <a:t>3</a:t>
            </a:r>
            <a:r>
              <a:rPr lang="en-US" altLang="zh-CN" dirty="0"/>
              <a:t>+x+6 mod 11</a:t>
            </a:r>
            <a:r>
              <a:rPr lang="zh-CN" altLang="en-US" dirty="0"/>
              <a:t>的点</a:t>
            </a:r>
            <a:endParaRPr lang="en-US" altLang="zh-CN" dirty="0"/>
          </a:p>
          <a:p>
            <a:pPr marL="268288" indent="-268288"/>
            <a:r>
              <a:rPr lang="zh-CN" altLang="en-US" dirty="0"/>
              <a:t>通过计算可以得到下表的数偶点，共有</a:t>
            </a:r>
            <a:r>
              <a:rPr lang="en-US" altLang="zh-CN" dirty="0"/>
              <a:t>N=13</a:t>
            </a:r>
            <a:r>
              <a:rPr lang="zh-CN" altLang="en-US" dirty="0"/>
              <a:t>个点，</a:t>
            </a:r>
            <a:r>
              <a:rPr lang="en-US" altLang="zh-CN" dirty="0"/>
              <a:t>N</a:t>
            </a:r>
            <a:r>
              <a:rPr lang="zh-CN" altLang="en-US" dirty="0"/>
              <a:t>称为椭圆曲线群的阶</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选讲或扩展讲解</a:t>
            </a:r>
            <a:r>
              <a:rPr lang="en-US" altLang="zh-CN" sz="1200" dirty="0"/>
              <a:t>】</a:t>
            </a:r>
            <a:endParaRPr lang="en-US" altLang="zh-CN" dirty="0"/>
          </a:p>
          <a:p>
            <a:endParaRPr lang="en-US" altLang="zh-CN" dirty="0"/>
          </a:p>
          <a:p>
            <a:r>
              <a:rPr lang="en-US" altLang="zh-CN" dirty="0"/>
              <a:t>ECC</a:t>
            </a:r>
            <a:r>
              <a:rPr lang="zh-CN" altLang="en-US" dirty="0"/>
              <a:t>与</a:t>
            </a:r>
            <a:r>
              <a:rPr lang="en-US" altLang="zh-CN" dirty="0"/>
              <a:t>RSA</a:t>
            </a:r>
            <a:r>
              <a:rPr lang="zh-CN" altLang="en-US" dirty="0"/>
              <a:t>的对比</a:t>
            </a:r>
            <a:endParaRPr lang="en-US" altLang="zh-CN" dirty="0"/>
          </a:p>
          <a:p>
            <a:pPr lvl="1"/>
            <a:r>
              <a:rPr lang="en-US" altLang="zh-CN" dirty="0"/>
              <a:t>ECC</a:t>
            </a:r>
            <a:r>
              <a:rPr lang="zh-CN" altLang="en-US" dirty="0"/>
              <a:t>中的加法运算与</a:t>
            </a:r>
            <a:r>
              <a:rPr lang="en-US" altLang="zh-CN" dirty="0"/>
              <a:t>RSA</a:t>
            </a:r>
            <a:r>
              <a:rPr lang="zh-CN" altLang="en-US" dirty="0"/>
              <a:t>中的乘法运算相对应</a:t>
            </a:r>
            <a:endParaRPr lang="en-US" altLang="zh-CN" dirty="0"/>
          </a:p>
          <a:p>
            <a:pPr lvl="1"/>
            <a:r>
              <a:rPr lang="en-US" altLang="zh-CN" dirty="0"/>
              <a:t>ECC</a:t>
            </a:r>
            <a:r>
              <a:rPr lang="zh-CN" altLang="en-US" dirty="0"/>
              <a:t>中的数乘运算与</a:t>
            </a:r>
            <a:r>
              <a:rPr lang="en-US" altLang="zh-CN" dirty="0"/>
              <a:t>RSA</a:t>
            </a:r>
            <a:r>
              <a:rPr lang="zh-CN" altLang="en-US" dirty="0"/>
              <a:t>中的模幂运算相对应</a:t>
            </a:r>
            <a:endParaRPr lang="en-US" altLang="zh-CN" dirty="0"/>
          </a:p>
          <a:p>
            <a:pPr lvl="1"/>
            <a:endParaRPr lang="en-US" altLang="zh-CN" dirty="0"/>
          </a:p>
          <a:p>
            <a:r>
              <a:rPr lang="zh-CN" altLang="en-US" dirty="0"/>
              <a:t>给定曲线</a:t>
            </a:r>
            <a:r>
              <a:rPr lang="en-US" altLang="zh-CN" dirty="0"/>
              <a:t>y</a:t>
            </a:r>
            <a:r>
              <a:rPr lang="en-US" altLang="zh-CN" baseline="30000" dirty="0"/>
              <a:t>2</a:t>
            </a:r>
            <a:r>
              <a:rPr lang="en-US" altLang="zh-CN" dirty="0"/>
              <a:t>=x</a:t>
            </a:r>
            <a:r>
              <a:rPr lang="en-US" altLang="zh-CN" baseline="30000" dirty="0"/>
              <a:t>3</a:t>
            </a:r>
            <a:r>
              <a:rPr lang="en-US" altLang="zh-CN" dirty="0"/>
              <a:t>+ax+b mod p</a:t>
            </a:r>
            <a:r>
              <a:rPr lang="zh-CN" altLang="en-US" dirty="0"/>
              <a:t>以及其上一点</a:t>
            </a:r>
            <a:r>
              <a:rPr lang="en-US" altLang="zh-CN" dirty="0"/>
              <a:t>P，</a:t>
            </a:r>
            <a:r>
              <a:rPr lang="zh-CN" altLang="en-US" dirty="0"/>
              <a:t>我们可以通过连续自加</a:t>
            </a:r>
            <a:r>
              <a:rPr lang="en-US" altLang="zh-CN" dirty="0"/>
              <a:t>k-1</a:t>
            </a:r>
            <a:r>
              <a:rPr lang="zh-CN" altLang="en-US" dirty="0"/>
              <a:t>次计算</a:t>
            </a:r>
            <a:r>
              <a:rPr lang="en-US" altLang="zh-CN" dirty="0"/>
              <a:t>Q=</a:t>
            </a:r>
            <a:r>
              <a:rPr lang="en-US" altLang="zh-CN" dirty="0" err="1"/>
              <a:t>kP</a:t>
            </a:r>
            <a:r>
              <a:rPr lang="zh-CN" altLang="en-US" dirty="0"/>
              <a:t>（或</a:t>
            </a:r>
            <a:r>
              <a:rPr lang="en-US" altLang="zh-CN" dirty="0"/>
              <a:t>Q=</a:t>
            </a:r>
            <a:r>
              <a:rPr lang="en-US" altLang="zh-CN" dirty="0" err="1"/>
              <a:t>P</a:t>
            </a:r>
            <a:r>
              <a:rPr lang="en-US" altLang="zh-CN" baseline="30000" dirty="0" err="1"/>
              <a:t>k</a:t>
            </a:r>
            <a:r>
              <a:rPr lang="zh-CN" altLang="en-US" dirty="0"/>
              <a:t>）</a:t>
            </a:r>
            <a:endParaRPr lang="en-US" altLang="zh-CN" dirty="0"/>
          </a:p>
          <a:p>
            <a:pPr lvl="1"/>
            <a:r>
              <a:rPr lang="zh-CN" altLang="en-US" dirty="0"/>
              <a:t>存在与快速指数运算类似的快速算法</a:t>
            </a:r>
            <a:endParaRPr lang="zh-CN" altLang="en-US" sz="1400" dirty="0"/>
          </a:p>
          <a:p>
            <a:endParaRPr lang="en-US" altLang="zh-CN" dirty="0"/>
          </a:p>
          <a:p>
            <a:r>
              <a:rPr lang="zh-CN" altLang="en-US" dirty="0"/>
              <a:t>问题：当</a:t>
            </a:r>
            <a:r>
              <a:rPr lang="en-US" altLang="zh-CN" dirty="0"/>
              <a:t>Q</a:t>
            </a:r>
            <a:r>
              <a:rPr lang="zh-CN" altLang="en-US" dirty="0"/>
              <a:t>已知时能否计算</a:t>
            </a:r>
            <a:r>
              <a:rPr lang="en-US" altLang="zh-CN" dirty="0"/>
              <a:t>k?</a:t>
            </a:r>
          </a:p>
          <a:p>
            <a:pPr lvl="1"/>
            <a:r>
              <a:rPr lang="zh-CN" altLang="en-US" dirty="0"/>
              <a:t>这是一个被称为</a:t>
            </a:r>
            <a:r>
              <a:rPr lang="zh-CN" altLang="en-US" dirty="0">
                <a:solidFill>
                  <a:srgbClr val="7030A0"/>
                </a:solidFill>
              </a:rPr>
              <a:t>椭圆曲线离散对数</a:t>
            </a:r>
            <a:r>
              <a:rPr lang="zh-CN" altLang="en-US" dirty="0"/>
              <a:t>的难题</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以上，我们介绍了椭圆曲线的情况，接下来我们将利用这个数学难题，展开设计基于椭圆曲线的公钥密码体制</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选讲或扩展讲解</a:t>
            </a:r>
            <a:r>
              <a:rPr lang="en-US" altLang="zh-CN" sz="1200" dirty="0"/>
              <a:t>】</a:t>
            </a:r>
          </a:p>
          <a:p>
            <a:endParaRPr lang="en-US" altLang="zh-CN" dirty="0"/>
          </a:p>
          <a:p>
            <a:r>
              <a:rPr lang="zh-CN" altLang="en-US" dirty="0"/>
              <a:t>椭圆曲线密码系统的定义</a:t>
            </a:r>
            <a:endParaRPr lang="en-US" altLang="zh-CN" dirty="0"/>
          </a:p>
          <a:p>
            <a:pPr lvl="1"/>
            <a:r>
              <a:rPr lang="zh-CN" altLang="en-US" dirty="0"/>
              <a:t>域标识：定义椭圆曲线采用的有限域</a:t>
            </a:r>
          </a:p>
          <a:p>
            <a:pPr lvl="1"/>
            <a:r>
              <a:rPr lang="zh-CN" altLang="en-US" dirty="0"/>
              <a:t>椭圆曲线：系数 </a:t>
            </a:r>
            <a:r>
              <a:rPr lang="en-US" altLang="zh-CN" dirty="0"/>
              <a:t>a</a:t>
            </a:r>
            <a:r>
              <a:rPr lang="zh-CN" altLang="en-US" dirty="0"/>
              <a:t>和</a:t>
            </a:r>
            <a:r>
              <a:rPr lang="en-US" altLang="zh-CN" dirty="0"/>
              <a:t>b</a:t>
            </a:r>
          </a:p>
          <a:p>
            <a:pPr lvl="1"/>
            <a:r>
              <a:rPr lang="zh-CN" altLang="en-US" dirty="0"/>
              <a:t>基准点(</a:t>
            </a:r>
            <a:r>
              <a:rPr lang="en-US" altLang="zh-CN" dirty="0"/>
              <a:t>base):</a:t>
            </a:r>
            <a:r>
              <a:rPr lang="zh-CN" altLang="en-US" dirty="0"/>
              <a:t>指定的椭圆曲线上的点</a:t>
            </a:r>
            <a:r>
              <a:rPr lang="en-US" altLang="zh-CN" dirty="0"/>
              <a:t>G</a:t>
            </a:r>
          </a:p>
          <a:p>
            <a:pPr lvl="1"/>
            <a:r>
              <a:rPr lang="zh-CN" altLang="en-US" dirty="0"/>
              <a:t>阶 (</a:t>
            </a:r>
            <a:r>
              <a:rPr lang="en-US" altLang="zh-CN" dirty="0"/>
              <a:t>order): G</a:t>
            </a:r>
            <a:r>
              <a:rPr lang="zh-CN" altLang="en-US" dirty="0"/>
              <a:t>点的阶</a:t>
            </a:r>
            <a:r>
              <a:rPr lang="en-US" altLang="zh-CN" dirty="0"/>
              <a:t>n，</a:t>
            </a:r>
            <a:r>
              <a:rPr lang="zh-CN" altLang="en-US" dirty="0"/>
              <a:t>使得：</a:t>
            </a:r>
            <a:r>
              <a:rPr lang="en-US" altLang="zh-CN" dirty="0" err="1"/>
              <a:t>nG</a:t>
            </a:r>
            <a:r>
              <a:rPr lang="en-US" altLang="zh-CN" dirty="0"/>
              <a:t>=O</a:t>
            </a:r>
          </a:p>
          <a:p>
            <a:endParaRPr lang="en-US" altLang="zh-CN" dirty="0"/>
          </a:p>
          <a:p>
            <a:r>
              <a:rPr lang="zh-CN" altLang="en-US" dirty="0"/>
              <a:t>椭圆曲线公钥系统</a:t>
            </a:r>
          </a:p>
          <a:p>
            <a:pPr lvl="1"/>
            <a:r>
              <a:rPr lang="en-US" altLang="zh-CN" dirty="0"/>
              <a:t>E(a, b), GF(p)</a:t>
            </a:r>
            <a:endParaRPr lang="en-US" altLang="zh-CN" baseline="-25000" dirty="0"/>
          </a:p>
          <a:p>
            <a:pPr lvl="1"/>
            <a:r>
              <a:rPr lang="zh-CN" altLang="en-US" dirty="0"/>
              <a:t>基点</a:t>
            </a:r>
            <a:r>
              <a:rPr lang="en-US" altLang="zh-CN" dirty="0"/>
              <a:t>G(x, y)</a:t>
            </a:r>
          </a:p>
          <a:p>
            <a:pPr lvl="1"/>
            <a:r>
              <a:rPr lang="zh-CN" altLang="en-US" dirty="0"/>
              <a:t>选择正整数</a:t>
            </a:r>
            <a:r>
              <a:rPr lang="en-US" altLang="zh-CN" dirty="0"/>
              <a:t>e</a:t>
            </a:r>
            <a:r>
              <a:rPr lang="zh-CN" altLang="en-US" dirty="0"/>
              <a:t>作为私有密钥 </a:t>
            </a:r>
            <a:endParaRPr lang="en-US" altLang="zh-CN" dirty="0"/>
          </a:p>
          <a:p>
            <a:pPr lvl="1"/>
            <a:r>
              <a:rPr lang="zh-CN" altLang="en-US" dirty="0"/>
              <a:t>公开密钥为</a:t>
            </a:r>
            <a:r>
              <a:rPr lang="en-US" altLang="zh-CN" dirty="0"/>
              <a:t>Q=</a:t>
            </a:r>
            <a:r>
              <a:rPr lang="en-US" altLang="zh-CN" dirty="0" err="1"/>
              <a:t>eG</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选讲或扩展讲解</a:t>
            </a:r>
            <a:r>
              <a:rPr lang="en-US" altLang="zh-CN" sz="1200" dirty="0"/>
              <a:t>】</a:t>
            </a:r>
          </a:p>
          <a:p>
            <a:endParaRPr lang="en-US" altLang="zh-CN" dirty="0"/>
          </a:p>
          <a:p>
            <a:r>
              <a:rPr lang="zh-CN" altLang="en-US" dirty="0"/>
              <a:t>利用</a:t>
            </a:r>
            <a:r>
              <a:rPr lang="en-US" altLang="zh-CN" dirty="0"/>
              <a:t>ECC</a:t>
            </a:r>
            <a:r>
              <a:rPr lang="zh-CN" altLang="en-US" dirty="0"/>
              <a:t>实现加</a:t>
            </a:r>
            <a:r>
              <a:rPr lang="en-US" altLang="zh-CN" dirty="0"/>
              <a:t>/</a:t>
            </a:r>
            <a:r>
              <a:rPr lang="zh-CN" altLang="en-US" dirty="0"/>
              <a:t>解密的技术有很多种，下面是一种简单的方法：</a:t>
            </a:r>
            <a:endParaRPr lang="en-US" altLang="zh-CN" dirty="0"/>
          </a:p>
          <a:p>
            <a:pPr marL="914400" lvl="1" indent="-457200">
              <a:buFont typeface="+mj-lt"/>
              <a:buAutoNum type="alphaLcParenR"/>
            </a:pPr>
            <a:r>
              <a:rPr lang="zh-CN" altLang="en-US" dirty="0"/>
              <a:t>首先，将消息</a:t>
            </a:r>
            <a:r>
              <a:rPr lang="en-US" altLang="zh-CN" dirty="0"/>
              <a:t>m</a:t>
            </a:r>
            <a:r>
              <a:rPr lang="zh-CN" altLang="en-US" dirty="0"/>
              <a:t>编码为椭圆曲线上形如</a:t>
            </a:r>
            <a:r>
              <a:rPr lang="en-US" altLang="zh-CN" dirty="0"/>
              <a:t>x-y</a:t>
            </a:r>
            <a:r>
              <a:rPr lang="zh-CN" altLang="en-US" dirty="0"/>
              <a:t>的一点</a:t>
            </a:r>
            <a:r>
              <a:rPr lang="en-US" altLang="zh-CN" dirty="0"/>
              <a:t>P</a:t>
            </a:r>
            <a:r>
              <a:rPr lang="en-US" altLang="zh-CN" baseline="-25000" dirty="0"/>
              <a:t>m</a:t>
            </a:r>
            <a:endParaRPr lang="en-US" altLang="zh-CN" dirty="0"/>
          </a:p>
          <a:p>
            <a:pPr marL="914400" lvl="1" indent="-457200">
              <a:buFont typeface="+mj-lt"/>
              <a:buAutoNum type="alphaLcParenR"/>
            </a:pPr>
            <a:r>
              <a:rPr lang="zh-CN" altLang="en-US" dirty="0"/>
              <a:t>选择适当的椭圆曲线和基点</a:t>
            </a:r>
            <a:r>
              <a:rPr lang="en-US" altLang="zh-CN" dirty="0"/>
              <a:t>G</a:t>
            </a:r>
          </a:p>
          <a:p>
            <a:pPr marL="914400" lvl="1" indent="-457200">
              <a:buFont typeface="+mj-lt"/>
              <a:buAutoNum type="alphaLcParenR"/>
            </a:pPr>
            <a:r>
              <a:rPr lang="zh-CN" altLang="en-US" dirty="0"/>
              <a:t>每个用户选择私钥 </a:t>
            </a:r>
            <a:r>
              <a:rPr lang="en-US" altLang="zh-CN" dirty="0" err="1"/>
              <a:t>n</a:t>
            </a:r>
            <a:r>
              <a:rPr lang="en-US" altLang="zh-CN" baseline="-25000" dirty="0" err="1"/>
              <a:t>A</a:t>
            </a:r>
            <a:r>
              <a:rPr lang="en-US" altLang="zh-CN" dirty="0"/>
              <a:t>&lt;n </a:t>
            </a:r>
            <a:r>
              <a:rPr lang="zh-CN" altLang="en-US" dirty="0"/>
              <a:t>并计算公钥 </a:t>
            </a:r>
            <a:r>
              <a:rPr lang="en-US" altLang="zh-CN" dirty="0"/>
              <a:t>P</a:t>
            </a:r>
            <a:r>
              <a:rPr lang="en-US" altLang="zh-CN" baseline="-25000" dirty="0"/>
              <a:t>A</a:t>
            </a:r>
            <a:r>
              <a:rPr lang="en-US" altLang="zh-CN" dirty="0"/>
              <a:t>=</a:t>
            </a:r>
            <a:r>
              <a:rPr lang="en-US" altLang="zh-CN" dirty="0" err="1"/>
              <a:t>n</a:t>
            </a:r>
            <a:r>
              <a:rPr lang="en-US" altLang="zh-CN" baseline="-25000" dirty="0" err="1"/>
              <a:t>A</a:t>
            </a:r>
            <a:r>
              <a:rPr lang="en-US" altLang="zh-CN" dirty="0" err="1">
                <a:cs typeface="Arial" charset="0"/>
              </a:rPr>
              <a:t>G</a:t>
            </a:r>
            <a:endParaRPr lang="en-US" altLang="zh-CN" dirty="0">
              <a:cs typeface="Arial" charset="0"/>
            </a:endParaRPr>
          </a:p>
          <a:p>
            <a:pPr lvl="1"/>
            <a:r>
              <a:rPr lang="zh-CN" altLang="en-US" dirty="0">
                <a:cs typeface="Arial" charset="0"/>
              </a:rPr>
              <a:t>加密</a:t>
            </a:r>
            <a:r>
              <a:rPr lang="en-US" altLang="zh-CN" dirty="0"/>
              <a:t>P</a:t>
            </a:r>
            <a:r>
              <a:rPr lang="en-US" altLang="zh-CN" baseline="-25000" dirty="0"/>
              <a:t>m</a:t>
            </a:r>
            <a:r>
              <a:rPr lang="zh-CN" altLang="en-US" dirty="0">
                <a:cs typeface="Arial" charset="0"/>
              </a:rPr>
              <a:t>过程：</a:t>
            </a:r>
            <a:r>
              <a:rPr lang="en-US" altLang="zh-CN" dirty="0"/>
              <a:t>C</a:t>
            </a:r>
            <a:r>
              <a:rPr lang="en-US" altLang="zh-CN" baseline="-25000" dirty="0"/>
              <a:t>m</a:t>
            </a:r>
            <a:r>
              <a:rPr lang="en-US" altLang="zh-CN" dirty="0"/>
              <a:t>={</a:t>
            </a:r>
            <a:r>
              <a:rPr lang="en-US" altLang="zh-CN" dirty="0" err="1"/>
              <a:t>kG</a:t>
            </a:r>
            <a:r>
              <a:rPr lang="en-US" altLang="zh-CN" dirty="0"/>
              <a:t>, </a:t>
            </a:r>
            <a:r>
              <a:rPr lang="en-US" altLang="zh-CN" dirty="0" err="1"/>
              <a:t>P</a:t>
            </a:r>
            <a:r>
              <a:rPr lang="en-US" altLang="zh-CN" baseline="-25000" dirty="0" err="1"/>
              <a:t>m</a:t>
            </a:r>
            <a:r>
              <a:rPr lang="en-US" altLang="zh-CN" dirty="0" err="1"/>
              <a:t>+kP</a:t>
            </a:r>
            <a:r>
              <a:rPr lang="en-US" altLang="zh-CN" baseline="-25000" dirty="0" err="1"/>
              <a:t>B</a:t>
            </a:r>
            <a:r>
              <a:rPr lang="en-US" altLang="zh-CN" dirty="0"/>
              <a:t>}</a:t>
            </a:r>
            <a:r>
              <a:rPr lang="zh-CN" altLang="en-US" dirty="0"/>
              <a:t>，其中</a:t>
            </a:r>
            <a:r>
              <a:rPr lang="en-US" altLang="zh-CN" dirty="0"/>
              <a:t>k</a:t>
            </a:r>
            <a:r>
              <a:rPr lang="zh-CN" altLang="en-US" dirty="0"/>
              <a:t>为随机正整数</a:t>
            </a:r>
            <a:endParaRPr lang="en-US" altLang="zh-CN" dirty="0"/>
          </a:p>
          <a:p>
            <a:pPr lvl="1"/>
            <a:r>
              <a:rPr lang="zh-CN" altLang="en-US" dirty="0"/>
              <a:t>解密</a:t>
            </a:r>
            <a:r>
              <a:rPr lang="en-US" altLang="zh-CN" dirty="0"/>
              <a:t>C</a:t>
            </a:r>
            <a:r>
              <a:rPr lang="en-US" altLang="zh-CN" baseline="-25000" dirty="0"/>
              <a:t>m</a:t>
            </a:r>
            <a:r>
              <a:rPr lang="zh-CN" altLang="en-US" dirty="0"/>
              <a:t>过程：</a:t>
            </a:r>
            <a:r>
              <a:rPr lang="en-US" altLang="zh-CN" dirty="0"/>
              <a:t>P</a:t>
            </a:r>
            <a:r>
              <a:rPr lang="en-US" altLang="zh-CN" baseline="-25000" dirty="0"/>
              <a:t>m</a:t>
            </a:r>
            <a:r>
              <a:rPr lang="en-AU" altLang="zh-CN" dirty="0"/>
              <a:t>+k</a:t>
            </a:r>
            <a:r>
              <a:rPr lang="en-US" altLang="zh-CN" dirty="0"/>
              <a:t>P</a:t>
            </a:r>
            <a:r>
              <a:rPr lang="en-US" altLang="zh-CN" baseline="-25000" dirty="0"/>
              <a:t>B</a:t>
            </a:r>
            <a:r>
              <a:rPr lang="en-AU" altLang="zh-CN" dirty="0"/>
              <a:t>–</a:t>
            </a:r>
            <a:r>
              <a:rPr lang="en-US" altLang="zh-CN" dirty="0" err="1"/>
              <a:t>n</a:t>
            </a:r>
            <a:r>
              <a:rPr lang="en-US" altLang="zh-CN" baseline="-25000" dirty="0" err="1"/>
              <a:t>B</a:t>
            </a:r>
            <a:r>
              <a:rPr lang="en-AU" altLang="zh-CN" dirty="0"/>
              <a:t>(</a:t>
            </a:r>
            <a:r>
              <a:rPr lang="en-AU" altLang="zh-CN" dirty="0" err="1"/>
              <a:t>kG</a:t>
            </a:r>
            <a:r>
              <a:rPr lang="en-AU" altLang="zh-CN" dirty="0"/>
              <a:t>) = </a:t>
            </a:r>
            <a:r>
              <a:rPr lang="en-US" altLang="zh-CN" dirty="0"/>
              <a:t>P</a:t>
            </a:r>
            <a:r>
              <a:rPr lang="en-US" altLang="zh-CN" baseline="-25000" dirty="0"/>
              <a:t>m</a:t>
            </a:r>
            <a:r>
              <a:rPr lang="en-AU" altLang="zh-CN" dirty="0"/>
              <a:t>+k(</a:t>
            </a:r>
            <a:r>
              <a:rPr lang="en-US" altLang="zh-CN" dirty="0" err="1"/>
              <a:t>n</a:t>
            </a:r>
            <a:r>
              <a:rPr lang="en-US" altLang="zh-CN" baseline="-25000" dirty="0" err="1"/>
              <a:t>B</a:t>
            </a:r>
            <a:r>
              <a:rPr lang="en-AU" altLang="zh-CN" dirty="0"/>
              <a:t>G)–</a:t>
            </a:r>
            <a:r>
              <a:rPr lang="en-US" altLang="zh-CN" dirty="0" err="1"/>
              <a:t>n</a:t>
            </a:r>
            <a:r>
              <a:rPr lang="en-US" altLang="zh-CN" baseline="-25000" dirty="0" err="1"/>
              <a:t>B</a:t>
            </a:r>
            <a:r>
              <a:rPr lang="en-AU" altLang="zh-CN" dirty="0"/>
              <a:t>(</a:t>
            </a:r>
            <a:r>
              <a:rPr lang="en-AU" altLang="zh-CN" dirty="0" err="1"/>
              <a:t>kG</a:t>
            </a:r>
            <a:r>
              <a:rPr lang="en-AU" altLang="zh-CN" dirty="0"/>
              <a:t>) = </a:t>
            </a:r>
            <a:r>
              <a:rPr lang="en-US" altLang="zh-CN" dirty="0"/>
              <a:t>P</a:t>
            </a:r>
            <a:r>
              <a:rPr lang="en-US" altLang="zh-CN" baseline="-25000" dirty="0"/>
              <a:t>m</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a:t>
            </a:r>
            <a:r>
              <a:rPr lang="zh-CN" altLang="en-US" sz="2400" dirty="0"/>
              <a:t>选讲或扩展讲解</a:t>
            </a:r>
            <a:r>
              <a:rPr lang="en-US" altLang="zh-CN" sz="2400" dirty="0"/>
              <a:t>】</a:t>
            </a:r>
          </a:p>
          <a:p>
            <a:endParaRPr lang="en-US" altLang="zh-CN" sz="2400" dirty="0"/>
          </a:p>
          <a:p>
            <a:r>
              <a:rPr lang="zh-CN" altLang="en-US" sz="2400" dirty="0"/>
              <a:t>这是一个实例</a:t>
            </a:r>
            <a:r>
              <a:rPr lang="en-US" altLang="zh-CN" sz="2400" dirty="0"/>
              <a:t>:</a:t>
            </a:r>
            <a:endParaRPr lang="en-US" altLang="zh-CN" sz="2000" dirty="0"/>
          </a:p>
          <a:p>
            <a:pPr lvl="1"/>
            <a:r>
              <a:rPr lang="en-US" altLang="zh-CN" sz="2000" dirty="0"/>
              <a:t>P=751</a:t>
            </a:r>
            <a:r>
              <a:rPr lang="zh-CN" altLang="en-US" sz="2000" dirty="0"/>
              <a:t>，</a:t>
            </a:r>
            <a:r>
              <a:rPr lang="en-US" altLang="zh-CN" sz="2000" dirty="0" err="1"/>
              <a:t>E</a:t>
            </a:r>
            <a:r>
              <a:rPr lang="en-US" altLang="zh-CN" sz="2000" baseline="-25000" dirty="0" err="1"/>
              <a:t>p</a:t>
            </a:r>
            <a:r>
              <a:rPr lang="en-US" altLang="zh-CN" sz="2000" dirty="0"/>
              <a:t>(-1,188)</a:t>
            </a:r>
            <a:r>
              <a:rPr lang="zh-CN" altLang="en-US" sz="2000" dirty="0"/>
              <a:t>，即</a:t>
            </a:r>
            <a:r>
              <a:rPr lang="en-US" altLang="zh-CN" sz="2000" dirty="0"/>
              <a:t>y</a:t>
            </a:r>
            <a:r>
              <a:rPr lang="en-US" altLang="zh-CN" sz="2000" baseline="30000" dirty="0"/>
              <a:t>2</a:t>
            </a:r>
            <a:r>
              <a:rPr lang="en-US" altLang="zh-CN" sz="2000" dirty="0"/>
              <a:t>=x</a:t>
            </a:r>
            <a:r>
              <a:rPr lang="en-US" altLang="zh-CN" sz="2000" baseline="30000" dirty="0"/>
              <a:t>3</a:t>
            </a:r>
            <a:r>
              <a:rPr lang="en-US" altLang="zh-CN" sz="2000" dirty="0"/>
              <a:t>-x+188,</a:t>
            </a:r>
            <a:r>
              <a:rPr lang="zh-CN" altLang="en-US" sz="2000" dirty="0"/>
              <a:t>，取</a:t>
            </a:r>
            <a:r>
              <a:rPr lang="en-US" altLang="zh-CN" sz="2000" dirty="0"/>
              <a:t>G=(0,376)</a:t>
            </a:r>
          </a:p>
          <a:p>
            <a:pPr lvl="1"/>
            <a:r>
              <a:rPr lang="en-US" altLang="zh-CN" sz="2000" dirty="0"/>
              <a:t>A</a:t>
            </a:r>
            <a:r>
              <a:rPr lang="zh-CN" altLang="en-US" sz="2000" dirty="0"/>
              <a:t>发送给</a:t>
            </a:r>
            <a:r>
              <a:rPr lang="en-US" altLang="zh-CN" sz="2000" dirty="0"/>
              <a:t>B</a:t>
            </a:r>
            <a:r>
              <a:rPr lang="zh-CN" altLang="en-US" sz="2000" dirty="0"/>
              <a:t>的消息编码为点</a:t>
            </a:r>
            <a:r>
              <a:rPr lang="en-US" altLang="zh-CN" sz="2000" dirty="0"/>
              <a:t>P</a:t>
            </a:r>
            <a:r>
              <a:rPr lang="en-US" altLang="zh-CN" sz="2000" baseline="-25000" dirty="0"/>
              <a:t>m</a:t>
            </a:r>
            <a:r>
              <a:rPr lang="en-US" altLang="zh-CN" sz="2000" dirty="0"/>
              <a:t>=(562,201)</a:t>
            </a:r>
          </a:p>
          <a:p>
            <a:pPr lvl="1"/>
            <a:r>
              <a:rPr lang="en-US" altLang="zh-CN" sz="2000" dirty="0"/>
              <a:t>A</a:t>
            </a:r>
            <a:r>
              <a:rPr lang="zh-CN" altLang="en-US" sz="2000" dirty="0"/>
              <a:t>随机选择</a:t>
            </a:r>
            <a:r>
              <a:rPr lang="en-US" altLang="zh-CN" sz="2000" dirty="0"/>
              <a:t> k=386</a:t>
            </a:r>
            <a:r>
              <a:rPr lang="zh-CN" altLang="en-US" sz="2000" dirty="0"/>
              <a:t>，</a:t>
            </a:r>
            <a:r>
              <a:rPr lang="en-US" altLang="zh-CN" sz="2000" dirty="0"/>
              <a:t>B</a:t>
            </a:r>
            <a:r>
              <a:rPr lang="zh-CN" altLang="en-US" sz="2000" dirty="0"/>
              <a:t>的公钥为</a:t>
            </a:r>
            <a:r>
              <a:rPr lang="en-US" altLang="zh-CN" sz="2000" dirty="0"/>
              <a:t>P</a:t>
            </a:r>
            <a:r>
              <a:rPr lang="en-US" altLang="zh-CN" sz="2000" baseline="-25000" dirty="0"/>
              <a:t>B</a:t>
            </a:r>
            <a:r>
              <a:rPr lang="en-US" altLang="zh-CN" sz="2000" dirty="0"/>
              <a:t>=(201,5)</a:t>
            </a:r>
          </a:p>
          <a:p>
            <a:pPr lvl="1"/>
            <a:r>
              <a:rPr lang="zh-CN" altLang="en-US" sz="2000" dirty="0"/>
              <a:t>计算：</a:t>
            </a:r>
            <a:endParaRPr lang="en-US" altLang="zh-CN" sz="2000" dirty="0"/>
          </a:p>
          <a:p>
            <a:pPr lvl="2"/>
            <a:r>
              <a:rPr lang="en-US" altLang="zh-CN" dirty="0" err="1"/>
              <a:t>kG</a:t>
            </a:r>
            <a:r>
              <a:rPr lang="en-US" altLang="zh-CN" dirty="0"/>
              <a:t>=386(0,376)=(676,558) </a:t>
            </a:r>
          </a:p>
          <a:p>
            <a:pPr lvl="2"/>
            <a:r>
              <a:rPr lang="en-US" altLang="zh-CN" dirty="0"/>
              <a:t>P</a:t>
            </a:r>
            <a:r>
              <a:rPr lang="en-US" altLang="zh-CN" baseline="-25000" dirty="0"/>
              <a:t>m</a:t>
            </a:r>
            <a:r>
              <a:rPr lang="en-US" altLang="zh-CN" dirty="0"/>
              <a:t> + </a:t>
            </a:r>
            <a:r>
              <a:rPr lang="en-US" altLang="zh-CN" dirty="0" err="1"/>
              <a:t>kP</a:t>
            </a:r>
            <a:r>
              <a:rPr lang="en-US" altLang="zh-CN" baseline="-25000" dirty="0" err="1"/>
              <a:t>b</a:t>
            </a:r>
            <a:r>
              <a:rPr lang="en-US" altLang="zh-CN" dirty="0"/>
              <a:t> = (562,201) + 386(201,5)=(385,328)</a:t>
            </a:r>
          </a:p>
          <a:p>
            <a:pPr lvl="1"/>
            <a:r>
              <a:rPr lang="zh-CN" altLang="en-US" sz="2000" dirty="0"/>
              <a:t>因此，密文为</a:t>
            </a:r>
            <a:r>
              <a:rPr lang="en-US" altLang="zh-CN" sz="2000" dirty="0"/>
              <a:t>C</a:t>
            </a:r>
            <a:r>
              <a:rPr lang="en-US" altLang="zh-CN" sz="2000" baseline="-25000" dirty="0"/>
              <a:t>m</a:t>
            </a:r>
            <a:r>
              <a:rPr lang="en-US" altLang="zh-CN" sz="2000" dirty="0"/>
              <a:t>={</a:t>
            </a:r>
            <a:r>
              <a:rPr lang="en-US" altLang="zh-CN" sz="2000" dirty="0" err="1"/>
              <a:t>kG</a:t>
            </a:r>
            <a:r>
              <a:rPr lang="en-US" altLang="zh-CN" sz="2000" dirty="0"/>
              <a:t>, </a:t>
            </a:r>
            <a:r>
              <a:rPr lang="en-US" altLang="zh-CN" sz="2000" dirty="0" err="1"/>
              <a:t>P</a:t>
            </a:r>
            <a:r>
              <a:rPr lang="en-US" altLang="zh-CN" sz="2000" baseline="-25000" dirty="0" err="1"/>
              <a:t>m</a:t>
            </a:r>
            <a:r>
              <a:rPr lang="en-US" altLang="zh-CN" sz="2000" dirty="0" err="1"/>
              <a:t>+kP</a:t>
            </a:r>
            <a:r>
              <a:rPr lang="en-US" altLang="zh-CN" sz="2000" baseline="-25000" dirty="0" err="1"/>
              <a:t>B</a:t>
            </a:r>
            <a:r>
              <a:rPr lang="en-US" altLang="zh-CN" sz="2000" dirty="0"/>
              <a:t>}={(676,558),(385,328)}</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altLang="zh-CN" sz="1200" dirty="0"/>
              <a:t>【</a:t>
            </a:r>
            <a:r>
              <a:rPr lang="zh-CN" altLang="en-US" sz="1200" dirty="0"/>
              <a:t>选讲或扩展讲解</a:t>
            </a:r>
            <a:r>
              <a:rPr lang="en-US" altLang="zh-CN" sz="1200" dirty="0"/>
              <a:t>】</a:t>
            </a:r>
          </a:p>
          <a:p>
            <a:pPr>
              <a:lnSpc>
                <a:spcPct val="90000"/>
              </a:lnSpc>
            </a:pPr>
            <a:endParaRPr lang="en-US" altLang="zh-CN" dirty="0"/>
          </a:p>
          <a:p>
            <a:pPr>
              <a:lnSpc>
                <a:spcPct val="90000"/>
              </a:lnSpc>
            </a:pPr>
            <a:r>
              <a:rPr lang="zh-CN" altLang="en-US" dirty="0"/>
              <a:t>建立在椭圆曲线对数难题上</a:t>
            </a:r>
            <a:endParaRPr lang="en-US" altLang="zh-CN" dirty="0"/>
          </a:p>
          <a:p>
            <a:pPr lvl="1">
              <a:lnSpc>
                <a:spcPct val="90000"/>
              </a:lnSpc>
            </a:pPr>
            <a:r>
              <a:rPr lang="zh-CN" altLang="en-US" dirty="0"/>
              <a:t>“</a:t>
            </a:r>
            <a:r>
              <a:rPr lang="en-US" altLang="zh-CN" dirty="0"/>
              <a:t>Pollard rho</a:t>
            </a:r>
            <a:r>
              <a:rPr lang="zh-CN" altLang="en-US" dirty="0"/>
              <a:t>方法”是目前最快的方法</a:t>
            </a:r>
            <a:endParaRPr lang="en-US" altLang="zh-CN" dirty="0"/>
          </a:p>
          <a:p>
            <a:pPr>
              <a:lnSpc>
                <a:spcPct val="90000"/>
              </a:lnSpc>
            </a:pPr>
            <a:r>
              <a:rPr lang="zh-CN" altLang="en-US" dirty="0"/>
              <a:t>同等密码强度下，所需密钥量和计算量都小于</a:t>
            </a:r>
            <a:r>
              <a:rPr lang="en-US" altLang="zh-CN" dirty="0"/>
              <a:t>RSA</a:t>
            </a:r>
            <a:r>
              <a:rPr lang="zh-CN" altLang="en-US" dirty="0"/>
              <a:t>算法</a:t>
            </a:r>
            <a:endParaRPr lang="en-US" altLang="zh-CN" dirty="0"/>
          </a:p>
          <a:p>
            <a:pPr lvl="1">
              <a:lnSpc>
                <a:spcPct val="90000"/>
              </a:lnSpc>
            </a:pPr>
            <a:r>
              <a:rPr lang="zh-CN" altLang="en-US" dirty="0"/>
              <a:t>同等密钥长度下，计算量与</a:t>
            </a:r>
            <a:r>
              <a:rPr lang="en-US" altLang="zh-CN" dirty="0"/>
              <a:t>RSA</a:t>
            </a:r>
            <a:r>
              <a:rPr lang="zh-CN" altLang="en-US" dirty="0"/>
              <a:t>相当。也就是说椭圆曲线密码效率要高于</a:t>
            </a:r>
            <a:r>
              <a:rPr lang="en-US" altLang="zh-CN" dirty="0"/>
              <a:t>RSA</a:t>
            </a:r>
            <a:r>
              <a:rPr lang="zh-CN" altLang="en-US" dirty="0"/>
              <a:t>，采用比较短的密钥就可以达到和长密钥</a:t>
            </a:r>
            <a:r>
              <a:rPr lang="en-US" altLang="zh-CN" dirty="0"/>
              <a:t>RSA</a:t>
            </a:r>
            <a:r>
              <a:rPr lang="zh-CN" altLang="en-US" dirty="0"/>
              <a:t>的密码强度。况且</a:t>
            </a:r>
            <a:r>
              <a:rPr lang="en-US" altLang="zh-CN" dirty="0"/>
              <a:t>RSA</a:t>
            </a:r>
            <a:r>
              <a:rPr lang="zh-CN" altLang="en-US" dirty="0"/>
              <a:t>作为一个密码体制专利，其实在</a:t>
            </a:r>
            <a:r>
              <a:rPr lang="en-US" altLang="zh-CN" dirty="0"/>
              <a:t>2000</a:t>
            </a:r>
            <a:r>
              <a:rPr lang="zh-CN" altLang="en-US" dirty="0"/>
              <a:t>年左右已经失去专利保护。近些年椭圆曲线</a:t>
            </a:r>
            <a:r>
              <a:rPr lang="en-US" altLang="zh-CN" dirty="0"/>
              <a:t>ECC</a:t>
            </a:r>
            <a:r>
              <a:rPr lang="zh-CN" altLang="en-US" dirty="0"/>
              <a:t>得到广泛的应用。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讲解脚本</a:t>
            </a:r>
            <a:r>
              <a:rPr lang="en-US" altLang="zh-CN" sz="1200" dirty="0"/>
              <a:t>】</a:t>
            </a:r>
          </a:p>
          <a:p>
            <a:endParaRPr lang="en-US" altLang="zh-CN" dirty="0"/>
          </a:p>
          <a:p>
            <a:r>
              <a:rPr lang="en-US" altLang="zh-CN" dirty="0"/>
              <a:t>D-H</a:t>
            </a:r>
            <a:r>
              <a:rPr lang="zh-CN" altLang="en-US" dirty="0"/>
              <a:t>算法作为一种密钥分配方案中核心协议的加密算法，广为人知。</a:t>
            </a:r>
            <a:endParaRPr lang="en-US" altLang="zh-CN" dirty="0"/>
          </a:p>
          <a:p>
            <a:r>
              <a:rPr lang="en-AU" altLang="zh-CN" dirty="0" err="1">
                <a:cs typeface="Times New Roman" pitchFamily="18" charset="0"/>
              </a:rPr>
              <a:t>Diffie</a:t>
            </a:r>
            <a:r>
              <a:rPr lang="zh-CN" altLang="en-US" dirty="0">
                <a:cs typeface="Times New Roman" pitchFamily="18" charset="0"/>
              </a:rPr>
              <a:t>和</a:t>
            </a:r>
            <a:r>
              <a:rPr lang="en-AU" altLang="zh-CN" dirty="0">
                <a:cs typeface="Times New Roman" pitchFamily="18" charset="0"/>
              </a:rPr>
              <a:t>Hellman</a:t>
            </a:r>
            <a:r>
              <a:rPr lang="zh-CN" altLang="en-US" dirty="0">
                <a:cs typeface="Times New Roman" pitchFamily="18" charset="0"/>
              </a:rPr>
              <a:t>于</a:t>
            </a:r>
            <a:r>
              <a:rPr lang="en-AU" altLang="zh-CN" dirty="0">
                <a:cs typeface="Times New Roman" pitchFamily="18" charset="0"/>
              </a:rPr>
              <a:t>1976</a:t>
            </a:r>
            <a:r>
              <a:rPr lang="zh-CN" altLang="en-US" dirty="0">
                <a:cs typeface="Times New Roman" pitchFamily="18" charset="0"/>
              </a:rPr>
              <a:t>提出的首次利用公钥算法实现密钥分配</a:t>
            </a:r>
            <a:endParaRPr lang="en-AU" altLang="zh-CN" dirty="0">
              <a:cs typeface="Times New Roman" pitchFamily="18" charset="0"/>
            </a:endParaRPr>
          </a:p>
          <a:p>
            <a:r>
              <a:rPr lang="zh-CN" altLang="en-US" dirty="0">
                <a:cs typeface="Times New Roman" pitchFamily="18" charset="0"/>
              </a:rPr>
              <a:t>传闻：</a:t>
            </a:r>
            <a:r>
              <a:rPr lang="en-AU" altLang="zh-CN" dirty="0">
                <a:cs typeface="Times New Roman" pitchFamily="18" charset="0"/>
              </a:rPr>
              <a:t>Williamson(UK CESG)</a:t>
            </a:r>
            <a:r>
              <a:rPr lang="zh-CN" altLang="en-US" dirty="0">
                <a:cs typeface="Times New Roman" pitchFamily="18" charset="0"/>
              </a:rPr>
              <a:t>于</a:t>
            </a:r>
            <a:r>
              <a:rPr lang="en-US" altLang="zh-CN" dirty="0">
                <a:cs typeface="Times New Roman" pitchFamily="18" charset="0"/>
              </a:rPr>
              <a:t>1970</a:t>
            </a:r>
            <a:r>
              <a:rPr lang="zh-CN" altLang="en-US" dirty="0">
                <a:cs typeface="Times New Roman" pitchFamily="18" charset="0"/>
              </a:rPr>
              <a:t>年已在机密文件中提出了该算法，并用于开发商业产品</a:t>
            </a:r>
            <a:endParaRPr lang="en-US" altLang="zh-CN" dirty="0">
              <a:cs typeface="Times New Roman" pitchFamily="18" charset="0"/>
            </a:endParaRPr>
          </a:p>
          <a:p>
            <a:r>
              <a:rPr lang="en-US" altLang="zh-CN" dirty="0">
                <a:cs typeface="Times New Roman" pitchFamily="18" charset="0"/>
              </a:rPr>
              <a:t>D-H</a:t>
            </a:r>
            <a:r>
              <a:rPr lang="zh-CN" altLang="en-US" dirty="0">
                <a:cs typeface="Times New Roman" pitchFamily="18" charset="0"/>
              </a:rPr>
              <a:t>协议主要用于安全协商密钥，但是</a:t>
            </a:r>
            <a:endParaRPr lang="en-AU" altLang="zh-CN" dirty="0">
              <a:cs typeface="Times New Roman" pitchFamily="18" charset="0"/>
            </a:endParaRPr>
          </a:p>
          <a:p>
            <a:pPr lvl="1"/>
            <a:r>
              <a:rPr lang="zh-CN" altLang="en-US" dirty="0">
                <a:cs typeface="Times New Roman" pitchFamily="18" charset="0"/>
              </a:rPr>
              <a:t>不能用于交换确定消息</a:t>
            </a:r>
            <a:endParaRPr lang="en-AU" altLang="zh-CN" dirty="0">
              <a:cs typeface="Times New Roman" pitchFamily="18" charset="0"/>
            </a:endParaRPr>
          </a:p>
          <a:p>
            <a:pPr lvl="1"/>
            <a:r>
              <a:rPr lang="zh-CN" altLang="en-US" dirty="0">
                <a:cs typeface="Times New Roman" pitchFamily="18" charset="0"/>
              </a:rPr>
              <a:t>可用于建立共享的密钥</a:t>
            </a:r>
            <a:endParaRPr lang="en-US" altLang="zh-CN" dirty="0">
              <a:cs typeface="Times New Roman" pitchFamily="18" charset="0"/>
            </a:endParaRPr>
          </a:p>
          <a:p>
            <a:pPr lvl="1"/>
            <a:r>
              <a:rPr lang="zh-CN" altLang="en-US" dirty="0">
                <a:cs typeface="Times New Roman" pitchFamily="18" charset="0"/>
              </a:rPr>
              <a:t>仅有通信双方知道</a:t>
            </a:r>
            <a:endParaRPr lang="en-AU" altLang="zh-CN" dirty="0">
              <a:cs typeface="Times New Roman" pitchFamily="18" charset="0"/>
            </a:endParaRPr>
          </a:p>
          <a:p>
            <a:r>
              <a:rPr lang="zh-CN" altLang="en-US" dirty="0">
                <a:cs typeface="Times New Roman" pitchFamily="18" charset="0"/>
              </a:rPr>
              <a:t>密钥的值取决与通信双方（及他们的公私钥）</a:t>
            </a:r>
            <a:endParaRPr lang="en-AU" altLang="zh-CN" dirty="0">
              <a:cs typeface="Times New Roman" pitchFamily="18" charset="0"/>
            </a:endParaRPr>
          </a:p>
          <a:p>
            <a:r>
              <a:rPr lang="zh-CN" altLang="en-US" dirty="0">
                <a:cs typeface="Times New Roman" pitchFamily="18" charset="0"/>
              </a:rPr>
              <a:t>    实现基于有限域上的指数运算</a:t>
            </a:r>
            <a:r>
              <a:rPr lang="en-US" altLang="zh-CN" dirty="0">
                <a:cs typeface="Times New Roman" pitchFamily="18" charset="0"/>
              </a:rPr>
              <a:t>——</a:t>
            </a:r>
            <a:r>
              <a:rPr lang="zh-CN" altLang="en-US" dirty="0">
                <a:cs typeface="Times New Roman" pitchFamily="18" charset="0"/>
              </a:rPr>
              <a:t>容易</a:t>
            </a:r>
            <a:endParaRPr lang="en-AU" altLang="zh-CN" dirty="0">
              <a:cs typeface="Times New Roman" pitchFamily="18" charset="0"/>
            </a:endParaRPr>
          </a:p>
          <a:p>
            <a:r>
              <a:rPr lang="zh-CN" altLang="en-US" dirty="0">
                <a:cs typeface="Times New Roman" pitchFamily="18" charset="0"/>
              </a:rPr>
              <a:t>    安全性依赖于离散指数运算</a:t>
            </a:r>
            <a:r>
              <a:rPr lang="en-US" altLang="zh-CN" dirty="0">
                <a:cs typeface="Times New Roman" pitchFamily="18" charset="0"/>
              </a:rPr>
              <a:t>——</a:t>
            </a:r>
            <a:r>
              <a:rPr lang="zh-CN" altLang="en-US" dirty="0">
                <a:cs typeface="Times New Roman" pitchFamily="18" charset="0"/>
              </a:rPr>
              <a:t>困难</a:t>
            </a:r>
            <a:endParaRPr lang="zh-CN" altLang="en-US" sz="2000" dirty="0">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1" dirty="0">
                <a:cs typeface="Times New Roman" pitchFamily="18" charset="0"/>
              </a:rPr>
              <a:t>【</a:t>
            </a:r>
            <a:r>
              <a:rPr lang="zh-CN" altLang="en-US" b="1" dirty="0">
                <a:cs typeface="Times New Roman" pitchFamily="18" charset="0"/>
              </a:rPr>
              <a:t>选讲或扩展讲解</a:t>
            </a:r>
            <a:r>
              <a:rPr lang="en-US" altLang="zh-CN" b="1" dirty="0">
                <a:cs typeface="Times New Roman" pitchFamily="18" charset="0"/>
              </a:rPr>
              <a:t>】</a:t>
            </a:r>
          </a:p>
          <a:p>
            <a:endParaRPr lang="en-US" altLang="zh-CN" b="1" dirty="0">
              <a:cs typeface="Times New Roman" pitchFamily="18" charset="0"/>
            </a:endParaRPr>
          </a:p>
          <a:p>
            <a:r>
              <a:rPr lang="zh-CN" altLang="en-US" dirty="0">
                <a:cs typeface="Times New Roman" pitchFamily="18" charset="0"/>
              </a:rPr>
              <a:t>所有用户的公共参数：</a:t>
            </a:r>
            <a:endParaRPr lang="en-US" altLang="zh-CN" dirty="0">
              <a:cs typeface="Times New Roman" pitchFamily="18" charset="0"/>
            </a:endParaRPr>
          </a:p>
          <a:p>
            <a:pPr lvl="1"/>
            <a:r>
              <a:rPr lang="zh-CN" altLang="en-US" dirty="0">
                <a:cs typeface="Times New Roman" pitchFamily="18" charset="0"/>
              </a:rPr>
              <a:t>大素数或素多项式</a:t>
            </a:r>
            <a:r>
              <a:rPr lang="en-US" altLang="zh-CN" dirty="0">
                <a:cs typeface="Times New Roman" pitchFamily="18" charset="0"/>
              </a:rPr>
              <a:t>q</a:t>
            </a:r>
            <a:r>
              <a:rPr lang="zh-CN" altLang="en-US" dirty="0">
                <a:cs typeface="Times New Roman" pitchFamily="18" charset="0"/>
              </a:rPr>
              <a:t>、模</a:t>
            </a:r>
            <a:r>
              <a:rPr lang="en-US" altLang="zh-CN" dirty="0">
                <a:cs typeface="Times New Roman" pitchFamily="18" charset="0"/>
              </a:rPr>
              <a:t>q</a:t>
            </a:r>
            <a:r>
              <a:rPr lang="zh-CN" altLang="en-US" dirty="0">
                <a:cs typeface="Times New Roman" pitchFamily="18" charset="0"/>
              </a:rPr>
              <a:t>的本原根</a:t>
            </a:r>
            <a:r>
              <a:rPr lang="el-GR" altLang="zh-CN" dirty="0">
                <a:cs typeface="Times New Roman" pitchFamily="18" charset="0"/>
              </a:rPr>
              <a:t>α</a:t>
            </a:r>
            <a:endParaRPr lang="en-US" altLang="zh-CN" dirty="0">
              <a:cs typeface="Times New Roman" pitchFamily="18" charset="0"/>
            </a:endParaRPr>
          </a:p>
          <a:p>
            <a:r>
              <a:rPr lang="zh-CN" altLang="en-US" dirty="0">
                <a:cs typeface="Times New Roman" pitchFamily="18" charset="0"/>
              </a:rPr>
              <a:t>各用户（例如用户</a:t>
            </a:r>
            <a:r>
              <a:rPr lang="en-US" altLang="zh-CN" dirty="0">
                <a:cs typeface="Times New Roman" pitchFamily="18" charset="0"/>
              </a:rPr>
              <a:t>A</a:t>
            </a:r>
            <a:r>
              <a:rPr lang="zh-CN" altLang="en-US" dirty="0">
                <a:cs typeface="Times New Roman" pitchFamily="18" charset="0"/>
              </a:rPr>
              <a:t>）产生自己的密钥</a:t>
            </a:r>
            <a:endParaRPr lang="en-US" altLang="zh-CN" dirty="0">
              <a:cs typeface="Times New Roman" pitchFamily="18" charset="0"/>
            </a:endParaRPr>
          </a:p>
          <a:p>
            <a:pPr lvl="1"/>
            <a:r>
              <a:rPr lang="zh-CN" altLang="en-US" dirty="0">
                <a:cs typeface="Times New Roman" pitchFamily="18" charset="0"/>
              </a:rPr>
              <a:t>选择私钥：</a:t>
            </a:r>
            <a:r>
              <a:rPr lang="en-US" altLang="zh-CN" dirty="0">
                <a:cs typeface="Times New Roman" pitchFamily="18" charset="0"/>
              </a:rPr>
              <a:t>X</a:t>
            </a:r>
            <a:r>
              <a:rPr lang="en-AU" altLang="zh-CN" baseline="-25000" dirty="0">
                <a:cs typeface="Times New Roman" pitchFamily="18" charset="0"/>
              </a:rPr>
              <a:t>A</a:t>
            </a:r>
            <a:r>
              <a:rPr lang="en-AU" altLang="zh-CN" dirty="0">
                <a:cs typeface="Times New Roman" pitchFamily="18" charset="0"/>
              </a:rPr>
              <a:t>&lt; q </a:t>
            </a:r>
          </a:p>
          <a:p>
            <a:pPr lvl="1"/>
            <a:r>
              <a:rPr lang="zh-CN" altLang="en-US" dirty="0">
                <a:cs typeface="Times New Roman" pitchFamily="18" charset="0"/>
              </a:rPr>
              <a:t>计算公钥：</a:t>
            </a:r>
            <a:r>
              <a:rPr lang="en-AU" altLang="zh-CN" dirty="0">
                <a:cs typeface="Times New Roman" pitchFamily="18" charset="0"/>
              </a:rPr>
              <a:t>Y</a:t>
            </a:r>
            <a:r>
              <a:rPr lang="en-AU" altLang="zh-CN" baseline="-25000" dirty="0">
                <a:cs typeface="Times New Roman" pitchFamily="18" charset="0"/>
              </a:rPr>
              <a:t>A</a:t>
            </a:r>
            <a:r>
              <a:rPr lang="en-AU" altLang="zh-CN" dirty="0">
                <a:cs typeface="Times New Roman" pitchFamily="18" charset="0"/>
              </a:rPr>
              <a:t> = </a:t>
            </a:r>
            <a:r>
              <a:rPr lang="el-GR" altLang="zh-CN" dirty="0">
                <a:cs typeface="Times New Roman" pitchFamily="18" charset="0"/>
              </a:rPr>
              <a:t>α</a:t>
            </a:r>
            <a:r>
              <a:rPr lang="en-AU" altLang="zh-CN" baseline="30000" dirty="0">
                <a:cs typeface="Times New Roman" pitchFamily="18" charset="0"/>
              </a:rPr>
              <a:t>X</a:t>
            </a:r>
            <a:r>
              <a:rPr lang="en-AU" altLang="zh-CN" baseline="14000" dirty="0">
                <a:cs typeface="Times New Roman" pitchFamily="18" charset="0"/>
              </a:rPr>
              <a:t>A</a:t>
            </a:r>
            <a:r>
              <a:rPr lang="en-AU" altLang="zh-CN" dirty="0">
                <a:cs typeface="Times New Roman" pitchFamily="18" charset="0"/>
              </a:rPr>
              <a:t> mod q</a:t>
            </a:r>
            <a:r>
              <a:rPr lang="zh-CN" altLang="en-US" dirty="0">
                <a:cs typeface="Times New Roman" pitchFamily="18" charset="0"/>
              </a:rPr>
              <a:t>，并公开</a:t>
            </a:r>
            <a:r>
              <a:rPr lang="en-US" altLang="zh-CN" dirty="0">
                <a:cs typeface="Times New Roman" pitchFamily="18" charset="0"/>
              </a:rPr>
              <a:t>Y</a:t>
            </a:r>
            <a:r>
              <a:rPr lang="en-AU" altLang="zh-CN" baseline="-25000" dirty="0">
                <a:cs typeface="Times New Roman" pitchFamily="18" charset="0"/>
              </a:rPr>
              <a:t>A</a:t>
            </a:r>
            <a:endParaRPr lang="zh-CN" altLang="en-US" dirty="0">
              <a:cs typeface="Times New Roman" pitchFamily="18" charset="0"/>
            </a:endParaRPr>
          </a:p>
          <a:p>
            <a:r>
              <a:rPr lang="zh-CN" altLang="en-US" dirty="0">
                <a:cs typeface="Times New Roman" pitchFamily="18" charset="0"/>
              </a:rPr>
              <a:t>用户</a:t>
            </a:r>
            <a:r>
              <a:rPr lang="en-US" altLang="zh-CN" dirty="0">
                <a:cs typeface="Times New Roman" pitchFamily="18" charset="0"/>
              </a:rPr>
              <a:t>A</a:t>
            </a:r>
            <a:r>
              <a:rPr lang="zh-CN" altLang="en-US" dirty="0">
                <a:cs typeface="Times New Roman" pitchFamily="18" charset="0"/>
              </a:rPr>
              <a:t>、</a:t>
            </a:r>
            <a:r>
              <a:rPr lang="en-US" altLang="zh-CN" dirty="0">
                <a:cs typeface="Times New Roman" pitchFamily="18" charset="0"/>
              </a:rPr>
              <a:t>B</a:t>
            </a:r>
            <a:r>
              <a:rPr lang="zh-CN" altLang="en-US" dirty="0">
                <a:cs typeface="Times New Roman" pitchFamily="18" charset="0"/>
              </a:rPr>
              <a:t>查找对方公钥，再分别计算会话密钥</a:t>
            </a:r>
            <a:r>
              <a:rPr lang="en-AU" altLang="zh-CN" dirty="0">
                <a:cs typeface="Times New Roman" pitchFamily="18" charset="0"/>
              </a:rPr>
              <a:t>K</a:t>
            </a:r>
            <a:r>
              <a:rPr lang="en-AU" altLang="zh-CN" baseline="-25000" dirty="0">
                <a:cs typeface="Times New Roman" pitchFamily="18" charset="0"/>
              </a:rPr>
              <a:t>AB</a:t>
            </a:r>
            <a:endParaRPr lang="en-AU" altLang="zh-CN" dirty="0">
              <a:cs typeface="Times New Roman" pitchFamily="18" charset="0"/>
            </a:endParaRPr>
          </a:p>
          <a:p>
            <a:pPr lvl="1">
              <a:buNone/>
            </a:pPr>
            <a:r>
              <a:rPr lang="en-AU" altLang="zh-CN" dirty="0">
                <a:cs typeface="Times New Roman" pitchFamily="18" charset="0"/>
              </a:rPr>
              <a:t>K</a:t>
            </a:r>
            <a:r>
              <a:rPr lang="en-AU" altLang="zh-CN" baseline="-25000" dirty="0">
                <a:cs typeface="Times New Roman" pitchFamily="18" charset="0"/>
              </a:rPr>
              <a:t>AB</a:t>
            </a:r>
            <a:r>
              <a:rPr lang="en-AU" altLang="zh-CN" dirty="0">
                <a:cs typeface="Times New Roman" pitchFamily="18" charset="0"/>
              </a:rPr>
              <a:t> = </a:t>
            </a:r>
            <a:r>
              <a:rPr lang="el-GR" altLang="zh-CN" dirty="0">
                <a:cs typeface="Times New Roman" pitchFamily="18" charset="0"/>
              </a:rPr>
              <a:t>α</a:t>
            </a:r>
            <a:r>
              <a:rPr lang="en-AU" altLang="zh-CN" baseline="30000" dirty="0">
                <a:cs typeface="Times New Roman" pitchFamily="18" charset="0"/>
              </a:rPr>
              <a:t>X</a:t>
            </a:r>
            <a:r>
              <a:rPr lang="en-AU" altLang="zh-CN" baseline="14000" dirty="0">
                <a:cs typeface="Times New Roman" pitchFamily="18" charset="0"/>
              </a:rPr>
              <a:t>A</a:t>
            </a:r>
            <a:r>
              <a:rPr lang="en-AU" altLang="zh-CN" baseline="30000" dirty="0">
                <a:cs typeface="Times New Roman" pitchFamily="18" charset="0"/>
              </a:rPr>
              <a:t>X</a:t>
            </a:r>
            <a:r>
              <a:rPr lang="en-AU" altLang="zh-CN" baseline="14000" dirty="0">
                <a:cs typeface="Times New Roman" pitchFamily="18" charset="0"/>
              </a:rPr>
              <a:t>B</a:t>
            </a:r>
            <a:r>
              <a:rPr lang="en-AU" altLang="zh-CN" dirty="0">
                <a:cs typeface="Times New Roman" pitchFamily="18" charset="0"/>
              </a:rPr>
              <a:t> mod q</a:t>
            </a:r>
          </a:p>
          <a:p>
            <a:pPr lvl="1">
              <a:buNone/>
            </a:pPr>
            <a:r>
              <a:rPr lang="en-AU" altLang="zh-CN" dirty="0">
                <a:cs typeface="Times New Roman" pitchFamily="18" charset="0"/>
              </a:rPr>
              <a:t>		 = Y</a:t>
            </a:r>
            <a:r>
              <a:rPr lang="en-AU" altLang="zh-CN" baseline="-25000" dirty="0">
                <a:cs typeface="Times New Roman" pitchFamily="18" charset="0"/>
              </a:rPr>
              <a:t>A</a:t>
            </a:r>
            <a:r>
              <a:rPr lang="en-AU" altLang="zh-CN" baseline="30000" dirty="0">
                <a:cs typeface="Times New Roman" pitchFamily="18" charset="0"/>
              </a:rPr>
              <a:t>X</a:t>
            </a:r>
            <a:r>
              <a:rPr lang="en-AU" altLang="zh-CN" baseline="14000" dirty="0">
                <a:cs typeface="Times New Roman" pitchFamily="18" charset="0"/>
              </a:rPr>
              <a:t>B</a:t>
            </a:r>
            <a:r>
              <a:rPr lang="en-AU" altLang="zh-CN" dirty="0">
                <a:cs typeface="Times New Roman" pitchFamily="18" charset="0"/>
              </a:rPr>
              <a:t> mod q  (</a:t>
            </a:r>
            <a:r>
              <a:rPr lang="en-US" altLang="zh-CN" dirty="0">
                <a:cs typeface="Times New Roman" pitchFamily="18" charset="0"/>
              </a:rPr>
              <a:t>B</a:t>
            </a:r>
            <a:r>
              <a:rPr lang="zh-CN" altLang="en-US" dirty="0">
                <a:cs typeface="Times New Roman" pitchFamily="18" charset="0"/>
              </a:rPr>
              <a:t>的运算</a:t>
            </a:r>
            <a:r>
              <a:rPr lang="en-AU" altLang="zh-CN" dirty="0">
                <a:cs typeface="Times New Roman" pitchFamily="18" charset="0"/>
              </a:rPr>
              <a:t>)</a:t>
            </a:r>
          </a:p>
          <a:p>
            <a:pPr lvl="1">
              <a:buNone/>
            </a:pPr>
            <a:r>
              <a:rPr lang="en-AU" altLang="zh-CN" dirty="0">
                <a:cs typeface="Times New Roman" pitchFamily="18" charset="0"/>
              </a:rPr>
              <a:t>		 = Y</a:t>
            </a:r>
            <a:r>
              <a:rPr lang="en-AU" altLang="zh-CN" baseline="-25000" dirty="0">
                <a:cs typeface="Times New Roman" pitchFamily="18" charset="0"/>
              </a:rPr>
              <a:t>B</a:t>
            </a:r>
            <a:r>
              <a:rPr lang="en-AU" altLang="zh-CN" baseline="30000" dirty="0">
                <a:cs typeface="Times New Roman" pitchFamily="18" charset="0"/>
              </a:rPr>
              <a:t>X</a:t>
            </a:r>
            <a:r>
              <a:rPr lang="en-AU" altLang="zh-CN" baseline="14000" dirty="0">
                <a:cs typeface="Times New Roman" pitchFamily="18" charset="0"/>
              </a:rPr>
              <a:t>A</a:t>
            </a:r>
            <a:r>
              <a:rPr lang="en-AU" altLang="zh-CN" dirty="0">
                <a:cs typeface="Times New Roman" pitchFamily="18" charset="0"/>
              </a:rPr>
              <a:t> mod q  (</a:t>
            </a:r>
            <a:r>
              <a:rPr lang="en-US" altLang="zh-CN" dirty="0">
                <a:cs typeface="Times New Roman" pitchFamily="18" charset="0"/>
              </a:rPr>
              <a:t>A</a:t>
            </a:r>
            <a:r>
              <a:rPr lang="zh-CN" altLang="en-US" dirty="0">
                <a:cs typeface="Times New Roman" pitchFamily="18" charset="0"/>
              </a:rPr>
              <a:t>的运算</a:t>
            </a:r>
            <a:r>
              <a:rPr lang="en-AU" altLang="zh-CN" dirty="0">
                <a:cs typeface="Times New Roman" pitchFamily="18" charset="0"/>
              </a:rPr>
              <a:t>)</a:t>
            </a:r>
          </a:p>
          <a:p>
            <a:r>
              <a:rPr lang="zh-CN" altLang="en-US" dirty="0">
                <a:cs typeface="Times New Roman" pitchFamily="18" charset="0"/>
              </a:rPr>
              <a:t>用户需要更新公私钥，以产生新的会话密钥</a:t>
            </a:r>
            <a:endParaRPr lang="en-US" altLang="zh-CN" dirty="0">
              <a:cs typeface="Times New Roman" pitchFamily="18" charset="0"/>
            </a:endParaRPr>
          </a:p>
          <a:p>
            <a:r>
              <a:rPr lang="zh-CN" altLang="en-US" dirty="0">
                <a:cs typeface="Times New Roman" pitchFamily="18" charset="0"/>
              </a:rPr>
              <a:t>攻击者必须解离散对数问题</a:t>
            </a:r>
            <a:endParaRPr lang="zh-CN" altLang="en-US" sz="2000" dirty="0">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sz="2400" dirty="0">
                <a:cs typeface="Times New Roman" pitchFamily="18" charset="0"/>
              </a:rPr>
              <a:t>【</a:t>
            </a:r>
            <a:r>
              <a:rPr lang="zh-CN" altLang="en-US" sz="2400" dirty="0">
                <a:cs typeface="Times New Roman" pitchFamily="18" charset="0"/>
              </a:rPr>
              <a:t>选讲或扩展讲解</a:t>
            </a:r>
            <a:r>
              <a:rPr lang="en-US" altLang="zh-CN" sz="2400" dirty="0">
                <a:cs typeface="Times New Roman" pitchFamily="18" charset="0"/>
              </a:rPr>
              <a:t>】</a:t>
            </a:r>
          </a:p>
          <a:p>
            <a:endParaRPr lang="en-US" altLang="zh-CN" sz="2400" dirty="0">
              <a:cs typeface="Times New Roman" pitchFamily="18" charset="0"/>
            </a:endParaRPr>
          </a:p>
          <a:p>
            <a:r>
              <a:rPr lang="zh-CN" altLang="en-US" sz="2400" dirty="0">
                <a:cs typeface="Times New Roman" pitchFamily="18" charset="0"/>
              </a:rPr>
              <a:t>例：用户</a:t>
            </a:r>
            <a:r>
              <a:rPr lang="en-US" altLang="zh-CN" sz="2400" dirty="0">
                <a:cs typeface="Times New Roman" pitchFamily="18" charset="0"/>
              </a:rPr>
              <a:t>A</a:t>
            </a:r>
            <a:r>
              <a:rPr lang="zh-CN" altLang="en-US" sz="2400" dirty="0">
                <a:cs typeface="Times New Roman" pitchFamily="18" charset="0"/>
              </a:rPr>
              <a:t>和</a:t>
            </a:r>
            <a:r>
              <a:rPr lang="en-US" altLang="zh-CN" sz="2400" dirty="0">
                <a:cs typeface="Times New Roman" pitchFamily="18" charset="0"/>
              </a:rPr>
              <a:t>B</a:t>
            </a:r>
            <a:r>
              <a:rPr lang="zh-CN" altLang="en-US" sz="2400" dirty="0">
                <a:cs typeface="Times New Roman" pitchFamily="18" charset="0"/>
              </a:rPr>
              <a:t>交换密钥：</a:t>
            </a:r>
            <a:endParaRPr lang="en-US" altLang="zh-CN" sz="2400" dirty="0">
              <a:cs typeface="Times New Roman" pitchFamily="18" charset="0"/>
            </a:endParaRPr>
          </a:p>
          <a:p>
            <a:pPr lvl="1"/>
            <a:r>
              <a:rPr lang="zh-CN" altLang="en-US" sz="2000" dirty="0">
                <a:cs typeface="Times New Roman" pitchFamily="18" charset="0"/>
              </a:rPr>
              <a:t>公共参数</a:t>
            </a:r>
            <a:r>
              <a:rPr lang="en-US" altLang="zh-CN" sz="2000" dirty="0">
                <a:cs typeface="Times New Roman" pitchFamily="18" charset="0"/>
              </a:rPr>
              <a:t>q=353 </a:t>
            </a:r>
            <a:r>
              <a:rPr lang="zh-CN" altLang="en-US" sz="2000" dirty="0">
                <a:cs typeface="Times New Roman" pitchFamily="18" charset="0"/>
              </a:rPr>
              <a:t>及</a:t>
            </a:r>
            <a:r>
              <a:rPr lang="en-US" altLang="zh-CN" sz="2000" dirty="0">
                <a:cs typeface="Times New Roman" pitchFamily="18" charset="0"/>
              </a:rPr>
              <a:t> </a:t>
            </a:r>
            <a:r>
              <a:rPr lang="el-GR" altLang="zh-CN" sz="2000" dirty="0">
                <a:cs typeface="Times New Roman" pitchFamily="18" charset="0"/>
              </a:rPr>
              <a:t>α</a:t>
            </a:r>
            <a:r>
              <a:rPr lang="en-US" altLang="zh-CN" sz="2000" dirty="0">
                <a:cs typeface="Times New Roman" pitchFamily="18" charset="0"/>
              </a:rPr>
              <a:t>=3</a:t>
            </a:r>
          </a:p>
          <a:p>
            <a:pPr lvl="1"/>
            <a:endParaRPr lang="en-US" altLang="zh-CN" sz="2000" dirty="0">
              <a:cs typeface="Times New Roman" pitchFamily="18" charset="0"/>
            </a:endParaRPr>
          </a:p>
          <a:p>
            <a:pPr lvl="1"/>
            <a:r>
              <a:rPr lang="zh-CN" altLang="en-US" sz="2000" dirty="0">
                <a:cs typeface="Times New Roman" pitchFamily="18" charset="0"/>
              </a:rPr>
              <a:t>选择随机私钥：</a:t>
            </a:r>
            <a:endParaRPr lang="en-US" altLang="zh-CN" sz="2000" dirty="0">
              <a:cs typeface="Times New Roman" pitchFamily="18" charset="0"/>
            </a:endParaRPr>
          </a:p>
          <a:p>
            <a:pPr lvl="2"/>
            <a:r>
              <a:rPr lang="en-AU" altLang="zh-CN" sz="1800" dirty="0">
                <a:cs typeface="Times New Roman" pitchFamily="18" charset="0"/>
              </a:rPr>
              <a:t>A</a:t>
            </a:r>
            <a:r>
              <a:rPr lang="zh-CN" altLang="en-US" sz="1800" dirty="0">
                <a:cs typeface="Times New Roman" pitchFamily="18" charset="0"/>
              </a:rPr>
              <a:t>选择</a:t>
            </a:r>
            <a:r>
              <a:rPr lang="en-US" altLang="zh-CN" sz="1800" dirty="0">
                <a:cs typeface="Times New Roman" pitchFamily="18" charset="0"/>
              </a:rPr>
              <a:t>X</a:t>
            </a:r>
            <a:r>
              <a:rPr lang="en-AU" altLang="zh-CN" sz="1800" baseline="-25000" dirty="0">
                <a:cs typeface="Times New Roman" pitchFamily="18" charset="0"/>
              </a:rPr>
              <a:t>A</a:t>
            </a:r>
            <a:r>
              <a:rPr lang="en-AU" altLang="zh-CN" sz="1800" dirty="0">
                <a:cs typeface="Times New Roman" pitchFamily="18" charset="0"/>
              </a:rPr>
              <a:t>=97</a:t>
            </a:r>
            <a:r>
              <a:rPr lang="zh-CN" altLang="en-US" sz="1800" dirty="0">
                <a:cs typeface="Times New Roman" pitchFamily="18" charset="0"/>
              </a:rPr>
              <a:t>，</a:t>
            </a:r>
            <a:r>
              <a:rPr lang="en-US" altLang="zh-CN" sz="1800" dirty="0">
                <a:cs typeface="Times New Roman" pitchFamily="18" charset="0"/>
              </a:rPr>
              <a:t>B</a:t>
            </a:r>
            <a:r>
              <a:rPr lang="zh-CN" altLang="en-US" sz="1800" dirty="0">
                <a:cs typeface="Times New Roman" pitchFamily="18" charset="0"/>
              </a:rPr>
              <a:t>选择</a:t>
            </a:r>
            <a:r>
              <a:rPr lang="en-US" altLang="zh-CN" sz="1800" dirty="0">
                <a:cs typeface="Times New Roman" pitchFamily="18" charset="0"/>
              </a:rPr>
              <a:t>X</a:t>
            </a:r>
            <a:r>
              <a:rPr lang="en-AU" altLang="zh-CN" sz="1800" baseline="-25000" dirty="0">
                <a:cs typeface="Times New Roman" pitchFamily="18" charset="0"/>
              </a:rPr>
              <a:t>B</a:t>
            </a:r>
            <a:r>
              <a:rPr lang="en-AU" altLang="zh-CN" sz="1800" dirty="0">
                <a:cs typeface="Times New Roman" pitchFamily="18" charset="0"/>
              </a:rPr>
              <a:t>=233</a:t>
            </a:r>
          </a:p>
          <a:p>
            <a:pPr lvl="1"/>
            <a:endParaRPr lang="en-US" altLang="zh-CN" sz="2000" dirty="0">
              <a:cs typeface="Times New Roman" pitchFamily="18" charset="0"/>
            </a:endParaRPr>
          </a:p>
          <a:p>
            <a:pPr lvl="1"/>
            <a:r>
              <a:rPr lang="zh-CN" altLang="en-US" sz="2000" dirty="0">
                <a:cs typeface="Times New Roman" pitchFamily="18" charset="0"/>
              </a:rPr>
              <a:t>计算公钥：</a:t>
            </a:r>
            <a:endParaRPr lang="en-US" altLang="zh-CN" sz="2000" dirty="0">
              <a:cs typeface="Times New Roman" pitchFamily="18" charset="0"/>
            </a:endParaRPr>
          </a:p>
          <a:p>
            <a:pPr lvl="2"/>
            <a:r>
              <a:rPr lang="en-US" altLang="zh-CN" sz="1800" dirty="0">
                <a:cs typeface="Times New Roman" pitchFamily="18" charset="0"/>
              </a:rPr>
              <a:t>A</a:t>
            </a:r>
            <a:r>
              <a:rPr lang="zh-CN" altLang="en-US" sz="1800" dirty="0">
                <a:cs typeface="Times New Roman" pitchFamily="18" charset="0"/>
              </a:rPr>
              <a:t>：</a:t>
            </a:r>
            <a:r>
              <a:rPr lang="en-US" altLang="zh-CN" sz="1800" dirty="0">
                <a:cs typeface="Times New Roman" pitchFamily="18" charset="0"/>
              </a:rPr>
              <a:t>Y</a:t>
            </a:r>
            <a:r>
              <a:rPr lang="en-AU" altLang="zh-CN" sz="1800" baseline="-25000" dirty="0">
                <a:cs typeface="Times New Roman" pitchFamily="18" charset="0"/>
              </a:rPr>
              <a:t>A</a:t>
            </a:r>
            <a:r>
              <a:rPr lang="en-AU" altLang="zh-CN" sz="1800" dirty="0">
                <a:cs typeface="Times New Roman" pitchFamily="18" charset="0"/>
              </a:rPr>
              <a:t>=</a:t>
            </a:r>
            <a:r>
              <a:rPr lang="en-US" altLang="zh-CN" sz="1800" dirty="0">
                <a:cs typeface="Times New Roman" pitchFamily="18" charset="0"/>
              </a:rPr>
              <a:t>3</a:t>
            </a:r>
            <a:r>
              <a:rPr lang="en-AU" altLang="zh-CN" sz="1800" baseline="30000" dirty="0">
                <a:cs typeface="Times New Roman" pitchFamily="18" charset="0"/>
              </a:rPr>
              <a:t>97</a:t>
            </a:r>
            <a:r>
              <a:rPr lang="en-AU" altLang="zh-CN" sz="1800" dirty="0">
                <a:cs typeface="Times New Roman" pitchFamily="18" charset="0"/>
              </a:rPr>
              <a:t> mod 353 = 40</a:t>
            </a:r>
          </a:p>
          <a:p>
            <a:pPr lvl="2"/>
            <a:r>
              <a:rPr lang="en-US" altLang="zh-CN" sz="1800" dirty="0">
                <a:cs typeface="Times New Roman" pitchFamily="18" charset="0"/>
              </a:rPr>
              <a:t>B</a:t>
            </a:r>
            <a:r>
              <a:rPr lang="zh-CN" altLang="en-US" sz="1800" dirty="0">
                <a:cs typeface="Times New Roman" pitchFamily="18" charset="0"/>
              </a:rPr>
              <a:t>：</a:t>
            </a:r>
            <a:r>
              <a:rPr lang="en-US" altLang="zh-CN" sz="1800" dirty="0">
                <a:cs typeface="Times New Roman" pitchFamily="18" charset="0"/>
              </a:rPr>
              <a:t>Y</a:t>
            </a:r>
            <a:r>
              <a:rPr lang="en-AU" altLang="zh-CN" sz="1800" baseline="-25000" dirty="0">
                <a:cs typeface="Times New Roman" pitchFamily="18" charset="0"/>
              </a:rPr>
              <a:t>B</a:t>
            </a:r>
            <a:r>
              <a:rPr lang="en-AU" altLang="zh-CN" sz="1800" dirty="0">
                <a:cs typeface="Times New Roman" pitchFamily="18" charset="0"/>
              </a:rPr>
              <a:t>=</a:t>
            </a:r>
            <a:r>
              <a:rPr lang="en-US" altLang="zh-CN" sz="1800" dirty="0">
                <a:cs typeface="Times New Roman" pitchFamily="18" charset="0"/>
              </a:rPr>
              <a:t>3</a:t>
            </a:r>
            <a:r>
              <a:rPr lang="en-AU" altLang="zh-CN" sz="1800" baseline="30000" dirty="0">
                <a:cs typeface="Times New Roman" pitchFamily="18" charset="0"/>
              </a:rPr>
              <a:t>233</a:t>
            </a:r>
            <a:r>
              <a:rPr lang="en-AU" altLang="zh-CN" sz="1800" dirty="0">
                <a:cs typeface="Times New Roman" pitchFamily="18" charset="0"/>
              </a:rPr>
              <a:t> mod 353 = 248</a:t>
            </a:r>
          </a:p>
          <a:p>
            <a:pPr lvl="1"/>
            <a:endParaRPr lang="en-US" altLang="zh-CN" sz="2000" dirty="0">
              <a:cs typeface="Times New Roman" pitchFamily="18" charset="0"/>
            </a:endParaRPr>
          </a:p>
          <a:p>
            <a:pPr lvl="1"/>
            <a:r>
              <a:rPr lang="zh-CN" altLang="en-US" sz="2000" dirty="0">
                <a:cs typeface="Times New Roman" pitchFamily="18" charset="0"/>
              </a:rPr>
              <a:t>计算共享会话密钥：</a:t>
            </a:r>
            <a:endParaRPr lang="en-US" altLang="zh-CN" sz="2000" dirty="0">
              <a:cs typeface="Times New Roman" pitchFamily="18" charset="0"/>
            </a:endParaRPr>
          </a:p>
          <a:p>
            <a:pPr lvl="2"/>
            <a:r>
              <a:rPr lang="en-US" altLang="zh-CN" sz="1800" dirty="0">
                <a:cs typeface="Times New Roman" pitchFamily="18" charset="0"/>
              </a:rPr>
              <a:t>A</a:t>
            </a:r>
            <a:r>
              <a:rPr lang="zh-CN" altLang="en-US" sz="1800" dirty="0">
                <a:cs typeface="Times New Roman" pitchFamily="18" charset="0"/>
              </a:rPr>
              <a:t>：</a:t>
            </a:r>
            <a:r>
              <a:rPr lang="en-AU" altLang="zh-CN" sz="1800" dirty="0">
                <a:cs typeface="Times New Roman" pitchFamily="18" charset="0"/>
              </a:rPr>
              <a:t>K</a:t>
            </a:r>
            <a:r>
              <a:rPr lang="en-AU" altLang="zh-CN" sz="1800" baseline="-25000" dirty="0">
                <a:cs typeface="Times New Roman" pitchFamily="18" charset="0"/>
              </a:rPr>
              <a:t>AB</a:t>
            </a:r>
            <a:r>
              <a:rPr lang="en-AU" altLang="zh-CN" sz="1800" dirty="0">
                <a:cs typeface="Times New Roman" pitchFamily="18" charset="0"/>
              </a:rPr>
              <a:t>= Y</a:t>
            </a:r>
            <a:r>
              <a:rPr lang="en-AU" altLang="zh-CN" sz="1800" baseline="-25000" dirty="0">
                <a:cs typeface="Times New Roman" pitchFamily="18" charset="0"/>
              </a:rPr>
              <a:t>B</a:t>
            </a:r>
            <a:r>
              <a:rPr lang="en-AU" altLang="zh-CN" sz="1800" baseline="30000" dirty="0">
                <a:cs typeface="Times New Roman" pitchFamily="18" charset="0"/>
              </a:rPr>
              <a:t>X</a:t>
            </a:r>
            <a:r>
              <a:rPr lang="en-AU" altLang="zh-CN" sz="1800" baseline="14000" dirty="0">
                <a:cs typeface="Times New Roman" pitchFamily="18" charset="0"/>
              </a:rPr>
              <a:t>A</a:t>
            </a:r>
            <a:r>
              <a:rPr lang="en-AU" altLang="zh-CN" sz="1800" dirty="0">
                <a:cs typeface="Times New Roman" pitchFamily="18" charset="0"/>
              </a:rPr>
              <a:t> mod 353 = </a:t>
            </a:r>
            <a:r>
              <a:rPr lang="en-US" altLang="zh-CN" sz="1800" dirty="0">
                <a:cs typeface="Times New Roman" pitchFamily="18" charset="0"/>
              </a:rPr>
              <a:t>248</a:t>
            </a:r>
            <a:r>
              <a:rPr lang="en-AU" altLang="zh-CN" sz="1800" baseline="30000" dirty="0">
                <a:cs typeface="Times New Roman" pitchFamily="18" charset="0"/>
              </a:rPr>
              <a:t>97</a:t>
            </a:r>
            <a:r>
              <a:rPr lang="en-AU" altLang="zh-CN" sz="1800" baseline="60000" dirty="0">
                <a:cs typeface="Times New Roman" pitchFamily="18" charset="0"/>
              </a:rPr>
              <a:t> </a:t>
            </a:r>
            <a:r>
              <a:rPr lang="en-AU" altLang="zh-CN" sz="1800" dirty="0">
                <a:cs typeface="Times New Roman" pitchFamily="18" charset="0"/>
              </a:rPr>
              <a:t>mod 353 = 160</a:t>
            </a:r>
          </a:p>
          <a:p>
            <a:pPr lvl="2"/>
            <a:r>
              <a:rPr lang="en-US" altLang="zh-CN" sz="1800" dirty="0">
                <a:cs typeface="Times New Roman" pitchFamily="18" charset="0"/>
              </a:rPr>
              <a:t>B</a:t>
            </a:r>
            <a:r>
              <a:rPr lang="zh-CN" altLang="en-US" sz="1800" dirty="0">
                <a:cs typeface="Times New Roman" pitchFamily="18" charset="0"/>
              </a:rPr>
              <a:t>：</a:t>
            </a:r>
            <a:r>
              <a:rPr lang="en-AU" altLang="zh-CN" sz="1800" dirty="0">
                <a:cs typeface="Times New Roman" pitchFamily="18" charset="0"/>
              </a:rPr>
              <a:t>K</a:t>
            </a:r>
            <a:r>
              <a:rPr lang="en-AU" altLang="zh-CN" sz="1800" baseline="-25000" dirty="0">
                <a:cs typeface="Times New Roman" pitchFamily="18" charset="0"/>
              </a:rPr>
              <a:t>AB</a:t>
            </a:r>
            <a:r>
              <a:rPr lang="en-AU" altLang="zh-CN" sz="1800" dirty="0">
                <a:cs typeface="Times New Roman" pitchFamily="18" charset="0"/>
              </a:rPr>
              <a:t>= Y</a:t>
            </a:r>
            <a:r>
              <a:rPr lang="en-AU" altLang="zh-CN" sz="1800" baseline="-25000" dirty="0">
                <a:cs typeface="Times New Roman" pitchFamily="18" charset="0"/>
              </a:rPr>
              <a:t>A</a:t>
            </a:r>
            <a:r>
              <a:rPr lang="en-AU" altLang="zh-CN" sz="1800" baseline="30000" dirty="0">
                <a:cs typeface="Times New Roman" pitchFamily="18" charset="0"/>
              </a:rPr>
              <a:t>X</a:t>
            </a:r>
            <a:r>
              <a:rPr lang="en-AU" altLang="zh-CN" sz="1800" baseline="14000" dirty="0">
                <a:cs typeface="Times New Roman" pitchFamily="18" charset="0"/>
              </a:rPr>
              <a:t>B</a:t>
            </a:r>
            <a:r>
              <a:rPr lang="en-AU" altLang="zh-CN" sz="1800" dirty="0">
                <a:cs typeface="Times New Roman" pitchFamily="18" charset="0"/>
              </a:rPr>
              <a:t> mod 353 = </a:t>
            </a:r>
            <a:r>
              <a:rPr lang="en-US" altLang="zh-CN" sz="1800" dirty="0">
                <a:cs typeface="Times New Roman" pitchFamily="18" charset="0"/>
              </a:rPr>
              <a:t>40</a:t>
            </a:r>
            <a:r>
              <a:rPr lang="en-AU" altLang="zh-CN" sz="1800" baseline="30000" dirty="0">
                <a:cs typeface="Times New Roman" pitchFamily="18" charset="0"/>
              </a:rPr>
              <a:t>233</a:t>
            </a:r>
            <a:r>
              <a:rPr lang="en-AU" altLang="zh-CN" sz="1800" baseline="60000" dirty="0">
                <a:cs typeface="Times New Roman" pitchFamily="18" charset="0"/>
              </a:rPr>
              <a:t> </a:t>
            </a:r>
            <a:r>
              <a:rPr lang="en-AU" altLang="zh-CN" sz="1800" dirty="0">
                <a:cs typeface="Times New Roman" pitchFamily="18" charset="0"/>
              </a:rPr>
              <a:t>mod 353 = 160</a:t>
            </a:r>
            <a:endParaRPr lang="zh-CN" altLang="en-US" sz="1800" dirty="0">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r>
              <a:rPr lang="en-US" altLang="zh-CN" dirty="0"/>
              <a:t>D-H</a:t>
            </a:r>
            <a:r>
              <a:rPr lang="zh-CN" altLang="en-US" dirty="0"/>
              <a:t>算法存在中间人攻击风险</a:t>
            </a:r>
            <a:endParaRPr lang="en-US" altLang="zh-CN" dirty="0"/>
          </a:p>
          <a:p>
            <a:r>
              <a:rPr lang="en-US" altLang="zh-CN" dirty="0"/>
              <a:t>Eve</a:t>
            </a:r>
            <a:r>
              <a:rPr lang="zh-CN" altLang="en-US" dirty="0"/>
              <a:t>与</a:t>
            </a:r>
            <a:r>
              <a:rPr lang="en-US" altLang="zh-CN" dirty="0"/>
              <a:t>A</a:t>
            </a:r>
            <a:r>
              <a:rPr lang="zh-CN" altLang="en-US" dirty="0"/>
              <a:t>共享会话密钥：</a:t>
            </a:r>
            <a:r>
              <a:rPr lang="el-GR" altLang="zh-CN" dirty="0">
                <a:cs typeface="Times New Roman" pitchFamily="18" charset="0"/>
              </a:rPr>
              <a:t>α</a:t>
            </a:r>
            <a:r>
              <a:rPr lang="en-US" altLang="zh-CN" baseline="30000" dirty="0">
                <a:cs typeface="Times New Roman" pitchFamily="18" charset="0"/>
              </a:rPr>
              <a:t>X</a:t>
            </a:r>
            <a:r>
              <a:rPr lang="en-US" altLang="zh-CN" baseline="14000" dirty="0">
                <a:cs typeface="Times New Roman" pitchFamily="18" charset="0"/>
              </a:rPr>
              <a:t>A</a:t>
            </a:r>
            <a:r>
              <a:rPr lang="en-US" altLang="zh-CN" baseline="30000" dirty="0">
                <a:cs typeface="Times New Roman" pitchFamily="18" charset="0"/>
              </a:rPr>
              <a:t>·X</a:t>
            </a:r>
            <a:r>
              <a:rPr lang="en-US" altLang="zh-CN" baseline="14000" dirty="0">
                <a:cs typeface="Times New Roman" pitchFamily="18" charset="0"/>
              </a:rPr>
              <a:t>E2</a:t>
            </a:r>
          </a:p>
          <a:p>
            <a:r>
              <a:rPr lang="en-US" altLang="zh-CN" dirty="0"/>
              <a:t>Eve</a:t>
            </a:r>
            <a:r>
              <a:rPr lang="zh-CN" altLang="en-US" dirty="0"/>
              <a:t>与</a:t>
            </a:r>
            <a:r>
              <a:rPr lang="en-US" altLang="zh-CN" dirty="0"/>
              <a:t>B</a:t>
            </a:r>
            <a:r>
              <a:rPr lang="zh-CN" altLang="en-US" dirty="0"/>
              <a:t>共享会话密钥：</a:t>
            </a:r>
            <a:r>
              <a:rPr lang="el-GR" altLang="zh-CN" dirty="0">
                <a:cs typeface="Times New Roman" pitchFamily="18" charset="0"/>
              </a:rPr>
              <a:t>α</a:t>
            </a:r>
            <a:r>
              <a:rPr lang="en-US" altLang="zh-CN" baseline="30000" dirty="0">
                <a:cs typeface="Times New Roman" pitchFamily="18" charset="0"/>
              </a:rPr>
              <a:t>X</a:t>
            </a:r>
            <a:r>
              <a:rPr lang="en-US" altLang="zh-CN" baseline="14000" dirty="0">
                <a:cs typeface="Times New Roman" pitchFamily="18" charset="0"/>
              </a:rPr>
              <a:t>B</a:t>
            </a:r>
            <a:r>
              <a:rPr lang="en-US" altLang="zh-CN" baseline="30000" dirty="0">
                <a:cs typeface="Times New Roman" pitchFamily="18" charset="0"/>
              </a:rPr>
              <a:t>·X</a:t>
            </a:r>
            <a:r>
              <a:rPr lang="en-US" altLang="zh-CN" baseline="14000" dirty="0">
                <a:cs typeface="Times New Roman" pitchFamily="18" charset="0"/>
              </a:rPr>
              <a:t>E1</a:t>
            </a:r>
          </a:p>
          <a:p>
            <a:r>
              <a:rPr lang="zh-CN" altLang="en-US" dirty="0"/>
              <a:t>在</a:t>
            </a:r>
            <a:r>
              <a:rPr lang="en-US" altLang="zh-CN" dirty="0"/>
              <a:t>AB</a:t>
            </a:r>
            <a:r>
              <a:rPr lang="zh-CN" altLang="en-US" dirty="0"/>
              <a:t>通信期间，</a:t>
            </a:r>
            <a:r>
              <a:rPr lang="en-US" altLang="zh-CN" dirty="0"/>
              <a:t> Eve</a:t>
            </a:r>
            <a:r>
              <a:rPr lang="zh-CN" altLang="en-US" dirty="0"/>
              <a:t>需要持续的截获、解密、重加密</a:t>
            </a:r>
            <a:endParaRPr lang="en-US" altLang="zh-CN" dirty="0"/>
          </a:p>
          <a:p>
            <a:r>
              <a:rPr lang="zh-CN" altLang="en-US" dirty="0"/>
              <a:t>使用数字签名和公钥证书可以避免中间人攻击</a:t>
            </a:r>
          </a:p>
          <a:p>
            <a:pPr marL="0" lvl="1" algn="l" defTabSz="914400" rtl="0" eaLnBrk="1" latinLnBrk="0" hangingPunct="1"/>
            <a:r>
              <a:rPr lang="en-US" altLang="zh-CN" sz="1200" kern="1200" dirty="0">
                <a:solidFill>
                  <a:schemeClr val="tx1"/>
                </a:solidFill>
                <a:latin typeface="+mn-lt"/>
                <a:ea typeface="+mn-ea"/>
                <a:cs typeface="+mn-cs"/>
              </a:rPr>
              <a:t>Hughes</a:t>
            </a:r>
            <a:r>
              <a:rPr lang="zh-CN" altLang="en-US" sz="1200" kern="1200" dirty="0">
                <a:solidFill>
                  <a:schemeClr val="tx1"/>
                </a:solidFill>
                <a:latin typeface="+mn-lt"/>
                <a:ea typeface="+mn-ea"/>
                <a:cs typeface="+mn-cs"/>
              </a:rPr>
              <a:t>对</a:t>
            </a:r>
            <a:r>
              <a:rPr lang="en-US" altLang="zh-CN" sz="1200" kern="1200" dirty="0">
                <a:solidFill>
                  <a:schemeClr val="tx1"/>
                </a:solidFill>
                <a:latin typeface="+mn-lt"/>
                <a:ea typeface="+mn-ea"/>
                <a:cs typeface="+mn-cs"/>
              </a:rPr>
              <a:t>D-H</a:t>
            </a:r>
            <a:r>
              <a:rPr lang="zh-CN" altLang="en-US" sz="1200" kern="1200" dirty="0">
                <a:solidFill>
                  <a:schemeClr val="tx1"/>
                </a:solidFill>
                <a:latin typeface="+mn-lt"/>
                <a:ea typeface="+mn-ea"/>
                <a:cs typeface="+mn-cs"/>
              </a:rPr>
              <a:t>方法进行了改进，也有学者把</a:t>
            </a:r>
            <a:r>
              <a:rPr lang="en-US" altLang="zh-CN" sz="1200" kern="1200" dirty="0">
                <a:solidFill>
                  <a:schemeClr val="tx1"/>
                </a:solidFill>
                <a:latin typeface="+mn-lt"/>
                <a:ea typeface="+mn-ea"/>
                <a:cs typeface="+mn-cs"/>
              </a:rPr>
              <a:t>D-H</a:t>
            </a:r>
            <a:r>
              <a:rPr lang="zh-CN" altLang="en-US" sz="1200" kern="1200" dirty="0">
                <a:solidFill>
                  <a:schemeClr val="tx1"/>
                </a:solidFill>
                <a:latin typeface="+mn-lt"/>
                <a:ea typeface="+mn-ea"/>
                <a:cs typeface="+mn-cs"/>
              </a:rPr>
              <a:t>算法和椭圆曲线进行拟合。请调研学习</a:t>
            </a:r>
            <a:endParaRPr lang="en-US" altLang="zh-CN" sz="120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mn-lt"/>
                <a:ea typeface="+mn-ea"/>
                <a:cs typeface="+mn-cs"/>
              </a:rPr>
              <a:t>以上我们介绍了</a:t>
            </a:r>
            <a:r>
              <a:rPr lang="en-US" altLang="zh-CN" sz="1200" b="1" kern="1200" dirty="0">
                <a:solidFill>
                  <a:schemeClr val="tx1"/>
                </a:solidFill>
                <a:latin typeface="+mn-lt"/>
                <a:ea typeface="+mn-ea"/>
                <a:cs typeface="+mn-cs"/>
              </a:rPr>
              <a:t>3</a:t>
            </a:r>
            <a:r>
              <a:rPr lang="zh-CN" altLang="en-US" sz="1200" b="1" kern="1200" dirty="0">
                <a:solidFill>
                  <a:schemeClr val="tx1"/>
                </a:solidFill>
                <a:latin typeface="+mn-lt"/>
                <a:ea typeface="+mn-ea"/>
                <a:cs typeface="+mn-cs"/>
              </a:rPr>
              <a:t>中公钥密码算法以及安全评估（</a:t>
            </a:r>
            <a:r>
              <a:rPr lang="en-US" altLang="zh-CN" b="1" dirty="0"/>
              <a:t>RSA</a:t>
            </a:r>
            <a:r>
              <a:rPr lang="zh-CN" altLang="en-US" b="1" dirty="0"/>
              <a:t>、椭圆曲线密码</a:t>
            </a:r>
            <a:r>
              <a:rPr lang="en-US" altLang="zh-CN" b="1" dirty="0"/>
              <a:t>ECC</a:t>
            </a:r>
            <a:r>
              <a:rPr lang="zh-CN" altLang="en-US" b="1" dirty="0"/>
              <a:t>、</a:t>
            </a:r>
            <a:r>
              <a:rPr lang="en-US" altLang="zh-CN" b="1" dirty="0"/>
              <a:t>D-H</a:t>
            </a:r>
            <a:r>
              <a:rPr lang="zh-CN" altLang="en-US" b="1" dirty="0"/>
              <a:t>算法）</a:t>
            </a:r>
            <a:endParaRPr lang="zh-CN" altLang="en-US" sz="1200" b="1" kern="1200" dirty="0">
              <a:solidFill>
                <a:schemeClr val="tx1"/>
              </a:solidFill>
              <a:latin typeface="+mn-lt"/>
              <a:ea typeface="+mn-ea"/>
              <a:cs typeface="+mn-cs"/>
            </a:endParaRPr>
          </a:p>
          <a:p>
            <a:pPr lvl="1"/>
            <a:r>
              <a:rPr lang="zh-CN" altLang="en-US" b="1" dirty="0"/>
              <a:t>对称</a:t>
            </a:r>
            <a:r>
              <a:rPr lang="en-US" altLang="zh-CN" b="1" dirty="0"/>
              <a:t>+</a:t>
            </a:r>
            <a:r>
              <a:rPr lang="zh-CN" altLang="en-US" b="1" dirty="0"/>
              <a:t>非对称</a:t>
            </a:r>
            <a:r>
              <a:rPr lang="en-US" altLang="zh-CN" b="1" dirty="0"/>
              <a:t>=</a:t>
            </a:r>
            <a:r>
              <a:rPr lang="zh-CN" altLang="en-US" b="1" dirty="0"/>
              <a:t>混合密码学</a:t>
            </a:r>
            <a:endParaRPr lang="en-US" altLang="zh-CN" b="1" dirty="0"/>
          </a:p>
          <a:p>
            <a:pPr lvl="1"/>
            <a:r>
              <a:rPr lang="zh-CN" altLang="en-US" b="1" dirty="0"/>
              <a:t>解决了密钥分发</a:t>
            </a:r>
            <a:r>
              <a:rPr lang="en-US" altLang="zh-CN" b="1" dirty="0"/>
              <a:t>/</a:t>
            </a:r>
            <a:r>
              <a:rPr lang="zh-CN" altLang="en-US" b="1" dirty="0"/>
              <a:t>密钥交换难题</a:t>
            </a:r>
            <a:endParaRPr lang="en-US" altLang="zh-CN" b="1" dirty="0"/>
          </a:p>
          <a:p>
            <a:pPr lvl="1"/>
            <a:r>
              <a:rPr lang="en-US" altLang="zh-CN" b="1" dirty="0">
                <a:solidFill>
                  <a:srgbClr val="7030A0"/>
                </a:solidFill>
              </a:rPr>
              <a:t>But,</a:t>
            </a:r>
            <a:r>
              <a:rPr lang="zh-CN" altLang="en-US" b="1" dirty="0">
                <a:solidFill>
                  <a:srgbClr val="7030A0"/>
                </a:solidFill>
              </a:rPr>
              <a:t>存在中间人伪装的攻击风险</a:t>
            </a:r>
            <a:endParaRPr lang="en-US" altLang="zh-CN" b="1" dirty="0">
              <a:solidFill>
                <a:srgbClr val="7030A0"/>
              </a:solidFill>
            </a:endParaRPr>
          </a:p>
          <a:p>
            <a:pPr lvl="1"/>
            <a:r>
              <a:rPr lang="zh-CN" altLang="en-US" sz="2000" b="1" dirty="0">
                <a:solidFill>
                  <a:srgbClr val="7030A0"/>
                </a:solidFill>
              </a:rPr>
              <a:t>解决方案就是：对带有数字签名的公钥进行认证</a:t>
            </a:r>
            <a:endParaRPr lang="en-US" altLang="zh-CN" sz="2000" b="1" dirty="0">
              <a:solidFill>
                <a:srgbClr val="7030A0"/>
              </a:solidFill>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t>
            </a:r>
            <a:r>
              <a:rPr kumimoji="1" lang="zh-CN" altLang="en-US" dirty="0"/>
              <a:t>讲解脚本</a:t>
            </a:r>
            <a:r>
              <a:rPr kumimoji="1" lang="en-US" altLang="zh-CN" dirty="0"/>
              <a:t>】</a:t>
            </a:r>
          </a:p>
          <a:p>
            <a:r>
              <a:rPr lang="zh-CN" altLang="en-US" dirty="0"/>
              <a:t>被动式攻击</a:t>
            </a:r>
            <a:r>
              <a:rPr lang="zh-CN" altLang="en-US" sz="1800" dirty="0">
                <a:effectLst/>
                <a:latin typeface="仿宋" panose="02010609060101010101" pitchFamily="49" charset="-122"/>
                <a:ea typeface="仿宋" panose="02010609060101010101" pitchFamily="49" charset="-122"/>
              </a:rPr>
              <a:t>主要是网络窃听或者嗅探，捕获数据包（但通常不进行拦截、修改等操作）并进行分析，从中窃取重要的敏感信息。</a:t>
            </a:r>
            <a:endParaRPr lang="en-US" altLang="zh-CN" sz="1800" dirty="0">
              <a:effectLst/>
              <a:latin typeface="仿宋" panose="02010609060101010101" pitchFamily="49" charset="-122"/>
              <a:ea typeface="仿宋" panose="02010609060101010101" pitchFamily="49" charset="-122"/>
            </a:endParaRPr>
          </a:p>
          <a:p>
            <a:r>
              <a:rPr lang="zh-CN" altLang="en-US" sz="1800" dirty="0">
                <a:effectLst/>
                <a:latin typeface="仿宋" panose="02010609060101010101" pitchFamily="49" charset="-122"/>
                <a:ea typeface="仿宋" panose="02010609060101010101" pitchFamily="49" charset="-122"/>
              </a:rPr>
              <a:t>主动攻击的目标主要是针对网络主机或者网络本身。在计算机网络领域主动式攻击集中在进行欺骗和服务拒绝攻击。</a:t>
            </a:r>
            <a:endParaRPr lang="en-US" altLang="zh-CN" sz="1800" dirty="0">
              <a:effectLst/>
              <a:latin typeface="仿宋" panose="02010609060101010101" pitchFamily="49" charset="-122"/>
              <a:ea typeface="仿宋" panose="02010609060101010101" pitchFamily="49" charset="-122"/>
            </a:endParaRPr>
          </a:p>
          <a:p>
            <a:endParaRPr lang="en-US" altLang="zh-CN" sz="1800" dirty="0">
              <a:effectLst/>
              <a:latin typeface="仿宋" panose="02010609060101010101" pitchFamily="49" charset="-122"/>
              <a:ea typeface="仿宋" panose="02010609060101010101" pitchFamily="49" charset="-122"/>
            </a:endParaRPr>
          </a:p>
          <a:p>
            <a:endParaRPr lang="en-US" altLang="zh-CN" sz="1800" dirty="0">
              <a:effectLst/>
              <a:latin typeface="仿宋" panose="02010609060101010101" pitchFamily="49" charset="-122"/>
              <a:ea typeface="仿宋" panose="02010609060101010101" pitchFamily="49" charset="-122"/>
            </a:endParaRPr>
          </a:p>
          <a:p>
            <a:r>
              <a:rPr lang="zh-CN" altLang="en-US" sz="1800" dirty="0">
                <a:effectLst/>
                <a:latin typeface="仿宋" panose="02010609060101010101" pitchFamily="49" charset="-122"/>
                <a:ea typeface="仿宋" panose="02010609060101010101" pitchFamily="49" charset="-122"/>
              </a:rPr>
              <a:t>注意，很多攻击是两种方式兼有，对目标开展综合攻击。</a:t>
            </a:r>
            <a:endParaRPr lang="en-US" altLang="zh-CN" sz="1800" dirty="0">
              <a:effectLst/>
              <a:latin typeface="仿宋" panose="02010609060101010101" pitchFamily="49" charset="-122"/>
              <a:ea typeface="仿宋" panose="02010609060101010101" pitchFamily="49" charset="-122"/>
            </a:endParaRPr>
          </a:p>
          <a:p>
            <a:endParaRPr lang="en-US" altLang="zh-CN" sz="1800" dirty="0">
              <a:effectLst/>
              <a:latin typeface="仿宋" panose="02010609060101010101" pitchFamily="49" charset="-122"/>
              <a:ea typeface="仿宋"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选讲或扩展讲解</a:t>
            </a:r>
            <a:r>
              <a:rPr lang="en-US" altLang="zh-CN" dirty="0"/>
              <a:t>】</a:t>
            </a:r>
          </a:p>
          <a:p>
            <a:endParaRPr lang="en-US" altLang="zh-CN" sz="1800" dirty="0">
              <a:effectLst/>
              <a:latin typeface="仿宋" panose="02010609060101010101" pitchFamily="49" charset="-122"/>
              <a:ea typeface="仿宋" panose="02010609060101010101" pitchFamily="49" charset="-122"/>
            </a:endParaRPr>
          </a:p>
          <a:p>
            <a:r>
              <a:rPr lang="en-US" altLang="zh-CN" sz="1800" dirty="0">
                <a:effectLst/>
                <a:latin typeface="仿宋" panose="02010609060101010101" pitchFamily="49" charset="-122"/>
                <a:ea typeface="仿宋" panose="02010609060101010101" pitchFamily="49" charset="-122"/>
              </a:rPr>
              <a:t>1. </a:t>
            </a:r>
            <a:r>
              <a:rPr lang="en-US" altLang="zh-CN" sz="2800" b="0" i="0" dirty="0">
                <a:solidFill>
                  <a:srgbClr val="EEEEEE"/>
                </a:solidFill>
                <a:effectLst/>
                <a:latin typeface="arial" panose="020B0604020202020204" pitchFamily="34" charset="0"/>
              </a:rPr>
              <a:t>《</a:t>
            </a:r>
            <a:r>
              <a:rPr lang="zh-CN" altLang="en-US" sz="2800" b="0" i="0" dirty="0">
                <a:solidFill>
                  <a:srgbClr val="EEEEEE"/>
                </a:solidFill>
                <a:effectLst/>
                <a:latin typeface="arial" panose="020B0604020202020204" pitchFamily="34" charset="0"/>
              </a:rPr>
              <a:t>窃听风暴</a:t>
            </a:r>
            <a:r>
              <a:rPr lang="en-US" altLang="zh-CN" sz="2800" b="0" i="0" dirty="0">
                <a:solidFill>
                  <a:srgbClr val="EEEEEE"/>
                </a:solidFill>
                <a:effectLst/>
                <a:latin typeface="arial" panose="020B0604020202020204" pitchFamily="34" charset="0"/>
              </a:rPr>
              <a:t>》</a:t>
            </a:r>
            <a:r>
              <a:rPr lang="zh-CN" altLang="en-US" sz="2800" b="0" i="0" dirty="0">
                <a:solidFill>
                  <a:srgbClr val="EEEEEE"/>
                </a:solidFill>
                <a:effectLst/>
                <a:latin typeface="arial" panose="020B0604020202020204" pitchFamily="34" charset="0"/>
              </a:rPr>
              <a:t>讲述了一名东德国安局情报员由忠于职守转而对自己的工作失去热情，继而改变立场，开始保护上级要求他侦察的东德作家德瑞曼的故事。</a:t>
            </a:r>
            <a:endParaRPr lang="en-US" altLang="zh-CN" sz="1800" dirty="0">
              <a:effectLst/>
              <a:latin typeface="仿宋" panose="02010609060101010101" pitchFamily="49" charset="-122"/>
              <a:ea typeface="仿宋" panose="02010609060101010101" pitchFamily="49" charset="-122"/>
            </a:endParaRPr>
          </a:p>
          <a:p>
            <a:r>
              <a:rPr lang="en-US" altLang="zh-CN" sz="1800" dirty="0">
                <a:effectLst/>
                <a:latin typeface="仿宋" panose="02010609060101010101" pitchFamily="49" charset="-122"/>
                <a:ea typeface="仿宋" panose="02010609060101010101" pitchFamily="49" charset="-122"/>
              </a:rPr>
              <a:t>2. </a:t>
            </a:r>
            <a:r>
              <a:rPr lang="zh-CN" altLang="en-US" sz="1800" dirty="0">
                <a:effectLst/>
                <a:latin typeface="仿宋" panose="02010609060101010101" pitchFamily="49" charset="-122"/>
                <a:ea typeface="仿宋" panose="02010609060101010101" pitchFamily="49" charset="-122"/>
              </a:rPr>
              <a:t>网银大盗病毒</a:t>
            </a:r>
            <a:r>
              <a:rPr lang="en-US" altLang="zh-CN" sz="1800" dirty="0">
                <a:effectLst/>
                <a:latin typeface="仿宋" panose="02010609060101010101" pitchFamily="49" charset="-122"/>
                <a:ea typeface="仿宋" panose="02010609060101010101" pitchFamily="49" charset="-122"/>
              </a:rPr>
              <a:t>T-F-278915</a:t>
            </a:r>
            <a:r>
              <a:rPr lang="zh-CN" altLang="en-US" sz="1800" dirty="0">
                <a:effectLst/>
                <a:latin typeface="仿宋" panose="02010609060101010101" pitchFamily="49" charset="-122"/>
                <a:ea typeface="仿宋" panose="02010609060101010101" pitchFamily="49" charset="-122"/>
              </a:rPr>
              <a:t>恶意家族。经分析该家族样本会窃取多种虚拟货币、窃取多国</a:t>
            </a:r>
            <a:r>
              <a:rPr lang="en-US" altLang="zh-CN" sz="1800" dirty="0">
                <a:effectLst/>
                <a:latin typeface="仿宋" panose="02010609060101010101" pitchFamily="49" charset="-122"/>
                <a:ea typeface="仿宋" panose="02010609060101010101" pitchFamily="49" charset="-122"/>
              </a:rPr>
              <a:t>(</a:t>
            </a:r>
            <a:r>
              <a:rPr lang="zh-CN" altLang="en-US" sz="1800" dirty="0">
                <a:effectLst/>
                <a:latin typeface="仿宋" panose="02010609060101010101" pitchFamily="49" charset="-122"/>
                <a:ea typeface="仿宋" panose="02010609060101010101" pitchFamily="49" charset="-122"/>
              </a:rPr>
              <a:t>包含中文、日文、希腊语</a:t>
            </a:r>
            <a:r>
              <a:rPr lang="en-US" altLang="zh-CN" sz="1800" dirty="0">
                <a:effectLst/>
                <a:latin typeface="仿宋" panose="02010609060101010101" pitchFamily="49" charset="-122"/>
                <a:ea typeface="仿宋" panose="02010609060101010101" pitchFamily="49" charset="-122"/>
              </a:rPr>
              <a:t>)</a:t>
            </a:r>
            <a:r>
              <a:rPr lang="zh-CN" altLang="en-US" sz="1800" dirty="0">
                <a:effectLst/>
                <a:latin typeface="仿宋" panose="02010609060101010101" pitchFamily="49" charset="-122"/>
                <a:ea typeface="仿宋" panose="02010609060101010101" pitchFamily="49" charset="-122"/>
              </a:rPr>
              <a:t>银行账户登录凭证，删除用户的浏览器信息，并利用用户电脑进行</a:t>
            </a:r>
            <a:r>
              <a:rPr lang="en-US" altLang="zh-CN" sz="1800" dirty="0">
                <a:effectLst/>
                <a:latin typeface="仿宋" panose="02010609060101010101" pitchFamily="49" charset="-122"/>
                <a:ea typeface="仿宋" panose="02010609060101010101" pitchFamily="49" charset="-122"/>
              </a:rPr>
              <a:t>IQ</a:t>
            </a:r>
            <a:r>
              <a:rPr lang="zh-CN" altLang="en-US" sz="1800" dirty="0">
                <a:effectLst/>
                <a:latin typeface="仿宋" panose="02010609060101010101" pitchFamily="49" charset="-122"/>
                <a:ea typeface="仿宋" panose="02010609060101010101" pitchFamily="49" charset="-122"/>
              </a:rPr>
              <a:t>虚拟货币挖矿等行为。</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13</a:t>
            </a:fld>
            <a:endParaRPr kumimoji="1" lang="zh-CN" altLang="en-US"/>
          </a:p>
        </p:txBody>
      </p:sp>
    </p:spTree>
    <p:extLst>
      <p:ext uri="{BB962C8B-B14F-4D97-AF65-F5344CB8AC3E}">
        <p14:creationId xmlns:p14="http://schemas.microsoft.com/office/powerpoint/2010/main" val="8900161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47500" lnSpcReduction="20000"/>
          </a:bodyPr>
          <a:lstStyle/>
          <a:p>
            <a:r>
              <a:rPr lang="en-US" altLang="zh-CN" dirty="0"/>
              <a:t>【</a:t>
            </a:r>
            <a:r>
              <a:rPr lang="zh-CN" altLang="en-US" dirty="0"/>
              <a:t>讲解脚本</a:t>
            </a:r>
            <a:r>
              <a:rPr lang="en-US" altLang="zh-CN" dirty="0"/>
              <a:t>】</a:t>
            </a:r>
          </a:p>
          <a:p>
            <a:endParaRPr lang="en-US" altLang="zh-CN" dirty="0"/>
          </a:p>
          <a:p>
            <a:r>
              <a:rPr lang="zh-CN" altLang="en-US" dirty="0"/>
              <a:t>数字签名技术</a:t>
            </a:r>
            <a:endParaRPr lang="en-US" altLang="zh-CN" dirty="0"/>
          </a:p>
          <a:p>
            <a:pPr lvl="1"/>
            <a:r>
              <a:rPr lang="zh-CN" altLang="en-US" dirty="0"/>
              <a:t>数字签名其实就是公钥加密的逆应用，相当于私钥运算</a:t>
            </a:r>
            <a:r>
              <a:rPr lang="en-US" altLang="zh-CN" dirty="0"/>
              <a:t>+</a:t>
            </a:r>
            <a:r>
              <a:rPr lang="zh-CN" altLang="en-US" dirty="0"/>
              <a:t>公钥验证</a:t>
            </a:r>
            <a:endParaRPr lang="en-US" altLang="zh-CN" dirty="0"/>
          </a:p>
          <a:p>
            <a:pPr lvl="2"/>
            <a:r>
              <a:rPr lang="zh-CN" altLang="en-US" dirty="0"/>
              <a:t>私钥运算</a:t>
            </a:r>
            <a:r>
              <a:rPr lang="en-US" altLang="zh-CN" dirty="0"/>
              <a:t>=</a:t>
            </a:r>
            <a:r>
              <a:rPr lang="zh-CN" altLang="en-US" dirty="0"/>
              <a:t>签名</a:t>
            </a:r>
            <a:endParaRPr lang="en-US" altLang="zh-CN" dirty="0"/>
          </a:p>
          <a:p>
            <a:pPr lvl="2"/>
            <a:r>
              <a:rPr lang="zh-CN" altLang="en-US" dirty="0"/>
              <a:t>公钥运算</a:t>
            </a:r>
            <a:r>
              <a:rPr lang="en-US" altLang="zh-CN" dirty="0"/>
              <a:t>=</a:t>
            </a:r>
            <a:r>
              <a:rPr lang="zh-CN" altLang="en-US" dirty="0"/>
              <a:t>验证</a:t>
            </a:r>
            <a:endParaRPr lang="en-US" altLang="zh-CN" dirty="0"/>
          </a:p>
          <a:p>
            <a:pPr lvl="1"/>
            <a:r>
              <a:rPr lang="zh-CN" altLang="en-US" dirty="0"/>
              <a:t>常用数字签名算法：</a:t>
            </a:r>
            <a:endParaRPr lang="en-US" altLang="zh-CN" dirty="0"/>
          </a:p>
          <a:p>
            <a:pPr marL="1371600" marR="0" lvl="2"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EIGamal</a:t>
            </a:r>
          </a:p>
          <a:p>
            <a:pPr marL="1371600" lvl="2" indent="-457200">
              <a:buFont typeface="+mj-lt"/>
              <a:buAutoNum type="arabicPeriod"/>
            </a:pPr>
            <a:r>
              <a:rPr lang="en-US" altLang="zh-CN" dirty="0"/>
              <a:t>Rabin</a:t>
            </a:r>
          </a:p>
          <a:p>
            <a:pPr marL="1371600" lvl="2" indent="-457200">
              <a:buFont typeface="+mj-lt"/>
              <a:buAutoNum type="arabicPeriod"/>
            </a:pPr>
            <a:r>
              <a:rPr lang="en-US" altLang="zh-CN" dirty="0"/>
              <a:t>DSA</a:t>
            </a:r>
          </a:p>
          <a:p>
            <a:pPr marL="1371600" lvl="2" indent="-457200">
              <a:buFont typeface="+mj-lt"/>
              <a:buAutoNum type="arabicPeriod"/>
            </a:pPr>
            <a:r>
              <a:rPr lang="en-US" altLang="zh-CN" dirty="0"/>
              <a:t>ECDSA</a:t>
            </a:r>
          </a:p>
          <a:p>
            <a:pPr marL="1371600" marR="0" lvl="2" indent="-457200" algn="l" defTabSz="914400" rtl="0" eaLnBrk="1" fontAlgn="auto" latinLnBrk="0" hangingPunct="1">
              <a:lnSpc>
                <a:spcPct val="100000"/>
              </a:lnSpc>
              <a:spcBef>
                <a:spcPts val="0"/>
              </a:spcBef>
              <a:spcAft>
                <a:spcPts val="0"/>
              </a:spcAft>
              <a:buClrTx/>
              <a:buSzTx/>
              <a:buFont typeface="+mj-lt"/>
              <a:buNone/>
              <a:tabLst/>
              <a:defRPr/>
            </a:pPr>
            <a:r>
              <a:rPr lang="en-US" altLang="zh-CN" dirty="0"/>
              <a:t>1.EIGamal</a:t>
            </a:r>
            <a:r>
              <a:rPr lang="zh-CN" altLang="en-US" dirty="0"/>
              <a:t>属于离散对数密码体制。是概率密码体制，相同明文每次加密得到不同的密文；加密效率是</a:t>
            </a:r>
            <a:r>
              <a:rPr lang="en-US" altLang="zh-CN" dirty="0"/>
              <a:t>50</a:t>
            </a:r>
            <a:r>
              <a:rPr lang="zh-CN" altLang="en-US" dirty="0"/>
              <a:t>％，因为密文大小是明文的两倍。破译难度等价于离散对数难题</a:t>
            </a:r>
            <a:endParaRPr lang="en-US" altLang="zh-CN" dirty="0"/>
          </a:p>
          <a:p>
            <a:pPr marL="1371600" marR="0" lvl="2" indent="-457200" algn="l" defTabSz="914400" rtl="0" eaLnBrk="1" fontAlgn="auto" latinLnBrk="0" hangingPunct="1">
              <a:lnSpc>
                <a:spcPct val="100000"/>
              </a:lnSpc>
              <a:spcBef>
                <a:spcPts val="0"/>
              </a:spcBef>
              <a:spcAft>
                <a:spcPts val="0"/>
              </a:spcAft>
              <a:buClrTx/>
              <a:buSzTx/>
              <a:buFont typeface="+mj-lt"/>
              <a:buNone/>
              <a:tabLst/>
              <a:defRPr/>
            </a:pPr>
            <a:r>
              <a:rPr lang="en-US" altLang="zh-CN" dirty="0"/>
              <a:t>2.Rabin</a:t>
            </a:r>
            <a:r>
              <a:rPr lang="zh-CN" altLang="en-US" dirty="0"/>
              <a:t>密码是第一个证明了的安全公钥加密方案，破译它和大数分解问题同等困难</a:t>
            </a:r>
          </a:p>
          <a:p>
            <a:pPr marL="1371600" marR="0" lvl="2" indent="-457200" algn="l" defTabSz="914400" rtl="0" eaLnBrk="1" fontAlgn="auto" latinLnBrk="0" hangingPunct="1">
              <a:lnSpc>
                <a:spcPct val="100000"/>
              </a:lnSpc>
              <a:spcBef>
                <a:spcPts val="0"/>
              </a:spcBef>
              <a:spcAft>
                <a:spcPts val="0"/>
              </a:spcAft>
              <a:buClrTx/>
              <a:buSzTx/>
              <a:buFont typeface="+mj-lt"/>
              <a:buNone/>
              <a:tabLst/>
              <a:defRPr/>
            </a:pPr>
            <a:r>
              <a:rPr lang="en-US" altLang="zh-CN" dirty="0"/>
              <a:t>3.DSA</a:t>
            </a:r>
            <a:r>
              <a:rPr lang="zh-CN" altLang="en-US" dirty="0"/>
              <a:t>是在</a:t>
            </a:r>
            <a:r>
              <a:rPr lang="en-US" altLang="zh-CN" dirty="0"/>
              <a:t>EIGamal</a:t>
            </a:r>
            <a:r>
              <a:rPr lang="zh-CN" altLang="en-US" dirty="0"/>
              <a:t>和</a:t>
            </a:r>
            <a:r>
              <a:rPr lang="en-US" altLang="zh-CN" dirty="0" err="1"/>
              <a:t>Schnorr</a:t>
            </a:r>
            <a:r>
              <a:rPr lang="zh-CN" altLang="en-US" dirty="0"/>
              <a:t>两个签名方案的基础上设计的，其安全性基于求离散对数的困难性。其中</a:t>
            </a:r>
            <a:r>
              <a:rPr lang="en-US" altLang="zh-CN" dirty="0" err="1"/>
              <a:t>Schnorr</a:t>
            </a:r>
            <a:r>
              <a:rPr lang="zh-CN" altLang="en-US" dirty="0"/>
              <a:t>由于性能特色在独特应用场景表现优异</a:t>
            </a:r>
            <a:endParaRPr lang="en-US" altLang="zh-CN" dirty="0"/>
          </a:p>
          <a:p>
            <a:pPr marL="1371600" marR="0" lvl="2" indent="-457200" algn="l" defTabSz="914400" rtl="0" eaLnBrk="1" fontAlgn="auto" latinLnBrk="0" hangingPunct="1">
              <a:lnSpc>
                <a:spcPct val="100000"/>
              </a:lnSpc>
              <a:spcBef>
                <a:spcPts val="0"/>
              </a:spcBef>
              <a:spcAft>
                <a:spcPts val="0"/>
              </a:spcAft>
              <a:buClrTx/>
              <a:buSzTx/>
              <a:buFont typeface="+mj-lt"/>
              <a:buNone/>
              <a:tabLst/>
              <a:defRPr/>
            </a:pPr>
            <a:r>
              <a:rPr lang="en-US" altLang="zh-CN" dirty="0"/>
              <a:t>4.ECDSA</a:t>
            </a:r>
            <a:r>
              <a:rPr lang="zh-CN" altLang="en-US" dirty="0"/>
              <a:t>签名算法是</a:t>
            </a:r>
            <a:r>
              <a:rPr lang="zh-CN" altLang="en-US" sz="1200" b="0" i="0" kern="1200" dirty="0">
                <a:solidFill>
                  <a:schemeClr val="tx1"/>
                </a:solidFill>
                <a:latin typeface="+mn-lt"/>
                <a:ea typeface="+mn-ea"/>
                <a:cs typeface="+mn-cs"/>
              </a:rPr>
              <a:t>使用椭圆曲线密码（</a:t>
            </a:r>
            <a:r>
              <a:rPr lang="en-US" altLang="zh-CN" sz="1200" b="0" i="0" kern="1200" dirty="0">
                <a:solidFill>
                  <a:schemeClr val="tx1"/>
                </a:solidFill>
                <a:latin typeface="+mn-lt"/>
                <a:ea typeface="+mn-ea"/>
                <a:cs typeface="+mn-cs"/>
              </a:rPr>
              <a:t>ECC</a:t>
            </a:r>
            <a:r>
              <a:rPr lang="zh-CN" altLang="en-US" sz="1200" b="0" i="0" kern="1200" dirty="0">
                <a:solidFill>
                  <a:schemeClr val="tx1"/>
                </a:solidFill>
                <a:latin typeface="+mn-lt"/>
                <a:ea typeface="+mn-ea"/>
                <a:cs typeface="+mn-cs"/>
              </a:rPr>
              <a:t>）对数字签名算法（</a:t>
            </a:r>
            <a:r>
              <a:rPr lang="en-US" altLang="zh-CN" sz="1200" b="0" i="0" kern="1200" dirty="0">
                <a:solidFill>
                  <a:schemeClr val="tx1"/>
                </a:solidFill>
                <a:latin typeface="+mn-lt"/>
                <a:ea typeface="+mn-ea"/>
                <a:cs typeface="+mn-cs"/>
              </a:rPr>
              <a:t>DSA</a:t>
            </a:r>
            <a:r>
              <a:rPr lang="zh-CN" altLang="en-US" sz="1200" b="0" i="0" kern="1200" dirty="0">
                <a:solidFill>
                  <a:schemeClr val="tx1"/>
                </a:solidFill>
                <a:latin typeface="+mn-lt"/>
                <a:ea typeface="+mn-ea"/>
                <a:cs typeface="+mn-cs"/>
              </a:rPr>
              <a:t>）的模拟</a:t>
            </a:r>
            <a:r>
              <a:rPr lang="zh-CN" altLang="en-US" dirty="0"/>
              <a:t>，</a:t>
            </a:r>
            <a:r>
              <a:rPr lang="en-US" altLang="zh-CN" dirty="0"/>
              <a:t>ECDSA</a:t>
            </a:r>
            <a:r>
              <a:rPr lang="zh-CN" altLang="en-US" dirty="0"/>
              <a:t>签名算法被比特币交易采用，如下式：</a:t>
            </a:r>
            <a:endParaRPr lang="en-US" altLang="zh-CN" dirty="0"/>
          </a:p>
          <a:p>
            <a:pPr marL="1371600" marR="0" lvl="2" indent="-457200" algn="l" defTabSz="914400" rtl="0" eaLnBrk="1" fontAlgn="auto" latinLnBrk="0" hangingPunct="1">
              <a:lnSpc>
                <a:spcPct val="100000"/>
              </a:lnSpc>
              <a:spcBef>
                <a:spcPts val="0"/>
              </a:spcBef>
              <a:spcAft>
                <a:spcPts val="0"/>
              </a:spcAft>
              <a:buClrTx/>
              <a:buSzTx/>
              <a:buFont typeface="+mj-lt"/>
              <a:buNone/>
              <a:tabLst/>
              <a:defRPr/>
            </a:pPr>
            <a:r>
              <a:rPr lang="en-US" altLang="zh-CN" sz="1200" b="0" i="0" kern="1200" dirty="0" err="1">
                <a:solidFill>
                  <a:schemeClr val="tx1"/>
                </a:solidFill>
                <a:latin typeface="+mn-lt"/>
                <a:ea typeface="+mn-ea"/>
                <a:cs typeface="+mn-cs"/>
              </a:rPr>
              <a:t>ECDSASig</a:t>
            </a:r>
            <a:r>
              <a:rPr lang="en-US" altLang="zh-CN" sz="1200" b="0" i="0" kern="1200" dirty="0">
                <a:solidFill>
                  <a:schemeClr val="tx1"/>
                </a:solidFill>
                <a:latin typeface="+mn-lt"/>
                <a:ea typeface="+mn-ea"/>
                <a:cs typeface="+mn-cs"/>
              </a:rPr>
              <a:t> (SHA256(SHA256(</a:t>
            </a:r>
            <a:r>
              <a:rPr lang="en-US" altLang="zh-CN" sz="1200" b="1" i="0" kern="1200" dirty="0">
                <a:solidFill>
                  <a:schemeClr val="tx1"/>
                </a:solidFill>
                <a:latin typeface="+mn-lt"/>
                <a:ea typeface="+mn-ea"/>
                <a:cs typeface="+mn-cs"/>
              </a:rPr>
              <a:t>Transaction-</a:t>
            </a:r>
            <a:r>
              <a:rPr lang="en-US" altLang="zh-CN" sz="1200" b="1" i="0" kern="1200" dirty="0" err="1">
                <a:solidFill>
                  <a:schemeClr val="tx1"/>
                </a:solidFill>
                <a:latin typeface="+mn-lt"/>
                <a:ea typeface="+mn-ea"/>
                <a:cs typeface="+mn-cs"/>
              </a:rPr>
              <a:t>scriptSig</a:t>
            </a:r>
            <a:r>
              <a:rPr lang="en-US" altLang="zh-CN" sz="1200" b="0" i="0" kern="1200" dirty="0">
                <a:solidFill>
                  <a:schemeClr val="tx1"/>
                </a:solidFill>
                <a:latin typeface="+mn-lt"/>
                <a:ea typeface="+mn-ea"/>
                <a:cs typeface="+mn-cs"/>
              </a:rPr>
              <a:t>)), Private Key)</a:t>
            </a:r>
            <a:r>
              <a:rPr lang="zh-CN" altLang="en-US" sz="1200" b="0" i="0" kern="1200" dirty="0">
                <a:solidFill>
                  <a:schemeClr val="tx1"/>
                </a:solidFill>
                <a:latin typeface="+mn-lt"/>
                <a:ea typeface="+mn-ea"/>
                <a:cs typeface="+mn-cs"/>
              </a:rPr>
              <a:t>交易记录被两次</a:t>
            </a:r>
            <a:r>
              <a:rPr lang="en-US" altLang="zh-CN" sz="1200" b="0" i="0" kern="1200" dirty="0">
                <a:solidFill>
                  <a:schemeClr val="tx1"/>
                </a:solidFill>
                <a:latin typeface="+mn-lt"/>
                <a:ea typeface="+mn-ea"/>
                <a:cs typeface="+mn-cs"/>
              </a:rPr>
              <a:t>Hash256</a:t>
            </a:r>
            <a:r>
              <a:rPr lang="zh-CN" altLang="en-US" sz="1200" b="0" i="0" kern="1200" dirty="0">
                <a:solidFill>
                  <a:schemeClr val="tx1"/>
                </a:solidFill>
                <a:latin typeface="+mn-lt"/>
                <a:ea typeface="+mn-ea"/>
                <a:cs typeface="+mn-cs"/>
              </a:rPr>
              <a:t>，以对抗延伸长度攻击，然后进行</a:t>
            </a:r>
            <a:r>
              <a:rPr lang="en-US" altLang="zh-CN" sz="1200" b="0" i="0" kern="1200" dirty="0">
                <a:solidFill>
                  <a:schemeClr val="tx1"/>
                </a:solidFill>
                <a:latin typeface="+mn-lt"/>
                <a:ea typeface="+mn-ea"/>
                <a:cs typeface="+mn-cs"/>
              </a:rPr>
              <a:t>ECDSA</a:t>
            </a:r>
            <a:r>
              <a:rPr lang="zh-CN" altLang="en-US" sz="1200" b="0" i="0" kern="1200" dirty="0">
                <a:solidFill>
                  <a:schemeClr val="tx1"/>
                </a:solidFill>
                <a:latin typeface="+mn-lt"/>
                <a:ea typeface="+mn-ea"/>
                <a:cs typeface="+mn-cs"/>
              </a:rPr>
              <a:t>签名。根据</a:t>
            </a:r>
            <a:r>
              <a:rPr lang="en-US" altLang="zh-CN" sz="1200" b="0" i="0" kern="1200" dirty="0">
                <a:solidFill>
                  <a:schemeClr val="tx1"/>
                </a:solidFill>
                <a:latin typeface="+mn-lt"/>
                <a:ea typeface="+mn-ea"/>
                <a:cs typeface="+mn-cs"/>
              </a:rPr>
              <a:t>2020</a:t>
            </a:r>
          </a:p>
          <a:p>
            <a:pPr marL="1371600" marR="0" lvl="2" indent="-457200" algn="l" defTabSz="914400" rtl="0" eaLnBrk="1" fontAlgn="auto" latinLnBrk="0" hangingPunct="1">
              <a:lnSpc>
                <a:spcPct val="100000"/>
              </a:lnSpc>
              <a:spcBef>
                <a:spcPts val="0"/>
              </a:spcBef>
              <a:spcAft>
                <a:spcPts val="0"/>
              </a:spcAft>
              <a:buClrTx/>
              <a:buSzTx/>
              <a:buFont typeface="+mj-lt"/>
              <a:buNone/>
              <a:tabLst/>
              <a:defRPr/>
            </a:pPr>
            <a:r>
              <a:rPr lang="zh-CN" altLang="en-US" sz="1200" b="0" i="0" kern="1200" dirty="0">
                <a:solidFill>
                  <a:schemeClr val="tx1"/>
                </a:solidFill>
                <a:latin typeface="+mn-lt"/>
                <a:ea typeface="+mn-ea"/>
                <a:cs typeface="+mn-cs"/>
              </a:rPr>
              <a:t>最新公布方案，比特币在</a:t>
            </a:r>
            <a:r>
              <a:rPr lang="en-US" altLang="zh-CN" sz="1200" b="0" i="0" kern="1200" dirty="0">
                <a:solidFill>
                  <a:schemeClr val="tx1"/>
                </a:solidFill>
                <a:latin typeface="+mn-lt"/>
                <a:ea typeface="+mn-ea"/>
                <a:cs typeface="+mn-cs"/>
              </a:rPr>
              <a:t>ECDSA</a:t>
            </a:r>
            <a:r>
              <a:rPr lang="zh-CN" altLang="en-US" sz="1200" b="0" i="0" kern="1200" dirty="0">
                <a:solidFill>
                  <a:schemeClr val="tx1"/>
                </a:solidFill>
                <a:latin typeface="+mn-lt"/>
                <a:ea typeface="+mn-ea"/>
                <a:cs typeface="+mn-cs"/>
              </a:rPr>
              <a:t>的基础上，结合</a:t>
            </a:r>
            <a:r>
              <a:rPr lang="en-US" altLang="zh-CN" dirty="0" err="1"/>
              <a:t>Schnorr</a:t>
            </a:r>
            <a:r>
              <a:rPr lang="zh-CN" altLang="en-US" dirty="0"/>
              <a:t>提升性能。</a:t>
            </a:r>
            <a:endParaRPr lang="en-US" altLang="zh-CN" dirty="0"/>
          </a:p>
          <a:p>
            <a:pPr lvl="1"/>
            <a:r>
              <a:rPr lang="zh-CN" altLang="en-US" dirty="0">
                <a:solidFill>
                  <a:srgbClr val="7030A0"/>
                </a:solidFill>
              </a:rPr>
              <a:t>以上几种也都是公钥加密算法。跟前面介绍</a:t>
            </a:r>
            <a:r>
              <a:rPr lang="en-US" altLang="zh-CN" dirty="0">
                <a:solidFill>
                  <a:srgbClr val="7030A0"/>
                </a:solidFill>
              </a:rPr>
              <a:t>3</a:t>
            </a:r>
            <a:r>
              <a:rPr lang="zh-CN" altLang="en-US" dirty="0">
                <a:solidFill>
                  <a:srgbClr val="7030A0"/>
                </a:solidFill>
              </a:rPr>
              <a:t>种常规公钥密码基于的数学难题大致类似，具体算法略有不同而已。至于如何选择，主要是以后同学们</a:t>
            </a:r>
            <a:r>
              <a:rPr lang="zh-CN" altLang="en-US" baseline="0" dirty="0">
                <a:solidFill>
                  <a:srgbClr val="7030A0"/>
                </a:solidFill>
              </a:rPr>
              <a:t>进入工业圈后，对应用场景和性能进行评估。</a:t>
            </a:r>
            <a:endParaRPr lang="en-US" altLang="zh-CN" dirty="0">
              <a:solidFill>
                <a:srgbClr val="7030A0"/>
              </a:solidFill>
            </a:endParaRPr>
          </a:p>
          <a:p>
            <a:pPr lvl="1"/>
            <a:r>
              <a:rPr lang="zh-CN" altLang="en-US" b="1" dirty="0">
                <a:solidFill>
                  <a:srgbClr val="7030A0"/>
                </a:solidFill>
              </a:rPr>
              <a:t>公钥加密的特点：速度慢。对明文直接数字签名也慢。</a:t>
            </a:r>
            <a:endParaRPr lang="en-US" altLang="zh-CN" b="1" dirty="0">
              <a:solidFill>
                <a:srgbClr val="7030A0"/>
              </a:solidFill>
            </a:endParaRPr>
          </a:p>
          <a:p>
            <a:pPr lvl="1"/>
            <a:r>
              <a:rPr lang="zh-CN" altLang="en-US" b="1" dirty="0">
                <a:solidFill>
                  <a:srgbClr val="7030A0"/>
                </a:solidFill>
              </a:rPr>
              <a:t>解决方案是：压缩，并且有唯一性</a:t>
            </a:r>
            <a:r>
              <a:rPr lang="en-US" altLang="zh-CN" b="1" dirty="0">
                <a:solidFill>
                  <a:srgbClr val="7030A0"/>
                </a:solidFill>
              </a:rPr>
              <a:t>-</a:t>
            </a:r>
            <a:r>
              <a:rPr lang="en-US" altLang="zh-CN" b="1" dirty="0">
                <a:solidFill>
                  <a:srgbClr val="7030A0"/>
                </a:solidFill>
                <a:sym typeface="Wingdings" pitchFamily="2" charset="2"/>
              </a:rPr>
              <a:t></a:t>
            </a:r>
            <a:r>
              <a:rPr lang="zh-CN" altLang="en-US" b="1" dirty="0">
                <a:solidFill>
                  <a:srgbClr val="7030A0"/>
                </a:solidFill>
              </a:rPr>
              <a:t>散列函数（数学工具）。所以采用公钥算法的逆运算来数字签名并不能立刻使用，而是要先进行计算数字指纹，然后在数字指纹上面签字，两种效果是相同的。</a:t>
            </a:r>
            <a:endParaRPr lang="en-US" altLang="zh-CN" b="1" dirty="0">
              <a:solidFill>
                <a:srgbClr val="7030A0"/>
              </a:solidFill>
            </a:endParaRPr>
          </a:p>
          <a:p>
            <a:pPr lvl="1"/>
            <a:endParaRPr lang="en-US" altLang="zh-CN" b="1" dirty="0">
              <a:solidFill>
                <a:srgbClr val="7030A0"/>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7030A0"/>
                </a:solidFill>
              </a:rPr>
              <a:t>【</a:t>
            </a:r>
            <a:r>
              <a:rPr lang="zh-CN" altLang="en-US" b="1" dirty="0">
                <a:solidFill>
                  <a:srgbClr val="7030A0"/>
                </a:solidFill>
              </a:rPr>
              <a:t>选讲或扩展讲解</a:t>
            </a:r>
            <a:r>
              <a:rPr lang="en-US" altLang="zh-CN" b="1" dirty="0">
                <a:solidFill>
                  <a:srgbClr val="7030A0"/>
                </a:solidFill>
              </a:rPr>
              <a:t>】</a:t>
            </a:r>
          </a:p>
          <a:p>
            <a:r>
              <a:rPr lang="zh-CN" altLang="en-US" dirty="0"/>
              <a:t>附录：参阅</a:t>
            </a:r>
            <a:r>
              <a:rPr lang="zh-CN" altLang="en-US" i="1" dirty="0"/>
              <a:t>引自：</a:t>
            </a:r>
            <a:r>
              <a:rPr lang="en-US" altLang="zh-CN" i="1" dirty="0"/>
              <a:t>https://www.jianshu.com/p/08ee0a429052  </a:t>
            </a:r>
            <a:r>
              <a:rPr lang="zh-CN" altLang="en-US" i="1" dirty="0"/>
              <a:t>蔣宏伟</a:t>
            </a:r>
            <a:endParaRPr lang="en-US" altLang="zh-CN" i="1" dirty="0"/>
          </a:p>
          <a:p>
            <a:r>
              <a:rPr lang="zh-CN" altLang="en-US" dirty="0"/>
              <a:t>在比特币白皮书中，有三段话很关键的话，解释了交易 </a:t>
            </a:r>
            <a:r>
              <a:rPr lang="en-US" altLang="zh-CN" dirty="0"/>
              <a:t>Transactions </a:t>
            </a:r>
            <a:r>
              <a:rPr lang="zh-CN" altLang="en-US" dirty="0"/>
              <a:t>是什么。</a:t>
            </a:r>
          </a:p>
          <a:p>
            <a:r>
              <a:rPr lang="zh-CN" altLang="en-US" dirty="0"/>
              <a:t>虽然数字签名（</a:t>
            </a:r>
            <a:r>
              <a:rPr lang="en-US" altLang="zh-CN" dirty="0"/>
              <a:t>Digital signatures</a:t>
            </a:r>
            <a:r>
              <a:rPr lang="zh-CN" altLang="en-US" dirty="0"/>
              <a:t>）部分解决了电子现金系统的问题，但是仍然需要第三方的支持才能防止双重支付（</a:t>
            </a:r>
            <a:r>
              <a:rPr lang="en-US" altLang="zh-CN" dirty="0"/>
              <a:t>double-spending</a:t>
            </a:r>
            <a:r>
              <a:rPr lang="zh-CN" altLang="en-US" dirty="0"/>
              <a:t>）的话，那么这种系统也就失去了存在的价值。</a:t>
            </a:r>
          </a:p>
          <a:p>
            <a:r>
              <a:rPr lang="zh-CN" altLang="en-US" dirty="0"/>
              <a:t>将一枚电子货币定义为数字签名链</a:t>
            </a:r>
            <a:r>
              <a:rPr lang="en-US" altLang="zh-CN" dirty="0"/>
              <a:t>( a chain of digital signatures)</a:t>
            </a:r>
            <a:r>
              <a:rPr lang="zh-CN" altLang="en-US" dirty="0"/>
              <a:t>。电子货币从所有者转移给下一个人是通过，所有者使用私钥，对交易 </a:t>
            </a:r>
            <a:r>
              <a:rPr lang="en-US" altLang="zh-CN" dirty="0"/>
              <a:t>Transactions </a:t>
            </a:r>
            <a:r>
              <a:rPr lang="zh-CN" altLang="en-US" dirty="0"/>
              <a:t>和下一个人的公钥进行数字签名 </a:t>
            </a:r>
            <a:r>
              <a:rPr lang="en-US" altLang="zh-CN" dirty="0"/>
              <a:t>digital signatures</a:t>
            </a:r>
            <a:r>
              <a:rPr lang="zh-CN" altLang="en-US" dirty="0"/>
              <a:t>，并将数字签名附在这枚电子货币（数字签名链）的后面。收款人对数字签名进行检验，就能校验自己是否收到了电子货币。</a:t>
            </a:r>
          </a:p>
          <a:p>
            <a:r>
              <a:rPr lang="zh-CN" altLang="en-US" dirty="0"/>
              <a:t>在每一笔交易 </a:t>
            </a:r>
            <a:r>
              <a:rPr lang="en-US" altLang="zh-CN" dirty="0"/>
              <a:t>Transactions </a:t>
            </a:r>
            <a:r>
              <a:rPr lang="zh-CN" altLang="en-US" dirty="0"/>
              <a:t>结束后，这枚电子货币就要被造币厂回收，而造币厂将发行一枚新的电子货币；而只有造币厂直接发行的电子货币，才算作有效，这样就能够防止双重支付 </a:t>
            </a:r>
            <a:r>
              <a:rPr lang="en-US" altLang="zh-CN" dirty="0"/>
              <a:t>double-spend</a:t>
            </a:r>
            <a:r>
              <a:rPr lang="zh-CN" altLang="en-US" dirty="0"/>
              <a:t>。</a:t>
            </a:r>
          </a:p>
          <a:p>
            <a:pPr lvl="1"/>
            <a:r>
              <a:rPr lang="zh-CN" altLang="en-US" dirty="0"/>
              <a:t>第一段话，讲清楚了诞生的电子货币交易的土壤是数字签名。</a:t>
            </a:r>
          </a:p>
          <a:p>
            <a:pPr lvl="1"/>
            <a:r>
              <a:rPr lang="zh-CN" altLang="en-US" dirty="0"/>
              <a:t>第二段话，讲清楚了比特币中的电子货币是什么、如何交易的原理。</a:t>
            </a:r>
          </a:p>
          <a:p>
            <a:pPr lvl="1"/>
            <a:r>
              <a:rPr lang="zh-CN" altLang="en-US" dirty="0"/>
              <a:t>第三段话，讲清楚了比特币创建和销毁电子货币流程，保证电子货币唯一。</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lvl="1"/>
            <a:r>
              <a:rPr lang="en-US" altLang="zh-CN" dirty="0"/>
              <a:t>【</a:t>
            </a:r>
            <a:r>
              <a:rPr lang="zh-CN" altLang="en-US" dirty="0"/>
              <a:t>讲解脚本</a:t>
            </a:r>
            <a:r>
              <a:rPr lang="en-US" altLang="zh-CN" dirty="0"/>
              <a:t>】</a:t>
            </a:r>
          </a:p>
          <a:p>
            <a:pPr lvl="1"/>
            <a:endParaRPr lang="en-US" altLang="zh-CN" dirty="0"/>
          </a:p>
          <a:p>
            <a:pPr lvl="1"/>
            <a:r>
              <a:rPr lang="zh-CN" altLang="en-US" dirty="0"/>
              <a:t>接收者可以凭借消息上所附加的某种东西，确认发信人的身份。这种东西，就是基于私钥的签名</a:t>
            </a:r>
            <a:endParaRPr lang="en-US" altLang="zh-CN" dirty="0"/>
          </a:p>
          <a:p>
            <a:r>
              <a:rPr lang="zh-CN" altLang="en-US" sz="2400" dirty="0"/>
              <a:t>签名一般应具有的性质：</a:t>
            </a:r>
            <a:endParaRPr lang="en-US" altLang="zh-CN" sz="2400" dirty="0"/>
          </a:p>
          <a:p>
            <a:pPr lvl="1"/>
            <a:r>
              <a:rPr lang="zh-CN" altLang="en-US" sz="2000" dirty="0"/>
              <a:t>签名应当是</a:t>
            </a:r>
            <a:r>
              <a:rPr lang="zh-CN" altLang="en-US" sz="2000" dirty="0">
                <a:solidFill>
                  <a:srgbClr val="7030A0"/>
                </a:solidFill>
              </a:rPr>
              <a:t>可信的</a:t>
            </a:r>
            <a:r>
              <a:rPr lang="zh-CN" altLang="en-US" sz="2000" dirty="0"/>
              <a:t>：签名者知道他所签名的内容，</a:t>
            </a:r>
            <a:r>
              <a:rPr lang="zh-CN" altLang="en-US" sz="1800" dirty="0"/>
              <a:t>避免不知情签名。例如，夹在大量文件当中；垫复写纸</a:t>
            </a:r>
            <a:endParaRPr lang="en-US" altLang="zh-CN" sz="1800" dirty="0"/>
          </a:p>
          <a:p>
            <a:pPr lvl="1"/>
            <a:r>
              <a:rPr lang="zh-CN" altLang="en-US" sz="2000" dirty="0"/>
              <a:t>签名应当是</a:t>
            </a:r>
            <a:r>
              <a:rPr lang="zh-CN" altLang="en-US" sz="2000" dirty="0">
                <a:solidFill>
                  <a:srgbClr val="7030A0"/>
                </a:solidFill>
              </a:rPr>
              <a:t>不可伪造的</a:t>
            </a:r>
            <a:r>
              <a:rPr lang="zh-CN" altLang="en-US" sz="2000" dirty="0"/>
              <a:t>：确实是签名者所为。例如，</a:t>
            </a:r>
            <a:r>
              <a:rPr lang="zh-CN" altLang="en-US" sz="1800" dirty="0"/>
              <a:t>模仿他人的笔迹</a:t>
            </a:r>
            <a:endParaRPr lang="en-US" altLang="zh-CN" sz="1800" dirty="0"/>
          </a:p>
          <a:p>
            <a:pPr lvl="1"/>
            <a:r>
              <a:rPr lang="zh-CN" altLang="en-US" sz="2000" dirty="0"/>
              <a:t>签名应当是</a:t>
            </a:r>
            <a:r>
              <a:rPr lang="zh-CN" altLang="en-US" sz="2000" dirty="0">
                <a:solidFill>
                  <a:srgbClr val="7030A0"/>
                </a:solidFill>
              </a:rPr>
              <a:t>不可重用的</a:t>
            </a:r>
            <a:r>
              <a:rPr lang="zh-CN" altLang="en-US" sz="2000" dirty="0"/>
              <a:t>：不能被移做它用。</a:t>
            </a:r>
            <a:r>
              <a:rPr lang="zh-CN" altLang="en-US" sz="1800" dirty="0"/>
              <a:t>例如，扫描的签名图像可以复制</a:t>
            </a:r>
            <a:r>
              <a:rPr lang="en-US" altLang="zh-CN" sz="1800" dirty="0"/>
              <a:t>-</a:t>
            </a:r>
            <a:r>
              <a:rPr lang="zh-CN" altLang="en-US" sz="1800" dirty="0"/>
              <a:t>粘贴</a:t>
            </a:r>
            <a:endParaRPr lang="en-US" altLang="zh-CN" sz="1800" dirty="0"/>
          </a:p>
          <a:p>
            <a:pPr lvl="1"/>
            <a:r>
              <a:rPr lang="zh-CN" altLang="en-US" sz="2000" dirty="0"/>
              <a:t>签名的</a:t>
            </a:r>
            <a:r>
              <a:rPr lang="zh-CN" altLang="en-US" sz="2000" dirty="0">
                <a:solidFill>
                  <a:srgbClr val="7030A0"/>
                </a:solidFill>
              </a:rPr>
              <a:t>文件应当是不可改变的</a:t>
            </a:r>
            <a:r>
              <a:rPr lang="zh-CN" altLang="en-US" sz="2000" dirty="0"/>
              <a:t>：不能篡改内容。</a:t>
            </a:r>
            <a:r>
              <a:rPr lang="zh-CN" altLang="en-US" sz="1800" dirty="0"/>
              <a:t>例如，文件中的空白区域；甚至空白签名</a:t>
            </a:r>
            <a:endParaRPr lang="en-US" altLang="zh-CN" sz="1800" dirty="0"/>
          </a:p>
          <a:p>
            <a:pPr lvl="1"/>
            <a:r>
              <a:rPr lang="zh-CN" altLang="en-US" sz="2000" dirty="0"/>
              <a:t>签名应当是</a:t>
            </a:r>
            <a:r>
              <a:rPr lang="zh-CN" altLang="en-US" sz="2000" dirty="0">
                <a:solidFill>
                  <a:srgbClr val="7030A0"/>
                </a:solidFill>
              </a:rPr>
              <a:t>不可抵赖的</a:t>
            </a:r>
            <a:r>
              <a:rPr lang="zh-CN" altLang="en-US" sz="2000" dirty="0"/>
              <a:t>：不能否认其行为。</a:t>
            </a:r>
            <a:r>
              <a:rPr lang="zh-CN" altLang="en-US" sz="1800" dirty="0"/>
              <a:t>声称他人伪造自己的签名而抵赖</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pPr>
              <a:lnSpc>
                <a:spcPct val="90000"/>
              </a:lnSpc>
            </a:pPr>
            <a:r>
              <a:rPr lang="en-US" altLang="zh-CN" sz="2600" dirty="0"/>
              <a:t>【</a:t>
            </a:r>
            <a:r>
              <a:rPr lang="zh-CN" altLang="en-US" sz="2600" dirty="0"/>
              <a:t>讲解脚本</a:t>
            </a:r>
            <a:r>
              <a:rPr lang="en-US" altLang="zh-CN" sz="2600" dirty="0"/>
              <a:t>】</a:t>
            </a:r>
          </a:p>
          <a:p>
            <a:pPr>
              <a:lnSpc>
                <a:spcPct val="90000"/>
              </a:lnSpc>
            </a:pPr>
            <a:endParaRPr lang="en-US" altLang="zh-CN" sz="2600" dirty="0"/>
          </a:p>
          <a:p>
            <a:pPr>
              <a:lnSpc>
                <a:spcPct val="90000"/>
              </a:lnSpc>
            </a:pPr>
            <a:r>
              <a:rPr lang="zh-CN" altLang="en-US" sz="2600" dirty="0"/>
              <a:t>数字签名应当拥有的额外性质：</a:t>
            </a:r>
            <a:endParaRPr lang="en-US" altLang="zh-CN" sz="2600" dirty="0"/>
          </a:p>
          <a:p>
            <a:pPr lvl="1">
              <a:lnSpc>
                <a:spcPct val="90000"/>
              </a:lnSpc>
            </a:pPr>
            <a:r>
              <a:rPr lang="zh-CN" altLang="en-US" sz="2000" dirty="0">
                <a:cs typeface="Times New Roman" pitchFamily="18" charset="0"/>
              </a:rPr>
              <a:t>接收方能够验证签名人、签名日期和时间</a:t>
            </a:r>
            <a:endParaRPr lang="en-AU" altLang="zh-CN" sz="2000" dirty="0">
              <a:cs typeface="Times New Roman" pitchFamily="18" charset="0"/>
            </a:endParaRPr>
          </a:p>
          <a:p>
            <a:pPr lvl="1">
              <a:lnSpc>
                <a:spcPct val="90000"/>
              </a:lnSpc>
            </a:pPr>
            <a:r>
              <a:rPr lang="zh-CN" altLang="en-US" sz="2000" dirty="0">
                <a:cs typeface="Times New Roman" pitchFamily="18" charset="0"/>
              </a:rPr>
              <a:t>可以由第三方仲裁，以解决争执</a:t>
            </a:r>
            <a:endParaRPr lang="en-US" altLang="zh-CN" sz="2000" dirty="0">
              <a:cs typeface="Times New Roman" pitchFamily="18" charset="0"/>
            </a:endParaRPr>
          </a:p>
          <a:p>
            <a:pPr lvl="1">
              <a:lnSpc>
                <a:spcPct val="90000"/>
              </a:lnSpc>
            </a:pPr>
            <a:r>
              <a:rPr lang="zh-CN" altLang="en-US" sz="2000" dirty="0">
                <a:cs typeface="Times New Roman" pitchFamily="18" charset="0"/>
              </a:rPr>
              <a:t>认证被签名的消息内容，即认证完整性、真实性</a:t>
            </a:r>
            <a:endParaRPr lang="en-US" altLang="zh-CN" sz="2000" dirty="0"/>
          </a:p>
          <a:p>
            <a:r>
              <a:rPr lang="zh-CN" altLang="en-US" sz="2600" dirty="0">
                <a:cs typeface="Times New Roman" pitchFamily="18" charset="0"/>
              </a:rPr>
              <a:t>数字签名应满足以下条件：</a:t>
            </a:r>
            <a:endParaRPr lang="en-US" altLang="zh-CN" sz="2600" dirty="0">
              <a:cs typeface="Times New Roman" pitchFamily="18" charset="0"/>
            </a:endParaRPr>
          </a:p>
          <a:p>
            <a:pPr lvl="1"/>
            <a:r>
              <a:rPr lang="zh-CN" altLang="en-US" sz="2000" dirty="0">
                <a:cs typeface="Times New Roman" pitchFamily="18" charset="0"/>
              </a:rPr>
              <a:t>必须与消息相关</a:t>
            </a:r>
            <a:endParaRPr lang="en-AU" altLang="zh-CN" sz="2000" dirty="0">
              <a:cs typeface="Times New Roman" pitchFamily="18" charset="0"/>
            </a:endParaRPr>
          </a:p>
          <a:p>
            <a:pPr lvl="1"/>
            <a:r>
              <a:rPr lang="zh-CN" altLang="en-US" sz="2000" dirty="0">
                <a:cs typeface="Times New Roman" pitchFamily="18" charset="0"/>
              </a:rPr>
              <a:t>必须使用发送者唯一拥有的信息</a:t>
            </a:r>
            <a:r>
              <a:rPr lang="en-US" altLang="zh-CN" sz="2000" dirty="0">
                <a:cs typeface="Times New Roman" pitchFamily="18" charset="0"/>
              </a:rPr>
              <a:t>——</a:t>
            </a:r>
            <a:r>
              <a:rPr lang="zh-CN" altLang="en-US" sz="2000" dirty="0">
                <a:cs typeface="Times New Roman" pitchFamily="18" charset="0"/>
              </a:rPr>
              <a:t>防止伪造和否认</a:t>
            </a:r>
            <a:endParaRPr lang="en-AU" altLang="zh-CN" sz="2000" dirty="0">
              <a:cs typeface="Times New Roman" pitchFamily="18" charset="0"/>
            </a:endParaRPr>
          </a:p>
          <a:p>
            <a:pPr lvl="1"/>
            <a:r>
              <a:rPr lang="zh-CN" altLang="en-US" sz="2000" dirty="0">
                <a:cs typeface="Times New Roman" pitchFamily="18" charset="0"/>
              </a:rPr>
              <a:t>产生签名、识别和验证是容易的</a:t>
            </a:r>
            <a:endParaRPr lang="en-AU" altLang="zh-CN" sz="2000" dirty="0">
              <a:cs typeface="Times New Roman" pitchFamily="18" charset="0"/>
            </a:endParaRPr>
          </a:p>
          <a:p>
            <a:pPr lvl="1"/>
            <a:r>
              <a:rPr lang="zh-CN" altLang="en-US" sz="2000" dirty="0">
                <a:cs typeface="Times New Roman" pitchFamily="18" charset="0"/>
              </a:rPr>
              <a:t>伪造在计算上是不可行的，无论是给定签名伪造消息，或是给定消息伪造签名</a:t>
            </a:r>
            <a:endParaRPr lang="en-AU" altLang="zh-CN" sz="2000" dirty="0">
              <a:cs typeface="Times New Roman" pitchFamily="18" charset="0"/>
            </a:endParaRPr>
          </a:p>
          <a:p>
            <a:pPr lvl="1"/>
            <a:r>
              <a:rPr lang="zh-CN" altLang="en-US" sz="2000" dirty="0">
                <a:cs typeface="Times New Roman" pitchFamily="18" charset="0"/>
              </a:rPr>
              <a:t>可以存储、拷贝</a:t>
            </a:r>
            <a:endParaRPr lang="en-US" altLang="zh-CN" sz="2000" dirty="0">
              <a:cs typeface="Times New Roman" pitchFamily="18" charset="0"/>
            </a:endParaRPr>
          </a:p>
          <a:p>
            <a:r>
              <a:rPr lang="zh-CN" altLang="en-US" sz="2600" dirty="0">
                <a:cs typeface="Times New Roman" pitchFamily="18" charset="0"/>
              </a:rPr>
              <a:t>实现方式：私钥相关运算</a:t>
            </a:r>
            <a:endParaRPr lang="en-US" altLang="zh-CN" sz="2600" dirty="0">
              <a:cs typeface="Times New Roman" pitchFamily="18" charset="0"/>
            </a:endParaRPr>
          </a:p>
          <a:p>
            <a:pPr lvl="1"/>
            <a:r>
              <a:rPr lang="zh-CN" altLang="en-US" sz="2000" dirty="0">
                <a:cs typeface="Times New Roman" pitchFamily="18" charset="0"/>
              </a:rPr>
              <a:t>因此，公钥密码体制用于数字签名就变得水到渠成。但是数字签名很慢，不能在报文消息上直接签名，需要进行散列函数计算出数字指纹后，再签字。由于数字指纹和报文的等价性，所以，在数字指纹上签名等价于在报文上签名。</a:t>
            </a:r>
            <a:endParaRPr lang="en-US" altLang="zh-CN" sz="2000" dirty="0">
              <a:cs typeface="Times New Roman" pitchFamily="18" charset="0"/>
            </a:endParaRPr>
          </a:p>
          <a:p>
            <a:pPr marL="0" lvl="1" algn="l" defTabSz="914400" rtl="0" eaLnBrk="1" latinLnBrk="0" hangingPunct="1"/>
            <a:r>
              <a:rPr lang="zh-CN" altLang="en-US" sz="2600" kern="1200" dirty="0">
                <a:solidFill>
                  <a:schemeClr val="tx1"/>
                </a:solidFill>
                <a:latin typeface="+mn-lt"/>
                <a:ea typeface="+mn-ea"/>
                <a:cs typeface="Times New Roman" pitchFamily="18" charset="0"/>
              </a:rPr>
              <a:t>    数字签名有着非常广泛的含义，它能代表一方的心理同意。现实世界中也出现了</a:t>
            </a:r>
            <a:r>
              <a:rPr lang="en-US" altLang="zh-CN" sz="2600" kern="1200" dirty="0">
                <a:solidFill>
                  <a:schemeClr val="tx1"/>
                </a:solidFill>
                <a:latin typeface="+mn-lt"/>
                <a:ea typeface="+mn-ea"/>
                <a:cs typeface="Times New Roman" pitchFamily="18" charset="0"/>
              </a:rPr>
              <a:t>3</a:t>
            </a:r>
            <a:r>
              <a:rPr lang="zh-CN" altLang="en-US" sz="2600" kern="1200" dirty="0">
                <a:solidFill>
                  <a:schemeClr val="tx1"/>
                </a:solidFill>
                <a:latin typeface="+mn-lt"/>
                <a:ea typeface="+mn-ea"/>
                <a:cs typeface="Times New Roman" pitchFamily="18" charset="0"/>
              </a:rPr>
              <a:t>方合同、多方合同、群体签字同意书等等形式，在数字签名中都可以找相应的实现机制。比如盲签名、群签名、比特币中基于数字签名和共识机制建立公共账本等。</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r>
              <a:rPr lang="en-US" altLang="zh-CN" dirty="0"/>
              <a:t>【</a:t>
            </a:r>
            <a:r>
              <a:rPr lang="zh-CN" altLang="en-US" dirty="0"/>
              <a:t>讲解脚本</a:t>
            </a:r>
            <a:r>
              <a:rPr lang="en-US" altLang="zh-CN" dirty="0"/>
              <a:t>】</a:t>
            </a:r>
          </a:p>
          <a:p>
            <a:endParaRPr lang="en-US" altLang="zh-CN" dirty="0"/>
          </a:p>
          <a:p>
            <a:r>
              <a:rPr lang="zh-CN" altLang="en-US" dirty="0"/>
              <a:t>    前面谈的几种数字签名方案，但是公钥算法速度是很慢的。即使是逆应用的数字签名，也一样。所以不能对整个报文进行数字签名，需要散列函数来计算数字指纹后，再数字签名。而且散列</a:t>
            </a:r>
            <a:r>
              <a:rPr lang="en-US" altLang="zh-CN" dirty="0"/>
              <a:t>-</a:t>
            </a:r>
            <a:r>
              <a:rPr lang="zh-CN" altLang="en-US" dirty="0"/>
              <a:t>函数的单向性也避免了文件</a:t>
            </a:r>
            <a:r>
              <a:rPr lang="zh-CN" altLang="en-US" dirty="0">
                <a:solidFill>
                  <a:srgbClr val="7030A0"/>
                </a:solidFill>
              </a:rPr>
              <a:t>“篡改”，这一点属于数据完整性问题。数字签名和散列函数都属于认证与鉴别范畴，巧妙叠加会带来一些神奇效果，比如比特币这种可以传递价值的网络。可信计算正是处理这两方面的问题。</a:t>
            </a:r>
            <a:endParaRPr lang="en-US" altLang="zh-CN" dirty="0">
              <a:solidFill>
                <a:srgbClr val="7030A0"/>
              </a:solidFill>
            </a:endParaRPr>
          </a:p>
          <a:p>
            <a:endParaRPr lang="en-US" altLang="zh-CN" dirty="0">
              <a:solidFill>
                <a:srgbClr val="7030A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7030A0"/>
                </a:solidFill>
              </a:rPr>
              <a:t>    认证和鉴别主要是探讨：谁可以准备或者发送消息并对其进行控制。两个概念密切相关，但认证通常指的是消息源的验证（是否被篡改，是否重放，是否恶意被人延迟，是否按照消息序列通信），而鉴别是指验证消息源的身份（如何在互联网上验证完全陌生人的身份？这是一个有点难以捉摸的问题）。认证和鉴别是比保密更困难的问题。现代密码学信息系统更多工作在这方面体现。比如工业圈出现的零信任网络</a:t>
            </a:r>
            <a:r>
              <a:rPr lang="en-US" altLang="zh-CN" dirty="0">
                <a:solidFill>
                  <a:srgbClr val="7030A0"/>
                </a:solidFill>
              </a:rPr>
              <a:t>(</a:t>
            </a:r>
            <a:r>
              <a:rPr lang="en-US" altLang="zh-CN" dirty="0" err="1">
                <a:solidFill>
                  <a:srgbClr val="7030A0"/>
                </a:solidFill>
              </a:rPr>
              <a:t>ZTN,zero</a:t>
            </a:r>
            <a:r>
              <a:rPr lang="en-US" altLang="zh-CN" dirty="0">
                <a:solidFill>
                  <a:srgbClr val="7030A0"/>
                </a:solidFill>
              </a:rPr>
              <a:t>-trust networking),</a:t>
            </a:r>
            <a:r>
              <a:rPr lang="zh-CN" altLang="en-US" dirty="0">
                <a:solidFill>
                  <a:srgbClr val="7030A0"/>
                </a:solidFill>
              </a:rPr>
              <a:t>安全多方计算</a:t>
            </a:r>
            <a:r>
              <a:rPr lang="en-US" sz="1200" b="0" i="0" kern="1200" dirty="0">
                <a:solidFill>
                  <a:schemeClr val="tx1"/>
                </a:solidFill>
                <a:latin typeface="+mn-lt"/>
                <a:ea typeface="+mn-ea"/>
                <a:cs typeface="+mn-cs"/>
              </a:rPr>
              <a:t>（Secure </a:t>
            </a:r>
            <a:r>
              <a:rPr lang="en-US" sz="1200" b="0" i="0" kern="1200" dirty="0" err="1">
                <a:solidFill>
                  <a:schemeClr val="tx1"/>
                </a:solidFill>
                <a:latin typeface="+mn-lt"/>
                <a:ea typeface="+mn-ea"/>
                <a:cs typeface="+mn-cs"/>
              </a:rPr>
              <a:t>Muti</a:t>
            </a:r>
            <a:r>
              <a:rPr lang="en-US" sz="1200" b="0" i="0" kern="1200" dirty="0">
                <a:solidFill>
                  <a:schemeClr val="tx1"/>
                </a:solidFill>
                <a:latin typeface="+mn-lt"/>
                <a:ea typeface="+mn-ea"/>
                <a:cs typeface="+mn-cs"/>
              </a:rPr>
              <a:t>-party Computation</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SMC</a:t>
            </a:r>
            <a:r>
              <a:rPr lang="en-US" sz="1200" b="0" i="0" kern="1200" dirty="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7030A0"/>
              </a:solidFill>
            </a:endParaRPr>
          </a:p>
          <a:p>
            <a:pPr marL="228600" lvl="1">
              <a:buFont typeface="Wingdings" pitchFamily="2" charset="2"/>
              <a:buChar char="Ø"/>
            </a:pPr>
            <a:r>
              <a:rPr lang="zh-CN" altLang="en-US" sz="2800" dirty="0"/>
              <a:t>密码散列函数（</a:t>
            </a:r>
            <a:r>
              <a:rPr lang="en-US" altLang="zh-CN" sz="2800" dirty="0"/>
              <a:t>HASH</a:t>
            </a:r>
            <a:r>
              <a:rPr lang="zh-CN" altLang="en-US" sz="2800" dirty="0"/>
              <a:t>），如图所示，计算机散列值。</a:t>
            </a:r>
            <a:endParaRPr lang="en-US" altLang="zh-CN" sz="2800" dirty="0"/>
          </a:p>
          <a:p>
            <a:pPr lvl="1"/>
            <a:r>
              <a:rPr lang="zh-CN" altLang="en-US" dirty="0"/>
              <a:t>算法必须保证：</a:t>
            </a:r>
            <a:endParaRPr lang="en-US" altLang="zh-CN" dirty="0"/>
          </a:p>
          <a:p>
            <a:pPr lvl="2"/>
            <a:r>
              <a:rPr lang="zh-CN" altLang="en-US" dirty="0"/>
              <a:t>抗强碰撞性</a:t>
            </a:r>
            <a:endParaRPr lang="en-US" altLang="zh-CN" dirty="0"/>
          </a:p>
          <a:p>
            <a:pPr lvl="2"/>
            <a:r>
              <a:rPr lang="en-US" altLang="zh-CN" dirty="0"/>
              <a:t>    </a:t>
            </a:r>
            <a:r>
              <a:rPr lang="zh-CN" altLang="en-US" dirty="0"/>
              <a:t>任意两个不同的输入</a:t>
            </a:r>
            <a:r>
              <a:rPr lang="en-US" altLang="zh-CN" dirty="0"/>
              <a:t>x</a:t>
            </a:r>
            <a:r>
              <a:rPr lang="zh-CN" altLang="en-US" dirty="0"/>
              <a:t>，</a:t>
            </a:r>
            <a:r>
              <a:rPr lang="en-US" altLang="zh-CN" dirty="0"/>
              <a:t>y</a:t>
            </a:r>
            <a:r>
              <a:rPr lang="zh-CN" altLang="en-US" dirty="0"/>
              <a:t>使得</a:t>
            </a:r>
            <a:r>
              <a:rPr lang="en-US" altLang="zh-CN" dirty="0"/>
              <a:t>H(x)=H(y)</a:t>
            </a:r>
            <a:r>
              <a:rPr lang="zh-CN" altLang="en-US" dirty="0"/>
              <a:t>在计算上不可行。也就是找不出来</a:t>
            </a:r>
            <a:r>
              <a:rPr lang="en-US" altLang="zh-CN" dirty="0"/>
              <a:t>H(x)=H(y)</a:t>
            </a:r>
          </a:p>
          <a:p>
            <a:pPr lvl="2"/>
            <a:r>
              <a:rPr lang="zh-CN" altLang="en-US" dirty="0"/>
              <a:t>抗弱碰撞性</a:t>
            </a:r>
            <a:endParaRPr lang="en-US" altLang="zh-CN" dirty="0"/>
          </a:p>
          <a:p>
            <a:pPr lvl="2"/>
            <a:r>
              <a:rPr lang="en-US" altLang="zh-CN" dirty="0"/>
              <a:t>    </a:t>
            </a:r>
            <a:r>
              <a:rPr lang="zh-CN" altLang="en-US" dirty="0"/>
              <a:t>已经</a:t>
            </a:r>
            <a:r>
              <a:rPr lang="en-US" altLang="zh-CN" dirty="0"/>
              <a:t>x</a:t>
            </a:r>
            <a:r>
              <a:rPr lang="zh-CN" altLang="en-US" dirty="0"/>
              <a:t>，找出</a:t>
            </a:r>
            <a:r>
              <a:rPr lang="en-US" altLang="zh-CN" dirty="0"/>
              <a:t>y</a:t>
            </a:r>
            <a:r>
              <a:rPr lang="zh-CN" altLang="en-US" dirty="0"/>
              <a:t>（</a:t>
            </a:r>
            <a:r>
              <a:rPr lang="en-US" altLang="zh-CN" dirty="0" err="1"/>
              <a:t>y≠x</a:t>
            </a:r>
            <a:r>
              <a:rPr lang="zh-CN" altLang="en-US" dirty="0"/>
              <a:t>）使得</a:t>
            </a:r>
            <a:r>
              <a:rPr lang="en-US" altLang="zh-CN" dirty="0"/>
              <a:t>H(y)=H(x)</a:t>
            </a:r>
            <a:r>
              <a:rPr lang="zh-CN" altLang="en-US" dirty="0"/>
              <a:t>在计算上不可行。也就是给你目标</a:t>
            </a:r>
            <a:r>
              <a:rPr lang="en-US" altLang="zh-CN" dirty="0"/>
              <a:t>H(x)</a:t>
            </a:r>
            <a:r>
              <a:rPr lang="zh-CN" altLang="en-US" dirty="0"/>
              <a:t>，但是找不出来</a:t>
            </a:r>
            <a:r>
              <a:rPr lang="en-US" altLang="zh-CN" dirty="0"/>
              <a:t>H(y)=H(x) </a:t>
            </a:r>
          </a:p>
          <a:p>
            <a:pPr lvl="2"/>
            <a:r>
              <a:rPr lang="en-US" altLang="zh-CN" dirty="0"/>
              <a:t>MD4</a:t>
            </a:r>
            <a:r>
              <a:rPr lang="zh-CN" altLang="en-US" dirty="0"/>
              <a:t>、</a:t>
            </a:r>
            <a:r>
              <a:rPr lang="en-US" altLang="zh-CN" dirty="0"/>
              <a:t>MD5</a:t>
            </a:r>
            <a:r>
              <a:rPr lang="zh-CN" altLang="en-US" dirty="0"/>
              <a:t>（软件下载</a:t>
            </a:r>
            <a:r>
              <a:rPr lang="en-US" altLang="zh-CN" dirty="0"/>
              <a:t>MD5</a:t>
            </a:r>
            <a:r>
              <a:rPr lang="zh-CN" altLang="en-US" dirty="0"/>
              <a:t>校验，</a:t>
            </a:r>
            <a:r>
              <a:rPr lang="en-US" altLang="zh-CN" dirty="0"/>
              <a:t>128bit</a:t>
            </a:r>
            <a:r>
              <a:rPr lang="zh-CN" altLang="en-US" dirty="0"/>
              <a:t>输出）</a:t>
            </a:r>
            <a:endParaRPr lang="en-US" altLang="zh-CN" dirty="0"/>
          </a:p>
          <a:p>
            <a:pPr lvl="2"/>
            <a:r>
              <a:rPr lang="en-US" altLang="zh-CN" dirty="0"/>
              <a:t>SHA-1</a:t>
            </a:r>
            <a:r>
              <a:rPr lang="zh-CN" altLang="en-US" dirty="0"/>
              <a:t>（</a:t>
            </a:r>
            <a:r>
              <a:rPr lang="en-US" altLang="zh-CN" dirty="0"/>
              <a:t>160bit</a:t>
            </a:r>
            <a:r>
              <a:rPr lang="zh-CN" altLang="en-US" dirty="0"/>
              <a:t>输出）</a:t>
            </a:r>
            <a:endParaRPr lang="en-US" altLang="zh-CN" dirty="0"/>
          </a:p>
          <a:p>
            <a:pPr lvl="2"/>
            <a:r>
              <a:rPr lang="en-US" altLang="zh-CN" dirty="0"/>
              <a:t>SHA-2</a:t>
            </a:r>
            <a:r>
              <a:rPr lang="zh-CN" altLang="en-US" dirty="0"/>
              <a:t>（多种输出：</a:t>
            </a:r>
            <a:r>
              <a:rPr lang="en-US" altLang="zh-CN" dirty="0"/>
              <a:t>256bit</a:t>
            </a:r>
            <a:r>
              <a:rPr lang="zh-CN" altLang="en-US" dirty="0"/>
              <a:t>、</a:t>
            </a:r>
            <a:r>
              <a:rPr lang="en-US" altLang="zh-CN" dirty="0"/>
              <a:t>384bit</a:t>
            </a:r>
            <a:r>
              <a:rPr lang="zh-CN" altLang="en-US" dirty="0"/>
              <a:t>、和</a:t>
            </a:r>
            <a:r>
              <a:rPr lang="en-US" altLang="zh-CN" dirty="0"/>
              <a:t>512bit</a:t>
            </a:r>
            <a:r>
              <a:rPr lang="zh-CN" altLang="en-US" dirty="0"/>
              <a:t>，当前安全）</a:t>
            </a:r>
            <a:endParaRPr lang="en-US" altLang="zh-CN" dirty="0"/>
          </a:p>
          <a:p>
            <a:pPr lvl="2"/>
            <a:r>
              <a:rPr lang="en-US" altLang="zh-CN" dirty="0"/>
              <a:t>SHA-3</a:t>
            </a:r>
            <a:r>
              <a:rPr lang="zh-CN" altLang="en-US" dirty="0"/>
              <a:t>（一个全新的算法：</a:t>
            </a:r>
            <a:r>
              <a:rPr lang="en-US" altLang="zh-CN" dirty="0" err="1"/>
              <a:t>Keccak</a:t>
            </a:r>
            <a:r>
              <a:rPr lang="zh-CN" altLang="en-US" dirty="0"/>
              <a:t>）</a:t>
            </a:r>
            <a:endParaRPr lang="en-US" altLang="zh-CN" dirty="0"/>
          </a:p>
          <a:p>
            <a:pPr lvl="2"/>
            <a:r>
              <a:rPr lang="zh-CN" altLang="en-US" b="1" dirty="0"/>
              <a:t>如图所示</a:t>
            </a:r>
            <a:r>
              <a:rPr lang="zh-CN" altLang="en-US" dirty="0"/>
              <a:t>，中国王小云院士在</a:t>
            </a:r>
            <a:r>
              <a:rPr lang="en-US" altLang="zh-CN" dirty="0"/>
              <a:t>MD5,SHA-0</a:t>
            </a:r>
            <a:r>
              <a:rPr lang="zh-CN" altLang="en-US" dirty="0"/>
              <a:t>，</a:t>
            </a:r>
            <a:r>
              <a:rPr lang="en-US" altLang="zh-CN" dirty="0"/>
              <a:t>SHA-1</a:t>
            </a:r>
            <a:r>
              <a:rPr lang="zh-CN" altLang="en-US" dirty="0"/>
              <a:t>的破解上做了巨大贡献，有力促进了</a:t>
            </a:r>
            <a:r>
              <a:rPr lang="en-US" altLang="zh-CN" dirty="0"/>
              <a:t>SHA-3</a:t>
            </a:r>
            <a:r>
              <a:rPr lang="zh-CN" altLang="en-US" dirty="0"/>
              <a:t>的面世。散列值输出通常已经封装成库，大家可以看</a:t>
            </a:r>
            <a:r>
              <a:rPr lang="en-US" altLang="zh-CN" dirty="0"/>
              <a:t>MD5</a:t>
            </a:r>
            <a:r>
              <a:rPr lang="zh-CN" altLang="en-US" dirty="0"/>
              <a:t>、</a:t>
            </a:r>
            <a:r>
              <a:rPr lang="en-US" altLang="zh-CN" dirty="0"/>
              <a:t>SHA-1</a:t>
            </a:r>
            <a:r>
              <a:rPr lang="zh-CN" altLang="en-US" dirty="0"/>
              <a:t>、</a:t>
            </a:r>
            <a:r>
              <a:rPr lang="en-US" altLang="zh-CN" dirty="0"/>
              <a:t>SHA-256</a:t>
            </a:r>
            <a:r>
              <a:rPr lang="zh-CN" altLang="en-US" dirty="0"/>
              <a:t>的计算样例，</a:t>
            </a:r>
            <a:r>
              <a:rPr lang="zh-CN" altLang="en-US" b="1" dirty="0"/>
              <a:t>如图所示</a:t>
            </a:r>
            <a:r>
              <a:rPr lang="zh-CN" altLang="en-US" dirty="0"/>
              <a:t>。单向散列函数的用户非常广泛，</a:t>
            </a:r>
            <a:r>
              <a:rPr lang="zh-CN" altLang="en-US" b="1" dirty="0"/>
              <a:t>如图所示</a:t>
            </a:r>
            <a:r>
              <a:rPr lang="zh-CN" altLang="en-US" dirty="0"/>
              <a:t>比如上网下载软件，可能已经被篡改，嵌插恶意代码，当前的网络平台就是按照右边这张图来验证消息的完整性。</a:t>
            </a:r>
            <a:endParaRPr lang="en-US" altLang="zh-CN" dirty="0"/>
          </a:p>
          <a:p>
            <a:pPr lvl="2"/>
            <a:endParaRPr lang="en-US" altLang="zh-CN" dirty="0"/>
          </a:p>
          <a:p>
            <a:pPr lvl="1"/>
            <a:r>
              <a:rPr lang="zh-CN" altLang="en-US" b="1" dirty="0">
                <a:solidFill>
                  <a:srgbClr val="7030A0"/>
                </a:solidFill>
              </a:rPr>
              <a:t>单向散列函数能够辨别出“篡改”，但无法辨别出“伪装”，这时就需要进行进一步认证</a:t>
            </a:r>
            <a:r>
              <a:rPr lang="en-US" altLang="zh-CN" b="1" dirty="0">
                <a:solidFill>
                  <a:srgbClr val="7030A0"/>
                </a:solidFill>
              </a:rPr>
              <a:t>——</a:t>
            </a:r>
            <a:r>
              <a:rPr lang="zh-CN" altLang="en-US" b="1" dirty="0">
                <a:solidFill>
                  <a:srgbClr val="7030A0"/>
                </a:solidFill>
              </a:rPr>
              <a:t>数字签名。</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r>
              <a:rPr lang="en-US" altLang="zh-CN" dirty="0"/>
              <a:t>【</a:t>
            </a:r>
            <a:r>
              <a:rPr lang="zh-CN" altLang="en-US" dirty="0"/>
              <a:t>讲解脚本</a:t>
            </a:r>
            <a:r>
              <a:rPr lang="en-US" altLang="zh-CN" dirty="0"/>
              <a:t>】</a:t>
            </a:r>
          </a:p>
          <a:p>
            <a:endParaRPr lang="en-US" altLang="zh-CN" dirty="0"/>
          </a:p>
          <a:p>
            <a:r>
              <a:rPr lang="zh-CN" altLang="en-US" dirty="0"/>
              <a:t>消息认证码是指消息被一个密钥控制的公开函数作用后产生固定长度的数值，采用这个数值作为认证符。它和前面的散列值不同点在于：消息认证码添加了密钥作为输入。</a:t>
            </a:r>
            <a:r>
              <a:rPr lang="en-US" altLang="zh-CN" dirty="0"/>
              <a:t>MAC=C</a:t>
            </a:r>
            <a:r>
              <a:rPr lang="en-US" altLang="zh-CN" baseline="-25000" dirty="0"/>
              <a:t>K</a:t>
            </a:r>
            <a:r>
              <a:rPr lang="en-US" altLang="zh-CN" dirty="0"/>
              <a:t>(M)</a:t>
            </a:r>
            <a:r>
              <a:rPr lang="zh-CN" altLang="en-US" dirty="0"/>
              <a:t>，由于目前大部分采用</a:t>
            </a:r>
            <a:r>
              <a:rPr lang="en-US" altLang="zh-CN" dirty="0"/>
              <a:t>hash</a:t>
            </a:r>
            <a:r>
              <a:rPr lang="zh-CN" altLang="en-US" dirty="0"/>
              <a:t>函数，所以</a:t>
            </a:r>
            <a:r>
              <a:rPr lang="en-US" altLang="zh-CN" dirty="0"/>
              <a:t>C</a:t>
            </a:r>
            <a:r>
              <a:rPr lang="en-US" altLang="zh-CN" baseline="-25000" dirty="0"/>
              <a:t>K</a:t>
            </a:r>
            <a:r>
              <a:rPr lang="zh-CN" altLang="en-US" dirty="0"/>
              <a:t>这个公开函数也经常是</a:t>
            </a:r>
            <a:r>
              <a:rPr lang="en-US" altLang="zh-CN" dirty="0"/>
              <a:t>Hash</a:t>
            </a:r>
            <a:r>
              <a:rPr lang="zh-CN" altLang="en-US" dirty="0"/>
              <a:t>函数。如图</a:t>
            </a:r>
            <a:r>
              <a:rPr lang="en-US" altLang="zh-CN" dirty="0"/>
              <a:t>8.27</a:t>
            </a:r>
            <a:r>
              <a:rPr lang="zh-CN" altLang="en-US" dirty="0"/>
              <a:t>所示。</a:t>
            </a:r>
            <a:endParaRPr lang="en-US" altLang="zh-CN" dirty="0"/>
          </a:p>
          <a:p>
            <a:pPr lvl="1"/>
            <a:r>
              <a:rPr lang="en-US" dirty="0"/>
              <a:t>MAC </a:t>
            </a:r>
            <a:r>
              <a:rPr lang="en-US" altLang="zh-CN" dirty="0"/>
              <a:t>=</a:t>
            </a:r>
            <a:r>
              <a:rPr lang="zh-CN" altLang="en-US" dirty="0"/>
              <a:t>消息摘要</a:t>
            </a:r>
            <a:r>
              <a:rPr lang="en-US" altLang="zh-CN" dirty="0"/>
              <a:t>+</a:t>
            </a:r>
            <a:r>
              <a:rPr lang="zh-CN" altLang="en-US" dirty="0"/>
              <a:t>报文鉴别码</a:t>
            </a:r>
            <a:endParaRPr lang="en-US" altLang="zh-CN" dirty="0"/>
          </a:p>
          <a:p>
            <a:pPr lvl="1"/>
            <a:r>
              <a:rPr lang="zh-CN" altLang="en-US" dirty="0"/>
              <a:t>消息认证指的是“消息来自正确的发送者”这一性质，</a:t>
            </a:r>
            <a:r>
              <a:rPr lang="en-US" altLang="zh-CN" dirty="0"/>
              <a:t>key=</a:t>
            </a:r>
            <a:r>
              <a:rPr lang="zh-CN" altLang="en-US" dirty="0"/>
              <a:t>身份？能否这么考虑呢？大家思考一下。</a:t>
            </a:r>
            <a:endParaRPr lang="en-US" altLang="zh-CN" dirty="0"/>
          </a:p>
          <a:p>
            <a:pPr lvl="1"/>
            <a:r>
              <a:rPr lang="zh-CN" altLang="en-US" dirty="0"/>
              <a:t>消息认证码的输入：任意长度的消息和一个发送者与接受者之间共享的密钥</a:t>
            </a:r>
            <a:endParaRPr lang="en-US" altLang="zh-CN" dirty="0"/>
          </a:p>
          <a:p>
            <a:pPr lvl="1"/>
            <a:r>
              <a:rPr lang="zh-CN" altLang="en-US" dirty="0"/>
              <a:t>消息认证码的输出：固定长度的数据，这个数据成为</a:t>
            </a:r>
            <a:r>
              <a:rPr lang="en-US" altLang="zh-CN" dirty="0"/>
              <a:t>MAC</a:t>
            </a:r>
            <a:r>
              <a:rPr lang="zh-CN" altLang="en-US" dirty="0"/>
              <a:t>值。</a:t>
            </a:r>
          </a:p>
          <a:p>
            <a:r>
              <a:rPr lang="zh-CN" altLang="en-US" dirty="0"/>
              <a:t>针对</a:t>
            </a:r>
            <a:r>
              <a:rPr lang="en-US" altLang="zh-CN" dirty="0"/>
              <a:t>MAC</a:t>
            </a:r>
            <a:r>
              <a:rPr lang="zh-CN" altLang="en-US" dirty="0"/>
              <a:t>定义，有两种实现方案：</a:t>
            </a:r>
            <a:endParaRPr lang="en-US" altLang="zh-CN" dirty="0"/>
          </a:p>
          <a:p>
            <a:r>
              <a:rPr lang="en-US" altLang="zh-CN" dirty="0"/>
              <a:t>1.</a:t>
            </a:r>
            <a:r>
              <a:rPr lang="zh-CN" altLang="en-US" dirty="0"/>
              <a:t>基于</a:t>
            </a:r>
            <a:r>
              <a:rPr lang="en-US" altLang="zh-CN" dirty="0"/>
              <a:t>CBC-MAC</a:t>
            </a:r>
            <a:r>
              <a:rPr lang="zh-CN" altLang="en-US" dirty="0"/>
              <a:t>加密算法，截取固定长度的数值作为</a:t>
            </a:r>
            <a:r>
              <a:rPr lang="en-US" altLang="zh-CN" dirty="0"/>
              <a:t>MAC</a:t>
            </a:r>
            <a:r>
              <a:rPr lang="zh-CN" altLang="en-US" dirty="0"/>
              <a:t>。可以立足于</a:t>
            </a:r>
            <a:r>
              <a:rPr lang="en-US" altLang="zh-CN" dirty="0"/>
              <a:t>DES</a:t>
            </a:r>
            <a:r>
              <a:rPr lang="zh-CN" altLang="en-US" dirty="0"/>
              <a:t>或者</a:t>
            </a:r>
            <a:r>
              <a:rPr lang="en-US" altLang="zh-CN" dirty="0"/>
              <a:t>AES</a:t>
            </a:r>
            <a:r>
              <a:rPr lang="zh-CN" altLang="en-US" dirty="0"/>
              <a:t>。</a:t>
            </a:r>
            <a:endParaRPr lang="en-US" altLang="zh-CN" dirty="0"/>
          </a:p>
          <a:p>
            <a:r>
              <a:rPr lang="zh-CN" altLang="en-US" sz="2400" dirty="0"/>
              <a:t>美国国家标准局曾用过的一种方法：</a:t>
            </a:r>
            <a:r>
              <a:rPr lang="en-US" sz="2400" dirty="0"/>
              <a:t>C=X</a:t>
            </a:r>
            <a:r>
              <a:rPr lang="en-US" sz="2400" baseline="-25000" dirty="0"/>
              <a:t>N+1</a:t>
            </a:r>
            <a:r>
              <a:rPr lang="en-US" sz="2400" dirty="0"/>
              <a:t>=X</a:t>
            </a:r>
            <a:r>
              <a:rPr lang="en-US" sz="2400" baseline="-25000" dirty="0"/>
              <a:t>1</a:t>
            </a:r>
            <a:r>
              <a:rPr lang="en-US" sz="2400" dirty="0">
                <a:sym typeface="Symbol"/>
              </a:rPr>
              <a:t></a:t>
            </a:r>
            <a:r>
              <a:rPr lang="en-US" sz="2400" dirty="0"/>
              <a:t>X</a:t>
            </a:r>
            <a:r>
              <a:rPr lang="en-US" sz="2400" baseline="-25000" dirty="0"/>
              <a:t>2</a:t>
            </a:r>
            <a:r>
              <a:rPr lang="en-US" sz="2400" dirty="0">
                <a:sym typeface="Symbol"/>
              </a:rPr>
              <a:t></a:t>
            </a:r>
            <a:r>
              <a:rPr lang="en-US" sz="2400" dirty="0"/>
              <a:t>…</a:t>
            </a:r>
            <a:r>
              <a:rPr lang="en-US" sz="2400" dirty="0">
                <a:sym typeface="Symbol"/>
              </a:rPr>
              <a:t></a:t>
            </a:r>
            <a:r>
              <a:rPr lang="en-US" sz="2400" dirty="0"/>
              <a:t>X</a:t>
            </a:r>
            <a:r>
              <a:rPr lang="en-US" sz="2400" baseline="-25000" dirty="0"/>
              <a:t>N                   </a:t>
            </a:r>
            <a:r>
              <a:rPr lang="en-US" altLang="zh-CN" sz="2400" b="1" dirty="0"/>
              <a:t>【</a:t>
            </a:r>
            <a:r>
              <a:rPr lang="zh-CN" altLang="en-US" sz="2400" b="1" dirty="0"/>
              <a:t>选讲或扩展讲解</a:t>
            </a:r>
            <a:r>
              <a:rPr lang="en-US" altLang="zh-CN" sz="2400" b="1" dirty="0"/>
              <a:t>】</a:t>
            </a:r>
            <a:endParaRPr lang="en-US" sz="2400" dirty="0"/>
          </a:p>
          <a:p>
            <a:pPr>
              <a:buNone/>
            </a:pPr>
            <a:r>
              <a:rPr lang="en-US" altLang="zh-CN" sz="2400" dirty="0"/>
              <a:t>	</a:t>
            </a:r>
            <a:r>
              <a:rPr lang="zh-CN" altLang="en-US" sz="2400" dirty="0"/>
              <a:t>用密文分组链接</a:t>
            </a:r>
            <a:r>
              <a:rPr lang="en-US" altLang="zh-CN" sz="2400" dirty="0"/>
              <a:t>CBC</a:t>
            </a:r>
            <a:r>
              <a:rPr lang="zh-CN" altLang="en-US" sz="2400" dirty="0"/>
              <a:t>对整个消息和散列码加密，得</a:t>
            </a:r>
            <a:r>
              <a:rPr lang="en-US" sz="2400" dirty="0"/>
              <a:t>Y</a:t>
            </a:r>
            <a:r>
              <a:rPr lang="en-US" sz="2400" baseline="-25000" dirty="0"/>
              <a:t>1</a:t>
            </a:r>
            <a:r>
              <a:rPr lang="en-US" sz="2400" dirty="0"/>
              <a:t>,Y</a:t>
            </a:r>
            <a:r>
              <a:rPr lang="en-US" sz="2400" baseline="-25000" dirty="0"/>
              <a:t>2</a:t>
            </a:r>
            <a:r>
              <a:rPr lang="en-US" sz="2400" dirty="0"/>
              <a:t>,…,Y</a:t>
            </a:r>
            <a:r>
              <a:rPr lang="en-US" sz="2400" baseline="-25000" dirty="0"/>
              <a:t>N</a:t>
            </a:r>
            <a:r>
              <a:rPr lang="en-US" sz="2400" dirty="0"/>
              <a:t>,Y</a:t>
            </a:r>
            <a:r>
              <a:rPr lang="en-US" sz="2400" baseline="-25000" dirty="0"/>
              <a:t>N+1</a:t>
            </a:r>
            <a:endParaRPr lang="en-US" altLang="zh-CN" sz="2000" dirty="0"/>
          </a:p>
          <a:p>
            <a:pPr lvl="1"/>
            <a:r>
              <a:rPr lang="zh-CN" altLang="en-US" sz="2000" dirty="0"/>
              <a:t>不安全。注意，</a:t>
            </a:r>
            <a:r>
              <a:rPr lang="en-US" altLang="zh-CN" sz="2000" dirty="0"/>
              <a:t>	X</a:t>
            </a:r>
            <a:r>
              <a:rPr lang="en-US" altLang="zh-CN" sz="2000" baseline="-25000" dirty="0"/>
              <a:t>N+1</a:t>
            </a:r>
            <a:r>
              <a:rPr lang="en-US" altLang="zh-CN" sz="2000" dirty="0"/>
              <a:t>=X</a:t>
            </a:r>
            <a:r>
              <a:rPr lang="en-US" altLang="zh-CN" sz="2000" baseline="-25000" dirty="0"/>
              <a:t>1</a:t>
            </a:r>
            <a:r>
              <a:rPr lang="en-US" sz="2000" dirty="0">
                <a:sym typeface="Symbol"/>
              </a:rPr>
              <a:t></a:t>
            </a:r>
            <a:r>
              <a:rPr lang="en-US" sz="2000" dirty="0"/>
              <a:t>X</a:t>
            </a:r>
            <a:r>
              <a:rPr lang="en-US" sz="2000" baseline="-25000" dirty="0"/>
              <a:t>2</a:t>
            </a:r>
            <a:r>
              <a:rPr lang="en-US" sz="2000" dirty="0">
                <a:sym typeface="Symbol"/>
              </a:rPr>
              <a:t></a:t>
            </a:r>
            <a:r>
              <a:rPr lang="en-US" sz="2000" dirty="0"/>
              <a:t>…</a:t>
            </a:r>
            <a:r>
              <a:rPr lang="en-US" sz="2000" dirty="0">
                <a:sym typeface="Symbol"/>
              </a:rPr>
              <a:t></a:t>
            </a:r>
            <a:r>
              <a:rPr lang="en-US" sz="2000" dirty="0"/>
              <a:t>X</a:t>
            </a:r>
            <a:r>
              <a:rPr lang="en-US" sz="2000" baseline="-25000" dirty="0"/>
              <a:t>N</a:t>
            </a:r>
          </a:p>
          <a:p>
            <a:pPr lvl="1">
              <a:buNone/>
            </a:pPr>
            <a:r>
              <a:rPr lang="en-US" altLang="zh-CN" sz="2000" dirty="0"/>
              <a:t>		  =[</a:t>
            </a:r>
            <a:r>
              <a:rPr lang="en-US" sz="2000" dirty="0"/>
              <a:t>IV</a:t>
            </a:r>
            <a:r>
              <a:rPr lang="en-US" sz="2000" dirty="0">
                <a:sym typeface="Symbol"/>
              </a:rPr>
              <a:t></a:t>
            </a:r>
            <a:r>
              <a:rPr lang="en-US" sz="2000" dirty="0"/>
              <a:t>D</a:t>
            </a:r>
            <a:r>
              <a:rPr lang="en-US" sz="2000" baseline="-25000" dirty="0"/>
              <a:t>K</a:t>
            </a:r>
            <a:r>
              <a:rPr lang="en-US" sz="2000" dirty="0"/>
              <a:t>(Y</a:t>
            </a:r>
            <a:r>
              <a:rPr lang="en-US" sz="2000" baseline="-25000" dirty="0"/>
              <a:t>1</a:t>
            </a:r>
            <a:r>
              <a:rPr lang="en-US" sz="2000" dirty="0"/>
              <a:t>)]</a:t>
            </a:r>
            <a:r>
              <a:rPr lang="en-US" sz="2000" dirty="0">
                <a:sym typeface="Symbol"/>
              </a:rPr>
              <a:t></a:t>
            </a:r>
            <a:r>
              <a:rPr lang="en-US" sz="2000" dirty="0"/>
              <a:t>[Y</a:t>
            </a:r>
            <a:r>
              <a:rPr lang="en-US" sz="2000" baseline="-25000" dirty="0"/>
              <a:t>1</a:t>
            </a:r>
            <a:r>
              <a:rPr lang="en-US" sz="2000" dirty="0">
                <a:sym typeface="Symbol"/>
              </a:rPr>
              <a:t></a:t>
            </a:r>
            <a:r>
              <a:rPr lang="en-US" sz="2000" dirty="0"/>
              <a:t>D</a:t>
            </a:r>
            <a:r>
              <a:rPr lang="en-US" sz="2000" baseline="-25000" dirty="0"/>
              <a:t>K</a:t>
            </a:r>
            <a:r>
              <a:rPr lang="en-US" sz="2000" dirty="0"/>
              <a:t>(Y</a:t>
            </a:r>
            <a:r>
              <a:rPr lang="en-US" sz="2000" baseline="-25000" dirty="0"/>
              <a:t>2</a:t>
            </a:r>
            <a:r>
              <a:rPr lang="en-US" sz="2000" dirty="0"/>
              <a:t>)]</a:t>
            </a:r>
            <a:r>
              <a:rPr lang="en-US" sz="2000" dirty="0">
                <a:sym typeface="Symbol"/>
              </a:rPr>
              <a:t></a:t>
            </a:r>
            <a:r>
              <a:rPr lang="en-US" sz="2000" dirty="0"/>
              <a:t>…</a:t>
            </a:r>
            <a:r>
              <a:rPr lang="en-US" sz="2000" dirty="0">
                <a:sym typeface="Symbol"/>
              </a:rPr>
              <a:t></a:t>
            </a:r>
            <a:r>
              <a:rPr lang="en-US" sz="2000" dirty="0"/>
              <a:t>[Y</a:t>
            </a:r>
            <a:r>
              <a:rPr lang="en-US" sz="2000" baseline="-25000" dirty="0"/>
              <a:t>N-1</a:t>
            </a:r>
            <a:r>
              <a:rPr lang="en-US" sz="2000" dirty="0">
                <a:sym typeface="Symbol"/>
              </a:rPr>
              <a:t></a:t>
            </a:r>
            <a:r>
              <a:rPr lang="en-US" sz="2000" dirty="0"/>
              <a:t>D</a:t>
            </a:r>
            <a:r>
              <a:rPr lang="en-US" sz="2000" baseline="-25000" dirty="0"/>
              <a:t>K</a:t>
            </a:r>
            <a:r>
              <a:rPr lang="en-US" sz="2000" dirty="0"/>
              <a:t>(Y</a:t>
            </a:r>
            <a:r>
              <a:rPr lang="en-US" sz="2000" baseline="-25000" dirty="0"/>
              <a:t>N</a:t>
            </a:r>
            <a:r>
              <a:rPr lang="en-US" sz="2000" dirty="0"/>
              <a:t>)]</a:t>
            </a:r>
            <a:endParaRPr lang="en-US" sz="2000" b="1" dirty="0"/>
          </a:p>
          <a:p>
            <a:pPr lvl="1">
              <a:buNone/>
            </a:pPr>
            <a:r>
              <a:rPr lang="en-US" sz="2000" dirty="0"/>
              <a:t>	</a:t>
            </a:r>
            <a:r>
              <a:rPr lang="zh-CN" altLang="en-US" sz="2000" dirty="0"/>
              <a:t>密文分组的顺序改变，对散列码没有影响</a:t>
            </a:r>
            <a:endParaRPr lang="en-US" altLang="zh-CN" dirty="0"/>
          </a:p>
          <a:p>
            <a:r>
              <a:rPr lang="en-US" altLang="zh-CN" dirty="0"/>
              <a:t>2.</a:t>
            </a:r>
            <a:r>
              <a:rPr lang="zh-CN" altLang="en-US" dirty="0"/>
              <a:t>基于</a:t>
            </a:r>
            <a:r>
              <a:rPr lang="en-US" altLang="zh-CN" dirty="0"/>
              <a:t>Hash</a:t>
            </a:r>
            <a:r>
              <a:rPr lang="zh-CN" altLang="en-US" dirty="0"/>
              <a:t>函数构建</a:t>
            </a:r>
            <a:r>
              <a:rPr lang="en-US" altLang="zh-CN" dirty="0"/>
              <a:t>MAC</a:t>
            </a:r>
            <a:r>
              <a:rPr lang="zh-CN" altLang="en-US" dirty="0"/>
              <a:t>。实现需要对以上流程进行一些改造。</a:t>
            </a:r>
            <a:endParaRPr lang="en-US" altLang="zh-CN" dirty="0"/>
          </a:p>
          <a:p>
            <a:r>
              <a:rPr lang="zh-CN" altLang="en-US" sz="2400" dirty="0">
                <a:cs typeface="Times New Roman" pitchFamily="18" charset="0"/>
              </a:rPr>
              <a:t>使用带密钥的散列函数</a:t>
            </a:r>
            <a:endParaRPr lang="en-US" altLang="zh-CN" sz="2400" dirty="0">
              <a:cs typeface="Times New Roman" pitchFamily="18" charset="0"/>
            </a:endParaRPr>
          </a:p>
          <a:p>
            <a:pPr lvl="1"/>
            <a:r>
              <a:rPr lang="zh-CN" altLang="en-US" dirty="0">
                <a:cs typeface="Times New Roman" pitchFamily="18" charset="0"/>
              </a:rPr>
              <a:t>①一般而言散列函数执行速度快</a:t>
            </a:r>
            <a:endParaRPr lang="en-US" altLang="zh-CN" dirty="0">
              <a:cs typeface="Times New Roman" pitchFamily="18" charset="0"/>
            </a:endParaRPr>
          </a:p>
          <a:p>
            <a:pPr lvl="1"/>
            <a:r>
              <a:rPr lang="zh-CN" altLang="en-US" dirty="0">
                <a:cs typeface="Times New Roman" pitchFamily="18" charset="0"/>
              </a:rPr>
              <a:t>②散列函数不象分组密码那样受出口限制</a:t>
            </a:r>
            <a:endParaRPr lang="en-US" altLang="zh-CN" dirty="0">
              <a:cs typeface="Times New Roman" pitchFamily="18" charset="0"/>
            </a:endParaRPr>
          </a:p>
          <a:p>
            <a:pPr lvl="1"/>
            <a:r>
              <a:rPr lang="en-US" altLang="zh-CN" dirty="0">
                <a:cs typeface="Times New Roman" pitchFamily="18" charset="0"/>
              </a:rPr>
              <a:t>③AES</a:t>
            </a:r>
            <a:r>
              <a:rPr lang="zh-CN" altLang="en-US" dirty="0">
                <a:cs typeface="Times New Roman" pitchFamily="18" charset="0"/>
              </a:rPr>
              <a:t>的广泛使用，使得上述意义消弱</a:t>
            </a:r>
            <a:endParaRPr lang="en-US" altLang="zh-CN" dirty="0"/>
          </a:p>
          <a:p>
            <a:r>
              <a:rPr lang="zh-CN" altLang="en-US" dirty="0">
                <a:cs typeface="Times New Roman" pitchFamily="18" charset="0"/>
              </a:rPr>
              <a:t>最初的方案：</a:t>
            </a:r>
            <a:endParaRPr lang="en-AU" altLang="zh-CN" dirty="0">
              <a:cs typeface="Times New Roman" pitchFamily="18" charset="0"/>
            </a:endParaRPr>
          </a:p>
          <a:p>
            <a:pPr>
              <a:buNone/>
            </a:pPr>
            <a:r>
              <a:rPr lang="en-AU" altLang="zh-CN" sz="2400" dirty="0">
                <a:cs typeface="Times New Roman" pitchFamily="18" charset="0"/>
              </a:rPr>
              <a:t>	</a:t>
            </a:r>
            <a:r>
              <a:rPr lang="en-AU" altLang="zh-CN" sz="2400" dirty="0" err="1">
                <a:cs typeface="Times New Roman" pitchFamily="18" charset="0"/>
              </a:rPr>
              <a:t>KeyedHash</a:t>
            </a:r>
            <a:r>
              <a:rPr lang="en-AU" altLang="zh-CN" sz="2400" dirty="0">
                <a:cs typeface="Times New Roman" pitchFamily="18" charset="0"/>
              </a:rPr>
              <a:t> = Hash(</a:t>
            </a:r>
            <a:r>
              <a:rPr lang="en-AU" altLang="zh-CN" sz="2400" dirty="0" err="1">
                <a:cs typeface="Times New Roman" pitchFamily="18" charset="0"/>
              </a:rPr>
              <a:t>Key|Message</a:t>
            </a:r>
            <a:r>
              <a:rPr lang="en-AU" altLang="zh-CN" sz="2400" dirty="0">
                <a:cs typeface="Times New Roman" pitchFamily="18" charset="0"/>
              </a:rPr>
              <a:t>) </a:t>
            </a:r>
          </a:p>
          <a:p>
            <a:pPr lvl="1"/>
            <a:r>
              <a:rPr lang="zh-CN" altLang="en-US" dirty="0">
                <a:cs typeface="Times New Roman" pitchFamily="18" charset="0"/>
              </a:rPr>
              <a:t>存在缺陷，最终导致了</a:t>
            </a:r>
            <a:r>
              <a:rPr lang="en-AU" altLang="zh-CN" dirty="0">
                <a:cs typeface="Times New Roman" pitchFamily="18" charset="0"/>
              </a:rPr>
              <a:t>HMAC</a:t>
            </a:r>
            <a:r>
              <a:rPr lang="zh-CN" altLang="en-US" dirty="0">
                <a:cs typeface="Times New Roman" pitchFamily="18" charset="0"/>
              </a:rPr>
              <a:t>的出现。</a:t>
            </a:r>
            <a:endParaRPr lang="en-AU" altLang="zh-CN" dirty="0">
              <a:cs typeface="Times New Roman" pitchFamily="18" charset="0"/>
            </a:endParaRPr>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r>
              <a:rPr lang="en-US" altLang="zh-CN" dirty="0"/>
              <a:t>【</a:t>
            </a:r>
            <a:r>
              <a:rPr lang="zh-CN" altLang="en-US" dirty="0"/>
              <a:t>讲解脚本</a:t>
            </a:r>
            <a:r>
              <a:rPr lang="en-US" altLang="zh-CN" dirty="0"/>
              <a:t>】</a:t>
            </a:r>
          </a:p>
          <a:p>
            <a:pPr lvl="1"/>
            <a:endParaRPr lang="en-US" altLang="zh-CN" dirty="0"/>
          </a:p>
          <a:p>
            <a:pPr lvl="1"/>
            <a:r>
              <a:rPr lang="en-US" altLang="zh-CN" dirty="0"/>
              <a:t>HMAC (Hash MAC)</a:t>
            </a:r>
            <a:r>
              <a:rPr lang="zh-CN" altLang="en-US" dirty="0"/>
              <a:t>是一种使用单向散列函数来构造消息认证码的方法。实现细节请调研学习。</a:t>
            </a:r>
            <a:endParaRPr lang="en-US" altLang="zh-CN" dirty="0"/>
          </a:p>
          <a:p>
            <a:pPr marL="0" indent="0"/>
            <a:r>
              <a:rPr lang="en-AU" altLang="zh-CN" dirty="0">
                <a:cs typeface="Times New Roman" pitchFamily="18" charset="0"/>
              </a:rPr>
              <a:t>      </a:t>
            </a:r>
            <a:r>
              <a:rPr lang="zh-CN" altLang="en-US" dirty="0">
                <a:cs typeface="Times New Roman" pitchFamily="18" charset="0"/>
              </a:rPr>
              <a:t>达成的效果，采用简化式如下：             </a:t>
            </a:r>
            <a:r>
              <a:rPr lang="en-US" altLang="zh-CN" b="1" dirty="0">
                <a:cs typeface="Times New Roman" pitchFamily="18" charset="0"/>
              </a:rPr>
              <a:t>【</a:t>
            </a:r>
            <a:r>
              <a:rPr lang="zh-CN" altLang="en-US" b="1" dirty="0">
                <a:cs typeface="Times New Roman" pitchFamily="18" charset="0"/>
              </a:rPr>
              <a:t>选讲或扩展讲解</a:t>
            </a:r>
            <a:r>
              <a:rPr lang="en-US" altLang="zh-CN" b="1" dirty="0">
                <a:cs typeface="Times New Roman" pitchFamily="18" charset="0"/>
              </a:rPr>
              <a:t>】</a:t>
            </a:r>
          </a:p>
          <a:p>
            <a:pPr marL="0" indent="0"/>
            <a:r>
              <a:rPr lang="en-US" altLang="zh-CN" baseline="0" dirty="0">
                <a:cs typeface="Times New Roman" pitchFamily="18" charset="0"/>
              </a:rPr>
              <a:t>      </a:t>
            </a:r>
            <a:r>
              <a:rPr lang="en-AU" altLang="zh-CN" dirty="0">
                <a:cs typeface="Times New Roman" pitchFamily="18" charset="0"/>
              </a:rPr>
              <a:t>HMAC</a:t>
            </a:r>
            <a:r>
              <a:rPr lang="en-AU" altLang="zh-CN" baseline="-25000" dirty="0">
                <a:cs typeface="Times New Roman" pitchFamily="18" charset="0"/>
              </a:rPr>
              <a:t>K</a:t>
            </a:r>
            <a:r>
              <a:rPr lang="en-AU" altLang="zh-CN" dirty="0">
                <a:cs typeface="Times New Roman" pitchFamily="18" charset="0"/>
              </a:rPr>
              <a:t>=Hash[(K</a:t>
            </a:r>
            <a:r>
              <a:rPr lang="en-AU" altLang="zh-CN" baseline="30000" dirty="0">
                <a:cs typeface="Times New Roman" pitchFamily="18" charset="0"/>
              </a:rPr>
              <a:t>+</a:t>
            </a:r>
            <a:r>
              <a:rPr lang="en-AU" altLang="zh-CN" dirty="0">
                <a:cs typeface="Times New Roman" pitchFamily="18" charset="0"/>
                <a:sym typeface="Symbol"/>
              </a:rPr>
              <a:t></a:t>
            </a:r>
            <a:r>
              <a:rPr lang="en-AU" altLang="zh-CN" dirty="0" err="1">
                <a:cs typeface="Times New Roman" pitchFamily="18" charset="0"/>
              </a:rPr>
              <a:t>opad</a:t>
            </a:r>
            <a:r>
              <a:rPr lang="en-AU" altLang="zh-CN" dirty="0">
                <a:cs typeface="Times New Roman" pitchFamily="18" charset="0"/>
              </a:rPr>
              <a:t>)||Hash[(K</a:t>
            </a:r>
            <a:r>
              <a:rPr lang="en-AU" altLang="zh-CN" baseline="30000" dirty="0">
                <a:cs typeface="Times New Roman" pitchFamily="18" charset="0"/>
              </a:rPr>
              <a:t>+</a:t>
            </a:r>
            <a:r>
              <a:rPr lang="en-AU" altLang="zh-CN" dirty="0">
                <a:cs typeface="Times New Roman" pitchFamily="18" charset="0"/>
                <a:sym typeface="Symbol"/>
              </a:rPr>
              <a:t></a:t>
            </a:r>
            <a:r>
              <a:rPr lang="en-AU" altLang="zh-CN" dirty="0" err="1">
                <a:cs typeface="Times New Roman" pitchFamily="18" charset="0"/>
              </a:rPr>
              <a:t>ipad</a:t>
            </a:r>
            <a:r>
              <a:rPr lang="en-AU" altLang="zh-CN" dirty="0">
                <a:cs typeface="Times New Roman" pitchFamily="18" charset="0"/>
              </a:rPr>
              <a:t>)||M)]]</a:t>
            </a:r>
          </a:p>
          <a:p>
            <a:pPr lvl="1"/>
            <a:r>
              <a:rPr lang="en-AU" altLang="zh-CN" dirty="0">
                <a:cs typeface="Times New Roman" pitchFamily="18" charset="0"/>
              </a:rPr>
              <a:t>K</a:t>
            </a:r>
            <a:r>
              <a:rPr lang="en-AU" altLang="zh-CN" baseline="30000" dirty="0">
                <a:cs typeface="Times New Roman" pitchFamily="18" charset="0"/>
              </a:rPr>
              <a:t>+</a:t>
            </a:r>
            <a:r>
              <a:rPr lang="en-AU" altLang="zh-CN" dirty="0">
                <a:cs typeface="Times New Roman" pitchFamily="18" charset="0"/>
              </a:rPr>
              <a:t> </a:t>
            </a:r>
            <a:r>
              <a:rPr lang="zh-CN" altLang="en-US" dirty="0">
                <a:cs typeface="Times New Roman" pitchFamily="18" charset="0"/>
              </a:rPr>
              <a:t>是</a:t>
            </a:r>
            <a:r>
              <a:rPr lang="en-US" altLang="zh-CN" dirty="0">
                <a:cs typeface="Times New Roman" pitchFamily="18" charset="0"/>
              </a:rPr>
              <a:t>K</a:t>
            </a:r>
            <a:r>
              <a:rPr lang="zh-CN" altLang="en-US" dirty="0">
                <a:cs typeface="Times New Roman" pitchFamily="18" charset="0"/>
              </a:rPr>
              <a:t>用</a:t>
            </a:r>
            <a:r>
              <a:rPr lang="en-US" altLang="zh-CN" dirty="0">
                <a:cs typeface="Times New Roman" pitchFamily="18" charset="0"/>
              </a:rPr>
              <a:t>0</a:t>
            </a:r>
            <a:r>
              <a:rPr lang="zh-CN" altLang="en-US" dirty="0">
                <a:cs typeface="Times New Roman" pitchFamily="18" charset="0"/>
              </a:rPr>
              <a:t>填充扩展，使其与分组长度一致</a:t>
            </a:r>
            <a:endParaRPr lang="en-AU" altLang="zh-CN" dirty="0">
              <a:cs typeface="Times New Roman" pitchFamily="18" charset="0"/>
            </a:endParaRPr>
          </a:p>
          <a:p>
            <a:pPr lvl="1"/>
            <a:r>
              <a:rPr lang="en-AU" altLang="zh-CN" dirty="0" err="1">
                <a:cs typeface="Times New Roman" pitchFamily="18" charset="0"/>
              </a:rPr>
              <a:t>opad</a:t>
            </a:r>
            <a:r>
              <a:rPr lang="en-AU" altLang="zh-CN" dirty="0">
                <a:cs typeface="Times New Roman" pitchFamily="18" charset="0"/>
              </a:rPr>
              <a:t>, </a:t>
            </a:r>
            <a:r>
              <a:rPr lang="en-AU" altLang="zh-CN" dirty="0" err="1">
                <a:cs typeface="Times New Roman" pitchFamily="18" charset="0"/>
              </a:rPr>
              <a:t>ipad</a:t>
            </a:r>
            <a:r>
              <a:rPr lang="zh-CN" altLang="en-US" dirty="0">
                <a:cs typeface="Times New Roman" pitchFamily="18" charset="0"/>
              </a:rPr>
              <a:t>是填充常数。</a:t>
            </a:r>
            <a:r>
              <a:rPr lang="en-US" altLang="zh-CN" dirty="0" err="1">
                <a:cs typeface="Times New Roman" pitchFamily="18" charset="0"/>
              </a:rPr>
              <a:t>i</a:t>
            </a:r>
            <a:r>
              <a:rPr lang="zh-CN" altLang="en-US" dirty="0">
                <a:cs typeface="Times New Roman" pitchFamily="18" charset="0"/>
              </a:rPr>
              <a:t>代表输入</a:t>
            </a:r>
            <a:r>
              <a:rPr lang="en-US" altLang="zh-CN" dirty="0">
                <a:cs typeface="Times New Roman" pitchFamily="18" charset="0"/>
              </a:rPr>
              <a:t>inner</a:t>
            </a:r>
            <a:r>
              <a:rPr lang="zh-CN" altLang="en-US" dirty="0">
                <a:cs typeface="Times New Roman" pitchFamily="18" charset="0"/>
              </a:rPr>
              <a:t>，</a:t>
            </a:r>
            <a:r>
              <a:rPr lang="en-US" altLang="zh-CN" dirty="0">
                <a:cs typeface="Times New Roman" pitchFamily="18" charset="0"/>
              </a:rPr>
              <a:t>o</a:t>
            </a:r>
            <a:r>
              <a:rPr lang="zh-CN" altLang="en-US" dirty="0">
                <a:cs typeface="Times New Roman" pitchFamily="18" charset="0"/>
              </a:rPr>
              <a:t>代表输出</a:t>
            </a:r>
            <a:r>
              <a:rPr lang="en-US" altLang="zh-CN" dirty="0">
                <a:cs typeface="Times New Roman" pitchFamily="18" charset="0"/>
              </a:rPr>
              <a:t>outer</a:t>
            </a:r>
          </a:p>
          <a:p>
            <a:pPr lvl="2"/>
            <a:r>
              <a:rPr lang="en-US" altLang="zh-CN" dirty="0" err="1">
                <a:cs typeface="Times New Roman" pitchFamily="18" charset="0"/>
              </a:rPr>
              <a:t>ipad</a:t>
            </a:r>
            <a:r>
              <a:rPr lang="zh-CN" altLang="en-US" dirty="0">
                <a:cs typeface="Times New Roman" pitchFamily="18" charset="0"/>
              </a:rPr>
              <a:t>：</a:t>
            </a:r>
            <a:r>
              <a:rPr lang="en-US" altLang="zh-CN" dirty="0">
                <a:cs typeface="Times New Roman" pitchFamily="18" charset="0"/>
              </a:rPr>
              <a:t>00110110</a:t>
            </a:r>
            <a:r>
              <a:rPr lang="zh-CN" altLang="en-US" dirty="0">
                <a:cs typeface="Times New Roman" pitchFamily="18" charset="0"/>
              </a:rPr>
              <a:t>重复</a:t>
            </a:r>
            <a:r>
              <a:rPr lang="en-US" altLang="zh-CN" dirty="0">
                <a:cs typeface="Times New Roman" pitchFamily="18" charset="0"/>
              </a:rPr>
              <a:t>b/8</a:t>
            </a:r>
            <a:r>
              <a:rPr lang="zh-CN" altLang="en-US" dirty="0">
                <a:cs typeface="Times New Roman" pitchFamily="18" charset="0"/>
              </a:rPr>
              <a:t>次，使得</a:t>
            </a:r>
            <a:r>
              <a:rPr lang="en-US" altLang="zh-CN" dirty="0">
                <a:cs typeface="Times New Roman" pitchFamily="18" charset="0"/>
              </a:rPr>
              <a:t>K+</a:t>
            </a:r>
            <a:r>
              <a:rPr lang="zh-CN" altLang="en-US" dirty="0">
                <a:cs typeface="Times New Roman" pitchFamily="18" charset="0"/>
              </a:rPr>
              <a:t>的一半位发生变化</a:t>
            </a:r>
          </a:p>
          <a:p>
            <a:pPr lvl="2"/>
            <a:r>
              <a:rPr lang="en-US" altLang="zh-CN" dirty="0" err="1">
                <a:cs typeface="Times New Roman" pitchFamily="18" charset="0"/>
              </a:rPr>
              <a:t>opad</a:t>
            </a:r>
            <a:r>
              <a:rPr lang="zh-CN" altLang="en-US" dirty="0">
                <a:cs typeface="Times New Roman" pitchFamily="18" charset="0"/>
              </a:rPr>
              <a:t>：</a:t>
            </a:r>
            <a:r>
              <a:rPr lang="en-US" altLang="zh-CN" dirty="0">
                <a:cs typeface="Times New Roman" pitchFamily="18" charset="0"/>
              </a:rPr>
              <a:t>01011100</a:t>
            </a:r>
            <a:r>
              <a:rPr lang="zh-CN" altLang="en-US" dirty="0">
                <a:cs typeface="Times New Roman" pitchFamily="18" charset="0"/>
              </a:rPr>
              <a:t>重复</a:t>
            </a:r>
            <a:r>
              <a:rPr lang="en-US" altLang="zh-CN" dirty="0">
                <a:cs typeface="Times New Roman" pitchFamily="18" charset="0"/>
              </a:rPr>
              <a:t>b/8</a:t>
            </a:r>
            <a:r>
              <a:rPr lang="zh-CN" altLang="en-US" dirty="0">
                <a:cs typeface="Times New Roman" pitchFamily="18" charset="0"/>
              </a:rPr>
              <a:t>次，使得</a:t>
            </a:r>
            <a:r>
              <a:rPr lang="en-US" altLang="zh-CN" dirty="0">
                <a:cs typeface="Times New Roman" pitchFamily="18" charset="0"/>
              </a:rPr>
              <a:t>K+</a:t>
            </a:r>
            <a:r>
              <a:rPr lang="zh-CN" altLang="en-US" dirty="0">
                <a:cs typeface="Times New Roman" pitchFamily="18" charset="0"/>
              </a:rPr>
              <a:t>的一半位发生变化</a:t>
            </a:r>
            <a:endParaRPr lang="zh-CN" altLang="en-US" dirty="0"/>
          </a:p>
          <a:p>
            <a:pPr lvl="1"/>
            <a:r>
              <a:rPr lang="zh-CN" altLang="en-US" dirty="0"/>
              <a:t>消息认证码不能解决的问题</a:t>
            </a:r>
            <a:endParaRPr lang="en-US" altLang="zh-CN" dirty="0"/>
          </a:p>
          <a:p>
            <a:pPr lvl="2"/>
            <a:r>
              <a:rPr lang="zh-CN" altLang="en-US" dirty="0"/>
              <a:t>对第三方证明</a:t>
            </a:r>
            <a:endParaRPr lang="en-US" altLang="zh-CN" dirty="0"/>
          </a:p>
          <a:p>
            <a:pPr lvl="2"/>
            <a:r>
              <a:rPr lang="zh-CN" altLang="en-US" dirty="0"/>
              <a:t>防止否认</a:t>
            </a:r>
            <a:endParaRPr lang="en-US" altLang="zh-CN" dirty="0"/>
          </a:p>
          <a:p>
            <a:pPr lvl="2"/>
            <a:r>
              <a:rPr lang="zh-CN" altLang="en-US" dirty="0"/>
              <a:t>消息认证码无法防止否认，是因为消息认证码需要在发送者和接收者两者之间共享一个密钥</a:t>
            </a:r>
            <a:endParaRPr lang="en-US" altLang="zh-CN" dirty="0"/>
          </a:p>
          <a:p>
            <a:pPr lvl="1"/>
            <a:r>
              <a:rPr lang="zh-CN" altLang="en-US" b="1" dirty="0">
                <a:solidFill>
                  <a:srgbClr val="7030A0"/>
                </a:solidFill>
              </a:rPr>
              <a:t>解决方案在于采用数字签名来进行第三方进行消息认证，并能够防止通信对象作出否认的认证技术。</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r>
              <a:rPr lang="en-US" altLang="zh-CN" dirty="0"/>
              <a:t>【</a:t>
            </a:r>
            <a:r>
              <a:rPr lang="zh-CN" altLang="en-US" dirty="0"/>
              <a:t>讲解脚本</a:t>
            </a:r>
            <a:r>
              <a:rPr lang="en-US" altLang="zh-CN" dirty="0"/>
              <a:t>】</a:t>
            </a:r>
          </a:p>
          <a:p>
            <a:pPr lvl="1"/>
            <a:endParaRPr lang="en-US" altLang="zh-CN" dirty="0"/>
          </a:p>
          <a:p>
            <a:pPr lvl="1"/>
            <a:r>
              <a:rPr lang="zh-CN" altLang="en-US" dirty="0"/>
              <a:t>如图所示，这是采用</a:t>
            </a:r>
            <a:r>
              <a:rPr lang="en-US" altLang="zh-CN" baseline="0" dirty="0"/>
              <a:t>HMAC+</a:t>
            </a:r>
            <a:r>
              <a:rPr lang="zh-CN" altLang="en-US" baseline="0" dirty="0"/>
              <a:t>数字签名的一种综合验证鉴别手段。</a:t>
            </a:r>
            <a:endParaRPr lang="en-US" altLang="zh-CN" baseline="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baseline="0" dirty="0"/>
              <a:t>其中散列函数</a:t>
            </a:r>
            <a:r>
              <a:rPr lang="en-US" altLang="zh-CN" dirty="0">
                <a:cs typeface="Times New Roman" pitchFamily="18" charset="0"/>
              </a:rPr>
              <a:t>Hash</a:t>
            </a:r>
            <a:r>
              <a:rPr lang="zh-CN" altLang="en-US" dirty="0">
                <a:cs typeface="Times New Roman" pitchFamily="18" charset="0"/>
              </a:rPr>
              <a:t>可选</a:t>
            </a:r>
            <a:r>
              <a:rPr lang="en-AU" altLang="zh-CN" dirty="0">
                <a:cs typeface="Times New Roman" pitchFamily="18" charset="0"/>
              </a:rPr>
              <a:t>MD5, SHA-1, RIPEMD-160,</a:t>
            </a:r>
            <a:r>
              <a:rPr lang="en-AU" altLang="zh-CN" dirty="0">
                <a:ea typeface="宋体" charset="-122"/>
              </a:rPr>
              <a:t> Whirlpool</a:t>
            </a:r>
            <a:r>
              <a:rPr lang="zh-CN" altLang="en-US" dirty="0">
                <a:cs typeface="Times New Roman" pitchFamily="18" charset="0"/>
              </a:rPr>
              <a:t>等任一。选择标准应在安全性和速度上做一个折中。</a:t>
            </a:r>
            <a:endParaRPr lang="en-AU" altLang="zh-CN" dirty="0">
              <a:cs typeface="Times New Roman" pitchFamily="18" charset="0"/>
            </a:endParaRPr>
          </a:p>
          <a:p>
            <a:pPr lvl="1"/>
            <a:endParaRPr lang="en-US" altLang="zh-CN" dirty="0"/>
          </a:p>
          <a:p>
            <a:pPr lvl="1"/>
            <a:r>
              <a:rPr lang="zh-CN" altLang="en-US" dirty="0"/>
              <a:t>用数字签名既可以识别出篡改和伪装，还可以防止否认，但是无法确认用于验证签名的公钥属于真正的发送者的。</a:t>
            </a:r>
          </a:p>
          <a:p>
            <a:pPr lvl="1"/>
            <a:r>
              <a:rPr lang="zh-CN" altLang="en-US" dirty="0">
                <a:solidFill>
                  <a:srgbClr val="7030A0"/>
                </a:solidFill>
              </a:rPr>
              <a:t>要确认公钥是否合法，可以对公钥施加数字签名，这就是证书。</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r>
              <a:rPr lang="zh-CN" altLang="en-US" dirty="0"/>
              <a:t>公钥证书（</a:t>
            </a:r>
            <a:r>
              <a:rPr lang="en-US" dirty="0"/>
              <a:t>Public-Key </a:t>
            </a:r>
            <a:r>
              <a:rPr lang="en-US" dirty="0" err="1"/>
              <a:t>Certificate，PKC</a:t>
            </a:r>
            <a:r>
              <a:rPr lang="en-US" dirty="0"/>
              <a:t>）</a:t>
            </a:r>
            <a:r>
              <a:rPr lang="en-US" altLang="zh-CN" dirty="0"/>
              <a:t>=</a:t>
            </a:r>
            <a:r>
              <a:rPr lang="zh-CN" altLang="en-US" dirty="0"/>
              <a:t>驾照</a:t>
            </a:r>
            <a:endParaRPr lang="en-US" dirty="0"/>
          </a:p>
          <a:p>
            <a:pPr lvl="1"/>
            <a:r>
              <a:rPr lang="zh-CN" altLang="en-US" dirty="0"/>
              <a:t>驾照包含：姓名、组织、邮箱、地址等个人信息，以及属于此人的公钥，并由认证机构（</a:t>
            </a:r>
            <a:r>
              <a:rPr lang="en-US" altLang="zh-CN" dirty="0"/>
              <a:t>Certification Authority</a:t>
            </a:r>
            <a:r>
              <a:rPr lang="zh-CN" altLang="en-US" dirty="0"/>
              <a:t>，</a:t>
            </a:r>
            <a:r>
              <a:rPr lang="en-US" altLang="zh-CN" dirty="0"/>
              <a:t>CA</a:t>
            </a:r>
            <a:r>
              <a:rPr lang="zh-CN" altLang="en-US" dirty="0"/>
              <a:t>）施加数字签名。</a:t>
            </a:r>
            <a:endParaRPr lang="en-US" altLang="zh-CN" dirty="0"/>
          </a:p>
          <a:p>
            <a:pPr lvl="1"/>
            <a:r>
              <a:rPr lang="zh-CN" altLang="en-US" dirty="0"/>
              <a:t>只要看到公钥证书，相当于认证机构认定该公钥的确属于此人。</a:t>
            </a:r>
            <a:endParaRPr lang="en-US" altLang="zh-CN" dirty="0"/>
          </a:p>
          <a:p>
            <a:pPr lvl="1"/>
            <a:r>
              <a:rPr lang="en-US" altLang="zh-CN" dirty="0"/>
              <a:t>X.509</a:t>
            </a:r>
            <a:r>
              <a:rPr lang="zh-CN" altLang="en-US" dirty="0"/>
              <a:t>是一种公钥证书生成和交换的标准规范</a:t>
            </a:r>
          </a:p>
          <a:p>
            <a:pPr marL="228600" indent="-228600">
              <a:buFont typeface="Arial" pitchFamily="34" charset="0"/>
              <a:buChar char="•"/>
            </a:pPr>
            <a:r>
              <a:rPr lang="zh-CN" altLang="en-US" dirty="0">
                <a:cs typeface="Times New Roman" pitchFamily="18" charset="0"/>
              </a:rPr>
              <a:t>证书内容用认证中心</a:t>
            </a:r>
            <a:r>
              <a:rPr lang="en-US" altLang="zh-CN" dirty="0">
                <a:cs typeface="Times New Roman" pitchFamily="18" charset="0"/>
              </a:rPr>
              <a:t>CA</a:t>
            </a:r>
            <a:r>
              <a:rPr lang="zh-CN" altLang="en-US" dirty="0">
                <a:cs typeface="Times New Roman" pitchFamily="18" charset="0"/>
              </a:rPr>
              <a:t>（或其他可信第三方）的私钥进行签名</a:t>
            </a:r>
            <a:endParaRPr lang="en-US" altLang="zh-CN" dirty="0">
              <a:cs typeface="Times New Roman" pitchFamily="18" charset="0"/>
            </a:endParaRPr>
          </a:p>
          <a:p>
            <a:pPr marL="228600" indent="-228600">
              <a:buFont typeface="Arial" pitchFamily="34" charset="0"/>
              <a:buChar char="•"/>
            </a:pPr>
            <a:r>
              <a:rPr lang="zh-CN" altLang="en-US" dirty="0">
                <a:cs typeface="Times New Roman" pitchFamily="18" charset="0"/>
              </a:rPr>
              <a:t>证书将用户身份与公钥绑定在一起。通常还包括：有效期、权限等信息</a:t>
            </a:r>
            <a:endParaRPr lang="en-AU" altLang="zh-CN" dirty="0">
              <a:cs typeface="Times New Roman" pitchFamily="18" charset="0"/>
            </a:endParaRPr>
          </a:p>
          <a:p>
            <a:pPr marL="228600" indent="-228600">
              <a:buFont typeface="Arial" pitchFamily="34" charset="0"/>
              <a:buChar char="•"/>
            </a:pPr>
            <a:r>
              <a:rPr lang="zh-CN" altLang="en-US" dirty="0">
                <a:cs typeface="Times New Roman" pitchFamily="18" charset="0"/>
              </a:rPr>
              <a:t>公钥证书保证密钥交换不需要与公钥授权中心的实时连接。通信各方使用证书来交换密钥</a:t>
            </a:r>
            <a:endParaRPr lang="en-AU" altLang="zh-CN" dirty="0">
              <a:cs typeface="Times New Roman" pitchFamily="18" charset="0"/>
            </a:endParaRPr>
          </a:p>
          <a:p>
            <a:pPr marL="228600" indent="-228600">
              <a:buFont typeface="Arial" pitchFamily="34" charset="0"/>
              <a:buChar char="•"/>
            </a:pPr>
            <a:r>
              <a:rPr lang="zh-CN" altLang="en-US" dirty="0">
                <a:cs typeface="Times New Roman" pitchFamily="18" charset="0"/>
              </a:rPr>
              <a:t>任何知道</a:t>
            </a:r>
            <a:r>
              <a:rPr lang="en-US" altLang="zh-CN" dirty="0">
                <a:cs typeface="Times New Roman" pitchFamily="18" charset="0"/>
              </a:rPr>
              <a:t>CA</a:t>
            </a:r>
            <a:r>
              <a:rPr lang="zh-CN" altLang="en-US" dirty="0">
                <a:cs typeface="Times New Roman" pitchFamily="18" charset="0"/>
              </a:rPr>
              <a:t>公钥的用户都可以对证书进行验证</a:t>
            </a:r>
            <a:endParaRPr lang="en-US" altLang="zh-CN" dirty="0">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r>
              <a:rPr lang="zh-CN" altLang="en-US" dirty="0">
                <a:cs typeface="Times New Roman" pitchFamily="18" charset="0"/>
              </a:rPr>
              <a:t>公钥证书满足如下条件：</a:t>
            </a:r>
            <a:endParaRPr lang="en-US" altLang="zh-CN" dirty="0">
              <a:cs typeface="Times New Roman" pitchFamily="18" charset="0"/>
            </a:endParaRPr>
          </a:p>
          <a:p>
            <a:pPr lvl="1"/>
            <a:r>
              <a:rPr lang="zh-CN" altLang="en-US" dirty="0">
                <a:cs typeface="Times New Roman" pitchFamily="18" charset="0"/>
              </a:rPr>
              <a:t>任何通信方可以读取证书，确定证书拥有者的姓名和公钥</a:t>
            </a:r>
            <a:endParaRPr lang="en-US" altLang="zh-CN" dirty="0">
              <a:cs typeface="Times New Roman" pitchFamily="18" charset="0"/>
            </a:endParaRPr>
          </a:p>
          <a:p>
            <a:pPr lvl="1"/>
            <a:r>
              <a:rPr lang="zh-CN" altLang="en-US" dirty="0">
                <a:cs typeface="Times New Roman" pitchFamily="18" charset="0"/>
              </a:rPr>
              <a:t>任何通信方可以验证证书出自证书管理员</a:t>
            </a:r>
            <a:endParaRPr lang="en-US" altLang="zh-CN" dirty="0">
              <a:cs typeface="Times New Roman" pitchFamily="18" charset="0"/>
            </a:endParaRPr>
          </a:p>
          <a:p>
            <a:pPr lvl="1"/>
            <a:r>
              <a:rPr lang="zh-CN" altLang="en-US" dirty="0">
                <a:cs typeface="Times New Roman" pitchFamily="18" charset="0"/>
              </a:rPr>
              <a:t>只有证书管理员可以产生并更新证书</a:t>
            </a:r>
            <a:endParaRPr lang="en-US" altLang="zh-CN" dirty="0">
              <a:cs typeface="Times New Roman" pitchFamily="18" charset="0"/>
            </a:endParaRPr>
          </a:p>
          <a:p>
            <a:pPr lvl="2"/>
            <a:r>
              <a:rPr lang="zh-CN" altLang="en-US" dirty="0">
                <a:cs typeface="Times New Roman" pitchFamily="18" charset="0"/>
              </a:rPr>
              <a:t>注意，获得管理员的密码，并不意味着得到管理员的私钥</a:t>
            </a:r>
          </a:p>
          <a:p>
            <a:r>
              <a:rPr lang="zh-CN" altLang="en-US" dirty="0"/>
              <a:t>如图所示，这是一个证书的例子。</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pPr/>
              <a:t>102</a:t>
            </a:fld>
            <a:endParaRPr kumimoji="1"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讲解脚本</a:t>
            </a:r>
            <a:r>
              <a:rPr lang="en-US" altLang="zh-CN" dirty="0"/>
              <a:t>】</a:t>
            </a:r>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一个简单的获取证书和通信过程</a:t>
            </a:r>
          </a:p>
          <a:p>
            <a:endParaRPr lang="en-US" altLang="zh-CN" dirty="0"/>
          </a:p>
          <a:p>
            <a:r>
              <a:rPr lang="en-US" altLang="zh-CN" dirty="0"/>
              <a:t>Alice</a:t>
            </a:r>
            <a:r>
              <a:rPr lang="zh-CN" altLang="en-US" dirty="0"/>
              <a:t>和</a:t>
            </a:r>
            <a:r>
              <a:rPr lang="en-US" altLang="zh-CN" dirty="0"/>
              <a:t>Bob</a:t>
            </a:r>
            <a:r>
              <a:rPr lang="zh-CN" altLang="en-US" dirty="0"/>
              <a:t>分别向</a:t>
            </a:r>
            <a:r>
              <a:rPr lang="en-US" altLang="zh-CN" dirty="0"/>
              <a:t>CA</a:t>
            </a:r>
            <a:r>
              <a:rPr lang="zh-CN" altLang="en-US" dirty="0"/>
              <a:t>中心申请证书，并且含有时间戳，防止</a:t>
            </a:r>
            <a:r>
              <a:rPr lang="en-US" altLang="zh-CN" dirty="0"/>
              <a:t>CA</a:t>
            </a:r>
            <a:r>
              <a:rPr lang="zh-CN" altLang="en-US" dirty="0"/>
              <a:t>中心被人重放式攻击。</a:t>
            </a:r>
            <a:endParaRPr lang="en-US" altLang="zh-CN" dirty="0"/>
          </a:p>
          <a:p>
            <a:r>
              <a:rPr lang="zh-CN" altLang="en-US" dirty="0"/>
              <a:t>然后</a:t>
            </a:r>
            <a:r>
              <a:rPr lang="en-US" altLang="zh-CN" dirty="0"/>
              <a:t>Alice</a:t>
            </a:r>
            <a:r>
              <a:rPr lang="zh-CN" altLang="en-US" dirty="0"/>
              <a:t>和</a:t>
            </a:r>
            <a:r>
              <a:rPr lang="en-US" altLang="zh-CN" dirty="0"/>
              <a:t>Bob</a:t>
            </a:r>
            <a:r>
              <a:rPr lang="zh-CN" altLang="en-US" dirty="0"/>
              <a:t>可以利用各自的证书，进行非验证身份形式通信。但是这样容易造成证书伪造</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pPr/>
              <a:t>2021/3/5</a:t>
            </a:fld>
            <a:endParaRPr kumimoji="1" lang="zh-CN" altLang="en-US"/>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84974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5519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1307508" y="365126"/>
            <a:ext cx="8220812" cy="879086"/>
          </a:xfrm>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a:lnSpc>
                <a:spcPct val="100000"/>
              </a:lnSpc>
              <a:spcBef>
                <a:spcPts val="600"/>
              </a:spcBef>
              <a:buFont typeface="Wingdings" pitchFamily="2" charset="2"/>
              <a:buChar char="Ø"/>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pPr/>
              <a:t>2021/3/5</a:t>
            </a:fld>
            <a:endParaRPr kumimoji="1" lang="zh-CN" altLang="en-US"/>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a:xfrm>
            <a:off x="9448800" y="6492874"/>
            <a:ext cx="2743200" cy="365125"/>
          </a:xfrm>
        </p:spPr>
        <p:txBody>
          <a:bodyPr/>
          <a:lstStyle/>
          <a:p>
            <a:fld id="{8D4D1E41-7A09-AB4A-A4E1-09765ADA2698}" type="slidenum">
              <a:rPr kumimoji="1" lang="zh-CN" altLang="en-US" smtClean="0"/>
              <a:pPr/>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69ABA2F-7A98-FE44-912C-23CCE000584E}"/>
              </a:ext>
            </a:extLst>
          </p:cNvPr>
          <p:cNvGrpSpPr/>
          <p:nvPr userDrawn="1"/>
        </p:nvGrpSpPr>
        <p:grpSpPr>
          <a:xfrm>
            <a:off x="10332133" y="426643"/>
            <a:ext cx="927707" cy="369331"/>
            <a:chOff x="1113126" y="809213"/>
            <a:chExt cx="2133357" cy="523762"/>
          </a:xfrm>
          <a:solidFill>
            <a:schemeClr val="bg1">
              <a:lumMod val="75000"/>
            </a:schemeClr>
          </a:solidFill>
        </p:grpSpPr>
        <p:sp>
          <p:nvSpPr>
            <p:cNvPr id="66" name="椭圆 65">
              <a:extLst>
                <a:ext uri="{FF2B5EF4-FFF2-40B4-BE49-F238E27FC236}">
                  <a16:creationId xmlns:a16="http://schemas.microsoft.com/office/drawing/2014/main" id="{5034F0ED-7F0F-A647-8634-57EC9EDD725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D081D63E-0DB7-F145-BD48-A7D925A7179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DE68830E-1F7F-B045-A86E-6FF9C25B8D77}"/>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86747901-9919-AD4B-8F5D-A15F9E1E169D}"/>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a:extLst>
              <a:ext uri="{FF2B5EF4-FFF2-40B4-BE49-F238E27FC236}">
                <a16:creationId xmlns:a16="http://schemas.microsoft.com/office/drawing/2014/main" id="{2BB61636-6036-1C48-82CA-04EB1597C9CC}"/>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学校图标</a:t>
            </a:r>
          </a:p>
        </p:txBody>
      </p: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27644" y="644181"/>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24025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pPr/>
              <a:t>2021/3/5</a:t>
            </a:fld>
            <a:endParaRPr kumimoji="1" lang="zh-CN" altLang="en-US"/>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159262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pPr/>
              <a:t>2021/3/5</a:t>
            </a:fld>
            <a:endParaRPr kumimoji="1" lang="zh-CN" altLang="en-US"/>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a:xfrm>
            <a:off x="9428202" y="6492874"/>
            <a:ext cx="2743200" cy="365125"/>
          </a:xfrm>
        </p:spPr>
        <p:txBody>
          <a:bodyPr/>
          <a:lstStyle/>
          <a:p>
            <a:fld id="{8D4D1E41-7A09-AB4A-A4E1-09765ADA2698}" type="slidenum">
              <a:rPr kumimoji="1" lang="zh-CN" altLang="en-US" smtClean="0"/>
              <a:pPr/>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818B453-CEDC-BA4A-9983-86BF161F6CCA}"/>
              </a:ext>
            </a:extLst>
          </p:cNvPr>
          <p:cNvGrpSpPr/>
          <p:nvPr userDrawn="1"/>
        </p:nvGrpSpPr>
        <p:grpSpPr>
          <a:xfrm>
            <a:off x="10332133" y="426643"/>
            <a:ext cx="927707" cy="369331"/>
            <a:chOff x="1113126" y="809213"/>
            <a:chExt cx="2133357" cy="523762"/>
          </a:xfrm>
          <a:solidFill>
            <a:schemeClr val="bg1">
              <a:lumMod val="75000"/>
            </a:schemeClr>
          </a:solidFill>
        </p:grpSpPr>
        <p:sp>
          <p:nvSpPr>
            <p:cNvPr id="35" name="椭圆 34">
              <a:extLst>
                <a:ext uri="{FF2B5EF4-FFF2-40B4-BE49-F238E27FC236}">
                  <a16:creationId xmlns:a16="http://schemas.microsoft.com/office/drawing/2014/main" id="{DAFA7D0A-E7A1-5C48-B099-DF96D6B6DE63}"/>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75839B81-B3A4-5643-94B7-D8D3506763F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5772B792-8E6B-4243-BB2D-857BC0580481}"/>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C89D76EF-03E9-1D43-A563-9DC7302C7F5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矩形 38">
            <a:extLst>
              <a:ext uri="{FF2B5EF4-FFF2-40B4-BE49-F238E27FC236}">
                <a16:creationId xmlns:a16="http://schemas.microsoft.com/office/drawing/2014/main" id="{8CFB3674-431C-F94A-8727-C9C98640DFEB}"/>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729525"/>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87275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1324184" y="365126"/>
            <a:ext cx="10031204" cy="879086"/>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839788" y="2505075"/>
            <a:ext cx="5157787" cy="368458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pPr/>
              <a:t>2021/3/5</a:t>
            </a:fld>
            <a:endParaRPr kumimoji="1" lang="zh-CN" altLang="en-US"/>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a:t>
            </a:fld>
            <a:endParaRPr kumimoji="1" lang="zh-CN" altLang="en-US"/>
          </a:p>
        </p:txBody>
      </p:sp>
      <p:sp>
        <p:nvSpPr>
          <p:cNvPr id="10" name="矩形 9">
            <a:extLst>
              <a:ext uri="{FF2B5EF4-FFF2-40B4-BE49-F238E27FC236}">
                <a16:creationId xmlns:a16="http://schemas.microsoft.com/office/drawing/2014/main" id="{ABC5A3E3-16BE-4348-82D2-7C344E6E1F54}"/>
              </a:ext>
            </a:extLst>
          </p:cNvPr>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9849450" y="844221"/>
            <a:ext cx="1961485" cy="208345"/>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543783C6-3E2C-DC4A-A855-566FB9EEEA67}"/>
              </a:ext>
            </a:extLst>
          </p:cNvPr>
          <p:cNvGrpSpPr/>
          <p:nvPr userDrawn="1"/>
        </p:nvGrpSpPr>
        <p:grpSpPr>
          <a:xfrm>
            <a:off x="10332133" y="426643"/>
            <a:ext cx="927707" cy="369331"/>
            <a:chOff x="1113126" y="809213"/>
            <a:chExt cx="2133357" cy="523762"/>
          </a:xfrm>
          <a:solidFill>
            <a:schemeClr val="bg1">
              <a:lumMod val="75000"/>
            </a:schemeClr>
          </a:solidFill>
        </p:grpSpPr>
        <p:sp>
          <p:nvSpPr>
            <p:cNvPr id="37" name="椭圆 36">
              <a:extLst>
                <a:ext uri="{FF2B5EF4-FFF2-40B4-BE49-F238E27FC236}">
                  <a16:creationId xmlns:a16="http://schemas.microsoft.com/office/drawing/2014/main" id="{5C7ECC7A-FF16-554D-96D3-A65871AEE36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5D09929-F40F-B44A-9D9E-3B1511170001}"/>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a:extLst>
                <a:ext uri="{FF2B5EF4-FFF2-40B4-BE49-F238E27FC236}">
                  <a16:creationId xmlns:a16="http://schemas.microsoft.com/office/drawing/2014/main" id="{2E8AAC8D-B4A7-744A-8BCA-D6B2EC213283}"/>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E6F36119-3651-4744-9931-F2472FF33170}"/>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矩形 40">
            <a:extLst>
              <a:ext uri="{FF2B5EF4-FFF2-40B4-BE49-F238E27FC236}">
                <a16:creationId xmlns:a16="http://schemas.microsoft.com/office/drawing/2014/main" id="{429E973E-9734-4844-B936-C1D7BEBEA261}"/>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2" name="组合 41">
            <a:extLst>
              <a:ext uri="{FF2B5EF4-FFF2-40B4-BE49-F238E27FC236}">
                <a16:creationId xmlns:a16="http://schemas.microsoft.com/office/drawing/2014/main" id="{CDBA8066-7719-6E44-BBFA-1BD16F8D020F}"/>
              </a:ext>
            </a:extLst>
          </p:cNvPr>
          <p:cNvGrpSpPr/>
          <p:nvPr userDrawn="1"/>
        </p:nvGrpSpPr>
        <p:grpSpPr>
          <a:xfrm>
            <a:off x="715452" y="729525"/>
            <a:ext cx="403039" cy="321898"/>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029946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8CEEC-A71C-6B45-9639-E6D2E93DD69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9C15C2-A82D-BD4C-BAD3-5F205901964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A8D863A-9922-6145-9D8F-6EEBB82FFFEC}"/>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FA258540-FE69-0049-9DB3-4C6C4DC60AC7}"/>
              </a:ext>
            </a:extLst>
          </p:cNvPr>
          <p:cNvSpPr>
            <a:spLocks noGrp="1"/>
          </p:cNvSpPr>
          <p:nvPr>
            <p:ph type="sldNum" sz="quarter" idx="12"/>
          </p:nvPr>
        </p:nvSpPr>
        <p:spPr/>
        <p:txBody>
          <a:bodyPr/>
          <a:lstStyle>
            <a:lvl1pPr>
              <a:defRPr/>
            </a:lvl1pPr>
          </a:lstStyle>
          <a:p>
            <a:fld id="{831E9399-7559-704E-82CE-1E968243B59A}" type="slidenum">
              <a:rPr lang="en-US" altLang="zh-CN"/>
              <a:pPr/>
              <a:t>‹#›</a:t>
            </a:fld>
            <a:endParaRPr lang="en-US" altLang="zh-CN"/>
          </a:p>
        </p:txBody>
      </p:sp>
    </p:spTree>
    <p:extLst>
      <p:ext uri="{BB962C8B-B14F-4D97-AF65-F5344CB8AC3E}">
        <p14:creationId xmlns:p14="http://schemas.microsoft.com/office/powerpoint/2010/main" val="1770455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419959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E00C8306-BE8F-E24C-B25D-A6E484FA7A8C}" type="datetime1">
              <a:rPr kumimoji="1" lang="zh-CN" altLang="en-US" smtClean="0"/>
              <a:pPr/>
              <a:t>2021/3/5</a:t>
            </a:fld>
            <a:endParaRPr kumimoji="1" lang="zh-CN" altLang="en-US"/>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226653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2.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3.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7.jpeg"/><Relationship Id="rId7" Type="http://schemas.openxmlformats.org/officeDocument/2006/relationships/diagramColors" Target="../diagrams/colors1.xml"/><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08.jpg"/><Relationship Id="rId7" Type="http://schemas.openxmlformats.org/officeDocument/2006/relationships/image" Target="../media/image111.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10.png"/><Relationship Id="rId4" Type="http://schemas.openxmlformats.org/officeDocument/2006/relationships/image" Target="../media/image109.png"/></Relationships>
</file>

<file path=ppt/slides/_rels/slide1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18.jpeg"/><Relationship Id="rId4" Type="http://schemas.openxmlformats.org/officeDocument/2006/relationships/image" Target="../media/image117.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19.png"/></Relationships>
</file>

<file path=ppt/slides/_rels/slide1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g"/></Relationships>
</file>

<file path=ppt/slides/_rels/slide13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47.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5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61.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49.png"/></Relationships>
</file>

<file path=ppt/slides/_rels/slide162.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6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2.xml"/><Relationship Id="rId1" Type="http://schemas.openxmlformats.org/officeDocument/2006/relationships/slideLayout" Target="../slideLayouts/slideLayout2.xml"/><Relationship Id="rId5" Type="http://schemas.openxmlformats.org/officeDocument/2006/relationships/image" Target="../media/image156.jpeg"/><Relationship Id="rId4" Type="http://schemas.openxmlformats.org/officeDocument/2006/relationships/image" Target="../media/image155.jpeg"/></Relationships>
</file>

<file path=ppt/slides/_rels/slide167.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157.png"/><Relationship Id="rId2" Type="http://schemas.openxmlformats.org/officeDocument/2006/relationships/tags" Target="../tags/tag8.xml"/><Relationship Id="rId16" Type="http://schemas.openxmlformats.org/officeDocument/2006/relationships/notesSlide" Target="../notesSlides/notesSlide163.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slideLayout" Target="../slideLayouts/slideLayout2.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168.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jpe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pn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0.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66.xml"/><Relationship Id="rId1" Type="http://schemas.openxmlformats.org/officeDocument/2006/relationships/slideLayout" Target="../slideLayouts/slideLayout2.xml"/><Relationship Id="rId5" Type="http://schemas.openxmlformats.org/officeDocument/2006/relationships/image" Target="../media/image171.jpeg"/><Relationship Id="rId4" Type="http://schemas.openxmlformats.org/officeDocument/2006/relationships/image" Target="../media/image170.jpeg"/></Relationships>
</file>

<file path=ppt/slides/_rels/slide17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67.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7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81.pn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2.png"/><Relationship Id="rId4" Type="http://schemas.openxmlformats.org/officeDocument/2006/relationships/notesSlide" Target="../notesSlides/notesSlide16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s>
</file>

<file path=ppt/slides/_rels/slide176.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hyperlink" Target="https://hfish.io/" TargetMode="External"/><Relationship Id="rId7" Type="http://schemas.openxmlformats.org/officeDocument/2006/relationships/image" Target="../media/image203.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hyperlink" Target="https://github.com/hacklcx/HFish" TargetMode="Externa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206.jpeg"/><Relationship Id="rId4" Type="http://schemas.openxmlformats.org/officeDocument/2006/relationships/image" Target="../media/image205.jpe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8" Type="http://schemas.openxmlformats.org/officeDocument/2006/relationships/image" Target="../media/image211.png"/><Relationship Id="rId13" Type="http://schemas.microsoft.com/office/2007/relationships/hdphoto" Target="../media/hdphoto10.wdp"/><Relationship Id="rId3" Type="http://schemas.openxmlformats.org/officeDocument/2006/relationships/image" Target="../media/image207.png"/><Relationship Id="rId7" Type="http://schemas.microsoft.com/office/2007/relationships/hdphoto" Target="../media/hdphoto7.wdp"/><Relationship Id="rId12" Type="http://schemas.openxmlformats.org/officeDocument/2006/relationships/image" Target="../media/image213.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210.png"/><Relationship Id="rId11" Type="http://schemas.microsoft.com/office/2007/relationships/hdphoto" Target="../media/hdphoto9.wdp"/><Relationship Id="rId5" Type="http://schemas.openxmlformats.org/officeDocument/2006/relationships/image" Target="../media/image209.png"/><Relationship Id="rId10" Type="http://schemas.openxmlformats.org/officeDocument/2006/relationships/image" Target="../media/image212.png"/><Relationship Id="rId4" Type="http://schemas.openxmlformats.org/officeDocument/2006/relationships/image" Target="../media/image208.png"/><Relationship Id="rId9" Type="http://schemas.microsoft.com/office/2007/relationships/hdphoto" Target="../media/hdphoto8.wdp"/></Relationships>
</file>

<file path=ppt/slides/_rels/slide1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97.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18.png"/><Relationship Id="rId7" Type="http://schemas.openxmlformats.org/officeDocument/2006/relationships/image" Target="../media/image221.png"/><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220.png"/><Relationship Id="rId4" Type="http://schemas.openxmlformats.org/officeDocument/2006/relationships/image" Target="../media/image219.png"/><Relationship Id="rId9" Type="http://schemas.openxmlformats.org/officeDocument/2006/relationships/image" Target="../media/image222.png"/></Relationships>
</file>

<file path=ppt/slides/_rels/slide198.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18.png"/><Relationship Id="rId7" Type="http://schemas.openxmlformats.org/officeDocument/2006/relationships/image" Target="../media/image221.png"/><Relationship Id="rId12" Type="http://schemas.openxmlformats.org/officeDocument/2006/relationships/image" Target="../media/image215.png"/><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microsoft.com/office/2007/relationships/hdphoto" Target="../media/hdphoto11.wdp"/><Relationship Id="rId11" Type="http://schemas.microsoft.com/office/2007/relationships/hdphoto" Target="../media/hdphoto13.wdp"/><Relationship Id="rId5" Type="http://schemas.openxmlformats.org/officeDocument/2006/relationships/image" Target="../media/image220.png"/><Relationship Id="rId10" Type="http://schemas.openxmlformats.org/officeDocument/2006/relationships/image" Target="../media/image223.png"/><Relationship Id="rId4" Type="http://schemas.openxmlformats.org/officeDocument/2006/relationships/image" Target="../media/image219.png"/><Relationship Id="rId9" Type="http://schemas.openxmlformats.org/officeDocument/2006/relationships/image" Target="../media/image222.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network_course@163.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20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2.wdp"/></Relationships>
</file>

<file path=ppt/slides/_rels/slide210.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42.png"/></Relationships>
</file>

<file path=ppt/slides/_rels/slide21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jpg"/></Relationships>
</file>

<file path=ppt/slides/_rels/slide21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248.emf"/><Relationship Id="rId5" Type="http://schemas.openxmlformats.org/officeDocument/2006/relationships/image" Target="../media/image247.png"/><Relationship Id="rId4" Type="http://schemas.openxmlformats.org/officeDocument/2006/relationships/image" Target="../media/image243.png"/></Relationships>
</file>

<file path=ppt/slides/_rels/slide214.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21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11.xml"/><Relationship Id="rId1" Type="http://schemas.openxmlformats.org/officeDocument/2006/relationships/slideLayout" Target="../slideLayouts/slideLayout2.xml"/><Relationship Id="rId5" Type="http://schemas.openxmlformats.org/officeDocument/2006/relationships/image" Target="../media/image259.png"/><Relationship Id="rId4" Type="http://schemas.openxmlformats.org/officeDocument/2006/relationships/image" Target="../media/image258.jpeg"/></Relationships>
</file>

<file path=ppt/slides/_rels/slide216.xml.rels><?xml version="1.0" encoding="UTF-8" standalone="yes"?>
<Relationships xmlns="http://schemas.openxmlformats.org/package/2006/relationships"><Relationship Id="rId3" Type="http://schemas.openxmlformats.org/officeDocument/2006/relationships/image" Target="../media/image260.emf"/><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slideLayout" Target="../slideLayouts/slideLayout2.xml"/><Relationship Id="rId7" Type="http://schemas.openxmlformats.org/officeDocument/2006/relationships/image" Target="../media/image26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notesSlide" Target="../notesSlides/notesSlide214.xml"/><Relationship Id="rId9" Type="http://schemas.openxmlformats.org/officeDocument/2006/relationships/image" Target="../media/image266.png"/></Relationships>
</file>

<file path=ppt/slides/_rels/slide219.xml.rels><?xml version="1.0" encoding="UTF-8" standalone="yes"?>
<Relationships xmlns="http://schemas.openxmlformats.org/package/2006/relationships"><Relationship Id="rId3" Type="http://schemas.openxmlformats.org/officeDocument/2006/relationships/image" Target="../media/image267.emf"/><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0.xml.rels><?xml version="1.0" encoding="UTF-8" standalone="yes"?>
<Relationships xmlns="http://schemas.openxmlformats.org/package/2006/relationships"><Relationship Id="rId8" Type="http://schemas.openxmlformats.org/officeDocument/2006/relationships/image" Target="../media/image271.jpeg"/><Relationship Id="rId3" Type="http://schemas.openxmlformats.org/officeDocument/2006/relationships/hyperlink" Target="http://www.arbolino.com/" TargetMode="External"/><Relationship Id="rId7" Type="http://schemas.openxmlformats.org/officeDocument/2006/relationships/hyperlink" Target="http://image.baidu.com/i?ct=503316480&amp;z=386620503&amp;tn=baiduimagedetail&amp;word=how&amp;in=807" TargetMode="External"/><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270.jpeg"/><Relationship Id="rId5" Type="http://schemas.openxmlformats.org/officeDocument/2006/relationships/image" Target="../media/image269.png"/><Relationship Id="rId4" Type="http://schemas.openxmlformats.org/officeDocument/2006/relationships/image" Target="../media/image268.jpeg"/></Relationships>
</file>

<file path=ppt/slides/_rels/slide22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image" Target="../media/image279.jpg"/><Relationship Id="rId2" Type="http://schemas.openxmlformats.org/officeDocument/2006/relationships/notesSlide" Target="../notesSlides/notesSlide220.xml"/><Relationship Id="rId1" Type="http://schemas.openxmlformats.org/officeDocument/2006/relationships/slideLayout" Target="../slideLayouts/slideLayout2.xml"/><Relationship Id="rId6" Type="http://schemas.openxmlformats.org/officeDocument/2006/relationships/image" Target="../media/image278.png"/><Relationship Id="rId5" Type="http://schemas.openxmlformats.org/officeDocument/2006/relationships/image" Target="../media/image277.jpg"/><Relationship Id="rId4" Type="http://schemas.openxmlformats.org/officeDocument/2006/relationships/image" Target="../media/image276.png"/><Relationship Id="rId9" Type="http://schemas.openxmlformats.org/officeDocument/2006/relationships/image" Target="../media/image281.jpg"/></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0.png"/><Relationship Id="rId5" Type="http://schemas.openxmlformats.org/officeDocument/2006/relationships/image" Target="../media/image38.jpe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36.png"/><Relationship Id="rId3" Type="http://schemas.openxmlformats.org/officeDocument/2006/relationships/image" Target="../media/image47.jpeg"/><Relationship Id="rId7" Type="http://schemas.openxmlformats.org/officeDocument/2006/relationships/image" Target="../media/image51.jpeg"/><Relationship Id="rId12" Type="http://schemas.openxmlformats.org/officeDocument/2006/relationships/image" Target="../media/image56.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 Id="rId14" Type="http://schemas.openxmlformats.org/officeDocument/2006/relationships/image" Target="../media/image37.jpe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7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Word___.docx"/><Relationship Id="rId5" Type="http://schemas.openxmlformats.org/officeDocument/2006/relationships/image" Target="../media/image70.wmf"/><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2.emf"/><Relationship Id="rId4" Type="http://schemas.openxmlformats.org/officeDocument/2006/relationships/package" Target="../embeddings/Microsoft_Word___1.docx"/></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76.wmf"/><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9.jpeg"/><Relationship Id="rId5" Type="http://schemas.openxmlformats.org/officeDocument/2006/relationships/image" Target="../media/image78.wmf"/><Relationship Id="rId4" Type="http://schemas.openxmlformats.org/officeDocument/2006/relationships/oleObject" Target="../embeddings/oleObject4.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80.emf"/><Relationship Id="rId4" Type="http://schemas.openxmlformats.org/officeDocument/2006/relationships/package" Target="../embeddings/Microsoft_Word___2.docx"/></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81.wmf"/><Relationship Id="rId4" Type="http://schemas.openxmlformats.org/officeDocument/2006/relationships/oleObject" Target="../embeddings/oleObject5.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58.xml"/><Relationship Id="rId7" Type="http://schemas.openxmlformats.org/officeDocument/2006/relationships/image" Target="../media/image8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83.wmf"/><Relationship Id="rId4" Type="http://schemas.openxmlformats.org/officeDocument/2006/relationships/oleObject" Target="../embeddings/oleObject7.bin"/><Relationship Id="rId9" Type="http://schemas.openxmlformats.org/officeDocument/2006/relationships/image" Target="../media/image85.wmf"/></Relationships>
</file>

<file path=ppt/slides/_rels/slide6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6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3414046"/>
          </a:xfrm>
        </p:spPr>
        <p:txBody>
          <a:bodyPr/>
          <a:lstStyle/>
          <a:p>
            <a:pPr>
              <a:lnSpc>
                <a:spcPct val="150000"/>
              </a:lnSpc>
            </a:pPr>
            <a:r>
              <a:rPr kumimoji="1" lang="zh-CN" altLang="en-US" dirty="0"/>
              <a:t>计算机网络</a:t>
            </a:r>
            <a:br>
              <a:rPr kumimoji="1" lang="en-US" altLang="zh-CN" dirty="0"/>
            </a:br>
            <a:r>
              <a:rPr kumimoji="1" lang="zh-CN" altLang="en-US" dirty="0"/>
              <a:t>教案使用说明</a:t>
            </a:r>
          </a:p>
        </p:txBody>
      </p:sp>
    </p:spTree>
    <p:extLst>
      <p:ext uri="{BB962C8B-B14F-4D97-AF65-F5344CB8AC3E}">
        <p14:creationId xmlns:p14="http://schemas.microsoft.com/office/powerpoint/2010/main" val="1886604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30000"/>
              </a:lnSpc>
            </a:pPr>
            <a:r>
              <a:rPr kumimoji="1" lang="zh-CN" altLang="en-US" dirty="0"/>
              <a:t>网络攻击基本原则</a:t>
            </a:r>
            <a:endParaRPr kumimoji="1" lang="en-US" altLang="zh-CN" dirty="0"/>
          </a:p>
        </p:txBody>
      </p:sp>
      <p:sp>
        <p:nvSpPr>
          <p:cNvPr id="3" name="内容占位符 2"/>
          <p:cNvSpPr>
            <a:spLocks noGrp="1"/>
          </p:cNvSpPr>
          <p:nvPr>
            <p:ph idx="1"/>
          </p:nvPr>
        </p:nvSpPr>
        <p:spPr>
          <a:xfrm>
            <a:off x="901095" y="1144441"/>
            <a:ext cx="11306553" cy="5555063"/>
          </a:xfrm>
        </p:spPr>
        <p:txBody>
          <a:bodyPr>
            <a:normAutofit/>
          </a:bodyPr>
          <a:lstStyle/>
          <a:p>
            <a:pPr>
              <a:lnSpc>
                <a:spcPct val="150000"/>
              </a:lnSpc>
            </a:pPr>
            <a:r>
              <a:rPr lang="zh-CN" altLang="en-US" dirty="0"/>
              <a:t>攻击者对网络及系统的</a:t>
            </a:r>
            <a:r>
              <a:rPr lang="zh-CN" altLang="en-US" dirty="0">
                <a:solidFill>
                  <a:srgbClr val="7030A0"/>
                </a:solidFill>
              </a:rPr>
              <a:t>认知</a:t>
            </a:r>
            <a:r>
              <a:rPr lang="zh-CN" altLang="en-US" dirty="0"/>
              <a:t>情况</a:t>
            </a:r>
            <a:endParaRPr lang="en-US" altLang="zh-CN" dirty="0"/>
          </a:p>
          <a:p>
            <a:pPr lvl="1">
              <a:lnSpc>
                <a:spcPct val="150000"/>
              </a:lnSpc>
            </a:pPr>
            <a:r>
              <a:rPr lang="zh-CN" altLang="en-US" dirty="0"/>
              <a:t>对攻击目标大量的</a:t>
            </a:r>
            <a:r>
              <a:rPr lang="zh-CN" altLang="en-US" dirty="0">
                <a:solidFill>
                  <a:srgbClr val="7030A0"/>
                </a:solidFill>
              </a:rPr>
              <a:t>信息收集</a:t>
            </a:r>
            <a:r>
              <a:rPr lang="zh-CN" altLang="en-US" dirty="0"/>
              <a:t>、分析、测试、开发等准备工作</a:t>
            </a:r>
            <a:endParaRPr lang="en-US" altLang="zh-CN" dirty="0"/>
          </a:p>
          <a:p>
            <a:pPr lvl="1">
              <a:lnSpc>
                <a:spcPct val="150000"/>
              </a:lnSpc>
            </a:pPr>
            <a:r>
              <a:rPr lang="zh-CN" altLang="en-US" dirty="0"/>
              <a:t>攻击者为实现目标需要解决一系列</a:t>
            </a:r>
            <a:r>
              <a:rPr lang="zh-CN" altLang="en-US" dirty="0">
                <a:solidFill>
                  <a:srgbClr val="7030A0"/>
                </a:solidFill>
              </a:rPr>
              <a:t>安全策略和挑战</a:t>
            </a:r>
            <a:endParaRPr lang="en-US" altLang="zh-CN" dirty="0">
              <a:solidFill>
                <a:srgbClr val="7030A0"/>
              </a:solidFill>
            </a:endParaRPr>
          </a:p>
          <a:p>
            <a:pPr>
              <a:lnSpc>
                <a:spcPct val="150000"/>
              </a:lnSpc>
            </a:pPr>
            <a:r>
              <a:rPr lang="zh-CN" altLang="en-US" dirty="0"/>
              <a:t>用多种技术、方法和手段</a:t>
            </a:r>
            <a:r>
              <a:rPr lang="zh-CN" altLang="en-US" dirty="0">
                <a:solidFill>
                  <a:srgbClr val="7030A0"/>
                </a:solidFill>
              </a:rPr>
              <a:t>破坏</a:t>
            </a:r>
            <a:r>
              <a:rPr lang="zh-CN" altLang="en-US" dirty="0"/>
              <a:t>数据机密性、完整性和系统的可用性、可认证性、不可抵赖性和可控性</a:t>
            </a:r>
            <a:endParaRPr lang="en-US" altLang="zh-CN" dirty="0"/>
          </a:p>
          <a:p>
            <a:pPr>
              <a:lnSpc>
                <a:spcPct val="150000"/>
              </a:lnSpc>
            </a:pPr>
            <a:r>
              <a:rPr lang="zh-CN" altLang="en-US" dirty="0">
                <a:solidFill>
                  <a:srgbClr val="7030A0"/>
                </a:solidFill>
              </a:rPr>
              <a:t>木桶原理、投入产出比、站在“巨人”肩膀上</a:t>
            </a:r>
            <a:endParaRPr lang="en-US" altLang="zh-CN" dirty="0">
              <a:solidFill>
                <a:srgbClr val="7030A0"/>
              </a:solidFill>
            </a:endParaRPr>
          </a:p>
          <a:p>
            <a:pPr>
              <a:lnSpc>
                <a:spcPct val="150000"/>
              </a:lnSpc>
            </a:pPr>
            <a:r>
              <a:rPr lang="zh-CN" altLang="en-US" dirty="0">
                <a:solidFill>
                  <a:srgbClr val="7030A0"/>
                </a:solidFill>
              </a:rPr>
              <a:t>伴生攻击</a:t>
            </a:r>
            <a:r>
              <a:rPr lang="zh-CN" altLang="en-US" dirty="0"/>
              <a:t>：新型网络及计算形态引发的新型攻击</a:t>
            </a:r>
            <a:endParaRPr lang="en-US" altLang="zh-CN" dirty="0"/>
          </a:p>
          <a:p>
            <a:pPr>
              <a:lnSpc>
                <a:spcPct val="150000"/>
              </a:lnSpc>
            </a:pPr>
            <a:r>
              <a:rPr lang="zh-CN" altLang="en-US" dirty="0"/>
              <a:t>大型组织甚至</a:t>
            </a:r>
            <a:r>
              <a:rPr lang="zh-CN" altLang="en-US" dirty="0">
                <a:solidFill>
                  <a:srgbClr val="7030A0"/>
                </a:solidFill>
              </a:rPr>
              <a:t>国家层面</a:t>
            </a:r>
            <a:r>
              <a:rPr lang="zh-CN" altLang="en-US" dirty="0"/>
              <a:t>如</a:t>
            </a:r>
            <a:r>
              <a:rPr lang="en-US" altLang="zh-CN" dirty="0"/>
              <a:t>APT</a:t>
            </a:r>
            <a:r>
              <a:rPr lang="zh-CN" altLang="en-US" dirty="0"/>
              <a:t>攻击、网络战等新型攻击战略</a:t>
            </a:r>
            <a:endParaRPr lang="en-US" altLang="zh-CN" dirty="0"/>
          </a:p>
          <a:p>
            <a:pPr marL="457200" lvl="1" indent="0">
              <a:lnSpc>
                <a:spcPct val="150000"/>
              </a:lnSpc>
              <a:buNone/>
            </a:pP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97335" y="6489303"/>
            <a:ext cx="2743200" cy="365125"/>
          </a:xfrm>
        </p:spPr>
        <p:txBody>
          <a:bodyPr/>
          <a:lstStyle/>
          <a:p>
            <a:r>
              <a:rPr kumimoji="1" lang="en-US" altLang="zh-CN" dirty="0"/>
              <a:t>8.1.3 </a:t>
            </a:r>
            <a:r>
              <a:rPr kumimoji="1" lang="zh-CN" altLang="en-US" dirty="0"/>
              <a:t>网络攻击基本原则</a:t>
            </a:r>
          </a:p>
        </p:txBody>
      </p:sp>
      <p:pic>
        <p:nvPicPr>
          <p:cNvPr id="1026" name="Picture 2">
            <a:extLst>
              <a:ext uri="{FF2B5EF4-FFF2-40B4-BE49-F238E27FC236}">
                <a16:creationId xmlns:a16="http://schemas.microsoft.com/office/drawing/2014/main" id="{C1B5D3E2-6939-4DCB-A1A3-A30BC7FE3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017" y="3990895"/>
            <a:ext cx="2383972" cy="1787979"/>
          </a:xfrm>
          <a:prstGeom prst="rect">
            <a:avLst/>
          </a:prstGeom>
          <a:noFill/>
          <a:extLst>
            <a:ext uri="{909E8E84-426E-40DD-AFC4-6F175D3DCCD1}">
              <a14:hiddenFill xmlns:a14="http://schemas.microsoft.com/office/drawing/2010/main">
                <a:solidFill>
                  <a:srgbClr val="FFFFFF"/>
                </a:solidFill>
              </a14:hiddenFill>
            </a:ext>
          </a:extLst>
        </p:spPr>
      </p:pic>
      <p:sp>
        <p:nvSpPr>
          <p:cNvPr id="7" name="页脚占位符 8">
            <a:extLst>
              <a:ext uri="{FF2B5EF4-FFF2-40B4-BE49-F238E27FC236}">
                <a16:creationId xmlns:a16="http://schemas.microsoft.com/office/drawing/2014/main" id="{59B5F748-70E2-43D4-8BA6-B1159F85F502}"/>
              </a:ext>
            </a:extLst>
          </p:cNvPr>
          <p:cNvSpPr>
            <a:spLocks noGrp="1"/>
          </p:cNvSpPr>
          <p:nvPr>
            <p:ph type="ftr" sz="quarter" idx="11"/>
          </p:nvPr>
        </p:nvSpPr>
        <p:spPr>
          <a:xfrm>
            <a:off x="3764276" y="6528492"/>
            <a:ext cx="5601789" cy="365125"/>
          </a:xfrm>
        </p:spPr>
        <p:txBody>
          <a:bodyPr/>
          <a:lstStyle/>
          <a:p>
            <a:pPr lvl="0"/>
            <a:r>
              <a:rPr kumimoji="1" lang="zh-CN" altLang="en-US" dirty="0"/>
              <a:t>图片引自：</a:t>
            </a:r>
            <a:r>
              <a:rPr kumimoji="1" lang="en-US" altLang="zh-CN" dirty="0"/>
              <a:t>http://blog.sina.com.cn/s/blog_719384940101grg5.html</a:t>
            </a:r>
          </a:p>
        </p:txBody>
      </p:sp>
    </p:spTree>
    <p:extLst>
      <p:ext uri="{BB962C8B-B14F-4D97-AF65-F5344CB8AC3E}">
        <p14:creationId xmlns:p14="http://schemas.microsoft.com/office/powerpoint/2010/main" val="17415922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数字签名与报文完整性</a:t>
            </a:r>
          </a:p>
        </p:txBody>
      </p:sp>
      <p:sp>
        <p:nvSpPr>
          <p:cNvPr id="3" name="内容占位符 2"/>
          <p:cNvSpPr>
            <a:spLocks noGrp="1"/>
          </p:cNvSpPr>
          <p:nvPr>
            <p:ph idx="1"/>
          </p:nvPr>
        </p:nvSpPr>
        <p:spPr/>
        <p:txBody>
          <a:bodyPr/>
          <a:lstStyle/>
          <a:p>
            <a:r>
              <a:rPr lang="zh-CN" altLang="en-US" dirty="0"/>
              <a:t>基于数字签名的</a:t>
            </a:r>
            <a:r>
              <a:rPr lang="en-US" altLang="zh-CN" dirty="0"/>
              <a:t>HMAC</a:t>
            </a:r>
            <a:r>
              <a:rPr lang="zh-CN" altLang="en-US" dirty="0"/>
              <a:t>技术</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用数字签名既可以识别出篡改和伪装，还可以防止否认，但是无法确认用于验证签名的公钥属于真正的发送者的。</a:t>
            </a:r>
          </a:p>
          <a:p>
            <a:pPr lvl="1"/>
            <a:r>
              <a:rPr lang="zh-CN" altLang="en-US" dirty="0">
                <a:solidFill>
                  <a:srgbClr val="7030A0"/>
                </a:solidFill>
              </a:rPr>
              <a:t>要确认公钥是否合法，可以对公钥施加数字签名，这就是证书。</a:t>
            </a: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grpSp>
        <p:nvGrpSpPr>
          <p:cNvPr id="47" name="组合 46"/>
          <p:cNvGrpSpPr/>
          <p:nvPr/>
        </p:nvGrpSpPr>
        <p:grpSpPr>
          <a:xfrm>
            <a:off x="5150867" y="993425"/>
            <a:ext cx="6557045" cy="5732257"/>
            <a:chOff x="5150867" y="993425"/>
            <a:chExt cx="6557045" cy="5732257"/>
          </a:xfrm>
        </p:grpSpPr>
        <p:grpSp>
          <p:nvGrpSpPr>
            <p:cNvPr id="52" name="组合 51"/>
            <p:cNvGrpSpPr/>
            <p:nvPr/>
          </p:nvGrpSpPr>
          <p:grpSpPr>
            <a:xfrm>
              <a:off x="5633082" y="993425"/>
              <a:ext cx="6074830" cy="5732257"/>
              <a:chOff x="5633082" y="993425"/>
              <a:chExt cx="6074830" cy="5732257"/>
            </a:xfrm>
          </p:grpSpPr>
          <p:grpSp>
            <p:nvGrpSpPr>
              <p:cNvPr id="7" name="组合 6"/>
              <p:cNvGrpSpPr/>
              <p:nvPr/>
            </p:nvGrpSpPr>
            <p:grpSpPr>
              <a:xfrm>
                <a:off x="5633082" y="993425"/>
                <a:ext cx="6074830" cy="5316451"/>
                <a:chOff x="2047840" y="233859"/>
                <a:chExt cx="7060538" cy="6363742"/>
              </a:xfrm>
            </p:grpSpPr>
            <p:cxnSp>
              <p:nvCxnSpPr>
                <p:cNvPr id="8" name="直接连接符 7"/>
                <p:cNvCxnSpPr/>
                <p:nvPr/>
              </p:nvCxnSpPr>
              <p:spPr>
                <a:xfrm rot="5400000">
                  <a:off x="2050487" y="3569209"/>
                  <a:ext cx="6055196" cy="158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244959" y="542405"/>
                  <a:ext cx="1120919"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消息</a:t>
                  </a:r>
                </a:p>
              </p:txBody>
            </p:sp>
            <p:sp>
              <p:nvSpPr>
                <p:cNvPr id="10" name="矩形 9"/>
                <p:cNvSpPr/>
                <p:nvPr/>
              </p:nvSpPr>
              <p:spPr>
                <a:xfrm>
                  <a:off x="3257381" y="2120290"/>
                  <a:ext cx="1120919" cy="432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散列值</a:t>
                  </a:r>
                </a:p>
              </p:txBody>
            </p:sp>
            <p:sp>
              <p:nvSpPr>
                <p:cNvPr id="11" name="圆角矩形 10"/>
                <p:cNvSpPr/>
                <p:nvPr/>
              </p:nvSpPr>
              <p:spPr>
                <a:xfrm>
                  <a:off x="2877749" y="1281150"/>
                  <a:ext cx="1855339" cy="48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HMAC</a:t>
                  </a:r>
                  <a:endPar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12" name="直接箭头连接符 11"/>
                <p:cNvCxnSpPr>
                  <a:stCxn id="9" idx="2"/>
                  <a:endCxn id="11" idx="0"/>
                </p:cNvCxnSpPr>
                <p:nvPr/>
              </p:nvCxnSpPr>
              <p:spPr>
                <a:xfrm rot="5400000">
                  <a:off x="3674139" y="1149898"/>
                  <a:ext cx="262560" cy="1846"/>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047840" y="2782784"/>
                  <a:ext cx="861374"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私钥</a:t>
                  </a:r>
                </a:p>
              </p:txBody>
            </p:sp>
            <p:cxnSp>
              <p:nvCxnSpPr>
                <p:cNvPr id="14" name="直接箭头连接符 13"/>
                <p:cNvCxnSpPr>
                  <a:stCxn id="13" idx="3"/>
                  <a:endCxn id="31" idx="1"/>
                </p:cNvCxnSpPr>
                <p:nvPr/>
              </p:nvCxnSpPr>
              <p:spPr>
                <a:xfrm flipV="1">
                  <a:off x="2909214" y="3017719"/>
                  <a:ext cx="324909" cy="315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10" idx="0"/>
                </p:cNvCxnSpPr>
                <p:nvPr/>
              </p:nvCxnSpPr>
              <p:spPr>
                <a:xfrm rot="5400000">
                  <a:off x="3639523" y="1941970"/>
                  <a:ext cx="356638" cy="2"/>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562205" y="533601"/>
                  <a:ext cx="1120919"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消息</a:t>
                  </a:r>
                </a:p>
              </p:txBody>
            </p:sp>
            <p:sp>
              <p:nvSpPr>
                <p:cNvPr id="17" name="矩形 16"/>
                <p:cNvSpPr/>
                <p:nvPr/>
              </p:nvSpPr>
              <p:spPr>
                <a:xfrm>
                  <a:off x="7562205" y="2336289"/>
                  <a:ext cx="1120919" cy="6806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散列值</a:t>
                  </a:r>
                </a:p>
              </p:txBody>
            </p:sp>
            <p:sp>
              <p:nvSpPr>
                <p:cNvPr id="18" name="圆角矩形 17"/>
                <p:cNvSpPr/>
                <p:nvPr/>
              </p:nvSpPr>
              <p:spPr>
                <a:xfrm>
                  <a:off x="7236617" y="1444994"/>
                  <a:ext cx="1772103" cy="48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HMAC</a:t>
                  </a:r>
                  <a:endPar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cxnSp>
              <p:nvCxnSpPr>
                <p:cNvPr id="19" name="直接箭头连接符 18"/>
                <p:cNvCxnSpPr>
                  <a:stCxn id="16" idx="2"/>
                  <a:endCxn id="18" idx="0"/>
                </p:cNvCxnSpPr>
                <p:nvPr/>
              </p:nvCxnSpPr>
              <p:spPr>
                <a:xfrm rot="16200000" flipH="1">
                  <a:off x="7905063" y="1227388"/>
                  <a:ext cx="435208" cy="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891067" y="1433701"/>
                  <a:ext cx="1120919"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共享密钥</a:t>
                  </a:r>
                </a:p>
              </p:txBody>
            </p:sp>
            <p:cxnSp>
              <p:nvCxnSpPr>
                <p:cNvPr id="21" name="直接箭头连接符 20"/>
                <p:cNvCxnSpPr>
                  <a:stCxn id="20" idx="3"/>
                  <a:endCxn id="18" idx="1"/>
                </p:cNvCxnSpPr>
                <p:nvPr/>
              </p:nvCxnSpPr>
              <p:spPr>
                <a:xfrm>
                  <a:off x="7011987" y="1671794"/>
                  <a:ext cx="224630" cy="1445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a:off x="7909463" y="2123088"/>
                  <a:ext cx="426403"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9" idx="3"/>
                  <a:endCxn id="16" idx="1"/>
                </p:cNvCxnSpPr>
                <p:nvPr/>
              </p:nvCxnSpPr>
              <p:spPr>
                <a:xfrm flipV="1">
                  <a:off x="4365878" y="771694"/>
                  <a:ext cx="3196327" cy="8804"/>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858095" y="3625190"/>
                  <a:ext cx="1478180" cy="46910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收到的签名</a:t>
                  </a:r>
                </a:p>
              </p:txBody>
            </p:sp>
            <p:sp>
              <p:nvSpPr>
                <p:cNvPr id="25" name="圆角矩形 24"/>
                <p:cNvSpPr/>
                <p:nvPr/>
              </p:nvSpPr>
              <p:spPr>
                <a:xfrm>
                  <a:off x="5533806" y="6115099"/>
                  <a:ext cx="3574572" cy="48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对比，如果两者一致则签名认证成功</a:t>
                  </a:r>
                </a:p>
              </p:txBody>
            </p:sp>
            <p:cxnSp>
              <p:nvCxnSpPr>
                <p:cNvPr id="26" name="直接箭头连接符 25"/>
                <p:cNvCxnSpPr/>
                <p:nvPr/>
              </p:nvCxnSpPr>
              <p:spPr>
                <a:xfrm rot="5400000">
                  <a:off x="6383984" y="4307493"/>
                  <a:ext cx="426403"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16200000" flipH="1">
                  <a:off x="6573580" y="4566009"/>
                  <a:ext cx="3098175" cy="4"/>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244959" y="533601"/>
                  <a:ext cx="1120919"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消息</a:t>
                  </a:r>
                </a:p>
              </p:txBody>
            </p:sp>
            <p:sp>
              <p:nvSpPr>
                <p:cNvPr id="29" name="矩形 28"/>
                <p:cNvSpPr/>
                <p:nvPr/>
              </p:nvSpPr>
              <p:spPr>
                <a:xfrm>
                  <a:off x="2047840" y="331735"/>
                  <a:ext cx="1120919" cy="476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Alice</a:t>
                  </a:r>
                  <a:endParaRPr kumimoji="0" lang="zh-CN" altLang="en-US" sz="1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0" name="矩形 29"/>
                <p:cNvSpPr/>
                <p:nvPr/>
              </p:nvSpPr>
              <p:spPr>
                <a:xfrm>
                  <a:off x="6236326" y="233859"/>
                  <a:ext cx="1120919" cy="476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Bob</a:t>
                  </a:r>
                  <a:endParaRPr kumimoji="0" lang="zh-CN" altLang="en-US" sz="1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1" name="圆角矩形 30"/>
                <p:cNvSpPr/>
                <p:nvPr/>
              </p:nvSpPr>
              <p:spPr>
                <a:xfrm>
                  <a:off x="3234123" y="2776468"/>
                  <a:ext cx="1144177" cy="48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加密</a:t>
                  </a:r>
                </a:p>
              </p:txBody>
            </p:sp>
            <p:cxnSp>
              <p:nvCxnSpPr>
                <p:cNvPr id="32" name="直接箭头连接符 31"/>
                <p:cNvCxnSpPr>
                  <a:stCxn id="10" idx="2"/>
                  <a:endCxn id="31" idx="0"/>
                </p:cNvCxnSpPr>
                <p:nvPr/>
              </p:nvCxnSpPr>
              <p:spPr>
                <a:xfrm rot="5400000">
                  <a:off x="3699938" y="2658565"/>
                  <a:ext cx="224178" cy="11629"/>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257383" y="3625190"/>
                  <a:ext cx="1120919"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签名</a:t>
                  </a:r>
                </a:p>
              </p:txBody>
            </p:sp>
            <p:cxnSp>
              <p:nvCxnSpPr>
                <p:cNvPr id="34" name="直接箭头连接符 33"/>
                <p:cNvCxnSpPr>
                  <a:stCxn id="31" idx="2"/>
                  <a:endCxn id="33" idx="0"/>
                </p:cNvCxnSpPr>
                <p:nvPr/>
              </p:nvCxnSpPr>
              <p:spPr>
                <a:xfrm rot="16200000" flipH="1">
                  <a:off x="3628917" y="3436264"/>
                  <a:ext cx="366220" cy="1163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24" idx="1"/>
                </p:cNvCxnSpPr>
                <p:nvPr/>
              </p:nvCxnSpPr>
              <p:spPr>
                <a:xfrm flipV="1">
                  <a:off x="4289678" y="3859741"/>
                  <a:ext cx="1568417" cy="3542"/>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5129067" y="4484352"/>
                  <a:ext cx="762000"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公钥</a:t>
                  </a:r>
                </a:p>
              </p:txBody>
            </p:sp>
            <p:sp>
              <p:nvSpPr>
                <p:cNvPr id="37" name="圆角矩形 36"/>
                <p:cNvSpPr/>
                <p:nvPr/>
              </p:nvSpPr>
              <p:spPr>
                <a:xfrm>
                  <a:off x="6209356" y="4484352"/>
                  <a:ext cx="775660" cy="48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解密</a:t>
                  </a:r>
                </a:p>
              </p:txBody>
            </p:sp>
            <p:cxnSp>
              <p:nvCxnSpPr>
                <p:cNvPr id="38" name="直接箭头连接符 37"/>
                <p:cNvCxnSpPr>
                  <a:stCxn id="36" idx="3"/>
                  <a:endCxn id="37" idx="1"/>
                </p:cNvCxnSpPr>
                <p:nvPr/>
              </p:nvCxnSpPr>
              <p:spPr>
                <a:xfrm>
                  <a:off x="5891067" y="4722445"/>
                  <a:ext cx="318289" cy="315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54727" y="5270629"/>
                  <a:ext cx="2484913"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通过解密收到的签名而得到的散列值</a:t>
                  </a:r>
                </a:p>
              </p:txBody>
            </p:sp>
            <p:cxnSp>
              <p:nvCxnSpPr>
                <p:cNvPr id="40" name="直接箭头连接符 39"/>
                <p:cNvCxnSpPr>
                  <a:stCxn id="37" idx="2"/>
                  <a:endCxn id="39" idx="0"/>
                </p:cNvCxnSpPr>
                <p:nvPr/>
              </p:nvCxnSpPr>
              <p:spPr>
                <a:xfrm rot="5400000">
                  <a:off x="6445298" y="5118740"/>
                  <a:ext cx="303775" cy="2"/>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9" idx="2"/>
                </p:cNvCxnSpPr>
                <p:nvPr/>
              </p:nvCxnSpPr>
              <p:spPr>
                <a:xfrm rot="16200000" flipH="1">
                  <a:off x="6413043" y="5930955"/>
                  <a:ext cx="368284" cy="3"/>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6374201" y="6356350"/>
                <a:ext cx="30475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基于数字签名的</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HMAC</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技术</a:t>
                </a:r>
              </a:p>
            </p:txBody>
          </p:sp>
        </p:grpSp>
        <p:sp>
          <p:nvSpPr>
            <p:cNvPr id="43" name="矩形 42"/>
            <p:cNvSpPr/>
            <p:nvPr/>
          </p:nvSpPr>
          <p:spPr>
            <a:xfrm>
              <a:off x="5150867" y="1873639"/>
              <a:ext cx="964430" cy="39781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共享密钥</a:t>
              </a:r>
            </a:p>
          </p:txBody>
        </p:sp>
        <p:cxnSp>
          <p:nvCxnSpPr>
            <p:cNvPr id="44" name="直接箭头连接符 43"/>
            <p:cNvCxnSpPr>
              <a:stCxn id="43" idx="3"/>
              <a:endCxn id="11" idx="1"/>
            </p:cNvCxnSpPr>
            <p:nvPr/>
          </p:nvCxnSpPr>
          <p:spPr>
            <a:xfrm flipV="1">
              <a:off x="6115297" y="2069910"/>
              <a:ext cx="231832" cy="263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6" name="文本框 457">
            <a:extLst>
              <a:ext uri="{FF2B5EF4-FFF2-40B4-BE49-F238E27FC236}">
                <a16:creationId xmlns:a16="http://schemas.microsoft.com/office/drawing/2014/main" id="{A9F608E0-658C-DA44-9C60-8192A9726CAF}"/>
              </a:ext>
            </a:extLst>
          </p:cNvPr>
          <p:cNvSpPr txBox="1"/>
          <p:nvPr/>
        </p:nvSpPr>
        <p:spPr>
          <a:xfrm>
            <a:off x="102035" y="6492874"/>
            <a:ext cx="287363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8.3.2</a:t>
            </a:r>
            <a:r>
              <a:rPr kumimoji="0" lang="en-US" altLang="zh-CN" sz="16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r>
              <a:rPr kumimoji="0" lang="zh-CN" altLang="en-US" sz="16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数字签名与报文完整性</a:t>
            </a:r>
            <a:endPar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数字签名与报文完整性</a:t>
            </a:r>
          </a:p>
        </p:txBody>
      </p:sp>
      <p:sp>
        <p:nvSpPr>
          <p:cNvPr id="3" name="内容占位符 2"/>
          <p:cNvSpPr>
            <a:spLocks noGrp="1"/>
          </p:cNvSpPr>
          <p:nvPr>
            <p:ph idx="1"/>
          </p:nvPr>
        </p:nvSpPr>
        <p:spPr/>
        <p:txBody>
          <a:bodyPr>
            <a:normAutofit/>
          </a:bodyPr>
          <a:lstStyle/>
          <a:p>
            <a:r>
              <a:rPr lang="zh-CN" altLang="en-US" dirty="0"/>
              <a:t>证书与公钥基础设施</a:t>
            </a:r>
            <a:endParaRPr lang="en-US" altLang="zh-CN" dirty="0"/>
          </a:p>
          <a:p>
            <a:r>
              <a:rPr lang="zh-CN" altLang="en-US" dirty="0"/>
              <a:t>公钥证书（</a:t>
            </a:r>
            <a:r>
              <a:rPr lang="en-US" dirty="0"/>
              <a:t>Public-Key </a:t>
            </a:r>
            <a:r>
              <a:rPr lang="en-US" dirty="0" err="1"/>
              <a:t>Certificate，PKC</a:t>
            </a:r>
            <a:r>
              <a:rPr lang="en-US" dirty="0"/>
              <a:t>）</a:t>
            </a:r>
            <a:r>
              <a:rPr lang="en-US" altLang="zh-CN" dirty="0"/>
              <a:t>= </a:t>
            </a:r>
            <a:r>
              <a:rPr lang="zh-CN" altLang="en-US" dirty="0"/>
              <a:t>驾照</a:t>
            </a:r>
            <a:endParaRPr lang="en-US" dirty="0"/>
          </a:p>
          <a:p>
            <a:pPr lvl="1"/>
            <a:r>
              <a:rPr lang="zh-CN" altLang="en-US" dirty="0"/>
              <a:t>驾照包含：姓名、组织、邮箱、地址等个人信息，以及属于此人的公钥，并由官方认证机构（</a:t>
            </a:r>
            <a:r>
              <a:rPr lang="en-US" altLang="zh-CN" dirty="0"/>
              <a:t>Certification Authority</a:t>
            </a:r>
            <a:r>
              <a:rPr lang="zh-CN" altLang="en-US" dirty="0"/>
              <a:t>，</a:t>
            </a:r>
            <a:r>
              <a:rPr lang="en-US" altLang="zh-CN" dirty="0"/>
              <a:t>CA</a:t>
            </a:r>
            <a:r>
              <a:rPr lang="zh-CN" altLang="en-US" dirty="0"/>
              <a:t>）施加数字签名。</a:t>
            </a:r>
            <a:endParaRPr lang="en-US" altLang="zh-CN" dirty="0"/>
          </a:p>
          <a:p>
            <a:pPr lvl="1"/>
            <a:r>
              <a:rPr lang="en-US" altLang="zh-CN" dirty="0"/>
              <a:t>X.509</a:t>
            </a:r>
            <a:r>
              <a:rPr lang="zh-CN" altLang="en-US" dirty="0"/>
              <a:t>是一种公钥证书生成和交换的标准规范</a:t>
            </a:r>
            <a:endParaRPr lang="en-US" altLang="zh-CN" dirty="0"/>
          </a:p>
          <a:p>
            <a:pPr>
              <a:buFont typeface="Arial" pitchFamily="34" charset="0"/>
              <a:buChar char="•"/>
            </a:pPr>
            <a:r>
              <a:rPr lang="zh-CN" altLang="en-US" sz="2400" dirty="0">
                <a:cs typeface="Times New Roman" pitchFamily="18" charset="0"/>
              </a:rPr>
              <a:t>证书内容用认证中心</a:t>
            </a:r>
            <a:r>
              <a:rPr lang="en-US" altLang="zh-CN" sz="2400" dirty="0">
                <a:cs typeface="Times New Roman" pitchFamily="18" charset="0"/>
              </a:rPr>
              <a:t>CA</a:t>
            </a:r>
            <a:r>
              <a:rPr lang="zh-CN" altLang="en-US" sz="2400" dirty="0">
                <a:cs typeface="Times New Roman" pitchFamily="18" charset="0"/>
              </a:rPr>
              <a:t>（或其他可信第三方）的私钥进行签名</a:t>
            </a:r>
            <a:endParaRPr lang="en-US" altLang="zh-CN" sz="2400" dirty="0">
              <a:cs typeface="Times New Roman" pitchFamily="18" charset="0"/>
            </a:endParaRPr>
          </a:p>
          <a:p>
            <a:pPr>
              <a:buFont typeface="Arial" pitchFamily="34" charset="0"/>
              <a:buChar char="•"/>
            </a:pPr>
            <a:r>
              <a:rPr lang="zh-CN" altLang="en-US" sz="2400" dirty="0">
                <a:cs typeface="Times New Roman" pitchFamily="18" charset="0"/>
              </a:rPr>
              <a:t>证书将用户身份与公钥绑定在一起。通常还包括：有效期、权限等信息</a:t>
            </a:r>
            <a:endParaRPr lang="en-AU" altLang="zh-CN" sz="2400" dirty="0">
              <a:cs typeface="Times New Roman" pitchFamily="18" charset="0"/>
            </a:endParaRPr>
          </a:p>
          <a:p>
            <a:pPr>
              <a:buFont typeface="Arial" pitchFamily="34" charset="0"/>
              <a:buChar char="•"/>
            </a:pPr>
            <a:r>
              <a:rPr lang="zh-CN" altLang="en-US" sz="2400" dirty="0">
                <a:cs typeface="Times New Roman" pitchFamily="18" charset="0"/>
              </a:rPr>
              <a:t>公钥证书保证密钥交换不需要与公钥授权中心的实时连接。通信各方使用证书来交换密钥</a:t>
            </a:r>
            <a:endParaRPr lang="en-AU" altLang="zh-CN" sz="2400" dirty="0">
              <a:cs typeface="Times New Roman" pitchFamily="18" charset="0"/>
            </a:endParaRPr>
          </a:p>
          <a:p>
            <a:pPr>
              <a:buFont typeface="Arial" pitchFamily="34" charset="0"/>
              <a:buChar char="•"/>
            </a:pPr>
            <a:r>
              <a:rPr lang="zh-CN" altLang="en-US" sz="2400" dirty="0">
                <a:cs typeface="Times New Roman" pitchFamily="18" charset="0"/>
              </a:rPr>
              <a:t>任何知道</a:t>
            </a:r>
            <a:r>
              <a:rPr lang="en-US" altLang="zh-CN" sz="2400" dirty="0">
                <a:cs typeface="Times New Roman" pitchFamily="18" charset="0"/>
              </a:rPr>
              <a:t>CA</a:t>
            </a:r>
            <a:r>
              <a:rPr lang="zh-CN" altLang="en-US" sz="2400" dirty="0">
                <a:cs typeface="Times New Roman" pitchFamily="18" charset="0"/>
              </a:rPr>
              <a:t>公钥的用户都可以对证书进行验证</a:t>
            </a:r>
            <a:endParaRPr lang="en-US" altLang="zh-CN" sz="2400" dirty="0">
              <a:cs typeface="Times New Roman" pitchFamily="18" charset="0"/>
            </a:endParaRPr>
          </a:p>
          <a:p>
            <a:pPr lvl="1"/>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D58F9715-4B24-4BB7-9CCC-28AE0A0D3076}"/>
              </a:ext>
            </a:extLst>
          </p:cNvPr>
          <p:cNvSpPr txBox="1"/>
          <p:nvPr/>
        </p:nvSpPr>
        <p:spPr>
          <a:xfrm>
            <a:off x="191182" y="6571617"/>
            <a:ext cx="28736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8.3.2</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r>
              <a:rPr kumimoji="0" lang="zh-CN" altLang="en-US"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数字签名与报文完整性</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数字签名与报文完整性</a:t>
            </a:r>
          </a:p>
        </p:txBody>
      </p:sp>
      <p:sp>
        <p:nvSpPr>
          <p:cNvPr id="3" name="内容占位符 2"/>
          <p:cNvSpPr>
            <a:spLocks noGrp="1"/>
          </p:cNvSpPr>
          <p:nvPr>
            <p:ph idx="1"/>
          </p:nvPr>
        </p:nvSpPr>
        <p:spPr/>
        <p:txBody>
          <a:bodyPr/>
          <a:lstStyle/>
          <a:p>
            <a:r>
              <a:rPr lang="zh-CN" altLang="en-US" dirty="0"/>
              <a:t>证书与公钥基础设施</a:t>
            </a:r>
            <a:endParaRPr lang="en-US" altLang="zh-CN" dirty="0">
              <a:cs typeface="Times New Roman" pitchFamily="18" charset="0"/>
            </a:endParaRPr>
          </a:p>
          <a:p>
            <a:r>
              <a:rPr lang="zh-CN" altLang="en-US" dirty="0">
                <a:cs typeface="Times New Roman" pitchFamily="18" charset="0"/>
              </a:rPr>
              <a:t>公钥证书满足如下条件：</a:t>
            </a:r>
            <a:endParaRPr lang="en-US" altLang="zh-CN" dirty="0">
              <a:cs typeface="Times New Roman" pitchFamily="18" charset="0"/>
            </a:endParaRPr>
          </a:p>
          <a:p>
            <a:pPr lvl="1"/>
            <a:r>
              <a:rPr lang="zh-CN" altLang="en-US" dirty="0">
                <a:cs typeface="Times New Roman" pitchFamily="18" charset="0"/>
              </a:rPr>
              <a:t>任何通信方可以读取证书，确定证书拥有者的姓名和公钥</a:t>
            </a:r>
            <a:endParaRPr lang="en-US" altLang="zh-CN" dirty="0">
              <a:cs typeface="Times New Roman" pitchFamily="18" charset="0"/>
            </a:endParaRPr>
          </a:p>
          <a:p>
            <a:pPr lvl="1"/>
            <a:r>
              <a:rPr lang="zh-CN" altLang="en-US" dirty="0">
                <a:cs typeface="Times New Roman" pitchFamily="18" charset="0"/>
              </a:rPr>
              <a:t>任何通信方可以验证证书出自证书管理员</a:t>
            </a:r>
            <a:endParaRPr lang="en-US" altLang="zh-CN" dirty="0">
              <a:cs typeface="Times New Roman" pitchFamily="18" charset="0"/>
            </a:endParaRPr>
          </a:p>
          <a:p>
            <a:pPr lvl="1"/>
            <a:r>
              <a:rPr lang="zh-CN" altLang="en-US" dirty="0">
                <a:cs typeface="Times New Roman" pitchFamily="18" charset="0"/>
              </a:rPr>
              <a:t>只有证书管理员可以产生并更新证书</a:t>
            </a:r>
            <a:endParaRPr lang="en-US" altLang="zh-CN" dirty="0">
              <a:cs typeface="Times New Roman" pitchFamily="18" charset="0"/>
            </a:endParaRPr>
          </a:p>
          <a:p>
            <a:pPr lvl="2"/>
            <a:r>
              <a:rPr lang="zh-CN" altLang="en-US" dirty="0">
                <a:cs typeface="Times New Roman" pitchFamily="18" charset="0"/>
              </a:rPr>
              <a:t>注意，获得管理员的密码，并不意味着得到管理员的私钥</a:t>
            </a: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6" name="内容占位符 5"/>
          <p:cNvGraphicFramePr>
            <a:graphicFrameLocks/>
          </p:cNvGraphicFramePr>
          <p:nvPr/>
        </p:nvGraphicFramePr>
        <p:xfrm>
          <a:off x="9528320" y="1754568"/>
          <a:ext cx="2206832" cy="3566160"/>
        </p:xfrm>
        <a:graphic>
          <a:graphicData uri="http://schemas.openxmlformats.org/drawingml/2006/table">
            <a:tbl>
              <a:tblPr bandRow="1">
                <a:tableStyleId>{8EC20E35-A176-4012-BC5E-935CFFF8708E}</a:tableStyleId>
              </a:tblPr>
              <a:tblGrid>
                <a:gridCol w="2206832">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版本号</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用户名</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用户</a:t>
                      </a:r>
                      <a:r>
                        <a:rPr lang="en-US" altLang="zh-CN" sz="2000" dirty="0">
                          <a:latin typeface="微软雅黑" panose="020B0503020204020204" pitchFamily="34" charset="-122"/>
                          <a:ea typeface="微软雅黑" panose="020B0503020204020204" pitchFamily="34" charset="-122"/>
                        </a:rPr>
                        <a:t>ID</a:t>
                      </a:r>
                      <a:endParaRPr lang="en-US" altLang="zh-CN" sz="2000" b="1" dirty="0">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2"/>
                  </a:ext>
                </a:extLst>
              </a:tr>
              <a:tr h="370840">
                <a:tc>
                  <a:txBody>
                    <a:bodyPr/>
                    <a:lstStyle/>
                    <a:p>
                      <a:pPr algn="ctr"/>
                      <a:r>
                        <a:rPr lang="zh-CN" altLang="en-US" sz="2000" dirty="0">
                          <a:latin typeface="微软雅黑" panose="020B0503020204020204" pitchFamily="34" charset="-122"/>
                          <a:ea typeface="微软雅黑" panose="020B0503020204020204" pitchFamily="34" charset="-122"/>
                        </a:rPr>
                        <a:t>公钥</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3"/>
                  </a:ext>
                </a:extLst>
              </a:tr>
              <a:tr h="370840">
                <a:tc>
                  <a:txBody>
                    <a:bodyPr/>
                    <a:lstStyle/>
                    <a:p>
                      <a:pPr algn="ctr"/>
                      <a:r>
                        <a:rPr lang="zh-CN" altLang="en-US" sz="2000" baseline="0" dirty="0">
                          <a:latin typeface="微软雅黑" panose="020B0503020204020204" pitchFamily="34" charset="-122"/>
                          <a:ea typeface="微软雅黑" panose="020B0503020204020204" pitchFamily="34" charset="-122"/>
                        </a:rPr>
                        <a:t>有效期</a:t>
                      </a:r>
                      <a:endParaRPr lang="zh-CN" altLang="en-US" sz="2000" b="1" baseline="0" dirty="0">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4"/>
                  </a:ext>
                </a:extLst>
              </a:tr>
              <a:tr h="370840">
                <a:tc>
                  <a:txBody>
                    <a:bodyPr/>
                    <a:lstStyle/>
                    <a:p>
                      <a:pPr algn="ctr"/>
                      <a:r>
                        <a:rPr lang="zh-CN" altLang="en-US" sz="2000" dirty="0">
                          <a:latin typeface="微软雅黑" panose="020B0503020204020204" pitchFamily="34" charset="-122"/>
                          <a:ea typeface="微软雅黑" panose="020B0503020204020204" pitchFamily="34" charset="-122"/>
                        </a:rPr>
                        <a:t>使用权限</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5"/>
                  </a:ext>
                </a:extLst>
              </a:tr>
              <a:tr h="370840">
                <a:tc>
                  <a:txBody>
                    <a:bodyPr/>
                    <a:lstStyle/>
                    <a:p>
                      <a:pPr algn="ctr"/>
                      <a:r>
                        <a:rPr lang="zh-CN" altLang="en-US" sz="2000" dirty="0">
                          <a:latin typeface="微软雅黑" panose="020B0503020204020204" pitchFamily="34" charset="-122"/>
                          <a:ea typeface="微软雅黑" panose="020B0503020204020204" pitchFamily="34" charset="-122"/>
                        </a:rPr>
                        <a:t>备用公钥</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6"/>
                  </a:ext>
                </a:extLst>
              </a:tr>
              <a:tr h="370840">
                <a:tc>
                  <a:txBody>
                    <a:bodyPr/>
                    <a:lstStyle/>
                    <a:p>
                      <a:pPr algn="ctr"/>
                      <a:r>
                        <a:rPr lang="en-US" altLang="zh-CN" sz="2000" dirty="0">
                          <a:latin typeface="微软雅黑" panose="020B0503020204020204" pitchFamily="34" charset="-122"/>
                          <a:ea typeface="微软雅黑" panose="020B0503020204020204" pitchFamily="34" charset="-122"/>
                        </a:rPr>
                        <a:t>HASH(</a:t>
                      </a:r>
                      <a:r>
                        <a:rPr lang="zh-CN" altLang="en-US" sz="2000" dirty="0">
                          <a:latin typeface="微软雅黑" panose="020B0503020204020204" pitchFamily="34" charset="-122"/>
                          <a:ea typeface="微软雅黑" panose="020B0503020204020204" pitchFamily="34" charset="-122"/>
                        </a:rPr>
                        <a:t>以上内容</a:t>
                      </a:r>
                      <a:r>
                        <a:rPr lang="en-US" altLang="zh-CN" sz="2000"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微软雅黑" panose="020B0503020204020204" pitchFamily="34" charset="-122"/>
                          <a:ea typeface="微软雅黑" panose="020B0503020204020204" pitchFamily="34" charset="-122"/>
                        </a:rPr>
                        <a:t>E</a:t>
                      </a:r>
                      <a:r>
                        <a:rPr lang="en-US" altLang="zh-CN" sz="2000" baseline="-25000" dirty="0">
                          <a:latin typeface="微软雅黑" panose="020B0503020204020204" pitchFamily="34" charset="-122"/>
                          <a:ea typeface="微软雅黑" panose="020B0503020204020204" pitchFamily="34" charset="-122"/>
                        </a:rPr>
                        <a:t> </a:t>
                      </a:r>
                      <a:r>
                        <a:rPr lang="en-US" altLang="zh-CN" sz="2000" baseline="0" dirty="0">
                          <a:latin typeface="微软雅黑" panose="020B0503020204020204" pitchFamily="34" charset="-122"/>
                          <a:ea typeface="微软雅黑" panose="020B0503020204020204" pitchFamily="34" charset="-122"/>
                        </a:rPr>
                        <a:t>(</a:t>
                      </a:r>
                      <a:r>
                        <a:rPr lang="en-US" altLang="zh-CN" sz="2000" baseline="0" dirty="0" err="1">
                          <a:latin typeface="微软雅黑" panose="020B0503020204020204" pitchFamily="34" charset="-122"/>
                          <a:ea typeface="微软雅黑" panose="020B0503020204020204" pitchFamily="34" charset="-122"/>
                        </a:rPr>
                        <a:t>PR</a:t>
                      </a:r>
                      <a:r>
                        <a:rPr lang="en-US" altLang="zh-CN" sz="2000" baseline="-25000" dirty="0" err="1">
                          <a:latin typeface="微软雅黑" panose="020B0503020204020204" pitchFamily="34" charset="-122"/>
                          <a:ea typeface="微软雅黑" panose="020B0503020204020204" pitchFamily="34" charset="-122"/>
                        </a:rPr>
                        <a:t>auth</a:t>
                      </a:r>
                      <a:r>
                        <a:rPr lang="en-US" altLang="zh-CN" sz="2000" baseline="0" dirty="0">
                          <a:latin typeface="微软雅黑" panose="020B0503020204020204" pitchFamily="34" charset="-122"/>
                          <a:ea typeface="微软雅黑" panose="020B0503020204020204" pitchFamily="34" charset="-122"/>
                        </a:rPr>
                        <a:t>, HASH)</a:t>
                      </a:r>
                      <a:endParaRPr lang="zh-CN" altLang="en-US" sz="2000" b="1" baseline="0" dirty="0">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8"/>
                  </a:ext>
                </a:extLst>
              </a:tr>
            </a:tbl>
          </a:graphicData>
        </a:graphic>
      </p:graphicFrame>
      <p:sp>
        <p:nvSpPr>
          <p:cNvPr id="7" name="TextBox 6"/>
          <p:cNvSpPr txBox="1"/>
          <p:nvPr/>
        </p:nvSpPr>
        <p:spPr>
          <a:xfrm>
            <a:off x="9630251" y="5520783"/>
            <a:ext cx="17235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一个证书例子</a:t>
            </a:r>
          </a:p>
        </p:txBody>
      </p:sp>
      <p:sp>
        <p:nvSpPr>
          <p:cNvPr id="9" name="文本框 457">
            <a:extLst>
              <a:ext uri="{FF2B5EF4-FFF2-40B4-BE49-F238E27FC236}">
                <a16:creationId xmlns:a16="http://schemas.microsoft.com/office/drawing/2014/main" id="{1BC9C504-1D18-4CF3-A94D-8EEA50A44393}"/>
              </a:ext>
            </a:extLst>
          </p:cNvPr>
          <p:cNvSpPr txBox="1"/>
          <p:nvPr/>
        </p:nvSpPr>
        <p:spPr>
          <a:xfrm>
            <a:off x="191182" y="6571617"/>
            <a:ext cx="28736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8.3.2</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r>
              <a:rPr kumimoji="0" lang="zh-CN" altLang="en-US"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数字签名与报文完整性</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lstStyle/>
          <a:p>
            <a:r>
              <a:rPr lang="zh-CN" altLang="en-US" dirty="0"/>
              <a:t>数字签名与报文完整性</a:t>
            </a:r>
          </a:p>
        </p:txBody>
      </p:sp>
      <p:sp>
        <p:nvSpPr>
          <p:cNvPr id="21" name="内容占位符 20"/>
          <p:cNvSpPr>
            <a:spLocks noGrp="1"/>
          </p:cNvSpPr>
          <p:nvPr>
            <p:ph idx="1"/>
          </p:nvPr>
        </p:nvSpPr>
        <p:spPr/>
        <p:txBody>
          <a:bodyPr/>
          <a:lstStyle/>
          <a:p>
            <a:r>
              <a:rPr lang="zh-CN" altLang="en-US" dirty="0"/>
              <a:t>一个简单的获取证书和通信过程</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C3986-FA80-4EE7-9FDC-15A4E8531ED7}" type="slidenum">
              <a:rPr kumimoji="0"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zh-CN"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10242" name="Picture 2"/>
          <p:cNvPicPr>
            <a:picLocks noChangeAspect="1" noChangeArrowheads="1"/>
          </p:cNvPicPr>
          <p:nvPr/>
        </p:nvPicPr>
        <p:blipFill>
          <a:blip r:embed="rId3" cstate="print"/>
          <a:srcRect/>
          <a:stretch>
            <a:fillRect/>
          </a:stretch>
        </p:blipFill>
        <p:spPr bwMode="auto">
          <a:xfrm>
            <a:off x="1521024" y="2023540"/>
            <a:ext cx="10109200" cy="3752850"/>
          </a:xfrm>
          <a:prstGeom prst="rect">
            <a:avLst/>
          </a:prstGeom>
          <a:noFill/>
          <a:ln w="9525">
            <a:noFill/>
            <a:miter lim="800000"/>
            <a:headEnd/>
            <a:tailEnd/>
          </a:ln>
          <a:effectLst/>
        </p:spPr>
      </p:pic>
      <p:grpSp>
        <p:nvGrpSpPr>
          <p:cNvPr id="4" name="组合 11"/>
          <p:cNvGrpSpPr/>
          <p:nvPr/>
        </p:nvGrpSpPr>
        <p:grpSpPr>
          <a:xfrm>
            <a:off x="2385120" y="1979321"/>
            <a:ext cx="2729381" cy="1762847"/>
            <a:chOff x="1331640" y="1628800"/>
            <a:chExt cx="2047036" cy="1762847"/>
          </a:xfrm>
        </p:grpSpPr>
        <p:sp>
          <p:nvSpPr>
            <p:cNvPr id="13" name="椭圆 12"/>
            <p:cNvSpPr/>
            <p:nvPr/>
          </p:nvSpPr>
          <p:spPr>
            <a:xfrm rot="19319004">
              <a:off x="2979046" y="1879479"/>
              <a:ext cx="399630" cy="1512168"/>
            </a:xfrm>
            <a:prstGeom prst="ellipse">
              <a:avLst/>
            </a:prstGeom>
            <a:noFill/>
            <a:ln w="38100">
              <a:solidFill>
                <a:srgbClr val="7030A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文本框 13"/>
            <p:cNvSpPr txBox="1"/>
            <p:nvPr/>
          </p:nvSpPr>
          <p:spPr>
            <a:xfrm>
              <a:off x="1331640" y="1628800"/>
              <a:ext cx="167738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获取自己公钥证书</a:t>
              </a:r>
            </a:p>
          </p:txBody>
        </p:sp>
      </p:grpSp>
      <p:grpSp>
        <p:nvGrpSpPr>
          <p:cNvPr id="5" name="组合 14"/>
          <p:cNvGrpSpPr/>
          <p:nvPr/>
        </p:nvGrpSpPr>
        <p:grpSpPr>
          <a:xfrm>
            <a:off x="8145760" y="2195344"/>
            <a:ext cx="2467733" cy="1649474"/>
            <a:chOff x="1374247" y="1988840"/>
            <a:chExt cx="1850800" cy="1649474"/>
          </a:xfrm>
        </p:grpSpPr>
        <p:sp>
          <p:nvSpPr>
            <p:cNvPr id="16" name="椭圆 15"/>
            <p:cNvSpPr/>
            <p:nvPr/>
          </p:nvSpPr>
          <p:spPr>
            <a:xfrm rot="2687344">
              <a:off x="1374247" y="2126146"/>
              <a:ext cx="399630" cy="1512168"/>
            </a:xfrm>
            <a:prstGeom prst="ellipse">
              <a:avLst/>
            </a:prstGeom>
            <a:noFill/>
            <a:ln w="38100">
              <a:solidFill>
                <a:srgbClr val="7030A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 name="文本框 16"/>
            <p:cNvSpPr txBox="1"/>
            <p:nvPr/>
          </p:nvSpPr>
          <p:spPr>
            <a:xfrm>
              <a:off x="1547664" y="1988840"/>
              <a:ext cx="167738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获取自己公钥证书</a:t>
              </a:r>
            </a:p>
          </p:txBody>
        </p:sp>
      </p:grpSp>
      <p:grpSp>
        <p:nvGrpSpPr>
          <p:cNvPr id="6" name="组合 17"/>
          <p:cNvGrpSpPr/>
          <p:nvPr/>
        </p:nvGrpSpPr>
        <p:grpSpPr>
          <a:xfrm>
            <a:off x="4858071" y="4342800"/>
            <a:ext cx="3518912" cy="2364070"/>
            <a:chOff x="267233" y="2060848"/>
            <a:chExt cx="2639184" cy="2364070"/>
          </a:xfrm>
        </p:grpSpPr>
        <p:sp>
          <p:nvSpPr>
            <p:cNvPr id="19" name="椭圆 18"/>
            <p:cNvSpPr/>
            <p:nvPr/>
          </p:nvSpPr>
          <p:spPr>
            <a:xfrm>
              <a:off x="1662279" y="2060848"/>
              <a:ext cx="399630" cy="1656184"/>
            </a:xfrm>
            <a:prstGeom prst="ellipse">
              <a:avLst/>
            </a:prstGeom>
            <a:noFill/>
            <a:ln w="38100">
              <a:solidFill>
                <a:srgbClr val="7030A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 name="文本框 19"/>
            <p:cNvSpPr txBox="1"/>
            <p:nvPr/>
          </p:nvSpPr>
          <p:spPr>
            <a:xfrm>
              <a:off x="267233" y="3717032"/>
              <a:ext cx="263918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交换证书</a:t>
              </a:r>
              <a:endParaRPr kumimoji="0" lang="en-US" altLang="zh-CN"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注意，这里没有认证对方身份</a:t>
              </a:r>
            </a:p>
          </p:txBody>
        </p:sp>
      </p:grpSp>
      <p:sp>
        <p:nvSpPr>
          <p:cNvPr id="23" name="文本框 457">
            <a:extLst>
              <a:ext uri="{FF2B5EF4-FFF2-40B4-BE49-F238E27FC236}">
                <a16:creationId xmlns:a16="http://schemas.microsoft.com/office/drawing/2014/main" id="{A9F608E0-658C-DA44-9C60-8192A9726CAF}"/>
              </a:ext>
            </a:extLst>
          </p:cNvPr>
          <p:cNvSpPr txBox="1"/>
          <p:nvPr/>
        </p:nvSpPr>
        <p:spPr>
          <a:xfrm>
            <a:off x="4795182" y="6596905"/>
            <a:ext cx="41177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引自 中国科学技术大学 李卫海  密码学导引</a:t>
            </a:r>
          </a:p>
        </p:txBody>
      </p:sp>
      <p:sp>
        <p:nvSpPr>
          <p:cNvPr id="24" name="TextBox 23"/>
          <p:cNvSpPr txBox="1"/>
          <p:nvPr/>
        </p:nvSpPr>
        <p:spPr>
          <a:xfrm>
            <a:off x="838200" y="5956240"/>
            <a:ext cx="326243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简单的获取证书和通信过程</a:t>
            </a:r>
          </a:p>
        </p:txBody>
      </p:sp>
      <p:sp>
        <p:nvSpPr>
          <p:cNvPr id="22" name="文本框 457">
            <a:extLst>
              <a:ext uri="{FF2B5EF4-FFF2-40B4-BE49-F238E27FC236}">
                <a16:creationId xmlns:a16="http://schemas.microsoft.com/office/drawing/2014/main" id="{93396786-FD2D-4A40-B38C-985E68A8CB26}"/>
              </a:ext>
            </a:extLst>
          </p:cNvPr>
          <p:cNvSpPr txBox="1"/>
          <p:nvPr/>
        </p:nvSpPr>
        <p:spPr>
          <a:xfrm>
            <a:off x="191182" y="6571617"/>
            <a:ext cx="28736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8.3.2</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r>
              <a:rPr kumimoji="0" lang="zh-CN" altLang="en-US"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数字签名与报文完整性</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74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dirty="0"/>
              <a:t>数字签名与报文完整性</a:t>
            </a:r>
          </a:p>
        </p:txBody>
      </p:sp>
      <p:sp>
        <p:nvSpPr>
          <p:cNvPr id="25" name="内容占位符 24"/>
          <p:cNvSpPr>
            <a:spLocks noGrp="1"/>
          </p:cNvSpPr>
          <p:nvPr>
            <p:ph idx="1"/>
          </p:nvPr>
        </p:nvSpPr>
        <p:spPr/>
        <p:txBody>
          <a:bodyPr/>
          <a:lstStyle/>
          <a:p>
            <a:r>
              <a:rPr lang="zh-CN" altLang="en-US" dirty="0"/>
              <a:t>一个双向身份认证的证书系统</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C3986-FA80-4EE7-9FDC-15A4E8531ED7}" type="slidenum">
              <a:rPr kumimoji="0"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zh-CN"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9218" name="Picture 2"/>
          <p:cNvPicPr>
            <a:picLocks noChangeAspect="1" noChangeArrowheads="1"/>
          </p:cNvPicPr>
          <p:nvPr/>
        </p:nvPicPr>
        <p:blipFill>
          <a:blip r:embed="rId3" cstate="print"/>
          <a:srcRect/>
          <a:stretch>
            <a:fillRect/>
          </a:stretch>
        </p:blipFill>
        <p:spPr bwMode="auto">
          <a:xfrm>
            <a:off x="2680779" y="2166392"/>
            <a:ext cx="9030464" cy="3888432"/>
          </a:xfrm>
          <a:prstGeom prst="rect">
            <a:avLst/>
          </a:prstGeom>
          <a:noFill/>
          <a:ln w="9525">
            <a:noFill/>
            <a:miter lim="800000"/>
            <a:headEnd/>
            <a:tailEnd/>
          </a:ln>
          <a:effectLst/>
        </p:spPr>
      </p:pic>
      <p:grpSp>
        <p:nvGrpSpPr>
          <p:cNvPr id="5" name="组合 19"/>
          <p:cNvGrpSpPr/>
          <p:nvPr/>
        </p:nvGrpSpPr>
        <p:grpSpPr>
          <a:xfrm>
            <a:off x="3064821" y="2238401"/>
            <a:ext cx="2537360" cy="1762847"/>
            <a:chOff x="1475656" y="1628800"/>
            <a:chExt cx="1903020" cy="1762847"/>
          </a:xfrm>
        </p:grpSpPr>
        <p:sp>
          <p:nvSpPr>
            <p:cNvPr id="11" name="椭圆 10"/>
            <p:cNvSpPr/>
            <p:nvPr/>
          </p:nvSpPr>
          <p:spPr>
            <a:xfrm rot="19319004">
              <a:off x="2979046" y="1879479"/>
              <a:ext cx="399630" cy="1512168"/>
            </a:xfrm>
            <a:prstGeom prst="ellipse">
              <a:avLst/>
            </a:prstGeom>
            <a:noFill/>
            <a:ln w="38100">
              <a:solidFill>
                <a:srgbClr val="7030A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 name="文本框 12"/>
            <p:cNvSpPr txBox="1"/>
            <p:nvPr/>
          </p:nvSpPr>
          <p:spPr>
            <a:xfrm>
              <a:off x="1475656" y="1628800"/>
              <a:ext cx="12734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获取</a:t>
              </a:r>
              <a:r>
                <a:rPr kumimoji="0" lang="en-US" altLang="zh-CN"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Bob</a:t>
              </a:r>
              <a:r>
                <a:rPr kumimoji="0"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公钥</a:t>
              </a:r>
            </a:p>
          </p:txBody>
        </p:sp>
      </p:grpSp>
      <p:grpSp>
        <p:nvGrpSpPr>
          <p:cNvPr id="6" name="组合 17"/>
          <p:cNvGrpSpPr/>
          <p:nvPr/>
        </p:nvGrpSpPr>
        <p:grpSpPr>
          <a:xfrm>
            <a:off x="1097280" y="2814465"/>
            <a:ext cx="5327915" cy="974597"/>
            <a:chOff x="0" y="2204864"/>
            <a:chExt cx="3995936" cy="974597"/>
          </a:xfrm>
        </p:grpSpPr>
        <p:sp>
          <p:nvSpPr>
            <p:cNvPr id="14" name="矩形 13"/>
            <p:cNvSpPr/>
            <p:nvPr/>
          </p:nvSpPr>
          <p:spPr>
            <a:xfrm>
              <a:off x="0" y="2204864"/>
              <a:ext cx="2016224"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原始请求，确认原始请求未被篡改</a:t>
              </a:r>
            </a:p>
          </p:txBody>
        </p:sp>
        <p:sp>
          <p:nvSpPr>
            <p:cNvPr id="15" name="任意多边形 14"/>
            <p:cNvSpPr/>
            <p:nvPr/>
          </p:nvSpPr>
          <p:spPr>
            <a:xfrm>
              <a:off x="1115616" y="2852936"/>
              <a:ext cx="2880320" cy="326525"/>
            </a:xfrm>
            <a:custGeom>
              <a:avLst/>
              <a:gdLst>
                <a:gd name="connsiteX0" fmla="*/ 2649071 w 2649071"/>
                <a:gd name="connsiteY0" fmla="*/ 147918 h 326525"/>
                <a:gd name="connsiteX1" fmla="*/ 1290918 w 2649071"/>
                <a:gd name="connsiteY1" fmla="*/ 322730 h 326525"/>
                <a:gd name="connsiteX2" fmla="*/ 0 w 2649071"/>
                <a:gd name="connsiteY2" fmla="*/ 0 h 326525"/>
              </a:gdLst>
              <a:ahLst/>
              <a:cxnLst>
                <a:cxn ang="0">
                  <a:pos x="connsiteX0" y="connsiteY0"/>
                </a:cxn>
                <a:cxn ang="0">
                  <a:pos x="connsiteX1" y="connsiteY1"/>
                </a:cxn>
                <a:cxn ang="0">
                  <a:pos x="connsiteX2" y="connsiteY2"/>
                </a:cxn>
              </a:cxnLst>
              <a:rect l="l" t="t" r="r" b="b"/>
              <a:pathLst>
                <a:path w="2649071" h="326525">
                  <a:moveTo>
                    <a:pt x="2649071" y="147918"/>
                  </a:moveTo>
                  <a:cubicBezTo>
                    <a:pt x="2190750" y="247650"/>
                    <a:pt x="1732430" y="347383"/>
                    <a:pt x="1290918" y="322730"/>
                  </a:cubicBezTo>
                  <a:cubicBezTo>
                    <a:pt x="849406" y="298077"/>
                    <a:pt x="424703" y="149038"/>
                    <a:pt x="0"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7" name="组合 18"/>
          <p:cNvGrpSpPr/>
          <p:nvPr/>
        </p:nvGrpSpPr>
        <p:grpSpPr>
          <a:xfrm>
            <a:off x="1240618" y="3567953"/>
            <a:ext cx="5916803" cy="818493"/>
            <a:chOff x="107504" y="2958353"/>
            <a:chExt cx="4437602" cy="818493"/>
          </a:xfrm>
        </p:grpSpPr>
        <p:sp>
          <p:nvSpPr>
            <p:cNvPr id="16" name="矩形 15"/>
            <p:cNvSpPr/>
            <p:nvPr/>
          </p:nvSpPr>
          <p:spPr>
            <a:xfrm>
              <a:off x="107504" y="3068960"/>
              <a:ext cx="1878687" cy="707886"/>
            </a:xfrm>
            <a:prstGeom prst="rect">
              <a:avLst/>
            </a:prstGeom>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原始时间戳，确认消息是即时的</a:t>
              </a:r>
            </a:p>
          </p:txBody>
        </p:sp>
        <p:sp>
          <p:nvSpPr>
            <p:cNvPr id="17" name="任意多边形 16"/>
            <p:cNvSpPr/>
            <p:nvPr/>
          </p:nvSpPr>
          <p:spPr>
            <a:xfrm>
              <a:off x="1304365" y="2958353"/>
              <a:ext cx="3240741" cy="802508"/>
            </a:xfrm>
            <a:custGeom>
              <a:avLst/>
              <a:gdLst>
                <a:gd name="connsiteX0" fmla="*/ 3240741 w 3240741"/>
                <a:gd name="connsiteY0" fmla="*/ 0 h 802508"/>
                <a:gd name="connsiteX1" fmla="*/ 1600200 w 3240741"/>
                <a:gd name="connsiteY1" fmla="*/ 739588 h 802508"/>
                <a:gd name="connsiteX2" fmla="*/ 0 w 3240741"/>
                <a:gd name="connsiteY2" fmla="*/ 712694 h 802508"/>
              </a:gdLst>
              <a:ahLst/>
              <a:cxnLst>
                <a:cxn ang="0">
                  <a:pos x="connsiteX0" y="connsiteY0"/>
                </a:cxn>
                <a:cxn ang="0">
                  <a:pos x="connsiteX1" y="connsiteY1"/>
                </a:cxn>
                <a:cxn ang="0">
                  <a:pos x="connsiteX2" y="connsiteY2"/>
                </a:cxn>
              </a:cxnLst>
              <a:rect l="l" t="t" r="r" b="b"/>
              <a:pathLst>
                <a:path w="3240741" h="802508">
                  <a:moveTo>
                    <a:pt x="3240741" y="0"/>
                  </a:moveTo>
                  <a:cubicBezTo>
                    <a:pt x="2690532" y="310403"/>
                    <a:pt x="2140323" y="620806"/>
                    <a:pt x="1600200" y="739588"/>
                  </a:cubicBezTo>
                  <a:cubicBezTo>
                    <a:pt x="1060077" y="858370"/>
                    <a:pt x="530038" y="785532"/>
                    <a:pt x="0" y="712694"/>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8" name="组合 21"/>
          <p:cNvGrpSpPr/>
          <p:nvPr/>
        </p:nvGrpSpPr>
        <p:grpSpPr>
          <a:xfrm>
            <a:off x="8786261" y="2238400"/>
            <a:ext cx="2034921" cy="1649474"/>
            <a:chOff x="1374247" y="1988840"/>
            <a:chExt cx="1526191" cy="1649474"/>
          </a:xfrm>
        </p:grpSpPr>
        <p:sp>
          <p:nvSpPr>
            <p:cNvPr id="23" name="椭圆 22"/>
            <p:cNvSpPr/>
            <p:nvPr/>
          </p:nvSpPr>
          <p:spPr>
            <a:xfrm rot="2687344">
              <a:off x="1374247" y="2126146"/>
              <a:ext cx="399630" cy="1512168"/>
            </a:xfrm>
            <a:prstGeom prst="ellipse">
              <a:avLst/>
            </a:prstGeom>
            <a:noFill/>
            <a:ln w="38100">
              <a:solidFill>
                <a:srgbClr val="7030A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 name="文本框 23"/>
            <p:cNvSpPr txBox="1"/>
            <p:nvPr/>
          </p:nvSpPr>
          <p:spPr>
            <a:xfrm>
              <a:off x="1547664" y="1988840"/>
              <a:ext cx="1352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获取</a:t>
              </a:r>
              <a:r>
                <a:rPr kumimoji="0" lang="en-US" altLang="zh-CN"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Alice</a:t>
              </a:r>
              <a:r>
                <a:rPr kumimoji="0"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公钥</a:t>
              </a:r>
            </a:p>
          </p:txBody>
        </p:sp>
      </p:grpSp>
      <p:grpSp>
        <p:nvGrpSpPr>
          <p:cNvPr id="9" name="组合 24"/>
          <p:cNvGrpSpPr/>
          <p:nvPr/>
        </p:nvGrpSpPr>
        <p:grpSpPr>
          <a:xfrm>
            <a:off x="6521205" y="4110608"/>
            <a:ext cx="1723549" cy="2560350"/>
            <a:chOff x="1158223" y="1628800"/>
            <a:chExt cx="1292662" cy="2560350"/>
          </a:xfrm>
        </p:grpSpPr>
        <p:sp>
          <p:nvSpPr>
            <p:cNvPr id="26" name="椭圆 25"/>
            <p:cNvSpPr/>
            <p:nvPr/>
          </p:nvSpPr>
          <p:spPr>
            <a:xfrm>
              <a:off x="1662279" y="1628800"/>
              <a:ext cx="399630" cy="2088232"/>
            </a:xfrm>
            <a:prstGeom prst="ellipse">
              <a:avLst/>
            </a:prstGeom>
            <a:noFill/>
            <a:ln w="38100">
              <a:solidFill>
                <a:srgbClr val="7030A0"/>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 name="文本框 26"/>
            <p:cNvSpPr txBox="1"/>
            <p:nvPr/>
          </p:nvSpPr>
          <p:spPr>
            <a:xfrm>
              <a:off x="1158223" y="3789040"/>
              <a:ext cx="12926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双向身份认证</a:t>
              </a:r>
            </a:p>
          </p:txBody>
        </p:sp>
      </p:grpSp>
      <p:sp>
        <p:nvSpPr>
          <p:cNvPr id="29" name="文本框 457">
            <a:extLst>
              <a:ext uri="{FF2B5EF4-FFF2-40B4-BE49-F238E27FC236}">
                <a16:creationId xmlns:a16="http://schemas.microsoft.com/office/drawing/2014/main" id="{A9F608E0-658C-DA44-9C60-8192A9726CAF}"/>
              </a:ext>
            </a:extLst>
          </p:cNvPr>
          <p:cNvSpPr txBox="1"/>
          <p:nvPr/>
        </p:nvSpPr>
        <p:spPr>
          <a:xfrm>
            <a:off x="4660202" y="6580826"/>
            <a:ext cx="41177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引自 中国科学技术大学 李卫海  密码学导引</a:t>
            </a:r>
          </a:p>
        </p:txBody>
      </p:sp>
      <p:sp>
        <p:nvSpPr>
          <p:cNvPr id="30" name="TextBox 29"/>
          <p:cNvSpPr txBox="1"/>
          <p:nvPr/>
        </p:nvSpPr>
        <p:spPr>
          <a:xfrm>
            <a:off x="838200" y="5956240"/>
            <a:ext cx="30059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双向身份认证的证书系统</a:t>
            </a:r>
          </a:p>
        </p:txBody>
      </p:sp>
      <p:sp>
        <p:nvSpPr>
          <p:cNvPr id="31" name="文本框 457">
            <a:extLst>
              <a:ext uri="{FF2B5EF4-FFF2-40B4-BE49-F238E27FC236}">
                <a16:creationId xmlns:a16="http://schemas.microsoft.com/office/drawing/2014/main" id="{A9F608E0-658C-DA44-9C60-8192A9726CAF}"/>
              </a:ext>
            </a:extLst>
          </p:cNvPr>
          <p:cNvSpPr txBox="1"/>
          <p:nvPr/>
        </p:nvSpPr>
        <p:spPr>
          <a:xfrm>
            <a:off x="191182" y="6571617"/>
            <a:ext cx="28736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8.3.2</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r>
              <a:rPr kumimoji="0" lang="zh-CN" altLang="en-US"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数字签名与报文完整性</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5125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数字签名与报文完整性</a:t>
            </a:r>
          </a:p>
        </p:txBody>
      </p:sp>
      <p:sp>
        <p:nvSpPr>
          <p:cNvPr id="3" name="内容占位符 2"/>
          <p:cNvSpPr>
            <a:spLocks noGrp="1"/>
          </p:cNvSpPr>
          <p:nvPr>
            <p:ph idx="1"/>
          </p:nvPr>
        </p:nvSpPr>
        <p:spPr/>
        <p:txBody>
          <a:bodyPr>
            <a:normAutofit fontScale="92500" lnSpcReduction="20000"/>
          </a:bodyPr>
          <a:lstStyle/>
          <a:p>
            <a:r>
              <a:rPr lang="zh-CN" altLang="en-US" dirty="0"/>
              <a:t>证书与公钥基础设施</a:t>
            </a:r>
            <a:endParaRPr lang="en-US" altLang="zh-CN" dirty="0"/>
          </a:p>
          <a:p>
            <a:r>
              <a:rPr lang="en-US" altLang="zh-CN" dirty="0"/>
              <a:t> PKI(</a:t>
            </a:r>
            <a:r>
              <a:rPr lang="zh-CN" altLang="en-US" dirty="0"/>
              <a:t>身份认证，银行</a:t>
            </a:r>
            <a:r>
              <a:rPr lang="en-US" altLang="zh-CN" dirty="0"/>
              <a:t>U</a:t>
            </a:r>
            <a:r>
              <a:rPr lang="zh-CN" altLang="en-US" dirty="0"/>
              <a:t>盾</a:t>
            </a:r>
            <a:r>
              <a:rPr lang="en-US" altLang="zh-CN" dirty="0"/>
              <a:t>)</a:t>
            </a:r>
          </a:p>
          <a:p>
            <a:pPr lvl="1"/>
            <a:r>
              <a:rPr lang="en-US" altLang="zh-CN" dirty="0"/>
              <a:t>PKI</a:t>
            </a:r>
            <a:r>
              <a:rPr lang="zh-CN" altLang="en-US" dirty="0"/>
              <a:t>（</a:t>
            </a:r>
            <a:r>
              <a:rPr lang="en-US" altLang="zh-CN" dirty="0"/>
              <a:t>Public-Key Infrastructure</a:t>
            </a:r>
            <a:r>
              <a:rPr lang="zh-CN" altLang="en-US" dirty="0"/>
              <a:t>）是为了能够更有效地运用公钥而制定的一系列规范和规格的总称。</a:t>
            </a:r>
            <a:r>
              <a:rPr lang="en-US" altLang="zh-CN" dirty="0"/>
              <a:t>X.509</a:t>
            </a:r>
            <a:r>
              <a:rPr lang="zh-CN" altLang="en-US" dirty="0"/>
              <a:t>是</a:t>
            </a:r>
            <a:r>
              <a:rPr lang="en-US" altLang="zh-CN" dirty="0"/>
              <a:t>PKI</a:t>
            </a:r>
            <a:r>
              <a:rPr lang="zh-CN" altLang="en-US" dirty="0"/>
              <a:t>的一种。</a:t>
            </a:r>
            <a:endParaRPr lang="en-US" altLang="zh-CN" dirty="0"/>
          </a:p>
          <a:p>
            <a:pPr lvl="1"/>
            <a:r>
              <a:rPr lang="zh-CN" altLang="en-US" dirty="0"/>
              <a:t>用来创建、管理、存储、分发和撤销数字证书。提供网络信息安全服务，保证用户安全、便捷、高效地获取公钥</a:t>
            </a:r>
            <a:endParaRPr lang="en-US" altLang="zh-CN" dirty="0"/>
          </a:p>
          <a:p>
            <a:pPr lvl="2"/>
            <a:r>
              <a:rPr lang="zh-CN" altLang="en-US" sz="2200" dirty="0"/>
              <a:t>端实体</a:t>
            </a:r>
            <a:endParaRPr lang="en-US" altLang="zh-CN" sz="2200" dirty="0"/>
          </a:p>
          <a:p>
            <a:pPr lvl="2"/>
            <a:r>
              <a:rPr lang="zh-CN" altLang="en-US" sz="2200" dirty="0"/>
              <a:t>认证机构</a:t>
            </a:r>
            <a:r>
              <a:rPr lang="en-US" altLang="zh-CN" sz="2200" dirty="0"/>
              <a:t>(CA)</a:t>
            </a:r>
            <a:r>
              <a:rPr lang="zh-CN" altLang="en-US" sz="2200" dirty="0"/>
              <a:t>：生成、发放证书</a:t>
            </a:r>
            <a:endParaRPr lang="en-US" altLang="zh-CN" sz="2200" dirty="0"/>
          </a:p>
          <a:p>
            <a:pPr lvl="2"/>
            <a:r>
              <a:rPr lang="zh-CN" altLang="en-US" sz="2200" dirty="0"/>
              <a:t>注册机构</a:t>
            </a:r>
            <a:r>
              <a:rPr lang="en-US" altLang="zh-CN" sz="2200" dirty="0"/>
              <a:t>(RA)</a:t>
            </a:r>
            <a:r>
              <a:rPr lang="zh-CN" altLang="en-US" sz="2200" dirty="0"/>
              <a:t>：承担部分管理任务</a:t>
            </a:r>
            <a:endParaRPr lang="en-US" altLang="zh-CN" sz="2200" dirty="0"/>
          </a:p>
          <a:p>
            <a:pPr lvl="2"/>
            <a:r>
              <a:rPr lang="zh-CN" altLang="en-US" sz="2200" dirty="0"/>
              <a:t>证书撤销列表</a:t>
            </a:r>
            <a:r>
              <a:rPr lang="en-US" altLang="zh-CN" sz="2200" dirty="0"/>
              <a:t>(CRL)</a:t>
            </a:r>
            <a:r>
              <a:rPr lang="zh-CN" altLang="en-US" sz="2200" dirty="0"/>
              <a:t>发布点</a:t>
            </a:r>
            <a:endParaRPr lang="en-US" altLang="zh-CN" sz="2200" dirty="0"/>
          </a:p>
          <a:p>
            <a:pPr lvl="2"/>
            <a:r>
              <a:rPr lang="zh-CN" altLang="en-US" sz="2200" dirty="0"/>
              <a:t>证书存取库</a:t>
            </a:r>
            <a:endParaRPr lang="en-US" altLang="zh-CN" sz="2200" dirty="0"/>
          </a:p>
          <a:p>
            <a:pPr lvl="2"/>
            <a:r>
              <a:rPr lang="zh-CN" altLang="en-US" sz="2200" dirty="0"/>
              <a:t>密钥备份、恢复、历史档案</a:t>
            </a:r>
            <a:endParaRPr lang="en-US" altLang="zh-CN" sz="2200" dirty="0"/>
          </a:p>
          <a:p>
            <a:pPr lvl="2"/>
            <a:r>
              <a:rPr lang="zh-CN" altLang="en-US" sz="2200" dirty="0"/>
              <a:t>等等</a:t>
            </a:r>
            <a:endParaRPr lang="en-US" altLang="zh-CN" sz="2200" dirty="0"/>
          </a:p>
          <a:p>
            <a:pPr lvl="1"/>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6" name="Picture 2"/>
          <p:cNvPicPr>
            <a:picLocks noChangeAspect="1" noChangeArrowheads="1"/>
          </p:cNvPicPr>
          <p:nvPr/>
        </p:nvPicPr>
        <p:blipFill>
          <a:blip r:embed="rId3" cstate="print"/>
          <a:srcRect/>
          <a:stretch>
            <a:fillRect/>
          </a:stretch>
        </p:blipFill>
        <p:spPr bwMode="auto">
          <a:xfrm>
            <a:off x="7467854" y="3276600"/>
            <a:ext cx="3885946" cy="3554828"/>
          </a:xfrm>
          <a:prstGeom prst="rect">
            <a:avLst/>
          </a:prstGeom>
          <a:noFill/>
          <a:ln w="9525">
            <a:noFill/>
            <a:miter lim="800000"/>
            <a:headEnd/>
            <a:tailEnd/>
          </a:ln>
          <a:effectLst/>
        </p:spPr>
      </p:pic>
      <p:sp>
        <p:nvSpPr>
          <p:cNvPr id="7" name="TextBox 6"/>
          <p:cNvSpPr txBox="1"/>
          <p:nvPr/>
        </p:nvSpPr>
        <p:spPr>
          <a:xfrm>
            <a:off x="4373880" y="6292819"/>
            <a:ext cx="33054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图</a:t>
            </a: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8-32 X.509</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服务体系架构</a:t>
            </a:r>
          </a:p>
        </p:txBody>
      </p:sp>
      <p:sp>
        <p:nvSpPr>
          <p:cNvPr id="9" name="文本框 457">
            <a:extLst>
              <a:ext uri="{FF2B5EF4-FFF2-40B4-BE49-F238E27FC236}">
                <a16:creationId xmlns:a16="http://schemas.microsoft.com/office/drawing/2014/main" id="{1EAE2605-4BE1-43D6-A5D5-AB7504F2EC45}"/>
              </a:ext>
            </a:extLst>
          </p:cNvPr>
          <p:cNvSpPr txBox="1"/>
          <p:nvPr/>
        </p:nvSpPr>
        <p:spPr>
          <a:xfrm>
            <a:off x="194088" y="6574644"/>
            <a:ext cx="2873639" cy="276999"/>
          </a:xfrm>
          <a:prstGeom prst="rect">
            <a:avLst/>
          </a:prstGeom>
          <a:noFill/>
        </p:spPr>
        <p:txBody>
          <a:bodyPr wrap="square" rtlCol="0">
            <a:spAutoFit/>
          </a:bodyPr>
          <a:lstStyle/>
          <a:p>
            <a:pPr>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 </a:t>
            </a:r>
            <a:r>
              <a:rPr lang="zh-CN" altLang="en-US" sz="1200" dirty="0">
                <a:solidFill>
                  <a:prstClr val="white">
                    <a:lumMod val="65000"/>
                  </a:prstClr>
                </a:solidFill>
                <a:ea typeface="等线" panose="02010600030101010101" pitchFamily="2" charset="-122"/>
              </a:rPr>
              <a:t>安全机制与手段</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延伸阅读</a:t>
            </a:r>
            <a:r>
              <a:rPr lang="en-US" altLang="zh-CN" dirty="0"/>
              <a:t>——</a:t>
            </a:r>
            <a:r>
              <a:rPr lang="zh-CN" altLang="en-US" dirty="0"/>
              <a:t>国密系列算法</a:t>
            </a:r>
          </a:p>
        </p:txBody>
      </p:sp>
      <p:sp>
        <p:nvSpPr>
          <p:cNvPr id="3" name="内容占位符 2"/>
          <p:cNvSpPr>
            <a:spLocks noGrp="1"/>
          </p:cNvSpPr>
          <p:nvPr>
            <p:ph idx="1"/>
          </p:nvPr>
        </p:nvSpPr>
        <p:spPr>
          <a:xfrm>
            <a:off x="838200" y="1510758"/>
            <a:ext cx="10957560" cy="4586694"/>
          </a:xfrm>
        </p:spPr>
        <p:txBody>
          <a:bodyPr>
            <a:normAutofit/>
          </a:bodyPr>
          <a:lstStyle/>
          <a:p>
            <a:pPr marL="228600" lvl="1">
              <a:buFont typeface="Wingdings" pitchFamily="2" charset="2"/>
              <a:buChar char="Ø"/>
            </a:pPr>
            <a:r>
              <a:rPr lang="en-US" altLang="zh-CN" dirty="0"/>
              <a:t>SM2/SM9-----</a:t>
            </a:r>
            <a:r>
              <a:rPr lang="zh-CN" altLang="en-US" dirty="0"/>
              <a:t>非对称密码（公钥算法）</a:t>
            </a:r>
            <a:endParaRPr lang="en-US" altLang="zh-CN" dirty="0"/>
          </a:p>
          <a:p>
            <a:pPr marL="685800" lvl="2">
              <a:buFont typeface="Wingdings" pitchFamily="2" charset="2"/>
              <a:buChar char="Ø"/>
            </a:pPr>
            <a:r>
              <a:rPr lang="en-US" altLang="zh-CN" dirty="0"/>
              <a:t>SM2</a:t>
            </a:r>
            <a:r>
              <a:rPr lang="zh-CN" altLang="en-US" dirty="0"/>
              <a:t>：是一种基于椭圆曲线算法的非对称密码算法，基于</a:t>
            </a:r>
            <a:r>
              <a:rPr lang="en-US" altLang="zh-CN" dirty="0"/>
              <a:t>256bit</a:t>
            </a:r>
            <a:r>
              <a:rPr lang="zh-CN" altLang="en-US" dirty="0"/>
              <a:t>模运算的素数域。可以实现：</a:t>
            </a:r>
            <a:r>
              <a:rPr lang="en-US" altLang="zh-CN" dirty="0">
                <a:solidFill>
                  <a:srgbClr val="7030A0"/>
                </a:solidFill>
              </a:rPr>
              <a:t> SM2-1</a:t>
            </a:r>
            <a:r>
              <a:rPr lang="zh-CN" altLang="en-US" dirty="0">
                <a:solidFill>
                  <a:srgbClr val="7030A0"/>
                </a:solidFill>
              </a:rPr>
              <a:t>数字签名、</a:t>
            </a:r>
            <a:r>
              <a:rPr lang="en-US" altLang="zh-CN" dirty="0">
                <a:solidFill>
                  <a:srgbClr val="7030A0"/>
                </a:solidFill>
              </a:rPr>
              <a:t> SM2-1</a:t>
            </a:r>
            <a:r>
              <a:rPr lang="zh-CN" altLang="en-US" dirty="0">
                <a:solidFill>
                  <a:srgbClr val="7030A0"/>
                </a:solidFill>
              </a:rPr>
              <a:t>密钥协商、</a:t>
            </a:r>
            <a:r>
              <a:rPr lang="en-US" altLang="zh-CN" dirty="0">
                <a:solidFill>
                  <a:srgbClr val="7030A0"/>
                </a:solidFill>
              </a:rPr>
              <a:t> SM2-1</a:t>
            </a:r>
            <a:r>
              <a:rPr lang="zh-CN" altLang="en-US" dirty="0">
                <a:solidFill>
                  <a:srgbClr val="7030A0"/>
                </a:solidFill>
              </a:rPr>
              <a:t>加解密算法</a:t>
            </a:r>
            <a:endParaRPr lang="en-US" altLang="zh-CN" dirty="0">
              <a:solidFill>
                <a:srgbClr val="7030A0"/>
              </a:solidFill>
            </a:endParaRPr>
          </a:p>
          <a:p>
            <a:pPr marL="685800" lvl="2">
              <a:buFont typeface="Wingdings" pitchFamily="2" charset="2"/>
              <a:buChar char="Ø"/>
            </a:pPr>
            <a:r>
              <a:rPr lang="en-US" altLang="zh-CN" dirty="0"/>
              <a:t>SM9</a:t>
            </a:r>
            <a:r>
              <a:rPr lang="zh-CN" altLang="en-US" dirty="0"/>
              <a:t>基于双线性对的椭圆曲线算法的非对称密码。可以实现基于身份的密码体制。</a:t>
            </a:r>
            <a:r>
              <a:rPr lang="en-US" altLang="zh-CN" dirty="0"/>
              <a:t> </a:t>
            </a:r>
            <a:r>
              <a:rPr lang="en-US" altLang="zh-CN" dirty="0">
                <a:solidFill>
                  <a:srgbClr val="7030A0"/>
                </a:solidFill>
              </a:rPr>
              <a:t>SM9-1</a:t>
            </a:r>
            <a:r>
              <a:rPr lang="zh-CN" altLang="en-US" dirty="0">
                <a:solidFill>
                  <a:srgbClr val="7030A0"/>
                </a:solidFill>
              </a:rPr>
              <a:t>数字签名算法；</a:t>
            </a:r>
            <a:r>
              <a:rPr lang="en-US" altLang="zh-CN" dirty="0">
                <a:solidFill>
                  <a:srgbClr val="7030A0"/>
                </a:solidFill>
              </a:rPr>
              <a:t>SM9-2</a:t>
            </a:r>
            <a:r>
              <a:rPr lang="zh-CN" altLang="en-US" dirty="0">
                <a:solidFill>
                  <a:srgbClr val="7030A0"/>
                </a:solidFill>
              </a:rPr>
              <a:t>密钥交换协议；</a:t>
            </a:r>
            <a:r>
              <a:rPr lang="en-US" altLang="zh-CN" dirty="0">
                <a:solidFill>
                  <a:srgbClr val="7030A0"/>
                </a:solidFill>
              </a:rPr>
              <a:t>SM9-3</a:t>
            </a:r>
            <a:r>
              <a:rPr lang="zh-CN" altLang="en-US" dirty="0">
                <a:solidFill>
                  <a:srgbClr val="7030A0"/>
                </a:solidFill>
              </a:rPr>
              <a:t>密钥封装机制和公钥密码算法</a:t>
            </a:r>
            <a:endParaRPr lang="en-US" altLang="zh-CN" dirty="0">
              <a:solidFill>
                <a:srgbClr val="7030A0"/>
              </a:solidFill>
            </a:endParaRPr>
          </a:p>
          <a:p>
            <a:pPr marL="228600" lvl="1">
              <a:buFont typeface="Wingdings" pitchFamily="2" charset="2"/>
              <a:buChar char="Ø"/>
            </a:pPr>
            <a:r>
              <a:rPr lang="en-US" altLang="zh-CN" dirty="0"/>
              <a:t>SM4/ZUC/SM1/ SM7-----</a:t>
            </a:r>
            <a:r>
              <a:rPr lang="zh-CN" altLang="en-US" dirty="0"/>
              <a:t>对称密码（分组密码、流密码）</a:t>
            </a:r>
            <a:endParaRPr lang="en-US" altLang="zh-CN" dirty="0"/>
          </a:p>
          <a:p>
            <a:pPr marL="685800" lvl="2">
              <a:buFont typeface="Wingdings" pitchFamily="2" charset="2"/>
              <a:buChar char="Ø"/>
            </a:pPr>
            <a:r>
              <a:rPr lang="en-US" altLang="zh-CN" dirty="0"/>
              <a:t>SM4</a:t>
            </a:r>
            <a:r>
              <a:rPr lang="zh-CN" altLang="en-US" dirty="0"/>
              <a:t>是非平衡型</a:t>
            </a:r>
            <a:r>
              <a:rPr lang="en-US" altLang="zh-CN" dirty="0"/>
              <a:t>32</a:t>
            </a:r>
            <a:r>
              <a:rPr lang="zh-CN" altLang="en-US" dirty="0"/>
              <a:t>轮</a:t>
            </a:r>
            <a:r>
              <a:rPr lang="en-US" altLang="zh-CN" dirty="0" err="1">
                <a:solidFill>
                  <a:srgbClr val="7030A0"/>
                </a:solidFill>
              </a:rPr>
              <a:t>feistel</a:t>
            </a:r>
            <a:r>
              <a:rPr lang="zh-CN" altLang="en-US" dirty="0">
                <a:solidFill>
                  <a:srgbClr val="7030A0"/>
                </a:solidFill>
              </a:rPr>
              <a:t>结构</a:t>
            </a:r>
            <a:r>
              <a:rPr lang="zh-CN" altLang="en-US" dirty="0"/>
              <a:t>分组密码，分组</a:t>
            </a:r>
            <a:r>
              <a:rPr lang="en-US" altLang="zh-CN" dirty="0"/>
              <a:t>128bit+</a:t>
            </a:r>
            <a:r>
              <a:rPr lang="zh-CN" altLang="en-US" dirty="0"/>
              <a:t>密钥</a:t>
            </a:r>
            <a:r>
              <a:rPr lang="en-US" altLang="zh-CN" dirty="0"/>
              <a:t>128bit</a:t>
            </a:r>
          </a:p>
          <a:p>
            <a:pPr marL="685800" lvl="2">
              <a:buFont typeface="Wingdings" pitchFamily="2" charset="2"/>
              <a:buChar char="Ø"/>
            </a:pPr>
            <a:r>
              <a:rPr lang="en-US" altLang="zh-CN" dirty="0"/>
              <a:t>ZUC</a:t>
            </a:r>
            <a:r>
              <a:rPr lang="zh-CN" altLang="en-US" dirty="0"/>
              <a:t>祖冲之流密码运用于</a:t>
            </a:r>
            <a:r>
              <a:rPr lang="en-US" altLang="zh-CN" dirty="0">
                <a:solidFill>
                  <a:srgbClr val="7030A0"/>
                </a:solidFill>
              </a:rPr>
              <a:t>4G/5G</a:t>
            </a:r>
            <a:r>
              <a:rPr lang="zh-CN" altLang="en-US" dirty="0"/>
              <a:t>移动通信中</a:t>
            </a:r>
            <a:endParaRPr lang="en-US" altLang="zh-CN" dirty="0"/>
          </a:p>
          <a:p>
            <a:pPr marL="685800" lvl="2">
              <a:buFont typeface="Wingdings" pitchFamily="2" charset="2"/>
              <a:buChar char="Ø"/>
            </a:pPr>
            <a:r>
              <a:rPr lang="en-US" altLang="zh-CN" dirty="0"/>
              <a:t>SM1</a:t>
            </a:r>
            <a:r>
              <a:rPr lang="zh-CN" altLang="en-US" dirty="0"/>
              <a:t>算法不公开，仅以</a:t>
            </a:r>
            <a:r>
              <a:rPr lang="en-US" altLang="zh-CN" dirty="0">
                <a:solidFill>
                  <a:srgbClr val="7030A0"/>
                </a:solidFill>
              </a:rPr>
              <a:t>IP </a:t>
            </a:r>
            <a:r>
              <a:rPr lang="zh-CN" altLang="en-US" dirty="0">
                <a:solidFill>
                  <a:srgbClr val="7030A0"/>
                </a:solidFill>
              </a:rPr>
              <a:t>核</a:t>
            </a:r>
            <a:r>
              <a:rPr lang="zh-CN" altLang="en-US" dirty="0"/>
              <a:t>的形式存在于芯片中。用于国家政务通、警务通等重要领域</a:t>
            </a:r>
            <a:endParaRPr lang="en-US" altLang="zh-CN" dirty="0"/>
          </a:p>
          <a:p>
            <a:pPr marL="685800" lvl="2">
              <a:buFont typeface="Wingdings" pitchFamily="2" charset="2"/>
              <a:buChar char="Ø"/>
            </a:pPr>
            <a:r>
              <a:rPr lang="en-US" altLang="zh-CN" dirty="0"/>
              <a:t>SM7</a:t>
            </a:r>
            <a:r>
              <a:rPr lang="zh-CN" altLang="en-US" dirty="0"/>
              <a:t>分组密码算法，分组</a:t>
            </a:r>
            <a:r>
              <a:rPr lang="en-US" altLang="zh-CN" dirty="0"/>
              <a:t>128bit</a:t>
            </a:r>
            <a:r>
              <a:rPr lang="zh-CN" altLang="en-US" dirty="0"/>
              <a:t>，密钥</a:t>
            </a:r>
            <a:r>
              <a:rPr lang="en-US" altLang="zh-CN" dirty="0"/>
              <a:t>128bit</a:t>
            </a:r>
            <a:r>
              <a:rPr lang="zh-CN" altLang="en-US" dirty="0"/>
              <a:t>。用于非接触式</a:t>
            </a:r>
            <a:r>
              <a:rPr lang="en-US" altLang="zh-CN" dirty="0"/>
              <a:t>IC</a:t>
            </a:r>
            <a:r>
              <a:rPr lang="zh-CN" altLang="en-US" dirty="0"/>
              <a:t>卡</a:t>
            </a:r>
            <a:endParaRPr lang="en-US" altLang="zh-CN" dirty="0"/>
          </a:p>
          <a:p>
            <a:pPr marL="228600" lvl="1">
              <a:buFont typeface="Wingdings" pitchFamily="2" charset="2"/>
              <a:buChar char="Ø"/>
            </a:pPr>
            <a:r>
              <a:rPr lang="en-US" altLang="zh-CN" dirty="0"/>
              <a:t>SM3-----256bit</a:t>
            </a:r>
            <a:r>
              <a:rPr lang="zh-CN" altLang="en-US" dirty="0"/>
              <a:t>哈希算法</a:t>
            </a: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457">
            <a:extLst>
              <a:ext uri="{FF2B5EF4-FFF2-40B4-BE49-F238E27FC236}">
                <a16:creationId xmlns:a16="http://schemas.microsoft.com/office/drawing/2014/main" id="{81F652EB-2A7B-48D4-B7B5-7C84BEB5DD42}"/>
              </a:ext>
            </a:extLst>
          </p:cNvPr>
          <p:cNvSpPr txBox="1"/>
          <p:nvPr/>
        </p:nvSpPr>
        <p:spPr>
          <a:xfrm>
            <a:off x="194088" y="6574644"/>
            <a:ext cx="2873639" cy="276999"/>
          </a:xfrm>
          <a:prstGeom prst="rect">
            <a:avLst/>
          </a:prstGeom>
          <a:noFill/>
        </p:spPr>
        <p:txBody>
          <a:bodyPr wrap="square" rtlCol="0">
            <a:spAutoFit/>
          </a:bodyPr>
          <a:lstStyle/>
          <a:p>
            <a:pPr>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 </a:t>
            </a:r>
            <a:r>
              <a:rPr lang="zh-CN" altLang="en-US" sz="1200" dirty="0">
                <a:solidFill>
                  <a:prstClr val="white">
                    <a:lumMod val="65000"/>
                  </a:prstClr>
                </a:solidFill>
                <a:ea typeface="等线" panose="02010600030101010101" pitchFamily="2" charset="-122"/>
              </a:rPr>
              <a:t>安全机制与手段</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延伸阅读</a:t>
            </a:r>
            <a:r>
              <a:rPr lang="en-US" altLang="zh-CN" dirty="0"/>
              <a:t>——</a:t>
            </a:r>
            <a:r>
              <a:rPr lang="zh-CN" altLang="en-US" dirty="0"/>
              <a:t>国密与国际算法对标</a:t>
            </a:r>
          </a:p>
        </p:txBody>
      </p:sp>
      <p:graphicFrame>
        <p:nvGraphicFramePr>
          <p:cNvPr id="5" name="内容占位符 4"/>
          <p:cNvGraphicFramePr>
            <a:graphicFrameLocks noGrp="1"/>
          </p:cNvGraphicFramePr>
          <p:nvPr>
            <p:ph idx="1"/>
          </p:nvPr>
        </p:nvGraphicFramePr>
        <p:xfrm>
          <a:off x="723582" y="1521472"/>
          <a:ext cx="11133138" cy="4279222"/>
        </p:xfrm>
        <a:graphic>
          <a:graphicData uri="http://schemas.openxmlformats.org/drawingml/2006/table">
            <a:tbl>
              <a:tblPr/>
              <a:tblGrid>
                <a:gridCol w="1425258">
                  <a:extLst>
                    <a:ext uri="{9D8B030D-6E8A-4147-A177-3AD203B41FA5}">
                      <a16:colId xmlns:a16="http://schemas.microsoft.com/office/drawing/2014/main" val="20000"/>
                    </a:ext>
                  </a:extLst>
                </a:gridCol>
                <a:gridCol w="7101840">
                  <a:extLst>
                    <a:ext uri="{9D8B030D-6E8A-4147-A177-3AD203B41FA5}">
                      <a16:colId xmlns:a16="http://schemas.microsoft.com/office/drawing/2014/main" val="20001"/>
                    </a:ext>
                  </a:extLst>
                </a:gridCol>
                <a:gridCol w="2606040">
                  <a:extLst>
                    <a:ext uri="{9D8B030D-6E8A-4147-A177-3AD203B41FA5}">
                      <a16:colId xmlns:a16="http://schemas.microsoft.com/office/drawing/2014/main" val="20002"/>
                    </a:ext>
                  </a:extLst>
                </a:gridCol>
              </a:tblGrid>
              <a:tr h="450234">
                <a:tc>
                  <a:txBody>
                    <a:bodyPr/>
                    <a:lstStyle/>
                    <a:p>
                      <a:pPr algn="just">
                        <a:spcAft>
                          <a:spcPts val="0"/>
                        </a:spcAft>
                      </a:pPr>
                      <a:r>
                        <a:rPr lang="zh-CN" sz="2400" kern="100" dirty="0">
                          <a:solidFill>
                            <a:srgbClr val="7030A0"/>
                          </a:solidFill>
                          <a:latin typeface="Calibri"/>
                          <a:ea typeface="宋体"/>
                          <a:cs typeface="Times New Roman"/>
                        </a:rPr>
                        <a:t>算法名称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kern="100">
                          <a:solidFill>
                            <a:srgbClr val="7030A0"/>
                          </a:solidFill>
                          <a:latin typeface="Calibri"/>
                          <a:ea typeface="宋体"/>
                          <a:cs typeface="Times New Roman"/>
                        </a:rPr>
                        <a:t>特色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kern="100" dirty="0">
                          <a:solidFill>
                            <a:srgbClr val="7030A0"/>
                          </a:solidFill>
                          <a:latin typeface="Calibri"/>
                          <a:ea typeface="宋体"/>
                          <a:cs typeface="Times New Roman"/>
                        </a:rPr>
                        <a:t>对标的国际算法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6254">
                <a:tc>
                  <a:txBody>
                    <a:bodyPr/>
                    <a:lstStyle/>
                    <a:p>
                      <a:pPr algn="just">
                        <a:spcAft>
                          <a:spcPts val="0"/>
                        </a:spcAft>
                      </a:pPr>
                      <a:r>
                        <a:rPr lang="en-US" sz="2400" kern="100">
                          <a:latin typeface="Calibri"/>
                          <a:ea typeface="宋体"/>
                          <a:cs typeface="Times New Roman"/>
                        </a:rPr>
                        <a:t>SM1</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kern="100" dirty="0">
                          <a:solidFill>
                            <a:srgbClr val="191919"/>
                          </a:solidFill>
                          <a:latin typeface="Arial"/>
                          <a:ea typeface="宋体"/>
                          <a:cs typeface="Arial"/>
                        </a:rPr>
                        <a:t>算法不公开，仅以</a:t>
                      </a:r>
                      <a:r>
                        <a:rPr lang="en-US" sz="2400" kern="100" dirty="0">
                          <a:solidFill>
                            <a:srgbClr val="191919"/>
                          </a:solidFill>
                          <a:latin typeface="Arial"/>
                          <a:ea typeface="宋体"/>
                          <a:cs typeface="Times New Roman"/>
                        </a:rPr>
                        <a:t>IP</a:t>
                      </a:r>
                      <a:r>
                        <a:rPr lang="zh-CN" sz="2400" kern="100" dirty="0">
                          <a:solidFill>
                            <a:srgbClr val="191919"/>
                          </a:solidFill>
                          <a:latin typeface="Arial"/>
                          <a:ea typeface="宋体"/>
                          <a:cs typeface="Arial"/>
                        </a:rPr>
                        <a:t>核的形式存在于芯片中</a:t>
                      </a:r>
                      <a:r>
                        <a:rPr lang="zh-CN" sz="2400" kern="100" dirty="0">
                          <a:latin typeface="Calibri"/>
                          <a:ea typeface="宋体"/>
                          <a:cs typeface="Times New Roman"/>
                        </a:rPr>
                        <a:t>。目前使用范围逐渐萎缩，目前主要在存量市场有所使用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a:solidFill>
                            <a:srgbClr val="191919"/>
                          </a:solidFill>
                          <a:latin typeface="Arial"/>
                          <a:ea typeface="宋体"/>
                          <a:cs typeface="Times New Roman"/>
                        </a:rPr>
                        <a:t> AES</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0234">
                <a:tc>
                  <a:txBody>
                    <a:bodyPr/>
                    <a:lstStyle/>
                    <a:p>
                      <a:pPr algn="just">
                        <a:spcAft>
                          <a:spcPts val="0"/>
                        </a:spcAft>
                      </a:pPr>
                      <a:r>
                        <a:rPr lang="en-US" sz="2400" kern="100">
                          <a:solidFill>
                            <a:srgbClr val="121212"/>
                          </a:solidFill>
                          <a:latin typeface="PingFang SC"/>
                          <a:ea typeface="宋体"/>
                          <a:cs typeface="Times New Roman"/>
                        </a:rPr>
                        <a:t>SM2</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kern="100">
                          <a:latin typeface="Calibri"/>
                          <a:ea typeface="宋体"/>
                          <a:cs typeface="Times New Roman"/>
                        </a:rPr>
                        <a:t>算法已公开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a:solidFill>
                            <a:srgbClr val="121212"/>
                          </a:solidFill>
                          <a:latin typeface="PingFang SC"/>
                          <a:ea typeface="宋体"/>
                          <a:cs typeface="Times New Roman"/>
                        </a:rPr>
                        <a:t>RSA</a:t>
                      </a:r>
                      <a:r>
                        <a:rPr lang="zh-CN" sz="2400" kern="100">
                          <a:solidFill>
                            <a:srgbClr val="121212"/>
                          </a:solidFill>
                          <a:latin typeface="PingFang SC"/>
                          <a:ea typeface="宋体"/>
                          <a:cs typeface="Times New Roman"/>
                        </a:rPr>
                        <a:t>、</a:t>
                      </a:r>
                      <a:r>
                        <a:rPr lang="en-US" sz="2400" kern="100">
                          <a:solidFill>
                            <a:srgbClr val="121212"/>
                          </a:solidFill>
                          <a:latin typeface="PingFang SC"/>
                          <a:ea typeface="宋体"/>
                          <a:cs typeface="Times New Roman"/>
                        </a:rPr>
                        <a:t>ECC</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2745">
                <a:tc>
                  <a:txBody>
                    <a:bodyPr/>
                    <a:lstStyle/>
                    <a:p>
                      <a:pPr algn="just">
                        <a:spcAft>
                          <a:spcPts val="0"/>
                        </a:spcAft>
                      </a:pPr>
                      <a:r>
                        <a:rPr lang="en-US" sz="2400" kern="100">
                          <a:latin typeface="Calibri"/>
                          <a:ea typeface="宋体"/>
                          <a:cs typeface="Times New Roman"/>
                        </a:rPr>
                        <a:t>SM3</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kern="100">
                          <a:latin typeface="Calibri"/>
                          <a:ea typeface="宋体"/>
                          <a:cs typeface="Times New Roman"/>
                        </a:rPr>
                        <a:t>算法已公开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a:solidFill>
                            <a:srgbClr val="121212"/>
                          </a:solidFill>
                          <a:latin typeface="PingFang SC"/>
                          <a:ea typeface="宋体"/>
                          <a:cs typeface="Times New Roman"/>
                        </a:rPr>
                        <a:t>MD5</a:t>
                      </a:r>
                      <a:r>
                        <a:rPr lang="zh-CN" sz="2400" kern="100">
                          <a:solidFill>
                            <a:srgbClr val="121212"/>
                          </a:solidFill>
                          <a:latin typeface="PingFang SC"/>
                          <a:ea typeface="宋体"/>
                          <a:cs typeface="Times New Roman"/>
                        </a:rPr>
                        <a:t>、</a:t>
                      </a:r>
                      <a:r>
                        <a:rPr lang="en-US" sz="2400" kern="100">
                          <a:solidFill>
                            <a:srgbClr val="121212"/>
                          </a:solidFill>
                          <a:latin typeface="PingFang SC"/>
                          <a:ea typeface="宋体"/>
                          <a:cs typeface="Times New Roman"/>
                        </a:rPr>
                        <a:t>SHA-256</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72745">
                <a:tc>
                  <a:txBody>
                    <a:bodyPr/>
                    <a:lstStyle/>
                    <a:p>
                      <a:pPr algn="just">
                        <a:spcAft>
                          <a:spcPts val="0"/>
                        </a:spcAft>
                      </a:pPr>
                      <a:r>
                        <a:rPr lang="en-US" sz="2400" kern="100">
                          <a:solidFill>
                            <a:srgbClr val="121212"/>
                          </a:solidFill>
                          <a:latin typeface="PingFang SC"/>
                          <a:ea typeface="宋体"/>
                          <a:cs typeface="Times New Roman"/>
                        </a:rPr>
                        <a:t>SM4</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kern="100">
                          <a:latin typeface="Calibri"/>
                          <a:ea typeface="宋体"/>
                          <a:cs typeface="Times New Roman"/>
                        </a:rPr>
                        <a:t>算法已公开</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a:solidFill>
                            <a:srgbClr val="121212"/>
                          </a:solidFill>
                          <a:latin typeface="PingFang SC"/>
                          <a:ea typeface="宋体"/>
                          <a:cs typeface="Times New Roman"/>
                        </a:rPr>
                        <a:t>AES</a:t>
                      </a:r>
                      <a:r>
                        <a:rPr lang="zh-CN" sz="2400" kern="100">
                          <a:solidFill>
                            <a:srgbClr val="121212"/>
                          </a:solidFill>
                          <a:latin typeface="PingFang SC"/>
                          <a:ea typeface="宋体"/>
                          <a:cs typeface="Times New Roman"/>
                        </a:rPr>
                        <a:t>，</a:t>
                      </a:r>
                      <a:r>
                        <a:rPr lang="en-US" sz="2400" kern="100">
                          <a:solidFill>
                            <a:srgbClr val="121212"/>
                          </a:solidFill>
                          <a:latin typeface="PingFang SC"/>
                          <a:ea typeface="宋体"/>
                          <a:cs typeface="Times New Roman"/>
                        </a:rPr>
                        <a:t>3DES</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72745">
                <a:tc>
                  <a:txBody>
                    <a:bodyPr/>
                    <a:lstStyle/>
                    <a:p>
                      <a:pPr algn="just">
                        <a:spcAft>
                          <a:spcPts val="0"/>
                        </a:spcAft>
                      </a:pPr>
                      <a:r>
                        <a:rPr lang="en-US" sz="2400" kern="100">
                          <a:solidFill>
                            <a:srgbClr val="121212"/>
                          </a:solidFill>
                          <a:latin typeface="PingFang SC"/>
                          <a:ea typeface="宋体"/>
                          <a:cs typeface="Times New Roman"/>
                        </a:rPr>
                        <a:t>SM9</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a:solidFill>
                            <a:srgbClr val="121212"/>
                          </a:solidFill>
                          <a:latin typeface="PingFang SC"/>
                          <a:ea typeface="宋体"/>
                          <a:cs typeface="Times New Roman"/>
                        </a:rPr>
                        <a:t>2016</a:t>
                      </a:r>
                      <a:r>
                        <a:rPr lang="zh-CN" sz="2400" kern="100">
                          <a:solidFill>
                            <a:srgbClr val="121212"/>
                          </a:solidFill>
                          <a:latin typeface="PingFang SC"/>
                          <a:ea typeface="宋体"/>
                          <a:cs typeface="Times New Roman"/>
                        </a:rPr>
                        <a:t>年正式发布，还不是很成熟，需改善</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kern="100" dirty="0">
                          <a:solidFill>
                            <a:srgbClr val="121212"/>
                          </a:solidFill>
                          <a:latin typeface="PingFang SC"/>
                          <a:ea typeface="宋体"/>
                          <a:cs typeface="Times New Roman"/>
                        </a:rPr>
                        <a:t>国际</a:t>
                      </a:r>
                      <a:r>
                        <a:rPr lang="en-US" sz="2400" kern="100" dirty="0">
                          <a:solidFill>
                            <a:srgbClr val="121212"/>
                          </a:solidFill>
                          <a:latin typeface="PingFang SC"/>
                          <a:ea typeface="宋体"/>
                          <a:cs typeface="Times New Roman"/>
                        </a:rPr>
                        <a:t>IBC</a:t>
                      </a:r>
                      <a:r>
                        <a:rPr lang="zh-CN" sz="2400" kern="100" dirty="0">
                          <a:solidFill>
                            <a:srgbClr val="121212"/>
                          </a:solidFill>
                          <a:latin typeface="PingFang SC"/>
                          <a:ea typeface="宋体"/>
                          <a:cs typeface="Times New Roman"/>
                        </a:rPr>
                        <a:t>算法</a:t>
                      </a:r>
                      <a:endParaRPr lang="zh-CN" sz="24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72745">
                <a:tc>
                  <a:txBody>
                    <a:bodyPr/>
                    <a:lstStyle/>
                    <a:p>
                      <a:pPr algn="just">
                        <a:spcAft>
                          <a:spcPts val="0"/>
                        </a:spcAft>
                      </a:pPr>
                      <a:r>
                        <a:rPr lang="en-US" sz="2400" kern="100">
                          <a:solidFill>
                            <a:srgbClr val="121212"/>
                          </a:solidFill>
                          <a:latin typeface="PingFang SC"/>
                          <a:ea typeface="宋体"/>
                          <a:cs typeface="Times New Roman"/>
                        </a:rPr>
                        <a:t>ZUC</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400" kern="100">
                          <a:solidFill>
                            <a:srgbClr val="121212"/>
                          </a:solidFill>
                          <a:latin typeface="PingFang SC"/>
                          <a:ea typeface="宋体"/>
                          <a:cs typeface="Times New Roman"/>
                        </a:rPr>
                        <a:t>第一个走向国际的国密算法，</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400" kern="100">
                          <a:solidFill>
                            <a:srgbClr val="121212"/>
                          </a:solidFill>
                          <a:latin typeface="PingFang SC"/>
                          <a:ea typeface="宋体"/>
                          <a:cs typeface="Times New Roman"/>
                        </a:rPr>
                        <a:t>RC4</a:t>
                      </a:r>
                      <a:r>
                        <a:rPr lang="zh-CN" sz="2400" kern="100">
                          <a:solidFill>
                            <a:srgbClr val="121212"/>
                          </a:solidFill>
                          <a:latin typeface="PingFang SC"/>
                          <a:ea typeface="宋体"/>
                          <a:cs typeface="Times New Roman"/>
                        </a:rPr>
                        <a:t>算法</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71988">
                <a:tc>
                  <a:txBody>
                    <a:bodyPr/>
                    <a:lstStyle/>
                    <a:p>
                      <a:pPr algn="just">
                        <a:spcAft>
                          <a:spcPts val="0"/>
                        </a:spcAft>
                      </a:pPr>
                      <a:r>
                        <a:rPr lang="en-US" sz="2400" kern="100">
                          <a:solidFill>
                            <a:srgbClr val="121212"/>
                          </a:solidFill>
                          <a:latin typeface="PingFang SC"/>
                          <a:ea typeface="宋体"/>
                          <a:cs typeface="Times New Roman"/>
                        </a:rPr>
                        <a:t>SM7</a:t>
                      </a:r>
                      <a:endParaRPr lang="zh-CN" sz="24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sz="2400" kern="100" dirty="0">
                          <a:solidFill>
                            <a:srgbClr val="121212"/>
                          </a:solidFill>
                          <a:latin typeface="PingFang SC"/>
                          <a:ea typeface="宋体"/>
                          <a:cs typeface="Times New Roman"/>
                        </a:rPr>
                        <a:t>算法已公开</a:t>
                      </a:r>
                      <a:r>
                        <a:rPr lang="zh-CN" altLang="en-US" sz="2400" kern="100" dirty="0">
                          <a:solidFill>
                            <a:srgbClr val="121212"/>
                          </a:solidFill>
                          <a:latin typeface="PingFang SC"/>
                          <a:ea typeface="宋体"/>
                          <a:cs typeface="Times New Roman"/>
                        </a:rPr>
                        <a:t>，</a:t>
                      </a:r>
                      <a:r>
                        <a:rPr lang="zh-CN" altLang="en-US" sz="2400" kern="100" dirty="0">
                          <a:solidFill>
                            <a:srgbClr val="191919"/>
                          </a:solidFill>
                          <a:latin typeface="PingFang SC"/>
                          <a:ea typeface="宋体"/>
                          <a:cs typeface="Times New Roman"/>
                        </a:rPr>
                        <a:t>适用于非接触式</a:t>
                      </a:r>
                      <a:r>
                        <a:rPr lang="en-US" sz="2400" kern="100" dirty="0">
                          <a:solidFill>
                            <a:srgbClr val="191919"/>
                          </a:solidFill>
                          <a:latin typeface="PingFang SC"/>
                          <a:ea typeface="宋体"/>
                          <a:cs typeface="Times New Roman"/>
                        </a:rPr>
                        <a:t>IC</a:t>
                      </a:r>
                      <a:r>
                        <a:rPr lang="zh-CN" altLang="en-US" sz="2400" kern="100" dirty="0">
                          <a:solidFill>
                            <a:srgbClr val="191919"/>
                          </a:solidFill>
                          <a:latin typeface="PingFang SC"/>
                          <a:ea typeface="宋体"/>
                          <a:cs typeface="Times New Roman"/>
                        </a:rPr>
                        <a:t>卡</a:t>
                      </a:r>
                      <a:endParaRPr lang="zh-CN" altLang="en-US" sz="2400" kern="100" dirty="0">
                        <a:latin typeface="Calibri"/>
                        <a:ea typeface="宋体"/>
                        <a:cs typeface="Times New Roman"/>
                      </a:endParaRPr>
                    </a:p>
                    <a:p>
                      <a:pPr algn="just">
                        <a:spcAft>
                          <a:spcPts val="0"/>
                        </a:spcAft>
                      </a:pPr>
                      <a:endParaRPr lang="zh-CN" sz="24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24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7E4CBC20-CC68-43B6-9F86-071EFA55A345}"/>
              </a:ext>
            </a:extLst>
          </p:cNvPr>
          <p:cNvSpPr txBox="1"/>
          <p:nvPr/>
        </p:nvSpPr>
        <p:spPr>
          <a:xfrm>
            <a:off x="194088" y="6574644"/>
            <a:ext cx="2873639" cy="276999"/>
          </a:xfrm>
          <a:prstGeom prst="rect">
            <a:avLst/>
          </a:prstGeom>
          <a:noFill/>
        </p:spPr>
        <p:txBody>
          <a:bodyPr wrap="square" rtlCol="0">
            <a:spAutoFit/>
          </a:bodyPr>
          <a:lstStyle/>
          <a:p>
            <a:pPr>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 </a:t>
            </a:r>
            <a:r>
              <a:rPr lang="zh-CN" altLang="en-US" sz="1200" dirty="0">
                <a:solidFill>
                  <a:prstClr val="white">
                    <a:lumMod val="65000"/>
                  </a:prstClr>
                </a:solidFill>
                <a:ea typeface="等线" panose="02010600030101010101" pitchFamily="2" charset="-122"/>
              </a:rPr>
              <a:t>安全机制与手段</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延伸阅读</a:t>
            </a:r>
            <a:r>
              <a:rPr lang="en-US" altLang="zh-CN" dirty="0"/>
              <a:t>——</a:t>
            </a:r>
            <a:r>
              <a:rPr lang="zh-CN" altLang="en-US" dirty="0"/>
              <a:t>密码学前沿</a:t>
            </a:r>
          </a:p>
        </p:txBody>
      </p:sp>
      <p:sp>
        <p:nvSpPr>
          <p:cNvPr id="3" name="内容占位符 2"/>
          <p:cNvSpPr>
            <a:spLocks noGrp="1"/>
          </p:cNvSpPr>
          <p:nvPr>
            <p:ph idx="1"/>
          </p:nvPr>
        </p:nvSpPr>
        <p:spPr>
          <a:xfrm>
            <a:off x="838200" y="1244212"/>
            <a:ext cx="10972800" cy="5112138"/>
          </a:xfrm>
        </p:spPr>
        <p:txBody>
          <a:bodyPr>
            <a:normAutofit fontScale="77500" lnSpcReduction="20000"/>
          </a:bodyPr>
          <a:lstStyle/>
          <a:p>
            <a:r>
              <a:rPr lang="zh-CN" altLang="en-US" dirty="0"/>
              <a:t>国际密码学协会（</a:t>
            </a:r>
            <a:r>
              <a:rPr lang="en-US" altLang="zh-CN" dirty="0"/>
              <a:t>IACR</a:t>
            </a:r>
            <a:r>
              <a:rPr lang="zh-CN" altLang="en-US" dirty="0"/>
              <a:t>）资助的三大会及</a:t>
            </a:r>
            <a:r>
              <a:rPr lang="en-US" altLang="zh-CN" dirty="0"/>
              <a:t>workshop</a:t>
            </a:r>
            <a:r>
              <a:rPr lang="zh-CN" altLang="en-US" dirty="0"/>
              <a:t>：</a:t>
            </a:r>
          </a:p>
          <a:p>
            <a:pPr lvl="1"/>
            <a:r>
              <a:rPr lang="en-US" altLang="zh-CN" dirty="0">
                <a:solidFill>
                  <a:srgbClr val="7030A0"/>
                </a:solidFill>
              </a:rPr>
              <a:t>Crypto</a:t>
            </a:r>
            <a:r>
              <a:rPr lang="zh-CN" altLang="en-US" dirty="0">
                <a:solidFill>
                  <a:srgbClr val="7030A0"/>
                </a:solidFill>
              </a:rPr>
              <a:t>美密会</a:t>
            </a:r>
            <a:r>
              <a:rPr lang="en-US" altLang="zh-CN" dirty="0">
                <a:solidFill>
                  <a:srgbClr val="7030A0"/>
                </a:solidFill>
              </a:rPr>
              <a:t>+Eurocrypt</a:t>
            </a:r>
            <a:r>
              <a:rPr lang="zh-CN" altLang="en-US" dirty="0">
                <a:solidFill>
                  <a:srgbClr val="7030A0"/>
                </a:solidFill>
              </a:rPr>
              <a:t>欧密会</a:t>
            </a:r>
            <a:r>
              <a:rPr lang="en-US" altLang="zh-CN" dirty="0">
                <a:solidFill>
                  <a:srgbClr val="7030A0"/>
                </a:solidFill>
              </a:rPr>
              <a:t>+Asiacrypt</a:t>
            </a:r>
            <a:r>
              <a:rPr lang="zh-CN" altLang="en-US" dirty="0">
                <a:solidFill>
                  <a:srgbClr val="7030A0"/>
                </a:solidFill>
              </a:rPr>
              <a:t>亚密会 </a:t>
            </a:r>
          </a:p>
          <a:p>
            <a:pPr lvl="1"/>
            <a:r>
              <a:rPr lang="en-US" altLang="zh-CN" dirty="0"/>
              <a:t>Public Key Cryptography (PKC)</a:t>
            </a:r>
          </a:p>
          <a:p>
            <a:pPr lvl="1"/>
            <a:r>
              <a:rPr lang="en-US" altLang="zh-CN" dirty="0"/>
              <a:t>Fast Software Encryption (FSE), Cryptographic Hardware and Embedded Systems(CHES)</a:t>
            </a:r>
          </a:p>
          <a:p>
            <a:pPr lvl="1"/>
            <a:r>
              <a:rPr lang="en-US" altLang="zh-CN" dirty="0"/>
              <a:t>Theory of Cryptography Conference(TCC)</a:t>
            </a:r>
            <a:endParaRPr lang="zh-CN" altLang="en-US" dirty="0"/>
          </a:p>
          <a:p>
            <a:r>
              <a:rPr lang="zh-CN" altLang="en-US" dirty="0"/>
              <a:t>较好的会议：</a:t>
            </a:r>
          </a:p>
          <a:p>
            <a:pPr lvl="1"/>
            <a:r>
              <a:rPr lang="en-US" altLang="zh-CN" dirty="0"/>
              <a:t>CT</a:t>
            </a:r>
            <a:r>
              <a:rPr lang="zh-CN" altLang="en-US" dirty="0"/>
              <a:t>－</a:t>
            </a:r>
            <a:r>
              <a:rPr lang="en-US" altLang="zh-CN" dirty="0"/>
              <a:t>RSA</a:t>
            </a:r>
          </a:p>
          <a:p>
            <a:pPr lvl="1"/>
            <a:r>
              <a:rPr lang="en-US" altLang="zh-CN" dirty="0"/>
              <a:t>Financial Cryptography and Data Security (FC)</a:t>
            </a:r>
            <a:endParaRPr lang="zh-CN" altLang="en-US" dirty="0"/>
          </a:p>
          <a:p>
            <a:r>
              <a:rPr lang="zh-CN" altLang="en-US" dirty="0"/>
              <a:t>一些历史悠久的密码会议：</a:t>
            </a:r>
          </a:p>
          <a:p>
            <a:pPr lvl="1"/>
            <a:r>
              <a:rPr lang="zh-CN" altLang="en-US" dirty="0"/>
              <a:t>澳大利亚密码会（</a:t>
            </a:r>
            <a:r>
              <a:rPr lang="en-US" altLang="zh-CN" dirty="0"/>
              <a:t>ACISP</a:t>
            </a:r>
            <a:r>
              <a:rPr lang="zh-CN" altLang="en-US" dirty="0"/>
              <a:t>）</a:t>
            </a:r>
            <a:r>
              <a:rPr lang="en-US" altLang="zh-CN" dirty="0"/>
              <a:t>+</a:t>
            </a:r>
            <a:r>
              <a:rPr lang="zh-CN" altLang="en-US" dirty="0"/>
              <a:t>印度密码会 </a:t>
            </a:r>
            <a:r>
              <a:rPr lang="en-US" altLang="zh-CN" dirty="0"/>
              <a:t>(</a:t>
            </a:r>
            <a:r>
              <a:rPr lang="en-US" altLang="zh-CN" dirty="0" err="1"/>
              <a:t>Indocrypt</a:t>
            </a:r>
            <a:r>
              <a:rPr lang="en-US" altLang="zh-CN" dirty="0"/>
              <a:t>)+</a:t>
            </a:r>
            <a:r>
              <a:rPr lang="zh-CN" altLang="en-US" dirty="0"/>
              <a:t>韩国密码会 </a:t>
            </a:r>
            <a:r>
              <a:rPr lang="en-US" altLang="zh-CN" dirty="0"/>
              <a:t>(ICISC)</a:t>
            </a:r>
            <a:r>
              <a:rPr lang="zh-CN" altLang="en-US" dirty="0"/>
              <a:t>。 </a:t>
            </a:r>
            <a:endParaRPr lang="en-US" altLang="zh-CN" dirty="0"/>
          </a:p>
          <a:p>
            <a:pPr lvl="1"/>
            <a:r>
              <a:rPr lang="en-US" altLang="zh-CN" dirty="0" err="1"/>
              <a:t>Inscrypt</a:t>
            </a:r>
            <a:r>
              <a:rPr lang="en-US" altLang="zh-CN" dirty="0"/>
              <a:t> </a:t>
            </a:r>
            <a:r>
              <a:rPr lang="zh-CN" altLang="en-US" dirty="0"/>
              <a:t>是信息安全国家重点实验室发起的在中国举办的</a:t>
            </a:r>
            <a:r>
              <a:rPr lang="en-US" altLang="zh-CN" dirty="0"/>
              <a:t>LNCS</a:t>
            </a:r>
            <a:r>
              <a:rPr lang="zh-CN" altLang="en-US" dirty="0"/>
              <a:t>出版的密码年会。 </a:t>
            </a:r>
            <a:br>
              <a:rPr lang="zh-CN" altLang="en-US" dirty="0"/>
            </a:br>
            <a:endParaRPr lang="zh-CN" altLang="en-US" dirty="0"/>
          </a:p>
          <a:p>
            <a:r>
              <a:rPr lang="zh-CN" altLang="en-US" dirty="0"/>
              <a:t>两个信息安全会议：</a:t>
            </a:r>
          </a:p>
          <a:p>
            <a:pPr lvl="1"/>
            <a:r>
              <a:rPr lang="en-US" altLang="zh-CN" dirty="0"/>
              <a:t>1. IEEE Symposium on Security and Privacy</a:t>
            </a:r>
          </a:p>
          <a:p>
            <a:pPr lvl="1"/>
            <a:r>
              <a:rPr lang="en-US" altLang="zh-CN" dirty="0"/>
              <a:t>2. ACM Computer and Communications Security Conference</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327DCB96-88B9-4293-809E-02B33E0240B4}"/>
              </a:ext>
            </a:extLst>
          </p:cNvPr>
          <p:cNvSpPr txBox="1"/>
          <p:nvPr/>
        </p:nvSpPr>
        <p:spPr>
          <a:xfrm>
            <a:off x="194088" y="6574644"/>
            <a:ext cx="2873639" cy="276999"/>
          </a:xfrm>
          <a:prstGeom prst="rect">
            <a:avLst/>
          </a:prstGeom>
          <a:noFill/>
        </p:spPr>
        <p:txBody>
          <a:bodyPr wrap="square" rtlCol="0">
            <a:spAutoFit/>
          </a:bodyPr>
          <a:lstStyle/>
          <a:p>
            <a:pPr>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 </a:t>
            </a:r>
            <a:r>
              <a:rPr lang="zh-CN" altLang="en-US" sz="1200" dirty="0">
                <a:solidFill>
                  <a:prstClr val="white">
                    <a:lumMod val="65000"/>
                  </a:prstClr>
                </a:solidFill>
                <a:ea typeface="等线" panose="02010600030101010101" pitchFamily="2" charset="-122"/>
              </a:rPr>
              <a:t>安全机制与手段</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TextBox 4"/>
          <p:cNvSpPr txBox="1"/>
          <p:nvPr/>
        </p:nvSpPr>
        <p:spPr>
          <a:xfrm>
            <a:off x="655320" y="2295684"/>
            <a:ext cx="1779948"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Feistel</a:t>
            </a:r>
            <a:r>
              <a:rPr kumimoji="0" lang="zh-CN" altLang="en-US"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结构</a:t>
            </a:r>
          </a:p>
        </p:txBody>
      </p:sp>
      <p:sp>
        <p:nvSpPr>
          <p:cNvPr id="6" name="TextBox 5"/>
          <p:cNvSpPr txBox="1"/>
          <p:nvPr/>
        </p:nvSpPr>
        <p:spPr>
          <a:xfrm>
            <a:off x="3215640" y="2295684"/>
            <a:ext cx="2118360"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DES</a:t>
            </a:r>
            <a:r>
              <a:rPr kumimoji="0" lang="zh-CN" altLang="en-US"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对称加密</a:t>
            </a:r>
          </a:p>
        </p:txBody>
      </p:sp>
      <p:sp>
        <p:nvSpPr>
          <p:cNvPr id="7" name="TextBox 6"/>
          <p:cNvSpPr txBox="1"/>
          <p:nvPr/>
        </p:nvSpPr>
        <p:spPr>
          <a:xfrm>
            <a:off x="5931492" y="2281039"/>
            <a:ext cx="2214288"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AES</a:t>
            </a:r>
            <a:r>
              <a:rPr kumimoji="0" lang="zh-CN" altLang="en-US"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对称加密</a:t>
            </a:r>
          </a:p>
        </p:txBody>
      </p:sp>
      <p:sp>
        <p:nvSpPr>
          <p:cNvPr id="8" name="TextBox 7"/>
          <p:cNvSpPr txBox="1"/>
          <p:nvPr/>
        </p:nvSpPr>
        <p:spPr>
          <a:xfrm>
            <a:off x="9383352" y="2280444"/>
            <a:ext cx="1970448"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非对称加密</a:t>
            </a:r>
          </a:p>
        </p:txBody>
      </p:sp>
      <p:sp>
        <p:nvSpPr>
          <p:cNvPr id="9" name="TextBox 8"/>
          <p:cNvSpPr txBox="1"/>
          <p:nvPr/>
        </p:nvSpPr>
        <p:spPr>
          <a:xfrm>
            <a:off x="1063668" y="1844377"/>
            <a:ext cx="1554480" cy="400110"/>
          </a:xfrm>
          <a:prstGeom prst="rect">
            <a:avLst/>
          </a:prstGeom>
          <a:solidFill>
            <a:srgbClr val="D9A9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等线"/>
                <a:ea typeface="+mn-ea"/>
                <a:cs typeface="+mn-cs"/>
              </a:rPr>
              <a:t>Shannon</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TextBox 9"/>
          <p:cNvSpPr txBox="1"/>
          <p:nvPr/>
        </p:nvSpPr>
        <p:spPr>
          <a:xfrm>
            <a:off x="1063668" y="1383307"/>
            <a:ext cx="1554480" cy="400110"/>
          </a:xfrm>
          <a:prstGeom prst="rect">
            <a:avLst/>
          </a:prstGeom>
          <a:solidFill>
            <a:srgbClr val="D9A9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图灵</a:t>
            </a:r>
          </a:p>
        </p:txBody>
      </p:sp>
      <p:cxnSp>
        <p:nvCxnSpPr>
          <p:cNvPr id="12" name="直接箭头连接符 11"/>
          <p:cNvCxnSpPr>
            <a:stCxn id="5" idx="3"/>
            <a:endCxn id="6" idx="1"/>
          </p:cNvCxnSpPr>
          <p:nvPr/>
        </p:nvCxnSpPr>
        <p:spPr>
          <a:xfrm>
            <a:off x="2435268" y="2526517"/>
            <a:ext cx="7803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334000" y="2494151"/>
            <a:ext cx="597492"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7" idx="3"/>
            <a:endCxn id="8" idx="1"/>
          </p:cNvCxnSpPr>
          <p:nvPr/>
        </p:nvCxnSpPr>
        <p:spPr>
          <a:xfrm flipV="1">
            <a:off x="8145780" y="2511277"/>
            <a:ext cx="1237572" cy="59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465392" y="2815530"/>
            <a:ext cx="1193208" cy="400110"/>
          </a:xfrm>
          <a:prstGeom prst="rect">
            <a:avLst/>
          </a:prstGeom>
          <a:solidFill>
            <a:srgbClr val="D9A9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RSA</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0" name="TextBox 19"/>
          <p:cNvSpPr txBox="1"/>
          <p:nvPr/>
        </p:nvSpPr>
        <p:spPr>
          <a:xfrm>
            <a:off x="10465392" y="3261360"/>
            <a:ext cx="1193208" cy="400110"/>
          </a:xfrm>
          <a:prstGeom prst="rect">
            <a:avLst/>
          </a:prstGeom>
          <a:solidFill>
            <a:srgbClr val="D9A9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ECC</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1" name="TextBox 20"/>
          <p:cNvSpPr txBox="1"/>
          <p:nvPr/>
        </p:nvSpPr>
        <p:spPr>
          <a:xfrm>
            <a:off x="10465392" y="3707190"/>
            <a:ext cx="1193208" cy="400110"/>
          </a:xfrm>
          <a:prstGeom prst="rect">
            <a:avLst/>
          </a:prstGeom>
          <a:solidFill>
            <a:srgbClr val="D9A9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D-H</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2" name="TextBox 21"/>
          <p:cNvSpPr txBox="1"/>
          <p:nvPr/>
        </p:nvSpPr>
        <p:spPr>
          <a:xfrm>
            <a:off x="9383352" y="5737231"/>
            <a:ext cx="1970448"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数字签名</a:t>
            </a:r>
          </a:p>
        </p:txBody>
      </p:sp>
      <p:cxnSp>
        <p:nvCxnSpPr>
          <p:cNvPr id="24" name="直接箭头连接符 23"/>
          <p:cNvCxnSpPr>
            <a:stCxn id="8" idx="2"/>
            <a:endCxn id="22" idx="0"/>
          </p:cNvCxnSpPr>
          <p:nvPr/>
        </p:nvCxnSpPr>
        <p:spPr>
          <a:xfrm>
            <a:off x="10368576" y="2742109"/>
            <a:ext cx="0" cy="299512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36280" y="4352727"/>
            <a:ext cx="1893080" cy="400110"/>
          </a:xfrm>
          <a:prstGeom prst="rect">
            <a:avLst/>
          </a:prstGeom>
          <a:solidFill>
            <a:srgbClr val="D9A9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DSA/ECDSA</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8" name="TextBox 27"/>
          <p:cNvSpPr txBox="1"/>
          <p:nvPr/>
        </p:nvSpPr>
        <p:spPr>
          <a:xfrm>
            <a:off x="8336280" y="4798557"/>
            <a:ext cx="1893080" cy="400110"/>
          </a:xfrm>
          <a:prstGeom prst="rect">
            <a:avLst/>
          </a:prstGeom>
          <a:solidFill>
            <a:srgbClr val="D9A9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Rabin</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9" name="TextBox 28"/>
          <p:cNvSpPr txBox="1"/>
          <p:nvPr/>
        </p:nvSpPr>
        <p:spPr>
          <a:xfrm>
            <a:off x="8336280" y="5244387"/>
            <a:ext cx="1893080" cy="400110"/>
          </a:xfrm>
          <a:prstGeom prst="rect">
            <a:avLst/>
          </a:prstGeom>
          <a:solidFill>
            <a:srgbClr val="D9A9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EIGamal</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0" name="TextBox 29"/>
          <p:cNvSpPr txBox="1"/>
          <p:nvPr/>
        </p:nvSpPr>
        <p:spPr>
          <a:xfrm>
            <a:off x="5334000" y="5737231"/>
            <a:ext cx="1970448"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散列函数</a:t>
            </a:r>
          </a:p>
        </p:txBody>
      </p:sp>
      <p:cxnSp>
        <p:nvCxnSpPr>
          <p:cNvPr id="32" name="直接箭头连接符 31"/>
          <p:cNvCxnSpPr>
            <a:stCxn id="22" idx="1"/>
            <a:endCxn id="30" idx="3"/>
          </p:cNvCxnSpPr>
          <p:nvPr/>
        </p:nvCxnSpPr>
        <p:spPr>
          <a:xfrm rot="10800000">
            <a:off x="7304448" y="5968064"/>
            <a:ext cx="2078904"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334000" y="4352727"/>
            <a:ext cx="1691640" cy="400110"/>
          </a:xfrm>
          <a:prstGeom prst="rect">
            <a:avLst/>
          </a:prstGeom>
          <a:solidFill>
            <a:srgbClr val="D9A9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MD5/SHA-1</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46" name="TextBox 45"/>
          <p:cNvSpPr txBox="1"/>
          <p:nvPr/>
        </p:nvSpPr>
        <p:spPr>
          <a:xfrm>
            <a:off x="5334888" y="4798557"/>
            <a:ext cx="1690752" cy="400110"/>
          </a:xfrm>
          <a:prstGeom prst="rect">
            <a:avLst/>
          </a:prstGeom>
          <a:solidFill>
            <a:srgbClr val="D9A9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SHA-2</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47" name="TextBox 46"/>
          <p:cNvSpPr txBox="1"/>
          <p:nvPr/>
        </p:nvSpPr>
        <p:spPr>
          <a:xfrm>
            <a:off x="5334888" y="5244387"/>
            <a:ext cx="1690752" cy="400110"/>
          </a:xfrm>
          <a:prstGeom prst="rect">
            <a:avLst/>
          </a:prstGeom>
          <a:solidFill>
            <a:srgbClr val="D9A9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SHA-3</a:t>
            </a:r>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48" name="TextBox 47"/>
          <p:cNvSpPr txBox="1"/>
          <p:nvPr/>
        </p:nvSpPr>
        <p:spPr>
          <a:xfrm>
            <a:off x="3215640" y="5737231"/>
            <a:ext cx="160155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HMAC</a:t>
            </a:r>
            <a:endParaRPr kumimoji="0" lang="zh-CN" altLang="en-US"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endParaRPr>
          </a:p>
        </p:txBody>
      </p:sp>
      <p:cxnSp>
        <p:nvCxnSpPr>
          <p:cNvPr id="49" name="直接箭头连接符 48"/>
          <p:cNvCxnSpPr>
            <a:endCxn id="48" idx="3"/>
          </p:cNvCxnSpPr>
          <p:nvPr/>
        </p:nvCxnSpPr>
        <p:spPr>
          <a:xfrm rot="10800000">
            <a:off x="4817196" y="5968065"/>
            <a:ext cx="517598" cy="238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55320" y="5739620"/>
            <a:ext cx="1779948"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证书</a:t>
            </a:r>
            <a:r>
              <a:rPr kumimoji="0" lang="en-US" altLang="zh-CN"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rPr>
              <a:t>/PKI</a:t>
            </a:r>
            <a:endParaRPr kumimoji="0" lang="zh-CN" altLang="en-US" sz="2400" b="0" i="0" u="none" strike="noStrike" kern="1200" cap="none" spc="0" normalizeH="0" baseline="0" noProof="0" dirty="0">
              <a:ln>
                <a:noFill/>
              </a:ln>
              <a:solidFill>
                <a:srgbClr val="FAF4FF"/>
              </a:solidFill>
              <a:effectLst/>
              <a:uLnTx/>
              <a:uFillTx/>
              <a:latin typeface="等线"/>
              <a:ea typeface="等线" panose="02010600030101010101" pitchFamily="2" charset="-122"/>
              <a:cs typeface="+mn-cs"/>
            </a:endParaRPr>
          </a:p>
        </p:txBody>
      </p:sp>
      <p:cxnSp>
        <p:nvCxnSpPr>
          <p:cNvPr id="55" name="直接箭头连接符 54"/>
          <p:cNvCxnSpPr>
            <a:stCxn id="48" idx="1"/>
            <a:endCxn id="54" idx="3"/>
          </p:cNvCxnSpPr>
          <p:nvPr/>
        </p:nvCxnSpPr>
        <p:spPr>
          <a:xfrm rot="10800000" flipV="1">
            <a:off x="2435268" y="5968063"/>
            <a:ext cx="780372" cy="23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54" idx="0"/>
          </p:cNvCxnSpPr>
          <p:nvPr/>
        </p:nvCxnSpPr>
        <p:spPr>
          <a:xfrm flipV="1">
            <a:off x="1545294" y="3870678"/>
            <a:ext cx="1" cy="18689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65333" y="3030082"/>
            <a:ext cx="2750952" cy="1077218"/>
          </a:xfrm>
          <a:prstGeom prst="rect">
            <a:avLst/>
          </a:prstGeom>
          <a:solidFill>
            <a:srgbClr val="FF0000"/>
          </a:solidFill>
        </p:spPr>
        <p:txBody>
          <a:bodyPr wrap="square" rtlCol="0">
            <a:spAutoFit/>
          </a:bodyPr>
          <a:lstStyle/>
          <a:p>
            <a:r>
              <a:rPr lang="zh-CN" altLang="en-US" sz="3200" dirty="0"/>
              <a:t>中华人民共</a:t>
            </a:r>
            <a:endParaRPr lang="en-US" altLang="zh-CN" sz="3200" dirty="0"/>
          </a:p>
          <a:p>
            <a:r>
              <a:rPr lang="zh-CN" altLang="en-US" sz="3200" dirty="0"/>
              <a:t>和国密码法</a:t>
            </a:r>
          </a:p>
        </p:txBody>
      </p:sp>
      <p:cxnSp>
        <p:nvCxnSpPr>
          <p:cNvPr id="35" name="直接箭头连接符 34"/>
          <p:cNvCxnSpPr/>
          <p:nvPr/>
        </p:nvCxnSpPr>
        <p:spPr>
          <a:xfrm>
            <a:off x="3967841" y="3656706"/>
            <a:ext cx="597492"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8990" y="3285903"/>
            <a:ext cx="3328851" cy="584775"/>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noProof="0" dirty="0">
                <a:latin typeface="等线"/>
                <a:ea typeface="等线" panose="02010600030101010101" pitchFamily="2" charset="-122"/>
              </a:rPr>
              <a:t>国之重器：国密</a:t>
            </a:r>
            <a:endParaRPr kumimoji="0" lang="zh-CN" altLang="en-US" sz="3200" b="0" i="0" u="none" strike="noStrike" kern="1200" cap="none" spc="0" normalizeH="0" baseline="0" noProof="0" dirty="0">
              <a:ln>
                <a:noFill/>
              </a:ln>
              <a:effectLst/>
              <a:uLnTx/>
              <a:uFillTx/>
              <a:latin typeface="等线"/>
              <a:ea typeface="等线" panose="02010600030101010101" pitchFamily="2" charset="-122"/>
              <a:cs typeface="+mn-cs"/>
            </a:endParaRPr>
          </a:p>
        </p:txBody>
      </p:sp>
      <p:sp>
        <p:nvSpPr>
          <p:cNvPr id="36" name="文本框 457">
            <a:extLst>
              <a:ext uri="{FF2B5EF4-FFF2-40B4-BE49-F238E27FC236}">
                <a16:creationId xmlns:a16="http://schemas.microsoft.com/office/drawing/2014/main" id="{A9F608E0-658C-DA44-9C60-8192A9726CAF}"/>
              </a:ext>
            </a:extLst>
          </p:cNvPr>
          <p:cNvSpPr txBox="1"/>
          <p:nvPr/>
        </p:nvSpPr>
        <p:spPr>
          <a:xfrm>
            <a:off x="194088" y="6574644"/>
            <a:ext cx="2873639" cy="276999"/>
          </a:xfrm>
          <a:prstGeom prst="rect">
            <a:avLst/>
          </a:prstGeom>
          <a:noFill/>
        </p:spPr>
        <p:txBody>
          <a:bodyPr wrap="square" rtlCol="0">
            <a:spAutoFit/>
          </a:bodyPr>
          <a:lstStyle/>
          <a:p>
            <a:pPr>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 </a:t>
            </a:r>
            <a:r>
              <a:rPr lang="zh-CN" altLang="en-US" sz="1200" dirty="0">
                <a:solidFill>
                  <a:prstClr val="white">
                    <a:lumMod val="65000"/>
                  </a:prstClr>
                </a:solidFill>
                <a:ea typeface="等线" panose="02010600030101010101" pitchFamily="2" charset="-122"/>
              </a:rPr>
              <a:t>安全机制与手段</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30000"/>
              </a:lnSpc>
            </a:pPr>
            <a:r>
              <a:rPr kumimoji="1" lang="zh-CN" altLang="en-US" dirty="0"/>
              <a:t>网络安全威胁基本解决方案</a:t>
            </a:r>
            <a:endParaRPr kumimoji="1" lang="en-US" altLang="zh-CN" dirty="0"/>
          </a:p>
        </p:txBody>
      </p:sp>
      <p:sp>
        <p:nvSpPr>
          <p:cNvPr id="3" name="内容占位符 2"/>
          <p:cNvSpPr>
            <a:spLocks noGrp="1"/>
          </p:cNvSpPr>
          <p:nvPr>
            <p:ph idx="1"/>
          </p:nvPr>
        </p:nvSpPr>
        <p:spPr>
          <a:xfrm>
            <a:off x="498759" y="1261993"/>
            <a:ext cx="11306553" cy="5555063"/>
          </a:xfrm>
        </p:spPr>
        <p:txBody>
          <a:bodyPr>
            <a:normAutofit/>
          </a:bodyPr>
          <a:lstStyle/>
          <a:p>
            <a:pPr>
              <a:lnSpc>
                <a:spcPct val="150000"/>
              </a:lnSpc>
            </a:pPr>
            <a:r>
              <a:rPr lang="zh-CN" altLang="en-US" dirty="0"/>
              <a:t>根据攻击者的攻击行为考虑如下安全防护基本策略和方案</a:t>
            </a:r>
            <a:endParaRPr lang="en-US" altLang="zh-CN" dirty="0"/>
          </a:p>
          <a:p>
            <a:pPr lvl="1">
              <a:lnSpc>
                <a:spcPct val="150000"/>
              </a:lnSpc>
            </a:pPr>
            <a:r>
              <a:rPr lang="zh-CN" altLang="en-US" dirty="0"/>
              <a:t>监视全</a:t>
            </a:r>
            <a:r>
              <a:rPr lang="zh-CN" altLang="en-US" dirty="0">
                <a:solidFill>
                  <a:srgbClr val="7030A0"/>
                </a:solidFill>
              </a:rPr>
              <a:t>网络态势</a:t>
            </a:r>
            <a:endParaRPr lang="en-US" altLang="zh-CN" dirty="0">
              <a:solidFill>
                <a:srgbClr val="7030A0"/>
              </a:solidFill>
            </a:endParaRPr>
          </a:p>
          <a:p>
            <a:pPr lvl="1">
              <a:lnSpc>
                <a:spcPct val="150000"/>
              </a:lnSpc>
            </a:pPr>
            <a:r>
              <a:rPr lang="zh-CN" altLang="en-US" dirty="0"/>
              <a:t>解决与系统相关的</a:t>
            </a:r>
            <a:r>
              <a:rPr lang="zh-CN" altLang="en-US" dirty="0">
                <a:solidFill>
                  <a:srgbClr val="7030A0"/>
                </a:solidFill>
              </a:rPr>
              <a:t>数据保密</a:t>
            </a:r>
            <a:r>
              <a:rPr lang="zh-CN" altLang="en-US" dirty="0"/>
              <a:t>问题</a:t>
            </a:r>
            <a:endParaRPr lang="en-US" altLang="zh-CN" dirty="0"/>
          </a:p>
          <a:p>
            <a:pPr lvl="1">
              <a:lnSpc>
                <a:spcPct val="150000"/>
              </a:lnSpc>
            </a:pPr>
            <a:r>
              <a:rPr lang="zh-CN" altLang="en-US" dirty="0"/>
              <a:t>使用对称和公钥</a:t>
            </a:r>
            <a:r>
              <a:rPr lang="zh-CN" altLang="en-US" dirty="0">
                <a:solidFill>
                  <a:srgbClr val="7030A0"/>
                </a:solidFill>
              </a:rPr>
              <a:t>加密</a:t>
            </a:r>
            <a:r>
              <a:rPr lang="zh-CN" altLang="en-US" dirty="0"/>
              <a:t>，重视密钥管理</a:t>
            </a:r>
            <a:endParaRPr lang="en-US" altLang="zh-CN" dirty="0"/>
          </a:p>
          <a:p>
            <a:pPr lvl="1">
              <a:lnSpc>
                <a:spcPct val="150000"/>
              </a:lnSpc>
            </a:pPr>
            <a:r>
              <a:rPr lang="zh-CN" altLang="en-US" dirty="0"/>
              <a:t>使用数字签名和安全</a:t>
            </a:r>
            <a:r>
              <a:rPr lang="zh-CN" altLang="en-US" dirty="0">
                <a:solidFill>
                  <a:srgbClr val="7030A0"/>
                </a:solidFill>
              </a:rPr>
              <a:t>认证</a:t>
            </a:r>
            <a:r>
              <a:rPr lang="zh-CN" altLang="en-US" dirty="0"/>
              <a:t>技术</a:t>
            </a:r>
            <a:endParaRPr lang="en-US" altLang="zh-CN" dirty="0"/>
          </a:p>
          <a:p>
            <a:pPr lvl="1">
              <a:lnSpc>
                <a:spcPct val="150000"/>
              </a:lnSpc>
            </a:pPr>
            <a:r>
              <a:rPr lang="zh-CN" altLang="en-US" dirty="0"/>
              <a:t>重视网络及系统的</a:t>
            </a:r>
            <a:r>
              <a:rPr lang="zh-CN" altLang="en-US" dirty="0">
                <a:solidFill>
                  <a:srgbClr val="7030A0"/>
                </a:solidFill>
              </a:rPr>
              <a:t>通信安全</a:t>
            </a:r>
            <a:endParaRPr lang="en-US" altLang="zh-CN" dirty="0">
              <a:solidFill>
                <a:srgbClr val="7030A0"/>
              </a:solidFill>
            </a:endParaRPr>
          </a:p>
          <a:p>
            <a:pPr lvl="1">
              <a:lnSpc>
                <a:spcPct val="150000"/>
              </a:lnSpc>
            </a:pPr>
            <a:r>
              <a:rPr lang="zh-CN" altLang="en-US" dirty="0"/>
              <a:t>解决电子邮件安全和</a:t>
            </a:r>
            <a:r>
              <a:rPr lang="en-US" altLang="zh-CN" dirty="0"/>
              <a:t>Web</a:t>
            </a:r>
            <a:r>
              <a:rPr lang="zh-CN" altLang="en-US" dirty="0"/>
              <a:t>安全</a:t>
            </a:r>
            <a:endParaRPr lang="en-US" altLang="zh-CN" dirty="0"/>
          </a:p>
          <a:p>
            <a:pPr lvl="1">
              <a:lnSpc>
                <a:spcPct val="150000"/>
              </a:lnSpc>
            </a:pPr>
            <a:r>
              <a:rPr lang="zh-CN" altLang="en-US" dirty="0"/>
              <a:t>及时了解</a:t>
            </a:r>
            <a:r>
              <a:rPr lang="zh-CN" altLang="en-US" dirty="0">
                <a:solidFill>
                  <a:srgbClr val="7030A0"/>
                </a:solidFill>
              </a:rPr>
              <a:t>社会安全</a:t>
            </a:r>
            <a:r>
              <a:rPr lang="zh-CN" altLang="en-US" dirty="0"/>
              <a:t>问题</a:t>
            </a: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97335" y="6489303"/>
            <a:ext cx="2743200" cy="365125"/>
          </a:xfrm>
        </p:spPr>
        <p:txBody>
          <a:bodyPr/>
          <a:lstStyle/>
          <a:p>
            <a:r>
              <a:rPr kumimoji="1" lang="en-US" altLang="zh-CN" dirty="0"/>
              <a:t>8.1.4 </a:t>
            </a:r>
            <a:r>
              <a:rPr kumimoji="1" lang="zh-CN" altLang="en-US" dirty="0"/>
              <a:t>网络安全威胁基本解决方案</a:t>
            </a:r>
          </a:p>
        </p:txBody>
      </p:sp>
      <p:pic>
        <p:nvPicPr>
          <p:cNvPr id="2050" name="Picture 2">
            <a:extLst>
              <a:ext uri="{FF2B5EF4-FFF2-40B4-BE49-F238E27FC236}">
                <a16:creationId xmlns:a16="http://schemas.microsoft.com/office/drawing/2014/main" id="{E1AC5479-E773-4260-A8EE-60E2841D1BB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90596" y="2730773"/>
            <a:ext cx="5202645" cy="292648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6BF4F27-6A37-460F-9BE0-F775BDD5D832}"/>
              </a:ext>
            </a:extLst>
          </p:cNvPr>
          <p:cNvSpPr txBox="1"/>
          <p:nvPr/>
        </p:nvSpPr>
        <p:spPr>
          <a:xfrm>
            <a:off x="6674029" y="5714231"/>
            <a:ext cx="4718763" cy="458908"/>
          </a:xfrm>
          <a:prstGeom prst="rect">
            <a:avLst/>
          </a:prstGeom>
          <a:noFill/>
        </p:spPr>
        <p:txBody>
          <a:bodyPr wrap="square">
            <a:spAutoFit/>
          </a:bodyPr>
          <a:lstStyle/>
          <a:p>
            <a:pPr lvl="1">
              <a:lnSpc>
                <a:spcPct val="150000"/>
              </a:lnSpc>
            </a:pPr>
            <a:r>
              <a:rPr lang="zh-CN" altLang="en-US" dirty="0">
                <a:solidFill>
                  <a:srgbClr val="7030A0"/>
                </a:solidFill>
                <a:latin typeface="微软雅黑" panose="020B0503020204020204" pitchFamily="34" charset="-122"/>
                <a:ea typeface="微软雅黑" panose="020B0503020204020204" pitchFamily="34" charset="-122"/>
              </a:rPr>
              <a:t>某企业中国城市网络安全态势感知平台</a:t>
            </a:r>
            <a:endParaRPr lang="en-US" altLang="zh-CN" dirty="0">
              <a:solidFill>
                <a:srgbClr val="7030A0"/>
              </a:solidFill>
              <a:latin typeface="微软雅黑" panose="020B0503020204020204" pitchFamily="34" charset="-122"/>
              <a:ea typeface="微软雅黑" panose="020B0503020204020204" pitchFamily="34" charset="-122"/>
            </a:endParaRPr>
          </a:p>
        </p:txBody>
      </p:sp>
      <p:sp>
        <p:nvSpPr>
          <p:cNvPr id="9" name="页脚占位符 8">
            <a:extLst>
              <a:ext uri="{FF2B5EF4-FFF2-40B4-BE49-F238E27FC236}">
                <a16:creationId xmlns:a16="http://schemas.microsoft.com/office/drawing/2014/main" id="{CF4C56F6-6594-4985-8F54-14E1401C1B6C}"/>
              </a:ext>
            </a:extLst>
          </p:cNvPr>
          <p:cNvSpPr>
            <a:spLocks noGrp="1"/>
          </p:cNvSpPr>
          <p:nvPr>
            <p:ph type="ftr" sz="quarter" idx="11"/>
          </p:nvPr>
        </p:nvSpPr>
        <p:spPr>
          <a:xfrm>
            <a:off x="3437702" y="6593808"/>
            <a:ext cx="6045930" cy="210764"/>
          </a:xfrm>
        </p:spPr>
        <p:txBody>
          <a:bodyPr/>
          <a:lstStyle/>
          <a:p>
            <a:pPr lvl="0"/>
            <a:r>
              <a:rPr kumimoji="1" lang="zh-CN" altLang="en-US" dirty="0"/>
              <a:t>动画引自：</a:t>
            </a:r>
            <a:r>
              <a:rPr kumimoji="1" lang="en-US" altLang="zh-CN" dirty="0"/>
              <a:t>https://zhuanlan.zhihu.com/p/34451386?from_voters_page=true</a:t>
            </a:r>
          </a:p>
        </p:txBody>
      </p:sp>
    </p:spTree>
    <p:extLst>
      <p:ext uri="{BB962C8B-B14F-4D97-AF65-F5344CB8AC3E}">
        <p14:creationId xmlns:p14="http://schemas.microsoft.com/office/powerpoint/2010/main" val="1950485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1167384" y="1303493"/>
            <a:ext cx="10515600" cy="5456971"/>
          </a:xfrm>
        </p:spPr>
        <p:txBody>
          <a:bodyPr>
            <a:normAutofit lnSpcReduction="10000"/>
          </a:bodyPr>
          <a:lstStyle/>
          <a:p>
            <a:pPr>
              <a:lnSpc>
                <a:spcPct val="130000"/>
              </a:lnSpc>
              <a:buNone/>
            </a:pPr>
            <a:r>
              <a:rPr kumimoji="1" lang="en-US" altLang="zh-CN" sz="3000" dirty="0"/>
              <a:t>8.1 </a:t>
            </a:r>
            <a:r>
              <a:rPr kumimoji="1" lang="zh-CN" altLang="en-US" sz="3000" dirty="0"/>
              <a:t>网络安全基础</a:t>
            </a:r>
            <a:endParaRPr kumimoji="1" lang="en-US" altLang="zh-CN" sz="3000" dirty="0"/>
          </a:p>
          <a:p>
            <a:pPr>
              <a:lnSpc>
                <a:spcPct val="130000"/>
              </a:lnSpc>
              <a:buNone/>
            </a:pPr>
            <a:r>
              <a:rPr kumimoji="1" lang="en-US" altLang="zh-CN" sz="3000" dirty="0"/>
              <a:t>8.2 </a:t>
            </a:r>
            <a:r>
              <a:rPr kumimoji="1" lang="zh-CN" altLang="en-US" sz="3000" dirty="0"/>
              <a:t>网络攻击与威胁</a:t>
            </a:r>
            <a:endParaRPr kumimoji="1" lang="en-US" altLang="zh-CN" sz="3000" dirty="0"/>
          </a:p>
          <a:p>
            <a:pPr>
              <a:lnSpc>
                <a:spcPct val="130000"/>
              </a:lnSpc>
              <a:buNone/>
            </a:pPr>
            <a:r>
              <a:rPr kumimoji="1" lang="en-US" altLang="zh-CN" sz="3000" dirty="0"/>
              <a:t>8.3 </a:t>
            </a:r>
            <a:r>
              <a:rPr kumimoji="1" lang="zh-CN" altLang="en-US" sz="3000" dirty="0"/>
              <a:t>安全机制与手段 </a:t>
            </a:r>
            <a:endParaRPr kumimoji="1" lang="en-US" altLang="zh-CN" sz="3000" dirty="0"/>
          </a:p>
          <a:p>
            <a:pPr>
              <a:lnSpc>
                <a:spcPct val="150000"/>
              </a:lnSpc>
              <a:buNone/>
            </a:pPr>
            <a:r>
              <a:rPr kumimoji="1" lang="en-US" altLang="zh-CN" sz="3000" dirty="0">
                <a:solidFill>
                  <a:srgbClr val="C00000"/>
                </a:solidFill>
              </a:rPr>
              <a:t>8.4 </a:t>
            </a:r>
            <a:r>
              <a:rPr kumimoji="1" lang="zh-CN" altLang="en-US" sz="3000" dirty="0">
                <a:solidFill>
                  <a:srgbClr val="C00000"/>
                </a:solidFill>
              </a:rPr>
              <a:t>电子邮件</a:t>
            </a:r>
            <a:r>
              <a:rPr lang="zh-CN" altLang="en-US" sz="3000" dirty="0">
                <a:solidFill>
                  <a:srgbClr val="C00000"/>
                </a:solidFill>
              </a:rPr>
              <a:t>安全</a:t>
            </a:r>
            <a:endParaRPr lang="en-US" altLang="zh-CN" sz="3000" dirty="0">
              <a:solidFill>
                <a:srgbClr val="C00000"/>
              </a:solidFill>
            </a:endParaRPr>
          </a:p>
          <a:p>
            <a:pPr>
              <a:lnSpc>
                <a:spcPct val="150000"/>
              </a:lnSpc>
              <a:buNone/>
            </a:pPr>
            <a:r>
              <a:rPr lang="en-US" altLang="zh-CN" sz="3000" dirty="0"/>
              <a:t>8.5 Web</a:t>
            </a:r>
            <a:r>
              <a:rPr lang="zh-CN" altLang="en-US" sz="3000" dirty="0"/>
              <a:t>安全</a:t>
            </a:r>
            <a:endParaRPr lang="en-US" altLang="zh-CN" sz="3000" dirty="0"/>
          </a:p>
          <a:p>
            <a:pPr>
              <a:lnSpc>
                <a:spcPct val="150000"/>
              </a:lnSpc>
              <a:buNone/>
            </a:pPr>
            <a:r>
              <a:rPr lang="en-US" altLang="zh-CN" sz="3000" dirty="0"/>
              <a:t>8.6 </a:t>
            </a:r>
            <a:r>
              <a:rPr lang="zh-CN" altLang="en-US" sz="3000" dirty="0"/>
              <a:t>通信安全</a:t>
            </a:r>
            <a:endParaRPr lang="en-US" altLang="zh-CN" sz="3000" dirty="0"/>
          </a:p>
          <a:p>
            <a:pPr>
              <a:lnSpc>
                <a:spcPct val="150000"/>
              </a:lnSpc>
              <a:buNone/>
            </a:pPr>
            <a:r>
              <a:rPr lang="en-US" altLang="zh-CN" sz="3000" dirty="0"/>
              <a:t>8.7 </a:t>
            </a:r>
            <a:r>
              <a:rPr lang="zh-CN" altLang="en-US" sz="3000" dirty="0"/>
              <a:t>系统与运行安全</a:t>
            </a:r>
            <a:endParaRPr kumimoji="1" lang="en-US" altLang="zh-CN" sz="3000" dirty="0"/>
          </a:p>
          <a:p>
            <a:pPr>
              <a:lnSpc>
                <a:spcPct val="130000"/>
              </a:lnSpc>
              <a:buNone/>
            </a:pPr>
            <a:r>
              <a:rPr kumimoji="1" lang="en-US" altLang="zh-CN" sz="3000" dirty="0"/>
              <a:t>8.9 </a:t>
            </a:r>
            <a:r>
              <a:rPr kumimoji="1" lang="zh-CN" altLang="en-US" sz="3000" dirty="0"/>
              <a:t>安全技术前沿与未来发展</a:t>
            </a:r>
          </a:p>
          <a:p>
            <a:pPr>
              <a:lnSpc>
                <a:spcPct val="130000"/>
              </a:lnSpc>
              <a:buNone/>
            </a:pPr>
            <a:endParaRPr kumimoji="1" lang="zh-CN" altLang="en-US" dirty="0"/>
          </a:p>
          <a:p>
            <a:pPr>
              <a:lnSpc>
                <a:spcPct val="130000"/>
              </a:lnSpc>
              <a:buNone/>
            </a:pPr>
            <a:endParaRPr kumimoji="1" lang="en-US" altLang="zh-CN" dirty="0"/>
          </a:p>
          <a:p>
            <a:pPr>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a:xfrm>
            <a:off x="9448800" y="649856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矩形标注 6">
            <a:extLst>
              <a:ext uri="{FF2B5EF4-FFF2-40B4-BE49-F238E27FC236}">
                <a16:creationId xmlns:a16="http://schemas.microsoft.com/office/drawing/2014/main" id="{981187B3-3584-BA4E-A14C-4B26773516C6}"/>
              </a:ext>
            </a:extLst>
          </p:cNvPr>
          <p:cNvSpPr/>
          <p:nvPr/>
        </p:nvSpPr>
        <p:spPr>
          <a:xfrm>
            <a:off x="5754624" y="2145792"/>
            <a:ext cx="5596128" cy="1694688"/>
          </a:xfrm>
          <a:prstGeom prst="wedgeRectCallout">
            <a:avLst>
              <a:gd name="adj1" fmla="val -75896"/>
              <a:gd name="adj2" fmla="val 3522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安全电子邮件属性</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优良保密协议</a:t>
            </a:r>
            <a:r>
              <a:rPr kumimoji="1" lang="en-US" altLang="zh-CN" sz="2400" dirty="0">
                <a:solidFill>
                  <a:prstClr val="black"/>
                </a:solidFill>
                <a:latin typeface="Microsoft YaHei" panose="020B0503020204020204" pitchFamily="34" charset="-122"/>
                <a:ea typeface="Microsoft YaHei" panose="020B0503020204020204" pitchFamily="34" charset="-122"/>
              </a:rPr>
              <a:t>PGP</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安全多功能互联网邮件扩展</a:t>
            </a:r>
            <a:r>
              <a:rPr kumimoji="1" lang="en-US" altLang="zh-CN" sz="2400" dirty="0">
                <a:solidFill>
                  <a:prstClr val="black"/>
                </a:solidFill>
                <a:latin typeface="Microsoft YaHei" panose="020B0503020204020204" pitchFamily="34" charset="-122"/>
                <a:ea typeface="Microsoft YaHei" panose="020B0503020204020204" pitchFamily="34" charset="-122"/>
              </a:rPr>
              <a:t>S/MIME</a:t>
            </a:r>
          </a:p>
        </p:txBody>
      </p:sp>
      <p:pic>
        <p:nvPicPr>
          <p:cNvPr id="6" name="Picture 2">
            <a:extLst>
              <a:ext uri="{FF2B5EF4-FFF2-40B4-BE49-F238E27FC236}">
                <a16:creationId xmlns:a16="http://schemas.microsoft.com/office/drawing/2014/main" id="{6A7AF8BA-1C92-44A7-888B-52D3DF92E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613" y="4046932"/>
            <a:ext cx="3558249" cy="2309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页脚占位符 10">
            <a:extLst>
              <a:ext uri="{FF2B5EF4-FFF2-40B4-BE49-F238E27FC236}">
                <a16:creationId xmlns:a16="http://schemas.microsoft.com/office/drawing/2014/main" id="{C992A6E4-D8B8-F44F-AB7D-50A0F4A7D548}"/>
              </a:ext>
            </a:extLst>
          </p:cNvPr>
          <p:cNvSpPr>
            <a:spLocks noGrp="1"/>
          </p:cNvSpPr>
          <p:nvPr>
            <p:ph type="ftr" sz="quarter" idx="11"/>
          </p:nvPr>
        </p:nvSpPr>
        <p:spPr>
          <a:xfrm>
            <a:off x="4038600" y="6489303"/>
            <a:ext cx="5178552" cy="365125"/>
          </a:xfrm>
        </p:spPr>
        <p:txBody>
          <a:bodyPr/>
          <a:lstStyle/>
          <a:p>
            <a:r>
              <a:rPr kumimoji="1" lang="zh-CN" altLang="en-US" dirty="0"/>
              <a:t>图片来源：</a:t>
            </a:r>
            <a:r>
              <a:rPr kumimoji="1" lang="en-US" altLang="zh-CN" dirty="0"/>
              <a:t>https://kknews.cc/zh-my/news/g4qk46m.html</a:t>
            </a:r>
            <a:endParaRPr kumimoji="1" lang="zh-CN" altLang="en-US" dirty="0"/>
          </a:p>
        </p:txBody>
      </p:sp>
    </p:spTree>
    <p:extLst>
      <p:ext uri="{BB962C8B-B14F-4D97-AF65-F5344CB8AC3E}">
        <p14:creationId xmlns:p14="http://schemas.microsoft.com/office/powerpoint/2010/main" val="310051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EC6BC-BB8B-4E87-A44B-98D5772275A1}"/>
              </a:ext>
            </a:extLst>
          </p:cNvPr>
          <p:cNvSpPr>
            <a:spLocks noGrp="1"/>
          </p:cNvSpPr>
          <p:nvPr>
            <p:ph type="title"/>
          </p:nvPr>
        </p:nvSpPr>
        <p:spPr/>
        <p:txBody>
          <a:bodyPr/>
          <a:lstStyle/>
          <a:p>
            <a:r>
              <a:rPr lang="zh-CN" altLang="en-US" dirty="0"/>
              <a:t>安全电子邮件属性 </a:t>
            </a:r>
            <a:r>
              <a:rPr lang="en-US" altLang="zh-CN" sz="3200" dirty="0"/>
              <a:t>(1/3)</a:t>
            </a:r>
            <a:endParaRPr lang="zh-CN" altLang="en-US" dirty="0"/>
          </a:p>
        </p:txBody>
      </p:sp>
      <p:sp>
        <p:nvSpPr>
          <p:cNvPr id="3" name="内容占位符 2">
            <a:extLst>
              <a:ext uri="{FF2B5EF4-FFF2-40B4-BE49-F238E27FC236}">
                <a16:creationId xmlns:a16="http://schemas.microsoft.com/office/drawing/2014/main" id="{EC911ABC-6AE2-422A-B5C9-EEB65D6B1135}"/>
              </a:ext>
            </a:extLst>
          </p:cNvPr>
          <p:cNvSpPr>
            <a:spLocks noGrp="1"/>
          </p:cNvSpPr>
          <p:nvPr>
            <p:ph idx="1"/>
          </p:nvPr>
        </p:nvSpPr>
        <p:spPr>
          <a:xfrm>
            <a:off x="838200" y="1292390"/>
            <a:ext cx="10515600" cy="4586694"/>
          </a:xfrm>
        </p:spPr>
        <p:txBody>
          <a:bodyPr/>
          <a:lstStyle/>
          <a:p>
            <a:r>
              <a:rPr lang="zh-CN" altLang="en-US" dirty="0"/>
              <a:t>保密性</a:t>
            </a:r>
          </a:p>
        </p:txBody>
      </p:sp>
      <p:sp>
        <p:nvSpPr>
          <p:cNvPr id="4" name="灯片编号占位符 3">
            <a:extLst>
              <a:ext uri="{FF2B5EF4-FFF2-40B4-BE49-F238E27FC236}">
                <a16:creationId xmlns:a16="http://schemas.microsoft.com/office/drawing/2014/main" id="{1582F67F-0F56-42AB-BEB7-8C94DF2035D0}"/>
              </a:ext>
            </a:extLst>
          </p:cNvPr>
          <p:cNvSpPr>
            <a:spLocks noGrp="1"/>
          </p:cNvSpPr>
          <p:nvPr>
            <p:ph type="sldNum" sz="quarter" idx="12"/>
          </p:nvPr>
        </p:nvSpPr>
        <p:spPr>
          <a:xfrm>
            <a:off x="9478319" y="649256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Text Box 4">
            <a:extLst>
              <a:ext uri="{FF2B5EF4-FFF2-40B4-BE49-F238E27FC236}">
                <a16:creationId xmlns:a16="http://schemas.microsoft.com/office/drawing/2014/main" id="{C2D04ED9-EE26-4283-8836-D39B415E9029}"/>
              </a:ext>
            </a:extLst>
          </p:cNvPr>
          <p:cNvSpPr txBox="1">
            <a:spLocks noChangeArrowheads="1"/>
          </p:cNvSpPr>
          <p:nvPr/>
        </p:nvSpPr>
        <p:spPr bwMode="auto">
          <a:xfrm>
            <a:off x="1037941" y="1755222"/>
            <a:ext cx="890019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
                <a:srgbClr val="000099"/>
              </a:buClr>
              <a:buSzPct val="75000"/>
              <a:buFontTx/>
              <a:buNone/>
              <a:tabLst/>
              <a:defRPr/>
            </a:pPr>
            <a:r>
              <a:rPr kumimoji="0" 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 Alice </a:t>
            </a:r>
            <a:r>
              <a:rPr kumimoji="0" lang="zh-CN" alt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想发送一封秘密的电子邮件</a:t>
            </a:r>
            <a:r>
              <a:rPr lang="zh-CN" altLang="en-US" sz="2800" dirty="0">
                <a:solidFill>
                  <a:srgbClr val="000000"/>
                </a:solidFill>
                <a:latin typeface="微软雅黑" pitchFamily="34" charset="-122"/>
                <a:ea typeface="微软雅黑" pitchFamily="34" charset="-122"/>
              </a:rPr>
              <a:t>（明文为</a:t>
            </a:r>
            <a:r>
              <a:rPr kumimoji="0" 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m</a:t>
            </a:r>
            <a:r>
              <a:rPr kumimoji="0" lang="zh-CN" alt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）给</a:t>
            </a:r>
            <a:r>
              <a:rPr kumimoji="0" 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 Bob</a:t>
            </a:r>
          </a:p>
        </p:txBody>
      </p:sp>
      <p:sp>
        <p:nvSpPr>
          <p:cNvPr id="60" name="Text Box 3">
            <a:extLst>
              <a:ext uri="{FF2B5EF4-FFF2-40B4-BE49-F238E27FC236}">
                <a16:creationId xmlns:a16="http://schemas.microsoft.com/office/drawing/2014/main" id="{A7B68AC6-67E0-4648-A403-ABA257FF129B}"/>
              </a:ext>
            </a:extLst>
          </p:cNvPr>
          <p:cNvSpPr txBox="1">
            <a:spLocks noChangeArrowheads="1"/>
          </p:cNvSpPr>
          <p:nvPr/>
        </p:nvSpPr>
        <p:spPr bwMode="auto">
          <a:xfrm>
            <a:off x="1252737" y="4453852"/>
            <a:ext cx="9741797" cy="2000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30A0"/>
                </a:solidFill>
                <a:effectLst/>
                <a:uLnTx/>
                <a:uFillTx/>
                <a:latin typeface="微软雅黑" pitchFamily="34" charset="-122"/>
                <a:ea typeface="微软雅黑" pitchFamily="34" charset="-122"/>
              </a:rPr>
              <a:t>Alice:</a:t>
            </a:r>
          </a:p>
          <a:p>
            <a:pPr marL="396875" marR="0" lvl="0" indent="-277813" algn="l" defTabSz="914400" rtl="0" eaLnBrk="1" fontAlgn="auto" latinLnBrk="0" hangingPunct="1">
              <a:lnSpc>
                <a:spcPct val="100000"/>
              </a:lnSpc>
              <a:spcBef>
                <a:spcPts val="0"/>
              </a:spcBef>
              <a:spcAft>
                <a:spcPts val="0"/>
              </a:spcAft>
              <a:buClr>
                <a:srgbClr val="7030A0"/>
              </a:buClr>
              <a:buSzPct val="100000"/>
              <a:buFont typeface="Wingdings" charset="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随机生成对称私钥</a:t>
            </a:r>
            <a:r>
              <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K</a:t>
            </a:r>
            <a:r>
              <a:rPr kumimoji="0" lang="en-US"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endPar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pPr marL="396875" marR="0" lvl="0" indent="-277813" algn="l" defTabSz="914400" rtl="0" eaLnBrk="1" fontAlgn="auto" latinLnBrk="0" hangingPunct="1">
              <a:lnSpc>
                <a:spcPct val="100000"/>
              </a:lnSpc>
              <a:spcBef>
                <a:spcPts val="0"/>
              </a:spcBef>
              <a:spcAft>
                <a:spcPts val="0"/>
              </a:spcAft>
              <a:buClr>
                <a:srgbClr val="7030A0"/>
              </a:buClr>
              <a:buSzPct val="100000"/>
              <a:buFont typeface="Wingdings" charset="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用私钥</a:t>
            </a:r>
            <a:r>
              <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加密信息</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，运算</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 </a:t>
            </a:r>
            <a:endPar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pPr marL="396875" marR="0" lvl="0" indent="-277813" algn="l" defTabSz="914400" rtl="0" eaLnBrk="1" fontAlgn="auto" latinLnBrk="0" hangingPunct="1">
              <a:lnSpc>
                <a:spcPct val="100000"/>
              </a:lnSpc>
              <a:spcBef>
                <a:spcPts val="0"/>
              </a:spcBef>
              <a:spcAft>
                <a:spcPts val="0"/>
              </a:spcAft>
              <a:buClr>
                <a:srgbClr val="7030A0"/>
              </a:buClr>
              <a:buSzPct val="100000"/>
              <a:buFont typeface="Wingdings" charset="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用</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的公钥加密私钥</a:t>
            </a:r>
            <a:r>
              <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，运算</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28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altLang="zh-CN"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B</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a:t>
            </a:r>
            <a:endParaRPr kumimoji="0" lang="en-US" altLang="ja-JP"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pPr marL="396875" marR="0" lvl="0" indent="-277813" algn="l" defTabSz="914400" rtl="0" eaLnBrk="1" fontAlgn="auto" latinLnBrk="0" hangingPunct="1">
              <a:lnSpc>
                <a:spcPct val="100000"/>
              </a:lnSpc>
              <a:spcBef>
                <a:spcPts val="0"/>
              </a:spcBef>
              <a:spcAft>
                <a:spcPts val="0"/>
              </a:spcAft>
              <a:buClr>
                <a:srgbClr val="7030A0"/>
              </a:buClr>
              <a:buSzPct val="100000"/>
              <a:buFont typeface="Wingdings" charset="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发送</a:t>
            </a:r>
            <a:r>
              <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和</a:t>
            </a:r>
            <a:r>
              <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K</a:t>
            </a:r>
            <a:r>
              <a:rPr kumimoji="0" lang="en-US" sz="2800" b="0" i="0" u="none" strike="noStrike" kern="1200" cap="none" spc="0" normalizeH="0" baseline="30000" noProof="0" dirty="0">
                <a:ln>
                  <a:noFill/>
                </a:ln>
                <a:solidFill>
                  <a:prstClr val="black"/>
                </a:solidFill>
                <a:effectLst/>
                <a:uLnTx/>
                <a:uFillTx/>
                <a:latin typeface="微软雅黑" pitchFamily="34" charset="-122"/>
                <a:ea typeface="微软雅黑" pitchFamily="34" charset="-122"/>
              </a:rPr>
              <a:t>+</a:t>
            </a:r>
            <a:r>
              <a:rPr kumimoji="0" lang="en-US"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B</a:t>
            </a:r>
            <a:r>
              <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给</a:t>
            </a:r>
            <a:r>
              <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p>
        </p:txBody>
      </p:sp>
      <p:sp>
        <p:nvSpPr>
          <p:cNvPr id="66" name="TextBox 289">
            <a:extLst>
              <a:ext uri="{FF2B5EF4-FFF2-40B4-BE49-F238E27FC236}">
                <a16:creationId xmlns:a16="http://schemas.microsoft.com/office/drawing/2014/main" id="{BAAF515C-D0F9-450C-AB19-9A7FD54A1AD5}"/>
              </a:ext>
            </a:extLst>
          </p:cNvPr>
          <p:cNvSpPr txBox="1"/>
          <p:nvPr/>
        </p:nvSpPr>
        <p:spPr>
          <a:xfrm>
            <a:off x="8007624" y="3212381"/>
            <a:ext cx="18473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p:txBody>
      </p:sp>
      <p:grpSp>
        <p:nvGrpSpPr>
          <p:cNvPr id="175" name="组合 174"/>
          <p:cNvGrpSpPr/>
          <p:nvPr/>
        </p:nvGrpSpPr>
        <p:grpSpPr>
          <a:xfrm>
            <a:off x="1956287" y="2202291"/>
            <a:ext cx="2497137" cy="1072325"/>
            <a:chOff x="1956287" y="2458323"/>
            <a:chExt cx="2497137" cy="1072325"/>
          </a:xfrm>
        </p:grpSpPr>
        <p:grpSp>
          <p:nvGrpSpPr>
            <p:cNvPr id="174" name="组合 173"/>
            <p:cNvGrpSpPr/>
            <p:nvPr/>
          </p:nvGrpSpPr>
          <p:grpSpPr>
            <a:xfrm>
              <a:off x="1956287" y="2458323"/>
              <a:ext cx="2497137" cy="1072325"/>
              <a:chOff x="1956287" y="2458323"/>
              <a:chExt cx="2497137" cy="1072325"/>
            </a:xfrm>
          </p:grpSpPr>
          <p:sp>
            <p:nvSpPr>
              <p:cNvPr id="9" name="Line 7">
                <a:extLst>
                  <a:ext uri="{FF2B5EF4-FFF2-40B4-BE49-F238E27FC236}">
                    <a16:creationId xmlns:a16="http://schemas.microsoft.com/office/drawing/2014/main" id="{54F4E1C1-07A8-4873-B00F-F37577879E98}"/>
                  </a:ext>
                </a:extLst>
              </p:cNvPr>
              <p:cNvSpPr>
                <a:spLocks noChangeShapeType="1"/>
              </p:cNvSpPr>
              <p:nvPr/>
            </p:nvSpPr>
            <p:spPr bwMode="auto">
              <a:xfrm>
                <a:off x="2332524" y="3154982"/>
                <a:ext cx="506413" cy="0"/>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pic>
            <p:nvPicPr>
              <p:cNvPr id="10" name="Picture 8" descr="BS00768_[1]">
                <a:extLst>
                  <a:ext uri="{FF2B5EF4-FFF2-40B4-BE49-F238E27FC236}">
                    <a16:creationId xmlns:a16="http://schemas.microsoft.com/office/drawing/2014/main" id="{9810F946-451B-4398-8F70-6A18F0808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520455" flipH="1" flipV="1">
                <a:off x="3256449" y="2555669"/>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26891680-3BF5-462B-8548-847C9958658A}"/>
                  </a:ext>
                </a:extLst>
              </p:cNvPr>
              <p:cNvGrpSpPr>
                <a:grpSpLocks/>
              </p:cNvGrpSpPr>
              <p:nvPr/>
            </p:nvGrpSpPr>
            <p:grpSpPr bwMode="auto">
              <a:xfrm>
                <a:off x="2842112" y="2681907"/>
                <a:ext cx="754063" cy="727075"/>
                <a:chOff x="1653" y="264"/>
                <a:chExt cx="475" cy="458"/>
              </a:xfrm>
            </p:grpSpPr>
            <p:sp>
              <p:nvSpPr>
                <p:cNvPr id="12" name="Rectangle 11">
                  <a:extLst>
                    <a:ext uri="{FF2B5EF4-FFF2-40B4-BE49-F238E27FC236}">
                      <a16:creationId xmlns:a16="http://schemas.microsoft.com/office/drawing/2014/main" id="{0D3AD084-313C-4594-BFC4-75DEB09A5502}"/>
                    </a:ext>
                  </a:extLst>
                </p:cNvPr>
                <p:cNvSpPr>
                  <a:spLocks noChangeArrowheads="1"/>
                </p:cNvSpPr>
                <p:nvPr/>
              </p:nvSpPr>
              <p:spPr bwMode="auto">
                <a:xfrm>
                  <a:off x="1653" y="439"/>
                  <a:ext cx="475" cy="283"/>
                </a:xfrm>
                <a:prstGeom prst="rect">
                  <a:avLst/>
                </a:prstGeom>
                <a:solidFill>
                  <a:srgbClr val="FFFFFF"/>
                </a:solidFill>
                <a:ln w="9525">
                  <a:solidFill>
                    <a:srgbClr val="000000"/>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endParaRPr>
                </a:p>
              </p:txBody>
            </p:sp>
            <p:sp>
              <p:nvSpPr>
                <p:cNvPr id="13" name="Text Box 12">
                  <a:extLst>
                    <a:ext uri="{FF2B5EF4-FFF2-40B4-BE49-F238E27FC236}">
                      <a16:creationId xmlns:a16="http://schemas.microsoft.com/office/drawing/2014/main" id="{86AA4455-88F7-4B0B-B0C8-E3E4BD9B52B9}"/>
                    </a:ext>
                  </a:extLst>
                </p:cNvPr>
                <p:cNvSpPr txBox="1">
                  <a:spLocks noChangeArrowheads="1"/>
                </p:cNvSpPr>
                <p:nvPr/>
              </p:nvSpPr>
              <p:spPr bwMode="auto">
                <a:xfrm>
                  <a:off x="1654" y="456"/>
                  <a:ext cx="422"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S</a:t>
                  </a: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 )</a:t>
                  </a:r>
                </a:p>
              </p:txBody>
            </p:sp>
            <p:sp>
              <p:nvSpPr>
                <p:cNvPr id="14" name="Text Box 13">
                  <a:extLst>
                    <a:ext uri="{FF2B5EF4-FFF2-40B4-BE49-F238E27FC236}">
                      <a16:creationId xmlns:a16="http://schemas.microsoft.com/office/drawing/2014/main" id="{5F936011-C9E2-4EC3-A08E-4E5A38D35A21}"/>
                    </a:ext>
                  </a:extLst>
                </p:cNvPr>
                <p:cNvSpPr txBox="1">
                  <a:spLocks noChangeArrowheads="1"/>
                </p:cNvSpPr>
                <p:nvPr/>
              </p:nvSpPr>
              <p:spPr bwMode="auto">
                <a:xfrm>
                  <a:off x="1844" y="264"/>
                  <a:ext cx="194"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a:t>
                  </a:r>
                </a:p>
              </p:txBody>
            </p:sp>
          </p:grpSp>
          <p:sp>
            <p:nvSpPr>
              <p:cNvPr id="21" name="Text Box 26">
                <a:extLst>
                  <a:ext uri="{FF2B5EF4-FFF2-40B4-BE49-F238E27FC236}">
                    <a16:creationId xmlns:a16="http://schemas.microsoft.com/office/drawing/2014/main" id="{1F29957F-F6A6-4E5C-936A-79435D34E197}"/>
                  </a:ext>
                </a:extLst>
              </p:cNvPr>
              <p:cNvSpPr txBox="1">
                <a:spLocks noChangeArrowheads="1"/>
              </p:cNvSpPr>
              <p:nvPr/>
            </p:nvSpPr>
            <p:spPr bwMode="auto">
              <a:xfrm>
                <a:off x="3573949" y="2775569"/>
                <a:ext cx="8794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S</a:t>
                </a: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(m )</a:t>
                </a:r>
              </a:p>
            </p:txBody>
          </p:sp>
          <p:sp>
            <p:nvSpPr>
              <p:cNvPr id="25" name="Freeform 30">
                <a:extLst>
                  <a:ext uri="{FF2B5EF4-FFF2-40B4-BE49-F238E27FC236}">
                    <a16:creationId xmlns:a16="http://schemas.microsoft.com/office/drawing/2014/main" id="{2C983F2E-72A1-4BED-883A-39F1B5C1F4A1}"/>
                  </a:ext>
                </a:extLst>
              </p:cNvPr>
              <p:cNvSpPr>
                <a:spLocks/>
              </p:cNvSpPr>
              <p:nvPr/>
            </p:nvSpPr>
            <p:spPr bwMode="auto">
              <a:xfrm>
                <a:off x="3633830" y="3138535"/>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27" name="Text Box 32">
                <a:extLst>
                  <a:ext uri="{FF2B5EF4-FFF2-40B4-BE49-F238E27FC236}">
                    <a16:creationId xmlns:a16="http://schemas.microsoft.com/office/drawing/2014/main" id="{CA59A910-92E0-424E-B22F-4DF6CAE2E77E}"/>
                  </a:ext>
                </a:extLst>
              </p:cNvPr>
              <p:cNvSpPr txBox="1">
                <a:spLocks noChangeArrowheads="1"/>
              </p:cNvSpPr>
              <p:nvPr/>
            </p:nvSpPr>
            <p:spPr bwMode="auto">
              <a:xfrm>
                <a:off x="1956287" y="2934319"/>
                <a:ext cx="42511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7030A0"/>
                    </a:solidFill>
                    <a:effectLst/>
                    <a:uLnTx/>
                    <a:uFillTx/>
                    <a:latin typeface="微软雅黑" pitchFamily="34" charset="-122"/>
                    <a:ea typeface="微软雅黑" pitchFamily="34" charset="-122"/>
                    <a:cs typeface="Arial" charset="0"/>
                  </a:rPr>
                  <a:t>m</a:t>
                </a:r>
              </a:p>
            </p:txBody>
          </p:sp>
          <p:sp>
            <p:nvSpPr>
              <p:cNvPr id="29" name="Text Box 34">
                <a:extLst>
                  <a:ext uri="{FF2B5EF4-FFF2-40B4-BE49-F238E27FC236}">
                    <a16:creationId xmlns:a16="http://schemas.microsoft.com/office/drawing/2014/main" id="{1A7EE558-F5B0-4AD5-9BAF-88A0F76DF3D0}"/>
                  </a:ext>
                </a:extLst>
              </p:cNvPr>
              <p:cNvSpPr txBox="1">
                <a:spLocks noChangeArrowheads="1"/>
              </p:cNvSpPr>
              <p:nvPr/>
            </p:nvSpPr>
            <p:spPr bwMode="auto">
              <a:xfrm>
                <a:off x="2824649" y="2458323"/>
                <a:ext cx="44755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S</a:t>
                </a:r>
              </a:p>
            </p:txBody>
          </p:sp>
        </p:grpSp>
        <p:cxnSp>
          <p:nvCxnSpPr>
            <p:cNvPr id="67" name="Straight Arrow Connector 291">
              <a:extLst>
                <a:ext uri="{FF2B5EF4-FFF2-40B4-BE49-F238E27FC236}">
                  <a16:creationId xmlns:a16="http://schemas.microsoft.com/office/drawing/2014/main" id="{05820C64-B558-4CC9-8277-795336ED9B18}"/>
                </a:ext>
              </a:extLst>
            </p:cNvPr>
            <p:cNvCxnSpPr/>
            <p:nvPr/>
          </p:nvCxnSpPr>
          <p:spPr>
            <a:xfrm>
              <a:off x="3220100" y="2570528"/>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76" name="组合 175"/>
          <p:cNvGrpSpPr/>
          <p:nvPr/>
        </p:nvGrpSpPr>
        <p:grpSpPr>
          <a:xfrm>
            <a:off x="1995974" y="3312652"/>
            <a:ext cx="2449513" cy="986346"/>
            <a:chOff x="1995974" y="3568684"/>
            <a:chExt cx="2449513" cy="986346"/>
          </a:xfrm>
        </p:grpSpPr>
        <p:grpSp>
          <p:nvGrpSpPr>
            <p:cNvPr id="15" name="Group 14">
              <a:extLst>
                <a:ext uri="{FF2B5EF4-FFF2-40B4-BE49-F238E27FC236}">
                  <a16:creationId xmlns:a16="http://schemas.microsoft.com/office/drawing/2014/main" id="{7F194674-1334-4A43-BAE5-7B201195B862}"/>
                </a:ext>
              </a:extLst>
            </p:cNvPr>
            <p:cNvGrpSpPr>
              <a:grpSpLocks/>
            </p:cNvGrpSpPr>
            <p:nvPr/>
          </p:nvGrpSpPr>
          <p:grpSpPr bwMode="auto">
            <a:xfrm>
              <a:off x="2853224" y="3847005"/>
              <a:ext cx="754063" cy="708025"/>
              <a:chOff x="2144" y="3246"/>
              <a:chExt cx="475" cy="446"/>
            </a:xfrm>
          </p:grpSpPr>
          <p:sp>
            <p:nvSpPr>
              <p:cNvPr id="16" name="Rectangle 15">
                <a:extLst>
                  <a:ext uri="{FF2B5EF4-FFF2-40B4-BE49-F238E27FC236}">
                    <a16:creationId xmlns:a16="http://schemas.microsoft.com/office/drawing/2014/main" id="{0138831F-1BEE-4DB5-A801-9F0C23ACBBDA}"/>
                  </a:ext>
                </a:extLst>
              </p:cNvPr>
              <p:cNvSpPr>
                <a:spLocks noChangeArrowheads="1"/>
              </p:cNvSpPr>
              <p:nvPr/>
            </p:nvSpPr>
            <p:spPr bwMode="auto">
              <a:xfrm>
                <a:off x="2144" y="3397"/>
                <a:ext cx="475" cy="283"/>
              </a:xfrm>
              <a:prstGeom prst="rect">
                <a:avLst/>
              </a:prstGeom>
              <a:solidFill>
                <a:srgbClr val="FFFFFF"/>
              </a:solidFill>
              <a:ln w="9525">
                <a:solidFill>
                  <a:srgbClr val="000000"/>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endParaRPr>
              </a:p>
            </p:txBody>
          </p:sp>
          <p:sp>
            <p:nvSpPr>
              <p:cNvPr id="17" name="Text Box 16">
                <a:extLst>
                  <a:ext uri="{FF2B5EF4-FFF2-40B4-BE49-F238E27FC236}">
                    <a16:creationId xmlns:a16="http://schemas.microsoft.com/office/drawing/2014/main" id="{CAC9DC99-6218-4517-BF13-AF908A5DC7FB}"/>
                  </a:ext>
                </a:extLst>
              </p:cNvPr>
              <p:cNvSpPr txBox="1">
                <a:spLocks noChangeArrowheads="1"/>
              </p:cNvSpPr>
              <p:nvPr/>
            </p:nvSpPr>
            <p:spPr bwMode="auto">
              <a:xfrm>
                <a:off x="2148" y="3432"/>
                <a:ext cx="41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B</a:t>
                </a: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 )</a:t>
                </a:r>
              </a:p>
            </p:txBody>
          </p:sp>
          <p:sp>
            <p:nvSpPr>
              <p:cNvPr id="18" name="Text Box 17">
                <a:extLst>
                  <a:ext uri="{FF2B5EF4-FFF2-40B4-BE49-F238E27FC236}">
                    <a16:creationId xmlns:a16="http://schemas.microsoft.com/office/drawing/2014/main" id="{DD6CAC7E-18F4-4BDD-8078-81CC4AD906BF}"/>
                  </a:ext>
                </a:extLst>
              </p:cNvPr>
              <p:cNvSpPr txBox="1">
                <a:spLocks noChangeArrowheads="1"/>
              </p:cNvSpPr>
              <p:nvPr/>
            </p:nvSpPr>
            <p:spPr bwMode="auto">
              <a:xfrm>
                <a:off x="2340" y="3246"/>
                <a:ext cx="194"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a:t>
                </a:r>
              </a:p>
            </p:txBody>
          </p:sp>
          <p:sp>
            <p:nvSpPr>
              <p:cNvPr id="19" name="Text Box 18">
                <a:extLst>
                  <a:ext uri="{FF2B5EF4-FFF2-40B4-BE49-F238E27FC236}">
                    <a16:creationId xmlns:a16="http://schemas.microsoft.com/office/drawing/2014/main" id="{FDD7C723-E5D2-4EF3-9FBB-67A5B6C73D8F}"/>
                  </a:ext>
                </a:extLst>
              </p:cNvPr>
              <p:cNvSpPr txBox="1">
                <a:spLocks noChangeArrowheads="1"/>
              </p:cNvSpPr>
              <p:nvPr/>
            </p:nvSpPr>
            <p:spPr bwMode="auto">
              <a:xfrm>
                <a:off x="2234" y="3331"/>
                <a:ext cx="236"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a:t>
                </a:r>
              </a:p>
            </p:txBody>
          </p:sp>
        </p:grpSp>
        <p:sp>
          <p:nvSpPr>
            <p:cNvPr id="20" name="Line 25">
              <a:extLst>
                <a:ext uri="{FF2B5EF4-FFF2-40B4-BE49-F238E27FC236}">
                  <a16:creationId xmlns:a16="http://schemas.microsoft.com/office/drawing/2014/main" id="{64BBA027-50E2-4EB3-92F2-EF9CE5F4507E}"/>
                </a:ext>
              </a:extLst>
            </p:cNvPr>
            <p:cNvSpPr>
              <a:spLocks noChangeShapeType="1"/>
            </p:cNvSpPr>
            <p:nvPr/>
          </p:nvSpPr>
          <p:spPr bwMode="auto">
            <a:xfrm>
              <a:off x="2358940" y="4308967"/>
              <a:ext cx="506413" cy="0"/>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nvGrpSpPr>
            <p:cNvPr id="22" name="Group 27">
              <a:extLst>
                <a:ext uri="{FF2B5EF4-FFF2-40B4-BE49-F238E27FC236}">
                  <a16:creationId xmlns:a16="http://schemas.microsoft.com/office/drawing/2014/main" id="{1F3E97BF-0267-4758-BF6B-D3DEDF6F85AA}"/>
                </a:ext>
              </a:extLst>
            </p:cNvPr>
            <p:cNvGrpSpPr>
              <a:grpSpLocks/>
            </p:cNvGrpSpPr>
            <p:nvPr/>
          </p:nvGrpSpPr>
          <p:grpSpPr bwMode="auto">
            <a:xfrm>
              <a:off x="3539024" y="3801094"/>
              <a:ext cx="906463" cy="542925"/>
              <a:chOff x="3463" y="356"/>
              <a:chExt cx="571" cy="342"/>
            </a:xfrm>
          </p:grpSpPr>
          <p:sp>
            <p:nvSpPr>
              <p:cNvPr id="23" name="Text Box 28">
                <a:extLst>
                  <a:ext uri="{FF2B5EF4-FFF2-40B4-BE49-F238E27FC236}">
                    <a16:creationId xmlns:a16="http://schemas.microsoft.com/office/drawing/2014/main" id="{BD7AE7B7-CC59-4BDC-BFC0-92112FF38876}"/>
                  </a:ext>
                </a:extLst>
              </p:cNvPr>
              <p:cNvSpPr txBox="1">
                <a:spLocks noChangeArrowheads="1"/>
              </p:cNvSpPr>
              <p:nvPr/>
            </p:nvSpPr>
            <p:spPr bwMode="auto">
              <a:xfrm>
                <a:off x="3463" y="465"/>
                <a:ext cx="57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B</a:t>
                </a: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S</a:t>
                </a: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 )</a:t>
                </a:r>
              </a:p>
            </p:txBody>
          </p:sp>
          <p:sp>
            <p:nvSpPr>
              <p:cNvPr id="24" name="Text Box 29">
                <a:extLst>
                  <a:ext uri="{FF2B5EF4-FFF2-40B4-BE49-F238E27FC236}">
                    <a16:creationId xmlns:a16="http://schemas.microsoft.com/office/drawing/2014/main" id="{90729330-1ADC-45DB-BF00-7BBDFB83F254}"/>
                  </a:ext>
                </a:extLst>
              </p:cNvPr>
              <p:cNvSpPr txBox="1">
                <a:spLocks noChangeArrowheads="1"/>
              </p:cNvSpPr>
              <p:nvPr/>
            </p:nvSpPr>
            <p:spPr bwMode="auto">
              <a:xfrm>
                <a:off x="3538" y="356"/>
                <a:ext cx="236"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a:t>
                </a:r>
              </a:p>
            </p:txBody>
          </p:sp>
        </p:grpSp>
        <p:sp>
          <p:nvSpPr>
            <p:cNvPr id="26" name="Freeform 31">
              <a:extLst>
                <a:ext uri="{FF2B5EF4-FFF2-40B4-BE49-F238E27FC236}">
                  <a16:creationId xmlns:a16="http://schemas.microsoft.com/office/drawing/2014/main" id="{67810D9C-01F3-42A6-B55A-09F163DA88D4}"/>
                </a:ext>
              </a:extLst>
            </p:cNvPr>
            <p:cNvSpPr>
              <a:spLocks/>
            </p:cNvSpPr>
            <p:nvPr/>
          </p:nvSpPr>
          <p:spPr bwMode="auto">
            <a:xfrm flipV="1">
              <a:off x="3631671" y="3983657"/>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nvGrpSpPr>
            <p:cNvPr id="30" name="Group 36">
              <a:extLst>
                <a:ext uri="{FF2B5EF4-FFF2-40B4-BE49-F238E27FC236}">
                  <a16:creationId xmlns:a16="http://schemas.microsoft.com/office/drawing/2014/main" id="{0162D32D-0BE8-40A3-B392-5718A3E382B7}"/>
                </a:ext>
              </a:extLst>
            </p:cNvPr>
            <p:cNvGrpSpPr>
              <a:grpSpLocks/>
            </p:cNvGrpSpPr>
            <p:nvPr/>
          </p:nvGrpSpPr>
          <p:grpSpPr bwMode="auto">
            <a:xfrm>
              <a:off x="2769086" y="3568684"/>
              <a:ext cx="525463" cy="533402"/>
              <a:chOff x="2612" y="64"/>
              <a:chExt cx="331" cy="336"/>
            </a:xfrm>
          </p:grpSpPr>
          <p:sp>
            <p:nvSpPr>
              <p:cNvPr id="31" name="Text Box 37">
                <a:extLst>
                  <a:ext uri="{FF2B5EF4-FFF2-40B4-BE49-F238E27FC236}">
                    <a16:creationId xmlns:a16="http://schemas.microsoft.com/office/drawing/2014/main" id="{5831D561-FF96-4407-BA71-B9329D13966E}"/>
                  </a:ext>
                </a:extLst>
              </p:cNvPr>
              <p:cNvSpPr txBox="1">
                <a:spLocks noChangeArrowheads="1"/>
              </p:cNvSpPr>
              <p:nvPr/>
            </p:nvSpPr>
            <p:spPr bwMode="auto">
              <a:xfrm>
                <a:off x="2612" y="148"/>
                <a:ext cx="285"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B</a:t>
                </a: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endParaRPr>
              </a:p>
            </p:txBody>
          </p:sp>
          <p:sp>
            <p:nvSpPr>
              <p:cNvPr id="32" name="Text Box 38">
                <a:extLst>
                  <a:ext uri="{FF2B5EF4-FFF2-40B4-BE49-F238E27FC236}">
                    <a16:creationId xmlns:a16="http://schemas.microsoft.com/office/drawing/2014/main" id="{638A506E-108A-4037-BB18-CDDF46F43060}"/>
                  </a:ext>
                </a:extLst>
              </p:cNvPr>
              <p:cNvSpPr txBox="1">
                <a:spLocks noChangeArrowheads="1"/>
              </p:cNvSpPr>
              <p:nvPr/>
            </p:nvSpPr>
            <p:spPr bwMode="auto">
              <a:xfrm>
                <a:off x="2707" y="64"/>
                <a:ext cx="236"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a:t>
                </a:r>
              </a:p>
            </p:txBody>
          </p:sp>
        </p:grpSp>
        <p:sp>
          <p:nvSpPr>
            <p:cNvPr id="51" name="Text Box 64">
              <a:extLst>
                <a:ext uri="{FF2B5EF4-FFF2-40B4-BE49-F238E27FC236}">
                  <a16:creationId xmlns:a16="http://schemas.microsoft.com/office/drawing/2014/main" id="{DC8988E4-8B1E-4479-BA53-20E3E27E325D}"/>
                </a:ext>
              </a:extLst>
            </p:cNvPr>
            <p:cNvSpPr txBox="1">
              <a:spLocks noChangeArrowheads="1"/>
            </p:cNvSpPr>
            <p:nvPr/>
          </p:nvSpPr>
          <p:spPr bwMode="auto">
            <a:xfrm>
              <a:off x="1995974" y="4126405"/>
              <a:ext cx="44755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S</a:t>
              </a:r>
            </a:p>
          </p:txBody>
        </p:sp>
        <p:cxnSp>
          <p:nvCxnSpPr>
            <p:cNvPr id="68" name="Straight Arrow Connector 292">
              <a:extLst>
                <a:ext uri="{FF2B5EF4-FFF2-40B4-BE49-F238E27FC236}">
                  <a16:creationId xmlns:a16="http://schemas.microsoft.com/office/drawing/2014/main" id="{B5A07180-8AC3-4070-AE2F-AD81D7564AA1}"/>
                </a:ext>
              </a:extLst>
            </p:cNvPr>
            <p:cNvCxnSpPr>
              <a:cxnSpLocks/>
            </p:cNvCxnSpPr>
            <p:nvPr/>
          </p:nvCxnSpPr>
          <p:spPr>
            <a:xfrm rot="16200000" flipH="1">
              <a:off x="3107990" y="3902412"/>
              <a:ext cx="277427" cy="72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1" name="Picture 40" descr="BS00768_[1]">
              <a:extLst>
                <a:ext uri="{FF2B5EF4-FFF2-40B4-BE49-F238E27FC236}">
                  <a16:creationId xmlns:a16="http://schemas.microsoft.com/office/drawing/2014/main" id="{56D8A10D-B13E-4F19-B7E3-5AEBC4928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20283" flipH="1" flipV="1">
              <a:off x="3244702" y="3765381"/>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78" name="组合 177"/>
          <p:cNvGrpSpPr/>
          <p:nvPr/>
        </p:nvGrpSpPr>
        <p:grpSpPr>
          <a:xfrm>
            <a:off x="7698546" y="2356977"/>
            <a:ext cx="2830179" cy="2335531"/>
            <a:chOff x="7698546" y="2673969"/>
            <a:chExt cx="2830179" cy="2335531"/>
          </a:xfrm>
        </p:grpSpPr>
        <p:sp>
          <p:nvSpPr>
            <p:cNvPr id="28" name="Text Box 33">
              <a:extLst>
                <a:ext uri="{FF2B5EF4-FFF2-40B4-BE49-F238E27FC236}">
                  <a16:creationId xmlns:a16="http://schemas.microsoft.com/office/drawing/2014/main" id="{DA844132-359B-4B19-BB74-BA9F9C6C1932}"/>
                </a:ext>
              </a:extLst>
            </p:cNvPr>
            <p:cNvSpPr txBox="1">
              <a:spLocks noChangeArrowheads="1"/>
            </p:cNvSpPr>
            <p:nvPr/>
          </p:nvSpPr>
          <p:spPr bwMode="auto">
            <a:xfrm>
              <a:off x="8809542" y="3453686"/>
              <a:ext cx="44755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S</a:t>
              </a:r>
            </a:p>
          </p:txBody>
        </p:sp>
        <p:sp>
          <p:nvSpPr>
            <p:cNvPr id="36" name="Freeform 46">
              <a:extLst>
                <a:ext uri="{FF2B5EF4-FFF2-40B4-BE49-F238E27FC236}">
                  <a16:creationId xmlns:a16="http://schemas.microsoft.com/office/drawing/2014/main" id="{69F0D775-544E-48E4-B4B8-EB7CC332DCE0}"/>
                </a:ext>
              </a:extLst>
            </p:cNvPr>
            <p:cNvSpPr>
              <a:spLocks/>
            </p:cNvSpPr>
            <p:nvPr/>
          </p:nvSpPr>
          <p:spPr bwMode="auto">
            <a:xfrm flipH="1">
              <a:off x="8120821" y="3193145"/>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nvGrpSpPr>
            <p:cNvPr id="37" name="Group 47">
              <a:extLst>
                <a:ext uri="{FF2B5EF4-FFF2-40B4-BE49-F238E27FC236}">
                  <a16:creationId xmlns:a16="http://schemas.microsoft.com/office/drawing/2014/main" id="{E8EF5FB1-AC8F-4021-8C40-6BD02F3063D1}"/>
                </a:ext>
              </a:extLst>
            </p:cNvPr>
            <p:cNvGrpSpPr>
              <a:grpSpLocks/>
            </p:cNvGrpSpPr>
            <p:nvPr/>
          </p:nvGrpSpPr>
          <p:grpSpPr bwMode="auto">
            <a:xfrm>
              <a:off x="8844721" y="2673969"/>
              <a:ext cx="754063" cy="714375"/>
              <a:chOff x="1645" y="272"/>
              <a:chExt cx="475" cy="450"/>
            </a:xfrm>
          </p:grpSpPr>
          <p:sp>
            <p:nvSpPr>
              <p:cNvPr id="38" name="Rectangle 48">
                <a:extLst>
                  <a:ext uri="{FF2B5EF4-FFF2-40B4-BE49-F238E27FC236}">
                    <a16:creationId xmlns:a16="http://schemas.microsoft.com/office/drawing/2014/main" id="{F9E0E240-AADC-4EB8-B4BD-53517B5835C6}"/>
                  </a:ext>
                </a:extLst>
              </p:cNvPr>
              <p:cNvSpPr>
                <a:spLocks noChangeArrowheads="1"/>
              </p:cNvSpPr>
              <p:nvPr/>
            </p:nvSpPr>
            <p:spPr bwMode="auto">
              <a:xfrm>
                <a:off x="1645" y="439"/>
                <a:ext cx="475" cy="283"/>
              </a:xfrm>
              <a:prstGeom prst="rect">
                <a:avLst/>
              </a:prstGeom>
              <a:solidFill>
                <a:srgbClr val="FFFFFF"/>
              </a:solidFill>
              <a:ln w="9525">
                <a:solidFill>
                  <a:srgbClr val="000000"/>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endParaRPr>
              </a:p>
            </p:txBody>
          </p:sp>
          <p:sp>
            <p:nvSpPr>
              <p:cNvPr id="39" name="Text Box 49">
                <a:extLst>
                  <a:ext uri="{FF2B5EF4-FFF2-40B4-BE49-F238E27FC236}">
                    <a16:creationId xmlns:a16="http://schemas.microsoft.com/office/drawing/2014/main" id="{86130B9C-AB55-4D59-AD27-644E24F9C49B}"/>
                  </a:ext>
                </a:extLst>
              </p:cNvPr>
              <p:cNvSpPr txBox="1">
                <a:spLocks noChangeArrowheads="1"/>
              </p:cNvSpPr>
              <p:nvPr/>
            </p:nvSpPr>
            <p:spPr bwMode="auto">
              <a:xfrm>
                <a:off x="1654" y="456"/>
                <a:ext cx="422"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S</a:t>
                </a: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 )</a:t>
                </a:r>
              </a:p>
            </p:txBody>
          </p:sp>
          <p:sp>
            <p:nvSpPr>
              <p:cNvPr id="40" name="Text Box 50">
                <a:extLst>
                  <a:ext uri="{FF2B5EF4-FFF2-40B4-BE49-F238E27FC236}">
                    <a16:creationId xmlns:a16="http://schemas.microsoft.com/office/drawing/2014/main" id="{1B0FF9B4-BFEC-4303-825B-EA419FD91FB1}"/>
                  </a:ext>
                </a:extLst>
              </p:cNvPr>
              <p:cNvSpPr txBox="1">
                <a:spLocks noChangeArrowheads="1"/>
              </p:cNvSpPr>
              <p:nvPr/>
            </p:nvSpPr>
            <p:spPr bwMode="auto">
              <a:xfrm>
                <a:off x="1844" y="272"/>
                <a:ext cx="194"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a:t>
                </a:r>
              </a:p>
            </p:txBody>
          </p:sp>
        </p:grpSp>
        <p:sp>
          <p:nvSpPr>
            <p:cNvPr id="41" name="Freeform 51">
              <a:extLst>
                <a:ext uri="{FF2B5EF4-FFF2-40B4-BE49-F238E27FC236}">
                  <a16:creationId xmlns:a16="http://schemas.microsoft.com/office/drawing/2014/main" id="{CF4377E6-42AD-4385-B8B4-2B6B35774E54}"/>
                </a:ext>
              </a:extLst>
            </p:cNvPr>
            <p:cNvSpPr>
              <a:spLocks/>
            </p:cNvSpPr>
            <p:nvPr/>
          </p:nvSpPr>
          <p:spPr bwMode="auto">
            <a:xfrm flipH="1" flipV="1">
              <a:off x="8143046" y="3991594"/>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type="triangle" w="med" len="me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nvGrpSpPr>
            <p:cNvPr id="42" name="Group 52">
              <a:extLst>
                <a:ext uri="{FF2B5EF4-FFF2-40B4-BE49-F238E27FC236}">
                  <a16:creationId xmlns:a16="http://schemas.microsoft.com/office/drawing/2014/main" id="{7A957B7C-DA08-4842-B26E-12F3B7DAE7F8}"/>
                </a:ext>
              </a:extLst>
            </p:cNvPr>
            <p:cNvGrpSpPr>
              <a:grpSpLocks/>
            </p:cNvGrpSpPr>
            <p:nvPr/>
          </p:nvGrpSpPr>
          <p:grpSpPr bwMode="auto">
            <a:xfrm>
              <a:off x="8868534" y="3924919"/>
              <a:ext cx="754063" cy="708025"/>
              <a:chOff x="2144" y="3254"/>
              <a:chExt cx="475" cy="446"/>
            </a:xfrm>
          </p:grpSpPr>
          <p:sp>
            <p:nvSpPr>
              <p:cNvPr id="43" name="Rectangle 53">
                <a:extLst>
                  <a:ext uri="{FF2B5EF4-FFF2-40B4-BE49-F238E27FC236}">
                    <a16:creationId xmlns:a16="http://schemas.microsoft.com/office/drawing/2014/main" id="{9F9899C1-7486-4EBE-B00E-6F10406C4D19}"/>
                  </a:ext>
                </a:extLst>
              </p:cNvPr>
              <p:cNvSpPr>
                <a:spLocks noChangeArrowheads="1"/>
              </p:cNvSpPr>
              <p:nvPr/>
            </p:nvSpPr>
            <p:spPr bwMode="auto">
              <a:xfrm>
                <a:off x="2144" y="3397"/>
                <a:ext cx="475" cy="283"/>
              </a:xfrm>
              <a:prstGeom prst="rect">
                <a:avLst/>
              </a:prstGeom>
              <a:solidFill>
                <a:srgbClr val="FFFFFF"/>
              </a:solidFill>
              <a:ln w="9525">
                <a:solidFill>
                  <a:srgbClr val="000000"/>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endParaRPr>
              </a:p>
            </p:txBody>
          </p:sp>
          <p:sp>
            <p:nvSpPr>
              <p:cNvPr id="44" name="Text Box 54">
                <a:extLst>
                  <a:ext uri="{FF2B5EF4-FFF2-40B4-BE49-F238E27FC236}">
                    <a16:creationId xmlns:a16="http://schemas.microsoft.com/office/drawing/2014/main" id="{72B6BEF3-CF2F-426A-A49C-D9B4BD5CB7D7}"/>
                  </a:ext>
                </a:extLst>
              </p:cNvPr>
              <p:cNvSpPr txBox="1">
                <a:spLocks noChangeArrowheads="1"/>
              </p:cNvSpPr>
              <p:nvPr/>
            </p:nvSpPr>
            <p:spPr bwMode="auto">
              <a:xfrm>
                <a:off x="2148" y="3432"/>
                <a:ext cx="41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B</a:t>
                </a: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 )</a:t>
                </a:r>
              </a:p>
            </p:txBody>
          </p:sp>
          <p:sp>
            <p:nvSpPr>
              <p:cNvPr id="45" name="Text Box 55">
                <a:extLst>
                  <a:ext uri="{FF2B5EF4-FFF2-40B4-BE49-F238E27FC236}">
                    <a16:creationId xmlns:a16="http://schemas.microsoft.com/office/drawing/2014/main" id="{2B84716D-4696-4B72-8829-847AA49FF988}"/>
                  </a:ext>
                </a:extLst>
              </p:cNvPr>
              <p:cNvSpPr txBox="1">
                <a:spLocks noChangeArrowheads="1"/>
              </p:cNvSpPr>
              <p:nvPr/>
            </p:nvSpPr>
            <p:spPr bwMode="auto">
              <a:xfrm>
                <a:off x="2348" y="3254"/>
                <a:ext cx="194"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a:t>
                </a:r>
              </a:p>
            </p:txBody>
          </p:sp>
          <p:sp>
            <p:nvSpPr>
              <p:cNvPr id="46" name="Text Box 56">
                <a:extLst>
                  <a:ext uri="{FF2B5EF4-FFF2-40B4-BE49-F238E27FC236}">
                    <a16:creationId xmlns:a16="http://schemas.microsoft.com/office/drawing/2014/main" id="{3E05014D-F91B-4BDC-81A1-D1F3D6D0D8F8}"/>
                  </a:ext>
                </a:extLst>
              </p:cNvPr>
              <p:cNvSpPr txBox="1">
                <a:spLocks noChangeArrowheads="1"/>
              </p:cNvSpPr>
              <p:nvPr/>
            </p:nvSpPr>
            <p:spPr bwMode="auto">
              <a:xfrm>
                <a:off x="2239" y="3331"/>
                <a:ext cx="186"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a:t>
                </a:r>
              </a:p>
            </p:txBody>
          </p:sp>
        </p:grpSp>
        <p:pic>
          <p:nvPicPr>
            <p:cNvPr id="47" name="Picture 58" descr="BS00768_[1]">
              <a:extLst>
                <a:ext uri="{FF2B5EF4-FFF2-40B4-BE49-F238E27FC236}">
                  <a16:creationId xmlns:a16="http://schemas.microsoft.com/office/drawing/2014/main" id="{7750B65F-D421-4BD6-BC39-85038D64B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34089" flipH="1" flipV="1">
              <a:off x="9182541" y="3556873"/>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8" name="Group 59">
              <a:extLst>
                <a:ext uri="{FF2B5EF4-FFF2-40B4-BE49-F238E27FC236}">
                  <a16:creationId xmlns:a16="http://schemas.microsoft.com/office/drawing/2014/main" id="{75B55F8B-32DC-45E4-829E-8F716DA78B93}"/>
                </a:ext>
              </a:extLst>
            </p:cNvPr>
            <p:cNvGrpSpPr>
              <a:grpSpLocks/>
            </p:cNvGrpSpPr>
            <p:nvPr/>
          </p:nvGrpSpPr>
          <p:grpSpPr bwMode="auto">
            <a:xfrm>
              <a:off x="8787317" y="4534837"/>
              <a:ext cx="452438" cy="474663"/>
              <a:chOff x="2643" y="716"/>
              <a:chExt cx="285" cy="299"/>
            </a:xfrm>
          </p:grpSpPr>
          <p:sp>
            <p:nvSpPr>
              <p:cNvPr id="49" name="Text Box 60">
                <a:extLst>
                  <a:ext uri="{FF2B5EF4-FFF2-40B4-BE49-F238E27FC236}">
                    <a16:creationId xmlns:a16="http://schemas.microsoft.com/office/drawing/2014/main" id="{12EC77EC-CE38-47D3-BE5A-24064388CE68}"/>
                  </a:ext>
                </a:extLst>
              </p:cNvPr>
              <p:cNvSpPr txBox="1">
                <a:spLocks noChangeArrowheads="1"/>
              </p:cNvSpPr>
              <p:nvPr/>
            </p:nvSpPr>
            <p:spPr bwMode="auto">
              <a:xfrm>
                <a:off x="2643" y="763"/>
                <a:ext cx="285"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B</a:t>
                </a: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endParaRPr>
              </a:p>
            </p:txBody>
          </p:sp>
          <p:sp>
            <p:nvSpPr>
              <p:cNvPr id="50" name="Text Box 61">
                <a:extLst>
                  <a:ext uri="{FF2B5EF4-FFF2-40B4-BE49-F238E27FC236}">
                    <a16:creationId xmlns:a16="http://schemas.microsoft.com/office/drawing/2014/main" id="{15C55EDE-BB3B-4EA6-A604-CEBBDCBC42F2}"/>
                  </a:ext>
                </a:extLst>
              </p:cNvPr>
              <p:cNvSpPr txBox="1">
                <a:spLocks noChangeArrowheads="1"/>
              </p:cNvSpPr>
              <p:nvPr/>
            </p:nvSpPr>
            <p:spPr bwMode="auto">
              <a:xfrm>
                <a:off x="2735" y="716"/>
                <a:ext cx="186"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a:t>
                </a:r>
              </a:p>
            </p:txBody>
          </p:sp>
        </p:grpSp>
        <p:sp>
          <p:nvSpPr>
            <p:cNvPr id="52" name="Line 65">
              <a:extLst>
                <a:ext uri="{FF2B5EF4-FFF2-40B4-BE49-F238E27FC236}">
                  <a16:creationId xmlns:a16="http://schemas.microsoft.com/office/drawing/2014/main" id="{D810689B-5851-412A-B970-1F335A7A8113}"/>
                </a:ext>
              </a:extLst>
            </p:cNvPr>
            <p:cNvSpPr>
              <a:spLocks noChangeShapeType="1"/>
            </p:cNvSpPr>
            <p:nvPr/>
          </p:nvSpPr>
          <p:spPr bwMode="auto">
            <a:xfrm>
              <a:off x="9609896" y="3161332"/>
              <a:ext cx="506413" cy="0"/>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53" name="Text Box 66">
              <a:extLst>
                <a:ext uri="{FF2B5EF4-FFF2-40B4-BE49-F238E27FC236}">
                  <a16:creationId xmlns:a16="http://schemas.microsoft.com/office/drawing/2014/main" id="{D15022FA-8D26-4DBA-8127-6C68EC4248F1}"/>
                </a:ext>
              </a:extLst>
            </p:cNvPr>
            <p:cNvSpPr txBox="1">
              <a:spLocks noChangeArrowheads="1"/>
            </p:cNvSpPr>
            <p:nvPr/>
          </p:nvSpPr>
          <p:spPr bwMode="auto">
            <a:xfrm>
              <a:off x="10103609" y="2954957"/>
              <a:ext cx="42511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i="0" u="none" strike="noStrike" kern="0" cap="none" spc="0" normalizeH="0" baseline="0" noProof="0" dirty="0">
                  <a:ln>
                    <a:noFill/>
                  </a:ln>
                  <a:solidFill>
                    <a:srgbClr val="7030A0"/>
                  </a:solidFill>
                  <a:effectLst/>
                  <a:uLnTx/>
                  <a:uFillTx/>
                  <a:latin typeface="微软雅黑" pitchFamily="34" charset="-122"/>
                  <a:ea typeface="微软雅黑" pitchFamily="34" charset="-122"/>
                  <a:cs typeface="Arial" charset="0"/>
                </a:rPr>
                <a:t>m</a:t>
              </a:r>
            </a:p>
          </p:txBody>
        </p:sp>
        <p:sp>
          <p:nvSpPr>
            <p:cNvPr id="55" name="Text Box 68">
              <a:extLst>
                <a:ext uri="{FF2B5EF4-FFF2-40B4-BE49-F238E27FC236}">
                  <a16:creationId xmlns:a16="http://schemas.microsoft.com/office/drawing/2014/main" id="{CEF84C26-85FE-47FC-84F1-0C260EB125D9}"/>
                </a:ext>
              </a:extLst>
            </p:cNvPr>
            <p:cNvSpPr txBox="1">
              <a:spLocks noChangeArrowheads="1"/>
            </p:cNvSpPr>
            <p:nvPr/>
          </p:nvSpPr>
          <p:spPr bwMode="auto">
            <a:xfrm>
              <a:off x="7906509" y="2767632"/>
              <a:ext cx="8794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S</a:t>
              </a: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(m )</a:t>
              </a:r>
            </a:p>
          </p:txBody>
        </p:sp>
        <p:grpSp>
          <p:nvGrpSpPr>
            <p:cNvPr id="56" name="Group 69">
              <a:extLst>
                <a:ext uri="{FF2B5EF4-FFF2-40B4-BE49-F238E27FC236}">
                  <a16:creationId xmlns:a16="http://schemas.microsoft.com/office/drawing/2014/main" id="{6EF0B894-854A-40C8-BEB7-48B99356CAA3}"/>
                </a:ext>
              </a:extLst>
            </p:cNvPr>
            <p:cNvGrpSpPr>
              <a:grpSpLocks/>
            </p:cNvGrpSpPr>
            <p:nvPr/>
          </p:nvGrpSpPr>
          <p:grpSpPr bwMode="auto">
            <a:xfrm>
              <a:off x="7698546" y="4242419"/>
              <a:ext cx="906463" cy="530225"/>
              <a:chOff x="3501" y="648"/>
              <a:chExt cx="571" cy="334"/>
            </a:xfrm>
          </p:grpSpPr>
          <p:sp>
            <p:nvSpPr>
              <p:cNvPr id="57" name="Text Box 70">
                <a:extLst>
                  <a:ext uri="{FF2B5EF4-FFF2-40B4-BE49-F238E27FC236}">
                    <a16:creationId xmlns:a16="http://schemas.microsoft.com/office/drawing/2014/main" id="{EF59B620-2257-418B-87FE-5E4F78FA7BB2}"/>
                  </a:ext>
                </a:extLst>
              </p:cNvPr>
              <p:cNvSpPr txBox="1">
                <a:spLocks noChangeArrowheads="1"/>
              </p:cNvSpPr>
              <p:nvPr/>
            </p:nvSpPr>
            <p:spPr bwMode="auto">
              <a:xfrm>
                <a:off x="3501" y="749"/>
                <a:ext cx="57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B</a:t>
                </a: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(K</a:t>
                </a:r>
                <a:r>
                  <a:rPr kumimoji="0" lang="en-US" sz="2000" b="0" i="0" u="none" strike="noStrike" kern="0" cap="none" spc="0" normalizeH="0" baseline="-25000" noProof="0" dirty="0">
                    <a:ln>
                      <a:noFill/>
                    </a:ln>
                    <a:solidFill>
                      <a:srgbClr val="000000"/>
                    </a:solidFill>
                    <a:effectLst/>
                    <a:uLnTx/>
                    <a:uFillTx/>
                    <a:latin typeface="微软雅黑" pitchFamily="34" charset="-122"/>
                    <a:ea typeface="微软雅黑" pitchFamily="34" charset="-122"/>
                    <a:cs typeface="Arial" charset="0"/>
                  </a:rPr>
                  <a:t>S</a:t>
                </a:r>
                <a:r>
                  <a:rPr kumimoji="0" 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 )</a:t>
                </a:r>
              </a:p>
            </p:txBody>
          </p:sp>
          <p:sp>
            <p:nvSpPr>
              <p:cNvPr id="58" name="Text Box 71">
                <a:extLst>
                  <a:ext uri="{FF2B5EF4-FFF2-40B4-BE49-F238E27FC236}">
                    <a16:creationId xmlns:a16="http://schemas.microsoft.com/office/drawing/2014/main" id="{422630AE-AC49-4DEE-96CB-4874693C377E}"/>
                  </a:ext>
                </a:extLst>
              </p:cNvPr>
              <p:cNvSpPr txBox="1">
                <a:spLocks noChangeArrowheads="1"/>
              </p:cNvSpPr>
              <p:nvPr/>
            </p:nvSpPr>
            <p:spPr bwMode="auto">
              <a:xfrm>
                <a:off x="3584" y="648"/>
                <a:ext cx="236"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charset="0"/>
                  </a:rPr>
                  <a:t>+</a:t>
                </a:r>
              </a:p>
            </p:txBody>
          </p:sp>
        </p:grpSp>
        <p:cxnSp>
          <p:nvCxnSpPr>
            <p:cNvPr id="69" name="Straight Arrow Connector 293">
              <a:extLst>
                <a:ext uri="{FF2B5EF4-FFF2-40B4-BE49-F238E27FC236}">
                  <a16:creationId xmlns:a16="http://schemas.microsoft.com/office/drawing/2014/main" id="{B78E2F5D-6815-4F13-BE87-0C4EE84E3270}"/>
                </a:ext>
              </a:extLst>
            </p:cNvPr>
            <p:cNvCxnSpPr>
              <a:cxnSpLocks/>
            </p:cNvCxnSpPr>
            <p:nvPr/>
          </p:nvCxnSpPr>
          <p:spPr>
            <a:xfrm flipH="1" flipV="1">
              <a:off x="9201173" y="4627928"/>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294">
              <a:extLst>
                <a:ext uri="{FF2B5EF4-FFF2-40B4-BE49-F238E27FC236}">
                  <a16:creationId xmlns:a16="http://schemas.microsoft.com/office/drawing/2014/main" id="{3F75F6ED-FD57-467B-9FDD-1AC7F5D71097}"/>
                </a:ext>
              </a:extLst>
            </p:cNvPr>
            <p:cNvCxnSpPr>
              <a:cxnSpLocks/>
            </p:cNvCxnSpPr>
            <p:nvPr/>
          </p:nvCxnSpPr>
          <p:spPr>
            <a:xfrm flipV="1">
              <a:off x="9167161" y="3402151"/>
              <a:ext cx="0" cy="70294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2" name="Picture 63" descr="BS00768_[1]">
              <a:extLst>
                <a:ext uri="{FF2B5EF4-FFF2-40B4-BE49-F238E27FC236}">
                  <a16:creationId xmlns:a16="http://schemas.microsoft.com/office/drawing/2014/main" id="{BBD2327A-E431-4BF8-AABD-6A22DC05C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977288" flipH="1" flipV="1">
              <a:off x="9225912" y="4704131"/>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3"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97335" y="6489303"/>
            <a:ext cx="2743200" cy="365125"/>
          </a:xfrm>
        </p:spPr>
        <p:txBody>
          <a:bodyPr/>
          <a:lstStyle/>
          <a:p>
            <a:r>
              <a:rPr kumimoji="1" lang="en-US" altLang="zh-CN" dirty="0"/>
              <a:t>8.4.1 </a:t>
            </a:r>
            <a:r>
              <a:rPr kumimoji="1" lang="zh-CN" altLang="en-US" dirty="0"/>
              <a:t>安全电子邮件属性</a:t>
            </a:r>
          </a:p>
        </p:txBody>
      </p:sp>
      <p:sp>
        <p:nvSpPr>
          <p:cNvPr id="74" name="页脚占位符 8">
            <a:extLst>
              <a:ext uri="{FF2B5EF4-FFF2-40B4-BE49-F238E27FC236}">
                <a16:creationId xmlns:a16="http://schemas.microsoft.com/office/drawing/2014/main" id="{B1322AA4-34BD-6C43-AAA2-D1025DF82B7B}"/>
              </a:ext>
            </a:extLst>
          </p:cNvPr>
          <p:cNvSpPr>
            <a:spLocks noGrp="1"/>
          </p:cNvSpPr>
          <p:nvPr>
            <p:ph type="ftr" sz="quarter" idx="11"/>
          </p:nvPr>
        </p:nvSpPr>
        <p:spPr>
          <a:xfrm>
            <a:off x="4392168" y="6489303"/>
            <a:ext cx="4114800" cy="365125"/>
          </a:xfrm>
        </p:spPr>
        <p:txBody>
          <a:bodyPr/>
          <a:lstStyle/>
          <a:p>
            <a:r>
              <a:rPr kumimoji="1" lang="zh-CN" altLang="en-US" dirty="0"/>
              <a:t>引自：</a:t>
            </a:r>
            <a:r>
              <a:rPr kumimoji="1" lang="en-US" altLang="zh-CN" dirty="0"/>
              <a:t>Computer Networks 6</a:t>
            </a:r>
            <a:r>
              <a:rPr kumimoji="1" lang="en-US" altLang="zh-CN" baseline="30000" dirty="0"/>
              <a:t>th</a:t>
            </a:r>
            <a:r>
              <a:rPr kumimoji="1" lang="en-US" altLang="zh-CN" dirty="0"/>
              <a:t> </a:t>
            </a:r>
            <a:r>
              <a:rPr kumimoji="1" lang="en-US" altLang="zh-CN" dirty="0" err="1"/>
              <a:t>Tanenbaum</a:t>
            </a:r>
            <a:endParaRPr kumimoji="1" lang="zh-CN" altLang="en-US" dirty="0"/>
          </a:p>
        </p:txBody>
      </p:sp>
      <p:grpSp>
        <p:nvGrpSpPr>
          <p:cNvPr id="184" name="组合 183"/>
          <p:cNvGrpSpPr/>
          <p:nvPr/>
        </p:nvGrpSpPr>
        <p:grpSpPr>
          <a:xfrm>
            <a:off x="10541491" y="3124783"/>
            <a:ext cx="648800" cy="1098483"/>
            <a:chOff x="10541491" y="3124783"/>
            <a:chExt cx="648800" cy="1098483"/>
          </a:xfrm>
        </p:grpSpPr>
        <p:grpSp>
          <p:nvGrpSpPr>
            <p:cNvPr id="143" name="组合 142"/>
            <p:cNvGrpSpPr/>
            <p:nvPr/>
          </p:nvGrpSpPr>
          <p:grpSpPr>
            <a:xfrm>
              <a:off x="10541491" y="3124783"/>
              <a:ext cx="612000" cy="720000"/>
              <a:chOff x="8468377" y="1675084"/>
              <a:chExt cx="881769" cy="960499"/>
            </a:xfrm>
          </p:grpSpPr>
          <p:sp>
            <p:nvSpPr>
              <p:cNvPr id="144" name="Freeform 599"/>
              <p:cNvSpPr>
                <a:spLocks/>
              </p:cNvSpPr>
              <p:nvPr/>
            </p:nvSpPr>
            <p:spPr bwMode="auto">
              <a:xfrm>
                <a:off x="8506867" y="2315416"/>
                <a:ext cx="801290" cy="313168"/>
              </a:xfrm>
              <a:custGeom>
                <a:avLst/>
                <a:gdLst>
                  <a:gd name="T0" fmla="*/ 212 w 247"/>
                  <a:gd name="T1" fmla="*/ 34 h 97"/>
                  <a:gd name="T2" fmla="*/ 243 w 247"/>
                  <a:gd name="T3" fmla="*/ 97 h 97"/>
                  <a:gd name="T4" fmla="*/ 5 w 247"/>
                  <a:gd name="T5" fmla="*/ 97 h 97"/>
                  <a:gd name="T6" fmla="*/ 35 w 247"/>
                  <a:gd name="T7" fmla="*/ 34 h 97"/>
                  <a:gd name="T8" fmla="*/ 90 w 247"/>
                  <a:gd name="T9" fmla="*/ 6 h 97"/>
                  <a:gd name="T10" fmla="*/ 90 w 247"/>
                  <a:gd name="T11" fmla="*/ 2 h 97"/>
                  <a:gd name="T12" fmla="*/ 91 w 247"/>
                  <a:gd name="T13" fmla="*/ 2 h 97"/>
                  <a:gd name="T14" fmla="*/ 122 w 247"/>
                  <a:gd name="T15" fmla="*/ 19 h 97"/>
                  <a:gd name="T16" fmla="*/ 153 w 247"/>
                  <a:gd name="T17" fmla="*/ 0 h 97"/>
                  <a:gd name="T18" fmla="*/ 155 w 247"/>
                  <a:gd name="T19" fmla="*/ 0 h 97"/>
                  <a:gd name="T20" fmla="*/ 155 w 247"/>
                  <a:gd name="T21" fmla="*/ 6 h 97"/>
                  <a:gd name="T22" fmla="*/ 212 w 247"/>
                  <a:gd name="T23" fmla="*/ 3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97">
                    <a:moveTo>
                      <a:pt x="212" y="34"/>
                    </a:moveTo>
                    <a:cubicBezTo>
                      <a:pt x="247" y="45"/>
                      <a:pt x="243" y="97"/>
                      <a:pt x="243" y="97"/>
                    </a:cubicBezTo>
                    <a:cubicBezTo>
                      <a:pt x="5" y="97"/>
                      <a:pt x="5" y="97"/>
                      <a:pt x="5" y="97"/>
                    </a:cubicBezTo>
                    <a:cubicBezTo>
                      <a:pt x="5" y="97"/>
                      <a:pt x="0" y="45"/>
                      <a:pt x="35" y="34"/>
                    </a:cubicBezTo>
                    <a:cubicBezTo>
                      <a:pt x="70" y="23"/>
                      <a:pt x="90" y="22"/>
                      <a:pt x="90" y="6"/>
                    </a:cubicBezTo>
                    <a:cubicBezTo>
                      <a:pt x="90" y="5"/>
                      <a:pt x="90" y="4"/>
                      <a:pt x="90" y="2"/>
                    </a:cubicBezTo>
                    <a:cubicBezTo>
                      <a:pt x="91" y="2"/>
                      <a:pt x="91" y="2"/>
                      <a:pt x="91" y="2"/>
                    </a:cubicBezTo>
                    <a:cubicBezTo>
                      <a:pt x="91" y="2"/>
                      <a:pt x="104" y="11"/>
                      <a:pt x="122" y="19"/>
                    </a:cubicBezTo>
                    <a:cubicBezTo>
                      <a:pt x="140" y="13"/>
                      <a:pt x="153" y="0"/>
                      <a:pt x="153" y="0"/>
                    </a:cubicBezTo>
                    <a:cubicBezTo>
                      <a:pt x="155" y="0"/>
                      <a:pt x="155" y="0"/>
                      <a:pt x="155" y="0"/>
                    </a:cubicBezTo>
                    <a:cubicBezTo>
                      <a:pt x="155" y="2"/>
                      <a:pt x="155" y="4"/>
                      <a:pt x="155" y="6"/>
                    </a:cubicBezTo>
                    <a:cubicBezTo>
                      <a:pt x="156" y="22"/>
                      <a:pt x="177" y="23"/>
                      <a:pt x="212" y="34"/>
                    </a:cubicBezTo>
                  </a:path>
                </a:pathLst>
              </a:custGeom>
              <a:solidFill>
                <a:srgbClr val="B6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 name="Freeform 600"/>
              <p:cNvSpPr>
                <a:spLocks/>
              </p:cNvSpPr>
              <p:nvPr/>
            </p:nvSpPr>
            <p:spPr bwMode="auto">
              <a:xfrm>
                <a:off x="8795541" y="2203446"/>
                <a:ext cx="218693" cy="173205"/>
              </a:xfrm>
              <a:custGeom>
                <a:avLst/>
                <a:gdLst>
                  <a:gd name="T0" fmla="*/ 38 w 67"/>
                  <a:gd name="T1" fmla="*/ 0 h 53"/>
                  <a:gd name="T2" fmla="*/ 67 w 67"/>
                  <a:gd name="T3" fmla="*/ 0 h 53"/>
                  <a:gd name="T4" fmla="*/ 66 w 67"/>
                  <a:gd name="T5" fmla="*/ 34 h 53"/>
                  <a:gd name="T6" fmla="*/ 64 w 67"/>
                  <a:gd name="T7" fmla="*/ 34 h 53"/>
                  <a:gd name="T8" fmla="*/ 33 w 67"/>
                  <a:gd name="T9" fmla="*/ 53 h 53"/>
                  <a:gd name="T10" fmla="*/ 2 w 67"/>
                  <a:gd name="T11" fmla="*/ 36 h 53"/>
                  <a:gd name="T12" fmla="*/ 1 w 67"/>
                  <a:gd name="T13" fmla="*/ 36 h 53"/>
                  <a:gd name="T14" fmla="*/ 0 w 67"/>
                  <a:gd name="T15" fmla="*/ 0 h 53"/>
                  <a:gd name="T16" fmla="*/ 38 w 67"/>
                  <a:gd name="T17" fmla="*/ 1 h 53"/>
                  <a:gd name="T18" fmla="*/ 38 w 67"/>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53">
                    <a:moveTo>
                      <a:pt x="38" y="0"/>
                    </a:moveTo>
                    <a:cubicBezTo>
                      <a:pt x="67" y="0"/>
                      <a:pt x="67" y="0"/>
                      <a:pt x="67" y="0"/>
                    </a:cubicBezTo>
                    <a:cubicBezTo>
                      <a:pt x="67" y="0"/>
                      <a:pt x="66" y="18"/>
                      <a:pt x="66" y="34"/>
                    </a:cubicBezTo>
                    <a:cubicBezTo>
                      <a:pt x="64" y="34"/>
                      <a:pt x="64" y="34"/>
                      <a:pt x="64" y="34"/>
                    </a:cubicBezTo>
                    <a:cubicBezTo>
                      <a:pt x="64" y="34"/>
                      <a:pt x="51" y="47"/>
                      <a:pt x="33" y="53"/>
                    </a:cubicBezTo>
                    <a:cubicBezTo>
                      <a:pt x="15" y="45"/>
                      <a:pt x="2" y="36"/>
                      <a:pt x="2" y="36"/>
                    </a:cubicBezTo>
                    <a:cubicBezTo>
                      <a:pt x="1" y="36"/>
                      <a:pt x="1" y="36"/>
                      <a:pt x="1" y="36"/>
                    </a:cubicBezTo>
                    <a:cubicBezTo>
                      <a:pt x="2" y="20"/>
                      <a:pt x="0" y="0"/>
                      <a:pt x="0" y="0"/>
                    </a:cubicBezTo>
                    <a:cubicBezTo>
                      <a:pt x="38" y="1"/>
                      <a:pt x="38" y="1"/>
                      <a:pt x="38" y="1"/>
                    </a:cubicBezTo>
                    <a:cubicBezTo>
                      <a:pt x="38" y="0"/>
                      <a:pt x="38" y="0"/>
                      <a:pt x="38" y="0"/>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 name="Freeform 601"/>
              <p:cNvSpPr>
                <a:spLocks noEditPoints="1"/>
              </p:cNvSpPr>
              <p:nvPr/>
            </p:nvSpPr>
            <p:spPr bwMode="auto">
              <a:xfrm>
                <a:off x="8501618" y="2198197"/>
                <a:ext cx="813537" cy="437385"/>
              </a:xfrm>
              <a:custGeom>
                <a:avLst/>
                <a:gdLst>
                  <a:gd name="T0" fmla="*/ 9 w 251"/>
                  <a:gd name="T1" fmla="*/ 131 h 135"/>
                  <a:gd name="T2" fmla="*/ 243 w 251"/>
                  <a:gd name="T3" fmla="*/ 131 h 135"/>
                  <a:gd name="T4" fmla="*/ 214 w 251"/>
                  <a:gd name="T5" fmla="*/ 72 h 135"/>
                  <a:gd name="T6" fmla="*/ 191 w 251"/>
                  <a:gd name="T7" fmla="*/ 65 h 135"/>
                  <a:gd name="T8" fmla="*/ 155 w 251"/>
                  <a:gd name="T9" fmla="*/ 42 h 135"/>
                  <a:gd name="T10" fmla="*/ 155 w 251"/>
                  <a:gd name="T11" fmla="*/ 36 h 135"/>
                  <a:gd name="T12" fmla="*/ 156 w 251"/>
                  <a:gd name="T13" fmla="*/ 3 h 135"/>
                  <a:gd name="T14" fmla="*/ 131 w 251"/>
                  <a:gd name="T15" fmla="*/ 4 h 135"/>
                  <a:gd name="T16" fmla="*/ 131 w 251"/>
                  <a:gd name="T17" fmla="*/ 4 h 135"/>
                  <a:gd name="T18" fmla="*/ 129 w 251"/>
                  <a:gd name="T19" fmla="*/ 5 h 135"/>
                  <a:gd name="T20" fmla="*/ 93 w 251"/>
                  <a:gd name="T21" fmla="*/ 4 h 135"/>
                  <a:gd name="T22" fmla="*/ 94 w 251"/>
                  <a:gd name="T23" fmla="*/ 38 h 135"/>
                  <a:gd name="T24" fmla="*/ 94 w 251"/>
                  <a:gd name="T25" fmla="*/ 42 h 135"/>
                  <a:gd name="T26" fmla="*/ 58 w 251"/>
                  <a:gd name="T27" fmla="*/ 66 h 135"/>
                  <a:gd name="T28" fmla="*/ 38 w 251"/>
                  <a:gd name="T29" fmla="*/ 72 h 135"/>
                  <a:gd name="T30" fmla="*/ 9 w 251"/>
                  <a:gd name="T31" fmla="*/ 131 h 135"/>
                  <a:gd name="T32" fmla="*/ 245 w 251"/>
                  <a:gd name="T33" fmla="*/ 135 h 135"/>
                  <a:gd name="T34" fmla="*/ 7 w 251"/>
                  <a:gd name="T35" fmla="*/ 135 h 135"/>
                  <a:gd name="T36" fmla="*/ 5 w 251"/>
                  <a:gd name="T37" fmla="*/ 133 h 135"/>
                  <a:gd name="T38" fmla="*/ 37 w 251"/>
                  <a:gd name="T39" fmla="*/ 68 h 135"/>
                  <a:gd name="T40" fmla="*/ 57 w 251"/>
                  <a:gd name="T41" fmla="*/ 62 h 135"/>
                  <a:gd name="T42" fmla="*/ 90 w 251"/>
                  <a:gd name="T43" fmla="*/ 42 h 135"/>
                  <a:gd name="T44" fmla="*/ 91 w 251"/>
                  <a:gd name="T45" fmla="*/ 38 h 135"/>
                  <a:gd name="T46" fmla="*/ 89 w 251"/>
                  <a:gd name="T47" fmla="*/ 2 h 135"/>
                  <a:gd name="T48" fmla="*/ 90 w 251"/>
                  <a:gd name="T49" fmla="*/ 0 h 135"/>
                  <a:gd name="T50" fmla="*/ 91 w 251"/>
                  <a:gd name="T51" fmla="*/ 0 h 135"/>
                  <a:gd name="T52" fmla="*/ 128 w 251"/>
                  <a:gd name="T53" fmla="*/ 1 h 135"/>
                  <a:gd name="T54" fmla="*/ 129 w 251"/>
                  <a:gd name="T55" fmla="*/ 0 h 135"/>
                  <a:gd name="T56" fmla="*/ 158 w 251"/>
                  <a:gd name="T57" fmla="*/ 0 h 135"/>
                  <a:gd name="T58" fmla="*/ 160 w 251"/>
                  <a:gd name="T59" fmla="*/ 0 h 135"/>
                  <a:gd name="T60" fmla="*/ 160 w 251"/>
                  <a:gd name="T61" fmla="*/ 2 h 135"/>
                  <a:gd name="T62" fmla="*/ 159 w 251"/>
                  <a:gd name="T63" fmla="*/ 36 h 135"/>
                  <a:gd name="T64" fmla="*/ 159 w 251"/>
                  <a:gd name="T65" fmla="*/ 42 h 135"/>
                  <a:gd name="T66" fmla="*/ 192 w 251"/>
                  <a:gd name="T67" fmla="*/ 62 h 135"/>
                  <a:gd name="T68" fmla="*/ 215 w 251"/>
                  <a:gd name="T69" fmla="*/ 68 h 135"/>
                  <a:gd name="T70" fmla="*/ 247 w 251"/>
                  <a:gd name="T71" fmla="*/ 133 h 135"/>
                  <a:gd name="T72" fmla="*/ 245 w 251"/>
                  <a:gd name="T73"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1" h="135">
                    <a:moveTo>
                      <a:pt x="9" y="131"/>
                    </a:moveTo>
                    <a:cubicBezTo>
                      <a:pt x="243" y="131"/>
                      <a:pt x="243" y="131"/>
                      <a:pt x="243" y="131"/>
                    </a:cubicBezTo>
                    <a:cubicBezTo>
                      <a:pt x="243" y="122"/>
                      <a:pt x="243" y="81"/>
                      <a:pt x="214" y="72"/>
                    </a:cubicBezTo>
                    <a:cubicBezTo>
                      <a:pt x="205" y="69"/>
                      <a:pt x="198" y="67"/>
                      <a:pt x="191" y="65"/>
                    </a:cubicBezTo>
                    <a:cubicBezTo>
                      <a:pt x="169" y="60"/>
                      <a:pt x="156" y="56"/>
                      <a:pt x="155" y="42"/>
                    </a:cubicBezTo>
                    <a:cubicBezTo>
                      <a:pt x="155" y="40"/>
                      <a:pt x="155" y="38"/>
                      <a:pt x="155" y="36"/>
                    </a:cubicBezTo>
                    <a:cubicBezTo>
                      <a:pt x="155" y="23"/>
                      <a:pt x="156" y="9"/>
                      <a:pt x="156" y="3"/>
                    </a:cubicBezTo>
                    <a:cubicBezTo>
                      <a:pt x="131" y="4"/>
                      <a:pt x="131" y="4"/>
                      <a:pt x="131" y="4"/>
                    </a:cubicBezTo>
                    <a:cubicBezTo>
                      <a:pt x="131" y="4"/>
                      <a:pt x="131" y="4"/>
                      <a:pt x="131" y="4"/>
                    </a:cubicBezTo>
                    <a:cubicBezTo>
                      <a:pt x="130" y="5"/>
                      <a:pt x="130" y="5"/>
                      <a:pt x="129" y="5"/>
                    </a:cubicBezTo>
                    <a:cubicBezTo>
                      <a:pt x="93" y="4"/>
                      <a:pt x="93" y="4"/>
                      <a:pt x="93" y="4"/>
                    </a:cubicBezTo>
                    <a:cubicBezTo>
                      <a:pt x="93" y="9"/>
                      <a:pt x="94" y="25"/>
                      <a:pt x="94" y="38"/>
                    </a:cubicBezTo>
                    <a:cubicBezTo>
                      <a:pt x="94" y="40"/>
                      <a:pt x="94" y="41"/>
                      <a:pt x="94" y="42"/>
                    </a:cubicBezTo>
                    <a:cubicBezTo>
                      <a:pt x="94" y="56"/>
                      <a:pt x="81" y="60"/>
                      <a:pt x="58" y="66"/>
                    </a:cubicBezTo>
                    <a:cubicBezTo>
                      <a:pt x="52" y="67"/>
                      <a:pt x="45" y="69"/>
                      <a:pt x="38" y="72"/>
                    </a:cubicBezTo>
                    <a:cubicBezTo>
                      <a:pt x="8" y="81"/>
                      <a:pt x="8" y="122"/>
                      <a:pt x="9" y="131"/>
                    </a:cubicBezTo>
                    <a:moveTo>
                      <a:pt x="245" y="135"/>
                    </a:moveTo>
                    <a:cubicBezTo>
                      <a:pt x="7" y="135"/>
                      <a:pt x="7" y="135"/>
                      <a:pt x="7" y="135"/>
                    </a:cubicBezTo>
                    <a:cubicBezTo>
                      <a:pt x="6" y="135"/>
                      <a:pt x="5" y="134"/>
                      <a:pt x="5" y="133"/>
                    </a:cubicBezTo>
                    <a:cubicBezTo>
                      <a:pt x="5" y="133"/>
                      <a:pt x="0" y="79"/>
                      <a:pt x="37" y="68"/>
                    </a:cubicBezTo>
                    <a:cubicBezTo>
                      <a:pt x="44" y="66"/>
                      <a:pt x="51" y="64"/>
                      <a:pt x="57" y="62"/>
                    </a:cubicBezTo>
                    <a:cubicBezTo>
                      <a:pt x="81" y="56"/>
                      <a:pt x="90" y="53"/>
                      <a:pt x="90" y="42"/>
                    </a:cubicBezTo>
                    <a:cubicBezTo>
                      <a:pt x="91" y="41"/>
                      <a:pt x="91" y="40"/>
                      <a:pt x="91" y="38"/>
                    </a:cubicBezTo>
                    <a:cubicBezTo>
                      <a:pt x="91" y="23"/>
                      <a:pt x="89" y="2"/>
                      <a:pt x="89" y="2"/>
                    </a:cubicBezTo>
                    <a:cubicBezTo>
                      <a:pt x="89" y="1"/>
                      <a:pt x="89" y="1"/>
                      <a:pt x="90" y="0"/>
                    </a:cubicBezTo>
                    <a:cubicBezTo>
                      <a:pt x="90" y="0"/>
                      <a:pt x="90" y="0"/>
                      <a:pt x="91" y="0"/>
                    </a:cubicBezTo>
                    <a:cubicBezTo>
                      <a:pt x="128" y="1"/>
                      <a:pt x="128" y="1"/>
                      <a:pt x="128" y="1"/>
                    </a:cubicBezTo>
                    <a:cubicBezTo>
                      <a:pt x="128" y="1"/>
                      <a:pt x="129" y="0"/>
                      <a:pt x="129" y="0"/>
                    </a:cubicBezTo>
                    <a:cubicBezTo>
                      <a:pt x="158" y="0"/>
                      <a:pt x="158" y="0"/>
                      <a:pt x="158" y="0"/>
                    </a:cubicBezTo>
                    <a:cubicBezTo>
                      <a:pt x="159" y="0"/>
                      <a:pt x="159" y="0"/>
                      <a:pt x="160" y="0"/>
                    </a:cubicBezTo>
                    <a:cubicBezTo>
                      <a:pt x="160" y="1"/>
                      <a:pt x="160" y="1"/>
                      <a:pt x="160" y="2"/>
                    </a:cubicBezTo>
                    <a:cubicBezTo>
                      <a:pt x="160" y="2"/>
                      <a:pt x="159" y="20"/>
                      <a:pt x="159" y="36"/>
                    </a:cubicBezTo>
                    <a:cubicBezTo>
                      <a:pt x="159" y="38"/>
                      <a:pt x="159" y="40"/>
                      <a:pt x="159" y="42"/>
                    </a:cubicBezTo>
                    <a:cubicBezTo>
                      <a:pt x="159" y="53"/>
                      <a:pt x="171" y="56"/>
                      <a:pt x="192" y="62"/>
                    </a:cubicBezTo>
                    <a:cubicBezTo>
                      <a:pt x="199" y="64"/>
                      <a:pt x="206" y="66"/>
                      <a:pt x="215" y="68"/>
                    </a:cubicBezTo>
                    <a:cubicBezTo>
                      <a:pt x="251" y="79"/>
                      <a:pt x="247" y="133"/>
                      <a:pt x="247" y="133"/>
                    </a:cubicBezTo>
                    <a:cubicBezTo>
                      <a:pt x="246" y="134"/>
                      <a:pt x="246" y="135"/>
                      <a:pt x="245" y="1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 name="Freeform 602"/>
              <p:cNvSpPr>
                <a:spLocks/>
              </p:cNvSpPr>
              <p:nvPr/>
            </p:nvSpPr>
            <p:spPr bwMode="auto">
              <a:xfrm>
                <a:off x="8795541" y="2308418"/>
                <a:ext cx="215194" cy="73481"/>
              </a:xfrm>
              <a:custGeom>
                <a:avLst/>
                <a:gdLst>
                  <a:gd name="T0" fmla="*/ 33 w 66"/>
                  <a:gd name="T1" fmla="*/ 23 h 23"/>
                  <a:gd name="T2" fmla="*/ 32 w 66"/>
                  <a:gd name="T3" fmla="*/ 23 h 23"/>
                  <a:gd name="T4" fmla="*/ 1 w 66"/>
                  <a:gd name="T5" fmla="*/ 6 h 23"/>
                  <a:gd name="T6" fmla="*/ 1 w 66"/>
                  <a:gd name="T7" fmla="*/ 3 h 23"/>
                  <a:gd name="T8" fmla="*/ 4 w 66"/>
                  <a:gd name="T9" fmla="*/ 3 h 23"/>
                  <a:gd name="T10" fmla="*/ 33 w 66"/>
                  <a:gd name="T11" fmla="*/ 19 h 23"/>
                  <a:gd name="T12" fmla="*/ 63 w 66"/>
                  <a:gd name="T13" fmla="*/ 0 h 23"/>
                  <a:gd name="T14" fmla="*/ 66 w 66"/>
                  <a:gd name="T15" fmla="*/ 0 h 23"/>
                  <a:gd name="T16" fmla="*/ 66 w 66"/>
                  <a:gd name="T17" fmla="*/ 3 h 23"/>
                  <a:gd name="T18" fmla="*/ 33 w 66"/>
                  <a:gd name="T19" fmla="*/ 23 h 23"/>
                  <a:gd name="T20" fmla="*/ 33 w 6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3">
                    <a:moveTo>
                      <a:pt x="33" y="23"/>
                    </a:moveTo>
                    <a:cubicBezTo>
                      <a:pt x="33" y="23"/>
                      <a:pt x="32" y="23"/>
                      <a:pt x="32" y="23"/>
                    </a:cubicBezTo>
                    <a:cubicBezTo>
                      <a:pt x="14" y="14"/>
                      <a:pt x="2" y="6"/>
                      <a:pt x="1" y="6"/>
                    </a:cubicBezTo>
                    <a:cubicBezTo>
                      <a:pt x="1" y="5"/>
                      <a:pt x="0" y="4"/>
                      <a:pt x="1" y="3"/>
                    </a:cubicBezTo>
                    <a:cubicBezTo>
                      <a:pt x="2" y="2"/>
                      <a:pt x="3" y="2"/>
                      <a:pt x="4" y="3"/>
                    </a:cubicBezTo>
                    <a:cubicBezTo>
                      <a:pt x="4" y="3"/>
                      <a:pt x="16" y="11"/>
                      <a:pt x="33" y="19"/>
                    </a:cubicBezTo>
                    <a:cubicBezTo>
                      <a:pt x="50" y="13"/>
                      <a:pt x="63" y="1"/>
                      <a:pt x="63" y="0"/>
                    </a:cubicBezTo>
                    <a:cubicBezTo>
                      <a:pt x="64" y="0"/>
                      <a:pt x="65" y="0"/>
                      <a:pt x="66" y="0"/>
                    </a:cubicBezTo>
                    <a:cubicBezTo>
                      <a:pt x="66" y="1"/>
                      <a:pt x="66" y="2"/>
                      <a:pt x="66" y="3"/>
                    </a:cubicBezTo>
                    <a:cubicBezTo>
                      <a:pt x="65" y="4"/>
                      <a:pt x="52" y="16"/>
                      <a:pt x="33" y="23"/>
                    </a:cubicBezTo>
                    <a:cubicBezTo>
                      <a:pt x="33" y="23"/>
                      <a:pt x="33" y="23"/>
                      <a:pt x="33" y="2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 name="Freeform 603"/>
              <p:cNvSpPr>
                <a:spLocks/>
              </p:cNvSpPr>
              <p:nvPr/>
            </p:nvSpPr>
            <p:spPr bwMode="auto">
              <a:xfrm>
                <a:off x="9250422" y="2628584"/>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 name="Line 604"/>
              <p:cNvSpPr>
                <a:spLocks noChangeShapeType="1"/>
              </p:cNvSpPr>
              <p:nvPr/>
            </p:nvSpPr>
            <p:spPr bwMode="auto">
              <a:xfrm>
                <a:off x="9250422" y="2628584"/>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 name="Freeform 605"/>
              <p:cNvSpPr>
                <a:spLocks/>
              </p:cNvSpPr>
              <p:nvPr/>
            </p:nvSpPr>
            <p:spPr bwMode="auto">
              <a:xfrm>
                <a:off x="9243424" y="2623336"/>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 name="Freeform 606"/>
              <p:cNvSpPr>
                <a:spLocks/>
              </p:cNvSpPr>
              <p:nvPr/>
            </p:nvSpPr>
            <p:spPr bwMode="auto">
              <a:xfrm>
                <a:off x="8475375" y="2628584"/>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 name="Line 608"/>
              <p:cNvSpPr>
                <a:spLocks noChangeShapeType="1"/>
              </p:cNvSpPr>
              <p:nvPr/>
            </p:nvSpPr>
            <p:spPr bwMode="auto">
              <a:xfrm>
                <a:off x="8475375" y="2628584"/>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 name="Freeform 609"/>
              <p:cNvSpPr>
                <a:spLocks/>
              </p:cNvSpPr>
              <p:nvPr/>
            </p:nvSpPr>
            <p:spPr bwMode="auto">
              <a:xfrm>
                <a:off x="8468377" y="2623336"/>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 name="Freeform 610"/>
              <p:cNvSpPr>
                <a:spLocks/>
              </p:cNvSpPr>
              <p:nvPr/>
            </p:nvSpPr>
            <p:spPr bwMode="auto">
              <a:xfrm>
                <a:off x="8753552" y="2380150"/>
                <a:ext cx="302671" cy="122468"/>
              </a:xfrm>
              <a:custGeom>
                <a:avLst/>
                <a:gdLst>
                  <a:gd name="T0" fmla="*/ 27 w 93"/>
                  <a:gd name="T1" fmla="*/ 38 h 38"/>
                  <a:gd name="T2" fmla="*/ 27 w 93"/>
                  <a:gd name="T3" fmla="*/ 38 h 38"/>
                  <a:gd name="T4" fmla="*/ 26 w 93"/>
                  <a:gd name="T5" fmla="*/ 38 h 38"/>
                  <a:gd name="T6" fmla="*/ 1 w 93"/>
                  <a:gd name="T7" fmla="*/ 3 h 38"/>
                  <a:gd name="T8" fmla="*/ 1 w 93"/>
                  <a:gd name="T9" fmla="*/ 1 h 38"/>
                  <a:gd name="T10" fmla="*/ 4 w 93"/>
                  <a:gd name="T11" fmla="*/ 1 h 38"/>
                  <a:gd name="T12" fmla="*/ 27 w 93"/>
                  <a:gd name="T13" fmla="*/ 33 h 38"/>
                  <a:gd name="T14" fmla="*/ 44 w 93"/>
                  <a:gd name="T15" fmla="*/ 13 h 38"/>
                  <a:gd name="T16" fmla="*/ 45 w 93"/>
                  <a:gd name="T17" fmla="*/ 12 h 38"/>
                  <a:gd name="T18" fmla="*/ 47 w 93"/>
                  <a:gd name="T19" fmla="*/ 13 h 38"/>
                  <a:gd name="T20" fmla="*/ 64 w 93"/>
                  <a:gd name="T21" fmla="*/ 34 h 38"/>
                  <a:gd name="T22" fmla="*/ 90 w 93"/>
                  <a:gd name="T23" fmla="*/ 1 h 38"/>
                  <a:gd name="T24" fmla="*/ 92 w 93"/>
                  <a:gd name="T25" fmla="*/ 0 h 38"/>
                  <a:gd name="T26" fmla="*/ 92 w 93"/>
                  <a:gd name="T27" fmla="*/ 3 h 38"/>
                  <a:gd name="T28" fmla="*/ 65 w 93"/>
                  <a:gd name="T29" fmla="*/ 38 h 38"/>
                  <a:gd name="T30" fmla="*/ 64 w 93"/>
                  <a:gd name="T31" fmla="*/ 38 h 38"/>
                  <a:gd name="T32" fmla="*/ 63 w 93"/>
                  <a:gd name="T33" fmla="*/ 38 h 38"/>
                  <a:gd name="T34" fmla="*/ 45 w 93"/>
                  <a:gd name="T35" fmla="*/ 17 h 38"/>
                  <a:gd name="T36" fmla="*/ 29 w 93"/>
                  <a:gd name="T37" fmla="*/ 38 h 38"/>
                  <a:gd name="T38" fmla="*/ 27 w 93"/>
                  <a:gd name="T3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38">
                    <a:moveTo>
                      <a:pt x="27" y="38"/>
                    </a:moveTo>
                    <a:cubicBezTo>
                      <a:pt x="27" y="38"/>
                      <a:pt x="27" y="38"/>
                      <a:pt x="27" y="38"/>
                    </a:cubicBezTo>
                    <a:cubicBezTo>
                      <a:pt x="27" y="38"/>
                      <a:pt x="26" y="38"/>
                      <a:pt x="26" y="38"/>
                    </a:cubicBezTo>
                    <a:cubicBezTo>
                      <a:pt x="1" y="3"/>
                      <a:pt x="1" y="3"/>
                      <a:pt x="1" y="3"/>
                    </a:cubicBezTo>
                    <a:cubicBezTo>
                      <a:pt x="0" y="3"/>
                      <a:pt x="0" y="1"/>
                      <a:pt x="1" y="1"/>
                    </a:cubicBezTo>
                    <a:cubicBezTo>
                      <a:pt x="2" y="0"/>
                      <a:pt x="3" y="0"/>
                      <a:pt x="4" y="1"/>
                    </a:cubicBezTo>
                    <a:cubicBezTo>
                      <a:pt x="27" y="33"/>
                      <a:pt x="27" y="33"/>
                      <a:pt x="27" y="33"/>
                    </a:cubicBezTo>
                    <a:cubicBezTo>
                      <a:pt x="44" y="13"/>
                      <a:pt x="44" y="13"/>
                      <a:pt x="44" y="13"/>
                    </a:cubicBezTo>
                    <a:cubicBezTo>
                      <a:pt x="44" y="12"/>
                      <a:pt x="45" y="12"/>
                      <a:pt x="45" y="12"/>
                    </a:cubicBezTo>
                    <a:cubicBezTo>
                      <a:pt x="46" y="12"/>
                      <a:pt x="46" y="12"/>
                      <a:pt x="47" y="13"/>
                    </a:cubicBezTo>
                    <a:cubicBezTo>
                      <a:pt x="64" y="34"/>
                      <a:pt x="64" y="34"/>
                      <a:pt x="64" y="34"/>
                    </a:cubicBezTo>
                    <a:cubicBezTo>
                      <a:pt x="90" y="1"/>
                      <a:pt x="90" y="1"/>
                      <a:pt x="90" y="1"/>
                    </a:cubicBezTo>
                    <a:cubicBezTo>
                      <a:pt x="90" y="0"/>
                      <a:pt x="91" y="0"/>
                      <a:pt x="92" y="0"/>
                    </a:cubicBezTo>
                    <a:cubicBezTo>
                      <a:pt x="93" y="1"/>
                      <a:pt x="93" y="2"/>
                      <a:pt x="92" y="3"/>
                    </a:cubicBezTo>
                    <a:cubicBezTo>
                      <a:pt x="65" y="38"/>
                      <a:pt x="65" y="38"/>
                      <a:pt x="65" y="38"/>
                    </a:cubicBezTo>
                    <a:cubicBezTo>
                      <a:pt x="65" y="38"/>
                      <a:pt x="65" y="38"/>
                      <a:pt x="64" y="38"/>
                    </a:cubicBezTo>
                    <a:cubicBezTo>
                      <a:pt x="63" y="38"/>
                      <a:pt x="63" y="38"/>
                      <a:pt x="63" y="38"/>
                    </a:cubicBezTo>
                    <a:cubicBezTo>
                      <a:pt x="45" y="17"/>
                      <a:pt x="45" y="17"/>
                      <a:pt x="45" y="17"/>
                    </a:cubicBezTo>
                    <a:cubicBezTo>
                      <a:pt x="29" y="38"/>
                      <a:pt x="29" y="38"/>
                      <a:pt x="29" y="38"/>
                    </a:cubicBezTo>
                    <a:cubicBezTo>
                      <a:pt x="28" y="38"/>
                      <a:pt x="28" y="38"/>
                      <a:pt x="27" y="3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 name="Freeform 611"/>
              <p:cNvSpPr>
                <a:spLocks/>
              </p:cNvSpPr>
              <p:nvPr/>
            </p:nvSpPr>
            <p:spPr bwMode="auto">
              <a:xfrm>
                <a:off x="8715062" y="1675084"/>
                <a:ext cx="395396" cy="633334"/>
              </a:xfrm>
              <a:custGeom>
                <a:avLst/>
                <a:gdLst>
                  <a:gd name="T0" fmla="*/ 0 w 122"/>
                  <a:gd name="T1" fmla="*/ 81 h 195"/>
                  <a:gd name="T2" fmla="*/ 5 w 122"/>
                  <a:gd name="T3" fmla="*/ 140 h 195"/>
                  <a:gd name="T4" fmla="*/ 51 w 122"/>
                  <a:gd name="T5" fmla="*/ 192 h 195"/>
                  <a:gd name="T6" fmla="*/ 114 w 122"/>
                  <a:gd name="T7" fmla="*/ 141 h 195"/>
                  <a:gd name="T8" fmla="*/ 107 w 122"/>
                  <a:gd name="T9" fmla="*/ 38 h 195"/>
                  <a:gd name="T10" fmla="*/ 0 w 122"/>
                  <a:gd name="T11" fmla="*/ 81 h 195"/>
                </a:gdLst>
                <a:ahLst/>
                <a:cxnLst>
                  <a:cxn ang="0">
                    <a:pos x="T0" y="T1"/>
                  </a:cxn>
                  <a:cxn ang="0">
                    <a:pos x="T2" y="T3"/>
                  </a:cxn>
                  <a:cxn ang="0">
                    <a:pos x="T4" y="T5"/>
                  </a:cxn>
                  <a:cxn ang="0">
                    <a:pos x="T6" y="T7"/>
                  </a:cxn>
                  <a:cxn ang="0">
                    <a:pos x="T8" y="T9"/>
                  </a:cxn>
                  <a:cxn ang="0">
                    <a:pos x="T10" y="T11"/>
                  </a:cxn>
                </a:cxnLst>
                <a:rect l="0" t="0" r="r" b="b"/>
                <a:pathLst>
                  <a:path w="122" h="195">
                    <a:moveTo>
                      <a:pt x="0" y="81"/>
                    </a:moveTo>
                    <a:cubicBezTo>
                      <a:pt x="0" y="81"/>
                      <a:pt x="0" y="117"/>
                      <a:pt x="5" y="140"/>
                    </a:cubicBezTo>
                    <a:cubicBezTo>
                      <a:pt x="9" y="164"/>
                      <a:pt x="31" y="189"/>
                      <a:pt x="51" y="192"/>
                    </a:cubicBezTo>
                    <a:cubicBezTo>
                      <a:pt x="72" y="195"/>
                      <a:pt x="106" y="182"/>
                      <a:pt x="114" y="141"/>
                    </a:cubicBezTo>
                    <a:cubicBezTo>
                      <a:pt x="121" y="100"/>
                      <a:pt x="122" y="63"/>
                      <a:pt x="107" y="38"/>
                    </a:cubicBezTo>
                    <a:cubicBezTo>
                      <a:pt x="90" y="10"/>
                      <a:pt x="3" y="0"/>
                      <a:pt x="0" y="81"/>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 name="Freeform 612"/>
              <p:cNvSpPr>
                <a:spLocks noEditPoints="1"/>
              </p:cNvSpPr>
              <p:nvPr/>
            </p:nvSpPr>
            <p:spPr bwMode="auto">
              <a:xfrm>
                <a:off x="8708064" y="1727571"/>
                <a:ext cx="409393" cy="577349"/>
              </a:xfrm>
              <a:custGeom>
                <a:avLst/>
                <a:gdLst>
                  <a:gd name="T0" fmla="*/ 62 w 126"/>
                  <a:gd name="T1" fmla="*/ 4 h 178"/>
                  <a:gd name="T2" fmla="*/ 4 w 126"/>
                  <a:gd name="T3" fmla="*/ 65 h 178"/>
                  <a:gd name="T4" fmla="*/ 9 w 126"/>
                  <a:gd name="T5" fmla="*/ 124 h 178"/>
                  <a:gd name="T6" fmla="*/ 54 w 126"/>
                  <a:gd name="T7" fmla="*/ 174 h 178"/>
                  <a:gd name="T8" fmla="*/ 59 w 126"/>
                  <a:gd name="T9" fmla="*/ 175 h 178"/>
                  <a:gd name="T10" fmla="*/ 114 w 126"/>
                  <a:gd name="T11" fmla="*/ 125 h 178"/>
                  <a:gd name="T12" fmla="*/ 107 w 126"/>
                  <a:gd name="T13" fmla="*/ 23 h 178"/>
                  <a:gd name="T14" fmla="*/ 62 w 126"/>
                  <a:gd name="T15" fmla="*/ 4 h 178"/>
                  <a:gd name="T16" fmla="*/ 59 w 126"/>
                  <a:gd name="T17" fmla="*/ 178 h 178"/>
                  <a:gd name="T18" fmla="*/ 59 w 126"/>
                  <a:gd name="T19" fmla="*/ 178 h 178"/>
                  <a:gd name="T20" fmla="*/ 53 w 126"/>
                  <a:gd name="T21" fmla="*/ 178 h 178"/>
                  <a:gd name="T22" fmla="*/ 5 w 126"/>
                  <a:gd name="T23" fmla="*/ 125 h 178"/>
                  <a:gd name="T24" fmla="*/ 0 w 126"/>
                  <a:gd name="T25" fmla="*/ 65 h 178"/>
                  <a:gd name="T26" fmla="*/ 62 w 126"/>
                  <a:gd name="T27" fmla="*/ 0 h 178"/>
                  <a:gd name="T28" fmla="*/ 111 w 126"/>
                  <a:gd name="T29" fmla="*/ 21 h 178"/>
                  <a:gd name="T30" fmla="*/ 118 w 126"/>
                  <a:gd name="T31" fmla="*/ 125 h 178"/>
                  <a:gd name="T32" fmla="*/ 59 w 126"/>
                  <a:gd name="T3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78">
                    <a:moveTo>
                      <a:pt x="62" y="4"/>
                    </a:moveTo>
                    <a:cubicBezTo>
                      <a:pt x="49" y="4"/>
                      <a:pt x="6" y="8"/>
                      <a:pt x="4" y="65"/>
                    </a:cubicBezTo>
                    <a:cubicBezTo>
                      <a:pt x="4" y="65"/>
                      <a:pt x="4" y="101"/>
                      <a:pt x="9" y="124"/>
                    </a:cubicBezTo>
                    <a:cubicBezTo>
                      <a:pt x="13" y="147"/>
                      <a:pt x="35" y="172"/>
                      <a:pt x="54" y="174"/>
                    </a:cubicBezTo>
                    <a:cubicBezTo>
                      <a:pt x="55" y="175"/>
                      <a:pt x="57" y="175"/>
                      <a:pt x="59" y="175"/>
                    </a:cubicBezTo>
                    <a:cubicBezTo>
                      <a:pt x="81" y="175"/>
                      <a:pt x="108" y="159"/>
                      <a:pt x="114" y="125"/>
                    </a:cubicBezTo>
                    <a:cubicBezTo>
                      <a:pt x="122" y="78"/>
                      <a:pt x="120" y="44"/>
                      <a:pt x="107" y="23"/>
                    </a:cubicBezTo>
                    <a:cubicBezTo>
                      <a:pt x="100" y="12"/>
                      <a:pt x="81" y="4"/>
                      <a:pt x="62" y="4"/>
                    </a:cubicBezTo>
                    <a:moveTo>
                      <a:pt x="59" y="178"/>
                    </a:moveTo>
                    <a:cubicBezTo>
                      <a:pt x="59" y="178"/>
                      <a:pt x="59" y="178"/>
                      <a:pt x="59" y="178"/>
                    </a:cubicBezTo>
                    <a:cubicBezTo>
                      <a:pt x="57" y="178"/>
                      <a:pt x="55" y="178"/>
                      <a:pt x="53" y="178"/>
                    </a:cubicBezTo>
                    <a:cubicBezTo>
                      <a:pt x="32" y="175"/>
                      <a:pt x="9" y="150"/>
                      <a:pt x="5" y="125"/>
                    </a:cubicBezTo>
                    <a:cubicBezTo>
                      <a:pt x="1" y="102"/>
                      <a:pt x="0" y="65"/>
                      <a:pt x="0" y="65"/>
                    </a:cubicBezTo>
                    <a:cubicBezTo>
                      <a:pt x="2" y="17"/>
                      <a:pt x="33" y="0"/>
                      <a:pt x="62" y="0"/>
                    </a:cubicBezTo>
                    <a:cubicBezTo>
                      <a:pt x="83" y="0"/>
                      <a:pt x="103" y="9"/>
                      <a:pt x="111" y="21"/>
                    </a:cubicBezTo>
                    <a:cubicBezTo>
                      <a:pt x="124" y="43"/>
                      <a:pt x="126" y="77"/>
                      <a:pt x="118" y="125"/>
                    </a:cubicBezTo>
                    <a:cubicBezTo>
                      <a:pt x="111" y="162"/>
                      <a:pt x="83" y="178"/>
                      <a:pt x="59"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 name="Freeform 613"/>
              <p:cNvSpPr>
                <a:spLocks/>
              </p:cNvSpPr>
              <p:nvPr/>
            </p:nvSpPr>
            <p:spPr bwMode="auto">
              <a:xfrm>
                <a:off x="8683571" y="1682082"/>
                <a:ext cx="453131" cy="428638"/>
              </a:xfrm>
              <a:custGeom>
                <a:avLst/>
                <a:gdLst>
                  <a:gd name="T0" fmla="*/ 71 w 140"/>
                  <a:gd name="T1" fmla="*/ 66 h 132"/>
                  <a:gd name="T2" fmla="*/ 115 w 140"/>
                  <a:gd name="T3" fmla="*/ 86 h 132"/>
                  <a:gd name="T4" fmla="*/ 126 w 140"/>
                  <a:gd name="T5" fmla="*/ 130 h 132"/>
                  <a:gd name="T6" fmla="*/ 132 w 140"/>
                  <a:gd name="T7" fmla="*/ 46 h 132"/>
                  <a:gd name="T8" fmla="*/ 71 w 140"/>
                  <a:gd name="T9" fmla="*/ 17 h 132"/>
                  <a:gd name="T10" fmla="*/ 0 w 140"/>
                  <a:gd name="T11" fmla="*/ 66 h 132"/>
                  <a:gd name="T12" fmla="*/ 14 w 140"/>
                  <a:gd name="T13" fmla="*/ 132 h 132"/>
                  <a:gd name="T14" fmla="*/ 20 w 140"/>
                  <a:gd name="T15" fmla="*/ 88 h 132"/>
                  <a:gd name="T16" fmla="*/ 71 w 140"/>
                  <a:gd name="T17"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2">
                    <a:moveTo>
                      <a:pt x="71" y="66"/>
                    </a:moveTo>
                    <a:cubicBezTo>
                      <a:pt x="71" y="66"/>
                      <a:pt x="109" y="18"/>
                      <a:pt x="115" y="86"/>
                    </a:cubicBezTo>
                    <a:cubicBezTo>
                      <a:pt x="123" y="85"/>
                      <a:pt x="128" y="103"/>
                      <a:pt x="126" y="130"/>
                    </a:cubicBezTo>
                    <a:cubicBezTo>
                      <a:pt x="133" y="99"/>
                      <a:pt x="140" y="79"/>
                      <a:pt x="132" y="46"/>
                    </a:cubicBezTo>
                    <a:cubicBezTo>
                      <a:pt x="127" y="26"/>
                      <a:pt x="109" y="0"/>
                      <a:pt x="71" y="17"/>
                    </a:cubicBezTo>
                    <a:cubicBezTo>
                      <a:pt x="24" y="2"/>
                      <a:pt x="0" y="34"/>
                      <a:pt x="0" y="66"/>
                    </a:cubicBezTo>
                    <a:cubicBezTo>
                      <a:pt x="0" y="98"/>
                      <a:pt x="14" y="132"/>
                      <a:pt x="14" y="132"/>
                    </a:cubicBezTo>
                    <a:cubicBezTo>
                      <a:pt x="14" y="132"/>
                      <a:pt x="5" y="88"/>
                      <a:pt x="20" y="88"/>
                    </a:cubicBezTo>
                    <a:cubicBezTo>
                      <a:pt x="20" y="67"/>
                      <a:pt x="42" y="29"/>
                      <a:pt x="71" y="66"/>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 name="Freeform 614"/>
              <p:cNvSpPr>
                <a:spLocks noEditPoints="1"/>
              </p:cNvSpPr>
              <p:nvPr/>
            </p:nvSpPr>
            <p:spPr bwMode="auto">
              <a:xfrm>
                <a:off x="8676573" y="1713574"/>
                <a:ext cx="463628" cy="402395"/>
              </a:xfrm>
              <a:custGeom>
                <a:avLst/>
                <a:gdLst>
                  <a:gd name="T0" fmla="*/ 51 w 143"/>
                  <a:gd name="T1" fmla="*/ 5 h 124"/>
                  <a:gd name="T2" fmla="*/ 4 w 143"/>
                  <a:gd name="T3" fmla="*/ 56 h 124"/>
                  <a:gd name="T4" fmla="*/ 12 w 143"/>
                  <a:gd name="T5" fmla="*/ 103 h 124"/>
                  <a:gd name="T6" fmla="*/ 16 w 143"/>
                  <a:gd name="T7" fmla="*/ 80 h 124"/>
                  <a:gd name="T8" fmla="*/ 21 w 143"/>
                  <a:gd name="T9" fmla="*/ 77 h 124"/>
                  <a:gd name="T10" fmla="*/ 33 w 143"/>
                  <a:gd name="T11" fmla="*/ 46 h 124"/>
                  <a:gd name="T12" fmla="*/ 49 w 143"/>
                  <a:gd name="T13" fmla="*/ 39 h 124"/>
                  <a:gd name="T14" fmla="*/ 73 w 143"/>
                  <a:gd name="T15" fmla="*/ 53 h 124"/>
                  <a:gd name="T16" fmla="*/ 98 w 143"/>
                  <a:gd name="T17" fmla="*/ 38 h 124"/>
                  <a:gd name="T18" fmla="*/ 119 w 143"/>
                  <a:gd name="T19" fmla="*/ 75 h 124"/>
                  <a:gd name="T20" fmla="*/ 123 w 143"/>
                  <a:gd name="T21" fmla="*/ 77 h 124"/>
                  <a:gd name="T22" fmla="*/ 130 w 143"/>
                  <a:gd name="T23" fmla="*/ 102 h 124"/>
                  <a:gd name="T24" fmla="*/ 132 w 143"/>
                  <a:gd name="T25" fmla="*/ 36 h 124"/>
                  <a:gd name="T26" fmla="*/ 95 w 143"/>
                  <a:gd name="T27" fmla="*/ 3 h 124"/>
                  <a:gd name="T28" fmla="*/ 74 w 143"/>
                  <a:gd name="T29" fmla="*/ 8 h 124"/>
                  <a:gd name="T30" fmla="*/ 72 w 143"/>
                  <a:gd name="T31" fmla="*/ 9 h 124"/>
                  <a:gd name="T32" fmla="*/ 51 w 143"/>
                  <a:gd name="T33" fmla="*/ 5 h 124"/>
                  <a:gd name="T34" fmla="*/ 16 w 143"/>
                  <a:gd name="T35" fmla="*/ 124 h 124"/>
                  <a:gd name="T36" fmla="*/ 14 w 143"/>
                  <a:gd name="T37" fmla="*/ 123 h 124"/>
                  <a:gd name="T38" fmla="*/ 0 w 143"/>
                  <a:gd name="T39" fmla="*/ 56 h 124"/>
                  <a:gd name="T40" fmla="*/ 51 w 143"/>
                  <a:gd name="T41" fmla="*/ 1 h 124"/>
                  <a:gd name="T42" fmla="*/ 73 w 143"/>
                  <a:gd name="T43" fmla="*/ 5 h 124"/>
                  <a:gd name="T44" fmla="*/ 95 w 143"/>
                  <a:gd name="T45" fmla="*/ 0 h 124"/>
                  <a:gd name="T46" fmla="*/ 136 w 143"/>
                  <a:gd name="T47" fmla="*/ 35 h 124"/>
                  <a:gd name="T48" fmla="*/ 133 w 143"/>
                  <a:gd name="T49" fmla="*/ 108 h 124"/>
                  <a:gd name="T50" fmla="*/ 130 w 143"/>
                  <a:gd name="T51" fmla="*/ 120 h 124"/>
                  <a:gd name="T52" fmla="*/ 128 w 143"/>
                  <a:gd name="T53" fmla="*/ 122 h 124"/>
                  <a:gd name="T54" fmla="*/ 126 w 143"/>
                  <a:gd name="T55" fmla="*/ 120 h 124"/>
                  <a:gd name="T56" fmla="*/ 121 w 143"/>
                  <a:gd name="T57" fmla="*/ 80 h 124"/>
                  <a:gd name="T58" fmla="*/ 118 w 143"/>
                  <a:gd name="T59" fmla="*/ 78 h 124"/>
                  <a:gd name="T60" fmla="*/ 116 w 143"/>
                  <a:gd name="T61" fmla="*/ 78 h 124"/>
                  <a:gd name="T62" fmla="*/ 115 w 143"/>
                  <a:gd name="T63" fmla="*/ 77 h 124"/>
                  <a:gd name="T64" fmla="*/ 98 w 143"/>
                  <a:gd name="T65" fmla="*/ 41 h 124"/>
                  <a:gd name="T66" fmla="*/ 74 w 143"/>
                  <a:gd name="T67" fmla="*/ 57 h 124"/>
                  <a:gd name="T68" fmla="*/ 73 w 143"/>
                  <a:gd name="T69" fmla="*/ 58 h 124"/>
                  <a:gd name="T70" fmla="*/ 71 w 143"/>
                  <a:gd name="T71" fmla="*/ 57 h 124"/>
                  <a:gd name="T72" fmla="*/ 49 w 143"/>
                  <a:gd name="T73" fmla="*/ 43 h 124"/>
                  <a:gd name="T74" fmla="*/ 35 w 143"/>
                  <a:gd name="T75" fmla="*/ 49 h 124"/>
                  <a:gd name="T76" fmla="*/ 24 w 143"/>
                  <a:gd name="T77" fmla="*/ 78 h 124"/>
                  <a:gd name="T78" fmla="*/ 24 w 143"/>
                  <a:gd name="T79" fmla="*/ 80 h 124"/>
                  <a:gd name="T80" fmla="*/ 22 w 143"/>
                  <a:gd name="T81" fmla="*/ 80 h 124"/>
                  <a:gd name="T82" fmla="*/ 19 w 143"/>
                  <a:gd name="T83" fmla="*/ 82 h 124"/>
                  <a:gd name="T84" fmla="*/ 18 w 143"/>
                  <a:gd name="T85" fmla="*/ 122 h 124"/>
                  <a:gd name="T86" fmla="*/ 16 w 143"/>
                  <a:gd name="T87" fmla="*/ 124 h 124"/>
                  <a:gd name="T88" fmla="*/ 16 w 143"/>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4">
                    <a:moveTo>
                      <a:pt x="51" y="5"/>
                    </a:moveTo>
                    <a:cubicBezTo>
                      <a:pt x="20" y="5"/>
                      <a:pt x="4" y="31"/>
                      <a:pt x="4" y="56"/>
                    </a:cubicBezTo>
                    <a:cubicBezTo>
                      <a:pt x="4" y="73"/>
                      <a:pt x="8" y="91"/>
                      <a:pt x="12" y="103"/>
                    </a:cubicBezTo>
                    <a:cubicBezTo>
                      <a:pt x="11" y="94"/>
                      <a:pt x="12" y="85"/>
                      <a:pt x="16" y="80"/>
                    </a:cubicBezTo>
                    <a:cubicBezTo>
                      <a:pt x="17" y="78"/>
                      <a:pt x="19" y="77"/>
                      <a:pt x="21" y="77"/>
                    </a:cubicBezTo>
                    <a:cubicBezTo>
                      <a:pt x="21" y="66"/>
                      <a:pt x="26" y="54"/>
                      <a:pt x="33" y="46"/>
                    </a:cubicBezTo>
                    <a:cubicBezTo>
                      <a:pt x="37" y="41"/>
                      <a:pt x="43" y="39"/>
                      <a:pt x="49" y="39"/>
                    </a:cubicBezTo>
                    <a:cubicBezTo>
                      <a:pt x="57" y="39"/>
                      <a:pt x="65" y="44"/>
                      <a:pt x="73" y="53"/>
                    </a:cubicBezTo>
                    <a:cubicBezTo>
                      <a:pt x="77" y="49"/>
                      <a:pt x="87" y="38"/>
                      <a:pt x="98" y="38"/>
                    </a:cubicBezTo>
                    <a:cubicBezTo>
                      <a:pt x="109" y="38"/>
                      <a:pt x="116" y="50"/>
                      <a:pt x="119" y="75"/>
                    </a:cubicBezTo>
                    <a:cubicBezTo>
                      <a:pt x="121" y="75"/>
                      <a:pt x="122" y="76"/>
                      <a:pt x="123" y="77"/>
                    </a:cubicBezTo>
                    <a:cubicBezTo>
                      <a:pt x="127" y="81"/>
                      <a:pt x="129" y="90"/>
                      <a:pt x="130" y="102"/>
                    </a:cubicBezTo>
                    <a:cubicBezTo>
                      <a:pt x="135" y="80"/>
                      <a:pt x="138" y="62"/>
                      <a:pt x="132" y="36"/>
                    </a:cubicBezTo>
                    <a:cubicBezTo>
                      <a:pt x="128" y="21"/>
                      <a:pt x="116" y="3"/>
                      <a:pt x="95" y="3"/>
                    </a:cubicBezTo>
                    <a:cubicBezTo>
                      <a:pt x="88" y="3"/>
                      <a:pt x="81" y="5"/>
                      <a:pt x="74" y="8"/>
                    </a:cubicBezTo>
                    <a:cubicBezTo>
                      <a:pt x="73" y="9"/>
                      <a:pt x="73" y="9"/>
                      <a:pt x="72" y="9"/>
                    </a:cubicBezTo>
                    <a:cubicBezTo>
                      <a:pt x="65" y="6"/>
                      <a:pt x="58" y="5"/>
                      <a:pt x="51" y="5"/>
                    </a:cubicBezTo>
                    <a:moveTo>
                      <a:pt x="16" y="124"/>
                    </a:moveTo>
                    <a:cubicBezTo>
                      <a:pt x="15" y="124"/>
                      <a:pt x="14" y="123"/>
                      <a:pt x="14" y="123"/>
                    </a:cubicBezTo>
                    <a:cubicBezTo>
                      <a:pt x="14" y="122"/>
                      <a:pt x="0" y="88"/>
                      <a:pt x="0" y="56"/>
                    </a:cubicBezTo>
                    <a:cubicBezTo>
                      <a:pt x="0" y="29"/>
                      <a:pt x="18" y="1"/>
                      <a:pt x="51" y="1"/>
                    </a:cubicBezTo>
                    <a:cubicBezTo>
                      <a:pt x="58" y="1"/>
                      <a:pt x="65" y="3"/>
                      <a:pt x="73" y="5"/>
                    </a:cubicBezTo>
                    <a:cubicBezTo>
                      <a:pt x="81" y="1"/>
                      <a:pt x="88" y="0"/>
                      <a:pt x="95" y="0"/>
                    </a:cubicBezTo>
                    <a:cubicBezTo>
                      <a:pt x="118" y="0"/>
                      <a:pt x="131" y="19"/>
                      <a:pt x="136" y="35"/>
                    </a:cubicBezTo>
                    <a:cubicBezTo>
                      <a:pt x="143" y="64"/>
                      <a:pt x="138" y="83"/>
                      <a:pt x="133" y="108"/>
                    </a:cubicBezTo>
                    <a:cubicBezTo>
                      <a:pt x="132" y="112"/>
                      <a:pt x="131" y="116"/>
                      <a:pt x="130" y="120"/>
                    </a:cubicBezTo>
                    <a:cubicBezTo>
                      <a:pt x="130" y="121"/>
                      <a:pt x="129" y="122"/>
                      <a:pt x="128" y="122"/>
                    </a:cubicBezTo>
                    <a:cubicBezTo>
                      <a:pt x="127" y="122"/>
                      <a:pt x="126" y="121"/>
                      <a:pt x="126" y="120"/>
                    </a:cubicBezTo>
                    <a:cubicBezTo>
                      <a:pt x="128" y="96"/>
                      <a:pt x="124" y="83"/>
                      <a:pt x="121" y="80"/>
                    </a:cubicBezTo>
                    <a:cubicBezTo>
                      <a:pt x="120" y="79"/>
                      <a:pt x="119" y="78"/>
                      <a:pt x="118" y="78"/>
                    </a:cubicBezTo>
                    <a:cubicBezTo>
                      <a:pt x="117" y="78"/>
                      <a:pt x="116" y="78"/>
                      <a:pt x="116" y="78"/>
                    </a:cubicBezTo>
                    <a:cubicBezTo>
                      <a:pt x="116" y="78"/>
                      <a:pt x="115" y="77"/>
                      <a:pt x="115" y="77"/>
                    </a:cubicBezTo>
                    <a:cubicBezTo>
                      <a:pt x="114" y="61"/>
                      <a:pt x="109" y="41"/>
                      <a:pt x="98" y="41"/>
                    </a:cubicBezTo>
                    <a:cubicBezTo>
                      <a:pt x="87" y="41"/>
                      <a:pt x="74" y="57"/>
                      <a:pt x="74" y="57"/>
                    </a:cubicBezTo>
                    <a:cubicBezTo>
                      <a:pt x="74" y="58"/>
                      <a:pt x="73" y="58"/>
                      <a:pt x="73" y="58"/>
                    </a:cubicBezTo>
                    <a:cubicBezTo>
                      <a:pt x="72" y="58"/>
                      <a:pt x="72" y="58"/>
                      <a:pt x="71" y="57"/>
                    </a:cubicBezTo>
                    <a:cubicBezTo>
                      <a:pt x="64" y="48"/>
                      <a:pt x="56" y="43"/>
                      <a:pt x="49" y="43"/>
                    </a:cubicBezTo>
                    <a:cubicBezTo>
                      <a:pt x="44" y="43"/>
                      <a:pt x="39" y="45"/>
                      <a:pt x="35" y="49"/>
                    </a:cubicBezTo>
                    <a:cubicBezTo>
                      <a:pt x="29" y="56"/>
                      <a:pt x="24" y="68"/>
                      <a:pt x="24" y="78"/>
                    </a:cubicBezTo>
                    <a:cubicBezTo>
                      <a:pt x="24" y="79"/>
                      <a:pt x="24" y="79"/>
                      <a:pt x="24" y="80"/>
                    </a:cubicBezTo>
                    <a:cubicBezTo>
                      <a:pt x="23" y="80"/>
                      <a:pt x="23" y="80"/>
                      <a:pt x="22" y="80"/>
                    </a:cubicBezTo>
                    <a:cubicBezTo>
                      <a:pt x="21" y="80"/>
                      <a:pt x="20" y="81"/>
                      <a:pt x="19" y="82"/>
                    </a:cubicBezTo>
                    <a:cubicBezTo>
                      <a:pt x="13" y="89"/>
                      <a:pt x="16" y="113"/>
                      <a:pt x="18" y="122"/>
                    </a:cubicBezTo>
                    <a:cubicBezTo>
                      <a:pt x="18" y="122"/>
                      <a:pt x="17" y="123"/>
                      <a:pt x="16" y="124"/>
                    </a:cubicBezTo>
                    <a:cubicBezTo>
                      <a:pt x="16" y="124"/>
                      <a:pt x="16" y="124"/>
                      <a:pt x="16" y="1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 name="Oval 615"/>
              <p:cNvSpPr>
                <a:spLocks noChangeArrowheads="1"/>
              </p:cNvSpPr>
              <p:nvPr/>
            </p:nvSpPr>
            <p:spPr bwMode="auto">
              <a:xfrm>
                <a:off x="8795541" y="2016245"/>
                <a:ext cx="43739" cy="41989"/>
              </a:xfrm>
              <a:prstGeom prst="ellipse">
                <a:avLst/>
              </a:prstGeom>
              <a:solidFill>
                <a:srgbClr val="7996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 name="Freeform 616"/>
              <p:cNvSpPr>
                <a:spLocks noEditPoints="1"/>
              </p:cNvSpPr>
              <p:nvPr/>
            </p:nvSpPr>
            <p:spPr bwMode="auto">
              <a:xfrm>
                <a:off x="8790293" y="2009247"/>
                <a:ext cx="54236" cy="55985"/>
              </a:xfrm>
              <a:custGeom>
                <a:avLst/>
                <a:gdLst>
                  <a:gd name="T0" fmla="*/ 9 w 17"/>
                  <a:gd name="T1" fmla="*/ 4 h 17"/>
                  <a:gd name="T2" fmla="*/ 4 w 17"/>
                  <a:gd name="T3" fmla="*/ 8 h 17"/>
                  <a:gd name="T4" fmla="*/ 9 w 17"/>
                  <a:gd name="T5" fmla="*/ 13 h 17"/>
                  <a:gd name="T6" fmla="*/ 13 w 17"/>
                  <a:gd name="T7" fmla="*/ 8 h 17"/>
                  <a:gd name="T8" fmla="*/ 9 w 17"/>
                  <a:gd name="T9" fmla="*/ 4 h 17"/>
                  <a:gd name="T10" fmla="*/ 9 w 17"/>
                  <a:gd name="T11" fmla="*/ 17 h 17"/>
                  <a:gd name="T12" fmla="*/ 0 w 17"/>
                  <a:gd name="T13" fmla="*/ 8 h 17"/>
                  <a:gd name="T14" fmla="*/ 9 w 17"/>
                  <a:gd name="T15" fmla="*/ 0 h 17"/>
                  <a:gd name="T16" fmla="*/ 17 w 17"/>
                  <a:gd name="T17" fmla="*/ 8 h 17"/>
                  <a:gd name="T18" fmla="*/ 9 w 17"/>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6" y="4"/>
                      <a:pt x="4" y="6"/>
                      <a:pt x="4" y="8"/>
                    </a:cubicBezTo>
                    <a:cubicBezTo>
                      <a:pt x="4" y="11"/>
                      <a:pt x="6" y="13"/>
                      <a:pt x="9" y="13"/>
                    </a:cubicBezTo>
                    <a:cubicBezTo>
                      <a:pt x="11" y="13"/>
                      <a:pt x="13" y="11"/>
                      <a:pt x="13" y="8"/>
                    </a:cubicBezTo>
                    <a:cubicBezTo>
                      <a:pt x="13" y="6"/>
                      <a:pt x="11" y="4"/>
                      <a:pt x="9" y="4"/>
                    </a:cubicBezTo>
                    <a:moveTo>
                      <a:pt x="9" y="17"/>
                    </a:moveTo>
                    <a:cubicBezTo>
                      <a:pt x="4" y="17"/>
                      <a:pt x="0" y="13"/>
                      <a:pt x="0" y="8"/>
                    </a:cubicBezTo>
                    <a:cubicBezTo>
                      <a:pt x="0" y="4"/>
                      <a:pt x="4" y="0"/>
                      <a:pt x="9" y="0"/>
                    </a:cubicBezTo>
                    <a:cubicBezTo>
                      <a:pt x="13" y="0"/>
                      <a:pt x="17" y="4"/>
                      <a:pt x="17" y="8"/>
                    </a:cubicBezTo>
                    <a:cubicBezTo>
                      <a:pt x="17" y="13"/>
                      <a:pt x="13" y="17"/>
                      <a:pt x="9"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 name="Freeform 617"/>
              <p:cNvSpPr>
                <a:spLocks/>
              </p:cNvSpPr>
              <p:nvPr/>
            </p:nvSpPr>
            <p:spPr bwMode="auto">
              <a:xfrm>
                <a:off x="8757051" y="2009247"/>
                <a:ext cx="106722" cy="36740"/>
              </a:xfrm>
              <a:custGeom>
                <a:avLst/>
                <a:gdLst>
                  <a:gd name="T0" fmla="*/ 2 w 33"/>
                  <a:gd name="T1" fmla="*/ 11 h 11"/>
                  <a:gd name="T2" fmla="*/ 1 w 33"/>
                  <a:gd name="T3" fmla="*/ 10 h 11"/>
                  <a:gd name="T4" fmla="*/ 0 w 33"/>
                  <a:gd name="T5" fmla="*/ 7 h 11"/>
                  <a:gd name="T6" fmla="*/ 19 w 33"/>
                  <a:gd name="T7" fmla="*/ 0 h 11"/>
                  <a:gd name="T8" fmla="*/ 33 w 33"/>
                  <a:gd name="T9" fmla="*/ 7 h 11"/>
                  <a:gd name="T10" fmla="*/ 32 w 33"/>
                  <a:gd name="T11" fmla="*/ 9 h 11"/>
                  <a:gd name="T12" fmla="*/ 30 w 33"/>
                  <a:gd name="T13" fmla="*/ 8 h 11"/>
                  <a:gd name="T14" fmla="*/ 18 w 33"/>
                  <a:gd name="T15" fmla="*/ 4 h 11"/>
                  <a:gd name="T16" fmla="*/ 3 w 33"/>
                  <a:gd name="T17" fmla="*/ 10 h 11"/>
                  <a:gd name="T18" fmla="*/ 2 w 33"/>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1">
                    <a:moveTo>
                      <a:pt x="2" y="11"/>
                    </a:moveTo>
                    <a:cubicBezTo>
                      <a:pt x="1" y="11"/>
                      <a:pt x="1" y="10"/>
                      <a:pt x="1" y="10"/>
                    </a:cubicBezTo>
                    <a:cubicBezTo>
                      <a:pt x="0" y="9"/>
                      <a:pt x="0" y="8"/>
                      <a:pt x="0" y="7"/>
                    </a:cubicBezTo>
                    <a:cubicBezTo>
                      <a:pt x="1" y="7"/>
                      <a:pt x="7" y="0"/>
                      <a:pt x="19" y="0"/>
                    </a:cubicBezTo>
                    <a:cubicBezTo>
                      <a:pt x="30" y="1"/>
                      <a:pt x="33" y="6"/>
                      <a:pt x="33" y="7"/>
                    </a:cubicBezTo>
                    <a:cubicBezTo>
                      <a:pt x="33" y="8"/>
                      <a:pt x="33" y="9"/>
                      <a:pt x="32" y="9"/>
                    </a:cubicBezTo>
                    <a:cubicBezTo>
                      <a:pt x="31" y="9"/>
                      <a:pt x="30" y="9"/>
                      <a:pt x="30" y="8"/>
                    </a:cubicBezTo>
                    <a:cubicBezTo>
                      <a:pt x="30" y="8"/>
                      <a:pt x="27" y="4"/>
                      <a:pt x="18" y="4"/>
                    </a:cubicBezTo>
                    <a:cubicBezTo>
                      <a:pt x="9" y="4"/>
                      <a:pt x="3" y="10"/>
                      <a:pt x="3" y="10"/>
                    </a:cubicBezTo>
                    <a:cubicBezTo>
                      <a:pt x="3" y="10"/>
                      <a:pt x="2" y="11"/>
                      <a:pt x="2" y="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 name="Oval 618"/>
              <p:cNvSpPr>
                <a:spLocks noChangeArrowheads="1"/>
              </p:cNvSpPr>
              <p:nvPr/>
            </p:nvSpPr>
            <p:spPr bwMode="auto">
              <a:xfrm>
                <a:off x="8972245" y="2016245"/>
                <a:ext cx="41989" cy="41989"/>
              </a:xfrm>
              <a:prstGeom prst="ellipse">
                <a:avLst/>
              </a:prstGeom>
              <a:solidFill>
                <a:srgbClr val="7996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 name="Freeform 619"/>
              <p:cNvSpPr>
                <a:spLocks noEditPoints="1"/>
              </p:cNvSpPr>
              <p:nvPr/>
            </p:nvSpPr>
            <p:spPr bwMode="auto">
              <a:xfrm>
                <a:off x="8968746" y="2009247"/>
                <a:ext cx="50737" cy="55985"/>
              </a:xfrm>
              <a:custGeom>
                <a:avLst/>
                <a:gdLst>
                  <a:gd name="T0" fmla="*/ 8 w 16"/>
                  <a:gd name="T1" fmla="*/ 4 h 17"/>
                  <a:gd name="T2" fmla="*/ 3 w 16"/>
                  <a:gd name="T3" fmla="*/ 8 h 17"/>
                  <a:gd name="T4" fmla="*/ 8 w 16"/>
                  <a:gd name="T5" fmla="*/ 13 h 17"/>
                  <a:gd name="T6" fmla="*/ 12 w 16"/>
                  <a:gd name="T7" fmla="*/ 8 h 17"/>
                  <a:gd name="T8" fmla="*/ 8 w 16"/>
                  <a:gd name="T9" fmla="*/ 4 h 17"/>
                  <a:gd name="T10" fmla="*/ 8 w 16"/>
                  <a:gd name="T11" fmla="*/ 17 h 17"/>
                  <a:gd name="T12" fmla="*/ 0 w 16"/>
                  <a:gd name="T13" fmla="*/ 8 h 17"/>
                  <a:gd name="T14" fmla="*/ 8 w 16"/>
                  <a:gd name="T15" fmla="*/ 0 h 17"/>
                  <a:gd name="T16" fmla="*/ 16 w 16"/>
                  <a:gd name="T17" fmla="*/ 8 h 17"/>
                  <a:gd name="T18" fmla="*/ 8 w 16"/>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4"/>
                    </a:moveTo>
                    <a:cubicBezTo>
                      <a:pt x="5" y="4"/>
                      <a:pt x="3" y="6"/>
                      <a:pt x="3" y="8"/>
                    </a:cubicBezTo>
                    <a:cubicBezTo>
                      <a:pt x="3" y="11"/>
                      <a:pt x="5" y="13"/>
                      <a:pt x="8" y="13"/>
                    </a:cubicBezTo>
                    <a:cubicBezTo>
                      <a:pt x="10" y="13"/>
                      <a:pt x="12" y="11"/>
                      <a:pt x="12" y="8"/>
                    </a:cubicBezTo>
                    <a:cubicBezTo>
                      <a:pt x="12" y="6"/>
                      <a:pt x="10" y="4"/>
                      <a:pt x="8" y="4"/>
                    </a:cubicBezTo>
                    <a:moveTo>
                      <a:pt x="8" y="17"/>
                    </a:moveTo>
                    <a:cubicBezTo>
                      <a:pt x="3" y="17"/>
                      <a:pt x="0" y="13"/>
                      <a:pt x="0" y="8"/>
                    </a:cubicBezTo>
                    <a:cubicBezTo>
                      <a:pt x="0" y="4"/>
                      <a:pt x="3" y="0"/>
                      <a:pt x="8" y="0"/>
                    </a:cubicBezTo>
                    <a:cubicBezTo>
                      <a:pt x="12" y="0"/>
                      <a:pt x="16" y="4"/>
                      <a:pt x="16" y="8"/>
                    </a:cubicBezTo>
                    <a:cubicBezTo>
                      <a:pt x="16" y="13"/>
                      <a:pt x="12" y="17"/>
                      <a:pt x="8"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4" name="Freeform 620"/>
              <p:cNvSpPr>
                <a:spLocks/>
              </p:cNvSpPr>
              <p:nvPr/>
            </p:nvSpPr>
            <p:spPr bwMode="auto">
              <a:xfrm>
                <a:off x="8946002" y="2009247"/>
                <a:ext cx="110221" cy="36740"/>
              </a:xfrm>
              <a:custGeom>
                <a:avLst/>
                <a:gdLst>
                  <a:gd name="T0" fmla="*/ 31 w 34"/>
                  <a:gd name="T1" fmla="*/ 11 h 11"/>
                  <a:gd name="T2" fmla="*/ 30 w 34"/>
                  <a:gd name="T3" fmla="*/ 10 h 11"/>
                  <a:gd name="T4" fmla="*/ 15 w 34"/>
                  <a:gd name="T5" fmla="*/ 4 h 11"/>
                  <a:gd name="T6" fmla="*/ 4 w 34"/>
                  <a:gd name="T7" fmla="*/ 8 h 11"/>
                  <a:gd name="T8" fmla="*/ 1 w 34"/>
                  <a:gd name="T9" fmla="*/ 9 h 11"/>
                  <a:gd name="T10" fmla="*/ 0 w 34"/>
                  <a:gd name="T11" fmla="*/ 7 h 11"/>
                  <a:gd name="T12" fmla="*/ 15 w 34"/>
                  <a:gd name="T13" fmla="*/ 0 h 11"/>
                  <a:gd name="T14" fmla="*/ 33 w 34"/>
                  <a:gd name="T15" fmla="*/ 7 h 11"/>
                  <a:gd name="T16" fmla="*/ 33 w 34"/>
                  <a:gd name="T17" fmla="*/ 10 h 11"/>
                  <a:gd name="T18" fmla="*/ 31 w 34"/>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1">
                    <a:moveTo>
                      <a:pt x="31" y="11"/>
                    </a:moveTo>
                    <a:cubicBezTo>
                      <a:pt x="31" y="11"/>
                      <a:pt x="30" y="10"/>
                      <a:pt x="30" y="10"/>
                    </a:cubicBezTo>
                    <a:cubicBezTo>
                      <a:pt x="30" y="10"/>
                      <a:pt x="24" y="4"/>
                      <a:pt x="15" y="4"/>
                    </a:cubicBezTo>
                    <a:cubicBezTo>
                      <a:pt x="6" y="4"/>
                      <a:pt x="4" y="8"/>
                      <a:pt x="4" y="8"/>
                    </a:cubicBezTo>
                    <a:cubicBezTo>
                      <a:pt x="3" y="9"/>
                      <a:pt x="2" y="9"/>
                      <a:pt x="1" y="9"/>
                    </a:cubicBezTo>
                    <a:cubicBezTo>
                      <a:pt x="0" y="9"/>
                      <a:pt x="0" y="7"/>
                      <a:pt x="0" y="7"/>
                    </a:cubicBezTo>
                    <a:cubicBezTo>
                      <a:pt x="0" y="6"/>
                      <a:pt x="3" y="1"/>
                      <a:pt x="15" y="0"/>
                    </a:cubicBezTo>
                    <a:cubicBezTo>
                      <a:pt x="26" y="0"/>
                      <a:pt x="33" y="7"/>
                      <a:pt x="33" y="7"/>
                    </a:cubicBezTo>
                    <a:cubicBezTo>
                      <a:pt x="34" y="8"/>
                      <a:pt x="33" y="9"/>
                      <a:pt x="33" y="10"/>
                    </a:cubicBezTo>
                    <a:cubicBezTo>
                      <a:pt x="32" y="10"/>
                      <a:pt x="32" y="11"/>
                      <a:pt x="31" y="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5" name="Freeform 621"/>
              <p:cNvSpPr>
                <a:spLocks/>
              </p:cNvSpPr>
              <p:nvPr/>
            </p:nvSpPr>
            <p:spPr bwMode="auto">
              <a:xfrm>
                <a:off x="8828783" y="2152709"/>
                <a:ext cx="148711" cy="22744"/>
              </a:xfrm>
              <a:custGeom>
                <a:avLst/>
                <a:gdLst>
                  <a:gd name="T0" fmla="*/ 23 w 46"/>
                  <a:gd name="T1" fmla="*/ 7 h 7"/>
                  <a:gd name="T2" fmla="*/ 22 w 46"/>
                  <a:gd name="T3" fmla="*/ 6 h 7"/>
                  <a:gd name="T4" fmla="*/ 18 w 46"/>
                  <a:gd name="T5" fmla="*/ 3 h 7"/>
                  <a:gd name="T6" fmla="*/ 3 w 46"/>
                  <a:gd name="T7" fmla="*/ 6 h 7"/>
                  <a:gd name="T8" fmla="*/ 1 w 46"/>
                  <a:gd name="T9" fmla="*/ 5 h 7"/>
                  <a:gd name="T10" fmla="*/ 2 w 46"/>
                  <a:gd name="T11" fmla="*/ 2 h 7"/>
                  <a:gd name="T12" fmla="*/ 18 w 46"/>
                  <a:gd name="T13" fmla="*/ 0 h 7"/>
                  <a:gd name="T14" fmla="*/ 20 w 46"/>
                  <a:gd name="T15" fmla="*/ 0 h 7"/>
                  <a:gd name="T16" fmla="*/ 23 w 46"/>
                  <a:gd name="T17" fmla="*/ 3 h 7"/>
                  <a:gd name="T18" fmla="*/ 28 w 46"/>
                  <a:gd name="T19" fmla="*/ 0 h 7"/>
                  <a:gd name="T20" fmla="*/ 29 w 46"/>
                  <a:gd name="T21" fmla="*/ 0 h 7"/>
                  <a:gd name="T22" fmla="*/ 45 w 46"/>
                  <a:gd name="T23" fmla="*/ 3 h 7"/>
                  <a:gd name="T24" fmla="*/ 46 w 46"/>
                  <a:gd name="T25" fmla="*/ 6 h 7"/>
                  <a:gd name="T26" fmla="*/ 43 w 46"/>
                  <a:gd name="T27" fmla="*/ 6 h 7"/>
                  <a:gd name="T28" fmla="*/ 29 w 46"/>
                  <a:gd name="T29" fmla="*/ 3 h 7"/>
                  <a:gd name="T30" fmla="*/ 24 w 46"/>
                  <a:gd name="T31" fmla="*/ 6 h 7"/>
                  <a:gd name="T32" fmla="*/ 23 w 46"/>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7">
                    <a:moveTo>
                      <a:pt x="23" y="7"/>
                    </a:moveTo>
                    <a:cubicBezTo>
                      <a:pt x="23" y="7"/>
                      <a:pt x="23" y="7"/>
                      <a:pt x="22" y="6"/>
                    </a:cubicBezTo>
                    <a:cubicBezTo>
                      <a:pt x="22" y="6"/>
                      <a:pt x="21" y="5"/>
                      <a:pt x="18" y="3"/>
                    </a:cubicBezTo>
                    <a:cubicBezTo>
                      <a:pt x="9" y="4"/>
                      <a:pt x="3" y="6"/>
                      <a:pt x="3" y="6"/>
                    </a:cubicBezTo>
                    <a:cubicBezTo>
                      <a:pt x="2" y="6"/>
                      <a:pt x="1" y="6"/>
                      <a:pt x="1" y="5"/>
                    </a:cubicBezTo>
                    <a:cubicBezTo>
                      <a:pt x="0" y="4"/>
                      <a:pt x="1" y="3"/>
                      <a:pt x="2" y="2"/>
                    </a:cubicBezTo>
                    <a:cubicBezTo>
                      <a:pt x="2" y="2"/>
                      <a:pt x="9" y="0"/>
                      <a:pt x="18" y="0"/>
                    </a:cubicBezTo>
                    <a:cubicBezTo>
                      <a:pt x="19" y="0"/>
                      <a:pt x="19" y="0"/>
                      <a:pt x="20" y="0"/>
                    </a:cubicBezTo>
                    <a:cubicBezTo>
                      <a:pt x="21" y="1"/>
                      <a:pt x="23" y="2"/>
                      <a:pt x="23" y="3"/>
                    </a:cubicBezTo>
                    <a:cubicBezTo>
                      <a:pt x="28" y="0"/>
                      <a:pt x="28" y="0"/>
                      <a:pt x="28" y="0"/>
                    </a:cubicBezTo>
                    <a:cubicBezTo>
                      <a:pt x="28" y="0"/>
                      <a:pt x="28" y="0"/>
                      <a:pt x="29" y="0"/>
                    </a:cubicBezTo>
                    <a:cubicBezTo>
                      <a:pt x="29" y="0"/>
                      <a:pt x="40" y="0"/>
                      <a:pt x="45" y="3"/>
                    </a:cubicBezTo>
                    <a:cubicBezTo>
                      <a:pt x="46" y="4"/>
                      <a:pt x="46" y="5"/>
                      <a:pt x="46" y="6"/>
                    </a:cubicBezTo>
                    <a:cubicBezTo>
                      <a:pt x="45" y="7"/>
                      <a:pt x="44" y="7"/>
                      <a:pt x="43" y="6"/>
                    </a:cubicBezTo>
                    <a:cubicBezTo>
                      <a:pt x="40" y="4"/>
                      <a:pt x="32" y="4"/>
                      <a:pt x="29" y="3"/>
                    </a:cubicBezTo>
                    <a:cubicBezTo>
                      <a:pt x="24" y="6"/>
                      <a:pt x="24" y="6"/>
                      <a:pt x="24" y="6"/>
                    </a:cubicBezTo>
                    <a:cubicBezTo>
                      <a:pt x="24" y="7"/>
                      <a:pt x="24" y="7"/>
                      <a:pt x="23"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6" name="Freeform 622"/>
              <p:cNvSpPr>
                <a:spLocks/>
              </p:cNvSpPr>
              <p:nvPr/>
            </p:nvSpPr>
            <p:spPr bwMode="auto">
              <a:xfrm>
                <a:off x="8867273" y="2201696"/>
                <a:ext cx="78729" cy="12247"/>
              </a:xfrm>
              <a:custGeom>
                <a:avLst/>
                <a:gdLst>
                  <a:gd name="T0" fmla="*/ 22 w 24"/>
                  <a:gd name="T1" fmla="*/ 4 h 4"/>
                  <a:gd name="T2" fmla="*/ 2 w 24"/>
                  <a:gd name="T3" fmla="*/ 3 h 4"/>
                  <a:gd name="T4" fmla="*/ 0 w 24"/>
                  <a:gd name="T5" fmla="*/ 1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2" y="4"/>
                      <a:pt x="9" y="4"/>
                      <a:pt x="2" y="3"/>
                    </a:cubicBezTo>
                    <a:cubicBezTo>
                      <a:pt x="1" y="3"/>
                      <a:pt x="0" y="2"/>
                      <a:pt x="0" y="1"/>
                    </a:cubicBezTo>
                    <a:cubicBezTo>
                      <a:pt x="0" y="0"/>
                      <a:pt x="1" y="0"/>
                      <a:pt x="2" y="0"/>
                    </a:cubicBezTo>
                    <a:cubicBezTo>
                      <a:pt x="9" y="0"/>
                      <a:pt x="22" y="0"/>
                      <a:pt x="22" y="0"/>
                    </a:cubicBezTo>
                    <a:cubicBezTo>
                      <a:pt x="23" y="0"/>
                      <a:pt x="24" y="1"/>
                      <a:pt x="24" y="2"/>
                    </a:cubicBezTo>
                    <a:cubicBezTo>
                      <a:pt x="24" y="3"/>
                      <a:pt x="23" y="4"/>
                      <a:pt x="22"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sp>
          <p:nvSpPr>
            <p:cNvPr id="167" name="矩形 166"/>
            <p:cNvSpPr/>
            <p:nvPr/>
          </p:nvSpPr>
          <p:spPr>
            <a:xfrm>
              <a:off x="10566402" y="3853934"/>
              <a:ext cx="623889" cy="369332"/>
            </a:xfrm>
            <a:prstGeom prst="rect">
              <a:avLst/>
            </a:prstGeom>
          </p:spPr>
          <p:txBody>
            <a:bodyPr wrap="none">
              <a:spAutoFit/>
            </a:bodyPr>
            <a:lstStyle/>
            <a:p>
              <a:r>
                <a:rPr lang="en-US" altLang="zh-CN" dirty="0">
                  <a:solidFill>
                    <a:srgbClr val="7030A0"/>
                  </a:solidFill>
                  <a:latin typeface="微软雅黑" pitchFamily="34" charset="-122"/>
                  <a:ea typeface="微软雅黑" pitchFamily="34" charset="-122"/>
                </a:rPr>
                <a:t>Bob</a:t>
              </a:r>
              <a:endParaRPr lang="zh-CN" altLang="en-US" dirty="0">
                <a:solidFill>
                  <a:srgbClr val="7030A0"/>
                </a:solidFill>
                <a:latin typeface="微软雅黑" pitchFamily="34" charset="-122"/>
                <a:ea typeface="微软雅黑" pitchFamily="34" charset="-122"/>
              </a:endParaRPr>
            </a:p>
          </p:txBody>
        </p:sp>
      </p:grpSp>
      <p:grpSp>
        <p:nvGrpSpPr>
          <p:cNvPr id="183" name="组合 182"/>
          <p:cNvGrpSpPr/>
          <p:nvPr/>
        </p:nvGrpSpPr>
        <p:grpSpPr>
          <a:xfrm>
            <a:off x="1117602" y="3011425"/>
            <a:ext cx="715260" cy="1126497"/>
            <a:chOff x="1117602" y="3011425"/>
            <a:chExt cx="715260" cy="1126497"/>
          </a:xfrm>
        </p:grpSpPr>
        <p:grpSp>
          <p:nvGrpSpPr>
            <p:cNvPr id="111" name="组合 110"/>
            <p:cNvGrpSpPr/>
            <p:nvPr/>
          </p:nvGrpSpPr>
          <p:grpSpPr>
            <a:xfrm>
              <a:off x="1158240" y="3011425"/>
              <a:ext cx="612000" cy="718818"/>
              <a:chOff x="8468377" y="140736"/>
              <a:chExt cx="881769" cy="1135453"/>
            </a:xfrm>
          </p:grpSpPr>
          <p:sp>
            <p:nvSpPr>
              <p:cNvPr id="112" name="Freeform 463"/>
              <p:cNvSpPr>
                <a:spLocks/>
              </p:cNvSpPr>
              <p:nvPr/>
            </p:nvSpPr>
            <p:spPr bwMode="auto">
              <a:xfrm>
                <a:off x="8855026" y="140736"/>
                <a:ext cx="339411" cy="272928"/>
              </a:xfrm>
              <a:custGeom>
                <a:avLst/>
                <a:gdLst>
                  <a:gd name="T0" fmla="*/ 19 w 105"/>
                  <a:gd name="T1" fmla="*/ 63 h 84"/>
                  <a:gd name="T2" fmla="*/ 19 w 105"/>
                  <a:gd name="T3" fmla="*/ 21 h 84"/>
                  <a:gd name="T4" fmla="*/ 63 w 105"/>
                  <a:gd name="T5" fmla="*/ 82 h 84"/>
                  <a:gd name="T6" fmla="*/ 19 w 105"/>
                  <a:gd name="T7" fmla="*/ 63 h 84"/>
                </a:gdLst>
                <a:ahLst/>
                <a:cxnLst>
                  <a:cxn ang="0">
                    <a:pos x="T0" y="T1"/>
                  </a:cxn>
                  <a:cxn ang="0">
                    <a:pos x="T2" y="T3"/>
                  </a:cxn>
                  <a:cxn ang="0">
                    <a:pos x="T4" y="T5"/>
                  </a:cxn>
                  <a:cxn ang="0">
                    <a:pos x="T6" y="T7"/>
                  </a:cxn>
                </a:cxnLst>
                <a:rect l="0" t="0" r="r" b="b"/>
                <a:pathLst>
                  <a:path w="105" h="84">
                    <a:moveTo>
                      <a:pt x="19" y="63"/>
                    </a:moveTo>
                    <a:cubicBezTo>
                      <a:pt x="19" y="63"/>
                      <a:pt x="0" y="43"/>
                      <a:pt x="19" y="21"/>
                    </a:cubicBezTo>
                    <a:cubicBezTo>
                      <a:pt x="39" y="0"/>
                      <a:pt x="105" y="32"/>
                      <a:pt x="63" y="82"/>
                    </a:cubicBezTo>
                    <a:cubicBezTo>
                      <a:pt x="39" y="84"/>
                      <a:pt x="19" y="63"/>
                      <a:pt x="19" y="63"/>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13" name="Freeform 464"/>
              <p:cNvSpPr>
                <a:spLocks noEditPoints="1"/>
              </p:cNvSpPr>
              <p:nvPr/>
            </p:nvSpPr>
            <p:spPr bwMode="auto">
              <a:xfrm>
                <a:off x="8844529" y="182725"/>
                <a:ext cx="276428" cy="230939"/>
              </a:xfrm>
              <a:custGeom>
                <a:avLst/>
                <a:gdLst>
                  <a:gd name="T0" fmla="*/ 40 w 85"/>
                  <a:gd name="T1" fmla="*/ 3 h 71"/>
                  <a:gd name="T2" fmla="*/ 24 w 85"/>
                  <a:gd name="T3" fmla="*/ 10 h 71"/>
                  <a:gd name="T4" fmla="*/ 24 w 85"/>
                  <a:gd name="T5" fmla="*/ 49 h 71"/>
                  <a:gd name="T6" fmla="*/ 65 w 85"/>
                  <a:gd name="T7" fmla="*/ 67 h 71"/>
                  <a:gd name="T8" fmla="*/ 75 w 85"/>
                  <a:gd name="T9" fmla="*/ 25 h 71"/>
                  <a:gd name="T10" fmla="*/ 40 w 85"/>
                  <a:gd name="T11" fmla="*/ 3 h 71"/>
                  <a:gd name="T12" fmla="*/ 61 w 85"/>
                  <a:gd name="T13" fmla="*/ 71 h 71"/>
                  <a:gd name="T14" fmla="*/ 21 w 85"/>
                  <a:gd name="T15" fmla="*/ 52 h 71"/>
                  <a:gd name="T16" fmla="*/ 21 w 85"/>
                  <a:gd name="T17" fmla="*/ 7 h 71"/>
                  <a:gd name="T18" fmla="*/ 40 w 85"/>
                  <a:gd name="T19" fmla="*/ 0 h 71"/>
                  <a:gd name="T20" fmla="*/ 79 w 85"/>
                  <a:gd name="T21" fmla="*/ 23 h 71"/>
                  <a:gd name="T22" fmla="*/ 67 w 85"/>
                  <a:gd name="T23" fmla="*/ 70 h 71"/>
                  <a:gd name="T24" fmla="*/ 66 w 85"/>
                  <a:gd name="T25" fmla="*/ 70 h 71"/>
                  <a:gd name="T26" fmla="*/ 61 w 85"/>
                  <a:gd name="T2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1">
                    <a:moveTo>
                      <a:pt x="40" y="3"/>
                    </a:moveTo>
                    <a:cubicBezTo>
                      <a:pt x="33" y="3"/>
                      <a:pt x="27" y="6"/>
                      <a:pt x="24" y="10"/>
                    </a:cubicBezTo>
                    <a:cubicBezTo>
                      <a:pt x="5" y="30"/>
                      <a:pt x="23" y="48"/>
                      <a:pt x="24" y="49"/>
                    </a:cubicBezTo>
                    <a:cubicBezTo>
                      <a:pt x="24" y="49"/>
                      <a:pt x="43" y="69"/>
                      <a:pt x="65" y="67"/>
                    </a:cubicBezTo>
                    <a:cubicBezTo>
                      <a:pt x="81" y="48"/>
                      <a:pt x="79" y="34"/>
                      <a:pt x="75" y="25"/>
                    </a:cubicBezTo>
                    <a:cubicBezTo>
                      <a:pt x="69" y="11"/>
                      <a:pt x="53" y="3"/>
                      <a:pt x="40" y="3"/>
                    </a:cubicBezTo>
                    <a:moveTo>
                      <a:pt x="61" y="71"/>
                    </a:moveTo>
                    <a:cubicBezTo>
                      <a:pt x="39" y="71"/>
                      <a:pt x="22" y="52"/>
                      <a:pt x="21" y="52"/>
                    </a:cubicBezTo>
                    <a:cubicBezTo>
                      <a:pt x="21" y="51"/>
                      <a:pt x="0" y="30"/>
                      <a:pt x="21" y="7"/>
                    </a:cubicBezTo>
                    <a:cubicBezTo>
                      <a:pt x="25" y="2"/>
                      <a:pt x="32" y="0"/>
                      <a:pt x="40" y="0"/>
                    </a:cubicBezTo>
                    <a:cubicBezTo>
                      <a:pt x="54" y="0"/>
                      <a:pt x="71" y="8"/>
                      <a:pt x="79" y="23"/>
                    </a:cubicBezTo>
                    <a:cubicBezTo>
                      <a:pt x="83" y="33"/>
                      <a:pt x="85" y="49"/>
                      <a:pt x="67" y="70"/>
                    </a:cubicBezTo>
                    <a:cubicBezTo>
                      <a:pt x="67" y="70"/>
                      <a:pt x="66" y="70"/>
                      <a:pt x="66" y="70"/>
                    </a:cubicBezTo>
                    <a:cubicBezTo>
                      <a:pt x="64" y="71"/>
                      <a:pt x="63" y="71"/>
                      <a:pt x="61"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14" name="Freeform 465"/>
              <p:cNvSpPr>
                <a:spLocks/>
              </p:cNvSpPr>
              <p:nvPr/>
            </p:nvSpPr>
            <p:spPr bwMode="auto">
              <a:xfrm>
                <a:off x="8657328" y="296445"/>
                <a:ext cx="537109" cy="486373"/>
              </a:xfrm>
              <a:custGeom>
                <a:avLst/>
                <a:gdLst>
                  <a:gd name="T0" fmla="*/ 18 w 166"/>
                  <a:gd name="T1" fmla="*/ 150 h 150"/>
                  <a:gd name="T2" fmla="*/ 10 w 166"/>
                  <a:gd name="T3" fmla="*/ 66 h 150"/>
                  <a:gd name="T4" fmla="*/ 100 w 166"/>
                  <a:gd name="T5" fmla="*/ 17 h 150"/>
                  <a:gd name="T6" fmla="*/ 141 w 166"/>
                  <a:gd name="T7" fmla="*/ 143 h 150"/>
                  <a:gd name="T8" fmla="*/ 95 w 166"/>
                  <a:gd name="T9" fmla="*/ 62 h 150"/>
                  <a:gd name="T10" fmla="*/ 18 w 166"/>
                  <a:gd name="T11" fmla="*/ 150 h 150"/>
                </a:gdLst>
                <a:ahLst/>
                <a:cxnLst>
                  <a:cxn ang="0">
                    <a:pos x="T0" y="T1"/>
                  </a:cxn>
                  <a:cxn ang="0">
                    <a:pos x="T2" y="T3"/>
                  </a:cxn>
                  <a:cxn ang="0">
                    <a:pos x="T4" y="T5"/>
                  </a:cxn>
                  <a:cxn ang="0">
                    <a:pos x="T6" y="T7"/>
                  </a:cxn>
                  <a:cxn ang="0">
                    <a:pos x="T8" y="T9"/>
                  </a:cxn>
                  <a:cxn ang="0">
                    <a:pos x="T10" y="T11"/>
                  </a:cxn>
                </a:cxnLst>
                <a:rect l="0" t="0" r="r" b="b"/>
                <a:pathLst>
                  <a:path w="166" h="150">
                    <a:moveTo>
                      <a:pt x="18" y="150"/>
                    </a:moveTo>
                    <a:cubicBezTo>
                      <a:pt x="18" y="150"/>
                      <a:pt x="0" y="113"/>
                      <a:pt x="10" y="66"/>
                    </a:cubicBezTo>
                    <a:cubicBezTo>
                      <a:pt x="20" y="19"/>
                      <a:pt x="59" y="0"/>
                      <a:pt x="100" y="17"/>
                    </a:cubicBezTo>
                    <a:cubicBezTo>
                      <a:pt x="124" y="11"/>
                      <a:pt x="166" y="49"/>
                      <a:pt x="141" y="143"/>
                    </a:cubicBezTo>
                    <a:cubicBezTo>
                      <a:pt x="137" y="129"/>
                      <a:pt x="107" y="69"/>
                      <a:pt x="95" y="62"/>
                    </a:cubicBezTo>
                    <a:cubicBezTo>
                      <a:pt x="82" y="55"/>
                      <a:pt x="29" y="111"/>
                      <a:pt x="18" y="150"/>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15" name="Freeform 466"/>
              <p:cNvSpPr>
                <a:spLocks noEditPoints="1"/>
              </p:cNvSpPr>
              <p:nvPr/>
            </p:nvSpPr>
            <p:spPr bwMode="auto">
              <a:xfrm>
                <a:off x="8650329" y="326187"/>
                <a:ext cx="512616" cy="463629"/>
              </a:xfrm>
              <a:custGeom>
                <a:avLst/>
                <a:gdLst>
                  <a:gd name="T0" fmla="*/ 73 w 158"/>
                  <a:gd name="T1" fmla="*/ 4 h 143"/>
                  <a:gd name="T2" fmla="*/ 14 w 158"/>
                  <a:gd name="T3" fmla="*/ 57 h 143"/>
                  <a:gd name="T4" fmla="*/ 20 w 158"/>
                  <a:gd name="T5" fmla="*/ 135 h 143"/>
                  <a:gd name="T6" fmla="*/ 94 w 158"/>
                  <a:gd name="T7" fmla="*/ 50 h 143"/>
                  <a:gd name="T8" fmla="*/ 97 w 158"/>
                  <a:gd name="T9" fmla="*/ 51 h 143"/>
                  <a:gd name="T10" fmla="*/ 142 w 158"/>
                  <a:gd name="T11" fmla="*/ 127 h 143"/>
                  <a:gd name="T12" fmla="*/ 133 w 158"/>
                  <a:gd name="T13" fmla="*/ 24 h 143"/>
                  <a:gd name="T14" fmla="*/ 107 w 158"/>
                  <a:gd name="T15" fmla="*/ 9 h 143"/>
                  <a:gd name="T16" fmla="*/ 102 w 158"/>
                  <a:gd name="T17" fmla="*/ 9 h 143"/>
                  <a:gd name="T18" fmla="*/ 101 w 158"/>
                  <a:gd name="T19" fmla="*/ 9 h 143"/>
                  <a:gd name="T20" fmla="*/ 73 w 158"/>
                  <a:gd name="T21" fmla="*/ 4 h 143"/>
                  <a:gd name="T22" fmla="*/ 20 w 158"/>
                  <a:gd name="T23" fmla="*/ 143 h 143"/>
                  <a:gd name="T24" fmla="*/ 18 w 158"/>
                  <a:gd name="T25" fmla="*/ 142 h 143"/>
                  <a:gd name="T26" fmla="*/ 10 w 158"/>
                  <a:gd name="T27" fmla="*/ 57 h 143"/>
                  <a:gd name="T28" fmla="*/ 73 w 158"/>
                  <a:gd name="T29" fmla="*/ 0 h 143"/>
                  <a:gd name="T30" fmla="*/ 102 w 158"/>
                  <a:gd name="T31" fmla="*/ 6 h 143"/>
                  <a:gd name="T32" fmla="*/ 107 w 158"/>
                  <a:gd name="T33" fmla="*/ 5 h 143"/>
                  <a:gd name="T34" fmla="*/ 136 w 158"/>
                  <a:gd name="T35" fmla="*/ 22 h 143"/>
                  <a:gd name="T36" fmla="*/ 144 w 158"/>
                  <a:gd name="T37" fmla="*/ 135 h 143"/>
                  <a:gd name="T38" fmla="*/ 142 w 158"/>
                  <a:gd name="T39" fmla="*/ 136 h 143"/>
                  <a:gd name="T40" fmla="*/ 141 w 158"/>
                  <a:gd name="T41" fmla="*/ 135 h 143"/>
                  <a:gd name="T42" fmla="*/ 96 w 158"/>
                  <a:gd name="T43" fmla="*/ 55 h 143"/>
                  <a:gd name="T44" fmla="*/ 94 w 158"/>
                  <a:gd name="T45" fmla="*/ 54 h 143"/>
                  <a:gd name="T46" fmla="*/ 22 w 158"/>
                  <a:gd name="T47" fmla="*/ 141 h 143"/>
                  <a:gd name="T48" fmla="*/ 20 w 158"/>
                  <a:gd name="T49" fmla="*/ 143 h 143"/>
                  <a:gd name="T50" fmla="*/ 20 w 158"/>
                  <a:gd name="T5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43">
                    <a:moveTo>
                      <a:pt x="73" y="4"/>
                    </a:moveTo>
                    <a:cubicBezTo>
                      <a:pt x="44" y="4"/>
                      <a:pt x="21" y="24"/>
                      <a:pt x="14" y="57"/>
                    </a:cubicBezTo>
                    <a:cubicBezTo>
                      <a:pt x="6" y="94"/>
                      <a:pt x="16" y="124"/>
                      <a:pt x="20" y="135"/>
                    </a:cubicBezTo>
                    <a:cubicBezTo>
                      <a:pt x="33" y="99"/>
                      <a:pt x="77" y="50"/>
                      <a:pt x="94" y="50"/>
                    </a:cubicBezTo>
                    <a:cubicBezTo>
                      <a:pt x="95" y="50"/>
                      <a:pt x="96" y="51"/>
                      <a:pt x="97" y="51"/>
                    </a:cubicBezTo>
                    <a:cubicBezTo>
                      <a:pt x="110" y="58"/>
                      <a:pt x="135" y="107"/>
                      <a:pt x="142" y="127"/>
                    </a:cubicBezTo>
                    <a:cubicBezTo>
                      <a:pt x="158" y="65"/>
                      <a:pt x="141" y="35"/>
                      <a:pt x="133" y="24"/>
                    </a:cubicBezTo>
                    <a:cubicBezTo>
                      <a:pt x="126" y="15"/>
                      <a:pt x="116" y="9"/>
                      <a:pt x="107" y="9"/>
                    </a:cubicBezTo>
                    <a:cubicBezTo>
                      <a:pt x="105" y="9"/>
                      <a:pt x="104" y="9"/>
                      <a:pt x="102" y="9"/>
                    </a:cubicBezTo>
                    <a:cubicBezTo>
                      <a:pt x="102" y="10"/>
                      <a:pt x="102" y="10"/>
                      <a:pt x="101" y="9"/>
                    </a:cubicBezTo>
                    <a:cubicBezTo>
                      <a:pt x="92" y="6"/>
                      <a:pt x="82" y="4"/>
                      <a:pt x="73" y="4"/>
                    </a:cubicBezTo>
                    <a:moveTo>
                      <a:pt x="20" y="143"/>
                    </a:moveTo>
                    <a:cubicBezTo>
                      <a:pt x="19" y="143"/>
                      <a:pt x="19" y="142"/>
                      <a:pt x="18" y="142"/>
                    </a:cubicBezTo>
                    <a:cubicBezTo>
                      <a:pt x="18" y="141"/>
                      <a:pt x="0" y="103"/>
                      <a:pt x="10" y="57"/>
                    </a:cubicBezTo>
                    <a:cubicBezTo>
                      <a:pt x="18" y="22"/>
                      <a:pt x="42" y="0"/>
                      <a:pt x="73" y="0"/>
                    </a:cubicBezTo>
                    <a:cubicBezTo>
                      <a:pt x="83" y="0"/>
                      <a:pt x="92" y="2"/>
                      <a:pt x="102" y="6"/>
                    </a:cubicBezTo>
                    <a:cubicBezTo>
                      <a:pt x="104" y="5"/>
                      <a:pt x="105" y="5"/>
                      <a:pt x="107" y="5"/>
                    </a:cubicBezTo>
                    <a:cubicBezTo>
                      <a:pt x="117" y="5"/>
                      <a:pt x="128" y="11"/>
                      <a:pt x="136" y="22"/>
                    </a:cubicBezTo>
                    <a:cubicBezTo>
                      <a:pt x="154" y="46"/>
                      <a:pt x="157" y="87"/>
                      <a:pt x="144" y="135"/>
                    </a:cubicBezTo>
                    <a:cubicBezTo>
                      <a:pt x="144" y="135"/>
                      <a:pt x="143" y="136"/>
                      <a:pt x="142" y="136"/>
                    </a:cubicBezTo>
                    <a:cubicBezTo>
                      <a:pt x="142" y="136"/>
                      <a:pt x="141" y="135"/>
                      <a:pt x="141" y="135"/>
                    </a:cubicBezTo>
                    <a:cubicBezTo>
                      <a:pt x="137" y="120"/>
                      <a:pt x="107" y="61"/>
                      <a:pt x="96" y="55"/>
                    </a:cubicBezTo>
                    <a:cubicBezTo>
                      <a:pt x="95" y="54"/>
                      <a:pt x="95" y="54"/>
                      <a:pt x="94" y="54"/>
                    </a:cubicBezTo>
                    <a:cubicBezTo>
                      <a:pt x="79" y="54"/>
                      <a:pt x="32" y="105"/>
                      <a:pt x="22" y="141"/>
                    </a:cubicBezTo>
                    <a:cubicBezTo>
                      <a:pt x="22" y="142"/>
                      <a:pt x="21" y="143"/>
                      <a:pt x="20" y="143"/>
                    </a:cubicBezTo>
                    <a:cubicBezTo>
                      <a:pt x="20" y="143"/>
                      <a:pt x="20" y="143"/>
                      <a:pt x="20" y="1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16" name="Freeform 467"/>
              <p:cNvSpPr>
                <a:spLocks/>
              </p:cNvSpPr>
              <p:nvPr/>
            </p:nvSpPr>
            <p:spPr bwMode="auto">
              <a:xfrm>
                <a:off x="8543607" y="1062744"/>
                <a:ext cx="722561" cy="206446"/>
              </a:xfrm>
              <a:custGeom>
                <a:avLst/>
                <a:gdLst>
                  <a:gd name="T0" fmla="*/ 188 w 223"/>
                  <a:gd name="T1" fmla="*/ 7 h 64"/>
                  <a:gd name="T2" fmla="*/ 218 w 223"/>
                  <a:gd name="T3" fmla="*/ 64 h 64"/>
                  <a:gd name="T4" fmla="*/ 5 w 223"/>
                  <a:gd name="T5" fmla="*/ 64 h 64"/>
                  <a:gd name="T6" fmla="*/ 35 w 223"/>
                  <a:gd name="T7" fmla="*/ 7 h 64"/>
                  <a:gd name="T8" fmla="*/ 61 w 223"/>
                  <a:gd name="T9" fmla="*/ 0 h 64"/>
                  <a:gd name="T10" fmla="*/ 76 w 223"/>
                  <a:gd name="T11" fmla="*/ 31 h 64"/>
                  <a:gd name="T12" fmla="*/ 110 w 223"/>
                  <a:gd name="T13" fmla="*/ 22 h 64"/>
                  <a:gd name="T14" fmla="*/ 140 w 223"/>
                  <a:gd name="T15" fmla="*/ 34 h 64"/>
                  <a:gd name="T16" fmla="*/ 160 w 223"/>
                  <a:gd name="T17" fmla="*/ 0 h 64"/>
                  <a:gd name="T18" fmla="*/ 188 w 223"/>
                  <a:gd name="T19"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64">
                    <a:moveTo>
                      <a:pt x="188" y="7"/>
                    </a:moveTo>
                    <a:cubicBezTo>
                      <a:pt x="223" y="18"/>
                      <a:pt x="218" y="64"/>
                      <a:pt x="218" y="64"/>
                    </a:cubicBezTo>
                    <a:cubicBezTo>
                      <a:pt x="5" y="64"/>
                      <a:pt x="5" y="64"/>
                      <a:pt x="5" y="64"/>
                    </a:cubicBezTo>
                    <a:cubicBezTo>
                      <a:pt x="5" y="64"/>
                      <a:pt x="0" y="18"/>
                      <a:pt x="35" y="7"/>
                    </a:cubicBezTo>
                    <a:cubicBezTo>
                      <a:pt x="45" y="4"/>
                      <a:pt x="53" y="2"/>
                      <a:pt x="61" y="0"/>
                    </a:cubicBezTo>
                    <a:cubicBezTo>
                      <a:pt x="61" y="4"/>
                      <a:pt x="66" y="22"/>
                      <a:pt x="76" y="31"/>
                    </a:cubicBezTo>
                    <a:cubicBezTo>
                      <a:pt x="86" y="41"/>
                      <a:pt x="102" y="35"/>
                      <a:pt x="110" y="22"/>
                    </a:cubicBezTo>
                    <a:cubicBezTo>
                      <a:pt x="122" y="37"/>
                      <a:pt x="130" y="39"/>
                      <a:pt x="140" y="34"/>
                    </a:cubicBezTo>
                    <a:cubicBezTo>
                      <a:pt x="152" y="27"/>
                      <a:pt x="160" y="0"/>
                      <a:pt x="160" y="0"/>
                    </a:cubicBezTo>
                    <a:cubicBezTo>
                      <a:pt x="168" y="2"/>
                      <a:pt x="177" y="4"/>
                      <a:pt x="188" y="7"/>
                    </a:cubicBezTo>
                  </a:path>
                </a:pathLst>
              </a:custGeom>
              <a:solidFill>
                <a:srgbClr val="C48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17" name="Freeform 468"/>
              <p:cNvSpPr>
                <a:spLocks/>
              </p:cNvSpPr>
              <p:nvPr/>
            </p:nvSpPr>
            <p:spPr bwMode="auto">
              <a:xfrm>
                <a:off x="8741306" y="1040000"/>
                <a:ext cx="320166" cy="155709"/>
              </a:xfrm>
              <a:custGeom>
                <a:avLst/>
                <a:gdLst>
                  <a:gd name="T0" fmla="*/ 23 w 99"/>
                  <a:gd name="T1" fmla="*/ 5 h 48"/>
                  <a:gd name="T2" fmla="*/ 52 w 99"/>
                  <a:gd name="T3" fmla="*/ 18 h 48"/>
                  <a:gd name="T4" fmla="*/ 76 w 99"/>
                  <a:gd name="T5" fmla="*/ 6 h 48"/>
                  <a:gd name="T6" fmla="*/ 76 w 99"/>
                  <a:gd name="T7" fmla="*/ 6 h 48"/>
                  <a:gd name="T8" fmla="*/ 80 w 99"/>
                  <a:gd name="T9" fmla="*/ 0 h 48"/>
                  <a:gd name="T10" fmla="*/ 99 w 99"/>
                  <a:gd name="T11" fmla="*/ 7 h 48"/>
                  <a:gd name="T12" fmla="*/ 79 w 99"/>
                  <a:gd name="T13" fmla="*/ 41 h 48"/>
                  <a:gd name="T14" fmla="*/ 49 w 99"/>
                  <a:gd name="T15" fmla="*/ 29 h 48"/>
                  <a:gd name="T16" fmla="*/ 15 w 99"/>
                  <a:gd name="T17" fmla="*/ 38 h 48"/>
                  <a:gd name="T18" fmla="*/ 0 w 99"/>
                  <a:gd name="T19" fmla="*/ 7 h 48"/>
                  <a:gd name="T20" fmla="*/ 19 w 99"/>
                  <a:gd name="T21" fmla="*/ 1 h 48"/>
                  <a:gd name="T22" fmla="*/ 19 w 99"/>
                  <a:gd name="T23" fmla="*/ 1 h 48"/>
                  <a:gd name="T24" fmla="*/ 23 w 99"/>
                  <a:gd name="T25"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8">
                    <a:moveTo>
                      <a:pt x="23" y="5"/>
                    </a:moveTo>
                    <a:cubicBezTo>
                      <a:pt x="27" y="11"/>
                      <a:pt x="37" y="18"/>
                      <a:pt x="52" y="18"/>
                    </a:cubicBezTo>
                    <a:cubicBezTo>
                      <a:pt x="59" y="18"/>
                      <a:pt x="69" y="15"/>
                      <a:pt x="76" y="6"/>
                    </a:cubicBezTo>
                    <a:cubicBezTo>
                      <a:pt x="76" y="6"/>
                      <a:pt x="76" y="6"/>
                      <a:pt x="76" y="6"/>
                    </a:cubicBezTo>
                    <a:cubicBezTo>
                      <a:pt x="78" y="4"/>
                      <a:pt x="79" y="2"/>
                      <a:pt x="80" y="0"/>
                    </a:cubicBezTo>
                    <a:cubicBezTo>
                      <a:pt x="85" y="2"/>
                      <a:pt x="91" y="4"/>
                      <a:pt x="99" y="7"/>
                    </a:cubicBezTo>
                    <a:cubicBezTo>
                      <a:pt x="99" y="7"/>
                      <a:pt x="91" y="34"/>
                      <a:pt x="79" y="41"/>
                    </a:cubicBezTo>
                    <a:cubicBezTo>
                      <a:pt x="69" y="46"/>
                      <a:pt x="61" y="44"/>
                      <a:pt x="49" y="29"/>
                    </a:cubicBezTo>
                    <a:cubicBezTo>
                      <a:pt x="41" y="42"/>
                      <a:pt x="25" y="48"/>
                      <a:pt x="15" y="38"/>
                    </a:cubicBezTo>
                    <a:cubicBezTo>
                      <a:pt x="5" y="29"/>
                      <a:pt x="0" y="11"/>
                      <a:pt x="0" y="7"/>
                    </a:cubicBezTo>
                    <a:cubicBezTo>
                      <a:pt x="7" y="5"/>
                      <a:pt x="14" y="3"/>
                      <a:pt x="19" y="1"/>
                    </a:cubicBezTo>
                    <a:cubicBezTo>
                      <a:pt x="19" y="1"/>
                      <a:pt x="19" y="1"/>
                      <a:pt x="19" y="1"/>
                    </a:cubicBezTo>
                    <a:cubicBezTo>
                      <a:pt x="19" y="1"/>
                      <a:pt x="20" y="3"/>
                      <a:pt x="2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18" name="Freeform 469"/>
              <p:cNvSpPr>
                <a:spLocks/>
              </p:cNvSpPr>
              <p:nvPr/>
            </p:nvSpPr>
            <p:spPr bwMode="auto">
              <a:xfrm>
                <a:off x="8802540" y="865046"/>
                <a:ext cx="197698" cy="194199"/>
              </a:xfrm>
              <a:custGeom>
                <a:avLst/>
                <a:gdLst>
                  <a:gd name="T0" fmla="*/ 61 w 61"/>
                  <a:gd name="T1" fmla="*/ 54 h 60"/>
                  <a:gd name="T2" fmla="*/ 57 w 61"/>
                  <a:gd name="T3" fmla="*/ 60 h 60"/>
                  <a:gd name="T4" fmla="*/ 57 w 61"/>
                  <a:gd name="T5" fmla="*/ 60 h 60"/>
                  <a:gd name="T6" fmla="*/ 4 w 61"/>
                  <a:gd name="T7" fmla="*/ 59 h 60"/>
                  <a:gd name="T8" fmla="*/ 0 w 61"/>
                  <a:gd name="T9" fmla="*/ 55 h 60"/>
                  <a:gd name="T10" fmla="*/ 13 w 61"/>
                  <a:gd name="T11" fmla="*/ 40 h 60"/>
                  <a:gd name="T12" fmla="*/ 11 w 61"/>
                  <a:gd name="T13" fmla="*/ 0 h 60"/>
                  <a:gd name="T14" fmla="*/ 36 w 61"/>
                  <a:gd name="T15" fmla="*/ 1 h 60"/>
                  <a:gd name="T16" fmla="*/ 36 w 61"/>
                  <a:gd name="T17" fmla="*/ 1 h 60"/>
                  <a:gd name="T18" fmla="*/ 52 w 61"/>
                  <a:gd name="T19" fmla="*/ 0 h 60"/>
                  <a:gd name="T20" fmla="*/ 50 w 61"/>
                  <a:gd name="T21" fmla="*/ 40 h 60"/>
                  <a:gd name="T22" fmla="*/ 61 w 61"/>
                  <a:gd name="T23"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0">
                    <a:moveTo>
                      <a:pt x="61" y="54"/>
                    </a:moveTo>
                    <a:cubicBezTo>
                      <a:pt x="60" y="56"/>
                      <a:pt x="59" y="58"/>
                      <a:pt x="57" y="60"/>
                    </a:cubicBezTo>
                    <a:cubicBezTo>
                      <a:pt x="57" y="60"/>
                      <a:pt x="57" y="60"/>
                      <a:pt x="57" y="60"/>
                    </a:cubicBezTo>
                    <a:cubicBezTo>
                      <a:pt x="4" y="59"/>
                      <a:pt x="4" y="59"/>
                      <a:pt x="4" y="59"/>
                    </a:cubicBezTo>
                    <a:cubicBezTo>
                      <a:pt x="1" y="57"/>
                      <a:pt x="0" y="55"/>
                      <a:pt x="0" y="55"/>
                    </a:cubicBezTo>
                    <a:cubicBezTo>
                      <a:pt x="8" y="52"/>
                      <a:pt x="12" y="48"/>
                      <a:pt x="13" y="40"/>
                    </a:cubicBezTo>
                    <a:cubicBezTo>
                      <a:pt x="13" y="24"/>
                      <a:pt x="11" y="0"/>
                      <a:pt x="11" y="0"/>
                    </a:cubicBezTo>
                    <a:cubicBezTo>
                      <a:pt x="36" y="1"/>
                      <a:pt x="36" y="1"/>
                      <a:pt x="36" y="1"/>
                    </a:cubicBezTo>
                    <a:cubicBezTo>
                      <a:pt x="36" y="1"/>
                      <a:pt x="36" y="1"/>
                      <a:pt x="36" y="1"/>
                    </a:cubicBezTo>
                    <a:cubicBezTo>
                      <a:pt x="52" y="0"/>
                      <a:pt x="52" y="0"/>
                      <a:pt x="52" y="0"/>
                    </a:cubicBezTo>
                    <a:cubicBezTo>
                      <a:pt x="52" y="0"/>
                      <a:pt x="50" y="24"/>
                      <a:pt x="50" y="40"/>
                    </a:cubicBezTo>
                    <a:cubicBezTo>
                      <a:pt x="51" y="47"/>
                      <a:pt x="54" y="51"/>
                      <a:pt x="61" y="54"/>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19" name="Freeform 470"/>
              <p:cNvSpPr>
                <a:spLocks/>
              </p:cNvSpPr>
              <p:nvPr/>
            </p:nvSpPr>
            <p:spPr bwMode="auto">
              <a:xfrm>
                <a:off x="8816536" y="1055746"/>
                <a:ext cx="171455" cy="41989"/>
              </a:xfrm>
              <a:custGeom>
                <a:avLst/>
                <a:gdLst>
                  <a:gd name="T0" fmla="*/ 0 w 53"/>
                  <a:gd name="T1" fmla="*/ 0 h 13"/>
                  <a:gd name="T2" fmla="*/ 53 w 53"/>
                  <a:gd name="T3" fmla="*/ 1 h 13"/>
                  <a:gd name="T4" fmla="*/ 29 w 53"/>
                  <a:gd name="T5" fmla="*/ 13 h 13"/>
                  <a:gd name="T6" fmla="*/ 0 w 53"/>
                  <a:gd name="T7" fmla="*/ 0 h 13"/>
                </a:gdLst>
                <a:ahLst/>
                <a:cxnLst>
                  <a:cxn ang="0">
                    <a:pos x="T0" y="T1"/>
                  </a:cxn>
                  <a:cxn ang="0">
                    <a:pos x="T2" y="T3"/>
                  </a:cxn>
                  <a:cxn ang="0">
                    <a:pos x="T4" y="T5"/>
                  </a:cxn>
                  <a:cxn ang="0">
                    <a:pos x="T6" y="T7"/>
                  </a:cxn>
                </a:cxnLst>
                <a:rect l="0" t="0" r="r" b="b"/>
                <a:pathLst>
                  <a:path w="53" h="13">
                    <a:moveTo>
                      <a:pt x="0" y="0"/>
                    </a:moveTo>
                    <a:cubicBezTo>
                      <a:pt x="53" y="1"/>
                      <a:pt x="53" y="1"/>
                      <a:pt x="53" y="1"/>
                    </a:cubicBezTo>
                    <a:cubicBezTo>
                      <a:pt x="46" y="10"/>
                      <a:pt x="36" y="13"/>
                      <a:pt x="29" y="13"/>
                    </a:cubicBezTo>
                    <a:cubicBezTo>
                      <a:pt x="14" y="13"/>
                      <a:pt x="4" y="6"/>
                      <a:pt x="0" y="0"/>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0" name="Freeform 471"/>
              <p:cNvSpPr>
                <a:spLocks noEditPoints="1"/>
              </p:cNvSpPr>
              <p:nvPr/>
            </p:nvSpPr>
            <p:spPr bwMode="auto">
              <a:xfrm>
                <a:off x="8540108" y="858048"/>
                <a:ext cx="733058" cy="418140"/>
              </a:xfrm>
              <a:custGeom>
                <a:avLst/>
                <a:gdLst>
                  <a:gd name="T0" fmla="*/ 8 w 226"/>
                  <a:gd name="T1" fmla="*/ 125 h 129"/>
                  <a:gd name="T2" fmla="*/ 218 w 226"/>
                  <a:gd name="T3" fmla="*/ 125 h 129"/>
                  <a:gd name="T4" fmla="*/ 188 w 226"/>
                  <a:gd name="T5" fmla="*/ 72 h 129"/>
                  <a:gd name="T6" fmla="*/ 166 w 226"/>
                  <a:gd name="T7" fmla="*/ 66 h 129"/>
                  <a:gd name="T8" fmla="*/ 161 w 226"/>
                  <a:gd name="T9" fmla="*/ 64 h 129"/>
                  <a:gd name="T10" fmla="*/ 141 w 226"/>
                  <a:gd name="T11" fmla="*/ 58 h 129"/>
                  <a:gd name="T12" fmla="*/ 130 w 226"/>
                  <a:gd name="T13" fmla="*/ 42 h 129"/>
                  <a:gd name="T14" fmla="*/ 131 w 226"/>
                  <a:gd name="T15" fmla="*/ 4 h 129"/>
                  <a:gd name="T16" fmla="*/ 119 w 226"/>
                  <a:gd name="T17" fmla="*/ 4 h 129"/>
                  <a:gd name="T18" fmla="*/ 119 w 226"/>
                  <a:gd name="T19" fmla="*/ 5 h 129"/>
                  <a:gd name="T20" fmla="*/ 117 w 226"/>
                  <a:gd name="T21" fmla="*/ 5 h 129"/>
                  <a:gd name="T22" fmla="*/ 94 w 226"/>
                  <a:gd name="T23" fmla="*/ 4 h 129"/>
                  <a:gd name="T24" fmla="*/ 96 w 226"/>
                  <a:gd name="T25" fmla="*/ 42 h 129"/>
                  <a:gd name="T26" fmla="*/ 82 w 226"/>
                  <a:gd name="T27" fmla="*/ 59 h 129"/>
                  <a:gd name="T28" fmla="*/ 82 w 226"/>
                  <a:gd name="T29" fmla="*/ 59 h 129"/>
                  <a:gd name="T30" fmla="*/ 62 w 226"/>
                  <a:gd name="T31" fmla="*/ 65 h 129"/>
                  <a:gd name="T32" fmla="*/ 60 w 226"/>
                  <a:gd name="T33" fmla="*/ 66 h 129"/>
                  <a:gd name="T34" fmla="*/ 37 w 226"/>
                  <a:gd name="T35" fmla="*/ 72 h 129"/>
                  <a:gd name="T36" fmla="*/ 8 w 226"/>
                  <a:gd name="T37" fmla="*/ 125 h 129"/>
                  <a:gd name="T38" fmla="*/ 219 w 226"/>
                  <a:gd name="T39" fmla="*/ 129 h 129"/>
                  <a:gd name="T40" fmla="*/ 6 w 226"/>
                  <a:gd name="T41" fmla="*/ 129 h 129"/>
                  <a:gd name="T42" fmla="*/ 4 w 226"/>
                  <a:gd name="T43" fmla="*/ 127 h 129"/>
                  <a:gd name="T44" fmla="*/ 36 w 226"/>
                  <a:gd name="T45" fmla="*/ 68 h 129"/>
                  <a:gd name="T46" fmla="*/ 59 w 226"/>
                  <a:gd name="T47" fmla="*/ 62 h 129"/>
                  <a:gd name="T48" fmla="*/ 61 w 226"/>
                  <a:gd name="T49" fmla="*/ 61 h 129"/>
                  <a:gd name="T50" fmla="*/ 80 w 226"/>
                  <a:gd name="T51" fmla="*/ 55 h 129"/>
                  <a:gd name="T52" fmla="*/ 81 w 226"/>
                  <a:gd name="T53" fmla="*/ 55 h 129"/>
                  <a:gd name="T54" fmla="*/ 92 w 226"/>
                  <a:gd name="T55" fmla="*/ 42 h 129"/>
                  <a:gd name="T56" fmla="*/ 91 w 226"/>
                  <a:gd name="T57" fmla="*/ 2 h 129"/>
                  <a:gd name="T58" fmla="*/ 91 w 226"/>
                  <a:gd name="T59" fmla="*/ 1 h 129"/>
                  <a:gd name="T60" fmla="*/ 92 w 226"/>
                  <a:gd name="T61" fmla="*/ 0 h 129"/>
                  <a:gd name="T62" fmla="*/ 116 w 226"/>
                  <a:gd name="T63" fmla="*/ 1 h 129"/>
                  <a:gd name="T64" fmla="*/ 117 w 226"/>
                  <a:gd name="T65" fmla="*/ 1 h 129"/>
                  <a:gd name="T66" fmla="*/ 133 w 226"/>
                  <a:gd name="T67" fmla="*/ 0 h 129"/>
                  <a:gd name="T68" fmla="*/ 134 w 226"/>
                  <a:gd name="T69" fmla="*/ 1 h 129"/>
                  <a:gd name="T70" fmla="*/ 135 w 226"/>
                  <a:gd name="T71" fmla="*/ 2 h 129"/>
                  <a:gd name="T72" fmla="*/ 133 w 226"/>
                  <a:gd name="T73" fmla="*/ 42 h 129"/>
                  <a:gd name="T74" fmla="*/ 143 w 226"/>
                  <a:gd name="T75" fmla="*/ 54 h 129"/>
                  <a:gd name="T76" fmla="*/ 162 w 226"/>
                  <a:gd name="T77" fmla="*/ 61 h 129"/>
                  <a:gd name="T78" fmla="*/ 167 w 226"/>
                  <a:gd name="T79" fmla="*/ 62 h 129"/>
                  <a:gd name="T80" fmla="*/ 189 w 226"/>
                  <a:gd name="T81" fmla="*/ 68 h 129"/>
                  <a:gd name="T82" fmla="*/ 221 w 226"/>
                  <a:gd name="T83" fmla="*/ 127 h 129"/>
                  <a:gd name="T84" fmla="*/ 219 w 226"/>
                  <a:gd name="T85"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6" h="129">
                    <a:moveTo>
                      <a:pt x="8" y="125"/>
                    </a:moveTo>
                    <a:cubicBezTo>
                      <a:pt x="218" y="125"/>
                      <a:pt x="218" y="125"/>
                      <a:pt x="218" y="125"/>
                    </a:cubicBezTo>
                    <a:cubicBezTo>
                      <a:pt x="218" y="117"/>
                      <a:pt x="218" y="81"/>
                      <a:pt x="188" y="72"/>
                    </a:cubicBezTo>
                    <a:cubicBezTo>
                      <a:pt x="180" y="69"/>
                      <a:pt x="172" y="67"/>
                      <a:pt x="166" y="66"/>
                    </a:cubicBezTo>
                    <a:cubicBezTo>
                      <a:pt x="161" y="64"/>
                      <a:pt x="161" y="64"/>
                      <a:pt x="161" y="64"/>
                    </a:cubicBezTo>
                    <a:cubicBezTo>
                      <a:pt x="153" y="62"/>
                      <a:pt x="146" y="60"/>
                      <a:pt x="141" y="58"/>
                    </a:cubicBezTo>
                    <a:cubicBezTo>
                      <a:pt x="134" y="54"/>
                      <a:pt x="130" y="49"/>
                      <a:pt x="130" y="42"/>
                    </a:cubicBezTo>
                    <a:cubicBezTo>
                      <a:pt x="129" y="29"/>
                      <a:pt x="130" y="10"/>
                      <a:pt x="131" y="4"/>
                    </a:cubicBezTo>
                    <a:cubicBezTo>
                      <a:pt x="119" y="4"/>
                      <a:pt x="119" y="4"/>
                      <a:pt x="119" y="4"/>
                    </a:cubicBezTo>
                    <a:cubicBezTo>
                      <a:pt x="119" y="4"/>
                      <a:pt x="119" y="5"/>
                      <a:pt x="119" y="5"/>
                    </a:cubicBezTo>
                    <a:cubicBezTo>
                      <a:pt x="118" y="5"/>
                      <a:pt x="118" y="5"/>
                      <a:pt x="117" y="5"/>
                    </a:cubicBezTo>
                    <a:cubicBezTo>
                      <a:pt x="94" y="4"/>
                      <a:pt x="94" y="4"/>
                      <a:pt x="94" y="4"/>
                    </a:cubicBezTo>
                    <a:cubicBezTo>
                      <a:pt x="95" y="10"/>
                      <a:pt x="96" y="29"/>
                      <a:pt x="96" y="42"/>
                    </a:cubicBezTo>
                    <a:cubicBezTo>
                      <a:pt x="95" y="52"/>
                      <a:pt x="88" y="56"/>
                      <a:pt x="82" y="59"/>
                    </a:cubicBezTo>
                    <a:cubicBezTo>
                      <a:pt x="82" y="59"/>
                      <a:pt x="82" y="59"/>
                      <a:pt x="82" y="59"/>
                    </a:cubicBezTo>
                    <a:cubicBezTo>
                      <a:pt x="76" y="61"/>
                      <a:pt x="70" y="63"/>
                      <a:pt x="62" y="65"/>
                    </a:cubicBezTo>
                    <a:cubicBezTo>
                      <a:pt x="60" y="66"/>
                      <a:pt x="60" y="66"/>
                      <a:pt x="60" y="66"/>
                    </a:cubicBezTo>
                    <a:cubicBezTo>
                      <a:pt x="53" y="67"/>
                      <a:pt x="45" y="69"/>
                      <a:pt x="37" y="72"/>
                    </a:cubicBezTo>
                    <a:cubicBezTo>
                      <a:pt x="7" y="81"/>
                      <a:pt x="7" y="117"/>
                      <a:pt x="8" y="125"/>
                    </a:cubicBezTo>
                    <a:moveTo>
                      <a:pt x="219" y="129"/>
                    </a:moveTo>
                    <a:cubicBezTo>
                      <a:pt x="6" y="129"/>
                      <a:pt x="6" y="129"/>
                      <a:pt x="6" y="129"/>
                    </a:cubicBezTo>
                    <a:cubicBezTo>
                      <a:pt x="5" y="129"/>
                      <a:pt x="4" y="128"/>
                      <a:pt x="4" y="127"/>
                    </a:cubicBezTo>
                    <a:cubicBezTo>
                      <a:pt x="4" y="127"/>
                      <a:pt x="0" y="80"/>
                      <a:pt x="36" y="68"/>
                    </a:cubicBezTo>
                    <a:cubicBezTo>
                      <a:pt x="44" y="66"/>
                      <a:pt x="52" y="64"/>
                      <a:pt x="59" y="62"/>
                    </a:cubicBezTo>
                    <a:cubicBezTo>
                      <a:pt x="61" y="61"/>
                      <a:pt x="61" y="61"/>
                      <a:pt x="61" y="61"/>
                    </a:cubicBezTo>
                    <a:cubicBezTo>
                      <a:pt x="69" y="59"/>
                      <a:pt x="75" y="58"/>
                      <a:pt x="80" y="55"/>
                    </a:cubicBezTo>
                    <a:cubicBezTo>
                      <a:pt x="80" y="55"/>
                      <a:pt x="81" y="55"/>
                      <a:pt x="81" y="55"/>
                    </a:cubicBezTo>
                    <a:cubicBezTo>
                      <a:pt x="88" y="52"/>
                      <a:pt x="92" y="48"/>
                      <a:pt x="92" y="42"/>
                    </a:cubicBezTo>
                    <a:cubicBezTo>
                      <a:pt x="93" y="26"/>
                      <a:pt x="91" y="2"/>
                      <a:pt x="91" y="2"/>
                    </a:cubicBezTo>
                    <a:cubicBezTo>
                      <a:pt x="90" y="1"/>
                      <a:pt x="91" y="1"/>
                      <a:pt x="91" y="1"/>
                    </a:cubicBezTo>
                    <a:cubicBezTo>
                      <a:pt x="91" y="0"/>
                      <a:pt x="92" y="0"/>
                      <a:pt x="92" y="0"/>
                    </a:cubicBezTo>
                    <a:cubicBezTo>
                      <a:pt x="116" y="1"/>
                      <a:pt x="116" y="1"/>
                      <a:pt x="116" y="1"/>
                    </a:cubicBezTo>
                    <a:cubicBezTo>
                      <a:pt x="116" y="1"/>
                      <a:pt x="117" y="1"/>
                      <a:pt x="117" y="1"/>
                    </a:cubicBezTo>
                    <a:cubicBezTo>
                      <a:pt x="133" y="0"/>
                      <a:pt x="133" y="0"/>
                      <a:pt x="133" y="0"/>
                    </a:cubicBezTo>
                    <a:cubicBezTo>
                      <a:pt x="133" y="0"/>
                      <a:pt x="134" y="0"/>
                      <a:pt x="134" y="1"/>
                    </a:cubicBezTo>
                    <a:cubicBezTo>
                      <a:pt x="135" y="1"/>
                      <a:pt x="135" y="1"/>
                      <a:pt x="135" y="2"/>
                    </a:cubicBezTo>
                    <a:cubicBezTo>
                      <a:pt x="135" y="2"/>
                      <a:pt x="133" y="26"/>
                      <a:pt x="133" y="42"/>
                    </a:cubicBezTo>
                    <a:cubicBezTo>
                      <a:pt x="134" y="48"/>
                      <a:pt x="136" y="51"/>
                      <a:pt x="143" y="54"/>
                    </a:cubicBezTo>
                    <a:cubicBezTo>
                      <a:pt x="147" y="57"/>
                      <a:pt x="154" y="59"/>
                      <a:pt x="162" y="61"/>
                    </a:cubicBezTo>
                    <a:cubicBezTo>
                      <a:pt x="167" y="62"/>
                      <a:pt x="167" y="62"/>
                      <a:pt x="167" y="62"/>
                    </a:cubicBezTo>
                    <a:cubicBezTo>
                      <a:pt x="173" y="64"/>
                      <a:pt x="181" y="66"/>
                      <a:pt x="189" y="68"/>
                    </a:cubicBezTo>
                    <a:cubicBezTo>
                      <a:pt x="226" y="80"/>
                      <a:pt x="221" y="127"/>
                      <a:pt x="221" y="127"/>
                    </a:cubicBezTo>
                    <a:cubicBezTo>
                      <a:pt x="221" y="128"/>
                      <a:pt x="220" y="129"/>
                      <a:pt x="219" y="1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1" name="Freeform 472"/>
              <p:cNvSpPr>
                <a:spLocks/>
              </p:cNvSpPr>
              <p:nvPr/>
            </p:nvSpPr>
            <p:spPr bwMode="auto">
              <a:xfrm>
                <a:off x="8980993" y="1033002"/>
                <a:ext cx="26243" cy="33241"/>
              </a:xfrm>
              <a:custGeom>
                <a:avLst/>
                <a:gdLst>
                  <a:gd name="T0" fmla="*/ 2 w 8"/>
                  <a:gd name="T1" fmla="*/ 10 h 10"/>
                  <a:gd name="T2" fmla="*/ 1 w 8"/>
                  <a:gd name="T3" fmla="*/ 9 h 10"/>
                  <a:gd name="T4" fmla="*/ 1 w 8"/>
                  <a:gd name="T5" fmla="*/ 7 h 10"/>
                  <a:gd name="T6" fmla="*/ 4 w 8"/>
                  <a:gd name="T7" fmla="*/ 1 h 10"/>
                  <a:gd name="T8" fmla="*/ 6 w 8"/>
                  <a:gd name="T9" fmla="*/ 0 h 10"/>
                  <a:gd name="T10" fmla="*/ 8 w 8"/>
                  <a:gd name="T11" fmla="*/ 2 h 10"/>
                  <a:gd name="T12" fmla="*/ 8 w 8"/>
                  <a:gd name="T13" fmla="*/ 3 h 10"/>
                  <a:gd name="T14" fmla="*/ 4 w 8"/>
                  <a:gd name="T15" fmla="*/ 9 h 10"/>
                  <a:gd name="T16" fmla="*/ 2 w 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2" y="10"/>
                    </a:moveTo>
                    <a:cubicBezTo>
                      <a:pt x="2" y="10"/>
                      <a:pt x="1" y="10"/>
                      <a:pt x="1" y="9"/>
                    </a:cubicBezTo>
                    <a:cubicBezTo>
                      <a:pt x="0" y="9"/>
                      <a:pt x="0" y="8"/>
                      <a:pt x="1" y="7"/>
                    </a:cubicBezTo>
                    <a:cubicBezTo>
                      <a:pt x="2" y="5"/>
                      <a:pt x="3" y="3"/>
                      <a:pt x="4" y="1"/>
                    </a:cubicBezTo>
                    <a:cubicBezTo>
                      <a:pt x="5" y="1"/>
                      <a:pt x="5" y="0"/>
                      <a:pt x="6" y="0"/>
                    </a:cubicBezTo>
                    <a:cubicBezTo>
                      <a:pt x="7" y="0"/>
                      <a:pt x="8" y="1"/>
                      <a:pt x="8" y="2"/>
                    </a:cubicBezTo>
                    <a:cubicBezTo>
                      <a:pt x="8" y="2"/>
                      <a:pt x="8" y="3"/>
                      <a:pt x="8" y="3"/>
                    </a:cubicBezTo>
                    <a:cubicBezTo>
                      <a:pt x="7" y="5"/>
                      <a:pt x="5" y="7"/>
                      <a:pt x="4" y="9"/>
                    </a:cubicBezTo>
                    <a:cubicBezTo>
                      <a:pt x="3"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2" name="Freeform 473"/>
              <p:cNvSpPr>
                <a:spLocks/>
              </p:cNvSpPr>
              <p:nvPr/>
            </p:nvSpPr>
            <p:spPr bwMode="auto">
              <a:xfrm>
                <a:off x="8795541" y="1036501"/>
                <a:ext cx="199448" cy="68232"/>
              </a:xfrm>
              <a:custGeom>
                <a:avLst/>
                <a:gdLst>
                  <a:gd name="T0" fmla="*/ 35 w 61"/>
                  <a:gd name="T1" fmla="*/ 21 h 21"/>
                  <a:gd name="T2" fmla="*/ 4 w 61"/>
                  <a:gd name="T3" fmla="*/ 8 h 21"/>
                  <a:gd name="T4" fmla="*/ 1 w 61"/>
                  <a:gd name="T5" fmla="*/ 3 h 21"/>
                  <a:gd name="T6" fmla="*/ 1 w 61"/>
                  <a:gd name="T7" fmla="*/ 3 h 21"/>
                  <a:gd name="T8" fmla="*/ 0 w 61"/>
                  <a:gd name="T9" fmla="*/ 2 h 21"/>
                  <a:gd name="T10" fmla="*/ 3 w 61"/>
                  <a:gd name="T11" fmla="*/ 0 h 21"/>
                  <a:gd name="T12" fmla="*/ 4 w 61"/>
                  <a:gd name="T13" fmla="*/ 1 h 21"/>
                  <a:gd name="T14" fmla="*/ 7 w 61"/>
                  <a:gd name="T15" fmla="*/ 5 h 21"/>
                  <a:gd name="T16" fmla="*/ 35 w 61"/>
                  <a:gd name="T17" fmla="*/ 17 h 21"/>
                  <a:gd name="T18" fmla="*/ 58 w 61"/>
                  <a:gd name="T19" fmla="*/ 6 h 21"/>
                  <a:gd name="T20" fmla="*/ 60 w 61"/>
                  <a:gd name="T21" fmla="*/ 5 h 21"/>
                  <a:gd name="T22" fmla="*/ 61 w 61"/>
                  <a:gd name="T23" fmla="*/ 8 h 21"/>
                  <a:gd name="T24" fmla="*/ 35 w 61"/>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21">
                    <a:moveTo>
                      <a:pt x="35" y="21"/>
                    </a:moveTo>
                    <a:cubicBezTo>
                      <a:pt x="19" y="21"/>
                      <a:pt x="9" y="13"/>
                      <a:pt x="4" y="8"/>
                    </a:cubicBezTo>
                    <a:cubicBezTo>
                      <a:pt x="2" y="6"/>
                      <a:pt x="1" y="4"/>
                      <a:pt x="1" y="3"/>
                    </a:cubicBezTo>
                    <a:cubicBezTo>
                      <a:pt x="1" y="3"/>
                      <a:pt x="1" y="3"/>
                      <a:pt x="1" y="3"/>
                    </a:cubicBezTo>
                    <a:cubicBezTo>
                      <a:pt x="0" y="3"/>
                      <a:pt x="0" y="3"/>
                      <a:pt x="0" y="2"/>
                    </a:cubicBezTo>
                    <a:cubicBezTo>
                      <a:pt x="0" y="1"/>
                      <a:pt x="2" y="0"/>
                      <a:pt x="3" y="0"/>
                    </a:cubicBezTo>
                    <a:cubicBezTo>
                      <a:pt x="3" y="1"/>
                      <a:pt x="4" y="1"/>
                      <a:pt x="4" y="1"/>
                    </a:cubicBezTo>
                    <a:cubicBezTo>
                      <a:pt x="4" y="1"/>
                      <a:pt x="5" y="3"/>
                      <a:pt x="7" y="5"/>
                    </a:cubicBezTo>
                    <a:cubicBezTo>
                      <a:pt x="11" y="10"/>
                      <a:pt x="20" y="17"/>
                      <a:pt x="35" y="17"/>
                    </a:cubicBezTo>
                    <a:cubicBezTo>
                      <a:pt x="41" y="17"/>
                      <a:pt x="51" y="14"/>
                      <a:pt x="58" y="6"/>
                    </a:cubicBezTo>
                    <a:cubicBezTo>
                      <a:pt x="58" y="5"/>
                      <a:pt x="59" y="5"/>
                      <a:pt x="60" y="5"/>
                    </a:cubicBezTo>
                    <a:cubicBezTo>
                      <a:pt x="61" y="6"/>
                      <a:pt x="61" y="7"/>
                      <a:pt x="61" y="8"/>
                    </a:cubicBezTo>
                    <a:cubicBezTo>
                      <a:pt x="53" y="18"/>
                      <a:pt x="42" y="21"/>
                      <a:pt x="35" y="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3" name="Freeform 474"/>
              <p:cNvSpPr>
                <a:spLocks/>
              </p:cNvSpPr>
              <p:nvPr/>
            </p:nvSpPr>
            <p:spPr bwMode="auto">
              <a:xfrm>
                <a:off x="8980993" y="1052247"/>
                <a:ext cx="13996" cy="13996"/>
              </a:xfrm>
              <a:custGeom>
                <a:avLst/>
                <a:gdLst>
                  <a:gd name="T0" fmla="*/ 2 w 4"/>
                  <a:gd name="T1" fmla="*/ 4 h 4"/>
                  <a:gd name="T2" fmla="*/ 2 w 4"/>
                  <a:gd name="T3" fmla="*/ 4 h 4"/>
                  <a:gd name="T4" fmla="*/ 0 w 4"/>
                  <a:gd name="T5" fmla="*/ 2 h 4"/>
                  <a:gd name="T6" fmla="*/ 2 w 4"/>
                  <a:gd name="T7" fmla="*/ 0 h 4"/>
                  <a:gd name="T8" fmla="*/ 4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2" y="4"/>
                      <a:pt x="2" y="4"/>
                      <a:pt x="2" y="4"/>
                    </a:cubicBezTo>
                    <a:cubicBezTo>
                      <a:pt x="1" y="4"/>
                      <a:pt x="0" y="3"/>
                      <a:pt x="0" y="2"/>
                    </a:cubicBezTo>
                    <a:cubicBezTo>
                      <a:pt x="0" y="1"/>
                      <a:pt x="1" y="0"/>
                      <a:pt x="2" y="0"/>
                    </a:cubicBezTo>
                    <a:cubicBezTo>
                      <a:pt x="3" y="0"/>
                      <a:pt x="4" y="1"/>
                      <a:pt x="4" y="2"/>
                    </a:cubicBezTo>
                    <a:cubicBezTo>
                      <a:pt x="4" y="3"/>
                      <a:pt x="3" y="4"/>
                      <a:pt x="2"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4" name="Freeform 475"/>
              <p:cNvSpPr>
                <a:spLocks/>
              </p:cNvSpPr>
              <p:nvPr/>
            </p:nvSpPr>
            <p:spPr bwMode="auto">
              <a:xfrm>
                <a:off x="8730808" y="1052247"/>
                <a:ext cx="337661" cy="132965"/>
              </a:xfrm>
              <a:custGeom>
                <a:avLst/>
                <a:gdLst>
                  <a:gd name="T0" fmla="*/ 73 w 104"/>
                  <a:gd name="T1" fmla="*/ 41 h 41"/>
                  <a:gd name="T2" fmla="*/ 52 w 104"/>
                  <a:gd name="T3" fmla="*/ 28 h 41"/>
                  <a:gd name="T4" fmla="*/ 33 w 104"/>
                  <a:gd name="T5" fmla="*/ 40 h 41"/>
                  <a:gd name="T6" fmla="*/ 16 w 104"/>
                  <a:gd name="T7" fmla="*/ 35 h 41"/>
                  <a:gd name="T8" fmla="*/ 1 w 104"/>
                  <a:gd name="T9" fmla="*/ 4 h 41"/>
                  <a:gd name="T10" fmla="*/ 1 w 104"/>
                  <a:gd name="T11" fmla="*/ 3 h 41"/>
                  <a:gd name="T12" fmla="*/ 2 w 104"/>
                  <a:gd name="T13" fmla="*/ 1 h 41"/>
                  <a:gd name="T14" fmla="*/ 4 w 104"/>
                  <a:gd name="T15" fmla="*/ 2 h 41"/>
                  <a:gd name="T16" fmla="*/ 4 w 104"/>
                  <a:gd name="T17" fmla="*/ 3 h 41"/>
                  <a:gd name="T18" fmla="*/ 19 w 104"/>
                  <a:gd name="T19" fmla="*/ 33 h 41"/>
                  <a:gd name="T20" fmla="*/ 32 w 104"/>
                  <a:gd name="T21" fmla="*/ 37 h 41"/>
                  <a:gd name="T22" fmla="*/ 50 w 104"/>
                  <a:gd name="T23" fmla="*/ 24 h 41"/>
                  <a:gd name="T24" fmla="*/ 52 w 104"/>
                  <a:gd name="T25" fmla="*/ 23 h 41"/>
                  <a:gd name="T26" fmla="*/ 53 w 104"/>
                  <a:gd name="T27" fmla="*/ 24 h 41"/>
                  <a:gd name="T28" fmla="*/ 81 w 104"/>
                  <a:gd name="T29" fmla="*/ 35 h 41"/>
                  <a:gd name="T30" fmla="*/ 100 w 104"/>
                  <a:gd name="T31" fmla="*/ 2 h 41"/>
                  <a:gd name="T32" fmla="*/ 103 w 104"/>
                  <a:gd name="T33" fmla="*/ 1 h 41"/>
                  <a:gd name="T34" fmla="*/ 104 w 104"/>
                  <a:gd name="T35" fmla="*/ 3 h 41"/>
                  <a:gd name="T36" fmla="*/ 83 w 104"/>
                  <a:gd name="T37" fmla="*/ 38 h 41"/>
                  <a:gd name="T38" fmla="*/ 73 w 104"/>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41">
                    <a:moveTo>
                      <a:pt x="73" y="41"/>
                    </a:moveTo>
                    <a:cubicBezTo>
                      <a:pt x="66" y="41"/>
                      <a:pt x="60" y="37"/>
                      <a:pt x="52" y="28"/>
                    </a:cubicBezTo>
                    <a:cubicBezTo>
                      <a:pt x="47" y="35"/>
                      <a:pt x="40" y="39"/>
                      <a:pt x="33" y="40"/>
                    </a:cubicBezTo>
                    <a:cubicBezTo>
                      <a:pt x="27" y="41"/>
                      <a:pt x="21" y="40"/>
                      <a:pt x="16" y="35"/>
                    </a:cubicBezTo>
                    <a:cubicBezTo>
                      <a:pt x="6" y="26"/>
                      <a:pt x="1" y="6"/>
                      <a:pt x="1" y="4"/>
                    </a:cubicBezTo>
                    <a:cubicBezTo>
                      <a:pt x="1" y="3"/>
                      <a:pt x="1" y="3"/>
                      <a:pt x="1" y="3"/>
                    </a:cubicBezTo>
                    <a:cubicBezTo>
                      <a:pt x="0" y="2"/>
                      <a:pt x="1" y="1"/>
                      <a:pt x="2" y="1"/>
                    </a:cubicBezTo>
                    <a:cubicBezTo>
                      <a:pt x="3" y="0"/>
                      <a:pt x="4" y="1"/>
                      <a:pt x="4" y="2"/>
                    </a:cubicBezTo>
                    <a:cubicBezTo>
                      <a:pt x="4" y="2"/>
                      <a:pt x="4" y="2"/>
                      <a:pt x="4" y="3"/>
                    </a:cubicBezTo>
                    <a:cubicBezTo>
                      <a:pt x="5" y="4"/>
                      <a:pt x="9" y="24"/>
                      <a:pt x="19" y="33"/>
                    </a:cubicBezTo>
                    <a:cubicBezTo>
                      <a:pt x="23" y="36"/>
                      <a:pt x="27" y="37"/>
                      <a:pt x="32" y="37"/>
                    </a:cubicBezTo>
                    <a:cubicBezTo>
                      <a:pt x="39" y="36"/>
                      <a:pt x="46" y="31"/>
                      <a:pt x="50" y="24"/>
                    </a:cubicBezTo>
                    <a:cubicBezTo>
                      <a:pt x="51" y="23"/>
                      <a:pt x="51" y="23"/>
                      <a:pt x="52" y="23"/>
                    </a:cubicBezTo>
                    <a:cubicBezTo>
                      <a:pt x="53" y="23"/>
                      <a:pt x="53" y="23"/>
                      <a:pt x="53" y="24"/>
                    </a:cubicBezTo>
                    <a:cubicBezTo>
                      <a:pt x="66" y="39"/>
                      <a:pt x="72" y="39"/>
                      <a:pt x="81" y="35"/>
                    </a:cubicBezTo>
                    <a:cubicBezTo>
                      <a:pt x="92" y="29"/>
                      <a:pt x="100" y="2"/>
                      <a:pt x="100" y="2"/>
                    </a:cubicBezTo>
                    <a:cubicBezTo>
                      <a:pt x="101" y="1"/>
                      <a:pt x="102" y="0"/>
                      <a:pt x="103" y="1"/>
                    </a:cubicBezTo>
                    <a:cubicBezTo>
                      <a:pt x="104" y="1"/>
                      <a:pt x="104" y="2"/>
                      <a:pt x="104" y="3"/>
                    </a:cubicBezTo>
                    <a:cubicBezTo>
                      <a:pt x="104" y="4"/>
                      <a:pt x="96" y="32"/>
                      <a:pt x="83" y="38"/>
                    </a:cubicBezTo>
                    <a:cubicBezTo>
                      <a:pt x="79" y="40"/>
                      <a:pt x="76" y="41"/>
                      <a:pt x="73" y="4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5" name="Freeform 476"/>
              <p:cNvSpPr>
                <a:spLocks/>
              </p:cNvSpPr>
              <p:nvPr/>
            </p:nvSpPr>
            <p:spPr bwMode="auto">
              <a:xfrm>
                <a:off x="8730808" y="289447"/>
                <a:ext cx="360406" cy="656078"/>
              </a:xfrm>
              <a:custGeom>
                <a:avLst/>
                <a:gdLst>
                  <a:gd name="T0" fmla="*/ 0 w 111"/>
                  <a:gd name="T1" fmla="*/ 95 h 202"/>
                  <a:gd name="T2" fmla="*/ 7 w 111"/>
                  <a:gd name="T3" fmla="*/ 151 h 202"/>
                  <a:gd name="T4" fmla="*/ 45 w 111"/>
                  <a:gd name="T5" fmla="*/ 199 h 202"/>
                  <a:gd name="T6" fmla="*/ 102 w 111"/>
                  <a:gd name="T7" fmla="*/ 150 h 202"/>
                  <a:gd name="T8" fmla="*/ 99 w 111"/>
                  <a:gd name="T9" fmla="*/ 52 h 202"/>
                  <a:gd name="T10" fmla="*/ 0 w 111"/>
                  <a:gd name="T11" fmla="*/ 95 h 202"/>
                </a:gdLst>
                <a:ahLst/>
                <a:cxnLst>
                  <a:cxn ang="0">
                    <a:pos x="T0" y="T1"/>
                  </a:cxn>
                  <a:cxn ang="0">
                    <a:pos x="T2" y="T3"/>
                  </a:cxn>
                  <a:cxn ang="0">
                    <a:pos x="T4" y="T5"/>
                  </a:cxn>
                  <a:cxn ang="0">
                    <a:pos x="T6" y="T7"/>
                  </a:cxn>
                  <a:cxn ang="0">
                    <a:pos x="T8" y="T9"/>
                  </a:cxn>
                  <a:cxn ang="0">
                    <a:pos x="T10" y="T11"/>
                  </a:cxn>
                </a:cxnLst>
                <a:rect l="0" t="0" r="r" b="b"/>
                <a:pathLst>
                  <a:path w="111" h="202">
                    <a:moveTo>
                      <a:pt x="0" y="95"/>
                    </a:moveTo>
                    <a:cubicBezTo>
                      <a:pt x="0" y="95"/>
                      <a:pt x="3" y="128"/>
                      <a:pt x="7" y="151"/>
                    </a:cubicBezTo>
                    <a:cubicBezTo>
                      <a:pt x="11" y="174"/>
                      <a:pt x="26" y="196"/>
                      <a:pt x="45" y="199"/>
                    </a:cubicBezTo>
                    <a:cubicBezTo>
                      <a:pt x="65" y="202"/>
                      <a:pt x="95" y="190"/>
                      <a:pt x="102" y="150"/>
                    </a:cubicBezTo>
                    <a:cubicBezTo>
                      <a:pt x="109" y="109"/>
                      <a:pt x="111" y="72"/>
                      <a:pt x="99" y="52"/>
                    </a:cubicBezTo>
                    <a:cubicBezTo>
                      <a:pt x="87" y="31"/>
                      <a:pt x="6" y="0"/>
                      <a:pt x="0" y="95"/>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6" name="Freeform 477"/>
              <p:cNvSpPr>
                <a:spLocks noEditPoints="1"/>
              </p:cNvSpPr>
              <p:nvPr/>
            </p:nvSpPr>
            <p:spPr bwMode="auto">
              <a:xfrm>
                <a:off x="8725560" y="380423"/>
                <a:ext cx="369153" cy="561603"/>
              </a:xfrm>
              <a:custGeom>
                <a:avLst/>
                <a:gdLst>
                  <a:gd name="T0" fmla="*/ 53 w 114"/>
                  <a:gd name="T1" fmla="*/ 4 h 173"/>
                  <a:gd name="T2" fmla="*/ 3 w 114"/>
                  <a:gd name="T3" fmla="*/ 67 h 173"/>
                  <a:gd name="T4" fmla="*/ 11 w 114"/>
                  <a:gd name="T5" fmla="*/ 122 h 173"/>
                  <a:gd name="T6" fmla="*/ 48 w 114"/>
                  <a:gd name="T7" fmla="*/ 169 h 173"/>
                  <a:gd name="T8" fmla="*/ 102 w 114"/>
                  <a:gd name="T9" fmla="*/ 121 h 173"/>
                  <a:gd name="T10" fmla="*/ 99 w 114"/>
                  <a:gd name="T11" fmla="*/ 25 h 173"/>
                  <a:gd name="T12" fmla="*/ 53 w 114"/>
                  <a:gd name="T13" fmla="*/ 4 h 173"/>
                  <a:gd name="T14" fmla="*/ 53 w 114"/>
                  <a:gd name="T15" fmla="*/ 173 h 173"/>
                  <a:gd name="T16" fmla="*/ 53 w 114"/>
                  <a:gd name="T17" fmla="*/ 173 h 173"/>
                  <a:gd name="T18" fmla="*/ 47 w 114"/>
                  <a:gd name="T19" fmla="*/ 173 h 173"/>
                  <a:gd name="T20" fmla="*/ 7 w 114"/>
                  <a:gd name="T21" fmla="*/ 123 h 173"/>
                  <a:gd name="T22" fmla="*/ 0 w 114"/>
                  <a:gd name="T23" fmla="*/ 67 h 173"/>
                  <a:gd name="T24" fmla="*/ 53 w 114"/>
                  <a:gd name="T25" fmla="*/ 0 h 173"/>
                  <a:gd name="T26" fmla="*/ 103 w 114"/>
                  <a:gd name="T27" fmla="*/ 23 h 173"/>
                  <a:gd name="T28" fmla="*/ 106 w 114"/>
                  <a:gd name="T29" fmla="*/ 122 h 173"/>
                  <a:gd name="T30" fmla="*/ 53 w 114"/>
                  <a:gd name="T31"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73">
                    <a:moveTo>
                      <a:pt x="53" y="4"/>
                    </a:moveTo>
                    <a:cubicBezTo>
                      <a:pt x="36" y="4"/>
                      <a:pt x="7" y="12"/>
                      <a:pt x="3" y="67"/>
                    </a:cubicBezTo>
                    <a:cubicBezTo>
                      <a:pt x="3" y="67"/>
                      <a:pt x="7" y="100"/>
                      <a:pt x="11" y="122"/>
                    </a:cubicBezTo>
                    <a:cubicBezTo>
                      <a:pt x="14" y="143"/>
                      <a:pt x="28" y="166"/>
                      <a:pt x="48" y="169"/>
                    </a:cubicBezTo>
                    <a:cubicBezTo>
                      <a:pt x="67" y="172"/>
                      <a:pt x="95" y="160"/>
                      <a:pt x="102" y="121"/>
                    </a:cubicBezTo>
                    <a:cubicBezTo>
                      <a:pt x="111" y="73"/>
                      <a:pt x="110" y="42"/>
                      <a:pt x="99" y="25"/>
                    </a:cubicBezTo>
                    <a:cubicBezTo>
                      <a:pt x="94" y="16"/>
                      <a:pt x="74" y="4"/>
                      <a:pt x="53" y="4"/>
                    </a:cubicBezTo>
                    <a:moveTo>
                      <a:pt x="53" y="173"/>
                    </a:moveTo>
                    <a:cubicBezTo>
                      <a:pt x="53" y="173"/>
                      <a:pt x="53" y="173"/>
                      <a:pt x="53" y="173"/>
                    </a:cubicBezTo>
                    <a:cubicBezTo>
                      <a:pt x="51" y="173"/>
                      <a:pt x="49" y="173"/>
                      <a:pt x="47" y="173"/>
                    </a:cubicBezTo>
                    <a:cubicBezTo>
                      <a:pt x="26" y="170"/>
                      <a:pt x="11" y="145"/>
                      <a:pt x="7" y="123"/>
                    </a:cubicBezTo>
                    <a:cubicBezTo>
                      <a:pt x="3" y="100"/>
                      <a:pt x="0" y="67"/>
                      <a:pt x="0" y="67"/>
                    </a:cubicBezTo>
                    <a:cubicBezTo>
                      <a:pt x="3" y="9"/>
                      <a:pt x="34" y="0"/>
                      <a:pt x="53" y="0"/>
                    </a:cubicBezTo>
                    <a:cubicBezTo>
                      <a:pt x="74" y="0"/>
                      <a:pt x="96" y="12"/>
                      <a:pt x="103" y="23"/>
                    </a:cubicBezTo>
                    <a:cubicBezTo>
                      <a:pt x="113" y="41"/>
                      <a:pt x="114" y="73"/>
                      <a:pt x="106" y="122"/>
                    </a:cubicBezTo>
                    <a:cubicBezTo>
                      <a:pt x="100" y="157"/>
                      <a:pt x="75" y="173"/>
                      <a:pt x="53" y="17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7" name="Freeform 478"/>
              <p:cNvSpPr>
                <a:spLocks/>
              </p:cNvSpPr>
              <p:nvPr/>
            </p:nvSpPr>
            <p:spPr bwMode="auto">
              <a:xfrm>
                <a:off x="9250422" y="1269190"/>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8" name="Line 479"/>
              <p:cNvSpPr>
                <a:spLocks noChangeShapeType="1"/>
              </p:cNvSpPr>
              <p:nvPr/>
            </p:nvSpPr>
            <p:spPr bwMode="auto">
              <a:xfrm>
                <a:off x="9250422" y="1269190"/>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9" name="Freeform 480"/>
              <p:cNvSpPr>
                <a:spLocks/>
              </p:cNvSpPr>
              <p:nvPr/>
            </p:nvSpPr>
            <p:spPr bwMode="auto">
              <a:xfrm>
                <a:off x="9243424" y="1263942"/>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0" name="Freeform 481"/>
              <p:cNvSpPr>
                <a:spLocks/>
              </p:cNvSpPr>
              <p:nvPr/>
            </p:nvSpPr>
            <p:spPr bwMode="auto">
              <a:xfrm>
                <a:off x="8475375" y="1269190"/>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1" name="Line 482"/>
              <p:cNvSpPr>
                <a:spLocks noChangeShapeType="1"/>
              </p:cNvSpPr>
              <p:nvPr/>
            </p:nvSpPr>
            <p:spPr bwMode="auto">
              <a:xfrm>
                <a:off x="8475375" y="1269190"/>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2" name="Freeform 483"/>
              <p:cNvSpPr>
                <a:spLocks/>
              </p:cNvSpPr>
              <p:nvPr/>
            </p:nvSpPr>
            <p:spPr bwMode="auto">
              <a:xfrm>
                <a:off x="8468377" y="1263942"/>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3" name="Freeform 484"/>
              <p:cNvSpPr>
                <a:spLocks/>
              </p:cNvSpPr>
              <p:nvPr/>
            </p:nvSpPr>
            <p:spPr bwMode="auto">
              <a:xfrm>
                <a:off x="8666075" y="345432"/>
                <a:ext cx="454881" cy="425139"/>
              </a:xfrm>
              <a:custGeom>
                <a:avLst/>
                <a:gdLst>
                  <a:gd name="T0" fmla="*/ 12 w 140"/>
                  <a:gd name="T1" fmla="*/ 100 h 131"/>
                  <a:gd name="T2" fmla="*/ 40 w 140"/>
                  <a:gd name="T3" fmla="*/ 13 h 131"/>
                  <a:gd name="T4" fmla="*/ 121 w 140"/>
                  <a:gd name="T5" fmla="*/ 26 h 131"/>
                  <a:gd name="T6" fmla="*/ 135 w 140"/>
                  <a:gd name="T7" fmla="*/ 131 h 131"/>
                  <a:gd name="T8" fmla="*/ 117 w 140"/>
                  <a:gd name="T9" fmla="*/ 68 h 131"/>
                  <a:gd name="T10" fmla="*/ 101 w 140"/>
                  <a:gd name="T11" fmla="*/ 35 h 131"/>
                  <a:gd name="T12" fmla="*/ 68 w 140"/>
                  <a:gd name="T13" fmla="*/ 66 h 131"/>
                  <a:gd name="T14" fmla="*/ 18 w 140"/>
                  <a:gd name="T15" fmla="*/ 125 h 131"/>
                  <a:gd name="T16" fmla="*/ 12 w 140"/>
                  <a:gd name="T17"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1">
                    <a:moveTo>
                      <a:pt x="12" y="100"/>
                    </a:moveTo>
                    <a:cubicBezTo>
                      <a:pt x="12" y="100"/>
                      <a:pt x="0" y="42"/>
                      <a:pt x="40" y="13"/>
                    </a:cubicBezTo>
                    <a:cubicBezTo>
                      <a:pt x="63" y="1"/>
                      <a:pt x="104" y="0"/>
                      <a:pt x="121" y="26"/>
                    </a:cubicBezTo>
                    <a:cubicBezTo>
                      <a:pt x="134" y="50"/>
                      <a:pt x="140" y="100"/>
                      <a:pt x="135" y="131"/>
                    </a:cubicBezTo>
                    <a:cubicBezTo>
                      <a:pt x="131" y="104"/>
                      <a:pt x="125" y="85"/>
                      <a:pt x="117" y="68"/>
                    </a:cubicBezTo>
                    <a:cubicBezTo>
                      <a:pt x="109" y="51"/>
                      <a:pt x="101" y="35"/>
                      <a:pt x="101" y="35"/>
                    </a:cubicBezTo>
                    <a:cubicBezTo>
                      <a:pt x="101" y="35"/>
                      <a:pt x="90" y="51"/>
                      <a:pt x="68" y="66"/>
                    </a:cubicBezTo>
                    <a:cubicBezTo>
                      <a:pt x="47" y="81"/>
                      <a:pt x="23" y="100"/>
                      <a:pt x="18" y="125"/>
                    </a:cubicBezTo>
                    <a:cubicBezTo>
                      <a:pt x="16" y="118"/>
                      <a:pt x="12" y="100"/>
                      <a:pt x="12" y="100"/>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4" name="Freeform 485"/>
              <p:cNvSpPr>
                <a:spLocks/>
              </p:cNvSpPr>
              <p:nvPr/>
            </p:nvSpPr>
            <p:spPr bwMode="auto">
              <a:xfrm>
                <a:off x="8646830" y="455653"/>
                <a:ext cx="496870" cy="509117"/>
              </a:xfrm>
              <a:custGeom>
                <a:avLst/>
                <a:gdLst>
                  <a:gd name="T0" fmla="*/ 34 w 153"/>
                  <a:gd name="T1" fmla="*/ 157 h 157"/>
                  <a:gd name="T2" fmla="*/ 33 w 153"/>
                  <a:gd name="T3" fmla="*/ 156 h 157"/>
                  <a:gd name="T4" fmla="*/ 39 w 153"/>
                  <a:gd name="T5" fmla="*/ 58 h 157"/>
                  <a:gd name="T6" fmla="*/ 70 w 153"/>
                  <a:gd name="T7" fmla="*/ 33 h 157"/>
                  <a:gd name="T8" fmla="*/ 105 w 153"/>
                  <a:gd name="T9" fmla="*/ 1 h 157"/>
                  <a:gd name="T10" fmla="*/ 107 w 153"/>
                  <a:gd name="T11" fmla="*/ 0 h 157"/>
                  <a:gd name="T12" fmla="*/ 109 w 153"/>
                  <a:gd name="T13" fmla="*/ 1 h 157"/>
                  <a:gd name="T14" fmla="*/ 116 w 153"/>
                  <a:gd name="T15" fmla="*/ 16 h 157"/>
                  <a:gd name="T16" fmla="*/ 139 w 153"/>
                  <a:gd name="T17" fmla="*/ 142 h 157"/>
                  <a:gd name="T18" fmla="*/ 137 w 153"/>
                  <a:gd name="T19" fmla="*/ 143 h 157"/>
                  <a:gd name="T20" fmla="*/ 135 w 153"/>
                  <a:gd name="T21" fmla="*/ 141 h 157"/>
                  <a:gd name="T22" fmla="*/ 113 w 153"/>
                  <a:gd name="T23" fmla="*/ 17 h 157"/>
                  <a:gd name="T24" fmla="*/ 107 w 153"/>
                  <a:gd name="T25" fmla="*/ 6 h 157"/>
                  <a:gd name="T26" fmla="*/ 72 w 153"/>
                  <a:gd name="T27" fmla="*/ 36 h 157"/>
                  <a:gd name="T28" fmla="*/ 42 w 153"/>
                  <a:gd name="T29" fmla="*/ 60 h 157"/>
                  <a:gd name="T30" fmla="*/ 36 w 153"/>
                  <a:gd name="T31" fmla="*/ 154 h 157"/>
                  <a:gd name="T32" fmla="*/ 36 w 153"/>
                  <a:gd name="T33" fmla="*/ 157 h 157"/>
                  <a:gd name="T34" fmla="*/ 34 w 153"/>
                  <a:gd name="T3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157">
                    <a:moveTo>
                      <a:pt x="34" y="157"/>
                    </a:moveTo>
                    <a:cubicBezTo>
                      <a:pt x="34" y="157"/>
                      <a:pt x="33" y="157"/>
                      <a:pt x="33" y="156"/>
                    </a:cubicBezTo>
                    <a:cubicBezTo>
                      <a:pt x="33" y="155"/>
                      <a:pt x="0" y="106"/>
                      <a:pt x="39" y="58"/>
                    </a:cubicBezTo>
                    <a:cubicBezTo>
                      <a:pt x="47" y="49"/>
                      <a:pt x="59" y="41"/>
                      <a:pt x="70" y="33"/>
                    </a:cubicBezTo>
                    <a:cubicBezTo>
                      <a:pt x="85" y="23"/>
                      <a:pt x="100" y="12"/>
                      <a:pt x="105" y="1"/>
                    </a:cubicBezTo>
                    <a:cubicBezTo>
                      <a:pt x="105" y="0"/>
                      <a:pt x="106" y="0"/>
                      <a:pt x="107" y="0"/>
                    </a:cubicBezTo>
                    <a:cubicBezTo>
                      <a:pt x="108" y="0"/>
                      <a:pt x="108" y="0"/>
                      <a:pt x="109" y="1"/>
                    </a:cubicBezTo>
                    <a:cubicBezTo>
                      <a:pt x="110" y="5"/>
                      <a:pt x="113" y="10"/>
                      <a:pt x="116" y="16"/>
                    </a:cubicBezTo>
                    <a:cubicBezTo>
                      <a:pt x="130" y="42"/>
                      <a:pt x="153" y="86"/>
                      <a:pt x="139" y="142"/>
                    </a:cubicBezTo>
                    <a:cubicBezTo>
                      <a:pt x="139" y="143"/>
                      <a:pt x="138" y="143"/>
                      <a:pt x="137" y="143"/>
                    </a:cubicBezTo>
                    <a:cubicBezTo>
                      <a:pt x="136" y="143"/>
                      <a:pt x="135" y="142"/>
                      <a:pt x="135" y="141"/>
                    </a:cubicBezTo>
                    <a:cubicBezTo>
                      <a:pt x="149" y="86"/>
                      <a:pt x="126" y="43"/>
                      <a:pt x="113" y="17"/>
                    </a:cubicBezTo>
                    <a:cubicBezTo>
                      <a:pt x="110" y="13"/>
                      <a:pt x="108" y="9"/>
                      <a:pt x="107" y="6"/>
                    </a:cubicBezTo>
                    <a:cubicBezTo>
                      <a:pt x="100" y="17"/>
                      <a:pt x="86" y="27"/>
                      <a:pt x="72" y="36"/>
                    </a:cubicBezTo>
                    <a:cubicBezTo>
                      <a:pt x="61" y="44"/>
                      <a:pt x="49" y="52"/>
                      <a:pt x="42" y="60"/>
                    </a:cubicBezTo>
                    <a:cubicBezTo>
                      <a:pt x="5" y="106"/>
                      <a:pt x="36" y="153"/>
                      <a:pt x="36" y="154"/>
                    </a:cubicBezTo>
                    <a:cubicBezTo>
                      <a:pt x="37" y="155"/>
                      <a:pt x="36" y="156"/>
                      <a:pt x="36" y="157"/>
                    </a:cubicBezTo>
                    <a:cubicBezTo>
                      <a:pt x="35" y="157"/>
                      <a:pt x="35" y="157"/>
                      <a:pt x="34" y="1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5" name="Oval 486"/>
              <p:cNvSpPr>
                <a:spLocks noChangeArrowheads="1"/>
              </p:cNvSpPr>
              <p:nvPr/>
            </p:nvSpPr>
            <p:spPr bwMode="auto">
              <a:xfrm>
                <a:off x="8802540" y="656851"/>
                <a:ext cx="38490" cy="41989"/>
              </a:xfrm>
              <a:prstGeom prst="ellipse">
                <a:avLst/>
              </a:prstGeom>
              <a:solidFill>
                <a:srgbClr val="65C8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6" name="Freeform 487"/>
              <p:cNvSpPr>
                <a:spLocks noEditPoints="1"/>
              </p:cNvSpPr>
              <p:nvPr/>
            </p:nvSpPr>
            <p:spPr bwMode="auto">
              <a:xfrm>
                <a:off x="8795541" y="649853"/>
                <a:ext cx="52486" cy="52486"/>
              </a:xfrm>
              <a:custGeom>
                <a:avLst/>
                <a:gdLst>
                  <a:gd name="T0" fmla="*/ 8 w 16"/>
                  <a:gd name="T1" fmla="*/ 4 h 16"/>
                  <a:gd name="T2" fmla="*/ 4 w 16"/>
                  <a:gd name="T3" fmla="*/ 8 h 16"/>
                  <a:gd name="T4" fmla="*/ 8 w 16"/>
                  <a:gd name="T5" fmla="*/ 13 h 16"/>
                  <a:gd name="T6" fmla="*/ 13 w 16"/>
                  <a:gd name="T7" fmla="*/ 8 h 16"/>
                  <a:gd name="T8" fmla="*/ 8 w 16"/>
                  <a:gd name="T9" fmla="*/ 4 h 16"/>
                  <a:gd name="T10" fmla="*/ 8 w 16"/>
                  <a:gd name="T11" fmla="*/ 16 h 16"/>
                  <a:gd name="T12" fmla="*/ 0 w 16"/>
                  <a:gd name="T13" fmla="*/ 8 h 16"/>
                  <a:gd name="T14" fmla="*/ 8 w 16"/>
                  <a:gd name="T15" fmla="*/ 0 h 16"/>
                  <a:gd name="T16" fmla="*/ 16 w 16"/>
                  <a:gd name="T17" fmla="*/ 8 h 16"/>
                  <a:gd name="T18" fmla="*/ 8 w 16"/>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4"/>
                    </a:moveTo>
                    <a:cubicBezTo>
                      <a:pt x="6" y="4"/>
                      <a:pt x="4" y="6"/>
                      <a:pt x="4" y="8"/>
                    </a:cubicBezTo>
                    <a:cubicBezTo>
                      <a:pt x="4" y="11"/>
                      <a:pt x="6" y="13"/>
                      <a:pt x="8" y="13"/>
                    </a:cubicBezTo>
                    <a:cubicBezTo>
                      <a:pt x="11" y="13"/>
                      <a:pt x="13" y="11"/>
                      <a:pt x="13" y="8"/>
                    </a:cubicBezTo>
                    <a:cubicBezTo>
                      <a:pt x="13" y="6"/>
                      <a:pt x="11" y="4"/>
                      <a:pt x="8" y="4"/>
                    </a:cubicBezTo>
                    <a:moveTo>
                      <a:pt x="8" y="16"/>
                    </a:moveTo>
                    <a:cubicBezTo>
                      <a:pt x="3" y="16"/>
                      <a:pt x="0" y="13"/>
                      <a:pt x="0" y="8"/>
                    </a:cubicBezTo>
                    <a:cubicBezTo>
                      <a:pt x="0" y="4"/>
                      <a:pt x="3" y="0"/>
                      <a:pt x="8" y="0"/>
                    </a:cubicBezTo>
                    <a:cubicBezTo>
                      <a:pt x="13" y="0"/>
                      <a:pt x="16" y="4"/>
                      <a:pt x="16" y="8"/>
                    </a:cubicBezTo>
                    <a:cubicBezTo>
                      <a:pt x="16" y="13"/>
                      <a:pt x="13" y="16"/>
                      <a:pt x="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7" name="Freeform 488"/>
              <p:cNvSpPr>
                <a:spLocks/>
              </p:cNvSpPr>
              <p:nvPr/>
            </p:nvSpPr>
            <p:spPr bwMode="auto">
              <a:xfrm>
                <a:off x="8760551" y="649853"/>
                <a:ext cx="110221" cy="33241"/>
              </a:xfrm>
              <a:custGeom>
                <a:avLst/>
                <a:gdLst>
                  <a:gd name="T0" fmla="*/ 2 w 34"/>
                  <a:gd name="T1" fmla="*/ 10 h 10"/>
                  <a:gd name="T2" fmla="*/ 1 w 34"/>
                  <a:gd name="T3" fmla="*/ 10 h 10"/>
                  <a:gd name="T4" fmla="*/ 1 w 34"/>
                  <a:gd name="T5" fmla="*/ 7 h 10"/>
                  <a:gd name="T6" fmla="*/ 19 w 34"/>
                  <a:gd name="T7" fmla="*/ 0 h 10"/>
                  <a:gd name="T8" fmla="*/ 33 w 34"/>
                  <a:gd name="T9" fmla="*/ 6 h 10"/>
                  <a:gd name="T10" fmla="*/ 33 w 34"/>
                  <a:gd name="T11" fmla="*/ 9 h 10"/>
                  <a:gd name="T12" fmla="*/ 30 w 34"/>
                  <a:gd name="T13" fmla="*/ 8 h 10"/>
                  <a:gd name="T14" fmla="*/ 19 w 34"/>
                  <a:gd name="T15" fmla="*/ 4 h 10"/>
                  <a:gd name="T16" fmla="*/ 4 w 34"/>
                  <a:gd name="T17" fmla="*/ 10 h 10"/>
                  <a:gd name="T18" fmla="*/ 2 w 34"/>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2" y="10"/>
                    </a:moveTo>
                    <a:cubicBezTo>
                      <a:pt x="2" y="10"/>
                      <a:pt x="1" y="10"/>
                      <a:pt x="1" y="10"/>
                    </a:cubicBezTo>
                    <a:cubicBezTo>
                      <a:pt x="0" y="9"/>
                      <a:pt x="0" y="8"/>
                      <a:pt x="1" y="7"/>
                    </a:cubicBezTo>
                    <a:cubicBezTo>
                      <a:pt x="1" y="7"/>
                      <a:pt x="8" y="0"/>
                      <a:pt x="19" y="0"/>
                    </a:cubicBezTo>
                    <a:cubicBezTo>
                      <a:pt x="30" y="0"/>
                      <a:pt x="33" y="6"/>
                      <a:pt x="33" y="6"/>
                    </a:cubicBezTo>
                    <a:cubicBezTo>
                      <a:pt x="34" y="7"/>
                      <a:pt x="33" y="9"/>
                      <a:pt x="33" y="9"/>
                    </a:cubicBezTo>
                    <a:cubicBezTo>
                      <a:pt x="32" y="9"/>
                      <a:pt x="30" y="9"/>
                      <a:pt x="30" y="8"/>
                    </a:cubicBezTo>
                    <a:cubicBezTo>
                      <a:pt x="30" y="8"/>
                      <a:pt x="28" y="4"/>
                      <a:pt x="19" y="4"/>
                    </a:cubicBezTo>
                    <a:cubicBezTo>
                      <a:pt x="10" y="4"/>
                      <a:pt x="4" y="10"/>
                      <a:pt x="4" y="10"/>
                    </a:cubicBezTo>
                    <a:cubicBezTo>
                      <a:pt x="3"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8" name="Oval 489"/>
              <p:cNvSpPr>
                <a:spLocks noChangeArrowheads="1"/>
              </p:cNvSpPr>
              <p:nvPr/>
            </p:nvSpPr>
            <p:spPr bwMode="auto">
              <a:xfrm>
                <a:off x="8977494" y="656851"/>
                <a:ext cx="41989" cy="41989"/>
              </a:xfrm>
              <a:prstGeom prst="ellipse">
                <a:avLst/>
              </a:prstGeom>
              <a:solidFill>
                <a:srgbClr val="65C8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9" name="Freeform 490"/>
              <p:cNvSpPr>
                <a:spLocks noEditPoints="1"/>
              </p:cNvSpPr>
              <p:nvPr/>
            </p:nvSpPr>
            <p:spPr bwMode="auto">
              <a:xfrm>
                <a:off x="8972245" y="649853"/>
                <a:ext cx="50737" cy="52486"/>
              </a:xfrm>
              <a:custGeom>
                <a:avLst/>
                <a:gdLst>
                  <a:gd name="T0" fmla="*/ 8 w 16"/>
                  <a:gd name="T1" fmla="*/ 4 h 16"/>
                  <a:gd name="T2" fmla="*/ 4 w 16"/>
                  <a:gd name="T3" fmla="*/ 8 h 16"/>
                  <a:gd name="T4" fmla="*/ 8 w 16"/>
                  <a:gd name="T5" fmla="*/ 13 h 16"/>
                  <a:gd name="T6" fmla="*/ 13 w 16"/>
                  <a:gd name="T7" fmla="*/ 8 h 16"/>
                  <a:gd name="T8" fmla="*/ 8 w 16"/>
                  <a:gd name="T9" fmla="*/ 4 h 16"/>
                  <a:gd name="T10" fmla="*/ 8 w 16"/>
                  <a:gd name="T11" fmla="*/ 16 h 16"/>
                  <a:gd name="T12" fmla="*/ 0 w 16"/>
                  <a:gd name="T13" fmla="*/ 8 h 16"/>
                  <a:gd name="T14" fmla="*/ 8 w 16"/>
                  <a:gd name="T15" fmla="*/ 0 h 16"/>
                  <a:gd name="T16" fmla="*/ 16 w 16"/>
                  <a:gd name="T17" fmla="*/ 8 h 16"/>
                  <a:gd name="T18" fmla="*/ 8 w 16"/>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4"/>
                    </a:moveTo>
                    <a:cubicBezTo>
                      <a:pt x="6" y="4"/>
                      <a:pt x="4" y="6"/>
                      <a:pt x="4" y="8"/>
                    </a:cubicBezTo>
                    <a:cubicBezTo>
                      <a:pt x="4" y="11"/>
                      <a:pt x="6" y="13"/>
                      <a:pt x="8" y="13"/>
                    </a:cubicBezTo>
                    <a:cubicBezTo>
                      <a:pt x="11" y="13"/>
                      <a:pt x="13" y="11"/>
                      <a:pt x="13" y="8"/>
                    </a:cubicBezTo>
                    <a:cubicBezTo>
                      <a:pt x="13" y="6"/>
                      <a:pt x="11" y="4"/>
                      <a:pt x="8" y="4"/>
                    </a:cubicBezTo>
                    <a:moveTo>
                      <a:pt x="8" y="16"/>
                    </a:moveTo>
                    <a:cubicBezTo>
                      <a:pt x="4" y="16"/>
                      <a:pt x="0" y="13"/>
                      <a:pt x="0" y="8"/>
                    </a:cubicBezTo>
                    <a:cubicBezTo>
                      <a:pt x="0" y="4"/>
                      <a:pt x="4" y="0"/>
                      <a:pt x="8" y="0"/>
                    </a:cubicBezTo>
                    <a:cubicBezTo>
                      <a:pt x="13" y="0"/>
                      <a:pt x="16" y="4"/>
                      <a:pt x="16" y="8"/>
                    </a:cubicBezTo>
                    <a:cubicBezTo>
                      <a:pt x="16" y="13"/>
                      <a:pt x="13" y="16"/>
                      <a:pt x="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0" name="Freeform 491"/>
              <p:cNvSpPr>
                <a:spLocks/>
              </p:cNvSpPr>
              <p:nvPr/>
            </p:nvSpPr>
            <p:spPr bwMode="auto">
              <a:xfrm>
                <a:off x="8949501" y="649853"/>
                <a:ext cx="110221" cy="33241"/>
              </a:xfrm>
              <a:custGeom>
                <a:avLst/>
                <a:gdLst>
                  <a:gd name="T0" fmla="*/ 32 w 34"/>
                  <a:gd name="T1" fmla="*/ 10 h 10"/>
                  <a:gd name="T2" fmla="*/ 31 w 34"/>
                  <a:gd name="T3" fmla="*/ 10 h 10"/>
                  <a:gd name="T4" fmla="*/ 16 w 34"/>
                  <a:gd name="T5" fmla="*/ 4 h 10"/>
                  <a:gd name="T6" fmla="*/ 15 w 34"/>
                  <a:gd name="T7" fmla="*/ 4 h 10"/>
                  <a:gd name="T8" fmla="*/ 4 w 34"/>
                  <a:gd name="T9" fmla="*/ 8 h 10"/>
                  <a:gd name="T10" fmla="*/ 2 w 34"/>
                  <a:gd name="T11" fmla="*/ 9 h 10"/>
                  <a:gd name="T12" fmla="*/ 1 w 34"/>
                  <a:gd name="T13" fmla="*/ 6 h 10"/>
                  <a:gd name="T14" fmla="*/ 15 w 34"/>
                  <a:gd name="T15" fmla="*/ 0 h 10"/>
                  <a:gd name="T16" fmla="*/ 33 w 34"/>
                  <a:gd name="T17" fmla="*/ 7 h 10"/>
                  <a:gd name="T18" fmla="*/ 33 w 34"/>
                  <a:gd name="T19" fmla="*/ 10 h 10"/>
                  <a:gd name="T20" fmla="*/ 32 w 34"/>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0">
                    <a:moveTo>
                      <a:pt x="32" y="10"/>
                    </a:moveTo>
                    <a:cubicBezTo>
                      <a:pt x="31" y="10"/>
                      <a:pt x="31" y="10"/>
                      <a:pt x="31" y="10"/>
                    </a:cubicBezTo>
                    <a:cubicBezTo>
                      <a:pt x="31" y="10"/>
                      <a:pt x="25" y="4"/>
                      <a:pt x="16" y="4"/>
                    </a:cubicBezTo>
                    <a:cubicBezTo>
                      <a:pt x="16" y="4"/>
                      <a:pt x="15" y="4"/>
                      <a:pt x="15" y="4"/>
                    </a:cubicBezTo>
                    <a:cubicBezTo>
                      <a:pt x="6" y="4"/>
                      <a:pt x="4" y="8"/>
                      <a:pt x="4" y="8"/>
                    </a:cubicBezTo>
                    <a:cubicBezTo>
                      <a:pt x="4" y="9"/>
                      <a:pt x="3" y="9"/>
                      <a:pt x="2" y="9"/>
                    </a:cubicBezTo>
                    <a:cubicBezTo>
                      <a:pt x="1" y="8"/>
                      <a:pt x="0" y="7"/>
                      <a:pt x="1" y="6"/>
                    </a:cubicBezTo>
                    <a:cubicBezTo>
                      <a:pt x="1" y="6"/>
                      <a:pt x="4" y="0"/>
                      <a:pt x="15" y="0"/>
                    </a:cubicBezTo>
                    <a:cubicBezTo>
                      <a:pt x="26" y="0"/>
                      <a:pt x="33" y="7"/>
                      <a:pt x="33" y="7"/>
                    </a:cubicBezTo>
                    <a:cubicBezTo>
                      <a:pt x="34" y="8"/>
                      <a:pt x="34" y="9"/>
                      <a:pt x="33" y="10"/>
                    </a:cubicBezTo>
                    <a:cubicBezTo>
                      <a:pt x="33" y="10"/>
                      <a:pt x="32" y="10"/>
                      <a:pt x="3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1" name="Freeform 492"/>
              <p:cNvSpPr>
                <a:spLocks/>
              </p:cNvSpPr>
              <p:nvPr/>
            </p:nvSpPr>
            <p:spPr bwMode="auto">
              <a:xfrm>
                <a:off x="8844529" y="812560"/>
                <a:ext cx="124217" cy="71731"/>
              </a:xfrm>
              <a:custGeom>
                <a:avLst/>
                <a:gdLst>
                  <a:gd name="T0" fmla="*/ 0 w 38"/>
                  <a:gd name="T1" fmla="*/ 2 h 22"/>
                  <a:gd name="T2" fmla="*/ 19 w 38"/>
                  <a:gd name="T3" fmla="*/ 6 h 22"/>
                  <a:gd name="T4" fmla="*/ 38 w 38"/>
                  <a:gd name="T5" fmla="*/ 3 h 22"/>
                  <a:gd name="T6" fmla="*/ 0 w 38"/>
                  <a:gd name="T7" fmla="*/ 2 h 22"/>
                </a:gdLst>
                <a:ahLst/>
                <a:cxnLst>
                  <a:cxn ang="0">
                    <a:pos x="T0" y="T1"/>
                  </a:cxn>
                  <a:cxn ang="0">
                    <a:pos x="T2" y="T3"/>
                  </a:cxn>
                  <a:cxn ang="0">
                    <a:pos x="T4" y="T5"/>
                  </a:cxn>
                  <a:cxn ang="0">
                    <a:pos x="T6" y="T7"/>
                  </a:cxn>
                </a:cxnLst>
                <a:rect l="0" t="0" r="r" b="b"/>
                <a:pathLst>
                  <a:path w="38" h="22">
                    <a:moveTo>
                      <a:pt x="0" y="2"/>
                    </a:moveTo>
                    <a:cubicBezTo>
                      <a:pt x="5" y="2"/>
                      <a:pt x="11" y="0"/>
                      <a:pt x="19" y="6"/>
                    </a:cubicBezTo>
                    <a:cubicBezTo>
                      <a:pt x="25" y="1"/>
                      <a:pt x="33" y="0"/>
                      <a:pt x="38" y="3"/>
                    </a:cubicBezTo>
                    <a:cubicBezTo>
                      <a:pt x="29" y="16"/>
                      <a:pt x="12" y="22"/>
                      <a:pt x="0" y="2"/>
                    </a:cubicBezTo>
                  </a:path>
                </a:pathLst>
              </a:custGeom>
              <a:solidFill>
                <a:srgbClr val="ED1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2" name="Freeform 493"/>
              <p:cNvSpPr>
                <a:spLocks noEditPoints="1"/>
              </p:cNvSpPr>
              <p:nvPr/>
            </p:nvSpPr>
            <p:spPr bwMode="auto">
              <a:xfrm>
                <a:off x="8839280" y="809061"/>
                <a:ext cx="134715" cy="57735"/>
              </a:xfrm>
              <a:custGeom>
                <a:avLst/>
                <a:gdLst>
                  <a:gd name="T0" fmla="*/ 5 w 42"/>
                  <a:gd name="T1" fmla="*/ 5 h 18"/>
                  <a:gd name="T2" fmla="*/ 21 w 42"/>
                  <a:gd name="T3" fmla="*/ 14 h 18"/>
                  <a:gd name="T4" fmla="*/ 37 w 42"/>
                  <a:gd name="T5" fmla="*/ 5 h 18"/>
                  <a:gd name="T6" fmla="*/ 33 w 42"/>
                  <a:gd name="T7" fmla="*/ 4 h 18"/>
                  <a:gd name="T8" fmla="*/ 23 w 42"/>
                  <a:gd name="T9" fmla="*/ 8 h 18"/>
                  <a:gd name="T10" fmla="*/ 20 w 42"/>
                  <a:gd name="T11" fmla="*/ 8 h 18"/>
                  <a:gd name="T12" fmla="*/ 9 w 42"/>
                  <a:gd name="T13" fmla="*/ 5 h 18"/>
                  <a:gd name="T14" fmla="*/ 5 w 42"/>
                  <a:gd name="T15" fmla="*/ 5 h 18"/>
                  <a:gd name="T16" fmla="*/ 21 w 42"/>
                  <a:gd name="T17" fmla="*/ 18 h 18"/>
                  <a:gd name="T18" fmla="*/ 0 w 42"/>
                  <a:gd name="T19" fmla="*/ 4 h 18"/>
                  <a:gd name="T20" fmla="*/ 0 w 42"/>
                  <a:gd name="T21" fmla="*/ 2 h 18"/>
                  <a:gd name="T22" fmla="*/ 1 w 42"/>
                  <a:gd name="T23" fmla="*/ 1 h 18"/>
                  <a:gd name="T24" fmla="*/ 3 w 42"/>
                  <a:gd name="T25" fmla="*/ 1 h 18"/>
                  <a:gd name="T26" fmla="*/ 9 w 42"/>
                  <a:gd name="T27" fmla="*/ 1 h 18"/>
                  <a:gd name="T28" fmla="*/ 21 w 42"/>
                  <a:gd name="T29" fmla="*/ 4 h 18"/>
                  <a:gd name="T30" fmla="*/ 33 w 42"/>
                  <a:gd name="T31" fmla="*/ 0 h 18"/>
                  <a:gd name="T32" fmla="*/ 41 w 42"/>
                  <a:gd name="T33" fmla="*/ 2 h 18"/>
                  <a:gd name="T34" fmla="*/ 42 w 42"/>
                  <a:gd name="T35" fmla="*/ 3 h 18"/>
                  <a:gd name="T36" fmla="*/ 42 w 42"/>
                  <a:gd name="T37" fmla="*/ 5 h 18"/>
                  <a:gd name="T38" fmla="*/ 21 w 42"/>
                  <a:gd name="T3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8">
                    <a:moveTo>
                      <a:pt x="5" y="5"/>
                    </a:moveTo>
                    <a:cubicBezTo>
                      <a:pt x="10" y="11"/>
                      <a:pt x="15" y="14"/>
                      <a:pt x="21" y="14"/>
                    </a:cubicBezTo>
                    <a:cubicBezTo>
                      <a:pt x="27" y="14"/>
                      <a:pt x="33" y="11"/>
                      <a:pt x="37" y="5"/>
                    </a:cubicBezTo>
                    <a:cubicBezTo>
                      <a:pt x="36" y="4"/>
                      <a:pt x="35" y="4"/>
                      <a:pt x="33" y="4"/>
                    </a:cubicBezTo>
                    <a:cubicBezTo>
                      <a:pt x="29" y="4"/>
                      <a:pt x="25" y="6"/>
                      <a:pt x="23" y="8"/>
                    </a:cubicBezTo>
                    <a:cubicBezTo>
                      <a:pt x="22" y="9"/>
                      <a:pt x="21" y="9"/>
                      <a:pt x="20" y="8"/>
                    </a:cubicBezTo>
                    <a:cubicBezTo>
                      <a:pt x="15" y="5"/>
                      <a:pt x="11" y="5"/>
                      <a:pt x="9" y="5"/>
                    </a:cubicBezTo>
                    <a:cubicBezTo>
                      <a:pt x="7" y="5"/>
                      <a:pt x="6" y="5"/>
                      <a:pt x="5" y="5"/>
                    </a:cubicBezTo>
                    <a:moveTo>
                      <a:pt x="21" y="18"/>
                    </a:moveTo>
                    <a:cubicBezTo>
                      <a:pt x="15" y="18"/>
                      <a:pt x="7" y="16"/>
                      <a:pt x="0" y="4"/>
                    </a:cubicBezTo>
                    <a:cubicBezTo>
                      <a:pt x="0" y="4"/>
                      <a:pt x="0" y="3"/>
                      <a:pt x="0" y="2"/>
                    </a:cubicBezTo>
                    <a:cubicBezTo>
                      <a:pt x="0" y="2"/>
                      <a:pt x="1" y="1"/>
                      <a:pt x="1" y="1"/>
                    </a:cubicBezTo>
                    <a:cubicBezTo>
                      <a:pt x="2" y="1"/>
                      <a:pt x="3" y="1"/>
                      <a:pt x="3" y="1"/>
                    </a:cubicBezTo>
                    <a:cubicBezTo>
                      <a:pt x="5" y="1"/>
                      <a:pt x="7" y="1"/>
                      <a:pt x="9" y="1"/>
                    </a:cubicBezTo>
                    <a:cubicBezTo>
                      <a:pt x="13" y="1"/>
                      <a:pt x="17" y="2"/>
                      <a:pt x="21" y="4"/>
                    </a:cubicBezTo>
                    <a:cubicBezTo>
                      <a:pt x="24" y="2"/>
                      <a:pt x="29" y="0"/>
                      <a:pt x="33" y="0"/>
                    </a:cubicBezTo>
                    <a:cubicBezTo>
                      <a:pt x="36" y="0"/>
                      <a:pt x="39" y="1"/>
                      <a:pt x="41" y="2"/>
                    </a:cubicBezTo>
                    <a:cubicBezTo>
                      <a:pt x="41" y="2"/>
                      <a:pt x="42" y="3"/>
                      <a:pt x="42" y="3"/>
                    </a:cubicBezTo>
                    <a:cubicBezTo>
                      <a:pt x="42" y="4"/>
                      <a:pt x="42" y="4"/>
                      <a:pt x="42" y="5"/>
                    </a:cubicBezTo>
                    <a:cubicBezTo>
                      <a:pt x="36" y="13"/>
                      <a:pt x="28" y="18"/>
                      <a:pt x="21"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168" name="矩形 167"/>
            <p:cNvSpPr/>
            <p:nvPr/>
          </p:nvSpPr>
          <p:spPr>
            <a:xfrm>
              <a:off x="1117602" y="3768590"/>
              <a:ext cx="715260" cy="369332"/>
            </a:xfrm>
            <a:prstGeom prst="rect">
              <a:avLst/>
            </a:prstGeom>
          </p:spPr>
          <p:txBody>
            <a:bodyPr wrap="none">
              <a:spAutoFit/>
            </a:bodyPr>
            <a:lstStyle/>
            <a:p>
              <a:r>
                <a:rPr lang="en-US" altLang="zh-CN" dirty="0">
                  <a:solidFill>
                    <a:srgbClr val="7030A0"/>
                  </a:solidFill>
                  <a:latin typeface="微软雅黑" pitchFamily="34" charset="-122"/>
                  <a:ea typeface="微软雅黑" pitchFamily="34" charset="-122"/>
                </a:rPr>
                <a:t>Alice</a:t>
              </a:r>
              <a:endParaRPr lang="zh-CN" altLang="en-US" dirty="0">
                <a:solidFill>
                  <a:srgbClr val="7030A0"/>
                </a:solidFill>
                <a:latin typeface="微软雅黑" pitchFamily="34" charset="-122"/>
                <a:ea typeface="微软雅黑" pitchFamily="34" charset="-122"/>
              </a:endParaRPr>
            </a:p>
          </p:txBody>
        </p:sp>
      </p:grpSp>
      <p:grpSp>
        <p:nvGrpSpPr>
          <p:cNvPr id="177" name="组合 176"/>
          <p:cNvGrpSpPr/>
          <p:nvPr/>
        </p:nvGrpSpPr>
        <p:grpSpPr>
          <a:xfrm>
            <a:off x="4126802" y="3078798"/>
            <a:ext cx="4426140" cy="1147000"/>
            <a:chOff x="4126802" y="3322638"/>
            <a:chExt cx="4426140" cy="1147000"/>
          </a:xfrm>
        </p:grpSpPr>
        <p:pic>
          <p:nvPicPr>
            <p:cNvPr id="1031" name="Picture 7" descr="查看源图像"/>
            <p:cNvPicPr>
              <a:picLocks noChangeAspect="1" noChangeArrowheads="1"/>
            </p:cNvPicPr>
            <p:nvPr/>
          </p:nvPicPr>
          <p:blipFill>
            <a:blip r:embed="rId4" cstate="print"/>
            <a:srcRect/>
            <a:stretch>
              <a:fillRect/>
            </a:stretch>
          </p:blipFill>
          <p:spPr bwMode="auto">
            <a:xfrm>
              <a:off x="5690743" y="3322638"/>
              <a:ext cx="1027049" cy="836018"/>
            </a:xfrm>
            <a:prstGeom prst="rect">
              <a:avLst/>
            </a:prstGeom>
            <a:noFill/>
          </p:spPr>
        </p:pic>
        <p:cxnSp>
          <p:nvCxnSpPr>
            <p:cNvPr id="5" name="Straight Arrow Connector 290">
              <a:extLst>
                <a:ext uri="{FF2B5EF4-FFF2-40B4-BE49-F238E27FC236}">
                  <a16:creationId xmlns:a16="http://schemas.microsoft.com/office/drawing/2014/main" id="{45EF73C5-65FD-4F90-AE0F-F4F2FF4F049B}"/>
                </a:ext>
              </a:extLst>
            </p:cNvPr>
            <p:cNvCxnSpPr/>
            <p:nvPr/>
          </p:nvCxnSpPr>
          <p:spPr>
            <a:xfrm>
              <a:off x="7079973" y="3746707"/>
              <a:ext cx="8216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9">
              <a:extLst>
                <a:ext uri="{FF2B5EF4-FFF2-40B4-BE49-F238E27FC236}">
                  <a16:creationId xmlns:a16="http://schemas.microsoft.com/office/drawing/2014/main" id="{C7E05B09-EB91-4F42-B0DA-91A538BD33F3}"/>
                </a:ext>
              </a:extLst>
            </p:cNvPr>
            <p:cNvCxnSpPr/>
            <p:nvPr/>
          </p:nvCxnSpPr>
          <p:spPr>
            <a:xfrm>
              <a:off x="4773433" y="3759959"/>
              <a:ext cx="8216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45">
              <a:extLst>
                <a:ext uri="{FF2B5EF4-FFF2-40B4-BE49-F238E27FC236}">
                  <a16:creationId xmlns:a16="http://schemas.microsoft.com/office/drawing/2014/main" id="{C8623635-3221-408A-B8C7-F9539E24AD7E}"/>
                </a:ext>
              </a:extLst>
            </p:cNvPr>
            <p:cNvSpPr txBox="1">
              <a:spLocks noChangeArrowheads="1"/>
            </p:cNvSpPr>
            <p:nvPr/>
          </p:nvSpPr>
          <p:spPr bwMode="auto">
            <a:xfrm>
              <a:off x="5811355" y="4100306"/>
              <a:ext cx="8771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7030A0"/>
                  </a:solidFill>
                  <a:effectLst/>
                  <a:uLnTx/>
                  <a:uFillTx/>
                  <a:latin typeface="微软雅黑" pitchFamily="34" charset="-122"/>
                  <a:ea typeface="微软雅黑" pitchFamily="34" charset="-122"/>
                  <a:cs typeface="Arial" charset="0"/>
                </a:rPr>
                <a:t>互联网</a:t>
              </a:r>
              <a:endParaRPr kumimoji="0" lang="en-US" sz="1800" b="0" i="0" u="none" strike="noStrike" kern="0" cap="none" spc="0" normalizeH="0" baseline="0" noProof="0" dirty="0">
                <a:ln>
                  <a:noFill/>
                </a:ln>
                <a:solidFill>
                  <a:srgbClr val="7030A0"/>
                </a:solidFill>
                <a:effectLst/>
                <a:uLnTx/>
                <a:uFillTx/>
                <a:latin typeface="微软雅黑" pitchFamily="34" charset="-122"/>
                <a:ea typeface="微软雅黑" pitchFamily="34" charset="-122"/>
                <a:cs typeface="Arial" charset="0"/>
              </a:endParaRPr>
            </a:p>
          </p:txBody>
        </p:sp>
        <p:grpSp>
          <p:nvGrpSpPr>
            <p:cNvPr id="171" name="组合 170"/>
            <p:cNvGrpSpPr/>
            <p:nvPr/>
          </p:nvGrpSpPr>
          <p:grpSpPr>
            <a:xfrm>
              <a:off x="4126802" y="3545523"/>
              <a:ext cx="623887" cy="514350"/>
              <a:chOff x="4602290" y="3057843"/>
              <a:chExt cx="623887" cy="514350"/>
            </a:xfrm>
          </p:grpSpPr>
          <p:sp>
            <p:nvSpPr>
              <p:cNvPr id="169" name="Freeform 78"/>
              <p:cNvSpPr>
                <a:spLocks/>
              </p:cNvSpPr>
              <p:nvPr/>
            </p:nvSpPr>
            <p:spPr bwMode="auto">
              <a:xfrm>
                <a:off x="4602290" y="3057843"/>
                <a:ext cx="514350" cy="365125"/>
              </a:xfrm>
              <a:custGeom>
                <a:avLst/>
                <a:gdLst>
                  <a:gd name="T0" fmla="*/ 101 w 137"/>
                  <a:gd name="T1" fmla="*/ 51 h 97"/>
                  <a:gd name="T2" fmla="*/ 91 w 137"/>
                  <a:gd name="T3" fmla="*/ 42 h 97"/>
                  <a:gd name="T4" fmla="*/ 69 w 137"/>
                  <a:gd name="T5" fmla="*/ 60 h 97"/>
                  <a:gd name="T6" fmla="*/ 67 w 137"/>
                  <a:gd name="T7" fmla="*/ 61 h 97"/>
                  <a:gd name="T8" fmla="*/ 65 w 137"/>
                  <a:gd name="T9" fmla="*/ 60 h 97"/>
                  <a:gd name="T10" fmla="*/ 44 w 137"/>
                  <a:gd name="T11" fmla="*/ 42 h 97"/>
                  <a:gd name="T12" fmla="*/ 8 w 137"/>
                  <a:gd name="T13" fmla="*/ 75 h 97"/>
                  <a:gd name="T14" fmla="*/ 6 w 137"/>
                  <a:gd name="T15" fmla="*/ 76 h 97"/>
                  <a:gd name="T16" fmla="*/ 6 w 137"/>
                  <a:gd name="T17" fmla="*/ 76 h 97"/>
                  <a:gd name="T18" fmla="*/ 4 w 137"/>
                  <a:gd name="T19" fmla="*/ 75 h 97"/>
                  <a:gd name="T20" fmla="*/ 3 w 137"/>
                  <a:gd name="T21" fmla="*/ 73 h 97"/>
                  <a:gd name="T22" fmla="*/ 3 w 137"/>
                  <a:gd name="T23" fmla="*/ 73 h 97"/>
                  <a:gd name="T24" fmla="*/ 4 w 137"/>
                  <a:gd name="T25" fmla="*/ 71 h 97"/>
                  <a:gd name="T26" fmla="*/ 39 w 137"/>
                  <a:gd name="T27" fmla="*/ 38 h 97"/>
                  <a:gd name="T28" fmla="*/ 7 w 137"/>
                  <a:gd name="T29" fmla="*/ 11 h 97"/>
                  <a:gd name="T30" fmla="*/ 6 w 137"/>
                  <a:gd name="T31" fmla="*/ 7 h 97"/>
                  <a:gd name="T32" fmla="*/ 10 w 137"/>
                  <a:gd name="T33" fmla="*/ 7 h 97"/>
                  <a:gd name="T34" fmla="*/ 13 w 137"/>
                  <a:gd name="T35" fmla="*/ 9 h 97"/>
                  <a:gd name="T36" fmla="*/ 67 w 137"/>
                  <a:gd name="T37" fmla="*/ 54 h 97"/>
                  <a:gd name="T38" fmla="*/ 122 w 137"/>
                  <a:gd name="T39" fmla="*/ 9 h 97"/>
                  <a:gd name="T40" fmla="*/ 124 w 137"/>
                  <a:gd name="T41" fmla="*/ 6 h 97"/>
                  <a:gd name="T42" fmla="*/ 129 w 137"/>
                  <a:gd name="T43" fmla="*/ 7 h 97"/>
                  <a:gd name="T44" fmla="*/ 128 w 137"/>
                  <a:gd name="T45" fmla="*/ 11 h 97"/>
                  <a:gd name="T46" fmla="*/ 96 w 137"/>
                  <a:gd name="T47" fmla="*/ 38 h 97"/>
                  <a:gd name="T48" fmla="*/ 107 w 137"/>
                  <a:gd name="T49" fmla="*/ 49 h 97"/>
                  <a:gd name="T50" fmla="*/ 123 w 137"/>
                  <a:gd name="T51" fmla="*/ 46 h 97"/>
                  <a:gd name="T52" fmla="*/ 137 w 137"/>
                  <a:gd name="T53" fmla="*/ 48 h 97"/>
                  <a:gd name="T54" fmla="*/ 137 w 137"/>
                  <a:gd name="T55" fmla="*/ 9 h 97"/>
                  <a:gd name="T56" fmla="*/ 127 w 137"/>
                  <a:gd name="T57" fmla="*/ 0 h 97"/>
                  <a:gd name="T58" fmla="*/ 9 w 137"/>
                  <a:gd name="T59" fmla="*/ 0 h 97"/>
                  <a:gd name="T60" fmla="*/ 0 w 137"/>
                  <a:gd name="T61" fmla="*/ 9 h 97"/>
                  <a:gd name="T62" fmla="*/ 0 w 137"/>
                  <a:gd name="T63" fmla="*/ 87 h 97"/>
                  <a:gd name="T64" fmla="*/ 9 w 137"/>
                  <a:gd name="T65" fmla="*/ 97 h 97"/>
                  <a:gd name="T66" fmla="*/ 75 w 137"/>
                  <a:gd name="T67" fmla="*/ 97 h 97"/>
                  <a:gd name="T68" fmla="*/ 75 w 137"/>
                  <a:gd name="T69" fmla="*/ 94 h 97"/>
                  <a:gd name="T70" fmla="*/ 101 w 137"/>
                  <a:gd name="T71"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 h="97">
                    <a:moveTo>
                      <a:pt x="101" y="51"/>
                    </a:moveTo>
                    <a:cubicBezTo>
                      <a:pt x="91" y="42"/>
                      <a:pt x="91" y="42"/>
                      <a:pt x="91" y="42"/>
                    </a:cubicBezTo>
                    <a:cubicBezTo>
                      <a:pt x="69" y="60"/>
                      <a:pt x="69" y="60"/>
                      <a:pt x="69" y="60"/>
                    </a:cubicBezTo>
                    <a:cubicBezTo>
                      <a:pt x="69" y="61"/>
                      <a:pt x="68" y="61"/>
                      <a:pt x="67" y="61"/>
                    </a:cubicBezTo>
                    <a:cubicBezTo>
                      <a:pt x="67" y="61"/>
                      <a:pt x="66" y="61"/>
                      <a:pt x="65" y="60"/>
                    </a:cubicBezTo>
                    <a:cubicBezTo>
                      <a:pt x="44" y="42"/>
                      <a:pt x="44" y="42"/>
                      <a:pt x="44" y="42"/>
                    </a:cubicBezTo>
                    <a:cubicBezTo>
                      <a:pt x="8" y="75"/>
                      <a:pt x="8" y="75"/>
                      <a:pt x="8" y="75"/>
                    </a:cubicBezTo>
                    <a:cubicBezTo>
                      <a:pt x="7" y="76"/>
                      <a:pt x="7" y="76"/>
                      <a:pt x="6" y="76"/>
                    </a:cubicBezTo>
                    <a:cubicBezTo>
                      <a:pt x="6" y="76"/>
                      <a:pt x="6" y="76"/>
                      <a:pt x="6" y="76"/>
                    </a:cubicBezTo>
                    <a:cubicBezTo>
                      <a:pt x="5" y="76"/>
                      <a:pt x="4" y="76"/>
                      <a:pt x="4" y="75"/>
                    </a:cubicBezTo>
                    <a:cubicBezTo>
                      <a:pt x="3" y="74"/>
                      <a:pt x="3" y="74"/>
                      <a:pt x="3" y="73"/>
                    </a:cubicBezTo>
                    <a:cubicBezTo>
                      <a:pt x="3" y="73"/>
                      <a:pt x="3" y="73"/>
                      <a:pt x="3" y="73"/>
                    </a:cubicBezTo>
                    <a:cubicBezTo>
                      <a:pt x="3" y="72"/>
                      <a:pt x="3" y="71"/>
                      <a:pt x="4" y="71"/>
                    </a:cubicBezTo>
                    <a:cubicBezTo>
                      <a:pt x="39" y="38"/>
                      <a:pt x="39" y="38"/>
                      <a:pt x="39" y="38"/>
                    </a:cubicBezTo>
                    <a:cubicBezTo>
                      <a:pt x="7" y="11"/>
                      <a:pt x="7" y="11"/>
                      <a:pt x="7" y="11"/>
                    </a:cubicBezTo>
                    <a:cubicBezTo>
                      <a:pt x="5" y="10"/>
                      <a:pt x="5" y="8"/>
                      <a:pt x="6" y="7"/>
                    </a:cubicBezTo>
                    <a:cubicBezTo>
                      <a:pt x="7" y="6"/>
                      <a:pt x="9" y="5"/>
                      <a:pt x="10" y="7"/>
                    </a:cubicBezTo>
                    <a:cubicBezTo>
                      <a:pt x="13" y="9"/>
                      <a:pt x="13" y="9"/>
                      <a:pt x="13" y="9"/>
                    </a:cubicBezTo>
                    <a:cubicBezTo>
                      <a:pt x="67" y="54"/>
                      <a:pt x="67" y="54"/>
                      <a:pt x="67" y="54"/>
                    </a:cubicBezTo>
                    <a:cubicBezTo>
                      <a:pt x="122" y="9"/>
                      <a:pt x="122" y="9"/>
                      <a:pt x="122" y="9"/>
                    </a:cubicBezTo>
                    <a:cubicBezTo>
                      <a:pt x="124" y="6"/>
                      <a:pt x="124" y="6"/>
                      <a:pt x="124" y="6"/>
                    </a:cubicBezTo>
                    <a:cubicBezTo>
                      <a:pt x="126" y="5"/>
                      <a:pt x="128" y="6"/>
                      <a:pt x="129" y="7"/>
                    </a:cubicBezTo>
                    <a:cubicBezTo>
                      <a:pt x="130" y="8"/>
                      <a:pt x="130" y="10"/>
                      <a:pt x="128" y="11"/>
                    </a:cubicBezTo>
                    <a:cubicBezTo>
                      <a:pt x="96" y="38"/>
                      <a:pt x="96" y="38"/>
                      <a:pt x="96" y="38"/>
                    </a:cubicBezTo>
                    <a:cubicBezTo>
                      <a:pt x="107" y="49"/>
                      <a:pt x="107" y="49"/>
                      <a:pt x="107" y="49"/>
                    </a:cubicBezTo>
                    <a:cubicBezTo>
                      <a:pt x="112" y="47"/>
                      <a:pt x="117" y="46"/>
                      <a:pt x="123" y="46"/>
                    </a:cubicBezTo>
                    <a:cubicBezTo>
                      <a:pt x="128" y="46"/>
                      <a:pt x="132" y="47"/>
                      <a:pt x="137" y="48"/>
                    </a:cubicBezTo>
                    <a:cubicBezTo>
                      <a:pt x="137" y="9"/>
                      <a:pt x="137" y="9"/>
                      <a:pt x="137" y="9"/>
                    </a:cubicBezTo>
                    <a:cubicBezTo>
                      <a:pt x="137" y="4"/>
                      <a:pt x="133" y="0"/>
                      <a:pt x="127" y="0"/>
                    </a:cubicBezTo>
                    <a:cubicBezTo>
                      <a:pt x="9" y="0"/>
                      <a:pt x="9" y="0"/>
                      <a:pt x="9" y="0"/>
                    </a:cubicBezTo>
                    <a:cubicBezTo>
                      <a:pt x="4" y="0"/>
                      <a:pt x="0" y="4"/>
                      <a:pt x="0" y="9"/>
                    </a:cubicBezTo>
                    <a:cubicBezTo>
                      <a:pt x="0" y="87"/>
                      <a:pt x="0" y="87"/>
                      <a:pt x="0" y="87"/>
                    </a:cubicBezTo>
                    <a:cubicBezTo>
                      <a:pt x="0" y="93"/>
                      <a:pt x="4" y="97"/>
                      <a:pt x="9" y="97"/>
                    </a:cubicBezTo>
                    <a:cubicBezTo>
                      <a:pt x="75" y="97"/>
                      <a:pt x="75" y="97"/>
                      <a:pt x="75" y="97"/>
                    </a:cubicBezTo>
                    <a:cubicBezTo>
                      <a:pt x="75" y="96"/>
                      <a:pt x="75" y="95"/>
                      <a:pt x="75" y="94"/>
                    </a:cubicBezTo>
                    <a:cubicBezTo>
                      <a:pt x="75" y="75"/>
                      <a:pt x="86" y="59"/>
                      <a:pt x="101" y="5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0" name="Freeform 79"/>
              <p:cNvSpPr>
                <a:spLocks noEditPoints="1"/>
              </p:cNvSpPr>
              <p:nvPr/>
            </p:nvSpPr>
            <p:spPr bwMode="auto">
              <a:xfrm>
                <a:off x="4902327" y="3249930"/>
                <a:ext cx="323850" cy="322263"/>
              </a:xfrm>
              <a:custGeom>
                <a:avLst/>
                <a:gdLst>
                  <a:gd name="T0" fmla="*/ 43 w 86"/>
                  <a:gd name="T1" fmla="*/ 0 h 86"/>
                  <a:gd name="T2" fmla="*/ 0 w 86"/>
                  <a:gd name="T3" fmla="*/ 43 h 86"/>
                  <a:gd name="T4" fmla="*/ 43 w 86"/>
                  <a:gd name="T5" fmla="*/ 86 h 86"/>
                  <a:gd name="T6" fmla="*/ 86 w 86"/>
                  <a:gd name="T7" fmla="*/ 43 h 86"/>
                  <a:gd name="T8" fmla="*/ 43 w 86"/>
                  <a:gd name="T9" fmla="*/ 0 h 86"/>
                  <a:gd name="T10" fmla="*/ 68 w 86"/>
                  <a:gd name="T11" fmla="*/ 50 h 86"/>
                  <a:gd name="T12" fmla="*/ 50 w 86"/>
                  <a:gd name="T13" fmla="*/ 50 h 86"/>
                  <a:gd name="T14" fmla="*/ 50 w 86"/>
                  <a:gd name="T15" fmla="*/ 68 h 86"/>
                  <a:gd name="T16" fmla="*/ 43 w 86"/>
                  <a:gd name="T17" fmla="*/ 75 h 86"/>
                  <a:gd name="T18" fmla="*/ 36 w 86"/>
                  <a:gd name="T19" fmla="*/ 68 h 86"/>
                  <a:gd name="T20" fmla="*/ 36 w 86"/>
                  <a:gd name="T21" fmla="*/ 50 h 86"/>
                  <a:gd name="T22" fmla="*/ 18 w 86"/>
                  <a:gd name="T23" fmla="*/ 50 h 86"/>
                  <a:gd name="T24" fmla="*/ 11 w 86"/>
                  <a:gd name="T25" fmla="*/ 43 h 86"/>
                  <a:gd name="T26" fmla="*/ 18 w 86"/>
                  <a:gd name="T27" fmla="*/ 36 h 86"/>
                  <a:gd name="T28" fmla="*/ 36 w 86"/>
                  <a:gd name="T29" fmla="*/ 36 h 86"/>
                  <a:gd name="T30" fmla="*/ 36 w 86"/>
                  <a:gd name="T31" fmla="*/ 18 h 86"/>
                  <a:gd name="T32" fmla="*/ 43 w 86"/>
                  <a:gd name="T33" fmla="*/ 10 h 86"/>
                  <a:gd name="T34" fmla="*/ 50 w 86"/>
                  <a:gd name="T35" fmla="*/ 18 h 86"/>
                  <a:gd name="T36" fmla="*/ 50 w 86"/>
                  <a:gd name="T37" fmla="*/ 36 h 86"/>
                  <a:gd name="T38" fmla="*/ 68 w 86"/>
                  <a:gd name="T39" fmla="*/ 36 h 86"/>
                  <a:gd name="T40" fmla="*/ 75 w 86"/>
                  <a:gd name="T41" fmla="*/ 43 h 86"/>
                  <a:gd name="T42" fmla="*/ 68 w 86"/>
                  <a:gd name="T43" fmla="*/ 5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86">
                    <a:moveTo>
                      <a:pt x="43" y="0"/>
                    </a:moveTo>
                    <a:cubicBezTo>
                      <a:pt x="19" y="0"/>
                      <a:pt x="0" y="19"/>
                      <a:pt x="0" y="43"/>
                    </a:cubicBezTo>
                    <a:cubicBezTo>
                      <a:pt x="0" y="67"/>
                      <a:pt x="19" y="86"/>
                      <a:pt x="43" y="86"/>
                    </a:cubicBezTo>
                    <a:cubicBezTo>
                      <a:pt x="67" y="86"/>
                      <a:pt x="86" y="67"/>
                      <a:pt x="86" y="43"/>
                    </a:cubicBezTo>
                    <a:cubicBezTo>
                      <a:pt x="86" y="19"/>
                      <a:pt x="67" y="0"/>
                      <a:pt x="43" y="0"/>
                    </a:cubicBezTo>
                    <a:close/>
                    <a:moveTo>
                      <a:pt x="68" y="50"/>
                    </a:moveTo>
                    <a:cubicBezTo>
                      <a:pt x="50" y="50"/>
                      <a:pt x="50" y="50"/>
                      <a:pt x="50" y="50"/>
                    </a:cubicBezTo>
                    <a:cubicBezTo>
                      <a:pt x="50" y="68"/>
                      <a:pt x="50" y="68"/>
                      <a:pt x="50" y="68"/>
                    </a:cubicBezTo>
                    <a:cubicBezTo>
                      <a:pt x="50" y="72"/>
                      <a:pt x="47" y="75"/>
                      <a:pt x="43" y="75"/>
                    </a:cubicBezTo>
                    <a:cubicBezTo>
                      <a:pt x="39" y="75"/>
                      <a:pt x="36" y="72"/>
                      <a:pt x="36" y="68"/>
                    </a:cubicBezTo>
                    <a:cubicBezTo>
                      <a:pt x="36" y="50"/>
                      <a:pt x="36" y="50"/>
                      <a:pt x="36" y="50"/>
                    </a:cubicBezTo>
                    <a:cubicBezTo>
                      <a:pt x="18" y="50"/>
                      <a:pt x="18" y="50"/>
                      <a:pt x="18" y="50"/>
                    </a:cubicBezTo>
                    <a:cubicBezTo>
                      <a:pt x="14" y="50"/>
                      <a:pt x="11" y="47"/>
                      <a:pt x="11" y="43"/>
                    </a:cubicBezTo>
                    <a:cubicBezTo>
                      <a:pt x="11" y="39"/>
                      <a:pt x="14" y="36"/>
                      <a:pt x="18" y="36"/>
                    </a:cubicBezTo>
                    <a:cubicBezTo>
                      <a:pt x="36" y="36"/>
                      <a:pt x="36" y="36"/>
                      <a:pt x="36" y="36"/>
                    </a:cubicBezTo>
                    <a:cubicBezTo>
                      <a:pt x="36" y="18"/>
                      <a:pt x="36" y="18"/>
                      <a:pt x="36" y="18"/>
                    </a:cubicBezTo>
                    <a:cubicBezTo>
                      <a:pt x="36" y="14"/>
                      <a:pt x="39" y="10"/>
                      <a:pt x="43" y="10"/>
                    </a:cubicBezTo>
                    <a:cubicBezTo>
                      <a:pt x="47" y="10"/>
                      <a:pt x="50" y="14"/>
                      <a:pt x="50" y="18"/>
                    </a:cubicBezTo>
                    <a:cubicBezTo>
                      <a:pt x="50" y="36"/>
                      <a:pt x="50" y="36"/>
                      <a:pt x="50" y="36"/>
                    </a:cubicBezTo>
                    <a:cubicBezTo>
                      <a:pt x="68" y="36"/>
                      <a:pt x="68" y="36"/>
                      <a:pt x="68" y="36"/>
                    </a:cubicBezTo>
                    <a:cubicBezTo>
                      <a:pt x="72" y="36"/>
                      <a:pt x="75" y="39"/>
                      <a:pt x="75" y="43"/>
                    </a:cubicBezTo>
                    <a:cubicBezTo>
                      <a:pt x="75" y="47"/>
                      <a:pt x="72" y="50"/>
                      <a:pt x="68" y="5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sp>
          <p:nvSpPr>
            <p:cNvPr id="172" name="Freeform 80"/>
            <p:cNvSpPr>
              <a:spLocks/>
            </p:cNvSpPr>
            <p:nvPr/>
          </p:nvSpPr>
          <p:spPr bwMode="auto">
            <a:xfrm>
              <a:off x="7925880" y="3533331"/>
              <a:ext cx="514350" cy="365125"/>
            </a:xfrm>
            <a:custGeom>
              <a:avLst/>
              <a:gdLst>
                <a:gd name="T0" fmla="*/ 101 w 137"/>
                <a:gd name="T1" fmla="*/ 52 h 97"/>
                <a:gd name="T2" fmla="*/ 91 w 137"/>
                <a:gd name="T3" fmla="*/ 43 h 97"/>
                <a:gd name="T4" fmla="*/ 70 w 137"/>
                <a:gd name="T5" fmla="*/ 61 h 97"/>
                <a:gd name="T6" fmla="*/ 68 w 137"/>
                <a:gd name="T7" fmla="*/ 61 h 97"/>
                <a:gd name="T8" fmla="*/ 66 w 137"/>
                <a:gd name="T9" fmla="*/ 61 h 97"/>
                <a:gd name="T10" fmla="*/ 44 w 137"/>
                <a:gd name="T11" fmla="*/ 43 h 97"/>
                <a:gd name="T12" fmla="*/ 8 w 137"/>
                <a:gd name="T13" fmla="*/ 75 h 97"/>
                <a:gd name="T14" fmla="*/ 6 w 137"/>
                <a:gd name="T15" fmla="*/ 76 h 97"/>
                <a:gd name="T16" fmla="*/ 6 w 137"/>
                <a:gd name="T17" fmla="*/ 76 h 97"/>
                <a:gd name="T18" fmla="*/ 4 w 137"/>
                <a:gd name="T19" fmla="*/ 75 h 97"/>
                <a:gd name="T20" fmla="*/ 3 w 137"/>
                <a:gd name="T21" fmla="*/ 73 h 97"/>
                <a:gd name="T22" fmla="*/ 3 w 137"/>
                <a:gd name="T23" fmla="*/ 73 h 97"/>
                <a:gd name="T24" fmla="*/ 4 w 137"/>
                <a:gd name="T25" fmla="*/ 71 h 97"/>
                <a:gd name="T26" fmla="*/ 40 w 137"/>
                <a:gd name="T27" fmla="*/ 39 h 97"/>
                <a:gd name="T28" fmla="*/ 7 w 137"/>
                <a:gd name="T29" fmla="*/ 11 h 97"/>
                <a:gd name="T30" fmla="*/ 7 w 137"/>
                <a:gd name="T31" fmla="*/ 7 h 97"/>
                <a:gd name="T32" fmla="*/ 11 w 137"/>
                <a:gd name="T33" fmla="*/ 7 h 97"/>
                <a:gd name="T34" fmla="*/ 14 w 137"/>
                <a:gd name="T35" fmla="*/ 9 h 97"/>
                <a:gd name="T36" fmla="*/ 68 w 137"/>
                <a:gd name="T37" fmla="*/ 54 h 97"/>
                <a:gd name="T38" fmla="*/ 122 w 137"/>
                <a:gd name="T39" fmla="*/ 9 h 97"/>
                <a:gd name="T40" fmla="*/ 125 w 137"/>
                <a:gd name="T41" fmla="*/ 7 h 97"/>
                <a:gd name="T42" fmla="*/ 129 w 137"/>
                <a:gd name="T43" fmla="*/ 7 h 97"/>
                <a:gd name="T44" fmla="*/ 129 w 137"/>
                <a:gd name="T45" fmla="*/ 11 h 97"/>
                <a:gd name="T46" fmla="*/ 96 w 137"/>
                <a:gd name="T47" fmla="*/ 39 h 97"/>
                <a:gd name="T48" fmla="*/ 107 w 137"/>
                <a:gd name="T49" fmla="*/ 49 h 97"/>
                <a:gd name="T50" fmla="*/ 123 w 137"/>
                <a:gd name="T51" fmla="*/ 46 h 97"/>
                <a:gd name="T52" fmla="*/ 137 w 137"/>
                <a:gd name="T53" fmla="*/ 48 h 97"/>
                <a:gd name="T54" fmla="*/ 137 w 137"/>
                <a:gd name="T55" fmla="*/ 10 h 97"/>
                <a:gd name="T56" fmla="*/ 128 w 137"/>
                <a:gd name="T57" fmla="*/ 0 h 97"/>
                <a:gd name="T58" fmla="*/ 10 w 137"/>
                <a:gd name="T59" fmla="*/ 0 h 97"/>
                <a:gd name="T60" fmla="*/ 0 w 137"/>
                <a:gd name="T61" fmla="*/ 10 h 97"/>
                <a:gd name="T62" fmla="*/ 0 w 137"/>
                <a:gd name="T63" fmla="*/ 88 h 97"/>
                <a:gd name="T64" fmla="*/ 10 w 137"/>
                <a:gd name="T65" fmla="*/ 97 h 97"/>
                <a:gd name="T66" fmla="*/ 76 w 137"/>
                <a:gd name="T67" fmla="*/ 97 h 97"/>
                <a:gd name="T68" fmla="*/ 75 w 137"/>
                <a:gd name="T69" fmla="*/ 94 h 97"/>
                <a:gd name="T70" fmla="*/ 101 w 137"/>
                <a:gd name="T71"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 h="97">
                  <a:moveTo>
                    <a:pt x="101" y="52"/>
                  </a:moveTo>
                  <a:cubicBezTo>
                    <a:pt x="91" y="43"/>
                    <a:pt x="91" y="43"/>
                    <a:pt x="91" y="43"/>
                  </a:cubicBezTo>
                  <a:cubicBezTo>
                    <a:pt x="70" y="61"/>
                    <a:pt x="70" y="61"/>
                    <a:pt x="70" y="61"/>
                  </a:cubicBezTo>
                  <a:cubicBezTo>
                    <a:pt x="69" y="61"/>
                    <a:pt x="68" y="61"/>
                    <a:pt x="68" y="61"/>
                  </a:cubicBezTo>
                  <a:cubicBezTo>
                    <a:pt x="67" y="61"/>
                    <a:pt x="66" y="61"/>
                    <a:pt x="66" y="61"/>
                  </a:cubicBezTo>
                  <a:cubicBezTo>
                    <a:pt x="44" y="43"/>
                    <a:pt x="44" y="43"/>
                    <a:pt x="44" y="43"/>
                  </a:cubicBezTo>
                  <a:cubicBezTo>
                    <a:pt x="8" y="75"/>
                    <a:pt x="8" y="75"/>
                    <a:pt x="8" y="75"/>
                  </a:cubicBezTo>
                  <a:cubicBezTo>
                    <a:pt x="8" y="76"/>
                    <a:pt x="7" y="76"/>
                    <a:pt x="6" y="76"/>
                  </a:cubicBezTo>
                  <a:cubicBezTo>
                    <a:pt x="6" y="76"/>
                    <a:pt x="6" y="76"/>
                    <a:pt x="6" y="76"/>
                  </a:cubicBezTo>
                  <a:cubicBezTo>
                    <a:pt x="5" y="76"/>
                    <a:pt x="5" y="76"/>
                    <a:pt x="4" y="75"/>
                  </a:cubicBezTo>
                  <a:cubicBezTo>
                    <a:pt x="4" y="75"/>
                    <a:pt x="3" y="74"/>
                    <a:pt x="3" y="73"/>
                  </a:cubicBezTo>
                  <a:cubicBezTo>
                    <a:pt x="3" y="73"/>
                    <a:pt x="3" y="73"/>
                    <a:pt x="3" y="73"/>
                  </a:cubicBezTo>
                  <a:cubicBezTo>
                    <a:pt x="3" y="72"/>
                    <a:pt x="4" y="72"/>
                    <a:pt x="4" y="71"/>
                  </a:cubicBezTo>
                  <a:cubicBezTo>
                    <a:pt x="40" y="39"/>
                    <a:pt x="40" y="39"/>
                    <a:pt x="40" y="39"/>
                  </a:cubicBezTo>
                  <a:cubicBezTo>
                    <a:pt x="7" y="11"/>
                    <a:pt x="7" y="11"/>
                    <a:pt x="7" y="11"/>
                  </a:cubicBezTo>
                  <a:cubicBezTo>
                    <a:pt x="6" y="10"/>
                    <a:pt x="6" y="8"/>
                    <a:pt x="7" y="7"/>
                  </a:cubicBezTo>
                  <a:cubicBezTo>
                    <a:pt x="8" y="6"/>
                    <a:pt x="10" y="6"/>
                    <a:pt x="11" y="7"/>
                  </a:cubicBezTo>
                  <a:cubicBezTo>
                    <a:pt x="14" y="9"/>
                    <a:pt x="14" y="9"/>
                    <a:pt x="14" y="9"/>
                  </a:cubicBezTo>
                  <a:cubicBezTo>
                    <a:pt x="68" y="54"/>
                    <a:pt x="68" y="54"/>
                    <a:pt x="68" y="54"/>
                  </a:cubicBezTo>
                  <a:cubicBezTo>
                    <a:pt x="122" y="9"/>
                    <a:pt x="122" y="9"/>
                    <a:pt x="122" y="9"/>
                  </a:cubicBezTo>
                  <a:cubicBezTo>
                    <a:pt x="125" y="7"/>
                    <a:pt x="125" y="7"/>
                    <a:pt x="125" y="7"/>
                  </a:cubicBezTo>
                  <a:cubicBezTo>
                    <a:pt x="126" y="6"/>
                    <a:pt x="128" y="6"/>
                    <a:pt x="129" y="7"/>
                  </a:cubicBezTo>
                  <a:cubicBezTo>
                    <a:pt x="130" y="8"/>
                    <a:pt x="130" y="10"/>
                    <a:pt x="129" y="11"/>
                  </a:cubicBezTo>
                  <a:cubicBezTo>
                    <a:pt x="96" y="39"/>
                    <a:pt x="96" y="39"/>
                    <a:pt x="96" y="39"/>
                  </a:cubicBezTo>
                  <a:cubicBezTo>
                    <a:pt x="107" y="49"/>
                    <a:pt x="107" y="49"/>
                    <a:pt x="107" y="49"/>
                  </a:cubicBezTo>
                  <a:cubicBezTo>
                    <a:pt x="112" y="47"/>
                    <a:pt x="118" y="46"/>
                    <a:pt x="123" y="46"/>
                  </a:cubicBezTo>
                  <a:cubicBezTo>
                    <a:pt x="128" y="46"/>
                    <a:pt x="133" y="47"/>
                    <a:pt x="137" y="48"/>
                  </a:cubicBezTo>
                  <a:cubicBezTo>
                    <a:pt x="137" y="10"/>
                    <a:pt x="137" y="10"/>
                    <a:pt x="137" y="10"/>
                  </a:cubicBezTo>
                  <a:cubicBezTo>
                    <a:pt x="137" y="4"/>
                    <a:pt x="133" y="0"/>
                    <a:pt x="128" y="0"/>
                  </a:cubicBezTo>
                  <a:cubicBezTo>
                    <a:pt x="10" y="0"/>
                    <a:pt x="10" y="0"/>
                    <a:pt x="10" y="0"/>
                  </a:cubicBezTo>
                  <a:cubicBezTo>
                    <a:pt x="4" y="0"/>
                    <a:pt x="0" y="4"/>
                    <a:pt x="0" y="10"/>
                  </a:cubicBezTo>
                  <a:cubicBezTo>
                    <a:pt x="0" y="88"/>
                    <a:pt x="0" y="88"/>
                    <a:pt x="0" y="88"/>
                  </a:cubicBezTo>
                  <a:cubicBezTo>
                    <a:pt x="0" y="93"/>
                    <a:pt x="4" y="97"/>
                    <a:pt x="10" y="97"/>
                  </a:cubicBezTo>
                  <a:cubicBezTo>
                    <a:pt x="76" y="97"/>
                    <a:pt x="76" y="97"/>
                    <a:pt x="76" y="97"/>
                  </a:cubicBezTo>
                  <a:cubicBezTo>
                    <a:pt x="76" y="96"/>
                    <a:pt x="75" y="95"/>
                    <a:pt x="75" y="94"/>
                  </a:cubicBezTo>
                  <a:cubicBezTo>
                    <a:pt x="75" y="76"/>
                    <a:pt x="86" y="60"/>
                    <a:pt x="101" y="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3" name="Freeform 81"/>
            <p:cNvSpPr>
              <a:spLocks noEditPoints="1"/>
            </p:cNvSpPr>
            <p:nvPr/>
          </p:nvSpPr>
          <p:spPr bwMode="auto">
            <a:xfrm>
              <a:off x="8225917" y="3725418"/>
              <a:ext cx="327025" cy="322263"/>
            </a:xfrm>
            <a:custGeom>
              <a:avLst/>
              <a:gdLst>
                <a:gd name="T0" fmla="*/ 43 w 87"/>
                <a:gd name="T1" fmla="*/ 0 h 86"/>
                <a:gd name="T2" fmla="*/ 0 w 87"/>
                <a:gd name="T3" fmla="*/ 43 h 86"/>
                <a:gd name="T4" fmla="*/ 43 w 87"/>
                <a:gd name="T5" fmla="*/ 86 h 86"/>
                <a:gd name="T6" fmla="*/ 87 w 87"/>
                <a:gd name="T7" fmla="*/ 43 h 86"/>
                <a:gd name="T8" fmla="*/ 43 w 87"/>
                <a:gd name="T9" fmla="*/ 0 h 86"/>
                <a:gd name="T10" fmla="*/ 71 w 87"/>
                <a:gd name="T11" fmla="*/ 52 h 86"/>
                <a:gd name="T12" fmla="*/ 19 w 87"/>
                <a:gd name="T13" fmla="*/ 52 h 86"/>
                <a:gd name="T14" fmla="*/ 12 w 87"/>
                <a:gd name="T15" fmla="*/ 45 h 86"/>
                <a:gd name="T16" fmla="*/ 19 w 87"/>
                <a:gd name="T17" fmla="*/ 37 h 86"/>
                <a:gd name="T18" fmla="*/ 71 w 87"/>
                <a:gd name="T19" fmla="*/ 37 h 86"/>
                <a:gd name="T20" fmla="*/ 78 w 87"/>
                <a:gd name="T21" fmla="*/ 45 h 86"/>
                <a:gd name="T22" fmla="*/ 71 w 87"/>
                <a:gd name="T23" fmla="*/ 5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6">
                  <a:moveTo>
                    <a:pt x="43" y="0"/>
                  </a:moveTo>
                  <a:cubicBezTo>
                    <a:pt x="19" y="0"/>
                    <a:pt x="0" y="19"/>
                    <a:pt x="0" y="43"/>
                  </a:cubicBezTo>
                  <a:cubicBezTo>
                    <a:pt x="0" y="67"/>
                    <a:pt x="19" y="86"/>
                    <a:pt x="43" y="86"/>
                  </a:cubicBezTo>
                  <a:cubicBezTo>
                    <a:pt x="67" y="86"/>
                    <a:pt x="87" y="67"/>
                    <a:pt x="87" y="43"/>
                  </a:cubicBezTo>
                  <a:cubicBezTo>
                    <a:pt x="87" y="19"/>
                    <a:pt x="67" y="0"/>
                    <a:pt x="43" y="0"/>
                  </a:cubicBezTo>
                  <a:close/>
                  <a:moveTo>
                    <a:pt x="71" y="52"/>
                  </a:moveTo>
                  <a:cubicBezTo>
                    <a:pt x="19" y="52"/>
                    <a:pt x="19" y="52"/>
                    <a:pt x="19" y="52"/>
                  </a:cubicBezTo>
                  <a:cubicBezTo>
                    <a:pt x="15" y="52"/>
                    <a:pt x="12" y="49"/>
                    <a:pt x="12" y="45"/>
                  </a:cubicBezTo>
                  <a:cubicBezTo>
                    <a:pt x="12" y="41"/>
                    <a:pt x="15" y="37"/>
                    <a:pt x="19" y="37"/>
                  </a:cubicBezTo>
                  <a:cubicBezTo>
                    <a:pt x="71" y="37"/>
                    <a:pt x="71" y="37"/>
                    <a:pt x="71" y="37"/>
                  </a:cubicBezTo>
                  <a:cubicBezTo>
                    <a:pt x="75" y="37"/>
                    <a:pt x="78" y="41"/>
                    <a:pt x="78" y="45"/>
                  </a:cubicBezTo>
                  <a:cubicBezTo>
                    <a:pt x="78" y="49"/>
                    <a:pt x="75" y="52"/>
                    <a:pt x="71" y="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sp>
        <p:nvSpPr>
          <p:cNvPr id="182" name="Text Box 3">
            <a:extLst>
              <a:ext uri="{FF2B5EF4-FFF2-40B4-BE49-F238E27FC236}">
                <a16:creationId xmlns:a16="http://schemas.microsoft.com/office/drawing/2014/main" id="{CE363750-48D1-4AE0-A4E0-2189EFF94CCD}"/>
              </a:ext>
            </a:extLst>
          </p:cNvPr>
          <p:cNvSpPr txBox="1">
            <a:spLocks noChangeArrowheads="1"/>
          </p:cNvSpPr>
          <p:nvPr/>
        </p:nvSpPr>
        <p:spPr bwMode="auto">
          <a:xfrm>
            <a:off x="5925313" y="4836899"/>
            <a:ext cx="6030126" cy="1261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
                <a:srgbClr val="7030A0"/>
              </a:buClr>
              <a:buSzTx/>
              <a:buFontTx/>
              <a:buNone/>
              <a:tabLst/>
              <a:defRPr/>
            </a:pPr>
            <a:r>
              <a:rPr kumimoji="0" lang="en-US" sz="2800" b="0" i="0" u="none" strike="noStrike" kern="1200" cap="none" spc="0" normalizeH="0" baseline="0" noProof="0" dirty="0">
                <a:ln>
                  <a:noFill/>
                </a:ln>
                <a:solidFill>
                  <a:srgbClr val="7030A0"/>
                </a:solidFill>
                <a:effectLst/>
                <a:uLnTx/>
                <a:uFillTx/>
                <a:latin typeface="微软雅黑" pitchFamily="34" charset="-122"/>
                <a:ea typeface="微软雅黑" pitchFamily="34" charset="-122"/>
              </a:rPr>
              <a:t>Bob:</a:t>
            </a:r>
          </a:p>
          <a:p>
            <a:pPr marL="396875" marR="0" lvl="0" indent="-277813" algn="l" defTabSz="914400" rtl="0" eaLnBrk="1" fontAlgn="auto" latinLnBrk="0" hangingPunct="1">
              <a:lnSpc>
                <a:spcPct val="100000"/>
              </a:lnSpc>
              <a:spcBef>
                <a:spcPts val="0"/>
              </a:spcBef>
              <a:spcAft>
                <a:spcPts val="0"/>
              </a:spcAft>
              <a:buClr>
                <a:srgbClr val="7030A0"/>
              </a:buClr>
              <a:buSzPct val="100000"/>
              <a:buFont typeface="Wingdings" charset="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使用</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Bob</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的私钥解密得到</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Alice</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的私钥</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endPar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pPr marL="396875" marR="0" lvl="0" indent="-277813" algn="l" defTabSz="914400" rtl="0" eaLnBrk="1" fontAlgn="auto" latinLnBrk="0" hangingPunct="1">
              <a:lnSpc>
                <a:spcPct val="100000"/>
              </a:lnSpc>
              <a:spcBef>
                <a:spcPts val="0"/>
              </a:spcBef>
              <a:spcAft>
                <a:spcPts val="0"/>
              </a:spcAft>
              <a:buClr>
                <a:srgbClr val="7030A0"/>
              </a:buClr>
              <a:buSzPct val="100000"/>
              <a:buFont typeface="Wingdings" charset="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使用私钥</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lang="zh-CN" altLang="en-US" sz="2400" dirty="0">
                <a:solidFill>
                  <a:prstClr val="black"/>
                </a:solidFill>
                <a:latin typeface="微软雅黑" pitchFamily="34" charset="-122"/>
                <a:ea typeface="微软雅黑" pitchFamily="34" charset="-122"/>
              </a:rPr>
              <a:t>解密</a:t>
            </a:r>
            <a:r>
              <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 K</a:t>
            </a:r>
            <a:r>
              <a:rPr kumimoji="0" lang="en-US" sz="24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S</a:t>
            </a:r>
            <a:r>
              <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恢复明文信息</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m</a:t>
            </a:r>
            <a:endParaRPr kumimoji="0" 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00054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wipe(left)">
                                      <p:cBhvr>
                                        <p:cTn id="7" dur="500"/>
                                        <p:tgtEl>
                                          <p:spTgt spid="17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6"/>
                                        </p:tgtEl>
                                        <p:attrNameLst>
                                          <p:attrName>style.visibility</p:attrName>
                                        </p:attrNameLst>
                                      </p:cBhvr>
                                      <p:to>
                                        <p:strVal val="visible"/>
                                      </p:to>
                                    </p:set>
                                    <p:animEffect transition="in" filter="wipe(left)">
                                      <p:cBhvr>
                                        <p:cTn id="11" dur="500"/>
                                        <p:tgtEl>
                                          <p:spTgt spid="17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7"/>
                                        </p:tgtEl>
                                        <p:attrNameLst>
                                          <p:attrName>style.visibility</p:attrName>
                                        </p:attrNameLst>
                                      </p:cBhvr>
                                      <p:to>
                                        <p:strVal val="visible"/>
                                      </p:to>
                                    </p:set>
                                    <p:animEffect transition="in" filter="wipe(left)">
                                      <p:cBhvr>
                                        <p:cTn id="15" dur="500"/>
                                        <p:tgtEl>
                                          <p:spTgt spid="17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78"/>
                                        </p:tgtEl>
                                        <p:attrNameLst>
                                          <p:attrName>style.visibility</p:attrName>
                                        </p:attrNameLst>
                                      </p:cBhvr>
                                      <p:to>
                                        <p:strVal val="visible"/>
                                      </p:to>
                                    </p:set>
                                    <p:animEffect transition="in" filter="wipe(down)">
                                      <p:cBhvr>
                                        <p:cTn id="19" dur="500"/>
                                        <p:tgtEl>
                                          <p:spTgt spid="178"/>
                                        </p:tgtEl>
                                      </p:cBhvr>
                                    </p:animEffect>
                                  </p:childTnLst>
                                </p:cTn>
                              </p:par>
                              <p:par>
                                <p:cTn id="20" presetID="1" presetClass="entr" presetSubtype="0" fill="hold" grpId="1" nodeType="withEffect">
                                  <p:stCondLst>
                                    <p:cond delay="0"/>
                                  </p:stCondLst>
                                  <p:childTnLst>
                                    <p:set>
                                      <p:cBhvr>
                                        <p:cTn id="21" dur="1" fill="hold">
                                          <p:stCondLst>
                                            <p:cond delay="0"/>
                                          </p:stCondLst>
                                        </p:cTn>
                                        <p:tgtEl>
                                          <p:spTgt spid="6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2"/>
                                        </p:tgtEl>
                                        <p:attrNameLst>
                                          <p:attrName>style.visibility</p:attrName>
                                        </p:attrNameLst>
                                      </p:cBhvr>
                                      <p:to>
                                        <p:strVal val="visible"/>
                                      </p:to>
                                    </p:set>
                                  </p:childTnLst>
                                </p:cTn>
                              </p:par>
                              <p:par>
                                <p:cTn id="26" presetID="1" presetClass="exit"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18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EC6BC-BB8B-4E87-A44B-98D5772275A1}"/>
              </a:ext>
            </a:extLst>
          </p:cNvPr>
          <p:cNvSpPr>
            <a:spLocks noGrp="1"/>
          </p:cNvSpPr>
          <p:nvPr>
            <p:ph type="title"/>
          </p:nvPr>
        </p:nvSpPr>
        <p:spPr/>
        <p:txBody>
          <a:bodyPr/>
          <a:lstStyle/>
          <a:p>
            <a:r>
              <a:rPr lang="zh-CN" altLang="en-US" dirty="0"/>
              <a:t>安全电子邮件 </a:t>
            </a:r>
            <a:r>
              <a:rPr lang="en-US" altLang="zh-CN" sz="3200" dirty="0"/>
              <a:t>(2/3)</a:t>
            </a:r>
            <a:endParaRPr lang="zh-CN" altLang="en-US" dirty="0"/>
          </a:p>
        </p:txBody>
      </p:sp>
      <p:sp>
        <p:nvSpPr>
          <p:cNvPr id="3" name="内容占位符 2">
            <a:extLst>
              <a:ext uri="{FF2B5EF4-FFF2-40B4-BE49-F238E27FC236}">
                <a16:creationId xmlns:a16="http://schemas.microsoft.com/office/drawing/2014/main" id="{EC911ABC-6AE2-422A-B5C9-EEB65D6B1135}"/>
              </a:ext>
            </a:extLst>
          </p:cNvPr>
          <p:cNvSpPr>
            <a:spLocks noGrp="1"/>
          </p:cNvSpPr>
          <p:nvPr>
            <p:ph idx="1"/>
          </p:nvPr>
        </p:nvSpPr>
        <p:spPr>
          <a:xfrm>
            <a:off x="838200" y="1265094"/>
            <a:ext cx="10515600" cy="4586694"/>
          </a:xfrm>
        </p:spPr>
        <p:txBody>
          <a:bodyPr/>
          <a:lstStyle/>
          <a:p>
            <a:r>
              <a:rPr lang="zh-CN" altLang="en-US" dirty="0"/>
              <a:t>完整性和可验证性</a:t>
            </a:r>
          </a:p>
        </p:txBody>
      </p:sp>
      <p:sp>
        <p:nvSpPr>
          <p:cNvPr id="4" name="灯片编号占位符 3">
            <a:extLst>
              <a:ext uri="{FF2B5EF4-FFF2-40B4-BE49-F238E27FC236}">
                <a16:creationId xmlns:a16="http://schemas.microsoft.com/office/drawing/2014/main" id="{1582F67F-0F56-42AB-BEB7-8C94DF2035D0}"/>
              </a:ext>
            </a:extLst>
          </p:cNvPr>
          <p:cNvSpPr>
            <a:spLocks noGrp="1"/>
          </p:cNvSpPr>
          <p:nvPr>
            <p:ph type="sldNum" sz="quarter" idx="12"/>
          </p:nvPr>
        </p:nvSpPr>
        <p:spPr>
          <a:xfrm>
            <a:off x="9454523" y="649809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6" name="Freeform 6">
            <a:extLst>
              <a:ext uri="{FF2B5EF4-FFF2-40B4-BE49-F238E27FC236}">
                <a16:creationId xmlns:a16="http://schemas.microsoft.com/office/drawing/2014/main" id="{BFD0E217-B9E1-42EC-A128-D5B97A050EA0}"/>
              </a:ext>
            </a:extLst>
          </p:cNvPr>
          <p:cNvSpPr>
            <a:spLocks/>
          </p:cNvSpPr>
          <p:nvPr/>
        </p:nvSpPr>
        <p:spPr bwMode="auto">
          <a:xfrm>
            <a:off x="3309110" y="3164622"/>
            <a:ext cx="989013" cy="406400"/>
          </a:xfrm>
          <a:custGeom>
            <a:avLst/>
            <a:gdLst>
              <a:gd name="T0" fmla="*/ 0 w 476"/>
              <a:gd name="T1" fmla="*/ 0 h 247"/>
              <a:gd name="T2" fmla="*/ 2393 w 476"/>
              <a:gd name="T3" fmla="*/ 0 h 247"/>
              <a:gd name="T4" fmla="*/ 2393 w 476"/>
              <a:gd name="T5" fmla="*/ 306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等线"/>
              <a:ea typeface="+mn-ea"/>
              <a:cs typeface="+mn-cs"/>
            </a:endParaRPr>
          </a:p>
        </p:txBody>
      </p:sp>
      <p:grpSp>
        <p:nvGrpSpPr>
          <p:cNvPr id="77" name="Group 10">
            <a:extLst>
              <a:ext uri="{FF2B5EF4-FFF2-40B4-BE49-F238E27FC236}">
                <a16:creationId xmlns:a16="http://schemas.microsoft.com/office/drawing/2014/main" id="{BCE40FD2-5039-432B-9EDD-1B519F812D86}"/>
              </a:ext>
            </a:extLst>
          </p:cNvPr>
          <p:cNvGrpSpPr>
            <a:grpSpLocks/>
          </p:cNvGrpSpPr>
          <p:nvPr/>
        </p:nvGrpSpPr>
        <p:grpSpPr bwMode="auto">
          <a:xfrm>
            <a:off x="2583623" y="2669322"/>
            <a:ext cx="754063" cy="725487"/>
            <a:chOff x="694" y="2457"/>
            <a:chExt cx="475" cy="457"/>
          </a:xfrm>
        </p:grpSpPr>
        <p:sp>
          <p:nvSpPr>
            <p:cNvPr id="78" name="Rectangle 11">
              <a:extLst>
                <a:ext uri="{FF2B5EF4-FFF2-40B4-BE49-F238E27FC236}">
                  <a16:creationId xmlns:a16="http://schemas.microsoft.com/office/drawing/2014/main" id="{7CBC82EB-F1D3-460A-B79F-4E0346CF11B0}"/>
                </a:ext>
              </a:extLst>
            </p:cNvPr>
            <p:cNvSpPr>
              <a:spLocks noChangeArrowheads="1"/>
            </p:cNvSpPr>
            <p:nvPr/>
          </p:nvSpPr>
          <p:spPr bwMode="auto">
            <a:xfrm>
              <a:off x="694" y="2631"/>
              <a:ext cx="475" cy="283"/>
            </a:xfrm>
            <a:prstGeom prst="rect">
              <a:avLst/>
            </a:prstGeom>
            <a:solidFill>
              <a:schemeClr val="bg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79" name="Text Box 12">
              <a:extLst>
                <a:ext uri="{FF2B5EF4-FFF2-40B4-BE49-F238E27FC236}">
                  <a16:creationId xmlns:a16="http://schemas.microsoft.com/office/drawing/2014/main" id="{33859011-A7DC-4E9A-96D9-2E5BECD5A899}"/>
                </a:ext>
              </a:extLst>
            </p:cNvPr>
            <p:cNvSpPr txBox="1">
              <a:spLocks noChangeArrowheads="1"/>
            </p:cNvSpPr>
            <p:nvPr/>
          </p:nvSpPr>
          <p:spPr bwMode="auto">
            <a:xfrm>
              <a:off x="754" y="2657"/>
              <a:ext cx="35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 )</a:t>
              </a:r>
            </a:p>
          </p:txBody>
        </p:sp>
        <p:sp>
          <p:nvSpPr>
            <p:cNvPr id="80" name="Text Box 13">
              <a:extLst>
                <a:ext uri="{FF2B5EF4-FFF2-40B4-BE49-F238E27FC236}">
                  <a16:creationId xmlns:a16="http://schemas.microsoft.com/office/drawing/2014/main" id="{481B4208-F422-4228-B3A3-272F0E10B074}"/>
                </a:ext>
              </a:extLst>
            </p:cNvPr>
            <p:cNvSpPr txBox="1">
              <a:spLocks noChangeArrowheads="1"/>
            </p:cNvSpPr>
            <p:nvPr/>
          </p:nvSpPr>
          <p:spPr bwMode="auto">
            <a:xfrm>
              <a:off x="887" y="2457"/>
              <a:ext cx="206"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p>
          </p:txBody>
        </p:sp>
      </p:grpSp>
      <p:grpSp>
        <p:nvGrpSpPr>
          <p:cNvPr id="81" name="Group 14">
            <a:extLst>
              <a:ext uri="{FF2B5EF4-FFF2-40B4-BE49-F238E27FC236}">
                <a16:creationId xmlns:a16="http://schemas.microsoft.com/office/drawing/2014/main" id="{933F830F-63BA-4924-A15B-24F5A8BA1947}"/>
              </a:ext>
            </a:extLst>
          </p:cNvPr>
          <p:cNvGrpSpPr>
            <a:grpSpLocks/>
          </p:cNvGrpSpPr>
          <p:nvPr/>
        </p:nvGrpSpPr>
        <p:grpSpPr bwMode="auto">
          <a:xfrm>
            <a:off x="3450398" y="2662972"/>
            <a:ext cx="757238" cy="714375"/>
            <a:chOff x="1541" y="1987"/>
            <a:chExt cx="477" cy="450"/>
          </a:xfrm>
        </p:grpSpPr>
        <p:sp>
          <p:nvSpPr>
            <p:cNvPr id="82" name="Rectangle 15">
              <a:extLst>
                <a:ext uri="{FF2B5EF4-FFF2-40B4-BE49-F238E27FC236}">
                  <a16:creationId xmlns:a16="http://schemas.microsoft.com/office/drawing/2014/main" id="{DE938861-58DF-4D7C-9CAB-32CB226083F3}"/>
                </a:ext>
              </a:extLst>
            </p:cNvPr>
            <p:cNvSpPr>
              <a:spLocks noChangeArrowheads="1"/>
            </p:cNvSpPr>
            <p:nvPr/>
          </p:nvSpPr>
          <p:spPr bwMode="auto">
            <a:xfrm>
              <a:off x="1543" y="2154"/>
              <a:ext cx="475" cy="283"/>
            </a:xfrm>
            <a:prstGeom prst="rect">
              <a:avLst/>
            </a:prstGeom>
            <a:solidFill>
              <a:schemeClr val="bg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83" name="Text Box 16">
              <a:extLst>
                <a:ext uri="{FF2B5EF4-FFF2-40B4-BE49-F238E27FC236}">
                  <a16:creationId xmlns:a16="http://schemas.microsoft.com/office/drawing/2014/main" id="{F29C0932-8151-4833-ACCC-13AF8EB0D3F2}"/>
                </a:ext>
              </a:extLst>
            </p:cNvPr>
            <p:cNvSpPr txBox="1">
              <a:spLocks noChangeArrowheads="1"/>
            </p:cNvSpPr>
            <p:nvPr/>
          </p:nvSpPr>
          <p:spPr bwMode="auto">
            <a:xfrm>
              <a:off x="1541" y="2189"/>
              <a:ext cx="42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 )</a:t>
              </a:r>
            </a:p>
          </p:txBody>
        </p:sp>
        <p:sp>
          <p:nvSpPr>
            <p:cNvPr id="84" name="Text Box 17">
              <a:extLst>
                <a:ext uri="{FF2B5EF4-FFF2-40B4-BE49-F238E27FC236}">
                  <a16:creationId xmlns:a16="http://schemas.microsoft.com/office/drawing/2014/main" id="{9821ABF1-8778-43EE-B62A-31E8139869ED}"/>
                </a:ext>
              </a:extLst>
            </p:cNvPr>
            <p:cNvSpPr txBox="1">
              <a:spLocks noChangeArrowheads="1"/>
            </p:cNvSpPr>
            <p:nvPr/>
          </p:nvSpPr>
          <p:spPr bwMode="auto">
            <a:xfrm>
              <a:off x="1735" y="1987"/>
              <a:ext cx="206"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p>
          </p:txBody>
        </p:sp>
        <p:sp>
          <p:nvSpPr>
            <p:cNvPr id="85" name="Text Box 18">
              <a:extLst>
                <a:ext uri="{FF2B5EF4-FFF2-40B4-BE49-F238E27FC236}">
                  <a16:creationId xmlns:a16="http://schemas.microsoft.com/office/drawing/2014/main" id="{3D181D5F-A0C6-45AB-8A8B-4CA43C4BC7A4}"/>
                </a:ext>
              </a:extLst>
            </p:cNvPr>
            <p:cNvSpPr txBox="1">
              <a:spLocks noChangeArrowheads="1"/>
            </p:cNvSpPr>
            <p:nvPr/>
          </p:nvSpPr>
          <p:spPr bwMode="auto">
            <a:xfrm>
              <a:off x="1638" y="2088"/>
              <a:ext cx="17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Arial" charset="0"/>
                  <a:cs typeface="Arial" charset="0"/>
                </a:rPr>
                <a:t>-</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grpSp>
      <p:sp>
        <p:nvSpPr>
          <p:cNvPr id="86" name="Text Box 25">
            <a:extLst>
              <a:ext uri="{FF2B5EF4-FFF2-40B4-BE49-F238E27FC236}">
                <a16:creationId xmlns:a16="http://schemas.microsoft.com/office/drawing/2014/main" id="{95BD1F68-44DF-42FA-8692-1C57BAA1525E}"/>
              </a:ext>
            </a:extLst>
          </p:cNvPr>
          <p:cNvSpPr txBox="1">
            <a:spLocks noChangeArrowheads="1"/>
          </p:cNvSpPr>
          <p:nvPr/>
        </p:nvSpPr>
        <p:spPr bwMode="auto">
          <a:xfrm>
            <a:off x="9946648" y="2858726"/>
            <a:ext cx="8794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H(m )</a:t>
            </a:r>
          </a:p>
        </p:txBody>
      </p:sp>
      <p:grpSp>
        <p:nvGrpSpPr>
          <p:cNvPr id="87" name="Group 26">
            <a:extLst>
              <a:ext uri="{FF2B5EF4-FFF2-40B4-BE49-F238E27FC236}">
                <a16:creationId xmlns:a16="http://schemas.microsoft.com/office/drawing/2014/main" id="{74B56449-B483-4F40-957B-453072CE9B0F}"/>
              </a:ext>
            </a:extLst>
          </p:cNvPr>
          <p:cNvGrpSpPr>
            <a:grpSpLocks/>
          </p:cNvGrpSpPr>
          <p:nvPr/>
        </p:nvGrpSpPr>
        <p:grpSpPr bwMode="auto">
          <a:xfrm>
            <a:off x="4188585" y="2640747"/>
            <a:ext cx="1135063" cy="528637"/>
            <a:chOff x="1778" y="2485"/>
            <a:chExt cx="715" cy="333"/>
          </a:xfrm>
        </p:grpSpPr>
        <p:sp>
          <p:nvSpPr>
            <p:cNvPr id="88" name="Text Box 27">
              <a:extLst>
                <a:ext uri="{FF2B5EF4-FFF2-40B4-BE49-F238E27FC236}">
                  <a16:creationId xmlns:a16="http://schemas.microsoft.com/office/drawing/2014/main" id="{5A661620-3E45-4AEB-B8B9-406D3A525681}"/>
                </a:ext>
              </a:extLst>
            </p:cNvPr>
            <p:cNvSpPr txBox="1">
              <a:spLocks noChangeArrowheads="1"/>
            </p:cNvSpPr>
            <p:nvPr/>
          </p:nvSpPr>
          <p:spPr bwMode="auto">
            <a:xfrm>
              <a:off x="1778" y="2587"/>
              <a:ext cx="71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(H(m))</a:t>
              </a:r>
            </a:p>
          </p:txBody>
        </p:sp>
        <p:sp>
          <p:nvSpPr>
            <p:cNvPr id="89" name="Text Box 28">
              <a:extLst>
                <a:ext uri="{FF2B5EF4-FFF2-40B4-BE49-F238E27FC236}">
                  <a16:creationId xmlns:a16="http://schemas.microsoft.com/office/drawing/2014/main" id="{DAB8BB41-3E14-4BEA-9F48-0FA4AF395D1C}"/>
                </a:ext>
              </a:extLst>
            </p:cNvPr>
            <p:cNvSpPr txBox="1">
              <a:spLocks noChangeArrowheads="1"/>
            </p:cNvSpPr>
            <p:nvPr/>
          </p:nvSpPr>
          <p:spPr bwMode="auto">
            <a:xfrm>
              <a:off x="1870" y="2485"/>
              <a:ext cx="17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grpSp>
      <p:sp>
        <p:nvSpPr>
          <p:cNvPr id="90" name="Freeform 29">
            <a:extLst>
              <a:ext uri="{FF2B5EF4-FFF2-40B4-BE49-F238E27FC236}">
                <a16:creationId xmlns:a16="http://schemas.microsoft.com/office/drawing/2014/main" id="{37CB9CB0-70CB-41B5-B5E0-A59473016AD0}"/>
              </a:ext>
            </a:extLst>
          </p:cNvPr>
          <p:cNvSpPr>
            <a:spLocks/>
          </p:cNvSpPr>
          <p:nvPr/>
        </p:nvSpPr>
        <p:spPr bwMode="auto">
          <a:xfrm flipV="1">
            <a:off x="2361373" y="3999647"/>
            <a:ext cx="1958975" cy="392112"/>
          </a:xfrm>
          <a:custGeom>
            <a:avLst/>
            <a:gdLst>
              <a:gd name="T0" fmla="*/ 0 w 476"/>
              <a:gd name="T1" fmla="*/ 0 h 247"/>
              <a:gd name="T2" fmla="*/ 144489 w 476"/>
              <a:gd name="T3" fmla="*/ 0 h 247"/>
              <a:gd name="T4" fmla="*/ 144489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rot="10800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等线"/>
              <a:ea typeface="+mn-ea"/>
              <a:cs typeface="+mn-cs"/>
            </a:endParaRPr>
          </a:p>
        </p:txBody>
      </p:sp>
      <p:sp>
        <p:nvSpPr>
          <p:cNvPr id="91" name="Text Box 30">
            <a:extLst>
              <a:ext uri="{FF2B5EF4-FFF2-40B4-BE49-F238E27FC236}">
                <a16:creationId xmlns:a16="http://schemas.microsoft.com/office/drawing/2014/main" id="{6ED9B7A5-8004-49C0-AC11-8C84A17BCB05}"/>
              </a:ext>
            </a:extLst>
          </p:cNvPr>
          <p:cNvSpPr txBox="1">
            <a:spLocks noChangeArrowheads="1"/>
          </p:cNvSpPr>
          <p:nvPr/>
        </p:nvSpPr>
        <p:spPr bwMode="auto">
          <a:xfrm>
            <a:off x="1789873" y="2937610"/>
            <a:ext cx="3984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p>
        </p:txBody>
      </p:sp>
      <p:sp>
        <p:nvSpPr>
          <p:cNvPr id="93" name="Text Box 32">
            <a:extLst>
              <a:ext uri="{FF2B5EF4-FFF2-40B4-BE49-F238E27FC236}">
                <a16:creationId xmlns:a16="http://schemas.microsoft.com/office/drawing/2014/main" id="{C3E7C62B-4D5A-4778-B337-31B64A04BECC}"/>
              </a:ext>
            </a:extLst>
          </p:cNvPr>
          <p:cNvSpPr txBox="1">
            <a:spLocks noChangeArrowheads="1"/>
          </p:cNvSpPr>
          <p:nvPr/>
        </p:nvSpPr>
        <p:spPr bwMode="auto">
          <a:xfrm>
            <a:off x="3363593" y="2422307"/>
            <a:ext cx="44114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altLang="zh-CN" sz="18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endParaRPr kumimoji="0" lang="en-US" sz="1800" b="0" i="0" u="none" strike="noStrike" kern="1200" cap="none" spc="0" normalizeH="0" baseline="-25000" noProof="0" dirty="0">
              <a:ln>
                <a:noFill/>
              </a:ln>
              <a:solidFill>
                <a:prstClr val="black"/>
              </a:solidFill>
              <a:effectLst/>
              <a:uLnTx/>
              <a:uFillTx/>
              <a:latin typeface="Arial" charset="0"/>
              <a:ea typeface="ＭＳ Ｐゴシック" charset="0"/>
              <a:cs typeface="Arial" charset="0"/>
            </a:endParaRPr>
          </a:p>
        </p:txBody>
      </p:sp>
      <p:pic>
        <p:nvPicPr>
          <p:cNvPr id="95" name="Picture 35" descr="BS00768_[1]">
            <a:extLst>
              <a:ext uri="{FF2B5EF4-FFF2-40B4-BE49-F238E27FC236}">
                <a16:creationId xmlns:a16="http://schemas.microsoft.com/office/drawing/2014/main" id="{F5C7FBB2-C4C6-4B13-A18F-32F647087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406875" flipH="1" flipV="1">
            <a:off x="3872131" y="2534424"/>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 name="Freeform 41">
            <a:extLst>
              <a:ext uri="{FF2B5EF4-FFF2-40B4-BE49-F238E27FC236}">
                <a16:creationId xmlns:a16="http://schemas.microsoft.com/office/drawing/2014/main" id="{C16857BE-A1A4-4A30-9C2E-CCEF5F833616}"/>
              </a:ext>
            </a:extLst>
          </p:cNvPr>
          <p:cNvSpPr>
            <a:spLocks/>
          </p:cNvSpPr>
          <p:nvPr/>
        </p:nvSpPr>
        <p:spPr bwMode="auto">
          <a:xfrm flipH="1">
            <a:off x="8131245" y="3172560"/>
            <a:ext cx="755650" cy="392112"/>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等线"/>
              <a:ea typeface="+mn-ea"/>
              <a:cs typeface="+mn-cs"/>
            </a:endParaRPr>
          </a:p>
        </p:txBody>
      </p:sp>
      <p:sp>
        <p:nvSpPr>
          <p:cNvPr id="98" name="Freeform 42">
            <a:extLst>
              <a:ext uri="{FF2B5EF4-FFF2-40B4-BE49-F238E27FC236}">
                <a16:creationId xmlns:a16="http://schemas.microsoft.com/office/drawing/2014/main" id="{83125008-E2E6-4D45-8789-3B007093265D}"/>
              </a:ext>
            </a:extLst>
          </p:cNvPr>
          <p:cNvSpPr>
            <a:spLocks/>
          </p:cNvSpPr>
          <p:nvPr/>
        </p:nvSpPr>
        <p:spPr bwMode="auto">
          <a:xfrm flipH="1" flipV="1">
            <a:off x="8153470" y="4007585"/>
            <a:ext cx="755650" cy="392112"/>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rot="10800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等线"/>
              <a:ea typeface="+mn-ea"/>
              <a:cs typeface="+mn-cs"/>
            </a:endParaRPr>
          </a:p>
        </p:txBody>
      </p:sp>
      <p:sp>
        <p:nvSpPr>
          <p:cNvPr id="100" name="Text Box 44">
            <a:extLst>
              <a:ext uri="{FF2B5EF4-FFF2-40B4-BE49-F238E27FC236}">
                <a16:creationId xmlns:a16="http://schemas.microsoft.com/office/drawing/2014/main" id="{F3ED11C4-30A5-454A-8742-697A25EE1E15}"/>
              </a:ext>
            </a:extLst>
          </p:cNvPr>
          <p:cNvSpPr txBox="1">
            <a:spLocks noChangeArrowheads="1"/>
          </p:cNvSpPr>
          <p:nvPr/>
        </p:nvSpPr>
        <p:spPr bwMode="auto">
          <a:xfrm>
            <a:off x="1994660" y="4168889"/>
            <a:ext cx="3984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p>
        </p:txBody>
      </p:sp>
      <p:grpSp>
        <p:nvGrpSpPr>
          <p:cNvPr id="101" name="Group 45">
            <a:extLst>
              <a:ext uri="{FF2B5EF4-FFF2-40B4-BE49-F238E27FC236}">
                <a16:creationId xmlns:a16="http://schemas.microsoft.com/office/drawing/2014/main" id="{82BC6002-B9A9-42F2-B841-E57BE477BC5C}"/>
              </a:ext>
            </a:extLst>
          </p:cNvPr>
          <p:cNvGrpSpPr>
            <a:grpSpLocks/>
          </p:cNvGrpSpPr>
          <p:nvPr/>
        </p:nvGrpSpPr>
        <p:grpSpPr bwMode="auto">
          <a:xfrm>
            <a:off x="8894833" y="2337538"/>
            <a:ext cx="757238" cy="1022351"/>
            <a:chOff x="1541" y="1795"/>
            <a:chExt cx="477" cy="644"/>
          </a:xfrm>
        </p:grpSpPr>
        <p:sp>
          <p:nvSpPr>
            <p:cNvPr id="102" name="Rectangle 46">
              <a:extLst>
                <a:ext uri="{FF2B5EF4-FFF2-40B4-BE49-F238E27FC236}">
                  <a16:creationId xmlns:a16="http://schemas.microsoft.com/office/drawing/2014/main" id="{9182338A-BBD1-46C4-91A0-D107B79F1FCD}"/>
                </a:ext>
              </a:extLst>
            </p:cNvPr>
            <p:cNvSpPr>
              <a:spLocks noChangeArrowheads="1"/>
            </p:cNvSpPr>
            <p:nvPr/>
          </p:nvSpPr>
          <p:spPr bwMode="auto">
            <a:xfrm>
              <a:off x="1543" y="2154"/>
              <a:ext cx="475" cy="283"/>
            </a:xfrm>
            <a:prstGeom prst="rect">
              <a:avLst/>
            </a:prstGeom>
            <a:solidFill>
              <a:schemeClr val="bg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03" name="Text Box 47">
              <a:extLst>
                <a:ext uri="{FF2B5EF4-FFF2-40B4-BE49-F238E27FC236}">
                  <a16:creationId xmlns:a16="http://schemas.microsoft.com/office/drawing/2014/main" id="{3B18157A-C21E-4D1C-9542-EBD93A6EA648}"/>
                </a:ext>
              </a:extLst>
            </p:cNvPr>
            <p:cNvSpPr txBox="1">
              <a:spLocks noChangeArrowheads="1"/>
            </p:cNvSpPr>
            <p:nvPr/>
          </p:nvSpPr>
          <p:spPr bwMode="auto">
            <a:xfrm>
              <a:off x="1541" y="2189"/>
              <a:ext cx="42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 )</a:t>
              </a:r>
            </a:p>
          </p:txBody>
        </p:sp>
        <p:sp>
          <p:nvSpPr>
            <p:cNvPr id="104" name="Text Box 48">
              <a:extLst>
                <a:ext uri="{FF2B5EF4-FFF2-40B4-BE49-F238E27FC236}">
                  <a16:creationId xmlns:a16="http://schemas.microsoft.com/office/drawing/2014/main" id="{1EE64596-9497-4093-9465-1DCE49B29386}"/>
                </a:ext>
              </a:extLst>
            </p:cNvPr>
            <p:cNvSpPr txBox="1">
              <a:spLocks noChangeArrowheads="1"/>
            </p:cNvSpPr>
            <p:nvPr/>
          </p:nvSpPr>
          <p:spPr bwMode="auto">
            <a:xfrm>
              <a:off x="1735" y="1993"/>
              <a:ext cx="206"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p>
          </p:txBody>
        </p:sp>
        <p:sp>
          <p:nvSpPr>
            <p:cNvPr id="105" name="Text Box 49">
              <a:extLst>
                <a:ext uri="{FF2B5EF4-FFF2-40B4-BE49-F238E27FC236}">
                  <a16:creationId xmlns:a16="http://schemas.microsoft.com/office/drawing/2014/main" id="{0DCFB528-D86D-45A3-B185-2B3864C64074}"/>
                </a:ext>
              </a:extLst>
            </p:cNvPr>
            <p:cNvSpPr txBox="1">
              <a:spLocks noChangeArrowheads="1"/>
            </p:cNvSpPr>
            <p:nvPr/>
          </p:nvSpPr>
          <p:spPr bwMode="auto">
            <a:xfrm>
              <a:off x="1737" y="1795"/>
              <a:ext cx="21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p>
          </p:txBody>
        </p:sp>
      </p:grpSp>
      <p:pic>
        <p:nvPicPr>
          <p:cNvPr id="106" name="Picture 51" descr="BS00768_[1]">
            <a:extLst>
              <a:ext uri="{FF2B5EF4-FFF2-40B4-BE49-F238E27FC236}">
                <a16:creationId xmlns:a16="http://schemas.microsoft.com/office/drawing/2014/main" id="{7AA2B60B-0567-4E72-B8DB-50B0AFE04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4132" flipH="1" flipV="1">
            <a:off x="9540852" y="2489998"/>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7" name="Group 52">
            <a:extLst>
              <a:ext uri="{FF2B5EF4-FFF2-40B4-BE49-F238E27FC236}">
                <a16:creationId xmlns:a16="http://schemas.microsoft.com/office/drawing/2014/main" id="{3B2AC115-B14B-4170-A944-67FD13E16399}"/>
              </a:ext>
            </a:extLst>
          </p:cNvPr>
          <p:cNvGrpSpPr>
            <a:grpSpLocks/>
          </p:cNvGrpSpPr>
          <p:nvPr/>
        </p:nvGrpSpPr>
        <p:grpSpPr bwMode="auto">
          <a:xfrm>
            <a:off x="9072061" y="2337662"/>
            <a:ext cx="452438" cy="474662"/>
            <a:chOff x="2637" y="716"/>
            <a:chExt cx="285" cy="299"/>
          </a:xfrm>
        </p:grpSpPr>
        <p:sp>
          <p:nvSpPr>
            <p:cNvPr id="108" name="Text Box 53">
              <a:extLst>
                <a:ext uri="{FF2B5EF4-FFF2-40B4-BE49-F238E27FC236}">
                  <a16:creationId xmlns:a16="http://schemas.microsoft.com/office/drawing/2014/main" id="{53644CD8-3E11-447A-8A45-BC994921A5FD}"/>
                </a:ext>
              </a:extLst>
            </p:cNvPr>
            <p:cNvSpPr txBox="1">
              <a:spLocks noChangeArrowheads="1"/>
            </p:cNvSpPr>
            <p:nvPr/>
          </p:nvSpPr>
          <p:spPr bwMode="auto">
            <a:xfrm>
              <a:off x="2637" y="763"/>
              <a:ext cx="285"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endPar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sp>
          <p:nvSpPr>
            <p:cNvPr id="109" name="Text Box 54">
              <a:extLst>
                <a:ext uri="{FF2B5EF4-FFF2-40B4-BE49-F238E27FC236}">
                  <a16:creationId xmlns:a16="http://schemas.microsoft.com/office/drawing/2014/main" id="{A56F9597-DDB7-4FF4-BABC-CAD0257A91D1}"/>
                </a:ext>
              </a:extLst>
            </p:cNvPr>
            <p:cNvSpPr txBox="1">
              <a:spLocks noChangeArrowheads="1"/>
            </p:cNvSpPr>
            <p:nvPr/>
          </p:nvSpPr>
          <p:spPr bwMode="auto">
            <a:xfrm>
              <a:off x="2730" y="716"/>
              <a:ext cx="116"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grpSp>
      <p:grpSp>
        <p:nvGrpSpPr>
          <p:cNvPr id="110" name="Group 55">
            <a:extLst>
              <a:ext uri="{FF2B5EF4-FFF2-40B4-BE49-F238E27FC236}">
                <a16:creationId xmlns:a16="http://schemas.microsoft.com/office/drawing/2014/main" id="{2BD2A551-36DC-4185-A0EB-23D959BFD9E1}"/>
              </a:ext>
            </a:extLst>
          </p:cNvPr>
          <p:cNvGrpSpPr>
            <a:grpSpLocks/>
          </p:cNvGrpSpPr>
          <p:nvPr/>
        </p:nvGrpSpPr>
        <p:grpSpPr bwMode="auto">
          <a:xfrm>
            <a:off x="7691438" y="2566550"/>
            <a:ext cx="1135063" cy="528637"/>
            <a:chOff x="1778" y="2485"/>
            <a:chExt cx="715" cy="333"/>
          </a:xfrm>
        </p:grpSpPr>
        <p:sp>
          <p:nvSpPr>
            <p:cNvPr id="111" name="Text Box 56">
              <a:extLst>
                <a:ext uri="{FF2B5EF4-FFF2-40B4-BE49-F238E27FC236}">
                  <a16:creationId xmlns:a16="http://schemas.microsoft.com/office/drawing/2014/main" id="{7DF3D9E6-50AD-40F0-837A-FAF5033D85B8}"/>
                </a:ext>
              </a:extLst>
            </p:cNvPr>
            <p:cNvSpPr txBox="1">
              <a:spLocks noChangeArrowheads="1"/>
            </p:cNvSpPr>
            <p:nvPr/>
          </p:nvSpPr>
          <p:spPr bwMode="auto">
            <a:xfrm>
              <a:off x="1778" y="2587"/>
              <a:ext cx="71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(H(m))</a:t>
              </a:r>
            </a:p>
          </p:txBody>
        </p:sp>
        <p:sp>
          <p:nvSpPr>
            <p:cNvPr id="112" name="Text Box 57">
              <a:extLst>
                <a:ext uri="{FF2B5EF4-FFF2-40B4-BE49-F238E27FC236}">
                  <a16:creationId xmlns:a16="http://schemas.microsoft.com/office/drawing/2014/main" id="{1C78517D-6A9C-4AE7-A125-342DDA717889}"/>
                </a:ext>
              </a:extLst>
            </p:cNvPr>
            <p:cNvSpPr txBox="1">
              <a:spLocks noChangeArrowheads="1"/>
            </p:cNvSpPr>
            <p:nvPr/>
          </p:nvSpPr>
          <p:spPr bwMode="auto">
            <a:xfrm>
              <a:off x="1870" y="2485"/>
              <a:ext cx="17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grpSp>
      <p:sp>
        <p:nvSpPr>
          <p:cNvPr id="113" name="Text Box 58">
            <a:extLst>
              <a:ext uri="{FF2B5EF4-FFF2-40B4-BE49-F238E27FC236}">
                <a16:creationId xmlns:a16="http://schemas.microsoft.com/office/drawing/2014/main" id="{4280914C-ED2D-4C77-B81E-8FF659FD192B}"/>
              </a:ext>
            </a:extLst>
          </p:cNvPr>
          <p:cNvSpPr txBox="1">
            <a:spLocks noChangeArrowheads="1"/>
          </p:cNvSpPr>
          <p:nvPr/>
        </p:nvSpPr>
        <p:spPr bwMode="auto">
          <a:xfrm>
            <a:off x="8120133" y="4374297"/>
            <a:ext cx="3984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p>
        </p:txBody>
      </p:sp>
      <p:grpSp>
        <p:nvGrpSpPr>
          <p:cNvPr id="114" name="Group 59">
            <a:extLst>
              <a:ext uri="{FF2B5EF4-FFF2-40B4-BE49-F238E27FC236}">
                <a16:creationId xmlns:a16="http://schemas.microsoft.com/office/drawing/2014/main" id="{215D46D5-4528-4F87-B028-28327C726030}"/>
              </a:ext>
            </a:extLst>
          </p:cNvPr>
          <p:cNvGrpSpPr>
            <a:grpSpLocks/>
          </p:cNvGrpSpPr>
          <p:nvPr/>
        </p:nvGrpSpPr>
        <p:grpSpPr bwMode="auto">
          <a:xfrm>
            <a:off x="8915470" y="3864710"/>
            <a:ext cx="754063" cy="712787"/>
            <a:chOff x="694" y="2465"/>
            <a:chExt cx="475" cy="449"/>
          </a:xfrm>
        </p:grpSpPr>
        <p:sp>
          <p:nvSpPr>
            <p:cNvPr id="115" name="Rectangle 60">
              <a:extLst>
                <a:ext uri="{FF2B5EF4-FFF2-40B4-BE49-F238E27FC236}">
                  <a16:creationId xmlns:a16="http://schemas.microsoft.com/office/drawing/2014/main" id="{FFD950CC-5D88-4AE3-9960-2592112CDB91}"/>
                </a:ext>
              </a:extLst>
            </p:cNvPr>
            <p:cNvSpPr>
              <a:spLocks noChangeArrowheads="1"/>
            </p:cNvSpPr>
            <p:nvPr/>
          </p:nvSpPr>
          <p:spPr bwMode="auto">
            <a:xfrm>
              <a:off x="694" y="2631"/>
              <a:ext cx="475" cy="283"/>
            </a:xfrm>
            <a:prstGeom prst="rect">
              <a:avLst/>
            </a:prstGeom>
            <a:solidFill>
              <a:schemeClr val="bg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16" name="Text Box 61">
              <a:extLst>
                <a:ext uri="{FF2B5EF4-FFF2-40B4-BE49-F238E27FC236}">
                  <a16:creationId xmlns:a16="http://schemas.microsoft.com/office/drawing/2014/main" id="{8A807675-3EAB-49BC-98FB-36DE9ED051B8}"/>
                </a:ext>
              </a:extLst>
            </p:cNvPr>
            <p:cNvSpPr txBox="1">
              <a:spLocks noChangeArrowheads="1"/>
            </p:cNvSpPr>
            <p:nvPr/>
          </p:nvSpPr>
          <p:spPr bwMode="auto">
            <a:xfrm>
              <a:off x="754" y="2657"/>
              <a:ext cx="35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 )</a:t>
              </a:r>
            </a:p>
          </p:txBody>
        </p:sp>
        <p:sp>
          <p:nvSpPr>
            <p:cNvPr id="117" name="Text Box 62">
              <a:extLst>
                <a:ext uri="{FF2B5EF4-FFF2-40B4-BE49-F238E27FC236}">
                  <a16:creationId xmlns:a16="http://schemas.microsoft.com/office/drawing/2014/main" id="{2B8C6AEA-CECA-457E-A642-69FFCD327118}"/>
                </a:ext>
              </a:extLst>
            </p:cNvPr>
            <p:cNvSpPr txBox="1">
              <a:spLocks noChangeArrowheads="1"/>
            </p:cNvSpPr>
            <p:nvPr/>
          </p:nvSpPr>
          <p:spPr bwMode="auto">
            <a:xfrm>
              <a:off x="885" y="2465"/>
              <a:ext cx="206"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p>
          </p:txBody>
        </p:sp>
      </p:grpSp>
      <p:sp>
        <p:nvSpPr>
          <p:cNvPr id="118" name="Freeform 63">
            <a:extLst>
              <a:ext uri="{FF2B5EF4-FFF2-40B4-BE49-F238E27FC236}">
                <a16:creationId xmlns:a16="http://schemas.microsoft.com/office/drawing/2014/main" id="{119F17E2-11EC-49E4-80A6-EBC97998CAEB}"/>
              </a:ext>
            </a:extLst>
          </p:cNvPr>
          <p:cNvSpPr>
            <a:spLocks/>
          </p:cNvSpPr>
          <p:nvPr/>
        </p:nvSpPr>
        <p:spPr bwMode="auto">
          <a:xfrm flipV="1">
            <a:off x="9696520" y="3999647"/>
            <a:ext cx="304800" cy="392112"/>
          </a:xfrm>
          <a:custGeom>
            <a:avLst/>
            <a:gdLst>
              <a:gd name="T0" fmla="*/ 0 w 476"/>
              <a:gd name="T1" fmla="*/ 0 h 247"/>
              <a:gd name="T2" fmla="*/ 2 w 476"/>
              <a:gd name="T3" fmla="*/ 0 h 247"/>
              <a:gd name="T4" fmla="*/ 2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rot="10800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等线"/>
              <a:ea typeface="+mn-ea"/>
              <a:cs typeface="+mn-cs"/>
            </a:endParaRPr>
          </a:p>
        </p:txBody>
      </p:sp>
      <p:sp>
        <p:nvSpPr>
          <p:cNvPr id="119" name="Freeform 64">
            <a:extLst>
              <a:ext uri="{FF2B5EF4-FFF2-40B4-BE49-F238E27FC236}">
                <a16:creationId xmlns:a16="http://schemas.microsoft.com/office/drawing/2014/main" id="{6FCFFF27-D60A-4FF2-AAB6-D9699271068B}"/>
              </a:ext>
            </a:extLst>
          </p:cNvPr>
          <p:cNvSpPr>
            <a:spLocks/>
          </p:cNvSpPr>
          <p:nvPr/>
        </p:nvSpPr>
        <p:spPr bwMode="auto">
          <a:xfrm>
            <a:off x="9675883" y="3123347"/>
            <a:ext cx="304800" cy="392112"/>
          </a:xfrm>
          <a:custGeom>
            <a:avLst/>
            <a:gdLst>
              <a:gd name="T0" fmla="*/ 0 w 476"/>
              <a:gd name="T1" fmla="*/ 0 h 247"/>
              <a:gd name="T2" fmla="*/ 2 w 476"/>
              <a:gd name="T3" fmla="*/ 0 h 247"/>
              <a:gd name="T4" fmla="*/ 2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等线"/>
              <a:ea typeface="+mn-ea"/>
              <a:cs typeface="+mn-cs"/>
            </a:endParaRPr>
          </a:p>
        </p:txBody>
      </p:sp>
      <p:sp>
        <p:nvSpPr>
          <p:cNvPr id="120" name="Text Box 65">
            <a:extLst>
              <a:ext uri="{FF2B5EF4-FFF2-40B4-BE49-F238E27FC236}">
                <a16:creationId xmlns:a16="http://schemas.microsoft.com/office/drawing/2014/main" id="{00F5581E-53AE-42E2-B468-3639A60FAD85}"/>
              </a:ext>
            </a:extLst>
          </p:cNvPr>
          <p:cNvSpPr txBox="1">
            <a:spLocks noChangeArrowheads="1"/>
          </p:cNvSpPr>
          <p:nvPr/>
        </p:nvSpPr>
        <p:spPr bwMode="auto">
          <a:xfrm>
            <a:off x="9990828" y="4305551"/>
            <a:ext cx="8794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H(m )</a:t>
            </a:r>
          </a:p>
        </p:txBody>
      </p:sp>
      <p:sp>
        <p:nvSpPr>
          <p:cNvPr id="121" name="Text Box 66">
            <a:extLst>
              <a:ext uri="{FF2B5EF4-FFF2-40B4-BE49-F238E27FC236}">
                <a16:creationId xmlns:a16="http://schemas.microsoft.com/office/drawing/2014/main" id="{8B04A73F-70BB-4A94-9F4D-D9A82CF7F3A2}"/>
              </a:ext>
            </a:extLst>
          </p:cNvPr>
          <p:cNvSpPr txBox="1">
            <a:spLocks noChangeArrowheads="1"/>
          </p:cNvSpPr>
          <p:nvPr/>
        </p:nvSpPr>
        <p:spPr bwMode="auto">
          <a:xfrm>
            <a:off x="9462892" y="3585066"/>
            <a:ext cx="13589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u="none" strike="noStrike" kern="1200" cap="none" spc="0" normalizeH="0" baseline="0" noProof="0" dirty="0">
                <a:ln>
                  <a:noFill/>
                </a:ln>
                <a:solidFill>
                  <a:srgbClr val="7030A0"/>
                </a:solidFill>
                <a:effectLst/>
                <a:uLnTx/>
                <a:uFillTx/>
                <a:latin typeface="微软雅黑" pitchFamily="34" charset="-122"/>
                <a:ea typeface="微软雅黑" pitchFamily="34" charset="-122"/>
                <a:cs typeface="Arial" charset="0"/>
              </a:rPr>
              <a:t>比较核对</a:t>
            </a:r>
            <a:endParaRPr kumimoji="0" lang="en-US" sz="1800" b="0" u="none" strike="noStrike" kern="1200" cap="none" spc="0" normalizeH="0" baseline="0" noProof="0" dirty="0">
              <a:ln>
                <a:noFill/>
              </a:ln>
              <a:solidFill>
                <a:srgbClr val="7030A0"/>
              </a:solidFill>
              <a:effectLst/>
              <a:uLnTx/>
              <a:uFillTx/>
              <a:latin typeface="微软雅黑" pitchFamily="34" charset="-122"/>
              <a:ea typeface="微软雅黑" pitchFamily="34" charset="-122"/>
              <a:cs typeface="Arial" charset="0"/>
            </a:endParaRPr>
          </a:p>
        </p:txBody>
      </p:sp>
      <p:cxnSp>
        <p:nvCxnSpPr>
          <p:cNvPr id="133" name="Straight Arrow Connector 8">
            <a:extLst>
              <a:ext uri="{FF2B5EF4-FFF2-40B4-BE49-F238E27FC236}">
                <a16:creationId xmlns:a16="http://schemas.microsoft.com/office/drawing/2014/main" id="{90033FB6-7D3F-4C45-A09A-C1288E6F9853}"/>
              </a:ext>
            </a:extLst>
          </p:cNvPr>
          <p:cNvCxnSpPr/>
          <p:nvPr/>
        </p:nvCxnSpPr>
        <p:spPr>
          <a:xfrm>
            <a:off x="2147404" y="3167143"/>
            <a:ext cx="3975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213">
            <a:extLst>
              <a:ext uri="{FF2B5EF4-FFF2-40B4-BE49-F238E27FC236}">
                <a16:creationId xmlns:a16="http://schemas.microsoft.com/office/drawing/2014/main" id="{42853376-BFD2-4809-928B-EB4446CB4045}"/>
              </a:ext>
            </a:extLst>
          </p:cNvPr>
          <p:cNvCxnSpPr/>
          <p:nvPr/>
        </p:nvCxnSpPr>
        <p:spPr>
          <a:xfrm>
            <a:off x="3807329" y="2527809"/>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224">
            <a:extLst>
              <a:ext uri="{FF2B5EF4-FFF2-40B4-BE49-F238E27FC236}">
                <a16:creationId xmlns:a16="http://schemas.microsoft.com/office/drawing/2014/main" id="{43C4BDAE-2639-46AF-8528-83085485005D}"/>
              </a:ext>
            </a:extLst>
          </p:cNvPr>
          <p:cNvCxnSpPr/>
          <p:nvPr/>
        </p:nvCxnSpPr>
        <p:spPr>
          <a:xfrm>
            <a:off x="9516467" y="2519435"/>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6" name="Text Box 4">
            <a:extLst>
              <a:ext uri="{FF2B5EF4-FFF2-40B4-BE49-F238E27FC236}">
                <a16:creationId xmlns:a16="http://schemas.microsoft.com/office/drawing/2014/main" id="{7F38BD51-20E7-4109-B274-D0F9A9FA1865}"/>
              </a:ext>
            </a:extLst>
          </p:cNvPr>
          <p:cNvSpPr txBox="1">
            <a:spLocks noChangeArrowheads="1"/>
          </p:cNvSpPr>
          <p:nvPr/>
        </p:nvSpPr>
        <p:spPr bwMode="auto">
          <a:xfrm>
            <a:off x="252390" y="5054197"/>
            <a:ext cx="11988378"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342900" marR="0" lvl="0" indent="-277813" algn="l" defTabSz="914400" rtl="0" eaLnBrk="1" fontAlgn="auto" latinLnBrk="0" hangingPunct="1">
              <a:lnSpc>
                <a:spcPct val="100000"/>
              </a:lnSpc>
              <a:spcBef>
                <a:spcPts val="0"/>
              </a:spcBef>
              <a:spcAft>
                <a:spcPts val="0"/>
              </a:spcAft>
              <a:buClr>
                <a:srgbClr val="000090"/>
              </a:buClr>
              <a:buSzPct val="100000"/>
              <a:buFont typeface="Wingdings" charset="2"/>
              <a:buChar char="§"/>
              <a:tabLst/>
              <a:defRPr/>
            </a:pPr>
            <a:r>
              <a:rPr kumimoji="0" lang="en-US" altLang="zh-CN" sz="28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Alice</a:t>
            </a:r>
            <a:r>
              <a:rPr kumimoji="0" lang="zh-CN" altLang="en-US" sz="28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用她的私钥</a:t>
            </a:r>
            <a:r>
              <a:rPr kumimoji="0" lang="en-US" altLang="zh-CN" sz="28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K</a:t>
            </a:r>
            <a:r>
              <a:rPr kumimoji="0" lang="en-US" altLang="zh-CN" sz="2800" b="0" i="0" u="none" strike="noStrike" kern="1200" cap="none" spc="0" normalizeH="0" baseline="-25000" noProof="0" dirty="0">
                <a:ln>
                  <a:noFill/>
                </a:ln>
                <a:solidFill>
                  <a:prstClr val="black"/>
                </a:solidFill>
                <a:effectLst/>
                <a:uLnTx/>
                <a:uFillTx/>
                <a:latin typeface="微软雅黑" pitchFamily="34" charset="-122"/>
                <a:ea typeface="微软雅黑" pitchFamily="34" charset="-122"/>
              </a:rPr>
              <a:t>A</a:t>
            </a:r>
            <a:r>
              <a:rPr kumimoji="0" lang="zh-CN" altLang="en-US" sz="28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对消息散列进行数字签名，确保完整性和可验证性</a:t>
            </a:r>
            <a:endParaRPr kumimoji="0" lang="en-US" altLang="zh-CN" sz="28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a:p>
            <a:pPr marL="342900" lvl="0" indent="-277813">
              <a:buClr>
                <a:srgbClr val="000090"/>
              </a:buClr>
              <a:buSzPct val="100000"/>
              <a:buFont typeface="Wingdings" charset="2"/>
              <a:buChar char="§"/>
              <a:defRPr/>
            </a:pPr>
            <a:r>
              <a:rPr lang="zh-CN" altLang="en-US" sz="2800" dirty="0">
                <a:solidFill>
                  <a:prstClr val="black"/>
                </a:solidFill>
                <a:latin typeface="微软雅黑" pitchFamily="34" charset="-122"/>
                <a:ea typeface="微软雅黑" pitchFamily="34" charset="-122"/>
              </a:rPr>
              <a:t>将</a:t>
            </a:r>
            <a:r>
              <a:rPr lang="en-US" altLang="zh-CN" sz="2800" dirty="0">
                <a:solidFill>
                  <a:prstClr val="black"/>
                </a:solidFill>
                <a:latin typeface="微软雅黑" pitchFamily="34" charset="-122"/>
                <a:ea typeface="微软雅黑" pitchFamily="34" charset="-122"/>
              </a:rPr>
              <a:t>m</a:t>
            </a:r>
            <a:r>
              <a:rPr lang="zh-CN" altLang="en-US" sz="2800" dirty="0">
                <a:solidFill>
                  <a:prstClr val="black"/>
                </a:solidFill>
                <a:latin typeface="微软雅黑" pitchFamily="34" charset="-122"/>
                <a:ea typeface="微软雅黑" pitchFamily="34" charset="-122"/>
              </a:rPr>
              <a:t>和数字签名一起发给</a:t>
            </a:r>
            <a:r>
              <a:rPr lang="en-US" altLang="zh-CN" sz="2800" dirty="0">
                <a:solidFill>
                  <a:prstClr val="black"/>
                </a:solidFill>
                <a:latin typeface="微软雅黑" pitchFamily="34" charset="-122"/>
                <a:ea typeface="微软雅黑" pitchFamily="34" charset="-122"/>
              </a:rPr>
              <a:t>Bob</a:t>
            </a:r>
            <a:endParaRPr kumimoji="0" lang="en-US" sz="2800" b="0" i="0" u="none" strike="noStrike" kern="120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68" name="Text Box 4">
            <a:extLst>
              <a:ext uri="{FF2B5EF4-FFF2-40B4-BE49-F238E27FC236}">
                <a16:creationId xmlns:a16="http://schemas.microsoft.com/office/drawing/2014/main" id="{6E4FC62C-7AEF-46BE-ABEF-0524F8D66106}"/>
              </a:ext>
            </a:extLst>
          </p:cNvPr>
          <p:cNvSpPr txBox="1">
            <a:spLocks noChangeArrowheads="1"/>
          </p:cNvSpPr>
          <p:nvPr/>
        </p:nvSpPr>
        <p:spPr bwMode="auto">
          <a:xfrm>
            <a:off x="878572" y="1826634"/>
            <a:ext cx="1033648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
                <a:srgbClr val="000099"/>
              </a:buClr>
              <a:buSzPct val="75000"/>
              <a:buFontTx/>
              <a:buNone/>
              <a:tabLst/>
              <a:defRPr/>
            </a:pPr>
            <a:r>
              <a:rPr kumimoji="0" 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 Alice </a:t>
            </a:r>
            <a:r>
              <a:rPr kumimoji="0" lang="zh-CN" alt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想发送一封完整且可验证的电子邮件</a:t>
            </a:r>
            <a:r>
              <a:rPr lang="zh-CN" altLang="en-US" sz="2800" dirty="0">
                <a:solidFill>
                  <a:srgbClr val="000000"/>
                </a:solidFill>
                <a:latin typeface="微软雅黑" pitchFamily="34" charset="-122"/>
                <a:ea typeface="微软雅黑" pitchFamily="34" charset="-122"/>
              </a:rPr>
              <a:t>（明文为</a:t>
            </a:r>
            <a:r>
              <a:rPr kumimoji="0" 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m</a:t>
            </a:r>
            <a:r>
              <a:rPr kumimoji="0" lang="zh-CN" alt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）给</a:t>
            </a:r>
            <a:r>
              <a:rPr kumimoji="0" 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 Bob</a:t>
            </a:r>
          </a:p>
        </p:txBody>
      </p:sp>
      <p:grpSp>
        <p:nvGrpSpPr>
          <p:cNvPr id="137" name="组合 136"/>
          <p:cNvGrpSpPr/>
          <p:nvPr/>
        </p:nvGrpSpPr>
        <p:grpSpPr>
          <a:xfrm>
            <a:off x="4126802" y="3371406"/>
            <a:ext cx="4426140" cy="1147000"/>
            <a:chOff x="4126802" y="3371406"/>
            <a:chExt cx="4426140" cy="1147000"/>
          </a:xfrm>
        </p:grpSpPr>
        <p:cxnSp>
          <p:nvCxnSpPr>
            <p:cNvPr id="122" name="Straight Arrow Connector 196">
              <a:extLst>
                <a:ext uri="{FF2B5EF4-FFF2-40B4-BE49-F238E27FC236}">
                  <a16:creationId xmlns:a16="http://schemas.microsoft.com/office/drawing/2014/main" id="{9D421F26-752C-46DB-A304-55C513DC7F4C}"/>
                </a:ext>
              </a:extLst>
            </p:cNvPr>
            <p:cNvCxnSpPr/>
            <p:nvPr/>
          </p:nvCxnSpPr>
          <p:spPr>
            <a:xfrm>
              <a:off x="7040216" y="3744717"/>
              <a:ext cx="8216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97">
              <a:extLst>
                <a:ext uri="{FF2B5EF4-FFF2-40B4-BE49-F238E27FC236}">
                  <a16:creationId xmlns:a16="http://schemas.microsoft.com/office/drawing/2014/main" id="{BC7483FD-8C83-4BFF-B7CF-48C22C3A167E}"/>
                </a:ext>
              </a:extLst>
            </p:cNvPr>
            <p:cNvCxnSpPr/>
            <p:nvPr/>
          </p:nvCxnSpPr>
          <p:spPr>
            <a:xfrm>
              <a:off x="4611756" y="3757969"/>
              <a:ext cx="8216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7" descr="查看源图像"/>
            <p:cNvPicPr>
              <a:picLocks noChangeAspect="1" noChangeArrowheads="1"/>
            </p:cNvPicPr>
            <p:nvPr/>
          </p:nvPicPr>
          <p:blipFill>
            <a:blip r:embed="rId4" cstate="print"/>
            <a:srcRect/>
            <a:stretch>
              <a:fillRect/>
            </a:stretch>
          </p:blipFill>
          <p:spPr bwMode="auto">
            <a:xfrm>
              <a:off x="5690743" y="3371406"/>
              <a:ext cx="1027049" cy="836018"/>
            </a:xfrm>
            <a:prstGeom prst="rect">
              <a:avLst/>
            </a:prstGeom>
            <a:noFill/>
          </p:spPr>
        </p:pic>
        <p:sp>
          <p:nvSpPr>
            <p:cNvPr id="70" name="Text Box 45">
              <a:extLst>
                <a:ext uri="{FF2B5EF4-FFF2-40B4-BE49-F238E27FC236}">
                  <a16:creationId xmlns:a16="http://schemas.microsoft.com/office/drawing/2014/main" id="{C8623635-3221-408A-B8C7-F9539E24AD7E}"/>
                </a:ext>
              </a:extLst>
            </p:cNvPr>
            <p:cNvSpPr txBox="1">
              <a:spLocks noChangeArrowheads="1"/>
            </p:cNvSpPr>
            <p:nvPr/>
          </p:nvSpPr>
          <p:spPr bwMode="auto">
            <a:xfrm>
              <a:off x="5811355" y="4149074"/>
              <a:ext cx="8771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7030A0"/>
                  </a:solidFill>
                  <a:effectLst/>
                  <a:uLnTx/>
                  <a:uFillTx/>
                  <a:latin typeface="微软雅黑" pitchFamily="34" charset="-122"/>
                  <a:ea typeface="微软雅黑" pitchFamily="34" charset="-122"/>
                  <a:cs typeface="Arial" charset="0"/>
                </a:rPr>
                <a:t>互联网</a:t>
              </a:r>
              <a:endParaRPr kumimoji="0" lang="en-US" sz="1800" b="0" i="0" u="none" strike="noStrike" kern="0" cap="none" spc="0" normalizeH="0" baseline="0" noProof="0" dirty="0">
                <a:ln>
                  <a:noFill/>
                </a:ln>
                <a:solidFill>
                  <a:srgbClr val="7030A0"/>
                </a:solidFill>
                <a:effectLst/>
                <a:uLnTx/>
                <a:uFillTx/>
                <a:latin typeface="微软雅黑" pitchFamily="34" charset="-122"/>
                <a:ea typeface="微软雅黑" pitchFamily="34" charset="-122"/>
                <a:cs typeface="Arial" charset="0"/>
              </a:endParaRPr>
            </a:p>
          </p:txBody>
        </p:sp>
        <p:sp>
          <p:nvSpPr>
            <p:cNvPr id="71" name="Freeform 78"/>
            <p:cNvSpPr>
              <a:spLocks/>
            </p:cNvSpPr>
            <p:nvPr/>
          </p:nvSpPr>
          <p:spPr bwMode="auto">
            <a:xfrm>
              <a:off x="4126802" y="3594291"/>
              <a:ext cx="514350" cy="365125"/>
            </a:xfrm>
            <a:custGeom>
              <a:avLst/>
              <a:gdLst>
                <a:gd name="T0" fmla="*/ 101 w 137"/>
                <a:gd name="T1" fmla="*/ 51 h 97"/>
                <a:gd name="T2" fmla="*/ 91 w 137"/>
                <a:gd name="T3" fmla="*/ 42 h 97"/>
                <a:gd name="T4" fmla="*/ 69 w 137"/>
                <a:gd name="T5" fmla="*/ 60 h 97"/>
                <a:gd name="T6" fmla="*/ 67 w 137"/>
                <a:gd name="T7" fmla="*/ 61 h 97"/>
                <a:gd name="T8" fmla="*/ 65 w 137"/>
                <a:gd name="T9" fmla="*/ 60 h 97"/>
                <a:gd name="T10" fmla="*/ 44 w 137"/>
                <a:gd name="T11" fmla="*/ 42 h 97"/>
                <a:gd name="T12" fmla="*/ 8 w 137"/>
                <a:gd name="T13" fmla="*/ 75 h 97"/>
                <a:gd name="T14" fmla="*/ 6 w 137"/>
                <a:gd name="T15" fmla="*/ 76 h 97"/>
                <a:gd name="T16" fmla="*/ 6 w 137"/>
                <a:gd name="T17" fmla="*/ 76 h 97"/>
                <a:gd name="T18" fmla="*/ 4 w 137"/>
                <a:gd name="T19" fmla="*/ 75 h 97"/>
                <a:gd name="T20" fmla="*/ 3 w 137"/>
                <a:gd name="T21" fmla="*/ 73 h 97"/>
                <a:gd name="T22" fmla="*/ 3 w 137"/>
                <a:gd name="T23" fmla="*/ 73 h 97"/>
                <a:gd name="T24" fmla="*/ 4 w 137"/>
                <a:gd name="T25" fmla="*/ 71 h 97"/>
                <a:gd name="T26" fmla="*/ 39 w 137"/>
                <a:gd name="T27" fmla="*/ 38 h 97"/>
                <a:gd name="T28" fmla="*/ 7 w 137"/>
                <a:gd name="T29" fmla="*/ 11 h 97"/>
                <a:gd name="T30" fmla="*/ 6 w 137"/>
                <a:gd name="T31" fmla="*/ 7 h 97"/>
                <a:gd name="T32" fmla="*/ 10 w 137"/>
                <a:gd name="T33" fmla="*/ 7 h 97"/>
                <a:gd name="T34" fmla="*/ 13 w 137"/>
                <a:gd name="T35" fmla="*/ 9 h 97"/>
                <a:gd name="T36" fmla="*/ 67 w 137"/>
                <a:gd name="T37" fmla="*/ 54 h 97"/>
                <a:gd name="T38" fmla="*/ 122 w 137"/>
                <a:gd name="T39" fmla="*/ 9 h 97"/>
                <a:gd name="T40" fmla="*/ 124 w 137"/>
                <a:gd name="T41" fmla="*/ 6 h 97"/>
                <a:gd name="T42" fmla="*/ 129 w 137"/>
                <a:gd name="T43" fmla="*/ 7 h 97"/>
                <a:gd name="T44" fmla="*/ 128 w 137"/>
                <a:gd name="T45" fmla="*/ 11 h 97"/>
                <a:gd name="T46" fmla="*/ 96 w 137"/>
                <a:gd name="T47" fmla="*/ 38 h 97"/>
                <a:gd name="T48" fmla="*/ 107 w 137"/>
                <a:gd name="T49" fmla="*/ 49 h 97"/>
                <a:gd name="T50" fmla="*/ 123 w 137"/>
                <a:gd name="T51" fmla="*/ 46 h 97"/>
                <a:gd name="T52" fmla="*/ 137 w 137"/>
                <a:gd name="T53" fmla="*/ 48 h 97"/>
                <a:gd name="T54" fmla="*/ 137 w 137"/>
                <a:gd name="T55" fmla="*/ 9 h 97"/>
                <a:gd name="T56" fmla="*/ 127 w 137"/>
                <a:gd name="T57" fmla="*/ 0 h 97"/>
                <a:gd name="T58" fmla="*/ 9 w 137"/>
                <a:gd name="T59" fmla="*/ 0 h 97"/>
                <a:gd name="T60" fmla="*/ 0 w 137"/>
                <a:gd name="T61" fmla="*/ 9 h 97"/>
                <a:gd name="T62" fmla="*/ 0 w 137"/>
                <a:gd name="T63" fmla="*/ 87 h 97"/>
                <a:gd name="T64" fmla="*/ 9 w 137"/>
                <a:gd name="T65" fmla="*/ 97 h 97"/>
                <a:gd name="T66" fmla="*/ 75 w 137"/>
                <a:gd name="T67" fmla="*/ 97 h 97"/>
                <a:gd name="T68" fmla="*/ 75 w 137"/>
                <a:gd name="T69" fmla="*/ 94 h 97"/>
                <a:gd name="T70" fmla="*/ 101 w 137"/>
                <a:gd name="T71"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 h="97">
                  <a:moveTo>
                    <a:pt x="101" y="51"/>
                  </a:moveTo>
                  <a:cubicBezTo>
                    <a:pt x="91" y="42"/>
                    <a:pt x="91" y="42"/>
                    <a:pt x="91" y="42"/>
                  </a:cubicBezTo>
                  <a:cubicBezTo>
                    <a:pt x="69" y="60"/>
                    <a:pt x="69" y="60"/>
                    <a:pt x="69" y="60"/>
                  </a:cubicBezTo>
                  <a:cubicBezTo>
                    <a:pt x="69" y="61"/>
                    <a:pt x="68" y="61"/>
                    <a:pt x="67" y="61"/>
                  </a:cubicBezTo>
                  <a:cubicBezTo>
                    <a:pt x="67" y="61"/>
                    <a:pt x="66" y="61"/>
                    <a:pt x="65" y="60"/>
                  </a:cubicBezTo>
                  <a:cubicBezTo>
                    <a:pt x="44" y="42"/>
                    <a:pt x="44" y="42"/>
                    <a:pt x="44" y="42"/>
                  </a:cubicBezTo>
                  <a:cubicBezTo>
                    <a:pt x="8" y="75"/>
                    <a:pt x="8" y="75"/>
                    <a:pt x="8" y="75"/>
                  </a:cubicBezTo>
                  <a:cubicBezTo>
                    <a:pt x="7" y="76"/>
                    <a:pt x="7" y="76"/>
                    <a:pt x="6" y="76"/>
                  </a:cubicBezTo>
                  <a:cubicBezTo>
                    <a:pt x="6" y="76"/>
                    <a:pt x="6" y="76"/>
                    <a:pt x="6" y="76"/>
                  </a:cubicBezTo>
                  <a:cubicBezTo>
                    <a:pt x="5" y="76"/>
                    <a:pt x="4" y="76"/>
                    <a:pt x="4" y="75"/>
                  </a:cubicBezTo>
                  <a:cubicBezTo>
                    <a:pt x="3" y="74"/>
                    <a:pt x="3" y="74"/>
                    <a:pt x="3" y="73"/>
                  </a:cubicBezTo>
                  <a:cubicBezTo>
                    <a:pt x="3" y="73"/>
                    <a:pt x="3" y="73"/>
                    <a:pt x="3" y="73"/>
                  </a:cubicBezTo>
                  <a:cubicBezTo>
                    <a:pt x="3" y="72"/>
                    <a:pt x="3" y="71"/>
                    <a:pt x="4" y="71"/>
                  </a:cubicBezTo>
                  <a:cubicBezTo>
                    <a:pt x="39" y="38"/>
                    <a:pt x="39" y="38"/>
                    <a:pt x="39" y="38"/>
                  </a:cubicBezTo>
                  <a:cubicBezTo>
                    <a:pt x="7" y="11"/>
                    <a:pt x="7" y="11"/>
                    <a:pt x="7" y="11"/>
                  </a:cubicBezTo>
                  <a:cubicBezTo>
                    <a:pt x="5" y="10"/>
                    <a:pt x="5" y="8"/>
                    <a:pt x="6" y="7"/>
                  </a:cubicBezTo>
                  <a:cubicBezTo>
                    <a:pt x="7" y="6"/>
                    <a:pt x="9" y="5"/>
                    <a:pt x="10" y="7"/>
                  </a:cubicBezTo>
                  <a:cubicBezTo>
                    <a:pt x="13" y="9"/>
                    <a:pt x="13" y="9"/>
                    <a:pt x="13" y="9"/>
                  </a:cubicBezTo>
                  <a:cubicBezTo>
                    <a:pt x="67" y="54"/>
                    <a:pt x="67" y="54"/>
                    <a:pt x="67" y="54"/>
                  </a:cubicBezTo>
                  <a:cubicBezTo>
                    <a:pt x="122" y="9"/>
                    <a:pt x="122" y="9"/>
                    <a:pt x="122" y="9"/>
                  </a:cubicBezTo>
                  <a:cubicBezTo>
                    <a:pt x="124" y="6"/>
                    <a:pt x="124" y="6"/>
                    <a:pt x="124" y="6"/>
                  </a:cubicBezTo>
                  <a:cubicBezTo>
                    <a:pt x="126" y="5"/>
                    <a:pt x="128" y="6"/>
                    <a:pt x="129" y="7"/>
                  </a:cubicBezTo>
                  <a:cubicBezTo>
                    <a:pt x="130" y="8"/>
                    <a:pt x="130" y="10"/>
                    <a:pt x="128" y="11"/>
                  </a:cubicBezTo>
                  <a:cubicBezTo>
                    <a:pt x="96" y="38"/>
                    <a:pt x="96" y="38"/>
                    <a:pt x="96" y="38"/>
                  </a:cubicBezTo>
                  <a:cubicBezTo>
                    <a:pt x="107" y="49"/>
                    <a:pt x="107" y="49"/>
                    <a:pt x="107" y="49"/>
                  </a:cubicBezTo>
                  <a:cubicBezTo>
                    <a:pt x="112" y="47"/>
                    <a:pt x="117" y="46"/>
                    <a:pt x="123" y="46"/>
                  </a:cubicBezTo>
                  <a:cubicBezTo>
                    <a:pt x="128" y="46"/>
                    <a:pt x="132" y="47"/>
                    <a:pt x="137" y="48"/>
                  </a:cubicBezTo>
                  <a:cubicBezTo>
                    <a:pt x="137" y="9"/>
                    <a:pt x="137" y="9"/>
                    <a:pt x="137" y="9"/>
                  </a:cubicBezTo>
                  <a:cubicBezTo>
                    <a:pt x="137" y="4"/>
                    <a:pt x="133" y="0"/>
                    <a:pt x="127" y="0"/>
                  </a:cubicBezTo>
                  <a:cubicBezTo>
                    <a:pt x="9" y="0"/>
                    <a:pt x="9" y="0"/>
                    <a:pt x="9" y="0"/>
                  </a:cubicBezTo>
                  <a:cubicBezTo>
                    <a:pt x="4" y="0"/>
                    <a:pt x="0" y="4"/>
                    <a:pt x="0" y="9"/>
                  </a:cubicBezTo>
                  <a:cubicBezTo>
                    <a:pt x="0" y="87"/>
                    <a:pt x="0" y="87"/>
                    <a:pt x="0" y="87"/>
                  </a:cubicBezTo>
                  <a:cubicBezTo>
                    <a:pt x="0" y="93"/>
                    <a:pt x="4" y="97"/>
                    <a:pt x="9" y="97"/>
                  </a:cubicBezTo>
                  <a:cubicBezTo>
                    <a:pt x="75" y="97"/>
                    <a:pt x="75" y="97"/>
                    <a:pt x="75" y="97"/>
                  </a:cubicBezTo>
                  <a:cubicBezTo>
                    <a:pt x="75" y="96"/>
                    <a:pt x="75" y="95"/>
                    <a:pt x="75" y="94"/>
                  </a:cubicBezTo>
                  <a:cubicBezTo>
                    <a:pt x="75" y="75"/>
                    <a:pt x="86" y="59"/>
                    <a:pt x="101" y="5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72" name="Freeform 79"/>
            <p:cNvSpPr>
              <a:spLocks noEditPoints="1"/>
            </p:cNvSpPr>
            <p:nvPr/>
          </p:nvSpPr>
          <p:spPr bwMode="auto">
            <a:xfrm>
              <a:off x="4426839" y="3786378"/>
              <a:ext cx="323850" cy="322263"/>
            </a:xfrm>
            <a:custGeom>
              <a:avLst/>
              <a:gdLst>
                <a:gd name="T0" fmla="*/ 43 w 86"/>
                <a:gd name="T1" fmla="*/ 0 h 86"/>
                <a:gd name="T2" fmla="*/ 0 w 86"/>
                <a:gd name="T3" fmla="*/ 43 h 86"/>
                <a:gd name="T4" fmla="*/ 43 w 86"/>
                <a:gd name="T5" fmla="*/ 86 h 86"/>
                <a:gd name="T6" fmla="*/ 86 w 86"/>
                <a:gd name="T7" fmla="*/ 43 h 86"/>
                <a:gd name="T8" fmla="*/ 43 w 86"/>
                <a:gd name="T9" fmla="*/ 0 h 86"/>
                <a:gd name="T10" fmla="*/ 68 w 86"/>
                <a:gd name="T11" fmla="*/ 50 h 86"/>
                <a:gd name="T12" fmla="*/ 50 w 86"/>
                <a:gd name="T13" fmla="*/ 50 h 86"/>
                <a:gd name="T14" fmla="*/ 50 w 86"/>
                <a:gd name="T15" fmla="*/ 68 h 86"/>
                <a:gd name="T16" fmla="*/ 43 w 86"/>
                <a:gd name="T17" fmla="*/ 75 h 86"/>
                <a:gd name="T18" fmla="*/ 36 w 86"/>
                <a:gd name="T19" fmla="*/ 68 h 86"/>
                <a:gd name="T20" fmla="*/ 36 w 86"/>
                <a:gd name="T21" fmla="*/ 50 h 86"/>
                <a:gd name="T22" fmla="*/ 18 w 86"/>
                <a:gd name="T23" fmla="*/ 50 h 86"/>
                <a:gd name="T24" fmla="*/ 11 w 86"/>
                <a:gd name="T25" fmla="*/ 43 h 86"/>
                <a:gd name="T26" fmla="*/ 18 w 86"/>
                <a:gd name="T27" fmla="*/ 36 h 86"/>
                <a:gd name="T28" fmla="*/ 36 w 86"/>
                <a:gd name="T29" fmla="*/ 36 h 86"/>
                <a:gd name="T30" fmla="*/ 36 w 86"/>
                <a:gd name="T31" fmla="*/ 18 h 86"/>
                <a:gd name="T32" fmla="*/ 43 w 86"/>
                <a:gd name="T33" fmla="*/ 10 h 86"/>
                <a:gd name="T34" fmla="*/ 50 w 86"/>
                <a:gd name="T35" fmla="*/ 18 h 86"/>
                <a:gd name="T36" fmla="*/ 50 w 86"/>
                <a:gd name="T37" fmla="*/ 36 h 86"/>
                <a:gd name="T38" fmla="*/ 68 w 86"/>
                <a:gd name="T39" fmla="*/ 36 h 86"/>
                <a:gd name="T40" fmla="*/ 75 w 86"/>
                <a:gd name="T41" fmla="*/ 43 h 86"/>
                <a:gd name="T42" fmla="*/ 68 w 86"/>
                <a:gd name="T43" fmla="*/ 5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86">
                  <a:moveTo>
                    <a:pt x="43" y="0"/>
                  </a:moveTo>
                  <a:cubicBezTo>
                    <a:pt x="19" y="0"/>
                    <a:pt x="0" y="19"/>
                    <a:pt x="0" y="43"/>
                  </a:cubicBezTo>
                  <a:cubicBezTo>
                    <a:pt x="0" y="67"/>
                    <a:pt x="19" y="86"/>
                    <a:pt x="43" y="86"/>
                  </a:cubicBezTo>
                  <a:cubicBezTo>
                    <a:pt x="67" y="86"/>
                    <a:pt x="86" y="67"/>
                    <a:pt x="86" y="43"/>
                  </a:cubicBezTo>
                  <a:cubicBezTo>
                    <a:pt x="86" y="19"/>
                    <a:pt x="67" y="0"/>
                    <a:pt x="43" y="0"/>
                  </a:cubicBezTo>
                  <a:close/>
                  <a:moveTo>
                    <a:pt x="68" y="50"/>
                  </a:moveTo>
                  <a:cubicBezTo>
                    <a:pt x="50" y="50"/>
                    <a:pt x="50" y="50"/>
                    <a:pt x="50" y="50"/>
                  </a:cubicBezTo>
                  <a:cubicBezTo>
                    <a:pt x="50" y="68"/>
                    <a:pt x="50" y="68"/>
                    <a:pt x="50" y="68"/>
                  </a:cubicBezTo>
                  <a:cubicBezTo>
                    <a:pt x="50" y="72"/>
                    <a:pt x="47" y="75"/>
                    <a:pt x="43" y="75"/>
                  </a:cubicBezTo>
                  <a:cubicBezTo>
                    <a:pt x="39" y="75"/>
                    <a:pt x="36" y="72"/>
                    <a:pt x="36" y="68"/>
                  </a:cubicBezTo>
                  <a:cubicBezTo>
                    <a:pt x="36" y="50"/>
                    <a:pt x="36" y="50"/>
                    <a:pt x="36" y="50"/>
                  </a:cubicBezTo>
                  <a:cubicBezTo>
                    <a:pt x="18" y="50"/>
                    <a:pt x="18" y="50"/>
                    <a:pt x="18" y="50"/>
                  </a:cubicBezTo>
                  <a:cubicBezTo>
                    <a:pt x="14" y="50"/>
                    <a:pt x="11" y="47"/>
                    <a:pt x="11" y="43"/>
                  </a:cubicBezTo>
                  <a:cubicBezTo>
                    <a:pt x="11" y="39"/>
                    <a:pt x="14" y="36"/>
                    <a:pt x="18" y="36"/>
                  </a:cubicBezTo>
                  <a:cubicBezTo>
                    <a:pt x="36" y="36"/>
                    <a:pt x="36" y="36"/>
                    <a:pt x="36" y="36"/>
                  </a:cubicBezTo>
                  <a:cubicBezTo>
                    <a:pt x="36" y="18"/>
                    <a:pt x="36" y="18"/>
                    <a:pt x="36" y="18"/>
                  </a:cubicBezTo>
                  <a:cubicBezTo>
                    <a:pt x="36" y="14"/>
                    <a:pt x="39" y="10"/>
                    <a:pt x="43" y="10"/>
                  </a:cubicBezTo>
                  <a:cubicBezTo>
                    <a:pt x="47" y="10"/>
                    <a:pt x="50" y="14"/>
                    <a:pt x="50" y="18"/>
                  </a:cubicBezTo>
                  <a:cubicBezTo>
                    <a:pt x="50" y="36"/>
                    <a:pt x="50" y="36"/>
                    <a:pt x="50" y="36"/>
                  </a:cubicBezTo>
                  <a:cubicBezTo>
                    <a:pt x="68" y="36"/>
                    <a:pt x="68" y="36"/>
                    <a:pt x="68" y="36"/>
                  </a:cubicBezTo>
                  <a:cubicBezTo>
                    <a:pt x="72" y="36"/>
                    <a:pt x="75" y="39"/>
                    <a:pt x="75" y="43"/>
                  </a:cubicBezTo>
                  <a:cubicBezTo>
                    <a:pt x="75" y="47"/>
                    <a:pt x="72" y="50"/>
                    <a:pt x="68" y="5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73" name="Freeform 80"/>
            <p:cNvSpPr>
              <a:spLocks/>
            </p:cNvSpPr>
            <p:nvPr/>
          </p:nvSpPr>
          <p:spPr bwMode="auto">
            <a:xfrm>
              <a:off x="7925880" y="3582099"/>
              <a:ext cx="514350" cy="365125"/>
            </a:xfrm>
            <a:custGeom>
              <a:avLst/>
              <a:gdLst>
                <a:gd name="T0" fmla="*/ 101 w 137"/>
                <a:gd name="T1" fmla="*/ 52 h 97"/>
                <a:gd name="T2" fmla="*/ 91 w 137"/>
                <a:gd name="T3" fmla="*/ 43 h 97"/>
                <a:gd name="T4" fmla="*/ 70 w 137"/>
                <a:gd name="T5" fmla="*/ 61 h 97"/>
                <a:gd name="T6" fmla="*/ 68 w 137"/>
                <a:gd name="T7" fmla="*/ 61 h 97"/>
                <a:gd name="T8" fmla="*/ 66 w 137"/>
                <a:gd name="T9" fmla="*/ 61 h 97"/>
                <a:gd name="T10" fmla="*/ 44 w 137"/>
                <a:gd name="T11" fmla="*/ 43 h 97"/>
                <a:gd name="T12" fmla="*/ 8 w 137"/>
                <a:gd name="T13" fmla="*/ 75 h 97"/>
                <a:gd name="T14" fmla="*/ 6 w 137"/>
                <a:gd name="T15" fmla="*/ 76 h 97"/>
                <a:gd name="T16" fmla="*/ 6 w 137"/>
                <a:gd name="T17" fmla="*/ 76 h 97"/>
                <a:gd name="T18" fmla="*/ 4 w 137"/>
                <a:gd name="T19" fmla="*/ 75 h 97"/>
                <a:gd name="T20" fmla="*/ 3 w 137"/>
                <a:gd name="T21" fmla="*/ 73 h 97"/>
                <a:gd name="T22" fmla="*/ 3 w 137"/>
                <a:gd name="T23" fmla="*/ 73 h 97"/>
                <a:gd name="T24" fmla="*/ 4 w 137"/>
                <a:gd name="T25" fmla="*/ 71 h 97"/>
                <a:gd name="T26" fmla="*/ 40 w 137"/>
                <a:gd name="T27" fmla="*/ 39 h 97"/>
                <a:gd name="T28" fmla="*/ 7 w 137"/>
                <a:gd name="T29" fmla="*/ 11 h 97"/>
                <a:gd name="T30" fmla="*/ 7 w 137"/>
                <a:gd name="T31" fmla="*/ 7 h 97"/>
                <a:gd name="T32" fmla="*/ 11 w 137"/>
                <a:gd name="T33" fmla="*/ 7 h 97"/>
                <a:gd name="T34" fmla="*/ 14 w 137"/>
                <a:gd name="T35" fmla="*/ 9 h 97"/>
                <a:gd name="T36" fmla="*/ 68 w 137"/>
                <a:gd name="T37" fmla="*/ 54 h 97"/>
                <a:gd name="T38" fmla="*/ 122 w 137"/>
                <a:gd name="T39" fmla="*/ 9 h 97"/>
                <a:gd name="T40" fmla="*/ 125 w 137"/>
                <a:gd name="T41" fmla="*/ 7 h 97"/>
                <a:gd name="T42" fmla="*/ 129 w 137"/>
                <a:gd name="T43" fmla="*/ 7 h 97"/>
                <a:gd name="T44" fmla="*/ 129 w 137"/>
                <a:gd name="T45" fmla="*/ 11 h 97"/>
                <a:gd name="T46" fmla="*/ 96 w 137"/>
                <a:gd name="T47" fmla="*/ 39 h 97"/>
                <a:gd name="T48" fmla="*/ 107 w 137"/>
                <a:gd name="T49" fmla="*/ 49 h 97"/>
                <a:gd name="T50" fmla="*/ 123 w 137"/>
                <a:gd name="T51" fmla="*/ 46 h 97"/>
                <a:gd name="T52" fmla="*/ 137 w 137"/>
                <a:gd name="T53" fmla="*/ 48 h 97"/>
                <a:gd name="T54" fmla="*/ 137 w 137"/>
                <a:gd name="T55" fmla="*/ 10 h 97"/>
                <a:gd name="T56" fmla="*/ 128 w 137"/>
                <a:gd name="T57" fmla="*/ 0 h 97"/>
                <a:gd name="T58" fmla="*/ 10 w 137"/>
                <a:gd name="T59" fmla="*/ 0 h 97"/>
                <a:gd name="T60" fmla="*/ 0 w 137"/>
                <a:gd name="T61" fmla="*/ 10 h 97"/>
                <a:gd name="T62" fmla="*/ 0 w 137"/>
                <a:gd name="T63" fmla="*/ 88 h 97"/>
                <a:gd name="T64" fmla="*/ 10 w 137"/>
                <a:gd name="T65" fmla="*/ 97 h 97"/>
                <a:gd name="T66" fmla="*/ 76 w 137"/>
                <a:gd name="T67" fmla="*/ 97 h 97"/>
                <a:gd name="T68" fmla="*/ 75 w 137"/>
                <a:gd name="T69" fmla="*/ 94 h 97"/>
                <a:gd name="T70" fmla="*/ 101 w 137"/>
                <a:gd name="T71"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 h="97">
                  <a:moveTo>
                    <a:pt x="101" y="52"/>
                  </a:moveTo>
                  <a:cubicBezTo>
                    <a:pt x="91" y="43"/>
                    <a:pt x="91" y="43"/>
                    <a:pt x="91" y="43"/>
                  </a:cubicBezTo>
                  <a:cubicBezTo>
                    <a:pt x="70" y="61"/>
                    <a:pt x="70" y="61"/>
                    <a:pt x="70" y="61"/>
                  </a:cubicBezTo>
                  <a:cubicBezTo>
                    <a:pt x="69" y="61"/>
                    <a:pt x="68" y="61"/>
                    <a:pt x="68" y="61"/>
                  </a:cubicBezTo>
                  <a:cubicBezTo>
                    <a:pt x="67" y="61"/>
                    <a:pt x="66" y="61"/>
                    <a:pt x="66" y="61"/>
                  </a:cubicBezTo>
                  <a:cubicBezTo>
                    <a:pt x="44" y="43"/>
                    <a:pt x="44" y="43"/>
                    <a:pt x="44" y="43"/>
                  </a:cubicBezTo>
                  <a:cubicBezTo>
                    <a:pt x="8" y="75"/>
                    <a:pt x="8" y="75"/>
                    <a:pt x="8" y="75"/>
                  </a:cubicBezTo>
                  <a:cubicBezTo>
                    <a:pt x="8" y="76"/>
                    <a:pt x="7" y="76"/>
                    <a:pt x="6" y="76"/>
                  </a:cubicBezTo>
                  <a:cubicBezTo>
                    <a:pt x="6" y="76"/>
                    <a:pt x="6" y="76"/>
                    <a:pt x="6" y="76"/>
                  </a:cubicBezTo>
                  <a:cubicBezTo>
                    <a:pt x="5" y="76"/>
                    <a:pt x="5" y="76"/>
                    <a:pt x="4" y="75"/>
                  </a:cubicBezTo>
                  <a:cubicBezTo>
                    <a:pt x="4" y="75"/>
                    <a:pt x="3" y="74"/>
                    <a:pt x="3" y="73"/>
                  </a:cubicBezTo>
                  <a:cubicBezTo>
                    <a:pt x="3" y="73"/>
                    <a:pt x="3" y="73"/>
                    <a:pt x="3" y="73"/>
                  </a:cubicBezTo>
                  <a:cubicBezTo>
                    <a:pt x="3" y="72"/>
                    <a:pt x="4" y="72"/>
                    <a:pt x="4" y="71"/>
                  </a:cubicBezTo>
                  <a:cubicBezTo>
                    <a:pt x="40" y="39"/>
                    <a:pt x="40" y="39"/>
                    <a:pt x="40" y="39"/>
                  </a:cubicBezTo>
                  <a:cubicBezTo>
                    <a:pt x="7" y="11"/>
                    <a:pt x="7" y="11"/>
                    <a:pt x="7" y="11"/>
                  </a:cubicBezTo>
                  <a:cubicBezTo>
                    <a:pt x="6" y="10"/>
                    <a:pt x="6" y="8"/>
                    <a:pt x="7" y="7"/>
                  </a:cubicBezTo>
                  <a:cubicBezTo>
                    <a:pt x="8" y="6"/>
                    <a:pt x="10" y="6"/>
                    <a:pt x="11" y="7"/>
                  </a:cubicBezTo>
                  <a:cubicBezTo>
                    <a:pt x="14" y="9"/>
                    <a:pt x="14" y="9"/>
                    <a:pt x="14" y="9"/>
                  </a:cubicBezTo>
                  <a:cubicBezTo>
                    <a:pt x="68" y="54"/>
                    <a:pt x="68" y="54"/>
                    <a:pt x="68" y="54"/>
                  </a:cubicBezTo>
                  <a:cubicBezTo>
                    <a:pt x="122" y="9"/>
                    <a:pt x="122" y="9"/>
                    <a:pt x="122" y="9"/>
                  </a:cubicBezTo>
                  <a:cubicBezTo>
                    <a:pt x="125" y="7"/>
                    <a:pt x="125" y="7"/>
                    <a:pt x="125" y="7"/>
                  </a:cubicBezTo>
                  <a:cubicBezTo>
                    <a:pt x="126" y="6"/>
                    <a:pt x="128" y="6"/>
                    <a:pt x="129" y="7"/>
                  </a:cubicBezTo>
                  <a:cubicBezTo>
                    <a:pt x="130" y="8"/>
                    <a:pt x="130" y="10"/>
                    <a:pt x="129" y="11"/>
                  </a:cubicBezTo>
                  <a:cubicBezTo>
                    <a:pt x="96" y="39"/>
                    <a:pt x="96" y="39"/>
                    <a:pt x="96" y="39"/>
                  </a:cubicBezTo>
                  <a:cubicBezTo>
                    <a:pt x="107" y="49"/>
                    <a:pt x="107" y="49"/>
                    <a:pt x="107" y="49"/>
                  </a:cubicBezTo>
                  <a:cubicBezTo>
                    <a:pt x="112" y="47"/>
                    <a:pt x="118" y="46"/>
                    <a:pt x="123" y="46"/>
                  </a:cubicBezTo>
                  <a:cubicBezTo>
                    <a:pt x="128" y="46"/>
                    <a:pt x="133" y="47"/>
                    <a:pt x="137" y="48"/>
                  </a:cubicBezTo>
                  <a:cubicBezTo>
                    <a:pt x="137" y="10"/>
                    <a:pt x="137" y="10"/>
                    <a:pt x="137" y="10"/>
                  </a:cubicBezTo>
                  <a:cubicBezTo>
                    <a:pt x="137" y="4"/>
                    <a:pt x="133" y="0"/>
                    <a:pt x="128" y="0"/>
                  </a:cubicBezTo>
                  <a:cubicBezTo>
                    <a:pt x="10" y="0"/>
                    <a:pt x="10" y="0"/>
                    <a:pt x="10" y="0"/>
                  </a:cubicBezTo>
                  <a:cubicBezTo>
                    <a:pt x="4" y="0"/>
                    <a:pt x="0" y="4"/>
                    <a:pt x="0" y="10"/>
                  </a:cubicBezTo>
                  <a:cubicBezTo>
                    <a:pt x="0" y="88"/>
                    <a:pt x="0" y="88"/>
                    <a:pt x="0" y="88"/>
                  </a:cubicBezTo>
                  <a:cubicBezTo>
                    <a:pt x="0" y="93"/>
                    <a:pt x="4" y="97"/>
                    <a:pt x="10" y="97"/>
                  </a:cubicBezTo>
                  <a:cubicBezTo>
                    <a:pt x="76" y="97"/>
                    <a:pt x="76" y="97"/>
                    <a:pt x="76" y="97"/>
                  </a:cubicBezTo>
                  <a:cubicBezTo>
                    <a:pt x="76" y="96"/>
                    <a:pt x="75" y="95"/>
                    <a:pt x="75" y="94"/>
                  </a:cubicBezTo>
                  <a:cubicBezTo>
                    <a:pt x="75" y="76"/>
                    <a:pt x="86" y="60"/>
                    <a:pt x="101" y="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75" name="Freeform 81"/>
            <p:cNvSpPr>
              <a:spLocks noEditPoints="1"/>
            </p:cNvSpPr>
            <p:nvPr/>
          </p:nvSpPr>
          <p:spPr bwMode="auto">
            <a:xfrm>
              <a:off x="8225917" y="3774186"/>
              <a:ext cx="327025" cy="322263"/>
            </a:xfrm>
            <a:custGeom>
              <a:avLst/>
              <a:gdLst>
                <a:gd name="T0" fmla="*/ 43 w 87"/>
                <a:gd name="T1" fmla="*/ 0 h 86"/>
                <a:gd name="T2" fmla="*/ 0 w 87"/>
                <a:gd name="T3" fmla="*/ 43 h 86"/>
                <a:gd name="T4" fmla="*/ 43 w 87"/>
                <a:gd name="T5" fmla="*/ 86 h 86"/>
                <a:gd name="T6" fmla="*/ 87 w 87"/>
                <a:gd name="T7" fmla="*/ 43 h 86"/>
                <a:gd name="T8" fmla="*/ 43 w 87"/>
                <a:gd name="T9" fmla="*/ 0 h 86"/>
                <a:gd name="T10" fmla="*/ 71 w 87"/>
                <a:gd name="T11" fmla="*/ 52 h 86"/>
                <a:gd name="T12" fmla="*/ 19 w 87"/>
                <a:gd name="T13" fmla="*/ 52 h 86"/>
                <a:gd name="T14" fmla="*/ 12 w 87"/>
                <a:gd name="T15" fmla="*/ 45 h 86"/>
                <a:gd name="T16" fmla="*/ 19 w 87"/>
                <a:gd name="T17" fmla="*/ 37 h 86"/>
                <a:gd name="T18" fmla="*/ 71 w 87"/>
                <a:gd name="T19" fmla="*/ 37 h 86"/>
                <a:gd name="T20" fmla="*/ 78 w 87"/>
                <a:gd name="T21" fmla="*/ 45 h 86"/>
                <a:gd name="T22" fmla="*/ 71 w 87"/>
                <a:gd name="T23" fmla="*/ 5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6">
                  <a:moveTo>
                    <a:pt x="43" y="0"/>
                  </a:moveTo>
                  <a:cubicBezTo>
                    <a:pt x="19" y="0"/>
                    <a:pt x="0" y="19"/>
                    <a:pt x="0" y="43"/>
                  </a:cubicBezTo>
                  <a:cubicBezTo>
                    <a:pt x="0" y="67"/>
                    <a:pt x="19" y="86"/>
                    <a:pt x="43" y="86"/>
                  </a:cubicBezTo>
                  <a:cubicBezTo>
                    <a:pt x="67" y="86"/>
                    <a:pt x="87" y="67"/>
                    <a:pt x="87" y="43"/>
                  </a:cubicBezTo>
                  <a:cubicBezTo>
                    <a:pt x="87" y="19"/>
                    <a:pt x="67" y="0"/>
                    <a:pt x="43" y="0"/>
                  </a:cubicBezTo>
                  <a:close/>
                  <a:moveTo>
                    <a:pt x="71" y="52"/>
                  </a:moveTo>
                  <a:cubicBezTo>
                    <a:pt x="19" y="52"/>
                    <a:pt x="19" y="52"/>
                    <a:pt x="19" y="52"/>
                  </a:cubicBezTo>
                  <a:cubicBezTo>
                    <a:pt x="15" y="52"/>
                    <a:pt x="12" y="49"/>
                    <a:pt x="12" y="45"/>
                  </a:cubicBezTo>
                  <a:cubicBezTo>
                    <a:pt x="12" y="41"/>
                    <a:pt x="15" y="37"/>
                    <a:pt x="19" y="37"/>
                  </a:cubicBezTo>
                  <a:cubicBezTo>
                    <a:pt x="71" y="37"/>
                    <a:pt x="71" y="37"/>
                    <a:pt x="71" y="37"/>
                  </a:cubicBezTo>
                  <a:cubicBezTo>
                    <a:pt x="75" y="37"/>
                    <a:pt x="78" y="41"/>
                    <a:pt x="78" y="45"/>
                  </a:cubicBezTo>
                  <a:cubicBezTo>
                    <a:pt x="78" y="49"/>
                    <a:pt x="75" y="52"/>
                    <a:pt x="71" y="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grpSp>
        <p:nvGrpSpPr>
          <p:cNvPr id="138" name="组合 137"/>
          <p:cNvGrpSpPr/>
          <p:nvPr/>
        </p:nvGrpSpPr>
        <p:grpSpPr>
          <a:xfrm>
            <a:off x="10712179" y="3149167"/>
            <a:ext cx="648800" cy="1098483"/>
            <a:chOff x="10541491" y="3124783"/>
            <a:chExt cx="648800" cy="1098483"/>
          </a:xfrm>
        </p:grpSpPr>
        <p:grpSp>
          <p:nvGrpSpPr>
            <p:cNvPr id="139" name="组合 142"/>
            <p:cNvGrpSpPr/>
            <p:nvPr/>
          </p:nvGrpSpPr>
          <p:grpSpPr>
            <a:xfrm>
              <a:off x="10541491" y="3124783"/>
              <a:ext cx="612000" cy="720000"/>
              <a:chOff x="8468377" y="1675084"/>
              <a:chExt cx="881769" cy="960499"/>
            </a:xfrm>
          </p:grpSpPr>
          <p:sp>
            <p:nvSpPr>
              <p:cNvPr id="141" name="Freeform 599"/>
              <p:cNvSpPr>
                <a:spLocks/>
              </p:cNvSpPr>
              <p:nvPr/>
            </p:nvSpPr>
            <p:spPr bwMode="auto">
              <a:xfrm>
                <a:off x="8506867" y="2315416"/>
                <a:ext cx="801290" cy="313168"/>
              </a:xfrm>
              <a:custGeom>
                <a:avLst/>
                <a:gdLst>
                  <a:gd name="T0" fmla="*/ 212 w 247"/>
                  <a:gd name="T1" fmla="*/ 34 h 97"/>
                  <a:gd name="T2" fmla="*/ 243 w 247"/>
                  <a:gd name="T3" fmla="*/ 97 h 97"/>
                  <a:gd name="T4" fmla="*/ 5 w 247"/>
                  <a:gd name="T5" fmla="*/ 97 h 97"/>
                  <a:gd name="T6" fmla="*/ 35 w 247"/>
                  <a:gd name="T7" fmla="*/ 34 h 97"/>
                  <a:gd name="T8" fmla="*/ 90 w 247"/>
                  <a:gd name="T9" fmla="*/ 6 h 97"/>
                  <a:gd name="T10" fmla="*/ 90 w 247"/>
                  <a:gd name="T11" fmla="*/ 2 h 97"/>
                  <a:gd name="T12" fmla="*/ 91 w 247"/>
                  <a:gd name="T13" fmla="*/ 2 h 97"/>
                  <a:gd name="T14" fmla="*/ 122 w 247"/>
                  <a:gd name="T15" fmla="*/ 19 h 97"/>
                  <a:gd name="T16" fmla="*/ 153 w 247"/>
                  <a:gd name="T17" fmla="*/ 0 h 97"/>
                  <a:gd name="T18" fmla="*/ 155 w 247"/>
                  <a:gd name="T19" fmla="*/ 0 h 97"/>
                  <a:gd name="T20" fmla="*/ 155 w 247"/>
                  <a:gd name="T21" fmla="*/ 6 h 97"/>
                  <a:gd name="T22" fmla="*/ 212 w 247"/>
                  <a:gd name="T23" fmla="*/ 3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97">
                    <a:moveTo>
                      <a:pt x="212" y="34"/>
                    </a:moveTo>
                    <a:cubicBezTo>
                      <a:pt x="247" y="45"/>
                      <a:pt x="243" y="97"/>
                      <a:pt x="243" y="97"/>
                    </a:cubicBezTo>
                    <a:cubicBezTo>
                      <a:pt x="5" y="97"/>
                      <a:pt x="5" y="97"/>
                      <a:pt x="5" y="97"/>
                    </a:cubicBezTo>
                    <a:cubicBezTo>
                      <a:pt x="5" y="97"/>
                      <a:pt x="0" y="45"/>
                      <a:pt x="35" y="34"/>
                    </a:cubicBezTo>
                    <a:cubicBezTo>
                      <a:pt x="70" y="23"/>
                      <a:pt x="90" y="22"/>
                      <a:pt x="90" y="6"/>
                    </a:cubicBezTo>
                    <a:cubicBezTo>
                      <a:pt x="90" y="5"/>
                      <a:pt x="90" y="4"/>
                      <a:pt x="90" y="2"/>
                    </a:cubicBezTo>
                    <a:cubicBezTo>
                      <a:pt x="91" y="2"/>
                      <a:pt x="91" y="2"/>
                      <a:pt x="91" y="2"/>
                    </a:cubicBezTo>
                    <a:cubicBezTo>
                      <a:pt x="91" y="2"/>
                      <a:pt x="104" y="11"/>
                      <a:pt x="122" y="19"/>
                    </a:cubicBezTo>
                    <a:cubicBezTo>
                      <a:pt x="140" y="13"/>
                      <a:pt x="153" y="0"/>
                      <a:pt x="153" y="0"/>
                    </a:cubicBezTo>
                    <a:cubicBezTo>
                      <a:pt x="155" y="0"/>
                      <a:pt x="155" y="0"/>
                      <a:pt x="155" y="0"/>
                    </a:cubicBezTo>
                    <a:cubicBezTo>
                      <a:pt x="155" y="2"/>
                      <a:pt x="155" y="4"/>
                      <a:pt x="155" y="6"/>
                    </a:cubicBezTo>
                    <a:cubicBezTo>
                      <a:pt x="156" y="22"/>
                      <a:pt x="177" y="23"/>
                      <a:pt x="212" y="34"/>
                    </a:cubicBezTo>
                  </a:path>
                </a:pathLst>
              </a:custGeom>
              <a:solidFill>
                <a:srgbClr val="B6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2" name="Freeform 600"/>
              <p:cNvSpPr>
                <a:spLocks/>
              </p:cNvSpPr>
              <p:nvPr/>
            </p:nvSpPr>
            <p:spPr bwMode="auto">
              <a:xfrm>
                <a:off x="8795541" y="2203446"/>
                <a:ext cx="218693" cy="173205"/>
              </a:xfrm>
              <a:custGeom>
                <a:avLst/>
                <a:gdLst>
                  <a:gd name="T0" fmla="*/ 38 w 67"/>
                  <a:gd name="T1" fmla="*/ 0 h 53"/>
                  <a:gd name="T2" fmla="*/ 67 w 67"/>
                  <a:gd name="T3" fmla="*/ 0 h 53"/>
                  <a:gd name="T4" fmla="*/ 66 w 67"/>
                  <a:gd name="T5" fmla="*/ 34 h 53"/>
                  <a:gd name="T6" fmla="*/ 64 w 67"/>
                  <a:gd name="T7" fmla="*/ 34 h 53"/>
                  <a:gd name="T8" fmla="*/ 33 w 67"/>
                  <a:gd name="T9" fmla="*/ 53 h 53"/>
                  <a:gd name="T10" fmla="*/ 2 w 67"/>
                  <a:gd name="T11" fmla="*/ 36 h 53"/>
                  <a:gd name="T12" fmla="*/ 1 w 67"/>
                  <a:gd name="T13" fmla="*/ 36 h 53"/>
                  <a:gd name="T14" fmla="*/ 0 w 67"/>
                  <a:gd name="T15" fmla="*/ 0 h 53"/>
                  <a:gd name="T16" fmla="*/ 38 w 67"/>
                  <a:gd name="T17" fmla="*/ 1 h 53"/>
                  <a:gd name="T18" fmla="*/ 38 w 67"/>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53">
                    <a:moveTo>
                      <a:pt x="38" y="0"/>
                    </a:moveTo>
                    <a:cubicBezTo>
                      <a:pt x="67" y="0"/>
                      <a:pt x="67" y="0"/>
                      <a:pt x="67" y="0"/>
                    </a:cubicBezTo>
                    <a:cubicBezTo>
                      <a:pt x="67" y="0"/>
                      <a:pt x="66" y="18"/>
                      <a:pt x="66" y="34"/>
                    </a:cubicBezTo>
                    <a:cubicBezTo>
                      <a:pt x="64" y="34"/>
                      <a:pt x="64" y="34"/>
                      <a:pt x="64" y="34"/>
                    </a:cubicBezTo>
                    <a:cubicBezTo>
                      <a:pt x="64" y="34"/>
                      <a:pt x="51" y="47"/>
                      <a:pt x="33" y="53"/>
                    </a:cubicBezTo>
                    <a:cubicBezTo>
                      <a:pt x="15" y="45"/>
                      <a:pt x="2" y="36"/>
                      <a:pt x="2" y="36"/>
                    </a:cubicBezTo>
                    <a:cubicBezTo>
                      <a:pt x="1" y="36"/>
                      <a:pt x="1" y="36"/>
                      <a:pt x="1" y="36"/>
                    </a:cubicBezTo>
                    <a:cubicBezTo>
                      <a:pt x="2" y="20"/>
                      <a:pt x="0" y="0"/>
                      <a:pt x="0" y="0"/>
                    </a:cubicBezTo>
                    <a:cubicBezTo>
                      <a:pt x="38" y="1"/>
                      <a:pt x="38" y="1"/>
                      <a:pt x="38" y="1"/>
                    </a:cubicBezTo>
                    <a:cubicBezTo>
                      <a:pt x="38" y="0"/>
                      <a:pt x="38" y="0"/>
                      <a:pt x="38" y="0"/>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3" name="Freeform 601"/>
              <p:cNvSpPr>
                <a:spLocks noEditPoints="1"/>
              </p:cNvSpPr>
              <p:nvPr/>
            </p:nvSpPr>
            <p:spPr bwMode="auto">
              <a:xfrm>
                <a:off x="8501618" y="2198197"/>
                <a:ext cx="813537" cy="437385"/>
              </a:xfrm>
              <a:custGeom>
                <a:avLst/>
                <a:gdLst>
                  <a:gd name="T0" fmla="*/ 9 w 251"/>
                  <a:gd name="T1" fmla="*/ 131 h 135"/>
                  <a:gd name="T2" fmla="*/ 243 w 251"/>
                  <a:gd name="T3" fmla="*/ 131 h 135"/>
                  <a:gd name="T4" fmla="*/ 214 w 251"/>
                  <a:gd name="T5" fmla="*/ 72 h 135"/>
                  <a:gd name="T6" fmla="*/ 191 w 251"/>
                  <a:gd name="T7" fmla="*/ 65 h 135"/>
                  <a:gd name="T8" fmla="*/ 155 w 251"/>
                  <a:gd name="T9" fmla="*/ 42 h 135"/>
                  <a:gd name="T10" fmla="*/ 155 w 251"/>
                  <a:gd name="T11" fmla="*/ 36 h 135"/>
                  <a:gd name="T12" fmla="*/ 156 w 251"/>
                  <a:gd name="T13" fmla="*/ 3 h 135"/>
                  <a:gd name="T14" fmla="*/ 131 w 251"/>
                  <a:gd name="T15" fmla="*/ 4 h 135"/>
                  <a:gd name="T16" fmla="*/ 131 w 251"/>
                  <a:gd name="T17" fmla="*/ 4 h 135"/>
                  <a:gd name="T18" fmla="*/ 129 w 251"/>
                  <a:gd name="T19" fmla="*/ 5 h 135"/>
                  <a:gd name="T20" fmla="*/ 93 w 251"/>
                  <a:gd name="T21" fmla="*/ 4 h 135"/>
                  <a:gd name="T22" fmla="*/ 94 w 251"/>
                  <a:gd name="T23" fmla="*/ 38 h 135"/>
                  <a:gd name="T24" fmla="*/ 94 w 251"/>
                  <a:gd name="T25" fmla="*/ 42 h 135"/>
                  <a:gd name="T26" fmla="*/ 58 w 251"/>
                  <a:gd name="T27" fmla="*/ 66 h 135"/>
                  <a:gd name="T28" fmla="*/ 38 w 251"/>
                  <a:gd name="T29" fmla="*/ 72 h 135"/>
                  <a:gd name="T30" fmla="*/ 9 w 251"/>
                  <a:gd name="T31" fmla="*/ 131 h 135"/>
                  <a:gd name="T32" fmla="*/ 245 w 251"/>
                  <a:gd name="T33" fmla="*/ 135 h 135"/>
                  <a:gd name="T34" fmla="*/ 7 w 251"/>
                  <a:gd name="T35" fmla="*/ 135 h 135"/>
                  <a:gd name="T36" fmla="*/ 5 w 251"/>
                  <a:gd name="T37" fmla="*/ 133 h 135"/>
                  <a:gd name="T38" fmla="*/ 37 w 251"/>
                  <a:gd name="T39" fmla="*/ 68 h 135"/>
                  <a:gd name="T40" fmla="*/ 57 w 251"/>
                  <a:gd name="T41" fmla="*/ 62 h 135"/>
                  <a:gd name="T42" fmla="*/ 90 w 251"/>
                  <a:gd name="T43" fmla="*/ 42 h 135"/>
                  <a:gd name="T44" fmla="*/ 91 w 251"/>
                  <a:gd name="T45" fmla="*/ 38 h 135"/>
                  <a:gd name="T46" fmla="*/ 89 w 251"/>
                  <a:gd name="T47" fmla="*/ 2 h 135"/>
                  <a:gd name="T48" fmla="*/ 90 w 251"/>
                  <a:gd name="T49" fmla="*/ 0 h 135"/>
                  <a:gd name="T50" fmla="*/ 91 w 251"/>
                  <a:gd name="T51" fmla="*/ 0 h 135"/>
                  <a:gd name="T52" fmla="*/ 128 w 251"/>
                  <a:gd name="T53" fmla="*/ 1 h 135"/>
                  <a:gd name="T54" fmla="*/ 129 w 251"/>
                  <a:gd name="T55" fmla="*/ 0 h 135"/>
                  <a:gd name="T56" fmla="*/ 158 w 251"/>
                  <a:gd name="T57" fmla="*/ 0 h 135"/>
                  <a:gd name="T58" fmla="*/ 160 w 251"/>
                  <a:gd name="T59" fmla="*/ 0 h 135"/>
                  <a:gd name="T60" fmla="*/ 160 w 251"/>
                  <a:gd name="T61" fmla="*/ 2 h 135"/>
                  <a:gd name="T62" fmla="*/ 159 w 251"/>
                  <a:gd name="T63" fmla="*/ 36 h 135"/>
                  <a:gd name="T64" fmla="*/ 159 w 251"/>
                  <a:gd name="T65" fmla="*/ 42 h 135"/>
                  <a:gd name="T66" fmla="*/ 192 w 251"/>
                  <a:gd name="T67" fmla="*/ 62 h 135"/>
                  <a:gd name="T68" fmla="*/ 215 w 251"/>
                  <a:gd name="T69" fmla="*/ 68 h 135"/>
                  <a:gd name="T70" fmla="*/ 247 w 251"/>
                  <a:gd name="T71" fmla="*/ 133 h 135"/>
                  <a:gd name="T72" fmla="*/ 245 w 251"/>
                  <a:gd name="T73"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1" h="135">
                    <a:moveTo>
                      <a:pt x="9" y="131"/>
                    </a:moveTo>
                    <a:cubicBezTo>
                      <a:pt x="243" y="131"/>
                      <a:pt x="243" y="131"/>
                      <a:pt x="243" y="131"/>
                    </a:cubicBezTo>
                    <a:cubicBezTo>
                      <a:pt x="243" y="122"/>
                      <a:pt x="243" y="81"/>
                      <a:pt x="214" y="72"/>
                    </a:cubicBezTo>
                    <a:cubicBezTo>
                      <a:pt x="205" y="69"/>
                      <a:pt x="198" y="67"/>
                      <a:pt x="191" y="65"/>
                    </a:cubicBezTo>
                    <a:cubicBezTo>
                      <a:pt x="169" y="60"/>
                      <a:pt x="156" y="56"/>
                      <a:pt x="155" y="42"/>
                    </a:cubicBezTo>
                    <a:cubicBezTo>
                      <a:pt x="155" y="40"/>
                      <a:pt x="155" y="38"/>
                      <a:pt x="155" y="36"/>
                    </a:cubicBezTo>
                    <a:cubicBezTo>
                      <a:pt x="155" y="23"/>
                      <a:pt x="156" y="9"/>
                      <a:pt x="156" y="3"/>
                    </a:cubicBezTo>
                    <a:cubicBezTo>
                      <a:pt x="131" y="4"/>
                      <a:pt x="131" y="4"/>
                      <a:pt x="131" y="4"/>
                    </a:cubicBezTo>
                    <a:cubicBezTo>
                      <a:pt x="131" y="4"/>
                      <a:pt x="131" y="4"/>
                      <a:pt x="131" y="4"/>
                    </a:cubicBezTo>
                    <a:cubicBezTo>
                      <a:pt x="130" y="5"/>
                      <a:pt x="130" y="5"/>
                      <a:pt x="129" y="5"/>
                    </a:cubicBezTo>
                    <a:cubicBezTo>
                      <a:pt x="93" y="4"/>
                      <a:pt x="93" y="4"/>
                      <a:pt x="93" y="4"/>
                    </a:cubicBezTo>
                    <a:cubicBezTo>
                      <a:pt x="93" y="9"/>
                      <a:pt x="94" y="25"/>
                      <a:pt x="94" y="38"/>
                    </a:cubicBezTo>
                    <a:cubicBezTo>
                      <a:pt x="94" y="40"/>
                      <a:pt x="94" y="41"/>
                      <a:pt x="94" y="42"/>
                    </a:cubicBezTo>
                    <a:cubicBezTo>
                      <a:pt x="94" y="56"/>
                      <a:pt x="81" y="60"/>
                      <a:pt x="58" y="66"/>
                    </a:cubicBezTo>
                    <a:cubicBezTo>
                      <a:pt x="52" y="67"/>
                      <a:pt x="45" y="69"/>
                      <a:pt x="38" y="72"/>
                    </a:cubicBezTo>
                    <a:cubicBezTo>
                      <a:pt x="8" y="81"/>
                      <a:pt x="8" y="122"/>
                      <a:pt x="9" y="131"/>
                    </a:cubicBezTo>
                    <a:moveTo>
                      <a:pt x="245" y="135"/>
                    </a:moveTo>
                    <a:cubicBezTo>
                      <a:pt x="7" y="135"/>
                      <a:pt x="7" y="135"/>
                      <a:pt x="7" y="135"/>
                    </a:cubicBezTo>
                    <a:cubicBezTo>
                      <a:pt x="6" y="135"/>
                      <a:pt x="5" y="134"/>
                      <a:pt x="5" y="133"/>
                    </a:cubicBezTo>
                    <a:cubicBezTo>
                      <a:pt x="5" y="133"/>
                      <a:pt x="0" y="79"/>
                      <a:pt x="37" y="68"/>
                    </a:cubicBezTo>
                    <a:cubicBezTo>
                      <a:pt x="44" y="66"/>
                      <a:pt x="51" y="64"/>
                      <a:pt x="57" y="62"/>
                    </a:cubicBezTo>
                    <a:cubicBezTo>
                      <a:pt x="81" y="56"/>
                      <a:pt x="90" y="53"/>
                      <a:pt x="90" y="42"/>
                    </a:cubicBezTo>
                    <a:cubicBezTo>
                      <a:pt x="91" y="41"/>
                      <a:pt x="91" y="40"/>
                      <a:pt x="91" y="38"/>
                    </a:cubicBezTo>
                    <a:cubicBezTo>
                      <a:pt x="91" y="23"/>
                      <a:pt x="89" y="2"/>
                      <a:pt x="89" y="2"/>
                    </a:cubicBezTo>
                    <a:cubicBezTo>
                      <a:pt x="89" y="1"/>
                      <a:pt x="89" y="1"/>
                      <a:pt x="90" y="0"/>
                    </a:cubicBezTo>
                    <a:cubicBezTo>
                      <a:pt x="90" y="0"/>
                      <a:pt x="90" y="0"/>
                      <a:pt x="91" y="0"/>
                    </a:cubicBezTo>
                    <a:cubicBezTo>
                      <a:pt x="128" y="1"/>
                      <a:pt x="128" y="1"/>
                      <a:pt x="128" y="1"/>
                    </a:cubicBezTo>
                    <a:cubicBezTo>
                      <a:pt x="128" y="1"/>
                      <a:pt x="129" y="0"/>
                      <a:pt x="129" y="0"/>
                    </a:cubicBezTo>
                    <a:cubicBezTo>
                      <a:pt x="158" y="0"/>
                      <a:pt x="158" y="0"/>
                      <a:pt x="158" y="0"/>
                    </a:cubicBezTo>
                    <a:cubicBezTo>
                      <a:pt x="159" y="0"/>
                      <a:pt x="159" y="0"/>
                      <a:pt x="160" y="0"/>
                    </a:cubicBezTo>
                    <a:cubicBezTo>
                      <a:pt x="160" y="1"/>
                      <a:pt x="160" y="1"/>
                      <a:pt x="160" y="2"/>
                    </a:cubicBezTo>
                    <a:cubicBezTo>
                      <a:pt x="160" y="2"/>
                      <a:pt x="159" y="20"/>
                      <a:pt x="159" y="36"/>
                    </a:cubicBezTo>
                    <a:cubicBezTo>
                      <a:pt x="159" y="38"/>
                      <a:pt x="159" y="40"/>
                      <a:pt x="159" y="42"/>
                    </a:cubicBezTo>
                    <a:cubicBezTo>
                      <a:pt x="159" y="53"/>
                      <a:pt x="171" y="56"/>
                      <a:pt x="192" y="62"/>
                    </a:cubicBezTo>
                    <a:cubicBezTo>
                      <a:pt x="199" y="64"/>
                      <a:pt x="206" y="66"/>
                      <a:pt x="215" y="68"/>
                    </a:cubicBezTo>
                    <a:cubicBezTo>
                      <a:pt x="251" y="79"/>
                      <a:pt x="247" y="133"/>
                      <a:pt x="247" y="133"/>
                    </a:cubicBezTo>
                    <a:cubicBezTo>
                      <a:pt x="246" y="134"/>
                      <a:pt x="246" y="135"/>
                      <a:pt x="245" y="1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4" name="Freeform 602"/>
              <p:cNvSpPr>
                <a:spLocks/>
              </p:cNvSpPr>
              <p:nvPr/>
            </p:nvSpPr>
            <p:spPr bwMode="auto">
              <a:xfrm>
                <a:off x="8795541" y="2308418"/>
                <a:ext cx="215194" cy="73481"/>
              </a:xfrm>
              <a:custGeom>
                <a:avLst/>
                <a:gdLst>
                  <a:gd name="T0" fmla="*/ 33 w 66"/>
                  <a:gd name="T1" fmla="*/ 23 h 23"/>
                  <a:gd name="T2" fmla="*/ 32 w 66"/>
                  <a:gd name="T3" fmla="*/ 23 h 23"/>
                  <a:gd name="T4" fmla="*/ 1 w 66"/>
                  <a:gd name="T5" fmla="*/ 6 h 23"/>
                  <a:gd name="T6" fmla="*/ 1 w 66"/>
                  <a:gd name="T7" fmla="*/ 3 h 23"/>
                  <a:gd name="T8" fmla="*/ 4 w 66"/>
                  <a:gd name="T9" fmla="*/ 3 h 23"/>
                  <a:gd name="T10" fmla="*/ 33 w 66"/>
                  <a:gd name="T11" fmla="*/ 19 h 23"/>
                  <a:gd name="T12" fmla="*/ 63 w 66"/>
                  <a:gd name="T13" fmla="*/ 0 h 23"/>
                  <a:gd name="T14" fmla="*/ 66 w 66"/>
                  <a:gd name="T15" fmla="*/ 0 h 23"/>
                  <a:gd name="T16" fmla="*/ 66 w 66"/>
                  <a:gd name="T17" fmla="*/ 3 h 23"/>
                  <a:gd name="T18" fmla="*/ 33 w 66"/>
                  <a:gd name="T19" fmla="*/ 23 h 23"/>
                  <a:gd name="T20" fmla="*/ 33 w 6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3">
                    <a:moveTo>
                      <a:pt x="33" y="23"/>
                    </a:moveTo>
                    <a:cubicBezTo>
                      <a:pt x="33" y="23"/>
                      <a:pt x="32" y="23"/>
                      <a:pt x="32" y="23"/>
                    </a:cubicBezTo>
                    <a:cubicBezTo>
                      <a:pt x="14" y="14"/>
                      <a:pt x="2" y="6"/>
                      <a:pt x="1" y="6"/>
                    </a:cubicBezTo>
                    <a:cubicBezTo>
                      <a:pt x="1" y="5"/>
                      <a:pt x="0" y="4"/>
                      <a:pt x="1" y="3"/>
                    </a:cubicBezTo>
                    <a:cubicBezTo>
                      <a:pt x="2" y="2"/>
                      <a:pt x="3" y="2"/>
                      <a:pt x="4" y="3"/>
                    </a:cubicBezTo>
                    <a:cubicBezTo>
                      <a:pt x="4" y="3"/>
                      <a:pt x="16" y="11"/>
                      <a:pt x="33" y="19"/>
                    </a:cubicBezTo>
                    <a:cubicBezTo>
                      <a:pt x="50" y="13"/>
                      <a:pt x="63" y="1"/>
                      <a:pt x="63" y="0"/>
                    </a:cubicBezTo>
                    <a:cubicBezTo>
                      <a:pt x="64" y="0"/>
                      <a:pt x="65" y="0"/>
                      <a:pt x="66" y="0"/>
                    </a:cubicBezTo>
                    <a:cubicBezTo>
                      <a:pt x="66" y="1"/>
                      <a:pt x="66" y="2"/>
                      <a:pt x="66" y="3"/>
                    </a:cubicBezTo>
                    <a:cubicBezTo>
                      <a:pt x="65" y="4"/>
                      <a:pt x="52" y="16"/>
                      <a:pt x="33" y="23"/>
                    </a:cubicBezTo>
                    <a:cubicBezTo>
                      <a:pt x="33" y="23"/>
                      <a:pt x="33" y="23"/>
                      <a:pt x="33" y="2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 name="Freeform 603"/>
              <p:cNvSpPr>
                <a:spLocks/>
              </p:cNvSpPr>
              <p:nvPr/>
            </p:nvSpPr>
            <p:spPr bwMode="auto">
              <a:xfrm>
                <a:off x="9250422" y="2628584"/>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 name="Line 604"/>
              <p:cNvSpPr>
                <a:spLocks noChangeShapeType="1"/>
              </p:cNvSpPr>
              <p:nvPr/>
            </p:nvSpPr>
            <p:spPr bwMode="auto">
              <a:xfrm>
                <a:off x="9250422" y="2628584"/>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 name="Freeform 605"/>
              <p:cNvSpPr>
                <a:spLocks/>
              </p:cNvSpPr>
              <p:nvPr/>
            </p:nvSpPr>
            <p:spPr bwMode="auto">
              <a:xfrm>
                <a:off x="9243424" y="2623336"/>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 name="Freeform 606"/>
              <p:cNvSpPr>
                <a:spLocks/>
              </p:cNvSpPr>
              <p:nvPr/>
            </p:nvSpPr>
            <p:spPr bwMode="auto">
              <a:xfrm>
                <a:off x="8475375" y="2628584"/>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 name="Line 608"/>
              <p:cNvSpPr>
                <a:spLocks noChangeShapeType="1"/>
              </p:cNvSpPr>
              <p:nvPr/>
            </p:nvSpPr>
            <p:spPr bwMode="auto">
              <a:xfrm>
                <a:off x="8475375" y="2628584"/>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 name="Freeform 609"/>
              <p:cNvSpPr>
                <a:spLocks/>
              </p:cNvSpPr>
              <p:nvPr/>
            </p:nvSpPr>
            <p:spPr bwMode="auto">
              <a:xfrm>
                <a:off x="8468377" y="2623336"/>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 name="Freeform 610"/>
              <p:cNvSpPr>
                <a:spLocks/>
              </p:cNvSpPr>
              <p:nvPr/>
            </p:nvSpPr>
            <p:spPr bwMode="auto">
              <a:xfrm>
                <a:off x="8753552" y="2380150"/>
                <a:ext cx="302671" cy="122468"/>
              </a:xfrm>
              <a:custGeom>
                <a:avLst/>
                <a:gdLst>
                  <a:gd name="T0" fmla="*/ 27 w 93"/>
                  <a:gd name="T1" fmla="*/ 38 h 38"/>
                  <a:gd name="T2" fmla="*/ 27 w 93"/>
                  <a:gd name="T3" fmla="*/ 38 h 38"/>
                  <a:gd name="T4" fmla="*/ 26 w 93"/>
                  <a:gd name="T5" fmla="*/ 38 h 38"/>
                  <a:gd name="T6" fmla="*/ 1 w 93"/>
                  <a:gd name="T7" fmla="*/ 3 h 38"/>
                  <a:gd name="T8" fmla="*/ 1 w 93"/>
                  <a:gd name="T9" fmla="*/ 1 h 38"/>
                  <a:gd name="T10" fmla="*/ 4 w 93"/>
                  <a:gd name="T11" fmla="*/ 1 h 38"/>
                  <a:gd name="T12" fmla="*/ 27 w 93"/>
                  <a:gd name="T13" fmla="*/ 33 h 38"/>
                  <a:gd name="T14" fmla="*/ 44 w 93"/>
                  <a:gd name="T15" fmla="*/ 13 h 38"/>
                  <a:gd name="T16" fmla="*/ 45 w 93"/>
                  <a:gd name="T17" fmla="*/ 12 h 38"/>
                  <a:gd name="T18" fmla="*/ 47 w 93"/>
                  <a:gd name="T19" fmla="*/ 13 h 38"/>
                  <a:gd name="T20" fmla="*/ 64 w 93"/>
                  <a:gd name="T21" fmla="*/ 34 h 38"/>
                  <a:gd name="T22" fmla="*/ 90 w 93"/>
                  <a:gd name="T23" fmla="*/ 1 h 38"/>
                  <a:gd name="T24" fmla="*/ 92 w 93"/>
                  <a:gd name="T25" fmla="*/ 0 h 38"/>
                  <a:gd name="T26" fmla="*/ 92 w 93"/>
                  <a:gd name="T27" fmla="*/ 3 h 38"/>
                  <a:gd name="T28" fmla="*/ 65 w 93"/>
                  <a:gd name="T29" fmla="*/ 38 h 38"/>
                  <a:gd name="T30" fmla="*/ 64 w 93"/>
                  <a:gd name="T31" fmla="*/ 38 h 38"/>
                  <a:gd name="T32" fmla="*/ 63 w 93"/>
                  <a:gd name="T33" fmla="*/ 38 h 38"/>
                  <a:gd name="T34" fmla="*/ 45 w 93"/>
                  <a:gd name="T35" fmla="*/ 17 h 38"/>
                  <a:gd name="T36" fmla="*/ 29 w 93"/>
                  <a:gd name="T37" fmla="*/ 38 h 38"/>
                  <a:gd name="T38" fmla="*/ 27 w 93"/>
                  <a:gd name="T3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38">
                    <a:moveTo>
                      <a:pt x="27" y="38"/>
                    </a:moveTo>
                    <a:cubicBezTo>
                      <a:pt x="27" y="38"/>
                      <a:pt x="27" y="38"/>
                      <a:pt x="27" y="38"/>
                    </a:cubicBezTo>
                    <a:cubicBezTo>
                      <a:pt x="27" y="38"/>
                      <a:pt x="26" y="38"/>
                      <a:pt x="26" y="38"/>
                    </a:cubicBezTo>
                    <a:cubicBezTo>
                      <a:pt x="1" y="3"/>
                      <a:pt x="1" y="3"/>
                      <a:pt x="1" y="3"/>
                    </a:cubicBezTo>
                    <a:cubicBezTo>
                      <a:pt x="0" y="3"/>
                      <a:pt x="0" y="1"/>
                      <a:pt x="1" y="1"/>
                    </a:cubicBezTo>
                    <a:cubicBezTo>
                      <a:pt x="2" y="0"/>
                      <a:pt x="3" y="0"/>
                      <a:pt x="4" y="1"/>
                    </a:cubicBezTo>
                    <a:cubicBezTo>
                      <a:pt x="27" y="33"/>
                      <a:pt x="27" y="33"/>
                      <a:pt x="27" y="33"/>
                    </a:cubicBezTo>
                    <a:cubicBezTo>
                      <a:pt x="44" y="13"/>
                      <a:pt x="44" y="13"/>
                      <a:pt x="44" y="13"/>
                    </a:cubicBezTo>
                    <a:cubicBezTo>
                      <a:pt x="44" y="12"/>
                      <a:pt x="45" y="12"/>
                      <a:pt x="45" y="12"/>
                    </a:cubicBezTo>
                    <a:cubicBezTo>
                      <a:pt x="46" y="12"/>
                      <a:pt x="46" y="12"/>
                      <a:pt x="47" y="13"/>
                    </a:cubicBezTo>
                    <a:cubicBezTo>
                      <a:pt x="64" y="34"/>
                      <a:pt x="64" y="34"/>
                      <a:pt x="64" y="34"/>
                    </a:cubicBezTo>
                    <a:cubicBezTo>
                      <a:pt x="90" y="1"/>
                      <a:pt x="90" y="1"/>
                      <a:pt x="90" y="1"/>
                    </a:cubicBezTo>
                    <a:cubicBezTo>
                      <a:pt x="90" y="0"/>
                      <a:pt x="91" y="0"/>
                      <a:pt x="92" y="0"/>
                    </a:cubicBezTo>
                    <a:cubicBezTo>
                      <a:pt x="93" y="1"/>
                      <a:pt x="93" y="2"/>
                      <a:pt x="92" y="3"/>
                    </a:cubicBezTo>
                    <a:cubicBezTo>
                      <a:pt x="65" y="38"/>
                      <a:pt x="65" y="38"/>
                      <a:pt x="65" y="38"/>
                    </a:cubicBezTo>
                    <a:cubicBezTo>
                      <a:pt x="65" y="38"/>
                      <a:pt x="65" y="38"/>
                      <a:pt x="64" y="38"/>
                    </a:cubicBezTo>
                    <a:cubicBezTo>
                      <a:pt x="63" y="38"/>
                      <a:pt x="63" y="38"/>
                      <a:pt x="63" y="38"/>
                    </a:cubicBezTo>
                    <a:cubicBezTo>
                      <a:pt x="45" y="17"/>
                      <a:pt x="45" y="17"/>
                      <a:pt x="45" y="17"/>
                    </a:cubicBezTo>
                    <a:cubicBezTo>
                      <a:pt x="29" y="38"/>
                      <a:pt x="29" y="38"/>
                      <a:pt x="29" y="38"/>
                    </a:cubicBezTo>
                    <a:cubicBezTo>
                      <a:pt x="28" y="38"/>
                      <a:pt x="28" y="38"/>
                      <a:pt x="27" y="3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 name="Freeform 611"/>
              <p:cNvSpPr>
                <a:spLocks/>
              </p:cNvSpPr>
              <p:nvPr/>
            </p:nvSpPr>
            <p:spPr bwMode="auto">
              <a:xfrm>
                <a:off x="8715062" y="1675084"/>
                <a:ext cx="395396" cy="633334"/>
              </a:xfrm>
              <a:custGeom>
                <a:avLst/>
                <a:gdLst>
                  <a:gd name="T0" fmla="*/ 0 w 122"/>
                  <a:gd name="T1" fmla="*/ 81 h 195"/>
                  <a:gd name="T2" fmla="*/ 5 w 122"/>
                  <a:gd name="T3" fmla="*/ 140 h 195"/>
                  <a:gd name="T4" fmla="*/ 51 w 122"/>
                  <a:gd name="T5" fmla="*/ 192 h 195"/>
                  <a:gd name="T6" fmla="*/ 114 w 122"/>
                  <a:gd name="T7" fmla="*/ 141 h 195"/>
                  <a:gd name="T8" fmla="*/ 107 w 122"/>
                  <a:gd name="T9" fmla="*/ 38 h 195"/>
                  <a:gd name="T10" fmla="*/ 0 w 122"/>
                  <a:gd name="T11" fmla="*/ 81 h 195"/>
                </a:gdLst>
                <a:ahLst/>
                <a:cxnLst>
                  <a:cxn ang="0">
                    <a:pos x="T0" y="T1"/>
                  </a:cxn>
                  <a:cxn ang="0">
                    <a:pos x="T2" y="T3"/>
                  </a:cxn>
                  <a:cxn ang="0">
                    <a:pos x="T4" y="T5"/>
                  </a:cxn>
                  <a:cxn ang="0">
                    <a:pos x="T6" y="T7"/>
                  </a:cxn>
                  <a:cxn ang="0">
                    <a:pos x="T8" y="T9"/>
                  </a:cxn>
                  <a:cxn ang="0">
                    <a:pos x="T10" y="T11"/>
                  </a:cxn>
                </a:cxnLst>
                <a:rect l="0" t="0" r="r" b="b"/>
                <a:pathLst>
                  <a:path w="122" h="195">
                    <a:moveTo>
                      <a:pt x="0" y="81"/>
                    </a:moveTo>
                    <a:cubicBezTo>
                      <a:pt x="0" y="81"/>
                      <a:pt x="0" y="117"/>
                      <a:pt x="5" y="140"/>
                    </a:cubicBezTo>
                    <a:cubicBezTo>
                      <a:pt x="9" y="164"/>
                      <a:pt x="31" y="189"/>
                      <a:pt x="51" y="192"/>
                    </a:cubicBezTo>
                    <a:cubicBezTo>
                      <a:pt x="72" y="195"/>
                      <a:pt x="106" y="182"/>
                      <a:pt x="114" y="141"/>
                    </a:cubicBezTo>
                    <a:cubicBezTo>
                      <a:pt x="121" y="100"/>
                      <a:pt x="122" y="63"/>
                      <a:pt x="107" y="38"/>
                    </a:cubicBezTo>
                    <a:cubicBezTo>
                      <a:pt x="90" y="10"/>
                      <a:pt x="3" y="0"/>
                      <a:pt x="0" y="81"/>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 name="Freeform 612"/>
              <p:cNvSpPr>
                <a:spLocks noEditPoints="1"/>
              </p:cNvSpPr>
              <p:nvPr/>
            </p:nvSpPr>
            <p:spPr bwMode="auto">
              <a:xfrm>
                <a:off x="8708064" y="1727571"/>
                <a:ext cx="409393" cy="577349"/>
              </a:xfrm>
              <a:custGeom>
                <a:avLst/>
                <a:gdLst>
                  <a:gd name="T0" fmla="*/ 62 w 126"/>
                  <a:gd name="T1" fmla="*/ 4 h 178"/>
                  <a:gd name="T2" fmla="*/ 4 w 126"/>
                  <a:gd name="T3" fmla="*/ 65 h 178"/>
                  <a:gd name="T4" fmla="*/ 9 w 126"/>
                  <a:gd name="T5" fmla="*/ 124 h 178"/>
                  <a:gd name="T6" fmla="*/ 54 w 126"/>
                  <a:gd name="T7" fmla="*/ 174 h 178"/>
                  <a:gd name="T8" fmla="*/ 59 w 126"/>
                  <a:gd name="T9" fmla="*/ 175 h 178"/>
                  <a:gd name="T10" fmla="*/ 114 w 126"/>
                  <a:gd name="T11" fmla="*/ 125 h 178"/>
                  <a:gd name="T12" fmla="*/ 107 w 126"/>
                  <a:gd name="T13" fmla="*/ 23 h 178"/>
                  <a:gd name="T14" fmla="*/ 62 w 126"/>
                  <a:gd name="T15" fmla="*/ 4 h 178"/>
                  <a:gd name="T16" fmla="*/ 59 w 126"/>
                  <a:gd name="T17" fmla="*/ 178 h 178"/>
                  <a:gd name="T18" fmla="*/ 59 w 126"/>
                  <a:gd name="T19" fmla="*/ 178 h 178"/>
                  <a:gd name="T20" fmla="*/ 53 w 126"/>
                  <a:gd name="T21" fmla="*/ 178 h 178"/>
                  <a:gd name="T22" fmla="*/ 5 w 126"/>
                  <a:gd name="T23" fmla="*/ 125 h 178"/>
                  <a:gd name="T24" fmla="*/ 0 w 126"/>
                  <a:gd name="T25" fmla="*/ 65 h 178"/>
                  <a:gd name="T26" fmla="*/ 62 w 126"/>
                  <a:gd name="T27" fmla="*/ 0 h 178"/>
                  <a:gd name="T28" fmla="*/ 111 w 126"/>
                  <a:gd name="T29" fmla="*/ 21 h 178"/>
                  <a:gd name="T30" fmla="*/ 118 w 126"/>
                  <a:gd name="T31" fmla="*/ 125 h 178"/>
                  <a:gd name="T32" fmla="*/ 59 w 126"/>
                  <a:gd name="T3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78">
                    <a:moveTo>
                      <a:pt x="62" y="4"/>
                    </a:moveTo>
                    <a:cubicBezTo>
                      <a:pt x="49" y="4"/>
                      <a:pt x="6" y="8"/>
                      <a:pt x="4" y="65"/>
                    </a:cubicBezTo>
                    <a:cubicBezTo>
                      <a:pt x="4" y="65"/>
                      <a:pt x="4" y="101"/>
                      <a:pt x="9" y="124"/>
                    </a:cubicBezTo>
                    <a:cubicBezTo>
                      <a:pt x="13" y="147"/>
                      <a:pt x="35" y="172"/>
                      <a:pt x="54" y="174"/>
                    </a:cubicBezTo>
                    <a:cubicBezTo>
                      <a:pt x="55" y="175"/>
                      <a:pt x="57" y="175"/>
                      <a:pt x="59" y="175"/>
                    </a:cubicBezTo>
                    <a:cubicBezTo>
                      <a:pt x="81" y="175"/>
                      <a:pt x="108" y="159"/>
                      <a:pt x="114" y="125"/>
                    </a:cubicBezTo>
                    <a:cubicBezTo>
                      <a:pt x="122" y="78"/>
                      <a:pt x="120" y="44"/>
                      <a:pt x="107" y="23"/>
                    </a:cubicBezTo>
                    <a:cubicBezTo>
                      <a:pt x="100" y="12"/>
                      <a:pt x="81" y="4"/>
                      <a:pt x="62" y="4"/>
                    </a:cubicBezTo>
                    <a:moveTo>
                      <a:pt x="59" y="178"/>
                    </a:moveTo>
                    <a:cubicBezTo>
                      <a:pt x="59" y="178"/>
                      <a:pt x="59" y="178"/>
                      <a:pt x="59" y="178"/>
                    </a:cubicBezTo>
                    <a:cubicBezTo>
                      <a:pt x="57" y="178"/>
                      <a:pt x="55" y="178"/>
                      <a:pt x="53" y="178"/>
                    </a:cubicBezTo>
                    <a:cubicBezTo>
                      <a:pt x="32" y="175"/>
                      <a:pt x="9" y="150"/>
                      <a:pt x="5" y="125"/>
                    </a:cubicBezTo>
                    <a:cubicBezTo>
                      <a:pt x="1" y="102"/>
                      <a:pt x="0" y="65"/>
                      <a:pt x="0" y="65"/>
                    </a:cubicBezTo>
                    <a:cubicBezTo>
                      <a:pt x="2" y="17"/>
                      <a:pt x="33" y="0"/>
                      <a:pt x="62" y="0"/>
                    </a:cubicBezTo>
                    <a:cubicBezTo>
                      <a:pt x="83" y="0"/>
                      <a:pt x="103" y="9"/>
                      <a:pt x="111" y="21"/>
                    </a:cubicBezTo>
                    <a:cubicBezTo>
                      <a:pt x="124" y="43"/>
                      <a:pt x="126" y="77"/>
                      <a:pt x="118" y="125"/>
                    </a:cubicBezTo>
                    <a:cubicBezTo>
                      <a:pt x="111" y="162"/>
                      <a:pt x="83" y="178"/>
                      <a:pt x="59"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 name="Freeform 613"/>
              <p:cNvSpPr>
                <a:spLocks/>
              </p:cNvSpPr>
              <p:nvPr/>
            </p:nvSpPr>
            <p:spPr bwMode="auto">
              <a:xfrm>
                <a:off x="8683571" y="1682082"/>
                <a:ext cx="453131" cy="428638"/>
              </a:xfrm>
              <a:custGeom>
                <a:avLst/>
                <a:gdLst>
                  <a:gd name="T0" fmla="*/ 71 w 140"/>
                  <a:gd name="T1" fmla="*/ 66 h 132"/>
                  <a:gd name="T2" fmla="*/ 115 w 140"/>
                  <a:gd name="T3" fmla="*/ 86 h 132"/>
                  <a:gd name="T4" fmla="*/ 126 w 140"/>
                  <a:gd name="T5" fmla="*/ 130 h 132"/>
                  <a:gd name="T6" fmla="*/ 132 w 140"/>
                  <a:gd name="T7" fmla="*/ 46 h 132"/>
                  <a:gd name="T8" fmla="*/ 71 w 140"/>
                  <a:gd name="T9" fmla="*/ 17 h 132"/>
                  <a:gd name="T10" fmla="*/ 0 w 140"/>
                  <a:gd name="T11" fmla="*/ 66 h 132"/>
                  <a:gd name="T12" fmla="*/ 14 w 140"/>
                  <a:gd name="T13" fmla="*/ 132 h 132"/>
                  <a:gd name="T14" fmla="*/ 20 w 140"/>
                  <a:gd name="T15" fmla="*/ 88 h 132"/>
                  <a:gd name="T16" fmla="*/ 71 w 140"/>
                  <a:gd name="T17"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2">
                    <a:moveTo>
                      <a:pt x="71" y="66"/>
                    </a:moveTo>
                    <a:cubicBezTo>
                      <a:pt x="71" y="66"/>
                      <a:pt x="109" y="18"/>
                      <a:pt x="115" y="86"/>
                    </a:cubicBezTo>
                    <a:cubicBezTo>
                      <a:pt x="123" y="85"/>
                      <a:pt x="128" y="103"/>
                      <a:pt x="126" y="130"/>
                    </a:cubicBezTo>
                    <a:cubicBezTo>
                      <a:pt x="133" y="99"/>
                      <a:pt x="140" y="79"/>
                      <a:pt x="132" y="46"/>
                    </a:cubicBezTo>
                    <a:cubicBezTo>
                      <a:pt x="127" y="26"/>
                      <a:pt x="109" y="0"/>
                      <a:pt x="71" y="17"/>
                    </a:cubicBezTo>
                    <a:cubicBezTo>
                      <a:pt x="24" y="2"/>
                      <a:pt x="0" y="34"/>
                      <a:pt x="0" y="66"/>
                    </a:cubicBezTo>
                    <a:cubicBezTo>
                      <a:pt x="0" y="98"/>
                      <a:pt x="14" y="132"/>
                      <a:pt x="14" y="132"/>
                    </a:cubicBezTo>
                    <a:cubicBezTo>
                      <a:pt x="14" y="132"/>
                      <a:pt x="5" y="88"/>
                      <a:pt x="20" y="88"/>
                    </a:cubicBezTo>
                    <a:cubicBezTo>
                      <a:pt x="20" y="67"/>
                      <a:pt x="42" y="29"/>
                      <a:pt x="71" y="66"/>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 name="Freeform 614"/>
              <p:cNvSpPr>
                <a:spLocks noEditPoints="1"/>
              </p:cNvSpPr>
              <p:nvPr/>
            </p:nvSpPr>
            <p:spPr bwMode="auto">
              <a:xfrm>
                <a:off x="8676573" y="1713574"/>
                <a:ext cx="463628" cy="402395"/>
              </a:xfrm>
              <a:custGeom>
                <a:avLst/>
                <a:gdLst>
                  <a:gd name="T0" fmla="*/ 51 w 143"/>
                  <a:gd name="T1" fmla="*/ 5 h 124"/>
                  <a:gd name="T2" fmla="*/ 4 w 143"/>
                  <a:gd name="T3" fmla="*/ 56 h 124"/>
                  <a:gd name="T4" fmla="*/ 12 w 143"/>
                  <a:gd name="T5" fmla="*/ 103 h 124"/>
                  <a:gd name="T6" fmla="*/ 16 w 143"/>
                  <a:gd name="T7" fmla="*/ 80 h 124"/>
                  <a:gd name="T8" fmla="*/ 21 w 143"/>
                  <a:gd name="T9" fmla="*/ 77 h 124"/>
                  <a:gd name="T10" fmla="*/ 33 w 143"/>
                  <a:gd name="T11" fmla="*/ 46 h 124"/>
                  <a:gd name="T12" fmla="*/ 49 w 143"/>
                  <a:gd name="T13" fmla="*/ 39 h 124"/>
                  <a:gd name="T14" fmla="*/ 73 w 143"/>
                  <a:gd name="T15" fmla="*/ 53 h 124"/>
                  <a:gd name="T16" fmla="*/ 98 w 143"/>
                  <a:gd name="T17" fmla="*/ 38 h 124"/>
                  <a:gd name="T18" fmla="*/ 119 w 143"/>
                  <a:gd name="T19" fmla="*/ 75 h 124"/>
                  <a:gd name="T20" fmla="*/ 123 w 143"/>
                  <a:gd name="T21" fmla="*/ 77 h 124"/>
                  <a:gd name="T22" fmla="*/ 130 w 143"/>
                  <a:gd name="T23" fmla="*/ 102 h 124"/>
                  <a:gd name="T24" fmla="*/ 132 w 143"/>
                  <a:gd name="T25" fmla="*/ 36 h 124"/>
                  <a:gd name="T26" fmla="*/ 95 w 143"/>
                  <a:gd name="T27" fmla="*/ 3 h 124"/>
                  <a:gd name="T28" fmla="*/ 74 w 143"/>
                  <a:gd name="T29" fmla="*/ 8 h 124"/>
                  <a:gd name="T30" fmla="*/ 72 w 143"/>
                  <a:gd name="T31" fmla="*/ 9 h 124"/>
                  <a:gd name="T32" fmla="*/ 51 w 143"/>
                  <a:gd name="T33" fmla="*/ 5 h 124"/>
                  <a:gd name="T34" fmla="*/ 16 w 143"/>
                  <a:gd name="T35" fmla="*/ 124 h 124"/>
                  <a:gd name="T36" fmla="*/ 14 w 143"/>
                  <a:gd name="T37" fmla="*/ 123 h 124"/>
                  <a:gd name="T38" fmla="*/ 0 w 143"/>
                  <a:gd name="T39" fmla="*/ 56 h 124"/>
                  <a:gd name="T40" fmla="*/ 51 w 143"/>
                  <a:gd name="T41" fmla="*/ 1 h 124"/>
                  <a:gd name="T42" fmla="*/ 73 w 143"/>
                  <a:gd name="T43" fmla="*/ 5 h 124"/>
                  <a:gd name="T44" fmla="*/ 95 w 143"/>
                  <a:gd name="T45" fmla="*/ 0 h 124"/>
                  <a:gd name="T46" fmla="*/ 136 w 143"/>
                  <a:gd name="T47" fmla="*/ 35 h 124"/>
                  <a:gd name="T48" fmla="*/ 133 w 143"/>
                  <a:gd name="T49" fmla="*/ 108 h 124"/>
                  <a:gd name="T50" fmla="*/ 130 w 143"/>
                  <a:gd name="T51" fmla="*/ 120 h 124"/>
                  <a:gd name="T52" fmla="*/ 128 w 143"/>
                  <a:gd name="T53" fmla="*/ 122 h 124"/>
                  <a:gd name="T54" fmla="*/ 126 w 143"/>
                  <a:gd name="T55" fmla="*/ 120 h 124"/>
                  <a:gd name="T56" fmla="*/ 121 w 143"/>
                  <a:gd name="T57" fmla="*/ 80 h 124"/>
                  <a:gd name="T58" fmla="*/ 118 w 143"/>
                  <a:gd name="T59" fmla="*/ 78 h 124"/>
                  <a:gd name="T60" fmla="*/ 116 w 143"/>
                  <a:gd name="T61" fmla="*/ 78 h 124"/>
                  <a:gd name="T62" fmla="*/ 115 w 143"/>
                  <a:gd name="T63" fmla="*/ 77 h 124"/>
                  <a:gd name="T64" fmla="*/ 98 w 143"/>
                  <a:gd name="T65" fmla="*/ 41 h 124"/>
                  <a:gd name="T66" fmla="*/ 74 w 143"/>
                  <a:gd name="T67" fmla="*/ 57 h 124"/>
                  <a:gd name="T68" fmla="*/ 73 w 143"/>
                  <a:gd name="T69" fmla="*/ 58 h 124"/>
                  <a:gd name="T70" fmla="*/ 71 w 143"/>
                  <a:gd name="T71" fmla="*/ 57 h 124"/>
                  <a:gd name="T72" fmla="*/ 49 w 143"/>
                  <a:gd name="T73" fmla="*/ 43 h 124"/>
                  <a:gd name="T74" fmla="*/ 35 w 143"/>
                  <a:gd name="T75" fmla="*/ 49 h 124"/>
                  <a:gd name="T76" fmla="*/ 24 w 143"/>
                  <a:gd name="T77" fmla="*/ 78 h 124"/>
                  <a:gd name="T78" fmla="*/ 24 w 143"/>
                  <a:gd name="T79" fmla="*/ 80 h 124"/>
                  <a:gd name="T80" fmla="*/ 22 w 143"/>
                  <a:gd name="T81" fmla="*/ 80 h 124"/>
                  <a:gd name="T82" fmla="*/ 19 w 143"/>
                  <a:gd name="T83" fmla="*/ 82 h 124"/>
                  <a:gd name="T84" fmla="*/ 18 w 143"/>
                  <a:gd name="T85" fmla="*/ 122 h 124"/>
                  <a:gd name="T86" fmla="*/ 16 w 143"/>
                  <a:gd name="T87" fmla="*/ 124 h 124"/>
                  <a:gd name="T88" fmla="*/ 16 w 143"/>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4">
                    <a:moveTo>
                      <a:pt x="51" y="5"/>
                    </a:moveTo>
                    <a:cubicBezTo>
                      <a:pt x="20" y="5"/>
                      <a:pt x="4" y="31"/>
                      <a:pt x="4" y="56"/>
                    </a:cubicBezTo>
                    <a:cubicBezTo>
                      <a:pt x="4" y="73"/>
                      <a:pt x="8" y="91"/>
                      <a:pt x="12" y="103"/>
                    </a:cubicBezTo>
                    <a:cubicBezTo>
                      <a:pt x="11" y="94"/>
                      <a:pt x="12" y="85"/>
                      <a:pt x="16" y="80"/>
                    </a:cubicBezTo>
                    <a:cubicBezTo>
                      <a:pt x="17" y="78"/>
                      <a:pt x="19" y="77"/>
                      <a:pt x="21" y="77"/>
                    </a:cubicBezTo>
                    <a:cubicBezTo>
                      <a:pt x="21" y="66"/>
                      <a:pt x="26" y="54"/>
                      <a:pt x="33" y="46"/>
                    </a:cubicBezTo>
                    <a:cubicBezTo>
                      <a:pt x="37" y="41"/>
                      <a:pt x="43" y="39"/>
                      <a:pt x="49" y="39"/>
                    </a:cubicBezTo>
                    <a:cubicBezTo>
                      <a:pt x="57" y="39"/>
                      <a:pt x="65" y="44"/>
                      <a:pt x="73" y="53"/>
                    </a:cubicBezTo>
                    <a:cubicBezTo>
                      <a:pt x="77" y="49"/>
                      <a:pt x="87" y="38"/>
                      <a:pt x="98" y="38"/>
                    </a:cubicBezTo>
                    <a:cubicBezTo>
                      <a:pt x="109" y="38"/>
                      <a:pt x="116" y="50"/>
                      <a:pt x="119" y="75"/>
                    </a:cubicBezTo>
                    <a:cubicBezTo>
                      <a:pt x="121" y="75"/>
                      <a:pt x="122" y="76"/>
                      <a:pt x="123" y="77"/>
                    </a:cubicBezTo>
                    <a:cubicBezTo>
                      <a:pt x="127" y="81"/>
                      <a:pt x="129" y="90"/>
                      <a:pt x="130" y="102"/>
                    </a:cubicBezTo>
                    <a:cubicBezTo>
                      <a:pt x="135" y="80"/>
                      <a:pt x="138" y="62"/>
                      <a:pt x="132" y="36"/>
                    </a:cubicBezTo>
                    <a:cubicBezTo>
                      <a:pt x="128" y="21"/>
                      <a:pt x="116" y="3"/>
                      <a:pt x="95" y="3"/>
                    </a:cubicBezTo>
                    <a:cubicBezTo>
                      <a:pt x="88" y="3"/>
                      <a:pt x="81" y="5"/>
                      <a:pt x="74" y="8"/>
                    </a:cubicBezTo>
                    <a:cubicBezTo>
                      <a:pt x="73" y="9"/>
                      <a:pt x="73" y="9"/>
                      <a:pt x="72" y="9"/>
                    </a:cubicBezTo>
                    <a:cubicBezTo>
                      <a:pt x="65" y="6"/>
                      <a:pt x="58" y="5"/>
                      <a:pt x="51" y="5"/>
                    </a:cubicBezTo>
                    <a:moveTo>
                      <a:pt x="16" y="124"/>
                    </a:moveTo>
                    <a:cubicBezTo>
                      <a:pt x="15" y="124"/>
                      <a:pt x="14" y="123"/>
                      <a:pt x="14" y="123"/>
                    </a:cubicBezTo>
                    <a:cubicBezTo>
                      <a:pt x="14" y="122"/>
                      <a:pt x="0" y="88"/>
                      <a:pt x="0" y="56"/>
                    </a:cubicBezTo>
                    <a:cubicBezTo>
                      <a:pt x="0" y="29"/>
                      <a:pt x="18" y="1"/>
                      <a:pt x="51" y="1"/>
                    </a:cubicBezTo>
                    <a:cubicBezTo>
                      <a:pt x="58" y="1"/>
                      <a:pt x="65" y="3"/>
                      <a:pt x="73" y="5"/>
                    </a:cubicBezTo>
                    <a:cubicBezTo>
                      <a:pt x="81" y="1"/>
                      <a:pt x="88" y="0"/>
                      <a:pt x="95" y="0"/>
                    </a:cubicBezTo>
                    <a:cubicBezTo>
                      <a:pt x="118" y="0"/>
                      <a:pt x="131" y="19"/>
                      <a:pt x="136" y="35"/>
                    </a:cubicBezTo>
                    <a:cubicBezTo>
                      <a:pt x="143" y="64"/>
                      <a:pt x="138" y="83"/>
                      <a:pt x="133" y="108"/>
                    </a:cubicBezTo>
                    <a:cubicBezTo>
                      <a:pt x="132" y="112"/>
                      <a:pt x="131" y="116"/>
                      <a:pt x="130" y="120"/>
                    </a:cubicBezTo>
                    <a:cubicBezTo>
                      <a:pt x="130" y="121"/>
                      <a:pt x="129" y="122"/>
                      <a:pt x="128" y="122"/>
                    </a:cubicBezTo>
                    <a:cubicBezTo>
                      <a:pt x="127" y="122"/>
                      <a:pt x="126" y="121"/>
                      <a:pt x="126" y="120"/>
                    </a:cubicBezTo>
                    <a:cubicBezTo>
                      <a:pt x="128" y="96"/>
                      <a:pt x="124" y="83"/>
                      <a:pt x="121" y="80"/>
                    </a:cubicBezTo>
                    <a:cubicBezTo>
                      <a:pt x="120" y="79"/>
                      <a:pt x="119" y="78"/>
                      <a:pt x="118" y="78"/>
                    </a:cubicBezTo>
                    <a:cubicBezTo>
                      <a:pt x="117" y="78"/>
                      <a:pt x="116" y="78"/>
                      <a:pt x="116" y="78"/>
                    </a:cubicBezTo>
                    <a:cubicBezTo>
                      <a:pt x="116" y="78"/>
                      <a:pt x="115" y="77"/>
                      <a:pt x="115" y="77"/>
                    </a:cubicBezTo>
                    <a:cubicBezTo>
                      <a:pt x="114" y="61"/>
                      <a:pt x="109" y="41"/>
                      <a:pt x="98" y="41"/>
                    </a:cubicBezTo>
                    <a:cubicBezTo>
                      <a:pt x="87" y="41"/>
                      <a:pt x="74" y="57"/>
                      <a:pt x="74" y="57"/>
                    </a:cubicBezTo>
                    <a:cubicBezTo>
                      <a:pt x="74" y="58"/>
                      <a:pt x="73" y="58"/>
                      <a:pt x="73" y="58"/>
                    </a:cubicBezTo>
                    <a:cubicBezTo>
                      <a:pt x="72" y="58"/>
                      <a:pt x="72" y="58"/>
                      <a:pt x="71" y="57"/>
                    </a:cubicBezTo>
                    <a:cubicBezTo>
                      <a:pt x="64" y="48"/>
                      <a:pt x="56" y="43"/>
                      <a:pt x="49" y="43"/>
                    </a:cubicBezTo>
                    <a:cubicBezTo>
                      <a:pt x="44" y="43"/>
                      <a:pt x="39" y="45"/>
                      <a:pt x="35" y="49"/>
                    </a:cubicBezTo>
                    <a:cubicBezTo>
                      <a:pt x="29" y="56"/>
                      <a:pt x="24" y="68"/>
                      <a:pt x="24" y="78"/>
                    </a:cubicBezTo>
                    <a:cubicBezTo>
                      <a:pt x="24" y="79"/>
                      <a:pt x="24" y="79"/>
                      <a:pt x="24" y="80"/>
                    </a:cubicBezTo>
                    <a:cubicBezTo>
                      <a:pt x="23" y="80"/>
                      <a:pt x="23" y="80"/>
                      <a:pt x="22" y="80"/>
                    </a:cubicBezTo>
                    <a:cubicBezTo>
                      <a:pt x="21" y="80"/>
                      <a:pt x="20" y="81"/>
                      <a:pt x="19" y="82"/>
                    </a:cubicBezTo>
                    <a:cubicBezTo>
                      <a:pt x="13" y="89"/>
                      <a:pt x="16" y="113"/>
                      <a:pt x="18" y="122"/>
                    </a:cubicBezTo>
                    <a:cubicBezTo>
                      <a:pt x="18" y="122"/>
                      <a:pt x="17" y="123"/>
                      <a:pt x="16" y="124"/>
                    </a:cubicBezTo>
                    <a:cubicBezTo>
                      <a:pt x="16" y="124"/>
                      <a:pt x="16" y="124"/>
                      <a:pt x="16" y="1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 name="Oval 615"/>
              <p:cNvSpPr>
                <a:spLocks noChangeArrowheads="1"/>
              </p:cNvSpPr>
              <p:nvPr/>
            </p:nvSpPr>
            <p:spPr bwMode="auto">
              <a:xfrm>
                <a:off x="8795541" y="2016245"/>
                <a:ext cx="43739" cy="41989"/>
              </a:xfrm>
              <a:prstGeom prst="ellipse">
                <a:avLst/>
              </a:prstGeom>
              <a:solidFill>
                <a:srgbClr val="7996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 name="Freeform 616"/>
              <p:cNvSpPr>
                <a:spLocks noEditPoints="1"/>
              </p:cNvSpPr>
              <p:nvPr/>
            </p:nvSpPr>
            <p:spPr bwMode="auto">
              <a:xfrm>
                <a:off x="8790293" y="2009247"/>
                <a:ext cx="54236" cy="55985"/>
              </a:xfrm>
              <a:custGeom>
                <a:avLst/>
                <a:gdLst>
                  <a:gd name="T0" fmla="*/ 9 w 17"/>
                  <a:gd name="T1" fmla="*/ 4 h 17"/>
                  <a:gd name="T2" fmla="*/ 4 w 17"/>
                  <a:gd name="T3" fmla="*/ 8 h 17"/>
                  <a:gd name="T4" fmla="*/ 9 w 17"/>
                  <a:gd name="T5" fmla="*/ 13 h 17"/>
                  <a:gd name="T6" fmla="*/ 13 w 17"/>
                  <a:gd name="T7" fmla="*/ 8 h 17"/>
                  <a:gd name="T8" fmla="*/ 9 w 17"/>
                  <a:gd name="T9" fmla="*/ 4 h 17"/>
                  <a:gd name="T10" fmla="*/ 9 w 17"/>
                  <a:gd name="T11" fmla="*/ 17 h 17"/>
                  <a:gd name="T12" fmla="*/ 0 w 17"/>
                  <a:gd name="T13" fmla="*/ 8 h 17"/>
                  <a:gd name="T14" fmla="*/ 9 w 17"/>
                  <a:gd name="T15" fmla="*/ 0 h 17"/>
                  <a:gd name="T16" fmla="*/ 17 w 17"/>
                  <a:gd name="T17" fmla="*/ 8 h 17"/>
                  <a:gd name="T18" fmla="*/ 9 w 17"/>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6" y="4"/>
                      <a:pt x="4" y="6"/>
                      <a:pt x="4" y="8"/>
                    </a:cubicBezTo>
                    <a:cubicBezTo>
                      <a:pt x="4" y="11"/>
                      <a:pt x="6" y="13"/>
                      <a:pt x="9" y="13"/>
                    </a:cubicBezTo>
                    <a:cubicBezTo>
                      <a:pt x="11" y="13"/>
                      <a:pt x="13" y="11"/>
                      <a:pt x="13" y="8"/>
                    </a:cubicBezTo>
                    <a:cubicBezTo>
                      <a:pt x="13" y="6"/>
                      <a:pt x="11" y="4"/>
                      <a:pt x="9" y="4"/>
                    </a:cubicBezTo>
                    <a:moveTo>
                      <a:pt x="9" y="17"/>
                    </a:moveTo>
                    <a:cubicBezTo>
                      <a:pt x="4" y="17"/>
                      <a:pt x="0" y="13"/>
                      <a:pt x="0" y="8"/>
                    </a:cubicBezTo>
                    <a:cubicBezTo>
                      <a:pt x="0" y="4"/>
                      <a:pt x="4" y="0"/>
                      <a:pt x="9" y="0"/>
                    </a:cubicBezTo>
                    <a:cubicBezTo>
                      <a:pt x="13" y="0"/>
                      <a:pt x="17" y="4"/>
                      <a:pt x="17" y="8"/>
                    </a:cubicBezTo>
                    <a:cubicBezTo>
                      <a:pt x="17" y="13"/>
                      <a:pt x="13" y="17"/>
                      <a:pt x="9"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 name="Freeform 617"/>
              <p:cNvSpPr>
                <a:spLocks/>
              </p:cNvSpPr>
              <p:nvPr/>
            </p:nvSpPr>
            <p:spPr bwMode="auto">
              <a:xfrm>
                <a:off x="8757051" y="2009247"/>
                <a:ext cx="106722" cy="36740"/>
              </a:xfrm>
              <a:custGeom>
                <a:avLst/>
                <a:gdLst>
                  <a:gd name="T0" fmla="*/ 2 w 33"/>
                  <a:gd name="T1" fmla="*/ 11 h 11"/>
                  <a:gd name="T2" fmla="*/ 1 w 33"/>
                  <a:gd name="T3" fmla="*/ 10 h 11"/>
                  <a:gd name="T4" fmla="*/ 0 w 33"/>
                  <a:gd name="T5" fmla="*/ 7 h 11"/>
                  <a:gd name="T6" fmla="*/ 19 w 33"/>
                  <a:gd name="T7" fmla="*/ 0 h 11"/>
                  <a:gd name="T8" fmla="*/ 33 w 33"/>
                  <a:gd name="T9" fmla="*/ 7 h 11"/>
                  <a:gd name="T10" fmla="*/ 32 w 33"/>
                  <a:gd name="T11" fmla="*/ 9 h 11"/>
                  <a:gd name="T12" fmla="*/ 30 w 33"/>
                  <a:gd name="T13" fmla="*/ 8 h 11"/>
                  <a:gd name="T14" fmla="*/ 18 w 33"/>
                  <a:gd name="T15" fmla="*/ 4 h 11"/>
                  <a:gd name="T16" fmla="*/ 3 w 33"/>
                  <a:gd name="T17" fmla="*/ 10 h 11"/>
                  <a:gd name="T18" fmla="*/ 2 w 33"/>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1">
                    <a:moveTo>
                      <a:pt x="2" y="11"/>
                    </a:moveTo>
                    <a:cubicBezTo>
                      <a:pt x="1" y="11"/>
                      <a:pt x="1" y="10"/>
                      <a:pt x="1" y="10"/>
                    </a:cubicBezTo>
                    <a:cubicBezTo>
                      <a:pt x="0" y="9"/>
                      <a:pt x="0" y="8"/>
                      <a:pt x="0" y="7"/>
                    </a:cubicBezTo>
                    <a:cubicBezTo>
                      <a:pt x="1" y="7"/>
                      <a:pt x="7" y="0"/>
                      <a:pt x="19" y="0"/>
                    </a:cubicBezTo>
                    <a:cubicBezTo>
                      <a:pt x="30" y="1"/>
                      <a:pt x="33" y="6"/>
                      <a:pt x="33" y="7"/>
                    </a:cubicBezTo>
                    <a:cubicBezTo>
                      <a:pt x="33" y="8"/>
                      <a:pt x="33" y="9"/>
                      <a:pt x="32" y="9"/>
                    </a:cubicBezTo>
                    <a:cubicBezTo>
                      <a:pt x="31" y="9"/>
                      <a:pt x="30" y="9"/>
                      <a:pt x="30" y="8"/>
                    </a:cubicBezTo>
                    <a:cubicBezTo>
                      <a:pt x="30" y="8"/>
                      <a:pt x="27" y="4"/>
                      <a:pt x="18" y="4"/>
                    </a:cubicBezTo>
                    <a:cubicBezTo>
                      <a:pt x="9" y="4"/>
                      <a:pt x="3" y="10"/>
                      <a:pt x="3" y="10"/>
                    </a:cubicBezTo>
                    <a:cubicBezTo>
                      <a:pt x="3" y="10"/>
                      <a:pt x="2" y="11"/>
                      <a:pt x="2" y="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 name="Oval 618"/>
              <p:cNvSpPr>
                <a:spLocks noChangeArrowheads="1"/>
              </p:cNvSpPr>
              <p:nvPr/>
            </p:nvSpPr>
            <p:spPr bwMode="auto">
              <a:xfrm>
                <a:off x="8972245" y="2016245"/>
                <a:ext cx="41989" cy="41989"/>
              </a:xfrm>
              <a:prstGeom prst="ellipse">
                <a:avLst/>
              </a:prstGeom>
              <a:solidFill>
                <a:srgbClr val="7996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 name="Freeform 619"/>
              <p:cNvSpPr>
                <a:spLocks noEditPoints="1"/>
              </p:cNvSpPr>
              <p:nvPr/>
            </p:nvSpPr>
            <p:spPr bwMode="auto">
              <a:xfrm>
                <a:off x="8968746" y="2009247"/>
                <a:ext cx="50737" cy="55985"/>
              </a:xfrm>
              <a:custGeom>
                <a:avLst/>
                <a:gdLst>
                  <a:gd name="T0" fmla="*/ 8 w 16"/>
                  <a:gd name="T1" fmla="*/ 4 h 17"/>
                  <a:gd name="T2" fmla="*/ 3 w 16"/>
                  <a:gd name="T3" fmla="*/ 8 h 17"/>
                  <a:gd name="T4" fmla="*/ 8 w 16"/>
                  <a:gd name="T5" fmla="*/ 13 h 17"/>
                  <a:gd name="T6" fmla="*/ 12 w 16"/>
                  <a:gd name="T7" fmla="*/ 8 h 17"/>
                  <a:gd name="T8" fmla="*/ 8 w 16"/>
                  <a:gd name="T9" fmla="*/ 4 h 17"/>
                  <a:gd name="T10" fmla="*/ 8 w 16"/>
                  <a:gd name="T11" fmla="*/ 17 h 17"/>
                  <a:gd name="T12" fmla="*/ 0 w 16"/>
                  <a:gd name="T13" fmla="*/ 8 h 17"/>
                  <a:gd name="T14" fmla="*/ 8 w 16"/>
                  <a:gd name="T15" fmla="*/ 0 h 17"/>
                  <a:gd name="T16" fmla="*/ 16 w 16"/>
                  <a:gd name="T17" fmla="*/ 8 h 17"/>
                  <a:gd name="T18" fmla="*/ 8 w 16"/>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4"/>
                    </a:moveTo>
                    <a:cubicBezTo>
                      <a:pt x="5" y="4"/>
                      <a:pt x="3" y="6"/>
                      <a:pt x="3" y="8"/>
                    </a:cubicBezTo>
                    <a:cubicBezTo>
                      <a:pt x="3" y="11"/>
                      <a:pt x="5" y="13"/>
                      <a:pt x="8" y="13"/>
                    </a:cubicBezTo>
                    <a:cubicBezTo>
                      <a:pt x="10" y="13"/>
                      <a:pt x="12" y="11"/>
                      <a:pt x="12" y="8"/>
                    </a:cubicBezTo>
                    <a:cubicBezTo>
                      <a:pt x="12" y="6"/>
                      <a:pt x="10" y="4"/>
                      <a:pt x="8" y="4"/>
                    </a:cubicBezTo>
                    <a:moveTo>
                      <a:pt x="8" y="17"/>
                    </a:moveTo>
                    <a:cubicBezTo>
                      <a:pt x="3" y="17"/>
                      <a:pt x="0" y="13"/>
                      <a:pt x="0" y="8"/>
                    </a:cubicBezTo>
                    <a:cubicBezTo>
                      <a:pt x="0" y="4"/>
                      <a:pt x="3" y="0"/>
                      <a:pt x="8" y="0"/>
                    </a:cubicBezTo>
                    <a:cubicBezTo>
                      <a:pt x="12" y="0"/>
                      <a:pt x="16" y="4"/>
                      <a:pt x="16" y="8"/>
                    </a:cubicBezTo>
                    <a:cubicBezTo>
                      <a:pt x="16" y="13"/>
                      <a:pt x="12" y="17"/>
                      <a:pt x="8"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 name="Freeform 620"/>
              <p:cNvSpPr>
                <a:spLocks/>
              </p:cNvSpPr>
              <p:nvPr/>
            </p:nvSpPr>
            <p:spPr bwMode="auto">
              <a:xfrm>
                <a:off x="8946002" y="2009247"/>
                <a:ext cx="110221" cy="36740"/>
              </a:xfrm>
              <a:custGeom>
                <a:avLst/>
                <a:gdLst>
                  <a:gd name="T0" fmla="*/ 31 w 34"/>
                  <a:gd name="T1" fmla="*/ 11 h 11"/>
                  <a:gd name="T2" fmla="*/ 30 w 34"/>
                  <a:gd name="T3" fmla="*/ 10 h 11"/>
                  <a:gd name="T4" fmla="*/ 15 w 34"/>
                  <a:gd name="T5" fmla="*/ 4 h 11"/>
                  <a:gd name="T6" fmla="*/ 4 w 34"/>
                  <a:gd name="T7" fmla="*/ 8 h 11"/>
                  <a:gd name="T8" fmla="*/ 1 w 34"/>
                  <a:gd name="T9" fmla="*/ 9 h 11"/>
                  <a:gd name="T10" fmla="*/ 0 w 34"/>
                  <a:gd name="T11" fmla="*/ 7 h 11"/>
                  <a:gd name="T12" fmla="*/ 15 w 34"/>
                  <a:gd name="T13" fmla="*/ 0 h 11"/>
                  <a:gd name="T14" fmla="*/ 33 w 34"/>
                  <a:gd name="T15" fmla="*/ 7 h 11"/>
                  <a:gd name="T16" fmla="*/ 33 w 34"/>
                  <a:gd name="T17" fmla="*/ 10 h 11"/>
                  <a:gd name="T18" fmla="*/ 31 w 34"/>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1">
                    <a:moveTo>
                      <a:pt x="31" y="11"/>
                    </a:moveTo>
                    <a:cubicBezTo>
                      <a:pt x="31" y="11"/>
                      <a:pt x="30" y="10"/>
                      <a:pt x="30" y="10"/>
                    </a:cubicBezTo>
                    <a:cubicBezTo>
                      <a:pt x="30" y="10"/>
                      <a:pt x="24" y="4"/>
                      <a:pt x="15" y="4"/>
                    </a:cubicBezTo>
                    <a:cubicBezTo>
                      <a:pt x="6" y="4"/>
                      <a:pt x="4" y="8"/>
                      <a:pt x="4" y="8"/>
                    </a:cubicBezTo>
                    <a:cubicBezTo>
                      <a:pt x="3" y="9"/>
                      <a:pt x="2" y="9"/>
                      <a:pt x="1" y="9"/>
                    </a:cubicBezTo>
                    <a:cubicBezTo>
                      <a:pt x="0" y="9"/>
                      <a:pt x="0" y="7"/>
                      <a:pt x="0" y="7"/>
                    </a:cubicBezTo>
                    <a:cubicBezTo>
                      <a:pt x="0" y="6"/>
                      <a:pt x="3" y="1"/>
                      <a:pt x="15" y="0"/>
                    </a:cubicBezTo>
                    <a:cubicBezTo>
                      <a:pt x="26" y="0"/>
                      <a:pt x="33" y="7"/>
                      <a:pt x="33" y="7"/>
                    </a:cubicBezTo>
                    <a:cubicBezTo>
                      <a:pt x="34" y="8"/>
                      <a:pt x="33" y="9"/>
                      <a:pt x="33" y="10"/>
                    </a:cubicBezTo>
                    <a:cubicBezTo>
                      <a:pt x="32" y="10"/>
                      <a:pt x="32" y="11"/>
                      <a:pt x="31" y="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 name="Freeform 621"/>
              <p:cNvSpPr>
                <a:spLocks/>
              </p:cNvSpPr>
              <p:nvPr/>
            </p:nvSpPr>
            <p:spPr bwMode="auto">
              <a:xfrm>
                <a:off x="8828783" y="2152709"/>
                <a:ext cx="148711" cy="22744"/>
              </a:xfrm>
              <a:custGeom>
                <a:avLst/>
                <a:gdLst>
                  <a:gd name="T0" fmla="*/ 23 w 46"/>
                  <a:gd name="T1" fmla="*/ 7 h 7"/>
                  <a:gd name="T2" fmla="*/ 22 w 46"/>
                  <a:gd name="T3" fmla="*/ 6 h 7"/>
                  <a:gd name="T4" fmla="*/ 18 w 46"/>
                  <a:gd name="T5" fmla="*/ 3 h 7"/>
                  <a:gd name="T6" fmla="*/ 3 w 46"/>
                  <a:gd name="T7" fmla="*/ 6 h 7"/>
                  <a:gd name="T8" fmla="*/ 1 w 46"/>
                  <a:gd name="T9" fmla="*/ 5 h 7"/>
                  <a:gd name="T10" fmla="*/ 2 w 46"/>
                  <a:gd name="T11" fmla="*/ 2 h 7"/>
                  <a:gd name="T12" fmla="*/ 18 w 46"/>
                  <a:gd name="T13" fmla="*/ 0 h 7"/>
                  <a:gd name="T14" fmla="*/ 20 w 46"/>
                  <a:gd name="T15" fmla="*/ 0 h 7"/>
                  <a:gd name="T16" fmla="*/ 23 w 46"/>
                  <a:gd name="T17" fmla="*/ 3 h 7"/>
                  <a:gd name="T18" fmla="*/ 28 w 46"/>
                  <a:gd name="T19" fmla="*/ 0 h 7"/>
                  <a:gd name="T20" fmla="*/ 29 w 46"/>
                  <a:gd name="T21" fmla="*/ 0 h 7"/>
                  <a:gd name="T22" fmla="*/ 45 w 46"/>
                  <a:gd name="T23" fmla="*/ 3 h 7"/>
                  <a:gd name="T24" fmla="*/ 46 w 46"/>
                  <a:gd name="T25" fmla="*/ 6 h 7"/>
                  <a:gd name="T26" fmla="*/ 43 w 46"/>
                  <a:gd name="T27" fmla="*/ 6 h 7"/>
                  <a:gd name="T28" fmla="*/ 29 w 46"/>
                  <a:gd name="T29" fmla="*/ 3 h 7"/>
                  <a:gd name="T30" fmla="*/ 24 w 46"/>
                  <a:gd name="T31" fmla="*/ 6 h 7"/>
                  <a:gd name="T32" fmla="*/ 23 w 46"/>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7">
                    <a:moveTo>
                      <a:pt x="23" y="7"/>
                    </a:moveTo>
                    <a:cubicBezTo>
                      <a:pt x="23" y="7"/>
                      <a:pt x="23" y="7"/>
                      <a:pt x="22" y="6"/>
                    </a:cubicBezTo>
                    <a:cubicBezTo>
                      <a:pt x="22" y="6"/>
                      <a:pt x="21" y="5"/>
                      <a:pt x="18" y="3"/>
                    </a:cubicBezTo>
                    <a:cubicBezTo>
                      <a:pt x="9" y="4"/>
                      <a:pt x="3" y="6"/>
                      <a:pt x="3" y="6"/>
                    </a:cubicBezTo>
                    <a:cubicBezTo>
                      <a:pt x="2" y="6"/>
                      <a:pt x="1" y="6"/>
                      <a:pt x="1" y="5"/>
                    </a:cubicBezTo>
                    <a:cubicBezTo>
                      <a:pt x="0" y="4"/>
                      <a:pt x="1" y="3"/>
                      <a:pt x="2" y="2"/>
                    </a:cubicBezTo>
                    <a:cubicBezTo>
                      <a:pt x="2" y="2"/>
                      <a:pt x="9" y="0"/>
                      <a:pt x="18" y="0"/>
                    </a:cubicBezTo>
                    <a:cubicBezTo>
                      <a:pt x="19" y="0"/>
                      <a:pt x="19" y="0"/>
                      <a:pt x="20" y="0"/>
                    </a:cubicBezTo>
                    <a:cubicBezTo>
                      <a:pt x="21" y="1"/>
                      <a:pt x="23" y="2"/>
                      <a:pt x="23" y="3"/>
                    </a:cubicBezTo>
                    <a:cubicBezTo>
                      <a:pt x="28" y="0"/>
                      <a:pt x="28" y="0"/>
                      <a:pt x="28" y="0"/>
                    </a:cubicBezTo>
                    <a:cubicBezTo>
                      <a:pt x="28" y="0"/>
                      <a:pt x="28" y="0"/>
                      <a:pt x="29" y="0"/>
                    </a:cubicBezTo>
                    <a:cubicBezTo>
                      <a:pt x="29" y="0"/>
                      <a:pt x="40" y="0"/>
                      <a:pt x="45" y="3"/>
                    </a:cubicBezTo>
                    <a:cubicBezTo>
                      <a:pt x="46" y="4"/>
                      <a:pt x="46" y="5"/>
                      <a:pt x="46" y="6"/>
                    </a:cubicBezTo>
                    <a:cubicBezTo>
                      <a:pt x="45" y="7"/>
                      <a:pt x="44" y="7"/>
                      <a:pt x="43" y="6"/>
                    </a:cubicBezTo>
                    <a:cubicBezTo>
                      <a:pt x="40" y="4"/>
                      <a:pt x="32" y="4"/>
                      <a:pt x="29" y="3"/>
                    </a:cubicBezTo>
                    <a:cubicBezTo>
                      <a:pt x="24" y="6"/>
                      <a:pt x="24" y="6"/>
                      <a:pt x="24" y="6"/>
                    </a:cubicBezTo>
                    <a:cubicBezTo>
                      <a:pt x="24" y="7"/>
                      <a:pt x="24" y="7"/>
                      <a:pt x="23"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 name="Freeform 622"/>
              <p:cNvSpPr>
                <a:spLocks/>
              </p:cNvSpPr>
              <p:nvPr/>
            </p:nvSpPr>
            <p:spPr bwMode="auto">
              <a:xfrm>
                <a:off x="8867273" y="2201696"/>
                <a:ext cx="78729" cy="12247"/>
              </a:xfrm>
              <a:custGeom>
                <a:avLst/>
                <a:gdLst>
                  <a:gd name="T0" fmla="*/ 22 w 24"/>
                  <a:gd name="T1" fmla="*/ 4 h 4"/>
                  <a:gd name="T2" fmla="*/ 2 w 24"/>
                  <a:gd name="T3" fmla="*/ 3 h 4"/>
                  <a:gd name="T4" fmla="*/ 0 w 24"/>
                  <a:gd name="T5" fmla="*/ 1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2" y="4"/>
                      <a:pt x="9" y="4"/>
                      <a:pt x="2" y="3"/>
                    </a:cubicBezTo>
                    <a:cubicBezTo>
                      <a:pt x="1" y="3"/>
                      <a:pt x="0" y="2"/>
                      <a:pt x="0" y="1"/>
                    </a:cubicBezTo>
                    <a:cubicBezTo>
                      <a:pt x="0" y="0"/>
                      <a:pt x="1" y="0"/>
                      <a:pt x="2" y="0"/>
                    </a:cubicBezTo>
                    <a:cubicBezTo>
                      <a:pt x="9" y="0"/>
                      <a:pt x="22" y="0"/>
                      <a:pt x="22" y="0"/>
                    </a:cubicBezTo>
                    <a:cubicBezTo>
                      <a:pt x="23" y="0"/>
                      <a:pt x="24" y="1"/>
                      <a:pt x="24" y="2"/>
                    </a:cubicBezTo>
                    <a:cubicBezTo>
                      <a:pt x="24" y="3"/>
                      <a:pt x="23" y="4"/>
                      <a:pt x="22"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sp>
          <p:nvSpPr>
            <p:cNvPr id="140" name="矩形 139"/>
            <p:cNvSpPr/>
            <p:nvPr/>
          </p:nvSpPr>
          <p:spPr>
            <a:xfrm>
              <a:off x="10566402" y="3853934"/>
              <a:ext cx="623889" cy="369332"/>
            </a:xfrm>
            <a:prstGeom prst="rect">
              <a:avLst/>
            </a:prstGeom>
          </p:spPr>
          <p:txBody>
            <a:bodyPr wrap="none">
              <a:spAutoFit/>
            </a:bodyPr>
            <a:lstStyle/>
            <a:p>
              <a:r>
                <a:rPr lang="en-US" altLang="zh-CN" dirty="0">
                  <a:solidFill>
                    <a:srgbClr val="7030A0"/>
                  </a:solidFill>
                  <a:latin typeface="微软雅黑" pitchFamily="34" charset="-122"/>
                  <a:ea typeface="微软雅黑" pitchFamily="34" charset="-122"/>
                </a:rPr>
                <a:t>Bob</a:t>
              </a:r>
              <a:endParaRPr lang="zh-CN" altLang="en-US" dirty="0">
                <a:solidFill>
                  <a:srgbClr val="7030A0"/>
                </a:solidFill>
                <a:latin typeface="微软雅黑" pitchFamily="34" charset="-122"/>
                <a:ea typeface="微软雅黑" pitchFamily="34" charset="-122"/>
              </a:endParaRPr>
            </a:p>
          </p:txBody>
        </p:sp>
      </p:grpSp>
      <p:grpSp>
        <p:nvGrpSpPr>
          <p:cNvPr id="164" name="组合 163"/>
          <p:cNvGrpSpPr/>
          <p:nvPr/>
        </p:nvGrpSpPr>
        <p:grpSpPr>
          <a:xfrm>
            <a:off x="1117602" y="3182113"/>
            <a:ext cx="715260" cy="1126497"/>
            <a:chOff x="1117602" y="3011425"/>
            <a:chExt cx="715260" cy="1126497"/>
          </a:xfrm>
        </p:grpSpPr>
        <p:grpSp>
          <p:nvGrpSpPr>
            <p:cNvPr id="165" name="组合 110"/>
            <p:cNvGrpSpPr/>
            <p:nvPr/>
          </p:nvGrpSpPr>
          <p:grpSpPr>
            <a:xfrm>
              <a:off x="1158281" y="3011425"/>
              <a:ext cx="612004" cy="718820"/>
              <a:chOff x="8468377" y="140736"/>
              <a:chExt cx="881769" cy="1135453"/>
            </a:xfrm>
          </p:grpSpPr>
          <p:sp>
            <p:nvSpPr>
              <p:cNvPr id="167" name="Freeform 463"/>
              <p:cNvSpPr>
                <a:spLocks/>
              </p:cNvSpPr>
              <p:nvPr/>
            </p:nvSpPr>
            <p:spPr bwMode="auto">
              <a:xfrm>
                <a:off x="8855026" y="140736"/>
                <a:ext cx="339411" cy="272928"/>
              </a:xfrm>
              <a:custGeom>
                <a:avLst/>
                <a:gdLst>
                  <a:gd name="T0" fmla="*/ 19 w 105"/>
                  <a:gd name="T1" fmla="*/ 63 h 84"/>
                  <a:gd name="T2" fmla="*/ 19 w 105"/>
                  <a:gd name="T3" fmla="*/ 21 h 84"/>
                  <a:gd name="T4" fmla="*/ 63 w 105"/>
                  <a:gd name="T5" fmla="*/ 82 h 84"/>
                  <a:gd name="T6" fmla="*/ 19 w 105"/>
                  <a:gd name="T7" fmla="*/ 63 h 84"/>
                </a:gdLst>
                <a:ahLst/>
                <a:cxnLst>
                  <a:cxn ang="0">
                    <a:pos x="T0" y="T1"/>
                  </a:cxn>
                  <a:cxn ang="0">
                    <a:pos x="T2" y="T3"/>
                  </a:cxn>
                  <a:cxn ang="0">
                    <a:pos x="T4" y="T5"/>
                  </a:cxn>
                  <a:cxn ang="0">
                    <a:pos x="T6" y="T7"/>
                  </a:cxn>
                </a:cxnLst>
                <a:rect l="0" t="0" r="r" b="b"/>
                <a:pathLst>
                  <a:path w="105" h="84">
                    <a:moveTo>
                      <a:pt x="19" y="63"/>
                    </a:moveTo>
                    <a:cubicBezTo>
                      <a:pt x="19" y="63"/>
                      <a:pt x="0" y="43"/>
                      <a:pt x="19" y="21"/>
                    </a:cubicBezTo>
                    <a:cubicBezTo>
                      <a:pt x="39" y="0"/>
                      <a:pt x="105" y="32"/>
                      <a:pt x="63" y="82"/>
                    </a:cubicBezTo>
                    <a:cubicBezTo>
                      <a:pt x="39" y="84"/>
                      <a:pt x="19" y="63"/>
                      <a:pt x="19" y="63"/>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8" name="Freeform 464"/>
              <p:cNvSpPr>
                <a:spLocks noEditPoints="1"/>
              </p:cNvSpPr>
              <p:nvPr/>
            </p:nvSpPr>
            <p:spPr bwMode="auto">
              <a:xfrm>
                <a:off x="8844529" y="182725"/>
                <a:ext cx="276428" cy="230939"/>
              </a:xfrm>
              <a:custGeom>
                <a:avLst/>
                <a:gdLst>
                  <a:gd name="T0" fmla="*/ 40 w 85"/>
                  <a:gd name="T1" fmla="*/ 3 h 71"/>
                  <a:gd name="T2" fmla="*/ 24 w 85"/>
                  <a:gd name="T3" fmla="*/ 10 h 71"/>
                  <a:gd name="T4" fmla="*/ 24 w 85"/>
                  <a:gd name="T5" fmla="*/ 49 h 71"/>
                  <a:gd name="T6" fmla="*/ 65 w 85"/>
                  <a:gd name="T7" fmla="*/ 67 h 71"/>
                  <a:gd name="T8" fmla="*/ 75 w 85"/>
                  <a:gd name="T9" fmla="*/ 25 h 71"/>
                  <a:gd name="T10" fmla="*/ 40 w 85"/>
                  <a:gd name="T11" fmla="*/ 3 h 71"/>
                  <a:gd name="T12" fmla="*/ 61 w 85"/>
                  <a:gd name="T13" fmla="*/ 71 h 71"/>
                  <a:gd name="T14" fmla="*/ 21 w 85"/>
                  <a:gd name="T15" fmla="*/ 52 h 71"/>
                  <a:gd name="T16" fmla="*/ 21 w 85"/>
                  <a:gd name="T17" fmla="*/ 7 h 71"/>
                  <a:gd name="T18" fmla="*/ 40 w 85"/>
                  <a:gd name="T19" fmla="*/ 0 h 71"/>
                  <a:gd name="T20" fmla="*/ 79 w 85"/>
                  <a:gd name="T21" fmla="*/ 23 h 71"/>
                  <a:gd name="T22" fmla="*/ 67 w 85"/>
                  <a:gd name="T23" fmla="*/ 70 h 71"/>
                  <a:gd name="T24" fmla="*/ 66 w 85"/>
                  <a:gd name="T25" fmla="*/ 70 h 71"/>
                  <a:gd name="T26" fmla="*/ 61 w 85"/>
                  <a:gd name="T2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1">
                    <a:moveTo>
                      <a:pt x="40" y="3"/>
                    </a:moveTo>
                    <a:cubicBezTo>
                      <a:pt x="33" y="3"/>
                      <a:pt x="27" y="6"/>
                      <a:pt x="24" y="10"/>
                    </a:cubicBezTo>
                    <a:cubicBezTo>
                      <a:pt x="5" y="30"/>
                      <a:pt x="23" y="48"/>
                      <a:pt x="24" y="49"/>
                    </a:cubicBezTo>
                    <a:cubicBezTo>
                      <a:pt x="24" y="49"/>
                      <a:pt x="43" y="69"/>
                      <a:pt x="65" y="67"/>
                    </a:cubicBezTo>
                    <a:cubicBezTo>
                      <a:pt x="81" y="48"/>
                      <a:pt x="79" y="34"/>
                      <a:pt x="75" y="25"/>
                    </a:cubicBezTo>
                    <a:cubicBezTo>
                      <a:pt x="69" y="11"/>
                      <a:pt x="53" y="3"/>
                      <a:pt x="40" y="3"/>
                    </a:cubicBezTo>
                    <a:moveTo>
                      <a:pt x="61" y="71"/>
                    </a:moveTo>
                    <a:cubicBezTo>
                      <a:pt x="39" y="71"/>
                      <a:pt x="22" y="52"/>
                      <a:pt x="21" y="52"/>
                    </a:cubicBezTo>
                    <a:cubicBezTo>
                      <a:pt x="21" y="51"/>
                      <a:pt x="0" y="30"/>
                      <a:pt x="21" y="7"/>
                    </a:cubicBezTo>
                    <a:cubicBezTo>
                      <a:pt x="25" y="2"/>
                      <a:pt x="32" y="0"/>
                      <a:pt x="40" y="0"/>
                    </a:cubicBezTo>
                    <a:cubicBezTo>
                      <a:pt x="54" y="0"/>
                      <a:pt x="71" y="8"/>
                      <a:pt x="79" y="23"/>
                    </a:cubicBezTo>
                    <a:cubicBezTo>
                      <a:pt x="83" y="33"/>
                      <a:pt x="85" y="49"/>
                      <a:pt x="67" y="70"/>
                    </a:cubicBezTo>
                    <a:cubicBezTo>
                      <a:pt x="67" y="70"/>
                      <a:pt x="66" y="70"/>
                      <a:pt x="66" y="70"/>
                    </a:cubicBezTo>
                    <a:cubicBezTo>
                      <a:pt x="64" y="71"/>
                      <a:pt x="63" y="71"/>
                      <a:pt x="61"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9" name="Freeform 465"/>
              <p:cNvSpPr>
                <a:spLocks/>
              </p:cNvSpPr>
              <p:nvPr/>
            </p:nvSpPr>
            <p:spPr bwMode="auto">
              <a:xfrm>
                <a:off x="8657328" y="296445"/>
                <a:ext cx="537109" cy="486373"/>
              </a:xfrm>
              <a:custGeom>
                <a:avLst/>
                <a:gdLst>
                  <a:gd name="T0" fmla="*/ 18 w 166"/>
                  <a:gd name="T1" fmla="*/ 150 h 150"/>
                  <a:gd name="T2" fmla="*/ 10 w 166"/>
                  <a:gd name="T3" fmla="*/ 66 h 150"/>
                  <a:gd name="T4" fmla="*/ 100 w 166"/>
                  <a:gd name="T5" fmla="*/ 17 h 150"/>
                  <a:gd name="T6" fmla="*/ 141 w 166"/>
                  <a:gd name="T7" fmla="*/ 143 h 150"/>
                  <a:gd name="T8" fmla="*/ 95 w 166"/>
                  <a:gd name="T9" fmla="*/ 62 h 150"/>
                  <a:gd name="T10" fmla="*/ 18 w 166"/>
                  <a:gd name="T11" fmla="*/ 150 h 150"/>
                </a:gdLst>
                <a:ahLst/>
                <a:cxnLst>
                  <a:cxn ang="0">
                    <a:pos x="T0" y="T1"/>
                  </a:cxn>
                  <a:cxn ang="0">
                    <a:pos x="T2" y="T3"/>
                  </a:cxn>
                  <a:cxn ang="0">
                    <a:pos x="T4" y="T5"/>
                  </a:cxn>
                  <a:cxn ang="0">
                    <a:pos x="T6" y="T7"/>
                  </a:cxn>
                  <a:cxn ang="0">
                    <a:pos x="T8" y="T9"/>
                  </a:cxn>
                  <a:cxn ang="0">
                    <a:pos x="T10" y="T11"/>
                  </a:cxn>
                </a:cxnLst>
                <a:rect l="0" t="0" r="r" b="b"/>
                <a:pathLst>
                  <a:path w="166" h="150">
                    <a:moveTo>
                      <a:pt x="18" y="150"/>
                    </a:moveTo>
                    <a:cubicBezTo>
                      <a:pt x="18" y="150"/>
                      <a:pt x="0" y="113"/>
                      <a:pt x="10" y="66"/>
                    </a:cubicBezTo>
                    <a:cubicBezTo>
                      <a:pt x="20" y="19"/>
                      <a:pt x="59" y="0"/>
                      <a:pt x="100" y="17"/>
                    </a:cubicBezTo>
                    <a:cubicBezTo>
                      <a:pt x="124" y="11"/>
                      <a:pt x="166" y="49"/>
                      <a:pt x="141" y="143"/>
                    </a:cubicBezTo>
                    <a:cubicBezTo>
                      <a:pt x="137" y="129"/>
                      <a:pt x="107" y="69"/>
                      <a:pt x="95" y="62"/>
                    </a:cubicBezTo>
                    <a:cubicBezTo>
                      <a:pt x="82" y="55"/>
                      <a:pt x="29" y="111"/>
                      <a:pt x="18" y="150"/>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0" name="Freeform 466"/>
              <p:cNvSpPr>
                <a:spLocks noEditPoints="1"/>
              </p:cNvSpPr>
              <p:nvPr/>
            </p:nvSpPr>
            <p:spPr bwMode="auto">
              <a:xfrm>
                <a:off x="8650329" y="326187"/>
                <a:ext cx="512616" cy="463629"/>
              </a:xfrm>
              <a:custGeom>
                <a:avLst/>
                <a:gdLst>
                  <a:gd name="T0" fmla="*/ 73 w 158"/>
                  <a:gd name="T1" fmla="*/ 4 h 143"/>
                  <a:gd name="T2" fmla="*/ 14 w 158"/>
                  <a:gd name="T3" fmla="*/ 57 h 143"/>
                  <a:gd name="T4" fmla="*/ 20 w 158"/>
                  <a:gd name="T5" fmla="*/ 135 h 143"/>
                  <a:gd name="T6" fmla="*/ 94 w 158"/>
                  <a:gd name="T7" fmla="*/ 50 h 143"/>
                  <a:gd name="T8" fmla="*/ 97 w 158"/>
                  <a:gd name="T9" fmla="*/ 51 h 143"/>
                  <a:gd name="T10" fmla="*/ 142 w 158"/>
                  <a:gd name="T11" fmla="*/ 127 h 143"/>
                  <a:gd name="T12" fmla="*/ 133 w 158"/>
                  <a:gd name="T13" fmla="*/ 24 h 143"/>
                  <a:gd name="T14" fmla="*/ 107 w 158"/>
                  <a:gd name="T15" fmla="*/ 9 h 143"/>
                  <a:gd name="T16" fmla="*/ 102 w 158"/>
                  <a:gd name="T17" fmla="*/ 9 h 143"/>
                  <a:gd name="T18" fmla="*/ 101 w 158"/>
                  <a:gd name="T19" fmla="*/ 9 h 143"/>
                  <a:gd name="T20" fmla="*/ 73 w 158"/>
                  <a:gd name="T21" fmla="*/ 4 h 143"/>
                  <a:gd name="T22" fmla="*/ 20 w 158"/>
                  <a:gd name="T23" fmla="*/ 143 h 143"/>
                  <a:gd name="T24" fmla="*/ 18 w 158"/>
                  <a:gd name="T25" fmla="*/ 142 h 143"/>
                  <a:gd name="T26" fmla="*/ 10 w 158"/>
                  <a:gd name="T27" fmla="*/ 57 h 143"/>
                  <a:gd name="T28" fmla="*/ 73 w 158"/>
                  <a:gd name="T29" fmla="*/ 0 h 143"/>
                  <a:gd name="T30" fmla="*/ 102 w 158"/>
                  <a:gd name="T31" fmla="*/ 6 h 143"/>
                  <a:gd name="T32" fmla="*/ 107 w 158"/>
                  <a:gd name="T33" fmla="*/ 5 h 143"/>
                  <a:gd name="T34" fmla="*/ 136 w 158"/>
                  <a:gd name="T35" fmla="*/ 22 h 143"/>
                  <a:gd name="T36" fmla="*/ 144 w 158"/>
                  <a:gd name="T37" fmla="*/ 135 h 143"/>
                  <a:gd name="T38" fmla="*/ 142 w 158"/>
                  <a:gd name="T39" fmla="*/ 136 h 143"/>
                  <a:gd name="T40" fmla="*/ 141 w 158"/>
                  <a:gd name="T41" fmla="*/ 135 h 143"/>
                  <a:gd name="T42" fmla="*/ 96 w 158"/>
                  <a:gd name="T43" fmla="*/ 55 h 143"/>
                  <a:gd name="T44" fmla="*/ 94 w 158"/>
                  <a:gd name="T45" fmla="*/ 54 h 143"/>
                  <a:gd name="T46" fmla="*/ 22 w 158"/>
                  <a:gd name="T47" fmla="*/ 141 h 143"/>
                  <a:gd name="T48" fmla="*/ 20 w 158"/>
                  <a:gd name="T49" fmla="*/ 143 h 143"/>
                  <a:gd name="T50" fmla="*/ 20 w 158"/>
                  <a:gd name="T5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43">
                    <a:moveTo>
                      <a:pt x="73" y="4"/>
                    </a:moveTo>
                    <a:cubicBezTo>
                      <a:pt x="44" y="4"/>
                      <a:pt x="21" y="24"/>
                      <a:pt x="14" y="57"/>
                    </a:cubicBezTo>
                    <a:cubicBezTo>
                      <a:pt x="6" y="94"/>
                      <a:pt x="16" y="124"/>
                      <a:pt x="20" y="135"/>
                    </a:cubicBezTo>
                    <a:cubicBezTo>
                      <a:pt x="33" y="99"/>
                      <a:pt x="77" y="50"/>
                      <a:pt x="94" y="50"/>
                    </a:cubicBezTo>
                    <a:cubicBezTo>
                      <a:pt x="95" y="50"/>
                      <a:pt x="96" y="51"/>
                      <a:pt x="97" y="51"/>
                    </a:cubicBezTo>
                    <a:cubicBezTo>
                      <a:pt x="110" y="58"/>
                      <a:pt x="135" y="107"/>
                      <a:pt x="142" y="127"/>
                    </a:cubicBezTo>
                    <a:cubicBezTo>
                      <a:pt x="158" y="65"/>
                      <a:pt x="141" y="35"/>
                      <a:pt x="133" y="24"/>
                    </a:cubicBezTo>
                    <a:cubicBezTo>
                      <a:pt x="126" y="15"/>
                      <a:pt x="116" y="9"/>
                      <a:pt x="107" y="9"/>
                    </a:cubicBezTo>
                    <a:cubicBezTo>
                      <a:pt x="105" y="9"/>
                      <a:pt x="104" y="9"/>
                      <a:pt x="102" y="9"/>
                    </a:cubicBezTo>
                    <a:cubicBezTo>
                      <a:pt x="102" y="10"/>
                      <a:pt x="102" y="10"/>
                      <a:pt x="101" y="9"/>
                    </a:cubicBezTo>
                    <a:cubicBezTo>
                      <a:pt x="92" y="6"/>
                      <a:pt x="82" y="4"/>
                      <a:pt x="73" y="4"/>
                    </a:cubicBezTo>
                    <a:moveTo>
                      <a:pt x="20" y="143"/>
                    </a:moveTo>
                    <a:cubicBezTo>
                      <a:pt x="19" y="143"/>
                      <a:pt x="19" y="142"/>
                      <a:pt x="18" y="142"/>
                    </a:cubicBezTo>
                    <a:cubicBezTo>
                      <a:pt x="18" y="141"/>
                      <a:pt x="0" y="103"/>
                      <a:pt x="10" y="57"/>
                    </a:cubicBezTo>
                    <a:cubicBezTo>
                      <a:pt x="18" y="22"/>
                      <a:pt x="42" y="0"/>
                      <a:pt x="73" y="0"/>
                    </a:cubicBezTo>
                    <a:cubicBezTo>
                      <a:pt x="83" y="0"/>
                      <a:pt x="92" y="2"/>
                      <a:pt x="102" y="6"/>
                    </a:cubicBezTo>
                    <a:cubicBezTo>
                      <a:pt x="104" y="5"/>
                      <a:pt x="105" y="5"/>
                      <a:pt x="107" y="5"/>
                    </a:cubicBezTo>
                    <a:cubicBezTo>
                      <a:pt x="117" y="5"/>
                      <a:pt x="128" y="11"/>
                      <a:pt x="136" y="22"/>
                    </a:cubicBezTo>
                    <a:cubicBezTo>
                      <a:pt x="154" y="46"/>
                      <a:pt x="157" y="87"/>
                      <a:pt x="144" y="135"/>
                    </a:cubicBezTo>
                    <a:cubicBezTo>
                      <a:pt x="144" y="135"/>
                      <a:pt x="143" y="136"/>
                      <a:pt x="142" y="136"/>
                    </a:cubicBezTo>
                    <a:cubicBezTo>
                      <a:pt x="142" y="136"/>
                      <a:pt x="141" y="135"/>
                      <a:pt x="141" y="135"/>
                    </a:cubicBezTo>
                    <a:cubicBezTo>
                      <a:pt x="137" y="120"/>
                      <a:pt x="107" y="61"/>
                      <a:pt x="96" y="55"/>
                    </a:cubicBezTo>
                    <a:cubicBezTo>
                      <a:pt x="95" y="54"/>
                      <a:pt x="95" y="54"/>
                      <a:pt x="94" y="54"/>
                    </a:cubicBezTo>
                    <a:cubicBezTo>
                      <a:pt x="79" y="54"/>
                      <a:pt x="32" y="105"/>
                      <a:pt x="22" y="141"/>
                    </a:cubicBezTo>
                    <a:cubicBezTo>
                      <a:pt x="22" y="142"/>
                      <a:pt x="21" y="143"/>
                      <a:pt x="20" y="143"/>
                    </a:cubicBezTo>
                    <a:cubicBezTo>
                      <a:pt x="20" y="143"/>
                      <a:pt x="20" y="143"/>
                      <a:pt x="20" y="1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1" name="Freeform 467"/>
              <p:cNvSpPr>
                <a:spLocks/>
              </p:cNvSpPr>
              <p:nvPr/>
            </p:nvSpPr>
            <p:spPr bwMode="auto">
              <a:xfrm>
                <a:off x="8543607" y="1062744"/>
                <a:ext cx="722561" cy="206446"/>
              </a:xfrm>
              <a:custGeom>
                <a:avLst/>
                <a:gdLst>
                  <a:gd name="T0" fmla="*/ 188 w 223"/>
                  <a:gd name="T1" fmla="*/ 7 h 64"/>
                  <a:gd name="T2" fmla="*/ 218 w 223"/>
                  <a:gd name="T3" fmla="*/ 64 h 64"/>
                  <a:gd name="T4" fmla="*/ 5 w 223"/>
                  <a:gd name="T5" fmla="*/ 64 h 64"/>
                  <a:gd name="T6" fmla="*/ 35 w 223"/>
                  <a:gd name="T7" fmla="*/ 7 h 64"/>
                  <a:gd name="T8" fmla="*/ 61 w 223"/>
                  <a:gd name="T9" fmla="*/ 0 h 64"/>
                  <a:gd name="T10" fmla="*/ 76 w 223"/>
                  <a:gd name="T11" fmla="*/ 31 h 64"/>
                  <a:gd name="T12" fmla="*/ 110 w 223"/>
                  <a:gd name="T13" fmla="*/ 22 h 64"/>
                  <a:gd name="T14" fmla="*/ 140 w 223"/>
                  <a:gd name="T15" fmla="*/ 34 h 64"/>
                  <a:gd name="T16" fmla="*/ 160 w 223"/>
                  <a:gd name="T17" fmla="*/ 0 h 64"/>
                  <a:gd name="T18" fmla="*/ 188 w 223"/>
                  <a:gd name="T19"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64">
                    <a:moveTo>
                      <a:pt x="188" y="7"/>
                    </a:moveTo>
                    <a:cubicBezTo>
                      <a:pt x="223" y="18"/>
                      <a:pt x="218" y="64"/>
                      <a:pt x="218" y="64"/>
                    </a:cubicBezTo>
                    <a:cubicBezTo>
                      <a:pt x="5" y="64"/>
                      <a:pt x="5" y="64"/>
                      <a:pt x="5" y="64"/>
                    </a:cubicBezTo>
                    <a:cubicBezTo>
                      <a:pt x="5" y="64"/>
                      <a:pt x="0" y="18"/>
                      <a:pt x="35" y="7"/>
                    </a:cubicBezTo>
                    <a:cubicBezTo>
                      <a:pt x="45" y="4"/>
                      <a:pt x="53" y="2"/>
                      <a:pt x="61" y="0"/>
                    </a:cubicBezTo>
                    <a:cubicBezTo>
                      <a:pt x="61" y="4"/>
                      <a:pt x="66" y="22"/>
                      <a:pt x="76" y="31"/>
                    </a:cubicBezTo>
                    <a:cubicBezTo>
                      <a:pt x="86" y="41"/>
                      <a:pt x="102" y="35"/>
                      <a:pt x="110" y="22"/>
                    </a:cubicBezTo>
                    <a:cubicBezTo>
                      <a:pt x="122" y="37"/>
                      <a:pt x="130" y="39"/>
                      <a:pt x="140" y="34"/>
                    </a:cubicBezTo>
                    <a:cubicBezTo>
                      <a:pt x="152" y="27"/>
                      <a:pt x="160" y="0"/>
                      <a:pt x="160" y="0"/>
                    </a:cubicBezTo>
                    <a:cubicBezTo>
                      <a:pt x="168" y="2"/>
                      <a:pt x="177" y="4"/>
                      <a:pt x="188" y="7"/>
                    </a:cubicBezTo>
                  </a:path>
                </a:pathLst>
              </a:custGeom>
              <a:solidFill>
                <a:srgbClr val="C48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2" name="Freeform 468"/>
              <p:cNvSpPr>
                <a:spLocks/>
              </p:cNvSpPr>
              <p:nvPr/>
            </p:nvSpPr>
            <p:spPr bwMode="auto">
              <a:xfrm>
                <a:off x="8741306" y="1040000"/>
                <a:ext cx="320166" cy="155709"/>
              </a:xfrm>
              <a:custGeom>
                <a:avLst/>
                <a:gdLst>
                  <a:gd name="T0" fmla="*/ 23 w 99"/>
                  <a:gd name="T1" fmla="*/ 5 h 48"/>
                  <a:gd name="T2" fmla="*/ 52 w 99"/>
                  <a:gd name="T3" fmla="*/ 18 h 48"/>
                  <a:gd name="T4" fmla="*/ 76 w 99"/>
                  <a:gd name="T5" fmla="*/ 6 h 48"/>
                  <a:gd name="T6" fmla="*/ 76 w 99"/>
                  <a:gd name="T7" fmla="*/ 6 h 48"/>
                  <a:gd name="T8" fmla="*/ 80 w 99"/>
                  <a:gd name="T9" fmla="*/ 0 h 48"/>
                  <a:gd name="T10" fmla="*/ 99 w 99"/>
                  <a:gd name="T11" fmla="*/ 7 h 48"/>
                  <a:gd name="T12" fmla="*/ 79 w 99"/>
                  <a:gd name="T13" fmla="*/ 41 h 48"/>
                  <a:gd name="T14" fmla="*/ 49 w 99"/>
                  <a:gd name="T15" fmla="*/ 29 h 48"/>
                  <a:gd name="T16" fmla="*/ 15 w 99"/>
                  <a:gd name="T17" fmla="*/ 38 h 48"/>
                  <a:gd name="T18" fmla="*/ 0 w 99"/>
                  <a:gd name="T19" fmla="*/ 7 h 48"/>
                  <a:gd name="T20" fmla="*/ 19 w 99"/>
                  <a:gd name="T21" fmla="*/ 1 h 48"/>
                  <a:gd name="T22" fmla="*/ 19 w 99"/>
                  <a:gd name="T23" fmla="*/ 1 h 48"/>
                  <a:gd name="T24" fmla="*/ 23 w 99"/>
                  <a:gd name="T25"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8">
                    <a:moveTo>
                      <a:pt x="23" y="5"/>
                    </a:moveTo>
                    <a:cubicBezTo>
                      <a:pt x="27" y="11"/>
                      <a:pt x="37" y="18"/>
                      <a:pt x="52" y="18"/>
                    </a:cubicBezTo>
                    <a:cubicBezTo>
                      <a:pt x="59" y="18"/>
                      <a:pt x="69" y="15"/>
                      <a:pt x="76" y="6"/>
                    </a:cubicBezTo>
                    <a:cubicBezTo>
                      <a:pt x="76" y="6"/>
                      <a:pt x="76" y="6"/>
                      <a:pt x="76" y="6"/>
                    </a:cubicBezTo>
                    <a:cubicBezTo>
                      <a:pt x="78" y="4"/>
                      <a:pt x="79" y="2"/>
                      <a:pt x="80" y="0"/>
                    </a:cubicBezTo>
                    <a:cubicBezTo>
                      <a:pt x="85" y="2"/>
                      <a:pt x="91" y="4"/>
                      <a:pt x="99" y="7"/>
                    </a:cubicBezTo>
                    <a:cubicBezTo>
                      <a:pt x="99" y="7"/>
                      <a:pt x="91" y="34"/>
                      <a:pt x="79" y="41"/>
                    </a:cubicBezTo>
                    <a:cubicBezTo>
                      <a:pt x="69" y="46"/>
                      <a:pt x="61" y="44"/>
                      <a:pt x="49" y="29"/>
                    </a:cubicBezTo>
                    <a:cubicBezTo>
                      <a:pt x="41" y="42"/>
                      <a:pt x="25" y="48"/>
                      <a:pt x="15" y="38"/>
                    </a:cubicBezTo>
                    <a:cubicBezTo>
                      <a:pt x="5" y="29"/>
                      <a:pt x="0" y="11"/>
                      <a:pt x="0" y="7"/>
                    </a:cubicBezTo>
                    <a:cubicBezTo>
                      <a:pt x="7" y="5"/>
                      <a:pt x="14" y="3"/>
                      <a:pt x="19" y="1"/>
                    </a:cubicBezTo>
                    <a:cubicBezTo>
                      <a:pt x="19" y="1"/>
                      <a:pt x="19" y="1"/>
                      <a:pt x="19" y="1"/>
                    </a:cubicBezTo>
                    <a:cubicBezTo>
                      <a:pt x="19" y="1"/>
                      <a:pt x="20" y="3"/>
                      <a:pt x="2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3" name="Freeform 469"/>
              <p:cNvSpPr>
                <a:spLocks/>
              </p:cNvSpPr>
              <p:nvPr/>
            </p:nvSpPr>
            <p:spPr bwMode="auto">
              <a:xfrm>
                <a:off x="8802540" y="865046"/>
                <a:ext cx="197698" cy="194199"/>
              </a:xfrm>
              <a:custGeom>
                <a:avLst/>
                <a:gdLst>
                  <a:gd name="T0" fmla="*/ 61 w 61"/>
                  <a:gd name="T1" fmla="*/ 54 h 60"/>
                  <a:gd name="T2" fmla="*/ 57 w 61"/>
                  <a:gd name="T3" fmla="*/ 60 h 60"/>
                  <a:gd name="T4" fmla="*/ 57 w 61"/>
                  <a:gd name="T5" fmla="*/ 60 h 60"/>
                  <a:gd name="T6" fmla="*/ 4 w 61"/>
                  <a:gd name="T7" fmla="*/ 59 h 60"/>
                  <a:gd name="T8" fmla="*/ 0 w 61"/>
                  <a:gd name="T9" fmla="*/ 55 h 60"/>
                  <a:gd name="T10" fmla="*/ 13 w 61"/>
                  <a:gd name="T11" fmla="*/ 40 h 60"/>
                  <a:gd name="T12" fmla="*/ 11 w 61"/>
                  <a:gd name="T13" fmla="*/ 0 h 60"/>
                  <a:gd name="T14" fmla="*/ 36 w 61"/>
                  <a:gd name="T15" fmla="*/ 1 h 60"/>
                  <a:gd name="T16" fmla="*/ 36 w 61"/>
                  <a:gd name="T17" fmla="*/ 1 h 60"/>
                  <a:gd name="T18" fmla="*/ 52 w 61"/>
                  <a:gd name="T19" fmla="*/ 0 h 60"/>
                  <a:gd name="T20" fmla="*/ 50 w 61"/>
                  <a:gd name="T21" fmla="*/ 40 h 60"/>
                  <a:gd name="T22" fmla="*/ 61 w 61"/>
                  <a:gd name="T23"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0">
                    <a:moveTo>
                      <a:pt x="61" y="54"/>
                    </a:moveTo>
                    <a:cubicBezTo>
                      <a:pt x="60" y="56"/>
                      <a:pt x="59" y="58"/>
                      <a:pt x="57" y="60"/>
                    </a:cubicBezTo>
                    <a:cubicBezTo>
                      <a:pt x="57" y="60"/>
                      <a:pt x="57" y="60"/>
                      <a:pt x="57" y="60"/>
                    </a:cubicBezTo>
                    <a:cubicBezTo>
                      <a:pt x="4" y="59"/>
                      <a:pt x="4" y="59"/>
                      <a:pt x="4" y="59"/>
                    </a:cubicBezTo>
                    <a:cubicBezTo>
                      <a:pt x="1" y="57"/>
                      <a:pt x="0" y="55"/>
                      <a:pt x="0" y="55"/>
                    </a:cubicBezTo>
                    <a:cubicBezTo>
                      <a:pt x="8" y="52"/>
                      <a:pt x="12" y="48"/>
                      <a:pt x="13" y="40"/>
                    </a:cubicBezTo>
                    <a:cubicBezTo>
                      <a:pt x="13" y="24"/>
                      <a:pt x="11" y="0"/>
                      <a:pt x="11" y="0"/>
                    </a:cubicBezTo>
                    <a:cubicBezTo>
                      <a:pt x="36" y="1"/>
                      <a:pt x="36" y="1"/>
                      <a:pt x="36" y="1"/>
                    </a:cubicBezTo>
                    <a:cubicBezTo>
                      <a:pt x="36" y="1"/>
                      <a:pt x="36" y="1"/>
                      <a:pt x="36" y="1"/>
                    </a:cubicBezTo>
                    <a:cubicBezTo>
                      <a:pt x="52" y="0"/>
                      <a:pt x="52" y="0"/>
                      <a:pt x="52" y="0"/>
                    </a:cubicBezTo>
                    <a:cubicBezTo>
                      <a:pt x="52" y="0"/>
                      <a:pt x="50" y="24"/>
                      <a:pt x="50" y="40"/>
                    </a:cubicBezTo>
                    <a:cubicBezTo>
                      <a:pt x="51" y="47"/>
                      <a:pt x="54" y="51"/>
                      <a:pt x="61" y="54"/>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4" name="Freeform 470"/>
              <p:cNvSpPr>
                <a:spLocks/>
              </p:cNvSpPr>
              <p:nvPr/>
            </p:nvSpPr>
            <p:spPr bwMode="auto">
              <a:xfrm>
                <a:off x="8816536" y="1055746"/>
                <a:ext cx="171455" cy="41989"/>
              </a:xfrm>
              <a:custGeom>
                <a:avLst/>
                <a:gdLst>
                  <a:gd name="T0" fmla="*/ 0 w 53"/>
                  <a:gd name="T1" fmla="*/ 0 h 13"/>
                  <a:gd name="T2" fmla="*/ 53 w 53"/>
                  <a:gd name="T3" fmla="*/ 1 h 13"/>
                  <a:gd name="T4" fmla="*/ 29 w 53"/>
                  <a:gd name="T5" fmla="*/ 13 h 13"/>
                  <a:gd name="T6" fmla="*/ 0 w 53"/>
                  <a:gd name="T7" fmla="*/ 0 h 13"/>
                </a:gdLst>
                <a:ahLst/>
                <a:cxnLst>
                  <a:cxn ang="0">
                    <a:pos x="T0" y="T1"/>
                  </a:cxn>
                  <a:cxn ang="0">
                    <a:pos x="T2" y="T3"/>
                  </a:cxn>
                  <a:cxn ang="0">
                    <a:pos x="T4" y="T5"/>
                  </a:cxn>
                  <a:cxn ang="0">
                    <a:pos x="T6" y="T7"/>
                  </a:cxn>
                </a:cxnLst>
                <a:rect l="0" t="0" r="r" b="b"/>
                <a:pathLst>
                  <a:path w="53" h="13">
                    <a:moveTo>
                      <a:pt x="0" y="0"/>
                    </a:moveTo>
                    <a:cubicBezTo>
                      <a:pt x="53" y="1"/>
                      <a:pt x="53" y="1"/>
                      <a:pt x="53" y="1"/>
                    </a:cubicBezTo>
                    <a:cubicBezTo>
                      <a:pt x="46" y="10"/>
                      <a:pt x="36" y="13"/>
                      <a:pt x="29" y="13"/>
                    </a:cubicBezTo>
                    <a:cubicBezTo>
                      <a:pt x="14" y="13"/>
                      <a:pt x="4" y="6"/>
                      <a:pt x="0" y="0"/>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5" name="Freeform 471"/>
              <p:cNvSpPr>
                <a:spLocks noEditPoints="1"/>
              </p:cNvSpPr>
              <p:nvPr/>
            </p:nvSpPr>
            <p:spPr bwMode="auto">
              <a:xfrm>
                <a:off x="8540108" y="858048"/>
                <a:ext cx="733058" cy="418140"/>
              </a:xfrm>
              <a:custGeom>
                <a:avLst/>
                <a:gdLst>
                  <a:gd name="T0" fmla="*/ 8 w 226"/>
                  <a:gd name="T1" fmla="*/ 125 h 129"/>
                  <a:gd name="T2" fmla="*/ 218 w 226"/>
                  <a:gd name="T3" fmla="*/ 125 h 129"/>
                  <a:gd name="T4" fmla="*/ 188 w 226"/>
                  <a:gd name="T5" fmla="*/ 72 h 129"/>
                  <a:gd name="T6" fmla="*/ 166 w 226"/>
                  <a:gd name="T7" fmla="*/ 66 h 129"/>
                  <a:gd name="T8" fmla="*/ 161 w 226"/>
                  <a:gd name="T9" fmla="*/ 64 h 129"/>
                  <a:gd name="T10" fmla="*/ 141 w 226"/>
                  <a:gd name="T11" fmla="*/ 58 h 129"/>
                  <a:gd name="T12" fmla="*/ 130 w 226"/>
                  <a:gd name="T13" fmla="*/ 42 h 129"/>
                  <a:gd name="T14" fmla="*/ 131 w 226"/>
                  <a:gd name="T15" fmla="*/ 4 h 129"/>
                  <a:gd name="T16" fmla="*/ 119 w 226"/>
                  <a:gd name="T17" fmla="*/ 4 h 129"/>
                  <a:gd name="T18" fmla="*/ 119 w 226"/>
                  <a:gd name="T19" fmla="*/ 5 h 129"/>
                  <a:gd name="T20" fmla="*/ 117 w 226"/>
                  <a:gd name="T21" fmla="*/ 5 h 129"/>
                  <a:gd name="T22" fmla="*/ 94 w 226"/>
                  <a:gd name="T23" fmla="*/ 4 h 129"/>
                  <a:gd name="T24" fmla="*/ 96 w 226"/>
                  <a:gd name="T25" fmla="*/ 42 h 129"/>
                  <a:gd name="T26" fmla="*/ 82 w 226"/>
                  <a:gd name="T27" fmla="*/ 59 h 129"/>
                  <a:gd name="T28" fmla="*/ 82 w 226"/>
                  <a:gd name="T29" fmla="*/ 59 h 129"/>
                  <a:gd name="T30" fmla="*/ 62 w 226"/>
                  <a:gd name="T31" fmla="*/ 65 h 129"/>
                  <a:gd name="T32" fmla="*/ 60 w 226"/>
                  <a:gd name="T33" fmla="*/ 66 h 129"/>
                  <a:gd name="T34" fmla="*/ 37 w 226"/>
                  <a:gd name="T35" fmla="*/ 72 h 129"/>
                  <a:gd name="T36" fmla="*/ 8 w 226"/>
                  <a:gd name="T37" fmla="*/ 125 h 129"/>
                  <a:gd name="T38" fmla="*/ 219 w 226"/>
                  <a:gd name="T39" fmla="*/ 129 h 129"/>
                  <a:gd name="T40" fmla="*/ 6 w 226"/>
                  <a:gd name="T41" fmla="*/ 129 h 129"/>
                  <a:gd name="T42" fmla="*/ 4 w 226"/>
                  <a:gd name="T43" fmla="*/ 127 h 129"/>
                  <a:gd name="T44" fmla="*/ 36 w 226"/>
                  <a:gd name="T45" fmla="*/ 68 h 129"/>
                  <a:gd name="T46" fmla="*/ 59 w 226"/>
                  <a:gd name="T47" fmla="*/ 62 h 129"/>
                  <a:gd name="T48" fmla="*/ 61 w 226"/>
                  <a:gd name="T49" fmla="*/ 61 h 129"/>
                  <a:gd name="T50" fmla="*/ 80 w 226"/>
                  <a:gd name="T51" fmla="*/ 55 h 129"/>
                  <a:gd name="T52" fmla="*/ 81 w 226"/>
                  <a:gd name="T53" fmla="*/ 55 h 129"/>
                  <a:gd name="T54" fmla="*/ 92 w 226"/>
                  <a:gd name="T55" fmla="*/ 42 h 129"/>
                  <a:gd name="T56" fmla="*/ 91 w 226"/>
                  <a:gd name="T57" fmla="*/ 2 h 129"/>
                  <a:gd name="T58" fmla="*/ 91 w 226"/>
                  <a:gd name="T59" fmla="*/ 1 h 129"/>
                  <a:gd name="T60" fmla="*/ 92 w 226"/>
                  <a:gd name="T61" fmla="*/ 0 h 129"/>
                  <a:gd name="T62" fmla="*/ 116 w 226"/>
                  <a:gd name="T63" fmla="*/ 1 h 129"/>
                  <a:gd name="T64" fmla="*/ 117 w 226"/>
                  <a:gd name="T65" fmla="*/ 1 h 129"/>
                  <a:gd name="T66" fmla="*/ 133 w 226"/>
                  <a:gd name="T67" fmla="*/ 0 h 129"/>
                  <a:gd name="T68" fmla="*/ 134 w 226"/>
                  <a:gd name="T69" fmla="*/ 1 h 129"/>
                  <a:gd name="T70" fmla="*/ 135 w 226"/>
                  <a:gd name="T71" fmla="*/ 2 h 129"/>
                  <a:gd name="T72" fmla="*/ 133 w 226"/>
                  <a:gd name="T73" fmla="*/ 42 h 129"/>
                  <a:gd name="T74" fmla="*/ 143 w 226"/>
                  <a:gd name="T75" fmla="*/ 54 h 129"/>
                  <a:gd name="T76" fmla="*/ 162 w 226"/>
                  <a:gd name="T77" fmla="*/ 61 h 129"/>
                  <a:gd name="T78" fmla="*/ 167 w 226"/>
                  <a:gd name="T79" fmla="*/ 62 h 129"/>
                  <a:gd name="T80" fmla="*/ 189 w 226"/>
                  <a:gd name="T81" fmla="*/ 68 h 129"/>
                  <a:gd name="T82" fmla="*/ 221 w 226"/>
                  <a:gd name="T83" fmla="*/ 127 h 129"/>
                  <a:gd name="T84" fmla="*/ 219 w 226"/>
                  <a:gd name="T85"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6" h="129">
                    <a:moveTo>
                      <a:pt x="8" y="125"/>
                    </a:moveTo>
                    <a:cubicBezTo>
                      <a:pt x="218" y="125"/>
                      <a:pt x="218" y="125"/>
                      <a:pt x="218" y="125"/>
                    </a:cubicBezTo>
                    <a:cubicBezTo>
                      <a:pt x="218" y="117"/>
                      <a:pt x="218" y="81"/>
                      <a:pt x="188" y="72"/>
                    </a:cubicBezTo>
                    <a:cubicBezTo>
                      <a:pt x="180" y="69"/>
                      <a:pt x="172" y="67"/>
                      <a:pt x="166" y="66"/>
                    </a:cubicBezTo>
                    <a:cubicBezTo>
                      <a:pt x="161" y="64"/>
                      <a:pt x="161" y="64"/>
                      <a:pt x="161" y="64"/>
                    </a:cubicBezTo>
                    <a:cubicBezTo>
                      <a:pt x="153" y="62"/>
                      <a:pt x="146" y="60"/>
                      <a:pt x="141" y="58"/>
                    </a:cubicBezTo>
                    <a:cubicBezTo>
                      <a:pt x="134" y="54"/>
                      <a:pt x="130" y="49"/>
                      <a:pt x="130" y="42"/>
                    </a:cubicBezTo>
                    <a:cubicBezTo>
                      <a:pt x="129" y="29"/>
                      <a:pt x="130" y="10"/>
                      <a:pt x="131" y="4"/>
                    </a:cubicBezTo>
                    <a:cubicBezTo>
                      <a:pt x="119" y="4"/>
                      <a:pt x="119" y="4"/>
                      <a:pt x="119" y="4"/>
                    </a:cubicBezTo>
                    <a:cubicBezTo>
                      <a:pt x="119" y="4"/>
                      <a:pt x="119" y="5"/>
                      <a:pt x="119" y="5"/>
                    </a:cubicBezTo>
                    <a:cubicBezTo>
                      <a:pt x="118" y="5"/>
                      <a:pt x="118" y="5"/>
                      <a:pt x="117" y="5"/>
                    </a:cubicBezTo>
                    <a:cubicBezTo>
                      <a:pt x="94" y="4"/>
                      <a:pt x="94" y="4"/>
                      <a:pt x="94" y="4"/>
                    </a:cubicBezTo>
                    <a:cubicBezTo>
                      <a:pt x="95" y="10"/>
                      <a:pt x="96" y="29"/>
                      <a:pt x="96" y="42"/>
                    </a:cubicBezTo>
                    <a:cubicBezTo>
                      <a:pt x="95" y="52"/>
                      <a:pt x="88" y="56"/>
                      <a:pt x="82" y="59"/>
                    </a:cubicBezTo>
                    <a:cubicBezTo>
                      <a:pt x="82" y="59"/>
                      <a:pt x="82" y="59"/>
                      <a:pt x="82" y="59"/>
                    </a:cubicBezTo>
                    <a:cubicBezTo>
                      <a:pt x="76" y="61"/>
                      <a:pt x="70" y="63"/>
                      <a:pt x="62" y="65"/>
                    </a:cubicBezTo>
                    <a:cubicBezTo>
                      <a:pt x="60" y="66"/>
                      <a:pt x="60" y="66"/>
                      <a:pt x="60" y="66"/>
                    </a:cubicBezTo>
                    <a:cubicBezTo>
                      <a:pt x="53" y="67"/>
                      <a:pt x="45" y="69"/>
                      <a:pt x="37" y="72"/>
                    </a:cubicBezTo>
                    <a:cubicBezTo>
                      <a:pt x="7" y="81"/>
                      <a:pt x="7" y="117"/>
                      <a:pt x="8" y="125"/>
                    </a:cubicBezTo>
                    <a:moveTo>
                      <a:pt x="219" y="129"/>
                    </a:moveTo>
                    <a:cubicBezTo>
                      <a:pt x="6" y="129"/>
                      <a:pt x="6" y="129"/>
                      <a:pt x="6" y="129"/>
                    </a:cubicBezTo>
                    <a:cubicBezTo>
                      <a:pt x="5" y="129"/>
                      <a:pt x="4" y="128"/>
                      <a:pt x="4" y="127"/>
                    </a:cubicBezTo>
                    <a:cubicBezTo>
                      <a:pt x="4" y="127"/>
                      <a:pt x="0" y="80"/>
                      <a:pt x="36" y="68"/>
                    </a:cubicBezTo>
                    <a:cubicBezTo>
                      <a:pt x="44" y="66"/>
                      <a:pt x="52" y="64"/>
                      <a:pt x="59" y="62"/>
                    </a:cubicBezTo>
                    <a:cubicBezTo>
                      <a:pt x="61" y="61"/>
                      <a:pt x="61" y="61"/>
                      <a:pt x="61" y="61"/>
                    </a:cubicBezTo>
                    <a:cubicBezTo>
                      <a:pt x="69" y="59"/>
                      <a:pt x="75" y="58"/>
                      <a:pt x="80" y="55"/>
                    </a:cubicBezTo>
                    <a:cubicBezTo>
                      <a:pt x="80" y="55"/>
                      <a:pt x="81" y="55"/>
                      <a:pt x="81" y="55"/>
                    </a:cubicBezTo>
                    <a:cubicBezTo>
                      <a:pt x="88" y="52"/>
                      <a:pt x="92" y="48"/>
                      <a:pt x="92" y="42"/>
                    </a:cubicBezTo>
                    <a:cubicBezTo>
                      <a:pt x="93" y="26"/>
                      <a:pt x="91" y="2"/>
                      <a:pt x="91" y="2"/>
                    </a:cubicBezTo>
                    <a:cubicBezTo>
                      <a:pt x="90" y="1"/>
                      <a:pt x="91" y="1"/>
                      <a:pt x="91" y="1"/>
                    </a:cubicBezTo>
                    <a:cubicBezTo>
                      <a:pt x="91" y="0"/>
                      <a:pt x="92" y="0"/>
                      <a:pt x="92" y="0"/>
                    </a:cubicBezTo>
                    <a:cubicBezTo>
                      <a:pt x="116" y="1"/>
                      <a:pt x="116" y="1"/>
                      <a:pt x="116" y="1"/>
                    </a:cubicBezTo>
                    <a:cubicBezTo>
                      <a:pt x="116" y="1"/>
                      <a:pt x="117" y="1"/>
                      <a:pt x="117" y="1"/>
                    </a:cubicBezTo>
                    <a:cubicBezTo>
                      <a:pt x="133" y="0"/>
                      <a:pt x="133" y="0"/>
                      <a:pt x="133" y="0"/>
                    </a:cubicBezTo>
                    <a:cubicBezTo>
                      <a:pt x="133" y="0"/>
                      <a:pt x="134" y="0"/>
                      <a:pt x="134" y="1"/>
                    </a:cubicBezTo>
                    <a:cubicBezTo>
                      <a:pt x="135" y="1"/>
                      <a:pt x="135" y="1"/>
                      <a:pt x="135" y="2"/>
                    </a:cubicBezTo>
                    <a:cubicBezTo>
                      <a:pt x="135" y="2"/>
                      <a:pt x="133" y="26"/>
                      <a:pt x="133" y="42"/>
                    </a:cubicBezTo>
                    <a:cubicBezTo>
                      <a:pt x="134" y="48"/>
                      <a:pt x="136" y="51"/>
                      <a:pt x="143" y="54"/>
                    </a:cubicBezTo>
                    <a:cubicBezTo>
                      <a:pt x="147" y="57"/>
                      <a:pt x="154" y="59"/>
                      <a:pt x="162" y="61"/>
                    </a:cubicBezTo>
                    <a:cubicBezTo>
                      <a:pt x="167" y="62"/>
                      <a:pt x="167" y="62"/>
                      <a:pt x="167" y="62"/>
                    </a:cubicBezTo>
                    <a:cubicBezTo>
                      <a:pt x="173" y="64"/>
                      <a:pt x="181" y="66"/>
                      <a:pt x="189" y="68"/>
                    </a:cubicBezTo>
                    <a:cubicBezTo>
                      <a:pt x="226" y="80"/>
                      <a:pt x="221" y="127"/>
                      <a:pt x="221" y="127"/>
                    </a:cubicBezTo>
                    <a:cubicBezTo>
                      <a:pt x="221" y="128"/>
                      <a:pt x="220" y="129"/>
                      <a:pt x="219" y="1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6" name="Freeform 472"/>
              <p:cNvSpPr>
                <a:spLocks/>
              </p:cNvSpPr>
              <p:nvPr/>
            </p:nvSpPr>
            <p:spPr bwMode="auto">
              <a:xfrm>
                <a:off x="8980993" y="1033002"/>
                <a:ext cx="26243" cy="33241"/>
              </a:xfrm>
              <a:custGeom>
                <a:avLst/>
                <a:gdLst>
                  <a:gd name="T0" fmla="*/ 2 w 8"/>
                  <a:gd name="T1" fmla="*/ 10 h 10"/>
                  <a:gd name="T2" fmla="*/ 1 w 8"/>
                  <a:gd name="T3" fmla="*/ 9 h 10"/>
                  <a:gd name="T4" fmla="*/ 1 w 8"/>
                  <a:gd name="T5" fmla="*/ 7 h 10"/>
                  <a:gd name="T6" fmla="*/ 4 w 8"/>
                  <a:gd name="T7" fmla="*/ 1 h 10"/>
                  <a:gd name="T8" fmla="*/ 6 w 8"/>
                  <a:gd name="T9" fmla="*/ 0 h 10"/>
                  <a:gd name="T10" fmla="*/ 8 w 8"/>
                  <a:gd name="T11" fmla="*/ 2 h 10"/>
                  <a:gd name="T12" fmla="*/ 8 w 8"/>
                  <a:gd name="T13" fmla="*/ 3 h 10"/>
                  <a:gd name="T14" fmla="*/ 4 w 8"/>
                  <a:gd name="T15" fmla="*/ 9 h 10"/>
                  <a:gd name="T16" fmla="*/ 2 w 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2" y="10"/>
                    </a:moveTo>
                    <a:cubicBezTo>
                      <a:pt x="2" y="10"/>
                      <a:pt x="1" y="10"/>
                      <a:pt x="1" y="9"/>
                    </a:cubicBezTo>
                    <a:cubicBezTo>
                      <a:pt x="0" y="9"/>
                      <a:pt x="0" y="8"/>
                      <a:pt x="1" y="7"/>
                    </a:cubicBezTo>
                    <a:cubicBezTo>
                      <a:pt x="2" y="5"/>
                      <a:pt x="3" y="3"/>
                      <a:pt x="4" y="1"/>
                    </a:cubicBezTo>
                    <a:cubicBezTo>
                      <a:pt x="5" y="1"/>
                      <a:pt x="5" y="0"/>
                      <a:pt x="6" y="0"/>
                    </a:cubicBezTo>
                    <a:cubicBezTo>
                      <a:pt x="7" y="0"/>
                      <a:pt x="8" y="1"/>
                      <a:pt x="8" y="2"/>
                    </a:cubicBezTo>
                    <a:cubicBezTo>
                      <a:pt x="8" y="2"/>
                      <a:pt x="8" y="3"/>
                      <a:pt x="8" y="3"/>
                    </a:cubicBezTo>
                    <a:cubicBezTo>
                      <a:pt x="7" y="5"/>
                      <a:pt x="5" y="7"/>
                      <a:pt x="4" y="9"/>
                    </a:cubicBezTo>
                    <a:cubicBezTo>
                      <a:pt x="3"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7" name="Freeform 473"/>
              <p:cNvSpPr>
                <a:spLocks/>
              </p:cNvSpPr>
              <p:nvPr/>
            </p:nvSpPr>
            <p:spPr bwMode="auto">
              <a:xfrm>
                <a:off x="8795541" y="1036501"/>
                <a:ext cx="199448" cy="68232"/>
              </a:xfrm>
              <a:custGeom>
                <a:avLst/>
                <a:gdLst>
                  <a:gd name="T0" fmla="*/ 35 w 61"/>
                  <a:gd name="T1" fmla="*/ 21 h 21"/>
                  <a:gd name="T2" fmla="*/ 4 w 61"/>
                  <a:gd name="T3" fmla="*/ 8 h 21"/>
                  <a:gd name="T4" fmla="*/ 1 w 61"/>
                  <a:gd name="T5" fmla="*/ 3 h 21"/>
                  <a:gd name="T6" fmla="*/ 1 w 61"/>
                  <a:gd name="T7" fmla="*/ 3 h 21"/>
                  <a:gd name="T8" fmla="*/ 0 w 61"/>
                  <a:gd name="T9" fmla="*/ 2 h 21"/>
                  <a:gd name="T10" fmla="*/ 3 w 61"/>
                  <a:gd name="T11" fmla="*/ 0 h 21"/>
                  <a:gd name="T12" fmla="*/ 4 w 61"/>
                  <a:gd name="T13" fmla="*/ 1 h 21"/>
                  <a:gd name="T14" fmla="*/ 7 w 61"/>
                  <a:gd name="T15" fmla="*/ 5 h 21"/>
                  <a:gd name="T16" fmla="*/ 35 w 61"/>
                  <a:gd name="T17" fmla="*/ 17 h 21"/>
                  <a:gd name="T18" fmla="*/ 58 w 61"/>
                  <a:gd name="T19" fmla="*/ 6 h 21"/>
                  <a:gd name="T20" fmla="*/ 60 w 61"/>
                  <a:gd name="T21" fmla="*/ 5 h 21"/>
                  <a:gd name="T22" fmla="*/ 61 w 61"/>
                  <a:gd name="T23" fmla="*/ 8 h 21"/>
                  <a:gd name="T24" fmla="*/ 35 w 61"/>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21">
                    <a:moveTo>
                      <a:pt x="35" y="21"/>
                    </a:moveTo>
                    <a:cubicBezTo>
                      <a:pt x="19" y="21"/>
                      <a:pt x="9" y="13"/>
                      <a:pt x="4" y="8"/>
                    </a:cubicBezTo>
                    <a:cubicBezTo>
                      <a:pt x="2" y="6"/>
                      <a:pt x="1" y="4"/>
                      <a:pt x="1" y="3"/>
                    </a:cubicBezTo>
                    <a:cubicBezTo>
                      <a:pt x="1" y="3"/>
                      <a:pt x="1" y="3"/>
                      <a:pt x="1" y="3"/>
                    </a:cubicBezTo>
                    <a:cubicBezTo>
                      <a:pt x="0" y="3"/>
                      <a:pt x="0" y="3"/>
                      <a:pt x="0" y="2"/>
                    </a:cubicBezTo>
                    <a:cubicBezTo>
                      <a:pt x="0" y="1"/>
                      <a:pt x="2" y="0"/>
                      <a:pt x="3" y="0"/>
                    </a:cubicBezTo>
                    <a:cubicBezTo>
                      <a:pt x="3" y="1"/>
                      <a:pt x="4" y="1"/>
                      <a:pt x="4" y="1"/>
                    </a:cubicBezTo>
                    <a:cubicBezTo>
                      <a:pt x="4" y="1"/>
                      <a:pt x="5" y="3"/>
                      <a:pt x="7" y="5"/>
                    </a:cubicBezTo>
                    <a:cubicBezTo>
                      <a:pt x="11" y="10"/>
                      <a:pt x="20" y="17"/>
                      <a:pt x="35" y="17"/>
                    </a:cubicBezTo>
                    <a:cubicBezTo>
                      <a:pt x="41" y="17"/>
                      <a:pt x="51" y="14"/>
                      <a:pt x="58" y="6"/>
                    </a:cubicBezTo>
                    <a:cubicBezTo>
                      <a:pt x="58" y="5"/>
                      <a:pt x="59" y="5"/>
                      <a:pt x="60" y="5"/>
                    </a:cubicBezTo>
                    <a:cubicBezTo>
                      <a:pt x="61" y="6"/>
                      <a:pt x="61" y="7"/>
                      <a:pt x="61" y="8"/>
                    </a:cubicBezTo>
                    <a:cubicBezTo>
                      <a:pt x="53" y="18"/>
                      <a:pt x="42" y="21"/>
                      <a:pt x="35" y="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8" name="Freeform 474"/>
              <p:cNvSpPr>
                <a:spLocks/>
              </p:cNvSpPr>
              <p:nvPr/>
            </p:nvSpPr>
            <p:spPr bwMode="auto">
              <a:xfrm>
                <a:off x="8980993" y="1052247"/>
                <a:ext cx="13996" cy="13996"/>
              </a:xfrm>
              <a:custGeom>
                <a:avLst/>
                <a:gdLst>
                  <a:gd name="T0" fmla="*/ 2 w 4"/>
                  <a:gd name="T1" fmla="*/ 4 h 4"/>
                  <a:gd name="T2" fmla="*/ 2 w 4"/>
                  <a:gd name="T3" fmla="*/ 4 h 4"/>
                  <a:gd name="T4" fmla="*/ 0 w 4"/>
                  <a:gd name="T5" fmla="*/ 2 h 4"/>
                  <a:gd name="T6" fmla="*/ 2 w 4"/>
                  <a:gd name="T7" fmla="*/ 0 h 4"/>
                  <a:gd name="T8" fmla="*/ 4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2" y="4"/>
                      <a:pt x="2" y="4"/>
                      <a:pt x="2" y="4"/>
                    </a:cubicBezTo>
                    <a:cubicBezTo>
                      <a:pt x="1" y="4"/>
                      <a:pt x="0" y="3"/>
                      <a:pt x="0" y="2"/>
                    </a:cubicBezTo>
                    <a:cubicBezTo>
                      <a:pt x="0" y="1"/>
                      <a:pt x="1" y="0"/>
                      <a:pt x="2" y="0"/>
                    </a:cubicBezTo>
                    <a:cubicBezTo>
                      <a:pt x="3" y="0"/>
                      <a:pt x="4" y="1"/>
                      <a:pt x="4" y="2"/>
                    </a:cubicBezTo>
                    <a:cubicBezTo>
                      <a:pt x="4" y="3"/>
                      <a:pt x="3" y="4"/>
                      <a:pt x="2"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9" name="Freeform 475"/>
              <p:cNvSpPr>
                <a:spLocks/>
              </p:cNvSpPr>
              <p:nvPr/>
            </p:nvSpPr>
            <p:spPr bwMode="auto">
              <a:xfrm>
                <a:off x="8730808" y="1052247"/>
                <a:ext cx="337661" cy="132965"/>
              </a:xfrm>
              <a:custGeom>
                <a:avLst/>
                <a:gdLst>
                  <a:gd name="T0" fmla="*/ 73 w 104"/>
                  <a:gd name="T1" fmla="*/ 41 h 41"/>
                  <a:gd name="T2" fmla="*/ 52 w 104"/>
                  <a:gd name="T3" fmla="*/ 28 h 41"/>
                  <a:gd name="T4" fmla="*/ 33 w 104"/>
                  <a:gd name="T5" fmla="*/ 40 h 41"/>
                  <a:gd name="T6" fmla="*/ 16 w 104"/>
                  <a:gd name="T7" fmla="*/ 35 h 41"/>
                  <a:gd name="T8" fmla="*/ 1 w 104"/>
                  <a:gd name="T9" fmla="*/ 4 h 41"/>
                  <a:gd name="T10" fmla="*/ 1 w 104"/>
                  <a:gd name="T11" fmla="*/ 3 h 41"/>
                  <a:gd name="T12" fmla="*/ 2 w 104"/>
                  <a:gd name="T13" fmla="*/ 1 h 41"/>
                  <a:gd name="T14" fmla="*/ 4 w 104"/>
                  <a:gd name="T15" fmla="*/ 2 h 41"/>
                  <a:gd name="T16" fmla="*/ 4 w 104"/>
                  <a:gd name="T17" fmla="*/ 3 h 41"/>
                  <a:gd name="T18" fmla="*/ 19 w 104"/>
                  <a:gd name="T19" fmla="*/ 33 h 41"/>
                  <a:gd name="T20" fmla="*/ 32 w 104"/>
                  <a:gd name="T21" fmla="*/ 37 h 41"/>
                  <a:gd name="T22" fmla="*/ 50 w 104"/>
                  <a:gd name="T23" fmla="*/ 24 h 41"/>
                  <a:gd name="T24" fmla="*/ 52 w 104"/>
                  <a:gd name="T25" fmla="*/ 23 h 41"/>
                  <a:gd name="T26" fmla="*/ 53 w 104"/>
                  <a:gd name="T27" fmla="*/ 24 h 41"/>
                  <a:gd name="T28" fmla="*/ 81 w 104"/>
                  <a:gd name="T29" fmla="*/ 35 h 41"/>
                  <a:gd name="T30" fmla="*/ 100 w 104"/>
                  <a:gd name="T31" fmla="*/ 2 h 41"/>
                  <a:gd name="T32" fmla="*/ 103 w 104"/>
                  <a:gd name="T33" fmla="*/ 1 h 41"/>
                  <a:gd name="T34" fmla="*/ 104 w 104"/>
                  <a:gd name="T35" fmla="*/ 3 h 41"/>
                  <a:gd name="T36" fmla="*/ 83 w 104"/>
                  <a:gd name="T37" fmla="*/ 38 h 41"/>
                  <a:gd name="T38" fmla="*/ 73 w 104"/>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41">
                    <a:moveTo>
                      <a:pt x="73" y="41"/>
                    </a:moveTo>
                    <a:cubicBezTo>
                      <a:pt x="66" y="41"/>
                      <a:pt x="60" y="37"/>
                      <a:pt x="52" y="28"/>
                    </a:cubicBezTo>
                    <a:cubicBezTo>
                      <a:pt x="47" y="35"/>
                      <a:pt x="40" y="39"/>
                      <a:pt x="33" y="40"/>
                    </a:cubicBezTo>
                    <a:cubicBezTo>
                      <a:pt x="27" y="41"/>
                      <a:pt x="21" y="40"/>
                      <a:pt x="16" y="35"/>
                    </a:cubicBezTo>
                    <a:cubicBezTo>
                      <a:pt x="6" y="26"/>
                      <a:pt x="1" y="6"/>
                      <a:pt x="1" y="4"/>
                    </a:cubicBezTo>
                    <a:cubicBezTo>
                      <a:pt x="1" y="3"/>
                      <a:pt x="1" y="3"/>
                      <a:pt x="1" y="3"/>
                    </a:cubicBezTo>
                    <a:cubicBezTo>
                      <a:pt x="0" y="2"/>
                      <a:pt x="1" y="1"/>
                      <a:pt x="2" y="1"/>
                    </a:cubicBezTo>
                    <a:cubicBezTo>
                      <a:pt x="3" y="0"/>
                      <a:pt x="4" y="1"/>
                      <a:pt x="4" y="2"/>
                    </a:cubicBezTo>
                    <a:cubicBezTo>
                      <a:pt x="4" y="2"/>
                      <a:pt x="4" y="2"/>
                      <a:pt x="4" y="3"/>
                    </a:cubicBezTo>
                    <a:cubicBezTo>
                      <a:pt x="5" y="4"/>
                      <a:pt x="9" y="24"/>
                      <a:pt x="19" y="33"/>
                    </a:cubicBezTo>
                    <a:cubicBezTo>
                      <a:pt x="23" y="36"/>
                      <a:pt x="27" y="37"/>
                      <a:pt x="32" y="37"/>
                    </a:cubicBezTo>
                    <a:cubicBezTo>
                      <a:pt x="39" y="36"/>
                      <a:pt x="46" y="31"/>
                      <a:pt x="50" y="24"/>
                    </a:cubicBezTo>
                    <a:cubicBezTo>
                      <a:pt x="51" y="23"/>
                      <a:pt x="51" y="23"/>
                      <a:pt x="52" y="23"/>
                    </a:cubicBezTo>
                    <a:cubicBezTo>
                      <a:pt x="53" y="23"/>
                      <a:pt x="53" y="23"/>
                      <a:pt x="53" y="24"/>
                    </a:cubicBezTo>
                    <a:cubicBezTo>
                      <a:pt x="66" y="39"/>
                      <a:pt x="72" y="39"/>
                      <a:pt x="81" y="35"/>
                    </a:cubicBezTo>
                    <a:cubicBezTo>
                      <a:pt x="92" y="29"/>
                      <a:pt x="100" y="2"/>
                      <a:pt x="100" y="2"/>
                    </a:cubicBezTo>
                    <a:cubicBezTo>
                      <a:pt x="101" y="1"/>
                      <a:pt x="102" y="0"/>
                      <a:pt x="103" y="1"/>
                    </a:cubicBezTo>
                    <a:cubicBezTo>
                      <a:pt x="104" y="1"/>
                      <a:pt x="104" y="2"/>
                      <a:pt x="104" y="3"/>
                    </a:cubicBezTo>
                    <a:cubicBezTo>
                      <a:pt x="104" y="4"/>
                      <a:pt x="96" y="32"/>
                      <a:pt x="83" y="38"/>
                    </a:cubicBezTo>
                    <a:cubicBezTo>
                      <a:pt x="79" y="40"/>
                      <a:pt x="76" y="41"/>
                      <a:pt x="73" y="4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0" name="Freeform 476"/>
              <p:cNvSpPr>
                <a:spLocks/>
              </p:cNvSpPr>
              <p:nvPr/>
            </p:nvSpPr>
            <p:spPr bwMode="auto">
              <a:xfrm>
                <a:off x="8730808" y="289447"/>
                <a:ext cx="360406" cy="656078"/>
              </a:xfrm>
              <a:custGeom>
                <a:avLst/>
                <a:gdLst>
                  <a:gd name="T0" fmla="*/ 0 w 111"/>
                  <a:gd name="T1" fmla="*/ 95 h 202"/>
                  <a:gd name="T2" fmla="*/ 7 w 111"/>
                  <a:gd name="T3" fmla="*/ 151 h 202"/>
                  <a:gd name="T4" fmla="*/ 45 w 111"/>
                  <a:gd name="T5" fmla="*/ 199 h 202"/>
                  <a:gd name="T6" fmla="*/ 102 w 111"/>
                  <a:gd name="T7" fmla="*/ 150 h 202"/>
                  <a:gd name="T8" fmla="*/ 99 w 111"/>
                  <a:gd name="T9" fmla="*/ 52 h 202"/>
                  <a:gd name="T10" fmla="*/ 0 w 111"/>
                  <a:gd name="T11" fmla="*/ 95 h 202"/>
                </a:gdLst>
                <a:ahLst/>
                <a:cxnLst>
                  <a:cxn ang="0">
                    <a:pos x="T0" y="T1"/>
                  </a:cxn>
                  <a:cxn ang="0">
                    <a:pos x="T2" y="T3"/>
                  </a:cxn>
                  <a:cxn ang="0">
                    <a:pos x="T4" y="T5"/>
                  </a:cxn>
                  <a:cxn ang="0">
                    <a:pos x="T6" y="T7"/>
                  </a:cxn>
                  <a:cxn ang="0">
                    <a:pos x="T8" y="T9"/>
                  </a:cxn>
                  <a:cxn ang="0">
                    <a:pos x="T10" y="T11"/>
                  </a:cxn>
                </a:cxnLst>
                <a:rect l="0" t="0" r="r" b="b"/>
                <a:pathLst>
                  <a:path w="111" h="202">
                    <a:moveTo>
                      <a:pt x="0" y="95"/>
                    </a:moveTo>
                    <a:cubicBezTo>
                      <a:pt x="0" y="95"/>
                      <a:pt x="3" y="128"/>
                      <a:pt x="7" y="151"/>
                    </a:cubicBezTo>
                    <a:cubicBezTo>
                      <a:pt x="11" y="174"/>
                      <a:pt x="26" y="196"/>
                      <a:pt x="45" y="199"/>
                    </a:cubicBezTo>
                    <a:cubicBezTo>
                      <a:pt x="65" y="202"/>
                      <a:pt x="95" y="190"/>
                      <a:pt x="102" y="150"/>
                    </a:cubicBezTo>
                    <a:cubicBezTo>
                      <a:pt x="109" y="109"/>
                      <a:pt x="111" y="72"/>
                      <a:pt x="99" y="52"/>
                    </a:cubicBezTo>
                    <a:cubicBezTo>
                      <a:pt x="87" y="31"/>
                      <a:pt x="6" y="0"/>
                      <a:pt x="0" y="95"/>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1" name="Freeform 477"/>
              <p:cNvSpPr>
                <a:spLocks noEditPoints="1"/>
              </p:cNvSpPr>
              <p:nvPr/>
            </p:nvSpPr>
            <p:spPr bwMode="auto">
              <a:xfrm>
                <a:off x="8725560" y="380423"/>
                <a:ext cx="369153" cy="561603"/>
              </a:xfrm>
              <a:custGeom>
                <a:avLst/>
                <a:gdLst>
                  <a:gd name="T0" fmla="*/ 53 w 114"/>
                  <a:gd name="T1" fmla="*/ 4 h 173"/>
                  <a:gd name="T2" fmla="*/ 3 w 114"/>
                  <a:gd name="T3" fmla="*/ 67 h 173"/>
                  <a:gd name="T4" fmla="*/ 11 w 114"/>
                  <a:gd name="T5" fmla="*/ 122 h 173"/>
                  <a:gd name="T6" fmla="*/ 48 w 114"/>
                  <a:gd name="T7" fmla="*/ 169 h 173"/>
                  <a:gd name="T8" fmla="*/ 102 w 114"/>
                  <a:gd name="T9" fmla="*/ 121 h 173"/>
                  <a:gd name="T10" fmla="*/ 99 w 114"/>
                  <a:gd name="T11" fmla="*/ 25 h 173"/>
                  <a:gd name="T12" fmla="*/ 53 w 114"/>
                  <a:gd name="T13" fmla="*/ 4 h 173"/>
                  <a:gd name="T14" fmla="*/ 53 w 114"/>
                  <a:gd name="T15" fmla="*/ 173 h 173"/>
                  <a:gd name="T16" fmla="*/ 53 w 114"/>
                  <a:gd name="T17" fmla="*/ 173 h 173"/>
                  <a:gd name="T18" fmla="*/ 47 w 114"/>
                  <a:gd name="T19" fmla="*/ 173 h 173"/>
                  <a:gd name="T20" fmla="*/ 7 w 114"/>
                  <a:gd name="T21" fmla="*/ 123 h 173"/>
                  <a:gd name="T22" fmla="*/ 0 w 114"/>
                  <a:gd name="T23" fmla="*/ 67 h 173"/>
                  <a:gd name="T24" fmla="*/ 53 w 114"/>
                  <a:gd name="T25" fmla="*/ 0 h 173"/>
                  <a:gd name="T26" fmla="*/ 103 w 114"/>
                  <a:gd name="T27" fmla="*/ 23 h 173"/>
                  <a:gd name="T28" fmla="*/ 106 w 114"/>
                  <a:gd name="T29" fmla="*/ 122 h 173"/>
                  <a:gd name="T30" fmla="*/ 53 w 114"/>
                  <a:gd name="T31"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73">
                    <a:moveTo>
                      <a:pt x="53" y="4"/>
                    </a:moveTo>
                    <a:cubicBezTo>
                      <a:pt x="36" y="4"/>
                      <a:pt x="7" y="12"/>
                      <a:pt x="3" y="67"/>
                    </a:cubicBezTo>
                    <a:cubicBezTo>
                      <a:pt x="3" y="67"/>
                      <a:pt x="7" y="100"/>
                      <a:pt x="11" y="122"/>
                    </a:cubicBezTo>
                    <a:cubicBezTo>
                      <a:pt x="14" y="143"/>
                      <a:pt x="28" y="166"/>
                      <a:pt x="48" y="169"/>
                    </a:cubicBezTo>
                    <a:cubicBezTo>
                      <a:pt x="67" y="172"/>
                      <a:pt x="95" y="160"/>
                      <a:pt x="102" y="121"/>
                    </a:cubicBezTo>
                    <a:cubicBezTo>
                      <a:pt x="111" y="73"/>
                      <a:pt x="110" y="42"/>
                      <a:pt x="99" y="25"/>
                    </a:cubicBezTo>
                    <a:cubicBezTo>
                      <a:pt x="94" y="16"/>
                      <a:pt x="74" y="4"/>
                      <a:pt x="53" y="4"/>
                    </a:cubicBezTo>
                    <a:moveTo>
                      <a:pt x="53" y="173"/>
                    </a:moveTo>
                    <a:cubicBezTo>
                      <a:pt x="53" y="173"/>
                      <a:pt x="53" y="173"/>
                      <a:pt x="53" y="173"/>
                    </a:cubicBezTo>
                    <a:cubicBezTo>
                      <a:pt x="51" y="173"/>
                      <a:pt x="49" y="173"/>
                      <a:pt x="47" y="173"/>
                    </a:cubicBezTo>
                    <a:cubicBezTo>
                      <a:pt x="26" y="170"/>
                      <a:pt x="11" y="145"/>
                      <a:pt x="7" y="123"/>
                    </a:cubicBezTo>
                    <a:cubicBezTo>
                      <a:pt x="3" y="100"/>
                      <a:pt x="0" y="67"/>
                      <a:pt x="0" y="67"/>
                    </a:cubicBezTo>
                    <a:cubicBezTo>
                      <a:pt x="3" y="9"/>
                      <a:pt x="34" y="0"/>
                      <a:pt x="53" y="0"/>
                    </a:cubicBezTo>
                    <a:cubicBezTo>
                      <a:pt x="74" y="0"/>
                      <a:pt x="96" y="12"/>
                      <a:pt x="103" y="23"/>
                    </a:cubicBezTo>
                    <a:cubicBezTo>
                      <a:pt x="113" y="41"/>
                      <a:pt x="114" y="73"/>
                      <a:pt x="106" y="122"/>
                    </a:cubicBezTo>
                    <a:cubicBezTo>
                      <a:pt x="100" y="157"/>
                      <a:pt x="75" y="173"/>
                      <a:pt x="53" y="17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2" name="Freeform 478"/>
              <p:cNvSpPr>
                <a:spLocks/>
              </p:cNvSpPr>
              <p:nvPr/>
            </p:nvSpPr>
            <p:spPr bwMode="auto">
              <a:xfrm>
                <a:off x="9250422" y="1269190"/>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3" name="Line 479"/>
              <p:cNvSpPr>
                <a:spLocks noChangeShapeType="1"/>
              </p:cNvSpPr>
              <p:nvPr/>
            </p:nvSpPr>
            <p:spPr bwMode="auto">
              <a:xfrm>
                <a:off x="9250422" y="1269190"/>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4" name="Freeform 480"/>
              <p:cNvSpPr>
                <a:spLocks/>
              </p:cNvSpPr>
              <p:nvPr/>
            </p:nvSpPr>
            <p:spPr bwMode="auto">
              <a:xfrm>
                <a:off x="9243424" y="1263942"/>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5" name="Freeform 481"/>
              <p:cNvSpPr>
                <a:spLocks/>
              </p:cNvSpPr>
              <p:nvPr/>
            </p:nvSpPr>
            <p:spPr bwMode="auto">
              <a:xfrm>
                <a:off x="8475375" y="1269190"/>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6" name="Line 482"/>
              <p:cNvSpPr>
                <a:spLocks noChangeShapeType="1"/>
              </p:cNvSpPr>
              <p:nvPr/>
            </p:nvSpPr>
            <p:spPr bwMode="auto">
              <a:xfrm>
                <a:off x="8475375" y="1269190"/>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7" name="Freeform 483"/>
              <p:cNvSpPr>
                <a:spLocks/>
              </p:cNvSpPr>
              <p:nvPr/>
            </p:nvSpPr>
            <p:spPr bwMode="auto">
              <a:xfrm>
                <a:off x="8468377" y="1263942"/>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8" name="Freeform 484"/>
              <p:cNvSpPr>
                <a:spLocks/>
              </p:cNvSpPr>
              <p:nvPr/>
            </p:nvSpPr>
            <p:spPr bwMode="auto">
              <a:xfrm>
                <a:off x="8666075" y="345432"/>
                <a:ext cx="454881" cy="425139"/>
              </a:xfrm>
              <a:custGeom>
                <a:avLst/>
                <a:gdLst>
                  <a:gd name="T0" fmla="*/ 12 w 140"/>
                  <a:gd name="T1" fmla="*/ 100 h 131"/>
                  <a:gd name="T2" fmla="*/ 40 w 140"/>
                  <a:gd name="T3" fmla="*/ 13 h 131"/>
                  <a:gd name="T4" fmla="*/ 121 w 140"/>
                  <a:gd name="T5" fmla="*/ 26 h 131"/>
                  <a:gd name="T6" fmla="*/ 135 w 140"/>
                  <a:gd name="T7" fmla="*/ 131 h 131"/>
                  <a:gd name="T8" fmla="*/ 117 w 140"/>
                  <a:gd name="T9" fmla="*/ 68 h 131"/>
                  <a:gd name="T10" fmla="*/ 101 w 140"/>
                  <a:gd name="T11" fmla="*/ 35 h 131"/>
                  <a:gd name="T12" fmla="*/ 68 w 140"/>
                  <a:gd name="T13" fmla="*/ 66 h 131"/>
                  <a:gd name="T14" fmla="*/ 18 w 140"/>
                  <a:gd name="T15" fmla="*/ 125 h 131"/>
                  <a:gd name="T16" fmla="*/ 12 w 140"/>
                  <a:gd name="T17"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1">
                    <a:moveTo>
                      <a:pt x="12" y="100"/>
                    </a:moveTo>
                    <a:cubicBezTo>
                      <a:pt x="12" y="100"/>
                      <a:pt x="0" y="42"/>
                      <a:pt x="40" y="13"/>
                    </a:cubicBezTo>
                    <a:cubicBezTo>
                      <a:pt x="63" y="1"/>
                      <a:pt x="104" y="0"/>
                      <a:pt x="121" y="26"/>
                    </a:cubicBezTo>
                    <a:cubicBezTo>
                      <a:pt x="134" y="50"/>
                      <a:pt x="140" y="100"/>
                      <a:pt x="135" y="131"/>
                    </a:cubicBezTo>
                    <a:cubicBezTo>
                      <a:pt x="131" y="104"/>
                      <a:pt x="125" y="85"/>
                      <a:pt x="117" y="68"/>
                    </a:cubicBezTo>
                    <a:cubicBezTo>
                      <a:pt x="109" y="51"/>
                      <a:pt x="101" y="35"/>
                      <a:pt x="101" y="35"/>
                    </a:cubicBezTo>
                    <a:cubicBezTo>
                      <a:pt x="101" y="35"/>
                      <a:pt x="90" y="51"/>
                      <a:pt x="68" y="66"/>
                    </a:cubicBezTo>
                    <a:cubicBezTo>
                      <a:pt x="47" y="81"/>
                      <a:pt x="23" y="100"/>
                      <a:pt x="18" y="125"/>
                    </a:cubicBezTo>
                    <a:cubicBezTo>
                      <a:pt x="16" y="118"/>
                      <a:pt x="12" y="100"/>
                      <a:pt x="12" y="100"/>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9" name="Freeform 485"/>
              <p:cNvSpPr>
                <a:spLocks/>
              </p:cNvSpPr>
              <p:nvPr/>
            </p:nvSpPr>
            <p:spPr bwMode="auto">
              <a:xfrm>
                <a:off x="8646830" y="455653"/>
                <a:ext cx="496870" cy="509117"/>
              </a:xfrm>
              <a:custGeom>
                <a:avLst/>
                <a:gdLst>
                  <a:gd name="T0" fmla="*/ 34 w 153"/>
                  <a:gd name="T1" fmla="*/ 157 h 157"/>
                  <a:gd name="T2" fmla="*/ 33 w 153"/>
                  <a:gd name="T3" fmla="*/ 156 h 157"/>
                  <a:gd name="T4" fmla="*/ 39 w 153"/>
                  <a:gd name="T5" fmla="*/ 58 h 157"/>
                  <a:gd name="T6" fmla="*/ 70 w 153"/>
                  <a:gd name="T7" fmla="*/ 33 h 157"/>
                  <a:gd name="T8" fmla="*/ 105 w 153"/>
                  <a:gd name="T9" fmla="*/ 1 h 157"/>
                  <a:gd name="T10" fmla="*/ 107 w 153"/>
                  <a:gd name="T11" fmla="*/ 0 h 157"/>
                  <a:gd name="T12" fmla="*/ 109 w 153"/>
                  <a:gd name="T13" fmla="*/ 1 h 157"/>
                  <a:gd name="T14" fmla="*/ 116 w 153"/>
                  <a:gd name="T15" fmla="*/ 16 h 157"/>
                  <a:gd name="T16" fmla="*/ 139 w 153"/>
                  <a:gd name="T17" fmla="*/ 142 h 157"/>
                  <a:gd name="T18" fmla="*/ 137 w 153"/>
                  <a:gd name="T19" fmla="*/ 143 h 157"/>
                  <a:gd name="T20" fmla="*/ 135 w 153"/>
                  <a:gd name="T21" fmla="*/ 141 h 157"/>
                  <a:gd name="T22" fmla="*/ 113 w 153"/>
                  <a:gd name="T23" fmla="*/ 17 h 157"/>
                  <a:gd name="T24" fmla="*/ 107 w 153"/>
                  <a:gd name="T25" fmla="*/ 6 h 157"/>
                  <a:gd name="T26" fmla="*/ 72 w 153"/>
                  <a:gd name="T27" fmla="*/ 36 h 157"/>
                  <a:gd name="T28" fmla="*/ 42 w 153"/>
                  <a:gd name="T29" fmla="*/ 60 h 157"/>
                  <a:gd name="T30" fmla="*/ 36 w 153"/>
                  <a:gd name="T31" fmla="*/ 154 h 157"/>
                  <a:gd name="T32" fmla="*/ 36 w 153"/>
                  <a:gd name="T33" fmla="*/ 157 h 157"/>
                  <a:gd name="T34" fmla="*/ 34 w 153"/>
                  <a:gd name="T3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157">
                    <a:moveTo>
                      <a:pt x="34" y="157"/>
                    </a:moveTo>
                    <a:cubicBezTo>
                      <a:pt x="34" y="157"/>
                      <a:pt x="33" y="157"/>
                      <a:pt x="33" y="156"/>
                    </a:cubicBezTo>
                    <a:cubicBezTo>
                      <a:pt x="33" y="155"/>
                      <a:pt x="0" y="106"/>
                      <a:pt x="39" y="58"/>
                    </a:cubicBezTo>
                    <a:cubicBezTo>
                      <a:pt x="47" y="49"/>
                      <a:pt x="59" y="41"/>
                      <a:pt x="70" y="33"/>
                    </a:cubicBezTo>
                    <a:cubicBezTo>
                      <a:pt x="85" y="23"/>
                      <a:pt x="100" y="12"/>
                      <a:pt x="105" y="1"/>
                    </a:cubicBezTo>
                    <a:cubicBezTo>
                      <a:pt x="105" y="0"/>
                      <a:pt x="106" y="0"/>
                      <a:pt x="107" y="0"/>
                    </a:cubicBezTo>
                    <a:cubicBezTo>
                      <a:pt x="108" y="0"/>
                      <a:pt x="108" y="0"/>
                      <a:pt x="109" y="1"/>
                    </a:cubicBezTo>
                    <a:cubicBezTo>
                      <a:pt x="110" y="5"/>
                      <a:pt x="113" y="10"/>
                      <a:pt x="116" y="16"/>
                    </a:cubicBezTo>
                    <a:cubicBezTo>
                      <a:pt x="130" y="42"/>
                      <a:pt x="153" y="86"/>
                      <a:pt x="139" y="142"/>
                    </a:cubicBezTo>
                    <a:cubicBezTo>
                      <a:pt x="139" y="143"/>
                      <a:pt x="138" y="143"/>
                      <a:pt x="137" y="143"/>
                    </a:cubicBezTo>
                    <a:cubicBezTo>
                      <a:pt x="136" y="143"/>
                      <a:pt x="135" y="142"/>
                      <a:pt x="135" y="141"/>
                    </a:cubicBezTo>
                    <a:cubicBezTo>
                      <a:pt x="149" y="86"/>
                      <a:pt x="126" y="43"/>
                      <a:pt x="113" y="17"/>
                    </a:cubicBezTo>
                    <a:cubicBezTo>
                      <a:pt x="110" y="13"/>
                      <a:pt x="108" y="9"/>
                      <a:pt x="107" y="6"/>
                    </a:cubicBezTo>
                    <a:cubicBezTo>
                      <a:pt x="100" y="17"/>
                      <a:pt x="86" y="27"/>
                      <a:pt x="72" y="36"/>
                    </a:cubicBezTo>
                    <a:cubicBezTo>
                      <a:pt x="61" y="44"/>
                      <a:pt x="49" y="52"/>
                      <a:pt x="42" y="60"/>
                    </a:cubicBezTo>
                    <a:cubicBezTo>
                      <a:pt x="5" y="106"/>
                      <a:pt x="36" y="153"/>
                      <a:pt x="36" y="154"/>
                    </a:cubicBezTo>
                    <a:cubicBezTo>
                      <a:pt x="37" y="155"/>
                      <a:pt x="36" y="156"/>
                      <a:pt x="36" y="157"/>
                    </a:cubicBezTo>
                    <a:cubicBezTo>
                      <a:pt x="35" y="157"/>
                      <a:pt x="35" y="157"/>
                      <a:pt x="34" y="1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90" name="Oval 486"/>
              <p:cNvSpPr>
                <a:spLocks noChangeArrowheads="1"/>
              </p:cNvSpPr>
              <p:nvPr/>
            </p:nvSpPr>
            <p:spPr bwMode="auto">
              <a:xfrm>
                <a:off x="8802540" y="656851"/>
                <a:ext cx="38490" cy="41989"/>
              </a:xfrm>
              <a:prstGeom prst="ellipse">
                <a:avLst/>
              </a:prstGeom>
              <a:solidFill>
                <a:srgbClr val="65C8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91" name="Freeform 487"/>
              <p:cNvSpPr>
                <a:spLocks noEditPoints="1"/>
              </p:cNvSpPr>
              <p:nvPr/>
            </p:nvSpPr>
            <p:spPr bwMode="auto">
              <a:xfrm>
                <a:off x="8795541" y="649853"/>
                <a:ext cx="52486" cy="52486"/>
              </a:xfrm>
              <a:custGeom>
                <a:avLst/>
                <a:gdLst>
                  <a:gd name="T0" fmla="*/ 8 w 16"/>
                  <a:gd name="T1" fmla="*/ 4 h 16"/>
                  <a:gd name="T2" fmla="*/ 4 w 16"/>
                  <a:gd name="T3" fmla="*/ 8 h 16"/>
                  <a:gd name="T4" fmla="*/ 8 w 16"/>
                  <a:gd name="T5" fmla="*/ 13 h 16"/>
                  <a:gd name="T6" fmla="*/ 13 w 16"/>
                  <a:gd name="T7" fmla="*/ 8 h 16"/>
                  <a:gd name="T8" fmla="*/ 8 w 16"/>
                  <a:gd name="T9" fmla="*/ 4 h 16"/>
                  <a:gd name="T10" fmla="*/ 8 w 16"/>
                  <a:gd name="T11" fmla="*/ 16 h 16"/>
                  <a:gd name="T12" fmla="*/ 0 w 16"/>
                  <a:gd name="T13" fmla="*/ 8 h 16"/>
                  <a:gd name="T14" fmla="*/ 8 w 16"/>
                  <a:gd name="T15" fmla="*/ 0 h 16"/>
                  <a:gd name="T16" fmla="*/ 16 w 16"/>
                  <a:gd name="T17" fmla="*/ 8 h 16"/>
                  <a:gd name="T18" fmla="*/ 8 w 16"/>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4"/>
                    </a:moveTo>
                    <a:cubicBezTo>
                      <a:pt x="6" y="4"/>
                      <a:pt x="4" y="6"/>
                      <a:pt x="4" y="8"/>
                    </a:cubicBezTo>
                    <a:cubicBezTo>
                      <a:pt x="4" y="11"/>
                      <a:pt x="6" y="13"/>
                      <a:pt x="8" y="13"/>
                    </a:cubicBezTo>
                    <a:cubicBezTo>
                      <a:pt x="11" y="13"/>
                      <a:pt x="13" y="11"/>
                      <a:pt x="13" y="8"/>
                    </a:cubicBezTo>
                    <a:cubicBezTo>
                      <a:pt x="13" y="6"/>
                      <a:pt x="11" y="4"/>
                      <a:pt x="8" y="4"/>
                    </a:cubicBezTo>
                    <a:moveTo>
                      <a:pt x="8" y="16"/>
                    </a:moveTo>
                    <a:cubicBezTo>
                      <a:pt x="3" y="16"/>
                      <a:pt x="0" y="13"/>
                      <a:pt x="0" y="8"/>
                    </a:cubicBezTo>
                    <a:cubicBezTo>
                      <a:pt x="0" y="4"/>
                      <a:pt x="3" y="0"/>
                      <a:pt x="8" y="0"/>
                    </a:cubicBezTo>
                    <a:cubicBezTo>
                      <a:pt x="13" y="0"/>
                      <a:pt x="16" y="4"/>
                      <a:pt x="16" y="8"/>
                    </a:cubicBezTo>
                    <a:cubicBezTo>
                      <a:pt x="16" y="13"/>
                      <a:pt x="13" y="16"/>
                      <a:pt x="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92" name="Freeform 488"/>
              <p:cNvSpPr>
                <a:spLocks/>
              </p:cNvSpPr>
              <p:nvPr/>
            </p:nvSpPr>
            <p:spPr bwMode="auto">
              <a:xfrm>
                <a:off x="8760551" y="649853"/>
                <a:ext cx="110221" cy="33241"/>
              </a:xfrm>
              <a:custGeom>
                <a:avLst/>
                <a:gdLst>
                  <a:gd name="T0" fmla="*/ 2 w 34"/>
                  <a:gd name="T1" fmla="*/ 10 h 10"/>
                  <a:gd name="T2" fmla="*/ 1 w 34"/>
                  <a:gd name="T3" fmla="*/ 10 h 10"/>
                  <a:gd name="T4" fmla="*/ 1 w 34"/>
                  <a:gd name="T5" fmla="*/ 7 h 10"/>
                  <a:gd name="T6" fmla="*/ 19 w 34"/>
                  <a:gd name="T7" fmla="*/ 0 h 10"/>
                  <a:gd name="T8" fmla="*/ 33 w 34"/>
                  <a:gd name="T9" fmla="*/ 6 h 10"/>
                  <a:gd name="T10" fmla="*/ 33 w 34"/>
                  <a:gd name="T11" fmla="*/ 9 h 10"/>
                  <a:gd name="T12" fmla="*/ 30 w 34"/>
                  <a:gd name="T13" fmla="*/ 8 h 10"/>
                  <a:gd name="T14" fmla="*/ 19 w 34"/>
                  <a:gd name="T15" fmla="*/ 4 h 10"/>
                  <a:gd name="T16" fmla="*/ 4 w 34"/>
                  <a:gd name="T17" fmla="*/ 10 h 10"/>
                  <a:gd name="T18" fmla="*/ 2 w 34"/>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2" y="10"/>
                    </a:moveTo>
                    <a:cubicBezTo>
                      <a:pt x="2" y="10"/>
                      <a:pt x="1" y="10"/>
                      <a:pt x="1" y="10"/>
                    </a:cubicBezTo>
                    <a:cubicBezTo>
                      <a:pt x="0" y="9"/>
                      <a:pt x="0" y="8"/>
                      <a:pt x="1" y="7"/>
                    </a:cubicBezTo>
                    <a:cubicBezTo>
                      <a:pt x="1" y="7"/>
                      <a:pt x="8" y="0"/>
                      <a:pt x="19" y="0"/>
                    </a:cubicBezTo>
                    <a:cubicBezTo>
                      <a:pt x="30" y="0"/>
                      <a:pt x="33" y="6"/>
                      <a:pt x="33" y="6"/>
                    </a:cubicBezTo>
                    <a:cubicBezTo>
                      <a:pt x="34" y="7"/>
                      <a:pt x="33" y="9"/>
                      <a:pt x="33" y="9"/>
                    </a:cubicBezTo>
                    <a:cubicBezTo>
                      <a:pt x="32" y="9"/>
                      <a:pt x="30" y="9"/>
                      <a:pt x="30" y="8"/>
                    </a:cubicBezTo>
                    <a:cubicBezTo>
                      <a:pt x="30" y="8"/>
                      <a:pt x="28" y="4"/>
                      <a:pt x="19" y="4"/>
                    </a:cubicBezTo>
                    <a:cubicBezTo>
                      <a:pt x="10" y="4"/>
                      <a:pt x="4" y="10"/>
                      <a:pt x="4" y="10"/>
                    </a:cubicBezTo>
                    <a:cubicBezTo>
                      <a:pt x="3"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93" name="Oval 489"/>
              <p:cNvSpPr>
                <a:spLocks noChangeArrowheads="1"/>
              </p:cNvSpPr>
              <p:nvPr/>
            </p:nvSpPr>
            <p:spPr bwMode="auto">
              <a:xfrm>
                <a:off x="8977494" y="656851"/>
                <a:ext cx="41989" cy="41989"/>
              </a:xfrm>
              <a:prstGeom prst="ellipse">
                <a:avLst/>
              </a:prstGeom>
              <a:solidFill>
                <a:srgbClr val="65C8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94" name="Freeform 490"/>
              <p:cNvSpPr>
                <a:spLocks noEditPoints="1"/>
              </p:cNvSpPr>
              <p:nvPr/>
            </p:nvSpPr>
            <p:spPr bwMode="auto">
              <a:xfrm>
                <a:off x="8972245" y="649853"/>
                <a:ext cx="50737" cy="52486"/>
              </a:xfrm>
              <a:custGeom>
                <a:avLst/>
                <a:gdLst>
                  <a:gd name="T0" fmla="*/ 8 w 16"/>
                  <a:gd name="T1" fmla="*/ 4 h 16"/>
                  <a:gd name="T2" fmla="*/ 4 w 16"/>
                  <a:gd name="T3" fmla="*/ 8 h 16"/>
                  <a:gd name="T4" fmla="*/ 8 w 16"/>
                  <a:gd name="T5" fmla="*/ 13 h 16"/>
                  <a:gd name="T6" fmla="*/ 13 w 16"/>
                  <a:gd name="T7" fmla="*/ 8 h 16"/>
                  <a:gd name="T8" fmla="*/ 8 w 16"/>
                  <a:gd name="T9" fmla="*/ 4 h 16"/>
                  <a:gd name="T10" fmla="*/ 8 w 16"/>
                  <a:gd name="T11" fmla="*/ 16 h 16"/>
                  <a:gd name="T12" fmla="*/ 0 w 16"/>
                  <a:gd name="T13" fmla="*/ 8 h 16"/>
                  <a:gd name="T14" fmla="*/ 8 w 16"/>
                  <a:gd name="T15" fmla="*/ 0 h 16"/>
                  <a:gd name="T16" fmla="*/ 16 w 16"/>
                  <a:gd name="T17" fmla="*/ 8 h 16"/>
                  <a:gd name="T18" fmla="*/ 8 w 16"/>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4"/>
                    </a:moveTo>
                    <a:cubicBezTo>
                      <a:pt x="6" y="4"/>
                      <a:pt x="4" y="6"/>
                      <a:pt x="4" y="8"/>
                    </a:cubicBezTo>
                    <a:cubicBezTo>
                      <a:pt x="4" y="11"/>
                      <a:pt x="6" y="13"/>
                      <a:pt x="8" y="13"/>
                    </a:cubicBezTo>
                    <a:cubicBezTo>
                      <a:pt x="11" y="13"/>
                      <a:pt x="13" y="11"/>
                      <a:pt x="13" y="8"/>
                    </a:cubicBezTo>
                    <a:cubicBezTo>
                      <a:pt x="13" y="6"/>
                      <a:pt x="11" y="4"/>
                      <a:pt x="8" y="4"/>
                    </a:cubicBezTo>
                    <a:moveTo>
                      <a:pt x="8" y="16"/>
                    </a:moveTo>
                    <a:cubicBezTo>
                      <a:pt x="4" y="16"/>
                      <a:pt x="0" y="13"/>
                      <a:pt x="0" y="8"/>
                    </a:cubicBezTo>
                    <a:cubicBezTo>
                      <a:pt x="0" y="4"/>
                      <a:pt x="4" y="0"/>
                      <a:pt x="8" y="0"/>
                    </a:cubicBezTo>
                    <a:cubicBezTo>
                      <a:pt x="13" y="0"/>
                      <a:pt x="16" y="4"/>
                      <a:pt x="16" y="8"/>
                    </a:cubicBezTo>
                    <a:cubicBezTo>
                      <a:pt x="16" y="13"/>
                      <a:pt x="13" y="16"/>
                      <a:pt x="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95" name="Freeform 491"/>
              <p:cNvSpPr>
                <a:spLocks/>
              </p:cNvSpPr>
              <p:nvPr/>
            </p:nvSpPr>
            <p:spPr bwMode="auto">
              <a:xfrm>
                <a:off x="8949501" y="649853"/>
                <a:ext cx="110221" cy="33241"/>
              </a:xfrm>
              <a:custGeom>
                <a:avLst/>
                <a:gdLst>
                  <a:gd name="T0" fmla="*/ 32 w 34"/>
                  <a:gd name="T1" fmla="*/ 10 h 10"/>
                  <a:gd name="T2" fmla="*/ 31 w 34"/>
                  <a:gd name="T3" fmla="*/ 10 h 10"/>
                  <a:gd name="T4" fmla="*/ 16 w 34"/>
                  <a:gd name="T5" fmla="*/ 4 h 10"/>
                  <a:gd name="T6" fmla="*/ 15 w 34"/>
                  <a:gd name="T7" fmla="*/ 4 h 10"/>
                  <a:gd name="T8" fmla="*/ 4 w 34"/>
                  <a:gd name="T9" fmla="*/ 8 h 10"/>
                  <a:gd name="T10" fmla="*/ 2 w 34"/>
                  <a:gd name="T11" fmla="*/ 9 h 10"/>
                  <a:gd name="T12" fmla="*/ 1 w 34"/>
                  <a:gd name="T13" fmla="*/ 6 h 10"/>
                  <a:gd name="T14" fmla="*/ 15 w 34"/>
                  <a:gd name="T15" fmla="*/ 0 h 10"/>
                  <a:gd name="T16" fmla="*/ 33 w 34"/>
                  <a:gd name="T17" fmla="*/ 7 h 10"/>
                  <a:gd name="T18" fmla="*/ 33 w 34"/>
                  <a:gd name="T19" fmla="*/ 10 h 10"/>
                  <a:gd name="T20" fmla="*/ 32 w 34"/>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0">
                    <a:moveTo>
                      <a:pt x="32" y="10"/>
                    </a:moveTo>
                    <a:cubicBezTo>
                      <a:pt x="31" y="10"/>
                      <a:pt x="31" y="10"/>
                      <a:pt x="31" y="10"/>
                    </a:cubicBezTo>
                    <a:cubicBezTo>
                      <a:pt x="31" y="10"/>
                      <a:pt x="25" y="4"/>
                      <a:pt x="16" y="4"/>
                    </a:cubicBezTo>
                    <a:cubicBezTo>
                      <a:pt x="16" y="4"/>
                      <a:pt x="15" y="4"/>
                      <a:pt x="15" y="4"/>
                    </a:cubicBezTo>
                    <a:cubicBezTo>
                      <a:pt x="6" y="4"/>
                      <a:pt x="4" y="8"/>
                      <a:pt x="4" y="8"/>
                    </a:cubicBezTo>
                    <a:cubicBezTo>
                      <a:pt x="4" y="9"/>
                      <a:pt x="3" y="9"/>
                      <a:pt x="2" y="9"/>
                    </a:cubicBezTo>
                    <a:cubicBezTo>
                      <a:pt x="1" y="8"/>
                      <a:pt x="0" y="7"/>
                      <a:pt x="1" y="6"/>
                    </a:cubicBezTo>
                    <a:cubicBezTo>
                      <a:pt x="1" y="6"/>
                      <a:pt x="4" y="0"/>
                      <a:pt x="15" y="0"/>
                    </a:cubicBezTo>
                    <a:cubicBezTo>
                      <a:pt x="26" y="0"/>
                      <a:pt x="33" y="7"/>
                      <a:pt x="33" y="7"/>
                    </a:cubicBezTo>
                    <a:cubicBezTo>
                      <a:pt x="34" y="8"/>
                      <a:pt x="34" y="9"/>
                      <a:pt x="33" y="10"/>
                    </a:cubicBezTo>
                    <a:cubicBezTo>
                      <a:pt x="33" y="10"/>
                      <a:pt x="32" y="10"/>
                      <a:pt x="3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96" name="Freeform 492"/>
              <p:cNvSpPr>
                <a:spLocks/>
              </p:cNvSpPr>
              <p:nvPr/>
            </p:nvSpPr>
            <p:spPr bwMode="auto">
              <a:xfrm>
                <a:off x="8844529" y="812560"/>
                <a:ext cx="124217" cy="71731"/>
              </a:xfrm>
              <a:custGeom>
                <a:avLst/>
                <a:gdLst>
                  <a:gd name="T0" fmla="*/ 0 w 38"/>
                  <a:gd name="T1" fmla="*/ 2 h 22"/>
                  <a:gd name="T2" fmla="*/ 19 w 38"/>
                  <a:gd name="T3" fmla="*/ 6 h 22"/>
                  <a:gd name="T4" fmla="*/ 38 w 38"/>
                  <a:gd name="T5" fmla="*/ 3 h 22"/>
                  <a:gd name="T6" fmla="*/ 0 w 38"/>
                  <a:gd name="T7" fmla="*/ 2 h 22"/>
                </a:gdLst>
                <a:ahLst/>
                <a:cxnLst>
                  <a:cxn ang="0">
                    <a:pos x="T0" y="T1"/>
                  </a:cxn>
                  <a:cxn ang="0">
                    <a:pos x="T2" y="T3"/>
                  </a:cxn>
                  <a:cxn ang="0">
                    <a:pos x="T4" y="T5"/>
                  </a:cxn>
                  <a:cxn ang="0">
                    <a:pos x="T6" y="T7"/>
                  </a:cxn>
                </a:cxnLst>
                <a:rect l="0" t="0" r="r" b="b"/>
                <a:pathLst>
                  <a:path w="38" h="22">
                    <a:moveTo>
                      <a:pt x="0" y="2"/>
                    </a:moveTo>
                    <a:cubicBezTo>
                      <a:pt x="5" y="2"/>
                      <a:pt x="11" y="0"/>
                      <a:pt x="19" y="6"/>
                    </a:cubicBezTo>
                    <a:cubicBezTo>
                      <a:pt x="25" y="1"/>
                      <a:pt x="33" y="0"/>
                      <a:pt x="38" y="3"/>
                    </a:cubicBezTo>
                    <a:cubicBezTo>
                      <a:pt x="29" y="16"/>
                      <a:pt x="12" y="22"/>
                      <a:pt x="0" y="2"/>
                    </a:cubicBezTo>
                  </a:path>
                </a:pathLst>
              </a:custGeom>
              <a:solidFill>
                <a:srgbClr val="ED1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97" name="Freeform 493"/>
              <p:cNvSpPr>
                <a:spLocks noEditPoints="1"/>
              </p:cNvSpPr>
              <p:nvPr/>
            </p:nvSpPr>
            <p:spPr bwMode="auto">
              <a:xfrm>
                <a:off x="8839280" y="809061"/>
                <a:ext cx="134715" cy="57735"/>
              </a:xfrm>
              <a:custGeom>
                <a:avLst/>
                <a:gdLst>
                  <a:gd name="T0" fmla="*/ 5 w 42"/>
                  <a:gd name="T1" fmla="*/ 5 h 18"/>
                  <a:gd name="T2" fmla="*/ 21 w 42"/>
                  <a:gd name="T3" fmla="*/ 14 h 18"/>
                  <a:gd name="T4" fmla="*/ 37 w 42"/>
                  <a:gd name="T5" fmla="*/ 5 h 18"/>
                  <a:gd name="T6" fmla="*/ 33 w 42"/>
                  <a:gd name="T7" fmla="*/ 4 h 18"/>
                  <a:gd name="T8" fmla="*/ 23 w 42"/>
                  <a:gd name="T9" fmla="*/ 8 h 18"/>
                  <a:gd name="T10" fmla="*/ 20 w 42"/>
                  <a:gd name="T11" fmla="*/ 8 h 18"/>
                  <a:gd name="T12" fmla="*/ 9 w 42"/>
                  <a:gd name="T13" fmla="*/ 5 h 18"/>
                  <a:gd name="T14" fmla="*/ 5 w 42"/>
                  <a:gd name="T15" fmla="*/ 5 h 18"/>
                  <a:gd name="T16" fmla="*/ 21 w 42"/>
                  <a:gd name="T17" fmla="*/ 18 h 18"/>
                  <a:gd name="T18" fmla="*/ 0 w 42"/>
                  <a:gd name="T19" fmla="*/ 4 h 18"/>
                  <a:gd name="T20" fmla="*/ 0 w 42"/>
                  <a:gd name="T21" fmla="*/ 2 h 18"/>
                  <a:gd name="T22" fmla="*/ 1 w 42"/>
                  <a:gd name="T23" fmla="*/ 1 h 18"/>
                  <a:gd name="T24" fmla="*/ 3 w 42"/>
                  <a:gd name="T25" fmla="*/ 1 h 18"/>
                  <a:gd name="T26" fmla="*/ 9 w 42"/>
                  <a:gd name="T27" fmla="*/ 1 h 18"/>
                  <a:gd name="T28" fmla="*/ 21 w 42"/>
                  <a:gd name="T29" fmla="*/ 4 h 18"/>
                  <a:gd name="T30" fmla="*/ 33 w 42"/>
                  <a:gd name="T31" fmla="*/ 0 h 18"/>
                  <a:gd name="T32" fmla="*/ 41 w 42"/>
                  <a:gd name="T33" fmla="*/ 2 h 18"/>
                  <a:gd name="T34" fmla="*/ 42 w 42"/>
                  <a:gd name="T35" fmla="*/ 3 h 18"/>
                  <a:gd name="T36" fmla="*/ 42 w 42"/>
                  <a:gd name="T37" fmla="*/ 5 h 18"/>
                  <a:gd name="T38" fmla="*/ 21 w 42"/>
                  <a:gd name="T3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8">
                    <a:moveTo>
                      <a:pt x="5" y="5"/>
                    </a:moveTo>
                    <a:cubicBezTo>
                      <a:pt x="10" y="11"/>
                      <a:pt x="15" y="14"/>
                      <a:pt x="21" y="14"/>
                    </a:cubicBezTo>
                    <a:cubicBezTo>
                      <a:pt x="27" y="14"/>
                      <a:pt x="33" y="11"/>
                      <a:pt x="37" y="5"/>
                    </a:cubicBezTo>
                    <a:cubicBezTo>
                      <a:pt x="36" y="4"/>
                      <a:pt x="35" y="4"/>
                      <a:pt x="33" y="4"/>
                    </a:cubicBezTo>
                    <a:cubicBezTo>
                      <a:pt x="29" y="4"/>
                      <a:pt x="25" y="6"/>
                      <a:pt x="23" y="8"/>
                    </a:cubicBezTo>
                    <a:cubicBezTo>
                      <a:pt x="22" y="9"/>
                      <a:pt x="21" y="9"/>
                      <a:pt x="20" y="8"/>
                    </a:cubicBezTo>
                    <a:cubicBezTo>
                      <a:pt x="15" y="5"/>
                      <a:pt x="11" y="5"/>
                      <a:pt x="9" y="5"/>
                    </a:cubicBezTo>
                    <a:cubicBezTo>
                      <a:pt x="7" y="5"/>
                      <a:pt x="6" y="5"/>
                      <a:pt x="5" y="5"/>
                    </a:cubicBezTo>
                    <a:moveTo>
                      <a:pt x="21" y="18"/>
                    </a:moveTo>
                    <a:cubicBezTo>
                      <a:pt x="15" y="18"/>
                      <a:pt x="7" y="16"/>
                      <a:pt x="0" y="4"/>
                    </a:cubicBezTo>
                    <a:cubicBezTo>
                      <a:pt x="0" y="4"/>
                      <a:pt x="0" y="3"/>
                      <a:pt x="0" y="2"/>
                    </a:cubicBezTo>
                    <a:cubicBezTo>
                      <a:pt x="0" y="2"/>
                      <a:pt x="1" y="1"/>
                      <a:pt x="1" y="1"/>
                    </a:cubicBezTo>
                    <a:cubicBezTo>
                      <a:pt x="2" y="1"/>
                      <a:pt x="3" y="1"/>
                      <a:pt x="3" y="1"/>
                    </a:cubicBezTo>
                    <a:cubicBezTo>
                      <a:pt x="5" y="1"/>
                      <a:pt x="7" y="1"/>
                      <a:pt x="9" y="1"/>
                    </a:cubicBezTo>
                    <a:cubicBezTo>
                      <a:pt x="13" y="1"/>
                      <a:pt x="17" y="2"/>
                      <a:pt x="21" y="4"/>
                    </a:cubicBezTo>
                    <a:cubicBezTo>
                      <a:pt x="24" y="2"/>
                      <a:pt x="29" y="0"/>
                      <a:pt x="33" y="0"/>
                    </a:cubicBezTo>
                    <a:cubicBezTo>
                      <a:pt x="36" y="0"/>
                      <a:pt x="39" y="1"/>
                      <a:pt x="41" y="2"/>
                    </a:cubicBezTo>
                    <a:cubicBezTo>
                      <a:pt x="41" y="2"/>
                      <a:pt x="42" y="3"/>
                      <a:pt x="42" y="3"/>
                    </a:cubicBezTo>
                    <a:cubicBezTo>
                      <a:pt x="42" y="4"/>
                      <a:pt x="42" y="4"/>
                      <a:pt x="42" y="5"/>
                    </a:cubicBezTo>
                    <a:cubicBezTo>
                      <a:pt x="36" y="13"/>
                      <a:pt x="28" y="18"/>
                      <a:pt x="21"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166" name="矩形 165"/>
            <p:cNvSpPr/>
            <p:nvPr/>
          </p:nvSpPr>
          <p:spPr>
            <a:xfrm>
              <a:off x="1117602" y="3768590"/>
              <a:ext cx="715260" cy="369332"/>
            </a:xfrm>
            <a:prstGeom prst="rect">
              <a:avLst/>
            </a:prstGeom>
          </p:spPr>
          <p:txBody>
            <a:bodyPr wrap="none">
              <a:spAutoFit/>
            </a:bodyPr>
            <a:lstStyle/>
            <a:p>
              <a:r>
                <a:rPr lang="en-US" altLang="zh-CN" dirty="0">
                  <a:solidFill>
                    <a:srgbClr val="7030A0"/>
                  </a:solidFill>
                  <a:latin typeface="微软雅黑" pitchFamily="34" charset="-122"/>
                  <a:ea typeface="微软雅黑" pitchFamily="34" charset="-122"/>
                </a:rPr>
                <a:t>Alice</a:t>
              </a:r>
              <a:endParaRPr lang="zh-CN" altLang="en-US" dirty="0">
                <a:solidFill>
                  <a:srgbClr val="7030A0"/>
                </a:solidFill>
                <a:latin typeface="微软雅黑" pitchFamily="34" charset="-122"/>
                <a:ea typeface="微软雅黑" pitchFamily="34" charset="-122"/>
              </a:endParaRPr>
            </a:p>
          </p:txBody>
        </p:sp>
      </p:grpSp>
      <p:sp>
        <p:nvSpPr>
          <p:cNvPr id="124" name="Text Box 18">
            <a:extLst>
              <a:ext uri="{FF2B5EF4-FFF2-40B4-BE49-F238E27FC236}">
                <a16:creationId xmlns:a16="http://schemas.microsoft.com/office/drawing/2014/main" id="{F0CF581C-94C4-4605-9A7D-9BCB98EDF7A2}"/>
              </a:ext>
            </a:extLst>
          </p:cNvPr>
          <p:cNvSpPr txBox="1">
            <a:spLocks noChangeArrowheads="1"/>
          </p:cNvSpPr>
          <p:nvPr/>
        </p:nvSpPr>
        <p:spPr bwMode="auto">
          <a:xfrm>
            <a:off x="3534921" y="2324207"/>
            <a:ext cx="26962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Arial" charset="0"/>
                <a:cs typeface="Arial" charset="0"/>
              </a:rPr>
              <a:t>-</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sp>
        <p:nvSpPr>
          <p:cNvPr id="125" name="文本框 124">
            <a:extLst>
              <a:ext uri="{FF2B5EF4-FFF2-40B4-BE49-F238E27FC236}">
                <a16:creationId xmlns:a16="http://schemas.microsoft.com/office/drawing/2014/main" id="{05D6B942-9291-482A-ADF7-B945D1FB003E}"/>
              </a:ext>
            </a:extLst>
          </p:cNvPr>
          <p:cNvSpPr txBox="1"/>
          <p:nvPr/>
        </p:nvSpPr>
        <p:spPr>
          <a:xfrm>
            <a:off x="9056758" y="2838668"/>
            <a:ext cx="21583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p>
        </p:txBody>
      </p:sp>
      <p:sp>
        <p:nvSpPr>
          <p:cNvPr id="126" name="日期占位符 9">
            <a:extLst>
              <a:ext uri="{FF2B5EF4-FFF2-40B4-BE49-F238E27FC236}">
                <a16:creationId xmlns:a16="http://schemas.microsoft.com/office/drawing/2014/main" id="{963C0E6B-C824-41CA-BFCF-2CA00654EE72}"/>
              </a:ext>
            </a:extLst>
          </p:cNvPr>
          <p:cNvSpPr>
            <a:spLocks noGrp="1"/>
          </p:cNvSpPr>
          <p:nvPr>
            <p:ph type="dt" sz="half" idx="10"/>
          </p:nvPr>
        </p:nvSpPr>
        <p:spPr>
          <a:xfrm>
            <a:off x="197335" y="6489303"/>
            <a:ext cx="2743200" cy="365125"/>
          </a:xfrm>
        </p:spPr>
        <p:txBody>
          <a:bodyPr/>
          <a:lstStyle/>
          <a:p>
            <a:r>
              <a:rPr kumimoji="1" lang="en-US" altLang="zh-CN" dirty="0"/>
              <a:t>8.4.1 </a:t>
            </a:r>
            <a:r>
              <a:rPr kumimoji="1" lang="zh-CN" altLang="en-US" dirty="0"/>
              <a:t>安全电子邮件属性</a:t>
            </a:r>
          </a:p>
        </p:txBody>
      </p:sp>
    </p:spTree>
    <p:extLst>
      <p:ext uri="{BB962C8B-B14F-4D97-AF65-F5344CB8AC3E}">
        <p14:creationId xmlns:p14="http://schemas.microsoft.com/office/powerpoint/2010/main" val="34542235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EC6BC-BB8B-4E87-A44B-98D5772275A1}"/>
              </a:ext>
            </a:extLst>
          </p:cNvPr>
          <p:cNvSpPr>
            <a:spLocks noGrp="1"/>
          </p:cNvSpPr>
          <p:nvPr>
            <p:ph type="title"/>
          </p:nvPr>
        </p:nvSpPr>
        <p:spPr/>
        <p:txBody>
          <a:bodyPr/>
          <a:lstStyle/>
          <a:p>
            <a:r>
              <a:rPr lang="zh-CN" altLang="en-US" dirty="0"/>
              <a:t>安全电子邮件 </a:t>
            </a:r>
            <a:r>
              <a:rPr lang="en-US" altLang="zh-CN" sz="3200" dirty="0"/>
              <a:t>(3/3)</a:t>
            </a:r>
            <a:endParaRPr lang="zh-CN" altLang="en-US" dirty="0"/>
          </a:p>
        </p:txBody>
      </p:sp>
      <p:sp>
        <p:nvSpPr>
          <p:cNvPr id="3" name="内容占位符 2">
            <a:extLst>
              <a:ext uri="{FF2B5EF4-FFF2-40B4-BE49-F238E27FC236}">
                <a16:creationId xmlns:a16="http://schemas.microsoft.com/office/drawing/2014/main" id="{EC911ABC-6AE2-422A-B5C9-EEB65D6B1135}"/>
              </a:ext>
            </a:extLst>
          </p:cNvPr>
          <p:cNvSpPr>
            <a:spLocks noGrp="1"/>
          </p:cNvSpPr>
          <p:nvPr>
            <p:ph idx="1"/>
          </p:nvPr>
        </p:nvSpPr>
        <p:spPr>
          <a:xfrm>
            <a:off x="838200" y="1265094"/>
            <a:ext cx="10515600" cy="4586694"/>
          </a:xfrm>
        </p:spPr>
        <p:txBody>
          <a:bodyPr/>
          <a:lstStyle/>
          <a:p>
            <a:r>
              <a:rPr lang="zh-CN" altLang="en-US" dirty="0"/>
              <a:t>保密性、完整性和可验证性</a:t>
            </a:r>
          </a:p>
        </p:txBody>
      </p:sp>
      <p:sp>
        <p:nvSpPr>
          <p:cNvPr id="4" name="灯片编号占位符 3">
            <a:extLst>
              <a:ext uri="{FF2B5EF4-FFF2-40B4-BE49-F238E27FC236}">
                <a16:creationId xmlns:a16="http://schemas.microsoft.com/office/drawing/2014/main" id="{1582F67F-0F56-42AB-BEB7-8C94DF2035D0}"/>
              </a:ext>
            </a:extLst>
          </p:cNvPr>
          <p:cNvSpPr>
            <a:spLocks noGrp="1"/>
          </p:cNvSpPr>
          <p:nvPr>
            <p:ph type="sldNum" sz="quarter" idx="12"/>
          </p:nvPr>
        </p:nvSpPr>
        <p:spPr>
          <a:xfrm>
            <a:off x="9426382" y="648511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4" name="Rounded Rectangle 101">
            <a:extLst>
              <a:ext uri="{FF2B5EF4-FFF2-40B4-BE49-F238E27FC236}">
                <a16:creationId xmlns:a16="http://schemas.microsoft.com/office/drawing/2014/main" id="{DDABA22B-13D0-4C6F-B1F3-0DBEA290281B}"/>
              </a:ext>
            </a:extLst>
          </p:cNvPr>
          <p:cNvSpPr/>
          <p:nvPr/>
        </p:nvSpPr>
        <p:spPr>
          <a:xfrm>
            <a:off x="1943025" y="2327547"/>
            <a:ext cx="3133618" cy="2723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75" name="Rounded Rectangle 3">
            <a:extLst>
              <a:ext uri="{FF2B5EF4-FFF2-40B4-BE49-F238E27FC236}">
                <a16:creationId xmlns:a16="http://schemas.microsoft.com/office/drawing/2014/main" id="{5DF6F785-53B1-41A0-84F9-CA27CA0A961C}"/>
              </a:ext>
            </a:extLst>
          </p:cNvPr>
          <p:cNvSpPr/>
          <p:nvPr/>
        </p:nvSpPr>
        <p:spPr>
          <a:xfrm>
            <a:off x="5448761" y="2519701"/>
            <a:ext cx="2610678" cy="3286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78" name="Freeform 6">
            <a:extLst>
              <a:ext uri="{FF2B5EF4-FFF2-40B4-BE49-F238E27FC236}">
                <a16:creationId xmlns:a16="http://schemas.microsoft.com/office/drawing/2014/main" id="{2D30D060-1C99-4E70-B826-6FE55ECCEF3E}"/>
              </a:ext>
            </a:extLst>
          </p:cNvPr>
          <p:cNvSpPr>
            <a:spLocks/>
          </p:cNvSpPr>
          <p:nvPr/>
        </p:nvSpPr>
        <p:spPr bwMode="auto">
          <a:xfrm>
            <a:off x="3296916" y="3178684"/>
            <a:ext cx="989013" cy="406400"/>
          </a:xfrm>
          <a:custGeom>
            <a:avLst/>
            <a:gdLst>
              <a:gd name="T0" fmla="*/ 0 w 476"/>
              <a:gd name="T1" fmla="*/ 0 h 247"/>
              <a:gd name="T2" fmla="*/ 2393 w 476"/>
              <a:gd name="T3" fmla="*/ 0 h 247"/>
              <a:gd name="T4" fmla="*/ 2393 w 476"/>
              <a:gd name="T5" fmla="*/ 306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等线"/>
              <a:ea typeface="+mn-ea"/>
              <a:cs typeface="+mn-cs"/>
            </a:endParaRPr>
          </a:p>
        </p:txBody>
      </p:sp>
      <p:grpSp>
        <p:nvGrpSpPr>
          <p:cNvPr id="79" name="Group 10">
            <a:extLst>
              <a:ext uri="{FF2B5EF4-FFF2-40B4-BE49-F238E27FC236}">
                <a16:creationId xmlns:a16="http://schemas.microsoft.com/office/drawing/2014/main" id="{A522001A-4C3F-4637-B354-C37322BAF254}"/>
              </a:ext>
            </a:extLst>
          </p:cNvPr>
          <p:cNvGrpSpPr>
            <a:grpSpLocks/>
          </p:cNvGrpSpPr>
          <p:nvPr/>
        </p:nvGrpSpPr>
        <p:grpSpPr bwMode="auto">
          <a:xfrm>
            <a:off x="2571429" y="2683384"/>
            <a:ext cx="754063" cy="725487"/>
            <a:chOff x="694" y="2457"/>
            <a:chExt cx="475" cy="457"/>
          </a:xfrm>
        </p:grpSpPr>
        <p:sp>
          <p:nvSpPr>
            <p:cNvPr id="80" name="Rectangle 11">
              <a:extLst>
                <a:ext uri="{FF2B5EF4-FFF2-40B4-BE49-F238E27FC236}">
                  <a16:creationId xmlns:a16="http://schemas.microsoft.com/office/drawing/2014/main" id="{8651AE71-A5AF-43CF-ACDF-DB9CB4920C7E}"/>
                </a:ext>
              </a:extLst>
            </p:cNvPr>
            <p:cNvSpPr>
              <a:spLocks noChangeArrowheads="1"/>
            </p:cNvSpPr>
            <p:nvPr/>
          </p:nvSpPr>
          <p:spPr bwMode="auto">
            <a:xfrm>
              <a:off x="694" y="2631"/>
              <a:ext cx="475" cy="283"/>
            </a:xfrm>
            <a:prstGeom prst="rect">
              <a:avLst/>
            </a:prstGeom>
            <a:solidFill>
              <a:schemeClr val="bg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81" name="Text Box 12">
              <a:extLst>
                <a:ext uri="{FF2B5EF4-FFF2-40B4-BE49-F238E27FC236}">
                  <a16:creationId xmlns:a16="http://schemas.microsoft.com/office/drawing/2014/main" id="{64B1AE51-7928-413F-B635-002335783281}"/>
                </a:ext>
              </a:extLst>
            </p:cNvPr>
            <p:cNvSpPr txBox="1">
              <a:spLocks noChangeArrowheads="1"/>
            </p:cNvSpPr>
            <p:nvPr/>
          </p:nvSpPr>
          <p:spPr bwMode="auto">
            <a:xfrm>
              <a:off x="754" y="2657"/>
              <a:ext cx="359"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 )</a:t>
              </a:r>
            </a:p>
          </p:txBody>
        </p:sp>
        <p:sp>
          <p:nvSpPr>
            <p:cNvPr id="82" name="Text Box 13">
              <a:extLst>
                <a:ext uri="{FF2B5EF4-FFF2-40B4-BE49-F238E27FC236}">
                  <a16:creationId xmlns:a16="http://schemas.microsoft.com/office/drawing/2014/main" id="{910A5D80-0F8D-4F55-A417-867B85F48903}"/>
                </a:ext>
              </a:extLst>
            </p:cNvPr>
            <p:cNvSpPr txBox="1">
              <a:spLocks noChangeArrowheads="1"/>
            </p:cNvSpPr>
            <p:nvPr/>
          </p:nvSpPr>
          <p:spPr bwMode="auto">
            <a:xfrm>
              <a:off x="887" y="2457"/>
              <a:ext cx="206"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p>
          </p:txBody>
        </p:sp>
      </p:grpSp>
      <p:grpSp>
        <p:nvGrpSpPr>
          <p:cNvPr id="83" name="Group 14">
            <a:extLst>
              <a:ext uri="{FF2B5EF4-FFF2-40B4-BE49-F238E27FC236}">
                <a16:creationId xmlns:a16="http://schemas.microsoft.com/office/drawing/2014/main" id="{80C605E0-9C41-49BC-817A-ED48BFF284A0}"/>
              </a:ext>
            </a:extLst>
          </p:cNvPr>
          <p:cNvGrpSpPr>
            <a:grpSpLocks/>
          </p:cNvGrpSpPr>
          <p:nvPr/>
        </p:nvGrpSpPr>
        <p:grpSpPr bwMode="auto">
          <a:xfrm>
            <a:off x="3438204" y="2677034"/>
            <a:ext cx="757238" cy="714375"/>
            <a:chOff x="1541" y="1987"/>
            <a:chExt cx="477" cy="450"/>
          </a:xfrm>
        </p:grpSpPr>
        <p:sp>
          <p:nvSpPr>
            <p:cNvPr id="84" name="Rectangle 15">
              <a:extLst>
                <a:ext uri="{FF2B5EF4-FFF2-40B4-BE49-F238E27FC236}">
                  <a16:creationId xmlns:a16="http://schemas.microsoft.com/office/drawing/2014/main" id="{1A314845-3D8F-4C9A-83CD-F27A4DDD52CC}"/>
                </a:ext>
              </a:extLst>
            </p:cNvPr>
            <p:cNvSpPr>
              <a:spLocks noChangeArrowheads="1"/>
            </p:cNvSpPr>
            <p:nvPr/>
          </p:nvSpPr>
          <p:spPr bwMode="auto">
            <a:xfrm>
              <a:off x="1543" y="2154"/>
              <a:ext cx="475" cy="283"/>
            </a:xfrm>
            <a:prstGeom prst="rect">
              <a:avLst/>
            </a:prstGeom>
            <a:solidFill>
              <a:schemeClr val="bg1"/>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85" name="Text Box 16">
              <a:extLst>
                <a:ext uri="{FF2B5EF4-FFF2-40B4-BE49-F238E27FC236}">
                  <a16:creationId xmlns:a16="http://schemas.microsoft.com/office/drawing/2014/main" id="{A8109DDB-F466-4DB5-8738-82DCE2267CB2}"/>
                </a:ext>
              </a:extLst>
            </p:cNvPr>
            <p:cNvSpPr txBox="1">
              <a:spLocks noChangeArrowheads="1"/>
            </p:cNvSpPr>
            <p:nvPr/>
          </p:nvSpPr>
          <p:spPr bwMode="auto">
            <a:xfrm>
              <a:off x="1541" y="2189"/>
              <a:ext cx="429"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 )</a:t>
              </a:r>
            </a:p>
          </p:txBody>
        </p:sp>
        <p:sp>
          <p:nvSpPr>
            <p:cNvPr id="86" name="Text Box 17">
              <a:extLst>
                <a:ext uri="{FF2B5EF4-FFF2-40B4-BE49-F238E27FC236}">
                  <a16:creationId xmlns:a16="http://schemas.microsoft.com/office/drawing/2014/main" id="{8081382A-AD93-4EB9-A3B2-D7B9C9E59E9E}"/>
                </a:ext>
              </a:extLst>
            </p:cNvPr>
            <p:cNvSpPr txBox="1">
              <a:spLocks noChangeArrowheads="1"/>
            </p:cNvSpPr>
            <p:nvPr/>
          </p:nvSpPr>
          <p:spPr bwMode="auto">
            <a:xfrm>
              <a:off x="1735" y="1987"/>
              <a:ext cx="206"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p>
          </p:txBody>
        </p:sp>
        <p:sp>
          <p:nvSpPr>
            <p:cNvPr id="87" name="Text Box 18">
              <a:extLst>
                <a:ext uri="{FF2B5EF4-FFF2-40B4-BE49-F238E27FC236}">
                  <a16:creationId xmlns:a16="http://schemas.microsoft.com/office/drawing/2014/main" id="{D5ED2F4B-65C4-4C2C-85A0-6FA6973686D3}"/>
                </a:ext>
              </a:extLst>
            </p:cNvPr>
            <p:cNvSpPr txBox="1">
              <a:spLocks noChangeArrowheads="1"/>
            </p:cNvSpPr>
            <p:nvPr/>
          </p:nvSpPr>
          <p:spPr bwMode="auto">
            <a:xfrm>
              <a:off x="1638" y="2088"/>
              <a:ext cx="17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p>
          </p:txBody>
        </p:sp>
      </p:grpSp>
      <p:grpSp>
        <p:nvGrpSpPr>
          <p:cNvPr id="88" name="Group 26">
            <a:extLst>
              <a:ext uri="{FF2B5EF4-FFF2-40B4-BE49-F238E27FC236}">
                <a16:creationId xmlns:a16="http://schemas.microsoft.com/office/drawing/2014/main" id="{0AC08BBF-578F-4741-BDC9-5688E1466BF5}"/>
              </a:ext>
            </a:extLst>
          </p:cNvPr>
          <p:cNvGrpSpPr>
            <a:grpSpLocks/>
          </p:cNvGrpSpPr>
          <p:nvPr/>
        </p:nvGrpSpPr>
        <p:grpSpPr bwMode="auto">
          <a:xfrm>
            <a:off x="4176391" y="2601801"/>
            <a:ext cx="1135063" cy="528637"/>
            <a:chOff x="1778" y="2485"/>
            <a:chExt cx="715" cy="333"/>
          </a:xfrm>
        </p:grpSpPr>
        <p:sp>
          <p:nvSpPr>
            <p:cNvPr id="89" name="Text Box 27">
              <a:extLst>
                <a:ext uri="{FF2B5EF4-FFF2-40B4-BE49-F238E27FC236}">
                  <a16:creationId xmlns:a16="http://schemas.microsoft.com/office/drawing/2014/main" id="{FCDE06B0-7951-41BB-BCCC-E18752E916B5}"/>
                </a:ext>
              </a:extLst>
            </p:cNvPr>
            <p:cNvSpPr txBox="1">
              <a:spLocks noChangeArrowheads="1"/>
            </p:cNvSpPr>
            <p:nvPr/>
          </p:nvSpPr>
          <p:spPr bwMode="auto">
            <a:xfrm>
              <a:off x="1778" y="2587"/>
              <a:ext cx="71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(H(m))</a:t>
              </a:r>
            </a:p>
          </p:txBody>
        </p:sp>
        <p:sp>
          <p:nvSpPr>
            <p:cNvPr id="90" name="Text Box 28">
              <a:extLst>
                <a:ext uri="{FF2B5EF4-FFF2-40B4-BE49-F238E27FC236}">
                  <a16:creationId xmlns:a16="http://schemas.microsoft.com/office/drawing/2014/main" id="{ABAF11CC-3EA5-4811-99B8-C5827CD0D051}"/>
                </a:ext>
              </a:extLst>
            </p:cNvPr>
            <p:cNvSpPr txBox="1">
              <a:spLocks noChangeArrowheads="1"/>
            </p:cNvSpPr>
            <p:nvPr/>
          </p:nvSpPr>
          <p:spPr bwMode="auto">
            <a:xfrm>
              <a:off x="1870" y="2485"/>
              <a:ext cx="17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p>
          </p:txBody>
        </p:sp>
      </p:grpSp>
      <p:sp>
        <p:nvSpPr>
          <p:cNvPr id="91" name="Freeform 29">
            <a:extLst>
              <a:ext uri="{FF2B5EF4-FFF2-40B4-BE49-F238E27FC236}">
                <a16:creationId xmlns:a16="http://schemas.microsoft.com/office/drawing/2014/main" id="{48D69C37-5BDA-4DA4-A717-767A9F39EDC7}"/>
              </a:ext>
            </a:extLst>
          </p:cNvPr>
          <p:cNvSpPr>
            <a:spLocks/>
          </p:cNvSpPr>
          <p:nvPr/>
        </p:nvSpPr>
        <p:spPr bwMode="auto">
          <a:xfrm flipV="1">
            <a:off x="2332995" y="4013709"/>
            <a:ext cx="1958975" cy="392112"/>
          </a:xfrm>
          <a:custGeom>
            <a:avLst/>
            <a:gdLst>
              <a:gd name="T0" fmla="*/ 0 w 476"/>
              <a:gd name="T1" fmla="*/ 0 h 247"/>
              <a:gd name="T2" fmla="*/ 144489 w 476"/>
              <a:gd name="T3" fmla="*/ 0 h 247"/>
              <a:gd name="T4" fmla="*/ 144489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rot="10800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等线"/>
              <a:ea typeface="+mn-ea"/>
              <a:cs typeface="+mn-cs"/>
            </a:endParaRPr>
          </a:p>
        </p:txBody>
      </p:sp>
      <p:sp>
        <p:nvSpPr>
          <p:cNvPr id="92" name="Text Box 30">
            <a:extLst>
              <a:ext uri="{FF2B5EF4-FFF2-40B4-BE49-F238E27FC236}">
                <a16:creationId xmlns:a16="http://schemas.microsoft.com/office/drawing/2014/main" id="{1B427D88-A090-4278-BEFB-A0582DCDCB47}"/>
              </a:ext>
            </a:extLst>
          </p:cNvPr>
          <p:cNvSpPr txBox="1">
            <a:spLocks noChangeArrowheads="1"/>
          </p:cNvSpPr>
          <p:nvPr/>
        </p:nvSpPr>
        <p:spPr bwMode="auto">
          <a:xfrm>
            <a:off x="1983163" y="2955097"/>
            <a:ext cx="3984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p>
        </p:txBody>
      </p:sp>
      <p:grpSp>
        <p:nvGrpSpPr>
          <p:cNvPr id="93" name="Group 31">
            <a:extLst>
              <a:ext uri="{FF2B5EF4-FFF2-40B4-BE49-F238E27FC236}">
                <a16:creationId xmlns:a16="http://schemas.microsoft.com/office/drawing/2014/main" id="{DC0ACD62-357E-4F9B-896D-9217731766E8}"/>
              </a:ext>
            </a:extLst>
          </p:cNvPr>
          <p:cNvGrpSpPr>
            <a:grpSpLocks/>
          </p:cNvGrpSpPr>
          <p:nvPr/>
        </p:nvGrpSpPr>
        <p:grpSpPr bwMode="auto">
          <a:xfrm>
            <a:off x="3363591" y="2300797"/>
            <a:ext cx="452438" cy="474662"/>
            <a:chOff x="2637" y="716"/>
            <a:chExt cx="285" cy="299"/>
          </a:xfrm>
        </p:grpSpPr>
        <p:sp>
          <p:nvSpPr>
            <p:cNvPr id="94" name="Text Box 32">
              <a:extLst>
                <a:ext uri="{FF2B5EF4-FFF2-40B4-BE49-F238E27FC236}">
                  <a16:creationId xmlns:a16="http://schemas.microsoft.com/office/drawing/2014/main" id="{87559F1A-9CF2-4C30-8E98-F02393CAC294}"/>
                </a:ext>
              </a:extLst>
            </p:cNvPr>
            <p:cNvSpPr txBox="1">
              <a:spLocks noChangeArrowheads="1"/>
            </p:cNvSpPr>
            <p:nvPr/>
          </p:nvSpPr>
          <p:spPr bwMode="auto">
            <a:xfrm>
              <a:off x="2637" y="763"/>
              <a:ext cx="285"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A</a:t>
              </a:r>
              <a:endPar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sp>
          <p:nvSpPr>
            <p:cNvPr id="95" name="Text Box 33">
              <a:extLst>
                <a:ext uri="{FF2B5EF4-FFF2-40B4-BE49-F238E27FC236}">
                  <a16:creationId xmlns:a16="http://schemas.microsoft.com/office/drawing/2014/main" id="{D610B1CB-EAD7-4ED3-8EE5-71A5952AD2AD}"/>
                </a:ext>
              </a:extLst>
            </p:cNvPr>
            <p:cNvSpPr txBox="1">
              <a:spLocks noChangeArrowheads="1"/>
            </p:cNvSpPr>
            <p:nvPr/>
          </p:nvSpPr>
          <p:spPr bwMode="auto">
            <a:xfrm>
              <a:off x="2735" y="716"/>
              <a:ext cx="17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p>
          </p:txBody>
        </p:sp>
      </p:grpSp>
      <p:pic>
        <p:nvPicPr>
          <p:cNvPr id="96" name="Picture 35" descr="BS00768_[1]">
            <a:extLst>
              <a:ext uri="{FF2B5EF4-FFF2-40B4-BE49-F238E27FC236}">
                <a16:creationId xmlns:a16="http://schemas.microsoft.com/office/drawing/2014/main" id="{9B6EE9F3-EE8A-46B3-B20A-D374CCDFF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885" flipH="1" flipV="1">
            <a:off x="3859937" y="2487526"/>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 name="Text Box 44">
            <a:extLst>
              <a:ext uri="{FF2B5EF4-FFF2-40B4-BE49-F238E27FC236}">
                <a16:creationId xmlns:a16="http://schemas.microsoft.com/office/drawing/2014/main" id="{D110B992-48A0-42A5-AD5D-7CBE89B0EF12}"/>
              </a:ext>
            </a:extLst>
          </p:cNvPr>
          <p:cNvSpPr txBox="1">
            <a:spLocks noChangeArrowheads="1"/>
          </p:cNvSpPr>
          <p:nvPr/>
        </p:nvSpPr>
        <p:spPr bwMode="auto">
          <a:xfrm>
            <a:off x="1982466" y="4182951"/>
            <a:ext cx="3984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t>
            </a:r>
          </a:p>
        </p:txBody>
      </p:sp>
      <p:cxnSp>
        <p:nvCxnSpPr>
          <p:cNvPr id="99" name="Straight Arrow Connector 197">
            <a:extLst>
              <a:ext uri="{FF2B5EF4-FFF2-40B4-BE49-F238E27FC236}">
                <a16:creationId xmlns:a16="http://schemas.microsoft.com/office/drawing/2014/main" id="{67337114-7688-43C0-9175-2B05FB46A5A3}"/>
              </a:ext>
            </a:extLst>
          </p:cNvPr>
          <p:cNvCxnSpPr>
            <a:cxnSpLocks/>
          </p:cNvCxnSpPr>
          <p:nvPr/>
        </p:nvCxnSpPr>
        <p:spPr>
          <a:xfrm>
            <a:off x="4599562" y="3772031"/>
            <a:ext cx="15505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8">
            <a:extLst>
              <a:ext uri="{FF2B5EF4-FFF2-40B4-BE49-F238E27FC236}">
                <a16:creationId xmlns:a16="http://schemas.microsoft.com/office/drawing/2014/main" id="{5B5CDBB3-B40C-4421-BF8A-270D1ED36712}"/>
              </a:ext>
            </a:extLst>
          </p:cNvPr>
          <p:cNvCxnSpPr>
            <a:cxnSpLocks/>
          </p:cNvCxnSpPr>
          <p:nvPr/>
        </p:nvCxnSpPr>
        <p:spPr>
          <a:xfrm>
            <a:off x="2335946" y="3181205"/>
            <a:ext cx="2276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213">
            <a:extLst>
              <a:ext uri="{FF2B5EF4-FFF2-40B4-BE49-F238E27FC236}">
                <a16:creationId xmlns:a16="http://schemas.microsoft.com/office/drawing/2014/main" id="{7779E7DE-EB1D-4864-BEB3-07082964310F}"/>
              </a:ext>
            </a:extLst>
          </p:cNvPr>
          <p:cNvCxnSpPr/>
          <p:nvPr/>
        </p:nvCxnSpPr>
        <p:spPr>
          <a:xfrm>
            <a:off x="3795135" y="2541871"/>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66">
            <a:extLst>
              <a:ext uri="{FF2B5EF4-FFF2-40B4-BE49-F238E27FC236}">
                <a16:creationId xmlns:a16="http://schemas.microsoft.com/office/drawing/2014/main" id="{E3B03818-C7AB-4606-8321-6EFDDE2D9B6A}"/>
              </a:ext>
            </a:extLst>
          </p:cNvPr>
          <p:cNvCxnSpPr>
            <a:cxnSpLocks/>
          </p:cNvCxnSpPr>
          <p:nvPr/>
        </p:nvCxnSpPr>
        <p:spPr>
          <a:xfrm>
            <a:off x="7952362" y="4348502"/>
            <a:ext cx="756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8" descr="BS00768_[1]">
            <a:extLst>
              <a:ext uri="{FF2B5EF4-FFF2-40B4-BE49-F238E27FC236}">
                <a16:creationId xmlns:a16="http://schemas.microsoft.com/office/drawing/2014/main" id="{1469DACB-C01A-4F2C-B5D6-89333B06C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457088" flipH="1" flipV="1">
            <a:off x="6585923" y="3099949"/>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9" name="Group 10">
            <a:extLst>
              <a:ext uri="{FF2B5EF4-FFF2-40B4-BE49-F238E27FC236}">
                <a16:creationId xmlns:a16="http://schemas.microsoft.com/office/drawing/2014/main" id="{88248886-58E0-423D-801F-A68DAA725878}"/>
              </a:ext>
            </a:extLst>
          </p:cNvPr>
          <p:cNvGrpSpPr>
            <a:grpSpLocks/>
          </p:cNvGrpSpPr>
          <p:nvPr/>
        </p:nvGrpSpPr>
        <p:grpSpPr bwMode="auto">
          <a:xfrm>
            <a:off x="6183270" y="3250571"/>
            <a:ext cx="754063" cy="727075"/>
            <a:chOff x="1645" y="264"/>
            <a:chExt cx="475" cy="458"/>
          </a:xfrm>
        </p:grpSpPr>
        <p:sp>
          <p:nvSpPr>
            <p:cNvPr id="110" name="Rectangle 11">
              <a:extLst>
                <a:ext uri="{FF2B5EF4-FFF2-40B4-BE49-F238E27FC236}">
                  <a16:creationId xmlns:a16="http://schemas.microsoft.com/office/drawing/2014/main" id="{2CB002DC-E030-4EA7-96AF-4F44EB5CD4F8}"/>
                </a:ext>
              </a:extLst>
            </p:cNvPr>
            <p:cNvSpPr>
              <a:spLocks noChangeArrowheads="1"/>
            </p:cNvSpPr>
            <p:nvPr/>
          </p:nvSpPr>
          <p:spPr bwMode="auto">
            <a:xfrm>
              <a:off x="1645" y="439"/>
              <a:ext cx="475" cy="283"/>
            </a:xfrm>
            <a:prstGeom prst="rect">
              <a:avLst/>
            </a:prstGeom>
            <a:solidFill>
              <a:srgbClr val="FFFFFF"/>
            </a:solidFill>
            <a:ln w="9525">
              <a:solidFill>
                <a:srgbClr val="000000"/>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11" name="Text Box 12">
              <a:extLst>
                <a:ext uri="{FF2B5EF4-FFF2-40B4-BE49-F238E27FC236}">
                  <a16:creationId xmlns:a16="http://schemas.microsoft.com/office/drawing/2014/main" id="{50F0F09D-3A3D-4307-8B1E-912A714EA3FB}"/>
                </a:ext>
              </a:extLst>
            </p:cNvPr>
            <p:cNvSpPr txBox="1">
              <a:spLocks noChangeArrowheads="1"/>
            </p:cNvSpPr>
            <p:nvPr/>
          </p:nvSpPr>
          <p:spPr bwMode="auto">
            <a:xfrm>
              <a:off x="1654" y="456"/>
              <a:ext cx="422"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112" name="Text Box 13">
              <a:extLst>
                <a:ext uri="{FF2B5EF4-FFF2-40B4-BE49-F238E27FC236}">
                  <a16:creationId xmlns:a16="http://schemas.microsoft.com/office/drawing/2014/main" id="{6D064E67-981A-485F-BA6E-6338F5F57D68}"/>
                </a:ext>
              </a:extLst>
            </p:cNvPr>
            <p:cNvSpPr txBox="1">
              <a:spLocks noChangeArrowheads="1"/>
            </p:cNvSpPr>
            <p:nvPr/>
          </p:nvSpPr>
          <p:spPr bwMode="auto">
            <a:xfrm>
              <a:off x="1844" y="264"/>
              <a:ext cx="206"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grpSp>
        <p:nvGrpSpPr>
          <p:cNvPr id="113" name="Group 14">
            <a:extLst>
              <a:ext uri="{FF2B5EF4-FFF2-40B4-BE49-F238E27FC236}">
                <a16:creationId xmlns:a16="http://schemas.microsoft.com/office/drawing/2014/main" id="{CCCF70ED-0DD6-4AEA-AD44-4479C353BAE6}"/>
              </a:ext>
            </a:extLst>
          </p:cNvPr>
          <p:cNvGrpSpPr>
            <a:grpSpLocks/>
          </p:cNvGrpSpPr>
          <p:nvPr/>
        </p:nvGrpSpPr>
        <p:grpSpPr bwMode="auto">
          <a:xfrm>
            <a:off x="6207082" y="4488821"/>
            <a:ext cx="754063" cy="708025"/>
            <a:chOff x="2144" y="3246"/>
            <a:chExt cx="475" cy="446"/>
          </a:xfrm>
        </p:grpSpPr>
        <p:sp>
          <p:nvSpPr>
            <p:cNvPr id="114" name="Rectangle 15">
              <a:extLst>
                <a:ext uri="{FF2B5EF4-FFF2-40B4-BE49-F238E27FC236}">
                  <a16:creationId xmlns:a16="http://schemas.microsoft.com/office/drawing/2014/main" id="{BF7B437D-E99A-4BD6-B56F-7BC2DC23ADF2}"/>
                </a:ext>
              </a:extLst>
            </p:cNvPr>
            <p:cNvSpPr>
              <a:spLocks noChangeArrowheads="1"/>
            </p:cNvSpPr>
            <p:nvPr/>
          </p:nvSpPr>
          <p:spPr bwMode="auto">
            <a:xfrm>
              <a:off x="2144" y="3397"/>
              <a:ext cx="475" cy="283"/>
            </a:xfrm>
            <a:prstGeom prst="rect">
              <a:avLst/>
            </a:prstGeom>
            <a:solidFill>
              <a:srgbClr val="FFFFFF"/>
            </a:solidFill>
            <a:ln w="9525">
              <a:solidFill>
                <a:srgbClr val="000000"/>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15" name="Text Box 16">
              <a:extLst>
                <a:ext uri="{FF2B5EF4-FFF2-40B4-BE49-F238E27FC236}">
                  <a16:creationId xmlns:a16="http://schemas.microsoft.com/office/drawing/2014/main" id="{6FA3930C-DAB5-492B-9252-32CA72714E76}"/>
                </a:ext>
              </a:extLst>
            </p:cNvPr>
            <p:cNvSpPr txBox="1">
              <a:spLocks noChangeArrowheads="1"/>
            </p:cNvSpPr>
            <p:nvPr/>
          </p:nvSpPr>
          <p:spPr bwMode="auto">
            <a:xfrm>
              <a:off x="2148" y="3432"/>
              <a:ext cx="43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116" name="Text Box 17">
              <a:extLst>
                <a:ext uri="{FF2B5EF4-FFF2-40B4-BE49-F238E27FC236}">
                  <a16:creationId xmlns:a16="http://schemas.microsoft.com/office/drawing/2014/main" id="{413C18E1-270C-4EBF-9E66-B1A700035E9E}"/>
                </a:ext>
              </a:extLst>
            </p:cNvPr>
            <p:cNvSpPr txBox="1">
              <a:spLocks noChangeArrowheads="1"/>
            </p:cNvSpPr>
            <p:nvPr/>
          </p:nvSpPr>
          <p:spPr bwMode="auto">
            <a:xfrm>
              <a:off x="2340" y="3246"/>
              <a:ext cx="206"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117" name="Text Box 18">
              <a:extLst>
                <a:ext uri="{FF2B5EF4-FFF2-40B4-BE49-F238E27FC236}">
                  <a16:creationId xmlns:a16="http://schemas.microsoft.com/office/drawing/2014/main" id="{88644964-286C-44E8-B7C3-D61A407A5821}"/>
                </a:ext>
              </a:extLst>
            </p:cNvPr>
            <p:cNvSpPr txBox="1">
              <a:spLocks noChangeArrowheads="1"/>
            </p:cNvSpPr>
            <p:nvPr/>
          </p:nvSpPr>
          <p:spPr bwMode="auto">
            <a:xfrm>
              <a:off x="2234" y="3331"/>
              <a:ext cx="21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118" name="Line 25">
            <a:extLst>
              <a:ext uri="{FF2B5EF4-FFF2-40B4-BE49-F238E27FC236}">
                <a16:creationId xmlns:a16="http://schemas.microsoft.com/office/drawing/2014/main" id="{9F80F40F-E2C8-4CEE-86AD-8F91AF81405C}"/>
              </a:ext>
            </a:extLst>
          </p:cNvPr>
          <p:cNvSpPr>
            <a:spLocks noChangeShapeType="1"/>
          </p:cNvSpPr>
          <p:nvPr/>
        </p:nvSpPr>
        <p:spPr bwMode="auto">
          <a:xfrm>
            <a:off x="5871770" y="4950783"/>
            <a:ext cx="279061" cy="0"/>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9" name="Text Box 26">
            <a:extLst>
              <a:ext uri="{FF2B5EF4-FFF2-40B4-BE49-F238E27FC236}">
                <a16:creationId xmlns:a16="http://schemas.microsoft.com/office/drawing/2014/main" id="{BA378FC3-952C-4E6E-B5BC-11229CDAD880}"/>
              </a:ext>
            </a:extLst>
          </p:cNvPr>
          <p:cNvSpPr txBox="1">
            <a:spLocks noChangeArrowheads="1"/>
          </p:cNvSpPr>
          <p:nvPr/>
        </p:nvSpPr>
        <p:spPr bwMode="auto">
          <a:xfrm>
            <a:off x="6927807" y="3344233"/>
            <a:ext cx="87947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 )</a:t>
            </a:r>
          </a:p>
        </p:txBody>
      </p:sp>
      <p:grpSp>
        <p:nvGrpSpPr>
          <p:cNvPr id="120" name="Group 27">
            <a:extLst>
              <a:ext uri="{FF2B5EF4-FFF2-40B4-BE49-F238E27FC236}">
                <a16:creationId xmlns:a16="http://schemas.microsoft.com/office/drawing/2014/main" id="{7999C91D-28E2-4D95-810C-EC08C436AAE7}"/>
              </a:ext>
            </a:extLst>
          </p:cNvPr>
          <p:cNvGrpSpPr>
            <a:grpSpLocks/>
          </p:cNvGrpSpPr>
          <p:nvPr/>
        </p:nvGrpSpPr>
        <p:grpSpPr bwMode="auto">
          <a:xfrm>
            <a:off x="6953207" y="4833308"/>
            <a:ext cx="969963" cy="527050"/>
            <a:chOff x="3501" y="648"/>
            <a:chExt cx="611" cy="332"/>
          </a:xfrm>
        </p:grpSpPr>
        <p:sp>
          <p:nvSpPr>
            <p:cNvPr id="121" name="Text Box 28">
              <a:extLst>
                <a:ext uri="{FF2B5EF4-FFF2-40B4-BE49-F238E27FC236}">
                  <a16:creationId xmlns:a16="http://schemas.microsoft.com/office/drawing/2014/main" id="{D759A832-F22F-4914-8661-B8B2FE887734}"/>
                </a:ext>
              </a:extLst>
            </p:cNvPr>
            <p:cNvSpPr txBox="1">
              <a:spLocks noChangeArrowheads="1"/>
            </p:cNvSpPr>
            <p:nvPr/>
          </p:nvSpPr>
          <p:spPr bwMode="auto">
            <a:xfrm>
              <a:off x="3501" y="749"/>
              <a:ext cx="611"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122" name="Text Box 29">
              <a:extLst>
                <a:ext uri="{FF2B5EF4-FFF2-40B4-BE49-F238E27FC236}">
                  <a16:creationId xmlns:a16="http://schemas.microsoft.com/office/drawing/2014/main" id="{A319C6E4-5CAA-47C5-A54A-EDC7367C3B0C}"/>
                </a:ext>
              </a:extLst>
            </p:cNvPr>
            <p:cNvSpPr txBox="1">
              <a:spLocks noChangeArrowheads="1"/>
            </p:cNvSpPr>
            <p:nvPr/>
          </p:nvSpPr>
          <p:spPr bwMode="auto">
            <a:xfrm>
              <a:off x="3584" y="648"/>
              <a:ext cx="21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123" name="Freeform 30">
            <a:extLst>
              <a:ext uri="{FF2B5EF4-FFF2-40B4-BE49-F238E27FC236}">
                <a16:creationId xmlns:a16="http://schemas.microsoft.com/office/drawing/2014/main" id="{BC684A10-B710-4364-8F2F-B981FCEED15D}"/>
              </a:ext>
            </a:extLst>
          </p:cNvPr>
          <p:cNvSpPr>
            <a:spLocks/>
          </p:cNvSpPr>
          <p:nvPr/>
        </p:nvSpPr>
        <p:spPr bwMode="auto">
          <a:xfrm>
            <a:off x="6938920" y="3731583"/>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4" name="Freeform 31">
            <a:extLst>
              <a:ext uri="{FF2B5EF4-FFF2-40B4-BE49-F238E27FC236}">
                <a16:creationId xmlns:a16="http://schemas.microsoft.com/office/drawing/2014/main" id="{B78DD9C7-6848-4328-B91F-60615FB43D7A}"/>
              </a:ext>
            </a:extLst>
          </p:cNvPr>
          <p:cNvSpPr>
            <a:spLocks/>
          </p:cNvSpPr>
          <p:nvPr/>
        </p:nvSpPr>
        <p:spPr bwMode="auto">
          <a:xfrm flipV="1">
            <a:off x="6961145" y="4552321"/>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5" name="Text Box 34">
            <a:extLst>
              <a:ext uri="{FF2B5EF4-FFF2-40B4-BE49-F238E27FC236}">
                <a16:creationId xmlns:a16="http://schemas.microsoft.com/office/drawing/2014/main" id="{0902C7A9-AA3F-4D9D-A41A-720452496B8C}"/>
              </a:ext>
            </a:extLst>
          </p:cNvPr>
          <p:cNvSpPr txBox="1">
            <a:spLocks noChangeArrowheads="1"/>
          </p:cNvSpPr>
          <p:nvPr/>
        </p:nvSpPr>
        <p:spPr bwMode="auto">
          <a:xfrm>
            <a:off x="6178507" y="3002603"/>
            <a:ext cx="4810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p>
        </p:txBody>
      </p:sp>
      <p:grpSp>
        <p:nvGrpSpPr>
          <p:cNvPr id="126" name="Group 36">
            <a:extLst>
              <a:ext uri="{FF2B5EF4-FFF2-40B4-BE49-F238E27FC236}">
                <a16:creationId xmlns:a16="http://schemas.microsoft.com/office/drawing/2014/main" id="{5BC9360F-ABD4-404E-BE2A-3EF1C2A134A1}"/>
              </a:ext>
            </a:extLst>
          </p:cNvPr>
          <p:cNvGrpSpPr>
            <a:grpSpLocks/>
          </p:cNvGrpSpPr>
          <p:nvPr/>
        </p:nvGrpSpPr>
        <p:grpSpPr bwMode="auto">
          <a:xfrm>
            <a:off x="6172157" y="5233358"/>
            <a:ext cx="471488" cy="474663"/>
            <a:chOff x="2643" y="716"/>
            <a:chExt cx="297" cy="299"/>
          </a:xfrm>
        </p:grpSpPr>
        <p:sp>
          <p:nvSpPr>
            <p:cNvPr id="127" name="Text Box 37">
              <a:extLst>
                <a:ext uri="{FF2B5EF4-FFF2-40B4-BE49-F238E27FC236}">
                  <a16:creationId xmlns:a16="http://schemas.microsoft.com/office/drawing/2014/main" id="{03C69CA0-C729-48C7-AF89-9CC6291EEB59}"/>
                </a:ext>
              </a:extLst>
            </p:cNvPr>
            <p:cNvSpPr txBox="1">
              <a:spLocks noChangeArrowheads="1"/>
            </p:cNvSpPr>
            <p:nvPr/>
          </p:nvSpPr>
          <p:spPr bwMode="auto">
            <a:xfrm>
              <a:off x="2643" y="763"/>
              <a:ext cx="285"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28" name="Text Box 38">
              <a:extLst>
                <a:ext uri="{FF2B5EF4-FFF2-40B4-BE49-F238E27FC236}">
                  <a16:creationId xmlns:a16="http://schemas.microsoft.com/office/drawing/2014/main" id="{675EDA6B-5CCD-4AB2-B726-95BD37CEC046}"/>
                </a:ext>
              </a:extLst>
            </p:cNvPr>
            <p:cNvSpPr txBox="1">
              <a:spLocks noChangeArrowheads="1"/>
            </p:cNvSpPr>
            <p:nvPr/>
          </p:nvSpPr>
          <p:spPr bwMode="auto">
            <a:xfrm>
              <a:off x="2730" y="716"/>
              <a:ext cx="21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pic>
        <p:nvPicPr>
          <p:cNvPr id="129" name="Picture 40" descr="BS00768_[1]">
            <a:extLst>
              <a:ext uri="{FF2B5EF4-FFF2-40B4-BE49-F238E27FC236}">
                <a16:creationId xmlns:a16="http://schemas.microsoft.com/office/drawing/2014/main" id="{800308D3-1CE9-4A87-89C7-633A2EAAB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943675" flipH="1" flipV="1">
            <a:off x="6622944" y="5370365"/>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 name="Text Box 64">
            <a:extLst>
              <a:ext uri="{FF2B5EF4-FFF2-40B4-BE49-F238E27FC236}">
                <a16:creationId xmlns:a16="http://schemas.microsoft.com/office/drawing/2014/main" id="{AD436DFC-1063-4337-9CE6-2187AE2FB4F1}"/>
              </a:ext>
            </a:extLst>
          </p:cNvPr>
          <p:cNvSpPr txBox="1">
            <a:spLocks noChangeArrowheads="1"/>
          </p:cNvSpPr>
          <p:nvPr/>
        </p:nvSpPr>
        <p:spPr bwMode="auto">
          <a:xfrm>
            <a:off x="5508856" y="4754969"/>
            <a:ext cx="4810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p>
        </p:txBody>
      </p:sp>
      <p:cxnSp>
        <p:nvCxnSpPr>
          <p:cNvPr id="134" name="Straight Arrow Connector 98">
            <a:extLst>
              <a:ext uri="{FF2B5EF4-FFF2-40B4-BE49-F238E27FC236}">
                <a16:creationId xmlns:a16="http://schemas.microsoft.com/office/drawing/2014/main" id="{C150B93E-BD3A-4625-8787-B41C2529C069}"/>
              </a:ext>
            </a:extLst>
          </p:cNvPr>
          <p:cNvCxnSpPr/>
          <p:nvPr/>
        </p:nvCxnSpPr>
        <p:spPr>
          <a:xfrm>
            <a:off x="6573958" y="3139192"/>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99">
            <a:extLst>
              <a:ext uri="{FF2B5EF4-FFF2-40B4-BE49-F238E27FC236}">
                <a16:creationId xmlns:a16="http://schemas.microsoft.com/office/drawing/2014/main" id="{098128CD-1508-4533-9977-85163370CFB0}"/>
              </a:ext>
            </a:extLst>
          </p:cNvPr>
          <p:cNvCxnSpPr>
            <a:cxnSpLocks/>
          </p:cNvCxnSpPr>
          <p:nvPr/>
        </p:nvCxnSpPr>
        <p:spPr>
          <a:xfrm flipH="1" flipV="1">
            <a:off x="6592000" y="5198638"/>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6" name="Text Box 4">
            <a:extLst>
              <a:ext uri="{FF2B5EF4-FFF2-40B4-BE49-F238E27FC236}">
                <a16:creationId xmlns:a16="http://schemas.microsoft.com/office/drawing/2014/main" id="{47BB5C92-6D37-4050-B4B4-7FE13CAC21EA}"/>
              </a:ext>
            </a:extLst>
          </p:cNvPr>
          <p:cNvSpPr txBox="1">
            <a:spLocks noChangeArrowheads="1"/>
          </p:cNvSpPr>
          <p:nvPr/>
        </p:nvSpPr>
        <p:spPr bwMode="auto">
          <a:xfrm>
            <a:off x="2389397" y="4596634"/>
            <a:ext cx="203132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
                <a:srgbClr val="000099"/>
              </a:buClr>
              <a:buSzPct val="75000"/>
              <a:buFontTx/>
              <a:buNone/>
              <a:tabLst/>
              <a:defRPr/>
            </a:pPr>
            <a:r>
              <a:rPr kumimoji="0" lang="zh-CN" altLang="en-US" sz="1800" b="0" u="none" strike="noStrike" kern="1200" cap="none" spc="0" normalizeH="0" baseline="0" noProof="0" dirty="0">
                <a:ln>
                  <a:noFill/>
                </a:ln>
                <a:solidFill>
                  <a:srgbClr val="7030A0"/>
                </a:solidFill>
                <a:effectLst/>
                <a:uLnTx/>
                <a:uFillTx/>
                <a:latin typeface="微软雅黑" pitchFamily="34" charset="-122"/>
                <a:ea typeface="微软雅黑" pitchFamily="34" charset="-122"/>
              </a:rPr>
              <a:t>完整性和可验证性</a:t>
            </a:r>
            <a:endParaRPr kumimoji="0" lang="en-US" sz="1800" b="0" u="none" strike="noStrike" kern="1200" cap="none" spc="0" normalizeH="0" baseline="0" noProof="0" dirty="0">
              <a:ln>
                <a:noFill/>
              </a:ln>
              <a:solidFill>
                <a:srgbClr val="7030A0"/>
              </a:solidFill>
              <a:effectLst/>
              <a:uLnTx/>
              <a:uFillTx/>
              <a:latin typeface="微软雅黑" pitchFamily="34" charset="-122"/>
              <a:ea typeface="微软雅黑" pitchFamily="34" charset="-122"/>
            </a:endParaRPr>
          </a:p>
        </p:txBody>
      </p:sp>
      <p:sp>
        <p:nvSpPr>
          <p:cNvPr id="137" name="Text Box 4">
            <a:extLst>
              <a:ext uri="{FF2B5EF4-FFF2-40B4-BE49-F238E27FC236}">
                <a16:creationId xmlns:a16="http://schemas.microsoft.com/office/drawing/2014/main" id="{C7641F14-B3C7-48C0-B405-72B786FB177F}"/>
              </a:ext>
            </a:extLst>
          </p:cNvPr>
          <p:cNvSpPr txBox="1">
            <a:spLocks noChangeArrowheads="1"/>
          </p:cNvSpPr>
          <p:nvPr/>
        </p:nvSpPr>
        <p:spPr bwMode="auto">
          <a:xfrm>
            <a:off x="6146915" y="2694418"/>
            <a:ext cx="8771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
                <a:srgbClr val="000099"/>
              </a:buClr>
              <a:buSzPct val="75000"/>
              <a:buFontTx/>
              <a:buNone/>
              <a:tabLst/>
              <a:defRPr/>
            </a:pPr>
            <a:r>
              <a:rPr kumimoji="0" lang="zh-CN" altLang="en-US" sz="1800" b="0" u="none" strike="noStrike" kern="1200" cap="none" spc="0" normalizeH="0" baseline="0" noProof="0" dirty="0">
                <a:ln>
                  <a:noFill/>
                </a:ln>
                <a:solidFill>
                  <a:srgbClr val="7030A0"/>
                </a:solidFill>
                <a:effectLst/>
                <a:uLnTx/>
                <a:uFillTx/>
                <a:latin typeface="微软雅黑" pitchFamily="34" charset="-122"/>
                <a:ea typeface="微软雅黑" pitchFamily="34" charset="-122"/>
              </a:rPr>
              <a:t>保密性</a:t>
            </a:r>
            <a:endParaRPr kumimoji="0" lang="en-US" sz="1600" b="0" u="none" strike="noStrike" kern="1200" cap="none" spc="0" normalizeH="0" baseline="0" noProof="0" dirty="0">
              <a:ln>
                <a:noFill/>
              </a:ln>
              <a:solidFill>
                <a:srgbClr val="7030A0"/>
              </a:solidFill>
              <a:effectLst/>
              <a:uLnTx/>
              <a:uFillTx/>
              <a:latin typeface="微软雅黑" pitchFamily="34" charset="-122"/>
              <a:ea typeface="微软雅黑" pitchFamily="34" charset="-122"/>
            </a:endParaRPr>
          </a:p>
        </p:txBody>
      </p:sp>
      <p:sp>
        <p:nvSpPr>
          <p:cNvPr id="138" name="Text Box 4">
            <a:extLst>
              <a:ext uri="{FF2B5EF4-FFF2-40B4-BE49-F238E27FC236}">
                <a16:creationId xmlns:a16="http://schemas.microsoft.com/office/drawing/2014/main" id="{E43022A9-7D33-4941-9B9D-CDD4F60CBC4C}"/>
              </a:ext>
            </a:extLst>
          </p:cNvPr>
          <p:cNvSpPr txBox="1">
            <a:spLocks noChangeArrowheads="1"/>
          </p:cNvSpPr>
          <p:nvPr/>
        </p:nvSpPr>
        <p:spPr bwMode="auto">
          <a:xfrm>
            <a:off x="1044927" y="5815328"/>
            <a:ext cx="1181896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lvl="0">
              <a:defRPr/>
            </a:pPr>
            <a:r>
              <a:rPr kumimoji="0" lang="en-US" altLang="zh-CN" sz="2800" b="0" i="0" u="none" strike="noStrike" kern="1200" cap="none" spc="0" normalizeH="0" baseline="0" noProof="0" dirty="0">
                <a:ln>
                  <a:noFill/>
                </a:ln>
                <a:solidFill>
                  <a:srgbClr val="7030A0"/>
                </a:solidFill>
                <a:effectLst/>
                <a:uLnTx/>
                <a:uFillTx/>
                <a:latin typeface="微软雅黑" pitchFamily="34" charset="-122"/>
                <a:ea typeface="微软雅黑" pitchFamily="34" charset="-122"/>
              </a:rPr>
              <a:t>Alice</a:t>
            </a:r>
            <a:r>
              <a:rPr kumimoji="0" lang="zh-CN" altLang="en-US" sz="2800" b="0" i="0" u="none" strike="noStrike" kern="1200" cap="none" spc="0" normalizeH="0" baseline="0" noProof="0" dirty="0">
                <a:ln>
                  <a:noFill/>
                </a:ln>
                <a:solidFill>
                  <a:srgbClr val="7030A0"/>
                </a:solidFill>
                <a:effectLst/>
                <a:uLnTx/>
                <a:uFillTx/>
                <a:latin typeface="微软雅黑" pitchFamily="34" charset="-122"/>
                <a:ea typeface="微软雅黑" pitchFamily="34" charset="-122"/>
              </a:rPr>
              <a:t>使用三个密钥：她的私钥、随机生成的新</a:t>
            </a:r>
            <a:r>
              <a:rPr lang="zh-CN" altLang="en-US" sz="2800" dirty="0">
                <a:solidFill>
                  <a:srgbClr val="7030A0"/>
                </a:solidFill>
                <a:latin typeface="微软雅黑" pitchFamily="34" charset="-122"/>
                <a:ea typeface="微软雅黑" pitchFamily="34" charset="-122"/>
              </a:rPr>
              <a:t>对称密钥和</a:t>
            </a:r>
            <a:r>
              <a:rPr lang="en-US" altLang="zh-CN" sz="2800" dirty="0">
                <a:solidFill>
                  <a:srgbClr val="7030A0"/>
                </a:solidFill>
                <a:latin typeface="微软雅黑" pitchFamily="34" charset="-122"/>
                <a:ea typeface="微软雅黑" pitchFamily="34" charset="-122"/>
              </a:rPr>
              <a:t>Bob</a:t>
            </a:r>
            <a:r>
              <a:rPr lang="zh-CN" altLang="en-US" sz="2800" dirty="0">
                <a:solidFill>
                  <a:srgbClr val="7030A0"/>
                </a:solidFill>
                <a:latin typeface="微软雅黑" pitchFamily="34" charset="-122"/>
                <a:ea typeface="微软雅黑" pitchFamily="34" charset="-122"/>
              </a:rPr>
              <a:t>的公钥</a:t>
            </a:r>
            <a:endParaRPr kumimoji="0" lang="en-US" sz="2800" b="0" i="0" u="none" strike="noStrike" kern="1200" cap="none" spc="0" normalizeH="0" baseline="0" noProof="0" dirty="0">
              <a:ln>
                <a:noFill/>
              </a:ln>
              <a:solidFill>
                <a:srgbClr val="7030A0"/>
              </a:solidFill>
              <a:effectLst/>
              <a:uLnTx/>
              <a:uFillTx/>
              <a:latin typeface="微软雅黑" pitchFamily="34" charset="-122"/>
              <a:ea typeface="微软雅黑" pitchFamily="34" charset="-122"/>
            </a:endParaRPr>
          </a:p>
        </p:txBody>
      </p:sp>
      <p:sp>
        <p:nvSpPr>
          <p:cNvPr id="139" name="Text Box 4">
            <a:extLst>
              <a:ext uri="{FF2B5EF4-FFF2-40B4-BE49-F238E27FC236}">
                <a16:creationId xmlns:a16="http://schemas.microsoft.com/office/drawing/2014/main" id="{96C64FF6-5577-4BD0-9D74-1E57D9B28B37}"/>
              </a:ext>
            </a:extLst>
          </p:cNvPr>
          <p:cNvSpPr txBox="1">
            <a:spLocks noChangeArrowheads="1"/>
          </p:cNvSpPr>
          <p:nvPr/>
        </p:nvSpPr>
        <p:spPr bwMode="auto">
          <a:xfrm>
            <a:off x="2364187" y="6292687"/>
            <a:ext cx="70964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u="none" strike="noStrike" kern="1200" cap="none" spc="0" normalizeH="0" baseline="0" noProof="0" dirty="0">
                <a:ln>
                  <a:noFill/>
                </a:ln>
                <a:solidFill>
                  <a:srgbClr val="C00000"/>
                </a:solidFill>
                <a:effectLst/>
                <a:uLnTx/>
                <a:uFillTx/>
                <a:latin typeface="微软雅黑" pitchFamily="34" charset="-122"/>
                <a:ea typeface="微软雅黑" pitchFamily="34" charset="-122"/>
              </a:rPr>
              <a:t>Bob</a:t>
            </a:r>
            <a:r>
              <a:rPr kumimoji="0" lang="zh-CN" altLang="en-US" sz="2800" b="0" u="none" strike="noStrike" kern="1200" cap="none" spc="0" normalizeH="0" baseline="0" noProof="0" dirty="0">
                <a:ln>
                  <a:noFill/>
                </a:ln>
                <a:solidFill>
                  <a:srgbClr val="C00000"/>
                </a:solidFill>
                <a:effectLst/>
                <a:uLnTx/>
                <a:uFillTx/>
                <a:latin typeface="微软雅黑" pitchFamily="34" charset="-122"/>
                <a:ea typeface="微软雅黑" pitchFamily="34" charset="-122"/>
              </a:rPr>
              <a:t>接下来需要进行怎样的操作呢？</a:t>
            </a:r>
            <a:endParaRPr kumimoji="0" lang="en-US" sz="2800" b="0" u="none" strike="noStrike" kern="1200" cap="none" spc="0" normalizeH="0" baseline="0" noProof="0" dirty="0">
              <a:ln>
                <a:noFill/>
              </a:ln>
              <a:solidFill>
                <a:srgbClr val="C00000"/>
              </a:solidFill>
              <a:effectLst/>
              <a:uLnTx/>
              <a:uFillTx/>
              <a:latin typeface="微软雅黑" pitchFamily="34" charset="-122"/>
              <a:ea typeface="微软雅黑" pitchFamily="34" charset="-122"/>
            </a:endParaRPr>
          </a:p>
        </p:txBody>
      </p:sp>
      <p:sp>
        <p:nvSpPr>
          <p:cNvPr id="71" name="Text Box 4">
            <a:extLst>
              <a:ext uri="{FF2B5EF4-FFF2-40B4-BE49-F238E27FC236}">
                <a16:creationId xmlns:a16="http://schemas.microsoft.com/office/drawing/2014/main" id="{787339F3-D097-4B23-9037-404BCD31AB23}"/>
              </a:ext>
            </a:extLst>
          </p:cNvPr>
          <p:cNvSpPr txBox="1">
            <a:spLocks noChangeArrowheads="1"/>
          </p:cNvSpPr>
          <p:nvPr/>
        </p:nvSpPr>
        <p:spPr bwMode="auto">
          <a:xfrm>
            <a:off x="913404" y="1846663"/>
            <a:ext cx="1033648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
                <a:srgbClr val="000099"/>
              </a:buClr>
              <a:buSzPct val="75000"/>
              <a:buFontTx/>
              <a:buNone/>
              <a:tabLst/>
              <a:defRPr/>
            </a:pPr>
            <a:r>
              <a:rPr kumimoji="0" 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 Alice </a:t>
            </a:r>
            <a:r>
              <a:rPr kumimoji="0" lang="zh-CN" alt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想发送一封完整且可验证的</a:t>
            </a:r>
            <a:r>
              <a:rPr kumimoji="0" lang="zh-CN" altLang="en-US" sz="2800" b="0" i="0" u="none" strike="noStrike" kern="1200" cap="none" spc="0" normalizeH="0" baseline="0" noProof="0" dirty="0">
                <a:ln>
                  <a:noFill/>
                </a:ln>
                <a:solidFill>
                  <a:srgbClr val="7030A0"/>
                </a:solidFill>
                <a:effectLst/>
                <a:uLnTx/>
                <a:uFillTx/>
                <a:latin typeface="微软雅黑" pitchFamily="34" charset="-122"/>
                <a:ea typeface="微软雅黑" pitchFamily="34" charset="-122"/>
              </a:rPr>
              <a:t>秘密</a:t>
            </a:r>
            <a:r>
              <a:rPr kumimoji="0" lang="zh-CN" alt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邮件</a:t>
            </a:r>
            <a:r>
              <a:rPr lang="zh-CN" altLang="en-US" sz="2800" dirty="0">
                <a:solidFill>
                  <a:srgbClr val="000000"/>
                </a:solidFill>
                <a:latin typeface="微软雅黑" pitchFamily="34" charset="-122"/>
                <a:ea typeface="微软雅黑" pitchFamily="34" charset="-122"/>
              </a:rPr>
              <a:t>（明文为</a:t>
            </a:r>
            <a:r>
              <a:rPr kumimoji="0" 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m</a:t>
            </a:r>
            <a:r>
              <a:rPr kumimoji="0" lang="zh-CN" alt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）给</a:t>
            </a:r>
            <a:r>
              <a:rPr kumimoji="0" 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rPr>
              <a:t> Bob</a:t>
            </a:r>
          </a:p>
        </p:txBody>
      </p:sp>
      <p:grpSp>
        <p:nvGrpSpPr>
          <p:cNvPr id="73" name="组合 72"/>
          <p:cNvGrpSpPr/>
          <p:nvPr/>
        </p:nvGrpSpPr>
        <p:grpSpPr>
          <a:xfrm>
            <a:off x="690882" y="3182113"/>
            <a:ext cx="715260" cy="1126497"/>
            <a:chOff x="1117602" y="3011425"/>
            <a:chExt cx="715260" cy="1126497"/>
          </a:xfrm>
        </p:grpSpPr>
        <p:grpSp>
          <p:nvGrpSpPr>
            <p:cNvPr id="77" name="组合 110"/>
            <p:cNvGrpSpPr/>
            <p:nvPr/>
          </p:nvGrpSpPr>
          <p:grpSpPr>
            <a:xfrm>
              <a:off x="1158318" y="3011425"/>
              <a:ext cx="612008" cy="718820"/>
              <a:chOff x="8468377" y="140736"/>
              <a:chExt cx="881769" cy="1135453"/>
            </a:xfrm>
          </p:grpSpPr>
          <p:sp>
            <p:nvSpPr>
              <p:cNvPr id="141" name="Freeform 463"/>
              <p:cNvSpPr>
                <a:spLocks/>
              </p:cNvSpPr>
              <p:nvPr/>
            </p:nvSpPr>
            <p:spPr bwMode="auto">
              <a:xfrm>
                <a:off x="8855026" y="140736"/>
                <a:ext cx="339411" cy="272928"/>
              </a:xfrm>
              <a:custGeom>
                <a:avLst/>
                <a:gdLst>
                  <a:gd name="T0" fmla="*/ 19 w 105"/>
                  <a:gd name="T1" fmla="*/ 63 h 84"/>
                  <a:gd name="T2" fmla="*/ 19 w 105"/>
                  <a:gd name="T3" fmla="*/ 21 h 84"/>
                  <a:gd name="T4" fmla="*/ 63 w 105"/>
                  <a:gd name="T5" fmla="*/ 82 h 84"/>
                  <a:gd name="T6" fmla="*/ 19 w 105"/>
                  <a:gd name="T7" fmla="*/ 63 h 84"/>
                </a:gdLst>
                <a:ahLst/>
                <a:cxnLst>
                  <a:cxn ang="0">
                    <a:pos x="T0" y="T1"/>
                  </a:cxn>
                  <a:cxn ang="0">
                    <a:pos x="T2" y="T3"/>
                  </a:cxn>
                  <a:cxn ang="0">
                    <a:pos x="T4" y="T5"/>
                  </a:cxn>
                  <a:cxn ang="0">
                    <a:pos x="T6" y="T7"/>
                  </a:cxn>
                </a:cxnLst>
                <a:rect l="0" t="0" r="r" b="b"/>
                <a:pathLst>
                  <a:path w="105" h="84">
                    <a:moveTo>
                      <a:pt x="19" y="63"/>
                    </a:moveTo>
                    <a:cubicBezTo>
                      <a:pt x="19" y="63"/>
                      <a:pt x="0" y="43"/>
                      <a:pt x="19" y="21"/>
                    </a:cubicBezTo>
                    <a:cubicBezTo>
                      <a:pt x="39" y="0"/>
                      <a:pt x="105" y="32"/>
                      <a:pt x="63" y="82"/>
                    </a:cubicBezTo>
                    <a:cubicBezTo>
                      <a:pt x="39" y="84"/>
                      <a:pt x="19" y="63"/>
                      <a:pt x="19" y="63"/>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2" name="Freeform 464"/>
              <p:cNvSpPr>
                <a:spLocks noEditPoints="1"/>
              </p:cNvSpPr>
              <p:nvPr/>
            </p:nvSpPr>
            <p:spPr bwMode="auto">
              <a:xfrm>
                <a:off x="8844529" y="182725"/>
                <a:ext cx="276428" cy="230939"/>
              </a:xfrm>
              <a:custGeom>
                <a:avLst/>
                <a:gdLst>
                  <a:gd name="T0" fmla="*/ 40 w 85"/>
                  <a:gd name="T1" fmla="*/ 3 h 71"/>
                  <a:gd name="T2" fmla="*/ 24 w 85"/>
                  <a:gd name="T3" fmla="*/ 10 h 71"/>
                  <a:gd name="T4" fmla="*/ 24 w 85"/>
                  <a:gd name="T5" fmla="*/ 49 h 71"/>
                  <a:gd name="T6" fmla="*/ 65 w 85"/>
                  <a:gd name="T7" fmla="*/ 67 h 71"/>
                  <a:gd name="T8" fmla="*/ 75 w 85"/>
                  <a:gd name="T9" fmla="*/ 25 h 71"/>
                  <a:gd name="T10" fmla="*/ 40 w 85"/>
                  <a:gd name="T11" fmla="*/ 3 h 71"/>
                  <a:gd name="T12" fmla="*/ 61 w 85"/>
                  <a:gd name="T13" fmla="*/ 71 h 71"/>
                  <a:gd name="T14" fmla="*/ 21 w 85"/>
                  <a:gd name="T15" fmla="*/ 52 h 71"/>
                  <a:gd name="T16" fmla="*/ 21 w 85"/>
                  <a:gd name="T17" fmla="*/ 7 h 71"/>
                  <a:gd name="T18" fmla="*/ 40 w 85"/>
                  <a:gd name="T19" fmla="*/ 0 h 71"/>
                  <a:gd name="T20" fmla="*/ 79 w 85"/>
                  <a:gd name="T21" fmla="*/ 23 h 71"/>
                  <a:gd name="T22" fmla="*/ 67 w 85"/>
                  <a:gd name="T23" fmla="*/ 70 h 71"/>
                  <a:gd name="T24" fmla="*/ 66 w 85"/>
                  <a:gd name="T25" fmla="*/ 70 h 71"/>
                  <a:gd name="T26" fmla="*/ 61 w 85"/>
                  <a:gd name="T2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1">
                    <a:moveTo>
                      <a:pt x="40" y="3"/>
                    </a:moveTo>
                    <a:cubicBezTo>
                      <a:pt x="33" y="3"/>
                      <a:pt x="27" y="6"/>
                      <a:pt x="24" y="10"/>
                    </a:cubicBezTo>
                    <a:cubicBezTo>
                      <a:pt x="5" y="30"/>
                      <a:pt x="23" y="48"/>
                      <a:pt x="24" y="49"/>
                    </a:cubicBezTo>
                    <a:cubicBezTo>
                      <a:pt x="24" y="49"/>
                      <a:pt x="43" y="69"/>
                      <a:pt x="65" y="67"/>
                    </a:cubicBezTo>
                    <a:cubicBezTo>
                      <a:pt x="81" y="48"/>
                      <a:pt x="79" y="34"/>
                      <a:pt x="75" y="25"/>
                    </a:cubicBezTo>
                    <a:cubicBezTo>
                      <a:pt x="69" y="11"/>
                      <a:pt x="53" y="3"/>
                      <a:pt x="40" y="3"/>
                    </a:cubicBezTo>
                    <a:moveTo>
                      <a:pt x="61" y="71"/>
                    </a:moveTo>
                    <a:cubicBezTo>
                      <a:pt x="39" y="71"/>
                      <a:pt x="22" y="52"/>
                      <a:pt x="21" y="52"/>
                    </a:cubicBezTo>
                    <a:cubicBezTo>
                      <a:pt x="21" y="51"/>
                      <a:pt x="0" y="30"/>
                      <a:pt x="21" y="7"/>
                    </a:cubicBezTo>
                    <a:cubicBezTo>
                      <a:pt x="25" y="2"/>
                      <a:pt x="32" y="0"/>
                      <a:pt x="40" y="0"/>
                    </a:cubicBezTo>
                    <a:cubicBezTo>
                      <a:pt x="54" y="0"/>
                      <a:pt x="71" y="8"/>
                      <a:pt x="79" y="23"/>
                    </a:cubicBezTo>
                    <a:cubicBezTo>
                      <a:pt x="83" y="33"/>
                      <a:pt x="85" y="49"/>
                      <a:pt x="67" y="70"/>
                    </a:cubicBezTo>
                    <a:cubicBezTo>
                      <a:pt x="67" y="70"/>
                      <a:pt x="66" y="70"/>
                      <a:pt x="66" y="70"/>
                    </a:cubicBezTo>
                    <a:cubicBezTo>
                      <a:pt x="64" y="71"/>
                      <a:pt x="63" y="71"/>
                      <a:pt x="61"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3" name="Freeform 465"/>
              <p:cNvSpPr>
                <a:spLocks/>
              </p:cNvSpPr>
              <p:nvPr/>
            </p:nvSpPr>
            <p:spPr bwMode="auto">
              <a:xfrm>
                <a:off x="8657328" y="296445"/>
                <a:ext cx="537109" cy="486373"/>
              </a:xfrm>
              <a:custGeom>
                <a:avLst/>
                <a:gdLst>
                  <a:gd name="T0" fmla="*/ 18 w 166"/>
                  <a:gd name="T1" fmla="*/ 150 h 150"/>
                  <a:gd name="T2" fmla="*/ 10 w 166"/>
                  <a:gd name="T3" fmla="*/ 66 h 150"/>
                  <a:gd name="T4" fmla="*/ 100 w 166"/>
                  <a:gd name="T5" fmla="*/ 17 h 150"/>
                  <a:gd name="T6" fmla="*/ 141 w 166"/>
                  <a:gd name="T7" fmla="*/ 143 h 150"/>
                  <a:gd name="T8" fmla="*/ 95 w 166"/>
                  <a:gd name="T9" fmla="*/ 62 h 150"/>
                  <a:gd name="T10" fmla="*/ 18 w 166"/>
                  <a:gd name="T11" fmla="*/ 150 h 150"/>
                </a:gdLst>
                <a:ahLst/>
                <a:cxnLst>
                  <a:cxn ang="0">
                    <a:pos x="T0" y="T1"/>
                  </a:cxn>
                  <a:cxn ang="0">
                    <a:pos x="T2" y="T3"/>
                  </a:cxn>
                  <a:cxn ang="0">
                    <a:pos x="T4" y="T5"/>
                  </a:cxn>
                  <a:cxn ang="0">
                    <a:pos x="T6" y="T7"/>
                  </a:cxn>
                  <a:cxn ang="0">
                    <a:pos x="T8" y="T9"/>
                  </a:cxn>
                  <a:cxn ang="0">
                    <a:pos x="T10" y="T11"/>
                  </a:cxn>
                </a:cxnLst>
                <a:rect l="0" t="0" r="r" b="b"/>
                <a:pathLst>
                  <a:path w="166" h="150">
                    <a:moveTo>
                      <a:pt x="18" y="150"/>
                    </a:moveTo>
                    <a:cubicBezTo>
                      <a:pt x="18" y="150"/>
                      <a:pt x="0" y="113"/>
                      <a:pt x="10" y="66"/>
                    </a:cubicBezTo>
                    <a:cubicBezTo>
                      <a:pt x="20" y="19"/>
                      <a:pt x="59" y="0"/>
                      <a:pt x="100" y="17"/>
                    </a:cubicBezTo>
                    <a:cubicBezTo>
                      <a:pt x="124" y="11"/>
                      <a:pt x="166" y="49"/>
                      <a:pt x="141" y="143"/>
                    </a:cubicBezTo>
                    <a:cubicBezTo>
                      <a:pt x="137" y="129"/>
                      <a:pt x="107" y="69"/>
                      <a:pt x="95" y="62"/>
                    </a:cubicBezTo>
                    <a:cubicBezTo>
                      <a:pt x="82" y="55"/>
                      <a:pt x="29" y="111"/>
                      <a:pt x="18" y="150"/>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4" name="Freeform 466"/>
              <p:cNvSpPr>
                <a:spLocks noEditPoints="1"/>
              </p:cNvSpPr>
              <p:nvPr/>
            </p:nvSpPr>
            <p:spPr bwMode="auto">
              <a:xfrm>
                <a:off x="8650329" y="326187"/>
                <a:ext cx="512616" cy="463629"/>
              </a:xfrm>
              <a:custGeom>
                <a:avLst/>
                <a:gdLst>
                  <a:gd name="T0" fmla="*/ 73 w 158"/>
                  <a:gd name="T1" fmla="*/ 4 h 143"/>
                  <a:gd name="T2" fmla="*/ 14 w 158"/>
                  <a:gd name="T3" fmla="*/ 57 h 143"/>
                  <a:gd name="T4" fmla="*/ 20 w 158"/>
                  <a:gd name="T5" fmla="*/ 135 h 143"/>
                  <a:gd name="T6" fmla="*/ 94 w 158"/>
                  <a:gd name="T7" fmla="*/ 50 h 143"/>
                  <a:gd name="T8" fmla="*/ 97 w 158"/>
                  <a:gd name="T9" fmla="*/ 51 h 143"/>
                  <a:gd name="T10" fmla="*/ 142 w 158"/>
                  <a:gd name="T11" fmla="*/ 127 h 143"/>
                  <a:gd name="T12" fmla="*/ 133 w 158"/>
                  <a:gd name="T13" fmla="*/ 24 h 143"/>
                  <a:gd name="T14" fmla="*/ 107 w 158"/>
                  <a:gd name="T15" fmla="*/ 9 h 143"/>
                  <a:gd name="T16" fmla="*/ 102 w 158"/>
                  <a:gd name="T17" fmla="*/ 9 h 143"/>
                  <a:gd name="T18" fmla="*/ 101 w 158"/>
                  <a:gd name="T19" fmla="*/ 9 h 143"/>
                  <a:gd name="T20" fmla="*/ 73 w 158"/>
                  <a:gd name="T21" fmla="*/ 4 h 143"/>
                  <a:gd name="T22" fmla="*/ 20 w 158"/>
                  <a:gd name="T23" fmla="*/ 143 h 143"/>
                  <a:gd name="T24" fmla="*/ 18 w 158"/>
                  <a:gd name="T25" fmla="*/ 142 h 143"/>
                  <a:gd name="T26" fmla="*/ 10 w 158"/>
                  <a:gd name="T27" fmla="*/ 57 h 143"/>
                  <a:gd name="T28" fmla="*/ 73 w 158"/>
                  <a:gd name="T29" fmla="*/ 0 h 143"/>
                  <a:gd name="T30" fmla="*/ 102 w 158"/>
                  <a:gd name="T31" fmla="*/ 6 h 143"/>
                  <a:gd name="T32" fmla="*/ 107 w 158"/>
                  <a:gd name="T33" fmla="*/ 5 h 143"/>
                  <a:gd name="T34" fmla="*/ 136 w 158"/>
                  <a:gd name="T35" fmla="*/ 22 h 143"/>
                  <a:gd name="T36" fmla="*/ 144 w 158"/>
                  <a:gd name="T37" fmla="*/ 135 h 143"/>
                  <a:gd name="T38" fmla="*/ 142 w 158"/>
                  <a:gd name="T39" fmla="*/ 136 h 143"/>
                  <a:gd name="T40" fmla="*/ 141 w 158"/>
                  <a:gd name="T41" fmla="*/ 135 h 143"/>
                  <a:gd name="T42" fmla="*/ 96 w 158"/>
                  <a:gd name="T43" fmla="*/ 55 h 143"/>
                  <a:gd name="T44" fmla="*/ 94 w 158"/>
                  <a:gd name="T45" fmla="*/ 54 h 143"/>
                  <a:gd name="T46" fmla="*/ 22 w 158"/>
                  <a:gd name="T47" fmla="*/ 141 h 143"/>
                  <a:gd name="T48" fmla="*/ 20 w 158"/>
                  <a:gd name="T49" fmla="*/ 143 h 143"/>
                  <a:gd name="T50" fmla="*/ 20 w 158"/>
                  <a:gd name="T5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43">
                    <a:moveTo>
                      <a:pt x="73" y="4"/>
                    </a:moveTo>
                    <a:cubicBezTo>
                      <a:pt x="44" y="4"/>
                      <a:pt x="21" y="24"/>
                      <a:pt x="14" y="57"/>
                    </a:cubicBezTo>
                    <a:cubicBezTo>
                      <a:pt x="6" y="94"/>
                      <a:pt x="16" y="124"/>
                      <a:pt x="20" y="135"/>
                    </a:cubicBezTo>
                    <a:cubicBezTo>
                      <a:pt x="33" y="99"/>
                      <a:pt x="77" y="50"/>
                      <a:pt x="94" y="50"/>
                    </a:cubicBezTo>
                    <a:cubicBezTo>
                      <a:pt x="95" y="50"/>
                      <a:pt x="96" y="51"/>
                      <a:pt x="97" y="51"/>
                    </a:cubicBezTo>
                    <a:cubicBezTo>
                      <a:pt x="110" y="58"/>
                      <a:pt x="135" y="107"/>
                      <a:pt x="142" y="127"/>
                    </a:cubicBezTo>
                    <a:cubicBezTo>
                      <a:pt x="158" y="65"/>
                      <a:pt x="141" y="35"/>
                      <a:pt x="133" y="24"/>
                    </a:cubicBezTo>
                    <a:cubicBezTo>
                      <a:pt x="126" y="15"/>
                      <a:pt x="116" y="9"/>
                      <a:pt x="107" y="9"/>
                    </a:cubicBezTo>
                    <a:cubicBezTo>
                      <a:pt x="105" y="9"/>
                      <a:pt x="104" y="9"/>
                      <a:pt x="102" y="9"/>
                    </a:cubicBezTo>
                    <a:cubicBezTo>
                      <a:pt x="102" y="10"/>
                      <a:pt x="102" y="10"/>
                      <a:pt x="101" y="9"/>
                    </a:cubicBezTo>
                    <a:cubicBezTo>
                      <a:pt x="92" y="6"/>
                      <a:pt x="82" y="4"/>
                      <a:pt x="73" y="4"/>
                    </a:cubicBezTo>
                    <a:moveTo>
                      <a:pt x="20" y="143"/>
                    </a:moveTo>
                    <a:cubicBezTo>
                      <a:pt x="19" y="143"/>
                      <a:pt x="19" y="142"/>
                      <a:pt x="18" y="142"/>
                    </a:cubicBezTo>
                    <a:cubicBezTo>
                      <a:pt x="18" y="141"/>
                      <a:pt x="0" y="103"/>
                      <a:pt x="10" y="57"/>
                    </a:cubicBezTo>
                    <a:cubicBezTo>
                      <a:pt x="18" y="22"/>
                      <a:pt x="42" y="0"/>
                      <a:pt x="73" y="0"/>
                    </a:cubicBezTo>
                    <a:cubicBezTo>
                      <a:pt x="83" y="0"/>
                      <a:pt x="92" y="2"/>
                      <a:pt x="102" y="6"/>
                    </a:cubicBezTo>
                    <a:cubicBezTo>
                      <a:pt x="104" y="5"/>
                      <a:pt x="105" y="5"/>
                      <a:pt x="107" y="5"/>
                    </a:cubicBezTo>
                    <a:cubicBezTo>
                      <a:pt x="117" y="5"/>
                      <a:pt x="128" y="11"/>
                      <a:pt x="136" y="22"/>
                    </a:cubicBezTo>
                    <a:cubicBezTo>
                      <a:pt x="154" y="46"/>
                      <a:pt x="157" y="87"/>
                      <a:pt x="144" y="135"/>
                    </a:cubicBezTo>
                    <a:cubicBezTo>
                      <a:pt x="144" y="135"/>
                      <a:pt x="143" y="136"/>
                      <a:pt x="142" y="136"/>
                    </a:cubicBezTo>
                    <a:cubicBezTo>
                      <a:pt x="142" y="136"/>
                      <a:pt x="141" y="135"/>
                      <a:pt x="141" y="135"/>
                    </a:cubicBezTo>
                    <a:cubicBezTo>
                      <a:pt x="137" y="120"/>
                      <a:pt x="107" y="61"/>
                      <a:pt x="96" y="55"/>
                    </a:cubicBezTo>
                    <a:cubicBezTo>
                      <a:pt x="95" y="54"/>
                      <a:pt x="95" y="54"/>
                      <a:pt x="94" y="54"/>
                    </a:cubicBezTo>
                    <a:cubicBezTo>
                      <a:pt x="79" y="54"/>
                      <a:pt x="32" y="105"/>
                      <a:pt x="22" y="141"/>
                    </a:cubicBezTo>
                    <a:cubicBezTo>
                      <a:pt x="22" y="142"/>
                      <a:pt x="21" y="143"/>
                      <a:pt x="20" y="143"/>
                    </a:cubicBezTo>
                    <a:cubicBezTo>
                      <a:pt x="20" y="143"/>
                      <a:pt x="20" y="143"/>
                      <a:pt x="20" y="1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5" name="Freeform 467"/>
              <p:cNvSpPr>
                <a:spLocks/>
              </p:cNvSpPr>
              <p:nvPr/>
            </p:nvSpPr>
            <p:spPr bwMode="auto">
              <a:xfrm>
                <a:off x="8543607" y="1062744"/>
                <a:ext cx="722561" cy="206446"/>
              </a:xfrm>
              <a:custGeom>
                <a:avLst/>
                <a:gdLst>
                  <a:gd name="T0" fmla="*/ 188 w 223"/>
                  <a:gd name="T1" fmla="*/ 7 h 64"/>
                  <a:gd name="T2" fmla="*/ 218 w 223"/>
                  <a:gd name="T3" fmla="*/ 64 h 64"/>
                  <a:gd name="T4" fmla="*/ 5 w 223"/>
                  <a:gd name="T5" fmla="*/ 64 h 64"/>
                  <a:gd name="T6" fmla="*/ 35 w 223"/>
                  <a:gd name="T7" fmla="*/ 7 h 64"/>
                  <a:gd name="T8" fmla="*/ 61 w 223"/>
                  <a:gd name="T9" fmla="*/ 0 h 64"/>
                  <a:gd name="T10" fmla="*/ 76 w 223"/>
                  <a:gd name="T11" fmla="*/ 31 h 64"/>
                  <a:gd name="T12" fmla="*/ 110 w 223"/>
                  <a:gd name="T13" fmla="*/ 22 h 64"/>
                  <a:gd name="T14" fmla="*/ 140 w 223"/>
                  <a:gd name="T15" fmla="*/ 34 h 64"/>
                  <a:gd name="T16" fmla="*/ 160 w 223"/>
                  <a:gd name="T17" fmla="*/ 0 h 64"/>
                  <a:gd name="T18" fmla="*/ 188 w 223"/>
                  <a:gd name="T19"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64">
                    <a:moveTo>
                      <a:pt x="188" y="7"/>
                    </a:moveTo>
                    <a:cubicBezTo>
                      <a:pt x="223" y="18"/>
                      <a:pt x="218" y="64"/>
                      <a:pt x="218" y="64"/>
                    </a:cubicBezTo>
                    <a:cubicBezTo>
                      <a:pt x="5" y="64"/>
                      <a:pt x="5" y="64"/>
                      <a:pt x="5" y="64"/>
                    </a:cubicBezTo>
                    <a:cubicBezTo>
                      <a:pt x="5" y="64"/>
                      <a:pt x="0" y="18"/>
                      <a:pt x="35" y="7"/>
                    </a:cubicBezTo>
                    <a:cubicBezTo>
                      <a:pt x="45" y="4"/>
                      <a:pt x="53" y="2"/>
                      <a:pt x="61" y="0"/>
                    </a:cubicBezTo>
                    <a:cubicBezTo>
                      <a:pt x="61" y="4"/>
                      <a:pt x="66" y="22"/>
                      <a:pt x="76" y="31"/>
                    </a:cubicBezTo>
                    <a:cubicBezTo>
                      <a:pt x="86" y="41"/>
                      <a:pt x="102" y="35"/>
                      <a:pt x="110" y="22"/>
                    </a:cubicBezTo>
                    <a:cubicBezTo>
                      <a:pt x="122" y="37"/>
                      <a:pt x="130" y="39"/>
                      <a:pt x="140" y="34"/>
                    </a:cubicBezTo>
                    <a:cubicBezTo>
                      <a:pt x="152" y="27"/>
                      <a:pt x="160" y="0"/>
                      <a:pt x="160" y="0"/>
                    </a:cubicBezTo>
                    <a:cubicBezTo>
                      <a:pt x="168" y="2"/>
                      <a:pt x="177" y="4"/>
                      <a:pt x="188" y="7"/>
                    </a:cubicBezTo>
                  </a:path>
                </a:pathLst>
              </a:custGeom>
              <a:solidFill>
                <a:srgbClr val="C48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6" name="Freeform 468"/>
              <p:cNvSpPr>
                <a:spLocks/>
              </p:cNvSpPr>
              <p:nvPr/>
            </p:nvSpPr>
            <p:spPr bwMode="auto">
              <a:xfrm>
                <a:off x="8741306" y="1040000"/>
                <a:ext cx="320166" cy="155709"/>
              </a:xfrm>
              <a:custGeom>
                <a:avLst/>
                <a:gdLst>
                  <a:gd name="T0" fmla="*/ 23 w 99"/>
                  <a:gd name="T1" fmla="*/ 5 h 48"/>
                  <a:gd name="T2" fmla="*/ 52 w 99"/>
                  <a:gd name="T3" fmla="*/ 18 h 48"/>
                  <a:gd name="T4" fmla="*/ 76 w 99"/>
                  <a:gd name="T5" fmla="*/ 6 h 48"/>
                  <a:gd name="T6" fmla="*/ 76 w 99"/>
                  <a:gd name="T7" fmla="*/ 6 h 48"/>
                  <a:gd name="T8" fmla="*/ 80 w 99"/>
                  <a:gd name="T9" fmla="*/ 0 h 48"/>
                  <a:gd name="T10" fmla="*/ 99 w 99"/>
                  <a:gd name="T11" fmla="*/ 7 h 48"/>
                  <a:gd name="T12" fmla="*/ 79 w 99"/>
                  <a:gd name="T13" fmla="*/ 41 h 48"/>
                  <a:gd name="T14" fmla="*/ 49 w 99"/>
                  <a:gd name="T15" fmla="*/ 29 h 48"/>
                  <a:gd name="T16" fmla="*/ 15 w 99"/>
                  <a:gd name="T17" fmla="*/ 38 h 48"/>
                  <a:gd name="T18" fmla="*/ 0 w 99"/>
                  <a:gd name="T19" fmla="*/ 7 h 48"/>
                  <a:gd name="T20" fmla="*/ 19 w 99"/>
                  <a:gd name="T21" fmla="*/ 1 h 48"/>
                  <a:gd name="T22" fmla="*/ 19 w 99"/>
                  <a:gd name="T23" fmla="*/ 1 h 48"/>
                  <a:gd name="T24" fmla="*/ 23 w 99"/>
                  <a:gd name="T25"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8">
                    <a:moveTo>
                      <a:pt x="23" y="5"/>
                    </a:moveTo>
                    <a:cubicBezTo>
                      <a:pt x="27" y="11"/>
                      <a:pt x="37" y="18"/>
                      <a:pt x="52" y="18"/>
                    </a:cubicBezTo>
                    <a:cubicBezTo>
                      <a:pt x="59" y="18"/>
                      <a:pt x="69" y="15"/>
                      <a:pt x="76" y="6"/>
                    </a:cubicBezTo>
                    <a:cubicBezTo>
                      <a:pt x="76" y="6"/>
                      <a:pt x="76" y="6"/>
                      <a:pt x="76" y="6"/>
                    </a:cubicBezTo>
                    <a:cubicBezTo>
                      <a:pt x="78" y="4"/>
                      <a:pt x="79" y="2"/>
                      <a:pt x="80" y="0"/>
                    </a:cubicBezTo>
                    <a:cubicBezTo>
                      <a:pt x="85" y="2"/>
                      <a:pt x="91" y="4"/>
                      <a:pt x="99" y="7"/>
                    </a:cubicBezTo>
                    <a:cubicBezTo>
                      <a:pt x="99" y="7"/>
                      <a:pt x="91" y="34"/>
                      <a:pt x="79" y="41"/>
                    </a:cubicBezTo>
                    <a:cubicBezTo>
                      <a:pt x="69" y="46"/>
                      <a:pt x="61" y="44"/>
                      <a:pt x="49" y="29"/>
                    </a:cubicBezTo>
                    <a:cubicBezTo>
                      <a:pt x="41" y="42"/>
                      <a:pt x="25" y="48"/>
                      <a:pt x="15" y="38"/>
                    </a:cubicBezTo>
                    <a:cubicBezTo>
                      <a:pt x="5" y="29"/>
                      <a:pt x="0" y="11"/>
                      <a:pt x="0" y="7"/>
                    </a:cubicBezTo>
                    <a:cubicBezTo>
                      <a:pt x="7" y="5"/>
                      <a:pt x="14" y="3"/>
                      <a:pt x="19" y="1"/>
                    </a:cubicBezTo>
                    <a:cubicBezTo>
                      <a:pt x="19" y="1"/>
                      <a:pt x="19" y="1"/>
                      <a:pt x="19" y="1"/>
                    </a:cubicBezTo>
                    <a:cubicBezTo>
                      <a:pt x="19" y="1"/>
                      <a:pt x="20" y="3"/>
                      <a:pt x="2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7" name="Freeform 469"/>
              <p:cNvSpPr>
                <a:spLocks/>
              </p:cNvSpPr>
              <p:nvPr/>
            </p:nvSpPr>
            <p:spPr bwMode="auto">
              <a:xfrm>
                <a:off x="8802540" y="865046"/>
                <a:ext cx="197698" cy="194199"/>
              </a:xfrm>
              <a:custGeom>
                <a:avLst/>
                <a:gdLst>
                  <a:gd name="T0" fmla="*/ 61 w 61"/>
                  <a:gd name="T1" fmla="*/ 54 h 60"/>
                  <a:gd name="T2" fmla="*/ 57 w 61"/>
                  <a:gd name="T3" fmla="*/ 60 h 60"/>
                  <a:gd name="T4" fmla="*/ 57 w 61"/>
                  <a:gd name="T5" fmla="*/ 60 h 60"/>
                  <a:gd name="T6" fmla="*/ 4 w 61"/>
                  <a:gd name="T7" fmla="*/ 59 h 60"/>
                  <a:gd name="T8" fmla="*/ 0 w 61"/>
                  <a:gd name="T9" fmla="*/ 55 h 60"/>
                  <a:gd name="T10" fmla="*/ 13 w 61"/>
                  <a:gd name="T11" fmla="*/ 40 h 60"/>
                  <a:gd name="T12" fmla="*/ 11 w 61"/>
                  <a:gd name="T13" fmla="*/ 0 h 60"/>
                  <a:gd name="T14" fmla="*/ 36 w 61"/>
                  <a:gd name="T15" fmla="*/ 1 h 60"/>
                  <a:gd name="T16" fmla="*/ 36 w 61"/>
                  <a:gd name="T17" fmla="*/ 1 h 60"/>
                  <a:gd name="T18" fmla="*/ 52 w 61"/>
                  <a:gd name="T19" fmla="*/ 0 h 60"/>
                  <a:gd name="T20" fmla="*/ 50 w 61"/>
                  <a:gd name="T21" fmla="*/ 40 h 60"/>
                  <a:gd name="T22" fmla="*/ 61 w 61"/>
                  <a:gd name="T23"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0">
                    <a:moveTo>
                      <a:pt x="61" y="54"/>
                    </a:moveTo>
                    <a:cubicBezTo>
                      <a:pt x="60" y="56"/>
                      <a:pt x="59" y="58"/>
                      <a:pt x="57" y="60"/>
                    </a:cubicBezTo>
                    <a:cubicBezTo>
                      <a:pt x="57" y="60"/>
                      <a:pt x="57" y="60"/>
                      <a:pt x="57" y="60"/>
                    </a:cubicBezTo>
                    <a:cubicBezTo>
                      <a:pt x="4" y="59"/>
                      <a:pt x="4" y="59"/>
                      <a:pt x="4" y="59"/>
                    </a:cubicBezTo>
                    <a:cubicBezTo>
                      <a:pt x="1" y="57"/>
                      <a:pt x="0" y="55"/>
                      <a:pt x="0" y="55"/>
                    </a:cubicBezTo>
                    <a:cubicBezTo>
                      <a:pt x="8" y="52"/>
                      <a:pt x="12" y="48"/>
                      <a:pt x="13" y="40"/>
                    </a:cubicBezTo>
                    <a:cubicBezTo>
                      <a:pt x="13" y="24"/>
                      <a:pt x="11" y="0"/>
                      <a:pt x="11" y="0"/>
                    </a:cubicBezTo>
                    <a:cubicBezTo>
                      <a:pt x="36" y="1"/>
                      <a:pt x="36" y="1"/>
                      <a:pt x="36" y="1"/>
                    </a:cubicBezTo>
                    <a:cubicBezTo>
                      <a:pt x="36" y="1"/>
                      <a:pt x="36" y="1"/>
                      <a:pt x="36" y="1"/>
                    </a:cubicBezTo>
                    <a:cubicBezTo>
                      <a:pt x="52" y="0"/>
                      <a:pt x="52" y="0"/>
                      <a:pt x="52" y="0"/>
                    </a:cubicBezTo>
                    <a:cubicBezTo>
                      <a:pt x="52" y="0"/>
                      <a:pt x="50" y="24"/>
                      <a:pt x="50" y="40"/>
                    </a:cubicBezTo>
                    <a:cubicBezTo>
                      <a:pt x="51" y="47"/>
                      <a:pt x="54" y="51"/>
                      <a:pt x="61" y="54"/>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8" name="Freeform 470"/>
              <p:cNvSpPr>
                <a:spLocks/>
              </p:cNvSpPr>
              <p:nvPr/>
            </p:nvSpPr>
            <p:spPr bwMode="auto">
              <a:xfrm>
                <a:off x="8816536" y="1055746"/>
                <a:ext cx="171455" cy="41989"/>
              </a:xfrm>
              <a:custGeom>
                <a:avLst/>
                <a:gdLst>
                  <a:gd name="T0" fmla="*/ 0 w 53"/>
                  <a:gd name="T1" fmla="*/ 0 h 13"/>
                  <a:gd name="T2" fmla="*/ 53 w 53"/>
                  <a:gd name="T3" fmla="*/ 1 h 13"/>
                  <a:gd name="T4" fmla="*/ 29 w 53"/>
                  <a:gd name="T5" fmla="*/ 13 h 13"/>
                  <a:gd name="T6" fmla="*/ 0 w 53"/>
                  <a:gd name="T7" fmla="*/ 0 h 13"/>
                </a:gdLst>
                <a:ahLst/>
                <a:cxnLst>
                  <a:cxn ang="0">
                    <a:pos x="T0" y="T1"/>
                  </a:cxn>
                  <a:cxn ang="0">
                    <a:pos x="T2" y="T3"/>
                  </a:cxn>
                  <a:cxn ang="0">
                    <a:pos x="T4" y="T5"/>
                  </a:cxn>
                  <a:cxn ang="0">
                    <a:pos x="T6" y="T7"/>
                  </a:cxn>
                </a:cxnLst>
                <a:rect l="0" t="0" r="r" b="b"/>
                <a:pathLst>
                  <a:path w="53" h="13">
                    <a:moveTo>
                      <a:pt x="0" y="0"/>
                    </a:moveTo>
                    <a:cubicBezTo>
                      <a:pt x="53" y="1"/>
                      <a:pt x="53" y="1"/>
                      <a:pt x="53" y="1"/>
                    </a:cubicBezTo>
                    <a:cubicBezTo>
                      <a:pt x="46" y="10"/>
                      <a:pt x="36" y="13"/>
                      <a:pt x="29" y="13"/>
                    </a:cubicBezTo>
                    <a:cubicBezTo>
                      <a:pt x="14" y="13"/>
                      <a:pt x="4" y="6"/>
                      <a:pt x="0" y="0"/>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9" name="Freeform 471"/>
              <p:cNvSpPr>
                <a:spLocks noEditPoints="1"/>
              </p:cNvSpPr>
              <p:nvPr/>
            </p:nvSpPr>
            <p:spPr bwMode="auto">
              <a:xfrm>
                <a:off x="8540108" y="858048"/>
                <a:ext cx="733058" cy="418140"/>
              </a:xfrm>
              <a:custGeom>
                <a:avLst/>
                <a:gdLst>
                  <a:gd name="T0" fmla="*/ 8 w 226"/>
                  <a:gd name="T1" fmla="*/ 125 h 129"/>
                  <a:gd name="T2" fmla="*/ 218 w 226"/>
                  <a:gd name="T3" fmla="*/ 125 h 129"/>
                  <a:gd name="T4" fmla="*/ 188 w 226"/>
                  <a:gd name="T5" fmla="*/ 72 h 129"/>
                  <a:gd name="T6" fmla="*/ 166 w 226"/>
                  <a:gd name="T7" fmla="*/ 66 h 129"/>
                  <a:gd name="T8" fmla="*/ 161 w 226"/>
                  <a:gd name="T9" fmla="*/ 64 h 129"/>
                  <a:gd name="T10" fmla="*/ 141 w 226"/>
                  <a:gd name="T11" fmla="*/ 58 h 129"/>
                  <a:gd name="T12" fmla="*/ 130 w 226"/>
                  <a:gd name="T13" fmla="*/ 42 h 129"/>
                  <a:gd name="T14" fmla="*/ 131 w 226"/>
                  <a:gd name="T15" fmla="*/ 4 h 129"/>
                  <a:gd name="T16" fmla="*/ 119 w 226"/>
                  <a:gd name="T17" fmla="*/ 4 h 129"/>
                  <a:gd name="T18" fmla="*/ 119 w 226"/>
                  <a:gd name="T19" fmla="*/ 5 h 129"/>
                  <a:gd name="T20" fmla="*/ 117 w 226"/>
                  <a:gd name="T21" fmla="*/ 5 h 129"/>
                  <a:gd name="T22" fmla="*/ 94 w 226"/>
                  <a:gd name="T23" fmla="*/ 4 h 129"/>
                  <a:gd name="T24" fmla="*/ 96 w 226"/>
                  <a:gd name="T25" fmla="*/ 42 h 129"/>
                  <a:gd name="T26" fmla="*/ 82 w 226"/>
                  <a:gd name="T27" fmla="*/ 59 h 129"/>
                  <a:gd name="T28" fmla="*/ 82 w 226"/>
                  <a:gd name="T29" fmla="*/ 59 h 129"/>
                  <a:gd name="T30" fmla="*/ 62 w 226"/>
                  <a:gd name="T31" fmla="*/ 65 h 129"/>
                  <a:gd name="T32" fmla="*/ 60 w 226"/>
                  <a:gd name="T33" fmla="*/ 66 h 129"/>
                  <a:gd name="T34" fmla="*/ 37 w 226"/>
                  <a:gd name="T35" fmla="*/ 72 h 129"/>
                  <a:gd name="T36" fmla="*/ 8 w 226"/>
                  <a:gd name="T37" fmla="*/ 125 h 129"/>
                  <a:gd name="T38" fmla="*/ 219 w 226"/>
                  <a:gd name="T39" fmla="*/ 129 h 129"/>
                  <a:gd name="T40" fmla="*/ 6 w 226"/>
                  <a:gd name="T41" fmla="*/ 129 h 129"/>
                  <a:gd name="T42" fmla="*/ 4 w 226"/>
                  <a:gd name="T43" fmla="*/ 127 h 129"/>
                  <a:gd name="T44" fmla="*/ 36 w 226"/>
                  <a:gd name="T45" fmla="*/ 68 h 129"/>
                  <a:gd name="T46" fmla="*/ 59 w 226"/>
                  <a:gd name="T47" fmla="*/ 62 h 129"/>
                  <a:gd name="T48" fmla="*/ 61 w 226"/>
                  <a:gd name="T49" fmla="*/ 61 h 129"/>
                  <a:gd name="T50" fmla="*/ 80 w 226"/>
                  <a:gd name="T51" fmla="*/ 55 h 129"/>
                  <a:gd name="T52" fmla="*/ 81 w 226"/>
                  <a:gd name="T53" fmla="*/ 55 h 129"/>
                  <a:gd name="T54" fmla="*/ 92 w 226"/>
                  <a:gd name="T55" fmla="*/ 42 h 129"/>
                  <a:gd name="T56" fmla="*/ 91 w 226"/>
                  <a:gd name="T57" fmla="*/ 2 h 129"/>
                  <a:gd name="T58" fmla="*/ 91 w 226"/>
                  <a:gd name="T59" fmla="*/ 1 h 129"/>
                  <a:gd name="T60" fmla="*/ 92 w 226"/>
                  <a:gd name="T61" fmla="*/ 0 h 129"/>
                  <a:gd name="T62" fmla="*/ 116 w 226"/>
                  <a:gd name="T63" fmla="*/ 1 h 129"/>
                  <a:gd name="T64" fmla="*/ 117 w 226"/>
                  <a:gd name="T65" fmla="*/ 1 h 129"/>
                  <a:gd name="T66" fmla="*/ 133 w 226"/>
                  <a:gd name="T67" fmla="*/ 0 h 129"/>
                  <a:gd name="T68" fmla="*/ 134 w 226"/>
                  <a:gd name="T69" fmla="*/ 1 h 129"/>
                  <a:gd name="T70" fmla="*/ 135 w 226"/>
                  <a:gd name="T71" fmla="*/ 2 h 129"/>
                  <a:gd name="T72" fmla="*/ 133 w 226"/>
                  <a:gd name="T73" fmla="*/ 42 h 129"/>
                  <a:gd name="T74" fmla="*/ 143 w 226"/>
                  <a:gd name="T75" fmla="*/ 54 h 129"/>
                  <a:gd name="T76" fmla="*/ 162 w 226"/>
                  <a:gd name="T77" fmla="*/ 61 h 129"/>
                  <a:gd name="T78" fmla="*/ 167 w 226"/>
                  <a:gd name="T79" fmla="*/ 62 h 129"/>
                  <a:gd name="T80" fmla="*/ 189 w 226"/>
                  <a:gd name="T81" fmla="*/ 68 h 129"/>
                  <a:gd name="T82" fmla="*/ 221 w 226"/>
                  <a:gd name="T83" fmla="*/ 127 h 129"/>
                  <a:gd name="T84" fmla="*/ 219 w 226"/>
                  <a:gd name="T85"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6" h="129">
                    <a:moveTo>
                      <a:pt x="8" y="125"/>
                    </a:moveTo>
                    <a:cubicBezTo>
                      <a:pt x="218" y="125"/>
                      <a:pt x="218" y="125"/>
                      <a:pt x="218" y="125"/>
                    </a:cubicBezTo>
                    <a:cubicBezTo>
                      <a:pt x="218" y="117"/>
                      <a:pt x="218" y="81"/>
                      <a:pt x="188" y="72"/>
                    </a:cubicBezTo>
                    <a:cubicBezTo>
                      <a:pt x="180" y="69"/>
                      <a:pt x="172" y="67"/>
                      <a:pt x="166" y="66"/>
                    </a:cubicBezTo>
                    <a:cubicBezTo>
                      <a:pt x="161" y="64"/>
                      <a:pt x="161" y="64"/>
                      <a:pt x="161" y="64"/>
                    </a:cubicBezTo>
                    <a:cubicBezTo>
                      <a:pt x="153" y="62"/>
                      <a:pt x="146" y="60"/>
                      <a:pt x="141" y="58"/>
                    </a:cubicBezTo>
                    <a:cubicBezTo>
                      <a:pt x="134" y="54"/>
                      <a:pt x="130" y="49"/>
                      <a:pt x="130" y="42"/>
                    </a:cubicBezTo>
                    <a:cubicBezTo>
                      <a:pt x="129" y="29"/>
                      <a:pt x="130" y="10"/>
                      <a:pt x="131" y="4"/>
                    </a:cubicBezTo>
                    <a:cubicBezTo>
                      <a:pt x="119" y="4"/>
                      <a:pt x="119" y="4"/>
                      <a:pt x="119" y="4"/>
                    </a:cubicBezTo>
                    <a:cubicBezTo>
                      <a:pt x="119" y="4"/>
                      <a:pt x="119" y="5"/>
                      <a:pt x="119" y="5"/>
                    </a:cubicBezTo>
                    <a:cubicBezTo>
                      <a:pt x="118" y="5"/>
                      <a:pt x="118" y="5"/>
                      <a:pt x="117" y="5"/>
                    </a:cubicBezTo>
                    <a:cubicBezTo>
                      <a:pt x="94" y="4"/>
                      <a:pt x="94" y="4"/>
                      <a:pt x="94" y="4"/>
                    </a:cubicBezTo>
                    <a:cubicBezTo>
                      <a:pt x="95" y="10"/>
                      <a:pt x="96" y="29"/>
                      <a:pt x="96" y="42"/>
                    </a:cubicBezTo>
                    <a:cubicBezTo>
                      <a:pt x="95" y="52"/>
                      <a:pt x="88" y="56"/>
                      <a:pt x="82" y="59"/>
                    </a:cubicBezTo>
                    <a:cubicBezTo>
                      <a:pt x="82" y="59"/>
                      <a:pt x="82" y="59"/>
                      <a:pt x="82" y="59"/>
                    </a:cubicBezTo>
                    <a:cubicBezTo>
                      <a:pt x="76" y="61"/>
                      <a:pt x="70" y="63"/>
                      <a:pt x="62" y="65"/>
                    </a:cubicBezTo>
                    <a:cubicBezTo>
                      <a:pt x="60" y="66"/>
                      <a:pt x="60" y="66"/>
                      <a:pt x="60" y="66"/>
                    </a:cubicBezTo>
                    <a:cubicBezTo>
                      <a:pt x="53" y="67"/>
                      <a:pt x="45" y="69"/>
                      <a:pt x="37" y="72"/>
                    </a:cubicBezTo>
                    <a:cubicBezTo>
                      <a:pt x="7" y="81"/>
                      <a:pt x="7" y="117"/>
                      <a:pt x="8" y="125"/>
                    </a:cubicBezTo>
                    <a:moveTo>
                      <a:pt x="219" y="129"/>
                    </a:moveTo>
                    <a:cubicBezTo>
                      <a:pt x="6" y="129"/>
                      <a:pt x="6" y="129"/>
                      <a:pt x="6" y="129"/>
                    </a:cubicBezTo>
                    <a:cubicBezTo>
                      <a:pt x="5" y="129"/>
                      <a:pt x="4" y="128"/>
                      <a:pt x="4" y="127"/>
                    </a:cubicBezTo>
                    <a:cubicBezTo>
                      <a:pt x="4" y="127"/>
                      <a:pt x="0" y="80"/>
                      <a:pt x="36" y="68"/>
                    </a:cubicBezTo>
                    <a:cubicBezTo>
                      <a:pt x="44" y="66"/>
                      <a:pt x="52" y="64"/>
                      <a:pt x="59" y="62"/>
                    </a:cubicBezTo>
                    <a:cubicBezTo>
                      <a:pt x="61" y="61"/>
                      <a:pt x="61" y="61"/>
                      <a:pt x="61" y="61"/>
                    </a:cubicBezTo>
                    <a:cubicBezTo>
                      <a:pt x="69" y="59"/>
                      <a:pt x="75" y="58"/>
                      <a:pt x="80" y="55"/>
                    </a:cubicBezTo>
                    <a:cubicBezTo>
                      <a:pt x="80" y="55"/>
                      <a:pt x="81" y="55"/>
                      <a:pt x="81" y="55"/>
                    </a:cubicBezTo>
                    <a:cubicBezTo>
                      <a:pt x="88" y="52"/>
                      <a:pt x="92" y="48"/>
                      <a:pt x="92" y="42"/>
                    </a:cubicBezTo>
                    <a:cubicBezTo>
                      <a:pt x="93" y="26"/>
                      <a:pt x="91" y="2"/>
                      <a:pt x="91" y="2"/>
                    </a:cubicBezTo>
                    <a:cubicBezTo>
                      <a:pt x="90" y="1"/>
                      <a:pt x="91" y="1"/>
                      <a:pt x="91" y="1"/>
                    </a:cubicBezTo>
                    <a:cubicBezTo>
                      <a:pt x="91" y="0"/>
                      <a:pt x="92" y="0"/>
                      <a:pt x="92" y="0"/>
                    </a:cubicBezTo>
                    <a:cubicBezTo>
                      <a:pt x="116" y="1"/>
                      <a:pt x="116" y="1"/>
                      <a:pt x="116" y="1"/>
                    </a:cubicBezTo>
                    <a:cubicBezTo>
                      <a:pt x="116" y="1"/>
                      <a:pt x="117" y="1"/>
                      <a:pt x="117" y="1"/>
                    </a:cubicBezTo>
                    <a:cubicBezTo>
                      <a:pt x="133" y="0"/>
                      <a:pt x="133" y="0"/>
                      <a:pt x="133" y="0"/>
                    </a:cubicBezTo>
                    <a:cubicBezTo>
                      <a:pt x="133" y="0"/>
                      <a:pt x="134" y="0"/>
                      <a:pt x="134" y="1"/>
                    </a:cubicBezTo>
                    <a:cubicBezTo>
                      <a:pt x="135" y="1"/>
                      <a:pt x="135" y="1"/>
                      <a:pt x="135" y="2"/>
                    </a:cubicBezTo>
                    <a:cubicBezTo>
                      <a:pt x="135" y="2"/>
                      <a:pt x="133" y="26"/>
                      <a:pt x="133" y="42"/>
                    </a:cubicBezTo>
                    <a:cubicBezTo>
                      <a:pt x="134" y="48"/>
                      <a:pt x="136" y="51"/>
                      <a:pt x="143" y="54"/>
                    </a:cubicBezTo>
                    <a:cubicBezTo>
                      <a:pt x="147" y="57"/>
                      <a:pt x="154" y="59"/>
                      <a:pt x="162" y="61"/>
                    </a:cubicBezTo>
                    <a:cubicBezTo>
                      <a:pt x="167" y="62"/>
                      <a:pt x="167" y="62"/>
                      <a:pt x="167" y="62"/>
                    </a:cubicBezTo>
                    <a:cubicBezTo>
                      <a:pt x="173" y="64"/>
                      <a:pt x="181" y="66"/>
                      <a:pt x="189" y="68"/>
                    </a:cubicBezTo>
                    <a:cubicBezTo>
                      <a:pt x="226" y="80"/>
                      <a:pt x="221" y="127"/>
                      <a:pt x="221" y="127"/>
                    </a:cubicBezTo>
                    <a:cubicBezTo>
                      <a:pt x="221" y="128"/>
                      <a:pt x="220" y="129"/>
                      <a:pt x="219" y="1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0" name="Freeform 472"/>
              <p:cNvSpPr>
                <a:spLocks/>
              </p:cNvSpPr>
              <p:nvPr/>
            </p:nvSpPr>
            <p:spPr bwMode="auto">
              <a:xfrm>
                <a:off x="8980993" y="1033002"/>
                <a:ext cx="26243" cy="33241"/>
              </a:xfrm>
              <a:custGeom>
                <a:avLst/>
                <a:gdLst>
                  <a:gd name="T0" fmla="*/ 2 w 8"/>
                  <a:gd name="T1" fmla="*/ 10 h 10"/>
                  <a:gd name="T2" fmla="*/ 1 w 8"/>
                  <a:gd name="T3" fmla="*/ 9 h 10"/>
                  <a:gd name="T4" fmla="*/ 1 w 8"/>
                  <a:gd name="T5" fmla="*/ 7 h 10"/>
                  <a:gd name="T6" fmla="*/ 4 w 8"/>
                  <a:gd name="T7" fmla="*/ 1 h 10"/>
                  <a:gd name="T8" fmla="*/ 6 w 8"/>
                  <a:gd name="T9" fmla="*/ 0 h 10"/>
                  <a:gd name="T10" fmla="*/ 8 w 8"/>
                  <a:gd name="T11" fmla="*/ 2 h 10"/>
                  <a:gd name="T12" fmla="*/ 8 w 8"/>
                  <a:gd name="T13" fmla="*/ 3 h 10"/>
                  <a:gd name="T14" fmla="*/ 4 w 8"/>
                  <a:gd name="T15" fmla="*/ 9 h 10"/>
                  <a:gd name="T16" fmla="*/ 2 w 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2" y="10"/>
                    </a:moveTo>
                    <a:cubicBezTo>
                      <a:pt x="2" y="10"/>
                      <a:pt x="1" y="10"/>
                      <a:pt x="1" y="9"/>
                    </a:cubicBezTo>
                    <a:cubicBezTo>
                      <a:pt x="0" y="9"/>
                      <a:pt x="0" y="8"/>
                      <a:pt x="1" y="7"/>
                    </a:cubicBezTo>
                    <a:cubicBezTo>
                      <a:pt x="2" y="5"/>
                      <a:pt x="3" y="3"/>
                      <a:pt x="4" y="1"/>
                    </a:cubicBezTo>
                    <a:cubicBezTo>
                      <a:pt x="5" y="1"/>
                      <a:pt x="5" y="0"/>
                      <a:pt x="6" y="0"/>
                    </a:cubicBezTo>
                    <a:cubicBezTo>
                      <a:pt x="7" y="0"/>
                      <a:pt x="8" y="1"/>
                      <a:pt x="8" y="2"/>
                    </a:cubicBezTo>
                    <a:cubicBezTo>
                      <a:pt x="8" y="2"/>
                      <a:pt x="8" y="3"/>
                      <a:pt x="8" y="3"/>
                    </a:cubicBezTo>
                    <a:cubicBezTo>
                      <a:pt x="7" y="5"/>
                      <a:pt x="5" y="7"/>
                      <a:pt x="4" y="9"/>
                    </a:cubicBezTo>
                    <a:cubicBezTo>
                      <a:pt x="3"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1" name="Freeform 473"/>
              <p:cNvSpPr>
                <a:spLocks/>
              </p:cNvSpPr>
              <p:nvPr/>
            </p:nvSpPr>
            <p:spPr bwMode="auto">
              <a:xfrm>
                <a:off x="8795541" y="1036501"/>
                <a:ext cx="199448" cy="68232"/>
              </a:xfrm>
              <a:custGeom>
                <a:avLst/>
                <a:gdLst>
                  <a:gd name="T0" fmla="*/ 35 w 61"/>
                  <a:gd name="T1" fmla="*/ 21 h 21"/>
                  <a:gd name="T2" fmla="*/ 4 w 61"/>
                  <a:gd name="T3" fmla="*/ 8 h 21"/>
                  <a:gd name="T4" fmla="*/ 1 w 61"/>
                  <a:gd name="T5" fmla="*/ 3 h 21"/>
                  <a:gd name="T6" fmla="*/ 1 w 61"/>
                  <a:gd name="T7" fmla="*/ 3 h 21"/>
                  <a:gd name="T8" fmla="*/ 0 w 61"/>
                  <a:gd name="T9" fmla="*/ 2 h 21"/>
                  <a:gd name="T10" fmla="*/ 3 w 61"/>
                  <a:gd name="T11" fmla="*/ 0 h 21"/>
                  <a:gd name="T12" fmla="*/ 4 w 61"/>
                  <a:gd name="T13" fmla="*/ 1 h 21"/>
                  <a:gd name="T14" fmla="*/ 7 w 61"/>
                  <a:gd name="T15" fmla="*/ 5 h 21"/>
                  <a:gd name="T16" fmla="*/ 35 w 61"/>
                  <a:gd name="T17" fmla="*/ 17 h 21"/>
                  <a:gd name="T18" fmla="*/ 58 w 61"/>
                  <a:gd name="T19" fmla="*/ 6 h 21"/>
                  <a:gd name="T20" fmla="*/ 60 w 61"/>
                  <a:gd name="T21" fmla="*/ 5 h 21"/>
                  <a:gd name="T22" fmla="*/ 61 w 61"/>
                  <a:gd name="T23" fmla="*/ 8 h 21"/>
                  <a:gd name="T24" fmla="*/ 35 w 61"/>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21">
                    <a:moveTo>
                      <a:pt x="35" y="21"/>
                    </a:moveTo>
                    <a:cubicBezTo>
                      <a:pt x="19" y="21"/>
                      <a:pt x="9" y="13"/>
                      <a:pt x="4" y="8"/>
                    </a:cubicBezTo>
                    <a:cubicBezTo>
                      <a:pt x="2" y="6"/>
                      <a:pt x="1" y="4"/>
                      <a:pt x="1" y="3"/>
                    </a:cubicBezTo>
                    <a:cubicBezTo>
                      <a:pt x="1" y="3"/>
                      <a:pt x="1" y="3"/>
                      <a:pt x="1" y="3"/>
                    </a:cubicBezTo>
                    <a:cubicBezTo>
                      <a:pt x="0" y="3"/>
                      <a:pt x="0" y="3"/>
                      <a:pt x="0" y="2"/>
                    </a:cubicBezTo>
                    <a:cubicBezTo>
                      <a:pt x="0" y="1"/>
                      <a:pt x="2" y="0"/>
                      <a:pt x="3" y="0"/>
                    </a:cubicBezTo>
                    <a:cubicBezTo>
                      <a:pt x="3" y="1"/>
                      <a:pt x="4" y="1"/>
                      <a:pt x="4" y="1"/>
                    </a:cubicBezTo>
                    <a:cubicBezTo>
                      <a:pt x="4" y="1"/>
                      <a:pt x="5" y="3"/>
                      <a:pt x="7" y="5"/>
                    </a:cubicBezTo>
                    <a:cubicBezTo>
                      <a:pt x="11" y="10"/>
                      <a:pt x="20" y="17"/>
                      <a:pt x="35" y="17"/>
                    </a:cubicBezTo>
                    <a:cubicBezTo>
                      <a:pt x="41" y="17"/>
                      <a:pt x="51" y="14"/>
                      <a:pt x="58" y="6"/>
                    </a:cubicBezTo>
                    <a:cubicBezTo>
                      <a:pt x="58" y="5"/>
                      <a:pt x="59" y="5"/>
                      <a:pt x="60" y="5"/>
                    </a:cubicBezTo>
                    <a:cubicBezTo>
                      <a:pt x="61" y="6"/>
                      <a:pt x="61" y="7"/>
                      <a:pt x="61" y="8"/>
                    </a:cubicBezTo>
                    <a:cubicBezTo>
                      <a:pt x="53" y="18"/>
                      <a:pt x="42" y="21"/>
                      <a:pt x="35" y="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2" name="Freeform 474"/>
              <p:cNvSpPr>
                <a:spLocks/>
              </p:cNvSpPr>
              <p:nvPr/>
            </p:nvSpPr>
            <p:spPr bwMode="auto">
              <a:xfrm>
                <a:off x="8980993" y="1052247"/>
                <a:ext cx="13996" cy="13996"/>
              </a:xfrm>
              <a:custGeom>
                <a:avLst/>
                <a:gdLst>
                  <a:gd name="T0" fmla="*/ 2 w 4"/>
                  <a:gd name="T1" fmla="*/ 4 h 4"/>
                  <a:gd name="T2" fmla="*/ 2 w 4"/>
                  <a:gd name="T3" fmla="*/ 4 h 4"/>
                  <a:gd name="T4" fmla="*/ 0 w 4"/>
                  <a:gd name="T5" fmla="*/ 2 h 4"/>
                  <a:gd name="T6" fmla="*/ 2 w 4"/>
                  <a:gd name="T7" fmla="*/ 0 h 4"/>
                  <a:gd name="T8" fmla="*/ 4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2" y="4"/>
                      <a:pt x="2" y="4"/>
                      <a:pt x="2" y="4"/>
                    </a:cubicBezTo>
                    <a:cubicBezTo>
                      <a:pt x="1" y="4"/>
                      <a:pt x="0" y="3"/>
                      <a:pt x="0" y="2"/>
                    </a:cubicBezTo>
                    <a:cubicBezTo>
                      <a:pt x="0" y="1"/>
                      <a:pt x="1" y="0"/>
                      <a:pt x="2" y="0"/>
                    </a:cubicBezTo>
                    <a:cubicBezTo>
                      <a:pt x="3" y="0"/>
                      <a:pt x="4" y="1"/>
                      <a:pt x="4" y="2"/>
                    </a:cubicBezTo>
                    <a:cubicBezTo>
                      <a:pt x="4" y="3"/>
                      <a:pt x="3" y="4"/>
                      <a:pt x="2"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3" name="Freeform 475"/>
              <p:cNvSpPr>
                <a:spLocks/>
              </p:cNvSpPr>
              <p:nvPr/>
            </p:nvSpPr>
            <p:spPr bwMode="auto">
              <a:xfrm>
                <a:off x="8730808" y="1052247"/>
                <a:ext cx="337661" cy="132965"/>
              </a:xfrm>
              <a:custGeom>
                <a:avLst/>
                <a:gdLst>
                  <a:gd name="T0" fmla="*/ 73 w 104"/>
                  <a:gd name="T1" fmla="*/ 41 h 41"/>
                  <a:gd name="T2" fmla="*/ 52 w 104"/>
                  <a:gd name="T3" fmla="*/ 28 h 41"/>
                  <a:gd name="T4" fmla="*/ 33 w 104"/>
                  <a:gd name="T5" fmla="*/ 40 h 41"/>
                  <a:gd name="T6" fmla="*/ 16 w 104"/>
                  <a:gd name="T7" fmla="*/ 35 h 41"/>
                  <a:gd name="T8" fmla="*/ 1 w 104"/>
                  <a:gd name="T9" fmla="*/ 4 h 41"/>
                  <a:gd name="T10" fmla="*/ 1 w 104"/>
                  <a:gd name="T11" fmla="*/ 3 h 41"/>
                  <a:gd name="T12" fmla="*/ 2 w 104"/>
                  <a:gd name="T13" fmla="*/ 1 h 41"/>
                  <a:gd name="T14" fmla="*/ 4 w 104"/>
                  <a:gd name="T15" fmla="*/ 2 h 41"/>
                  <a:gd name="T16" fmla="*/ 4 w 104"/>
                  <a:gd name="T17" fmla="*/ 3 h 41"/>
                  <a:gd name="T18" fmla="*/ 19 w 104"/>
                  <a:gd name="T19" fmla="*/ 33 h 41"/>
                  <a:gd name="T20" fmla="*/ 32 w 104"/>
                  <a:gd name="T21" fmla="*/ 37 h 41"/>
                  <a:gd name="T22" fmla="*/ 50 w 104"/>
                  <a:gd name="T23" fmla="*/ 24 h 41"/>
                  <a:gd name="T24" fmla="*/ 52 w 104"/>
                  <a:gd name="T25" fmla="*/ 23 h 41"/>
                  <a:gd name="T26" fmla="*/ 53 w 104"/>
                  <a:gd name="T27" fmla="*/ 24 h 41"/>
                  <a:gd name="T28" fmla="*/ 81 w 104"/>
                  <a:gd name="T29" fmla="*/ 35 h 41"/>
                  <a:gd name="T30" fmla="*/ 100 w 104"/>
                  <a:gd name="T31" fmla="*/ 2 h 41"/>
                  <a:gd name="T32" fmla="*/ 103 w 104"/>
                  <a:gd name="T33" fmla="*/ 1 h 41"/>
                  <a:gd name="T34" fmla="*/ 104 w 104"/>
                  <a:gd name="T35" fmla="*/ 3 h 41"/>
                  <a:gd name="T36" fmla="*/ 83 w 104"/>
                  <a:gd name="T37" fmla="*/ 38 h 41"/>
                  <a:gd name="T38" fmla="*/ 73 w 104"/>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41">
                    <a:moveTo>
                      <a:pt x="73" y="41"/>
                    </a:moveTo>
                    <a:cubicBezTo>
                      <a:pt x="66" y="41"/>
                      <a:pt x="60" y="37"/>
                      <a:pt x="52" y="28"/>
                    </a:cubicBezTo>
                    <a:cubicBezTo>
                      <a:pt x="47" y="35"/>
                      <a:pt x="40" y="39"/>
                      <a:pt x="33" y="40"/>
                    </a:cubicBezTo>
                    <a:cubicBezTo>
                      <a:pt x="27" y="41"/>
                      <a:pt x="21" y="40"/>
                      <a:pt x="16" y="35"/>
                    </a:cubicBezTo>
                    <a:cubicBezTo>
                      <a:pt x="6" y="26"/>
                      <a:pt x="1" y="6"/>
                      <a:pt x="1" y="4"/>
                    </a:cubicBezTo>
                    <a:cubicBezTo>
                      <a:pt x="1" y="3"/>
                      <a:pt x="1" y="3"/>
                      <a:pt x="1" y="3"/>
                    </a:cubicBezTo>
                    <a:cubicBezTo>
                      <a:pt x="0" y="2"/>
                      <a:pt x="1" y="1"/>
                      <a:pt x="2" y="1"/>
                    </a:cubicBezTo>
                    <a:cubicBezTo>
                      <a:pt x="3" y="0"/>
                      <a:pt x="4" y="1"/>
                      <a:pt x="4" y="2"/>
                    </a:cubicBezTo>
                    <a:cubicBezTo>
                      <a:pt x="4" y="2"/>
                      <a:pt x="4" y="2"/>
                      <a:pt x="4" y="3"/>
                    </a:cubicBezTo>
                    <a:cubicBezTo>
                      <a:pt x="5" y="4"/>
                      <a:pt x="9" y="24"/>
                      <a:pt x="19" y="33"/>
                    </a:cubicBezTo>
                    <a:cubicBezTo>
                      <a:pt x="23" y="36"/>
                      <a:pt x="27" y="37"/>
                      <a:pt x="32" y="37"/>
                    </a:cubicBezTo>
                    <a:cubicBezTo>
                      <a:pt x="39" y="36"/>
                      <a:pt x="46" y="31"/>
                      <a:pt x="50" y="24"/>
                    </a:cubicBezTo>
                    <a:cubicBezTo>
                      <a:pt x="51" y="23"/>
                      <a:pt x="51" y="23"/>
                      <a:pt x="52" y="23"/>
                    </a:cubicBezTo>
                    <a:cubicBezTo>
                      <a:pt x="53" y="23"/>
                      <a:pt x="53" y="23"/>
                      <a:pt x="53" y="24"/>
                    </a:cubicBezTo>
                    <a:cubicBezTo>
                      <a:pt x="66" y="39"/>
                      <a:pt x="72" y="39"/>
                      <a:pt x="81" y="35"/>
                    </a:cubicBezTo>
                    <a:cubicBezTo>
                      <a:pt x="92" y="29"/>
                      <a:pt x="100" y="2"/>
                      <a:pt x="100" y="2"/>
                    </a:cubicBezTo>
                    <a:cubicBezTo>
                      <a:pt x="101" y="1"/>
                      <a:pt x="102" y="0"/>
                      <a:pt x="103" y="1"/>
                    </a:cubicBezTo>
                    <a:cubicBezTo>
                      <a:pt x="104" y="1"/>
                      <a:pt x="104" y="2"/>
                      <a:pt x="104" y="3"/>
                    </a:cubicBezTo>
                    <a:cubicBezTo>
                      <a:pt x="104" y="4"/>
                      <a:pt x="96" y="32"/>
                      <a:pt x="83" y="38"/>
                    </a:cubicBezTo>
                    <a:cubicBezTo>
                      <a:pt x="79" y="40"/>
                      <a:pt x="76" y="41"/>
                      <a:pt x="73" y="4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4" name="Freeform 476"/>
              <p:cNvSpPr>
                <a:spLocks/>
              </p:cNvSpPr>
              <p:nvPr/>
            </p:nvSpPr>
            <p:spPr bwMode="auto">
              <a:xfrm>
                <a:off x="8730808" y="289447"/>
                <a:ext cx="360406" cy="656078"/>
              </a:xfrm>
              <a:custGeom>
                <a:avLst/>
                <a:gdLst>
                  <a:gd name="T0" fmla="*/ 0 w 111"/>
                  <a:gd name="T1" fmla="*/ 95 h 202"/>
                  <a:gd name="T2" fmla="*/ 7 w 111"/>
                  <a:gd name="T3" fmla="*/ 151 h 202"/>
                  <a:gd name="T4" fmla="*/ 45 w 111"/>
                  <a:gd name="T5" fmla="*/ 199 h 202"/>
                  <a:gd name="T6" fmla="*/ 102 w 111"/>
                  <a:gd name="T7" fmla="*/ 150 h 202"/>
                  <a:gd name="T8" fmla="*/ 99 w 111"/>
                  <a:gd name="T9" fmla="*/ 52 h 202"/>
                  <a:gd name="T10" fmla="*/ 0 w 111"/>
                  <a:gd name="T11" fmla="*/ 95 h 202"/>
                </a:gdLst>
                <a:ahLst/>
                <a:cxnLst>
                  <a:cxn ang="0">
                    <a:pos x="T0" y="T1"/>
                  </a:cxn>
                  <a:cxn ang="0">
                    <a:pos x="T2" y="T3"/>
                  </a:cxn>
                  <a:cxn ang="0">
                    <a:pos x="T4" y="T5"/>
                  </a:cxn>
                  <a:cxn ang="0">
                    <a:pos x="T6" y="T7"/>
                  </a:cxn>
                  <a:cxn ang="0">
                    <a:pos x="T8" y="T9"/>
                  </a:cxn>
                  <a:cxn ang="0">
                    <a:pos x="T10" y="T11"/>
                  </a:cxn>
                </a:cxnLst>
                <a:rect l="0" t="0" r="r" b="b"/>
                <a:pathLst>
                  <a:path w="111" h="202">
                    <a:moveTo>
                      <a:pt x="0" y="95"/>
                    </a:moveTo>
                    <a:cubicBezTo>
                      <a:pt x="0" y="95"/>
                      <a:pt x="3" y="128"/>
                      <a:pt x="7" y="151"/>
                    </a:cubicBezTo>
                    <a:cubicBezTo>
                      <a:pt x="11" y="174"/>
                      <a:pt x="26" y="196"/>
                      <a:pt x="45" y="199"/>
                    </a:cubicBezTo>
                    <a:cubicBezTo>
                      <a:pt x="65" y="202"/>
                      <a:pt x="95" y="190"/>
                      <a:pt x="102" y="150"/>
                    </a:cubicBezTo>
                    <a:cubicBezTo>
                      <a:pt x="109" y="109"/>
                      <a:pt x="111" y="72"/>
                      <a:pt x="99" y="52"/>
                    </a:cubicBezTo>
                    <a:cubicBezTo>
                      <a:pt x="87" y="31"/>
                      <a:pt x="6" y="0"/>
                      <a:pt x="0" y="95"/>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5" name="Freeform 477"/>
              <p:cNvSpPr>
                <a:spLocks noEditPoints="1"/>
              </p:cNvSpPr>
              <p:nvPr/>
            </p:nvSpPr>
            <p:spPr bwMode="auto">
              <a:xfrm>
                <a:off x="8725560" y="380423"/>
                <a:ext cx="369153" cy="561603"/>
              </a:xfrm>
              <a:custGeom>
                <a:avLst/>
                <a:gdLst>
                  <a:gd name="T0" fmla="*/ 53 w 114"/>
                  <a:gd name="T1" fmla="*/ 4 h 173"/>
                  <a:gd name="T2" fmla="*/ 3 w 114"/>
                  <a:gd name="T3" fmla="*/ 67 h 173"/>
                  <a:gd name="T4" fmla="*/ 11 w 114"/>
                  <a:gd name="T5" fmla="*/ 122 h 173"/>
                  <a:gd name="T6" fmla="*/ 48 w 114"/>
                  <a:gd name="T7" fmla="*/ 169 h 173"/>
                  <a:gd name="T8" fmla="*/ 102 w 114"/>
                  <a:gd name="T9" fmla="*/ 121 h 173"/>
                  <a:gd name="T10" fmla="*/ 99 w 114"/>
                  <a:gd name="T11" fmla="*/ 25 h 173"/>
                  <a:gd name="T12" fmla="*/ 53 w 114"/>
                  <a:gd name="T13" fmla="*/ 4 h 173"/>
                  <a:gd name="T14" fmla="*/ 53 w 114"/>
                  <a:gd name="T15" fmla="*/ 173 h 173"/>
                  <a:gd name="T16" fmla="*/ 53 w 114"/>
                  <a:gd name="T17" fmla="*/ 173 h 173"/>
                  <a:gd name="T18" fmla="*/ 47 w 114"/>
                  <a:gd name="T19" fmla="*/ 173 h 173"/>
                  <a:gd name="T20" fmla="*/ 7 w 114"/>
                  <a:gd name="T21" fmla="*/ 123 h 173"/>
                  <a:gd name="T22" fmla="*/ 0 w 114"/>
                  <a:gd name="T23" fmla="*/ 67 h 173"/>
                  <a:gd name="T24" fmla="*/ 53 w 114"/>
                  <a:gd name="T25" fmla="*/ 0 h 173"/>
                  <a:gd name="T26" fmla="*/ 103 w 114"/>
                  <a:gd name="T27" fmla="*/ 23 h 173"/>
                  <a:gd name="T28" fmla="*/ 106 w 114"/>
                  <a:gd name="T29" fmla="*/ 122 h 173"/>
                  <a:gd name="T30" fmla="*/ 53 w 114"/>
                  <a:gd name="T31"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73">
                    <a:moveTo>
                      <a:pt x="53" y="4"/>
                    </a:moveTo>
                    <a:cubicBezTo>
                      <a:pt x="36" y="4"/>
                      <a:pt x="7" y="12"/>
                      <a:pt x="3" y="67"/>
                    </a:cubicBezTo>
                    <a:cubicBezTo>
                      <a:pt x="3" y="67"/>
                      <a:pt x="7" y="100"/>
                      <a:pt x="11" y="122"/>
                    </a:cubicBezTo>
                    <a:cubicBezTo>
                      <a:pt x="14" y="143"/>
                      <a:pt x="28" y="166"/>
                      <a:pt x="48" y="169"/>
                    </a:cubicBezTo>
                    <a:cubicBezTo>
                      <a:pt x="67" y="172"/>
                      <a:pt x="95" y="160"/>
                      <a:pt x="102" y="121"/>
                    </a:cubicBezTo>
                    <a:cubicBezTo>
                      <a:pt x="111" y="73"/>
                      <a:pt x="110" y="42"/>
                      <a:pt x="99" y="25"/>
                    </a:cubicBezTo>
                    <a:cubicBezTo>
                      <a:pt x="94" y="16"/>
                      <a:pt x="74" y="4"/>
                      <a:pt x="53" y="4"/>
                    </a:cubicBezTo>
                    <a:moveTo>
                      <a:pt x="53" y="173"/>
                    </a:moveTo>
                    <a:cubicBezTo>
                      <a:pt x="53" y="173"/>
                      <a:pt x="53" y="173"/>
                      <a:pt x="53" y="173"/>
                    </a:cubicBezTo>
                    <a:cubicBezTo>
                      <a:pt x="51" y="173"/>
                      <a:pt x="49" y="173"/>
                      <a:pt x="47" y="173"/>
                    </a:cubicBezTo>
                    <a:cubicBezTo>
                      <a:pt x="26" y="170"/>
                      <a:pt x="11" y="145"/>
                      <a:pt x="7" y="123"/>
                    </a:cubicBezTo>
                    <a:cubicBezTo>
                      <a:pt x="3" y="100"/>
                      <a:pt x="0" y="67"/>
                      <a:pt x="0" y="67"/>
                    </a:cubicBezTo>
                    <a:cubicBezTo>
                      <a:pt x="3" y="9"/>
                      <a:pt x="34" y="0"/>
                      <a:pt x="53" y="0"/>
                    </a:cubicBezTo>
                    <a:cubicBezTo>
                      <a:pt x="74" y="0"/>
                      <a:pt x="96" y="12"/>
                      <a:pt x="103" y="23"/>
                    </a:cubicBezTo>
                    <a:cubicBezTo>
                      <a:pt x="113" y="41"/>
                      <a:pt x="114" y="73"/>
                      <a:pt x="106" y="122"/>
                    </a:cubicBezTo>
                    <a:cubicBezTo>
                      <a:pt x="100" y="157"/>
                      <a:pt x="75" y="173"/>
                      <a:pt x="53" y="17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6" name="Freeform 478"/>
              <p:cNvSpPr>
                <a:spLocks/>
              </p:cNvSpPr>
              <p:nvPr/>
            </p:nvSpPr>
            <p:spPr bwMode="auto">
              <a:xfrm>
                <a:off x="9250422" y="1269190"/>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7" name="Line 479"/>
              <p:cNvSpPr>
                <a:spLocks noChangeShapeType="1"/>
              </p:cNvSpPr>
              <p:nvPr/>
            </p:nvSpPr>
            <p:spPr bwMode="auto">
              <a:xfrm>
                <a:off x="9250422" y="1269190"/>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8" name="Freeform 480"/>
              <p:cNvSpPr>
                <a:spLocks/>
              </p:cNvSpPr>
              <p:nvPr/>
            </p:nvSpPr>
            <p:spPr bwMode="auto">
              <a:xfrm>
                <a:off x="9243424" y="1263942"/>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9" name="Freeform 481"/>
              <p:cNvSpPr>
                <a:spLocks/>
              </p:cNvSpPr>
              <p:nvPr/>
            </p:nvSpPr>
            <p:spPr bwMode="auto">
              <a:xfrm>
                <a:off x="8475375" y="1269190"/>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0" name="Line 482"/>
              <p:cNvSpPr>
                <a:spLocks noChangeShapeType="1"/>
              </p:cNvSpPr>
              <p:nvPr/>
            </p:nvSpPr>
            <p:spPr bwMode="auto">
              <a:xfrm>
                <a:off x="8475375" y="1269190"/>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1" name="Freeform 483"/>
              <p:cNvSpPr>
                <a:spLocks/>
              </p:cNvSpPr>
              <p:nvPr/>
            </p:nvSpPr>
            <p:spPr bwMode="auto">
              <a:xfrm>
                <a:off x="8468377" y="1263942"/>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2" name="Freeform 484"/>
              <p:cNvSpPr>
                <a:spLocks/>
              </p:cNvSpPr>
              <p:nvPr/>
            </p:nvSpPr>
            <p:spPr bwMode="auto">
              <a:xfrm>
                <a:off x="8666075" y="345432"/>
                <a:ext cx="454881" cy="425139"/>
              </a:xfrm>
              <a:custGeom>
                <a:avLst/>
                <a:gdLst>
                  <a:gd name="T0" fmla="*/ 12 w 140"/>
                  <a:gd name="T1" fmla="*/ 100 h 131"/>
                  <a:gd name="T2" fmla="*/ 40 w 140"/>
                  <a:gd name="T3" fmla="*/ 13 h 131"/>
                  <a:gd name="T4" fmla="*/ 121 w 140"/>
                  <a:gd name="T5" fmla="*/ 26 h 131"/>
                  <a:gd name="T6" fmla="*/ 135 w 140"/>
                  <a:gd name="T7" fmla="*/ 131 h 131"/>
                  <a:gd name="T8" fmla="*/ 117 w 140"/>
                  <a:gd name="T9" fmla="*/ 68 h 131"/>
                  <a:gd name="T10" fmla="*/ 101 w 140"/>
                  <a:gd name="T11" fmla="*/ 35 h 131"/>
                  <a:gd name="T12" fmla="*/ 68 w 140"/>
                  <a:gd name="T13" fmla="*/ 66 h 131"/>
                  <a:gd name="T14" fmla="*/ 18 w 140"/>
                  <a:gd name="T15" fmla="*/ 125 h 131"/>
                  <a:gd name="T16" fmla="*/ 12 w 140"/>
                  <a:gd name="T17"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1">
                    <a:moveTo>
                      <a:pt x="12" y="100"/>
                    </a:moveTo>
                    <a:cubicBezTo>
                      <a:pt x="12" y="100"/>
                      <a:pt x="0" y="42"/>
                      <a:pt x="40" y="13"/>
                    </a:cubicBezTo>
                    <a:cubicBezTo>
                      <a:pt x="63" y="1"/>
                      <a:pt x="104" y="0"/>
                      <a:pt x="121" y="26"/>
                    </a:cubicBezTo>
                    <a:cubicBezTo>
                      <a:pt x="134" y="50"/>
                      <a:pt x="140" y="100"/>
                      <a:pt x="135" y="131"/>
                    </a:cubicBezTo>
                    <a:cubicBezTo>
                      <a:pt x="131" y="104"/>
                      <a:pt x="125" y="85"/>
                      <a:pt x="117" y="68"/>
                    </a:cubicBezTo>
                    <a:cubicBezTo>
                      <a:pt x="109" y="51"/>
                      <a:pt x="101" y="35"/>
                      <a:pt x="101" y="35"/>
                    </a:cubicBezTo>
                    <a:cubicBezTo>
                      <a:pt x="101" y="35"/>
                      <a:pt x="90" y="51"/>
                      <a:pt x="68" y="66"/>
                    </a:cubicBezTo>
                    <a:cubicBezTo>
                      <a:pt x="47" y="81"/>
                      <a:pt x="23" y="100"/>
                      <a:pt x="18" y="125"/>
                    </a:cubicBezTo>
                    <a:cubicBezTo>
                      <a:pt x="16" y="118"/>
                      <a:pt x="12" y="100"/>
                      <a:pt x="12" y="100"/>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3" name="Freeform 485"/>
              <p:cNvSpPr>
                <a:spLocks/>
              </p:cNvSpPr>
              <p:nvPr/>
            </p:nvSpPr>
            <p:spPr bwMode="auto">
              <a:xfrm>
                <a:off x="8646830" y="455653"/>
                <a:ext cx="496870" cy="509117"/>
              </a:xfrm>
              <a:custGeom>
                <a:avLst/>
                <a:gdLst>
                  <a:gd name="T0" fmla="*/ 34 w 153"/>
                  <a:gd name="T1" fmla="*/ 157 h 157"/>
                  <a:gd name="T2" fmla="*/ 33 w 153"/>
                  <a:gd name="T3" fmla="*/ 156 h 157"/>
                  <a:gd name="T4" fmla="*/ 39 w 153"/>
                  <a:gd name="T5" fmla="*/ 58 h 157"/>
                  <a:gd name="T6" fmla="*/ 70 w 153"/>
                  <a:gd name="T7" fmla="*/ 33 h 157"/>
                  <a:gd name="T8" fmla="*/ 105 w 153"/>
                  <a:gd name="T9" fmla="*/ 1 h 157"/>
                  <a:gd name="T10" fmla="*/ 107 w 153"/>
                  <a:gd name="T11" fmla="*/ 0 h 157"/>
                  <a:gd name="T12" fmla="*/ 109 w 153"/>
                  <a:gd name="T13" fmla="*/ 1 h 157"/>
                  <a:gd name="T14" fmla="*/ 116 w 153"/>
                  <a:gd name="T15" fmla="*/ 16 h 157"/>
                  <a:gd name="T16" fmla="*/ 139 w 153"/>
                  <a:gd name="T17" fmla="*/ 142 h 157"/>
                  <a:gd name="T18" fmla="*/ 137 w 153"/>
                  <a:gd name="T19" fmla="*/ 143 h 157"/>
                  <a:gd name="T20" fmla="*/ 135 w 153"/>
                  <a:gd name="T21" fmla="*/ 141 h 157"/>
                  <a:gd name="T22" fmla="*/ 113 w 153"/>
                  <a:gd name="T23" fmla="*/ 17 h 157"/>
                  <a:gd name="T24" fmla="*/ 107 w 153"/>
                  <a:gd name="T25" fmla="*/ 6 h 157"/>
                  <a:gd name="T26" fmla="*/ 72 w 153"/>
                  <a:gd name="T27" fmla="*/ 36 h 157"/>
                  <a:gd name="T28" fmla="*/ 42 w 153"/>
                  <a:gd name="T29" fmla="*/ 60 h 157"/>
                  <a:gd name="T30" fmla="*/ 36 w 153"/>
                  <a:gd name="T31" fmla="*/ 154 h 157"/>
                  <a:gd name="T32" fmla="*/ 36 w 153"/>
                  <a:gd name="T33" fmla="*/ 157 h 157"/>
                  <a:gd name="T34" fmla="*/ 34 w 153"/>
                  <a:gd name="T3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157">
                    <a:moveTo>
                      <a:pt x="34" y="157"/>
                    </a:moveTo>
                    <a:cubicBezTo>
                      <a:pt x="34" y="157"/>
                      <a:pt x="33" y="157"/>
                      <a:pt x="33" y="156"/>
                    </a:cubicBezTo>
                    <a:cubicBezTo>
                      <a:pt x="33" y="155"/>
                      <a:pt x="0" y="106"/>
                      <a:pt x="39" y="58"/>
                    </a:cubicBezTo>
                    <a:cubicBezTo>
                      <a:pt x="47" y="49"/>
                      <a:pt x="59" y="41"/>
                      <a:pt x="70" y="33"/>
                    </a:cubicBezTo>
                    <a:cubicBezTo>
                      <a:pt x="85" y="23"/>
                      <a:pt x="100" y="12"/>
                      <a:pt x="105" y="1"/>
                    </a:cubicBezTo>
                    <a:cubicBezTo>
                      <a:pt x="105" y="0"/>
                      <a:pt x="106" y="0"/>
                      <a:pt x="107" y="0"/>
                    </a:cubicBezTo>
                    <a:cubicBezTo>
                      <a:pt x="108" y="0"/>
                      <a:pt x="108" y="0"/>
                      <a:pt x="109" y="1"/>
                    </a:cubicBezTo>
                    <a:cubicBezTo>
                      <a:pt x="110" y="5"/>
                      <a:pt x="113" y="10"/>
                      <a:pt x="116" y="16"/>
                    </a:cubicBezTo>
                    <a:cubicBezTo>
                      <a:pt x="130" y="42"/>
                      <a:pt x="153" y="86"/>
                      <a:pt x="139" y="142"/>
                    </a:cubicBezTo>
                    <a:cubicBezTo>
                      <a:pt x="139" y="143"/>
                      <a:pt x="138" y="143"/>
                      <a:pt x="137" y="143"/>
                    </a:cubicBezTo>
                    <a:cubicBezTo>
                      <a:pt x="136" y="143"/>
                      <a:pt x="135" y="142"/>
                      <a:pt x="135" y="141"/>
                    </a:cubicBezTo>
                    <a:cubicBezTo>
                      <a:pt x="149" y="86"/>
                      <a:pt x="126" y="43"/>
                      <a:pt x="113" y="17"/>
                    </a:cubicBezTo>
                    <a:cubicBezTo>
                      <a:pt x="110" y="13"/>
                      <a:pt x="108" y="9"/>
                      <a:pt x="107" y="6"/>
                    </a:cubicBezTo>
                    <a:cubicBezTo>
                      <a:pt x="100" y="17"/>
                      <a:pt x="86" y="27"/>
                      <a:pt x="72" y="36"/>
                    </a:cubicBezTo>
                    <a:cubicBezTo>
                      <a:pt x="61" y="44"/>
                      <a:pt x="49" y="52"/>
                      <a:pt x="42" y="60"/>
                    </a:cubicBezTo>
                    <a:cubicBezTo>
                      <a:pt x="5" y="106"/>
                      <a:pt x="36" y="153"/>
                      <a:pt x="36" y="154"/>
                    </a:cubicBezTo>
                    <a:cubicBezTo>
                      <a:pt x="37" y="155"/>
                      <a:pt x="36" y="156"/>
                      <a:pt x="36" y="157"/>
                    </a:cubicBezTo>
                    <a:cubicBezTo>
                      <a:pt x="35" y="157"/>
                      <a:pt x="35" y="157"/>
                      <a:pt x="34" y="1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4" name="Oval 486"/>
              <p:cNvSpPr>
                <a:spLocks noChangeArrowheads="1"/>
              </p:cNvSpPr>
              <p:nvPr/>
            </p:nvSpPr>
            <p:spPr bwMode="auto">
              <a:xfrm>
                <a:off x="8802540" y="656851"/>
                <a:ext cx="38490" cy="41989"/>
              </a:xfrm>
              <a:prstGeom prst="ellipse">
                <a:avLst/>
              </a:prstGeom>
              <a:solidFill>
                <a:srgbClr val="65C8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5" name="Freeform 487"/>
              <p:cNvSpPr>
                <a:spLocks noEditPoints="1"/>
              </p:cNvSpPr>
              <p:nvPr/>
            </p:nvSpPr>
            <p:spPr bwMode="auto">
              <a:xfrm>
                <a:off x="8795541" y="649853"/>
                <a:ext cx="52486" cy="52486"/>
              </a:xfrm>
              <a:custGeom>
                <a:avLst/>
                <a:gdLst>
                  <a:gd name="T0" fmla="*/ 8 w 16"/>
                  <a:gd name="T1" fmla="*/ 4 h 16"/>
                  <a:gd name="T2" fmla="*/ 4 w 16"/>
                  <a:gd name="T3" fmla="*/ 8 h 16"/>
                  <a:gd name="T4" fmla="*/ 8 w 16"/>
                  <a:gd name="T5" fmla="*/ 13 h 16"/>
                  <a:gd name="T6" fmla="*/ 13 w 16"/>
                  <a:gd name="T7" fmla="*/ 8 h 16"/>
                  <a:gd name="T8" fmla="*/ 8 w 16"/>
                  <a:gd name="T9" fmla="*/ 4 h 16"/>
                  <a:gd name="T10" fmla="*/ 8 w 16"/>
                  <a:gd name="T11" fmla="*/ 16 h 16"/>
                  <a:gd name="T12" fmla="*/ 0 w 16"/>
                  <a:gd name="T13" fmla="*/ 8 h 16"/>
                  <a:gd name="T14" fmla="*/ 8 w 16"/>
                  <a:gd name="T15" fmla="*/ 0 h 16"/>
                  <a:gd name="T16" fmla="*/ 16 w 16"/>
                  <a:gd name="T17" fmla="*/ 8 h 16"/>
                  <a:gd name="T18" fmla="*/ 8 w 16"/>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4"/>
                    </a:moveTo>
                    <a:cubicBezTo>
                      <a:pt x="6" y="4"/>
                      <a:pt x="4" y="6"/>
                      <a:pt x="4" y="8"/>
                    </a:cubicBezTo>
                    <a:cubicBezTo>
                      <a:pt x="4" y="11"/>
                      <a:pt x="6" y="13"/>
                      <a:pt x="8" y="13"/>
                    </a:cubicBezTo>
                    <a:cubicBezTo>
                      <a:pt x="11" y="13"/>
                      <a:pt x="13" y="11"/>
                      <a:pt x="13" y="8"/>
                    </a:cubicBezTo>
                    <a:cubicBezTo>
                      <a:pt x="13" y="6"/>
                      <a:pt x="11" y="4"/>
                      <a:pt x="8" y="4"/>
                    </a:cubicBezTo>
                    <a:moveTo>
                      <a:pt x="8" y="16"/>
                    </a:moveTo>
                    <a:cubicBezTo>
                      <a:pt x="3" y="16"/>
                      <a:pt x="0" y="13"/>
                      <a:pt x="0" y="8"/>
                    </a:cubicBezTo>
                    <a:cubicBezTo>
                      <a:pt x="0" y="4"/>
                      <a:pt x="3" y="0"/>
                      <a:pt x="8" y="0"/>
                    </a:cubicBezTo>
                    <a:cubicBezTo>
                      <a:pt x="13" y="0"/>
                      <a:pt x="16" y="4"/>
                      <a:pt x="16" y="8"/>
                    </a:cubicBezTo>
                    <a:cubicBezTo>
                      <a:pt x="16" y="13"/>
                      <a:pt x="13" y="16"/>
                      <a:pt x="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6" name="Freeform 488"/>
              <p:cNvSpPr>
                <a:spLocks/>
              </p:cNvSpPr>
              <p:nvPr/>
            </p:nvSpPr>
            <p:spPr bwMode="auto">
              <a:xfrm>
                <a:off x="8760551" y="649853"/>
                <a:ext cx="110221" cy="33241"/>
              </a:xfrm>
              <a:custGeom>
                <a:avLst/>
                <a:gdLst>
                  <a:gd name="T0" fmla="*/ 2 w 34"/>
                  <a:gd name="T1" fmla="*/ 10 h 10"/>
                  <a:gd name="T2" fmla="*/ 1 w 34"/>
                  <a:gd name="T3" fmla="*/ 10 h 10"/>
                  <a:gd name="T4" fmla="*/ 1 w 34"/>
                  <a:gd name="T5" fmla="*/ 7 h 10"/>
                  <a:gd name="T6" fmla="*/ 19 w 34"/>
                  <a:gd name="T7" fmla="*/ 0 h 10"/>
                  <a:gd name="T8" fmla="*/ 33 w 34"/>
                  <a:gd name="T9" fmla="*/ 6 h 10"/>
                  <a:gd name="T10" fmla="*/ 33 w 34"/>
                  <a:gd name="T11" fmla="*/ 9 h 10"/>
                  <a:gd name="T12" fmla="*/ 30 w 34"/>
                  <a:gd name="T13" fmla="*/ 8 h 10"/>
                  <a:gd name="T14" fmla="*/ 19 w 34"/>
                  <a:gd name="T15" fmla="*/ 4 h 10"/>
                  <a:gd name="T16" fmla="*/ 4 w 34"/>
                  <a:gd name="T17" fmla="*/ 10 h 10"/>
                  <a:gd name="T18" fmla="*/ 2 w 34"/>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2" y="10"/>
                    </a:moveTo>
                    <a:cubicBezTo>
                      <a:pt x="2" y="10"/>
                      <a:pt x="1" y="10"/>
                      <a:pt x="1" y="10"/>
                    </a:cubicBezTo>
                    <a:cubicBezTo>
                      <a:pt x="0" y="9"/>
                      <a:pt x="0" y="8"/>
                      <a:pt x="1" y="7"/>
                    </a:cubicBezTo>
                    <a:cubicBezTo>
                      <a:pt x="1" y="7"/>
                      <a:pt x="8" y="0"/>
                      <a:pt x="19" y="0"/>
                    </a:cubicBezTo>
                    <a:cubicBezTo>
                      <a:pt x="30" y="0"/>
                      <a:pt x="33" y="6"/>
                      <a:pt x="33" y="6"/>
                    </a:cubicBezTo>
                    <a:cubicBezTo>
                      <a:pt x="34" y="7"/>
                      <a:pt x="33" y="9"/>
                      <a:pt x="33" y="9"/>
                    </a:cubicBezTo>
                    <a:cubicBezTo>
                      <a:pt x="32" y="9"/>
                      <a:pt x="30" y="9"/>
                      <a:pt x="30" y="8"/>
                    </a:cubicBezTo>
                    <a:cubicBezTo>
                      <a:pt x="30" y="8"/>
                      <a:pt x="28" y="4"/>
                      <a:pt x="19" y="4"/>
                    </a:cubicBezTo>
                    <a:cubicBezTo>
                      <a:pt x="10" y="4"/>
                      <a:pt x="4" y="10"/>
                      <a:pt x="4" y="10"/>
                    </a:cubicBezTo>
                    <a:cubicBezTo>
                      <a:pt x="3"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7" name="Oval 489"/>
              <p:cNvSpPr>
                <a:spLocks noChangeArrowheads="1"/>
              </p:cNvSpPr>
              <p:nvPr/>
            </p:nvSpPr>
            <p:spPr bwMode="auto">
              <a:xfrm>
                <a:off x="8977494" y="656851"/>
                <a:ext cx="41989" cy="41989"/>
              </a:xfrm>
              <a:prstGeom prst="ellipse">
                <a:avLst/>
              </a:prstGeom>
              <a:solidFill>
                <a:srgbClr val="65C8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8" name="Freeform 490"/>
              <p:cNvSpPr>
                <a:spLocks noEditPoints="1"/>
              </p:cNvSpPr>
              <p:nvPr/>
            </p:nvSpPr>
            <p:spPr bwMode="auto">
              <a:xfrm>
                <a:off x="8972245" y="649853"/>
                <a:ext cx="50737" cy="52486"/>
              </a:xfrm>
              <a:custGeom>
                <a:avLst/>
                <a:gdLst>
                  <a:gd name="T0" fmla="*/ 8 w 16"/>
                  <a:gd name="T1" fmla="*/ 4 h 16"/>
                  <a:gd name="T2" fmla="*/ 4 w 16"/>
                  <a:gd name="T3" fmla="*/ 8 h 16"/>
                  <a:gd name="T4" fmla="*/ 8 w 16"/>
                  <a:gd name="T5" fmla="*/ 13 h 16"/>
                  <a:gd name="T6" fmla="*/ 13 w 16"/>
                  <a:gd name="T7" fmla="*/ 8 h 16"/>
                  <a:gd name="T8" fmla="*/ 8 w 16"/>
                  <a:gd name="T9" fmla="*/ 4 h 16"/>
                  <a:gd name="T10" fmla="*/ 8 w 16"/>
                  <a:gd name="T11" fmla="*/ 16 h 16"/>
                  <a:gd name="T12" fmla="*/ 0 w 16"/>
                  <a:gd name="T13" fmla="*/ 8 h 16"/>
                  <a:gd name="T14" fmla="*/ 8 w 16"/>
                  <a:gd name="T15" fmla="*/ 0 h 16"/>
                  <a:gd name="T16" fmla="*/ 16 w 16"/>
                  <a:gd name="T17" fmla="*/ 8 h 16"/>
                  <a:gd name="T18" fmla="*/ 8 w 16"/>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4"/>
                    </a:moveTo>
                    <a:cubicBezTo>
                      <a:pt x="6" y="4"/>
                      <a:pt x="4" y="6"/>
                      <a:pt x="4" y="8"/>
                    </a:cubicBezTo>
                    <a:cubicBezTo>
                      <a:pt x="4" y="11"/>
                      <a:pt x="6" y="13"/>
                      <a:pt x="8" y="13"/>
                    </a:cubicBezTo>
                    <a:cubicBezTo>
                      <a:pt x="11" y="13"/>
                      <a:pt x="13" y="11"/>
                      <a:pt x="13" y="8"/>
                    </a:cubicBezTo>
                    <a:cubicBezTo>
                      <a:pt x="13" y="6"/>
                      <a:pt x="11" y="4"/>
                      <a:pt x="8" y="4"/>
                    </a:cubicBezTo>
                    <a:moveTo>
                      <a:pt x="8" y="16"/>
                    </a:moveTo>
                    <a:cubicBezTo>
                      <a:pt x="4" y="16"/>
                      <a:pt x="0" y="13"/>
                      <a:pt x="0" y="8"/>
                    </a:cubicBezTo>
                    <a:cubicBezTo>
                      <a:pt x="0" y="4"/>
                      <a:pt x="4" y="0"/>
                      <a:pt x="8" y="0"/>
                    </a:cubicBezTo>
                    <a:cubicBezTo>
                      <a:pt x="13" y="0"/>
                      <a:pt x="16" y="4"/>
                      <a:pt x="16" y="8"/>
                    </a:cubicBezTo>
                    <a:cubicBezTo>
                      <a:pt x="16" y="13"/>
                      <a:pt x="13" y="16"/>
                      <a:pt x="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9" name="Freeform 491"/>
              <p:cNvSpPr>
                <a:spLocks/>
              </p:cNvSpPr>
              <p:nvPr/>
            </p:nvSpPr>
            <p:spPr bwMode="auto">
              <a:xfrm>
                <a:off x="8949501" y="649853"/>
                <a:ext cx="110221" cy="33241"/>
              </a:xfrm>
              <a:custGeom>
                <a:avLst/>
                <a:gdLst>
                  <a:gd name="T0" fmla="*/ 32 w 34"/>
                  <a:gd name="T1" fmla="*/ 10 h 10"/>
                  <a:gd name="T2" fmla="*/ 31 w 34"/>
                  <a:gd name="T3" fmla="*/ 10 h 10"/>
                  <a:gd name="T4" fmla="*/ 16 w 34"/>
                  <a:gd name="T5" fmla="*/ 4 h 10"/>
                  <a:gd name="T6" fmla="*/ 15 w 34"/>
                  <a:gd name="T7" fmla="*/ 4 h 10"/>
                  <a:gd name="T8" fmla="*/ 4 w 34"/>
                  <a:gd name="T9" fmla="*/ 8 h 10"/>
                  <a:gd name="T10" fmla="*/ 2 w 34"/>
                  <a:gd name="T11" fmla="*/ 9 h 10"/>
                  <a:gd name="T12" fmla="*/ 1 w 34"/>
                  <a:gd name="T13" fmla="*/ 6 h 10"/>
                  <a:gd name="T14" fmla="*/ 15 w 34"/>
                  <a:gd name="T15" fmla="*/ 0 h 10"/>
                  <a:gd name="T16" fmla="*/ 33 w 34"/>
                  <a:gd name="T17" fmla="*/ 7 h 10"/>
                  <a:gd name="T18" fmla="*/ 33 w 34"/>
                  <a:gd name="T19" fmla="*/ 10 h 10"/>
                  <a:gd name="T20" fmla="*/ 32 w 34"/>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0">
                    <a:moveTo>
                      <a:pt x="32" y="10"/>
                    </a:moveTo>
                    <a:cubicBezTo>
                      <a:pt x="31" y="10"/>
                      <a:pt x="31" y="10"/>
                      <a:pt x="31" y="10"/>
                    </a:cubicBezTo>
                    <a:cubicBezTo>
                      <a:pt x="31" y="10"/>
                      <a:pt x="25" y="4"/>
                      <a:pt x="16" y="4"/>
                    </a:cubicBezTo>
                    <a:cubicBezTo>
                      <a:pt x="16" y="4"/>
                      <a:pt x="15" y="4"/>
                      <a:pt x="15" y="4"/>
                    </a:cubicBezTo>
                    <a:cubicBezTo>
                      <a:pt x="6" y="4"/>
                      <a:pt x="4" y="8"/>
                      <a:pt x="4" y="8"/>
                    </a:cubicBezTo>
                    <a:cubicBezTo>
                      <a:pt x="4" y="9"/>
                      <a:pt x="3" y="9"/>
                      <a:pt x="2" y="9"/>
                    </a:cubicBezTo>
                    <a:cubicBezTo>
                      <a:pt x="1" y="8"/>
                      <a:pt x="0" y="7"/>
                      <a:pt x="1" y="6"/>
                    </a:cubicBezTo>
                    <a:cubicBezTo>
                      <a:pt x="1" y="6"/>
                      <a:pt x="4" y="0"/>
                      <a:pt x="15" y="0"/>
                    </a:cubicBezTo>
                    <a:cubicBezTo>
                      <a:pt x="26" y="0"/>
                      <a:pt x="33" y="7"/>
                      <a:pt x="33" y="7"/>
                    </a:cubicBezTo>
                    <a:cubicBezTo>
                      <a:pt x="34" y="8"/>
                      <a:pt x="34" y="9"/>
                      <a:pt x="33" y="10"/>
                    </a:cubicBezTo>
                    <a:cubicBezTo>
                      <a:pt x="33" y="10"/>
                      <a:pt x="32" y="10"/>
                      <a:pt x="3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0" name="Freeform 492"/>
              <p:cNvSpPr>
                <a:spLocks/>
              </p:cNvSpPr>
              <p:nvPr/>
            </p:nvSpPr>
            <p:spPr bwMode="auto">
              <a:xfrm>
                <a:off x="8844529" y="812560"/>
                <a:ext cx="124217" cy="71731"/>
              </a:xfrm>
              <a:custGeom>
                <a:avLst/>
                <a:gdLst>
                  <a:gd name="T0" fmla="*/ 0 w 38"/>
                  <a:gd name="T1" fmla="*/ 2 h 22"/>
                  <a:gd name="T2" fmla="*/ 19 w 38"/>
                  <a:gd name="T3" fmla="*/ 6 h 22"/>
                  <a:gd name="T4" fmla="*/ 38 w 38"/>
                  <a:gd name="T5" fmla="*/ 3 h 22"/>
                  <a:gd name="T6" fmla="*/ 0 w 38"/>
                  <a:gd name="T7" fmla="*/ 2 h 22"/>
                </a:gdLst>
                <a:ahLst/>
                <a:cxnLst>
                  <a:cxn ang="0">
                    <a:pos x="T0" y="T1"/>
                  </a:cxn>
                  <a:cxn ang="0">
                    <a:pos x="T2" y="T3"/>
                  </a:cxn>
                  <a:cxn ang="0">
                    <a:pos x="T4" y="T5"/>
                  </a:cxn>
                  <a:cxn ang="0">
                    <a:pos x="T6" y="T7"/>
                  </a:cxn>
                </a:cxnLst>
                <a:rect l="0" t="0" r="r" b="b"/>
                <a:pathLst>
                  <a:path w="38" h="22">
                    <a:moveTo>
                      <a:pt x="0" y="2"/>
                    </a:moveTo>
                    <a:cubicBezTo>
                      <a:pt x="5" y="2"/>
                      <a:pt x="11" y="0"/>
                      <a:pt x="19" y="6"/>
                    </a:cubicBezTo>
                    <a:cubicBezTo>
                      <a:pt x="25" y="1"/>
                      <a:pt x="33" y="0"/>
                      <a:pt x="38" y="3"/>
                    </a:cubicBezTo>
                    <a:cubicBezTo>
                      <a:pt x="29" y="16"/>
                      <a:pt x="12" y="22"/>
                      <a:pt x="0" y="2"/>
                    </a:cubicBezTo>
                  </a:path>
                </a:pathLst>
              </a:custGeom>
              <a:solidFill>
                <a:srgbClr val="ED1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1" name="Freeform 493"/>
              <p:cNvSpPr>
                <a:spLocks noEditPoints="1"/>
              </p:cNvSpPr>
              <p:nvPr/>
            </p:nvSpPr>
            <p:spPr bwMode="auto">
              <a:xfrm>
                <a:off x="8839280" y="809061"/>
                <a:ext cx="134715" cy="57735"/>
              </a:xfrm>
              <a:custGeom>
                <a:avLst/>
                <a:gdLst>
                  <a:gd name="T0" fmla="*/ 5 w 42"/>
                  <a:gd name="T1" fmla="*/ 5 h 18"/>
                  <a:gd name="T2" fmla="*/ 21 w 42"/>
                  <a:gd name="T3" fmla="*/ 14 h 18"/>
                  <a:gd name="T4" fmla="*/ 37 w 42"/>
                  <a:gd name="T5" fmla="*/ 5 h 18"/>
                  <a:gd name="T6" fmla="*/ 33 w 42"/>
                  <a:gd name="T7" fmla="*/ 4 h 18"/>
                  <a:gd name="T8" fmla="*/ 23 w 42"/>
                  <a:gd name="T9" fmla="*/ 8 h 18"/>
                  <a:gd name="T10" fmla="*/ 20 w 42"/>
                  <a:gd name="T11" fmla="*/ 8 h 18"/>
                  <a:gd name="T12" fmla="*/ 9 w 42"/>
                  <a:gd name="T13" fmla="*/ 5 h 18"/>
                  <a:gd name="T14" fmla="*/ 5 w 42"/>
                  <a:gd name="T15" fmla="*/ 5 h 18"/>
                  <a:gd name="T16" fmla="*/ 21 w 42"/>
                  <a:gd name="T17" fmla="*/ 18 h 18"/>
                  <a:gd name="T18" fmla="*/ 0 w 42"/>
                  <a:gd name="T19" fmla="*/ 4 h 18"/>
                  <a:gd name="T20" fmla="*/ 0 w 42"/>
                  <a:gd name="T21" fmla="*/ 2 h 18"/>
                  <a:gd name="T22" fmla="*/ 1 w 42"/>
                  <a:gd name="T23" fmla="*/ 1 h 18"/>
                  <a:gd name="T24" fmla="*/ 3 w 42"/>
                  <a:gd name="T25" fmla="*/ 1 h 18"/>
                  <a:gd name="T26" fmla="*/ 9 w 42"/>
                  <a:gd name="T27" fmla="*/ 1 h 18"/>
                  <a:gd name="T28" fmla="*/ 21 w 42"/>
                  <a:gd name="T29" fmla="*/ 4 h 18"/>
                  <a:gd name="T30" fmla="*/ 33 w 42"/>
                  <a:gd name="T31" fmla="*/ 0 h 18"/>
                  <a:gd name="T32" fmla="*/ 41 w 42"/>
                  <a:gd name="T33" fmla="*/ 2 h 18"/>
                  <a:gd name="T34" fmla="*/ 42 w 42"/>
                  <a:gd name="T35" fmla="*/ 3 h 18"/>
                  <a:gd name="T36" fmla="*/ 42 w 42"/>
                  <a:gd name="T37" fmla="*/ 5 h 18"/>
                  <a:gd name="T38" fmla="*/ 21 w 42"/>
                  <a:gd name="T3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8">
                    <a:moveTo>
                      <a:pt x="5" y="5"/>
                    </a:moveTo>
                    <a:cubicBezTo>
                      <a:pt x="10" y="11"/>
                      <a:pt x="15" y="14"/>
                      <a:pt x="21" y="14"/>
                    </a:cubicBezTo>
                    <a:cubicBezTo>
                      <a:pt x="27" y="14"/>
                      <a:pt x="33" y="11"/>
                      <a:pt x="37" y="5"/>
                    </a:cubicBezTo>
                    <a:cubicBezTo>
                      <a:pt x="36" y="4"/>
                      <a:pt x="35" y="4"/>
                      <a:pt x="33" y="4"/>
                    </a:cubicBezTo>
                    <a:cubicBezTo>
                      <a:pt x="29" y="4"/>
                      <a:pt x="25" y="6"/>
                      <a:pt x="23" y="8"/>
                    </a:cubicBezTo>
                    <a:cubicBezTo>
                      <a:pt x="22" y="9"/>
                      <a:pt x="21" y="9"/>
                      <a:pt x="20" y="8"/>
                    </a:cubicBezTo>
                    <a:cubicBezTo>
                      <a:pt x="15" y="5"/>
                      <a:pt x="11" y="5"/>
                      <a:pt x="9" y="5"/>
                    </a:cubicBezTo>
                    <a:cubicBezTo>
                      <a:pt x="7" y="5"/>
                      <a:pt x="6" y="5"/>
                      <a:pt x="5" y="5"/>
                    </a:cubicBezTo>
                    <a:moveTo>
                      <a:pt x="21" y="18"/>
                    </a:moveTo>
                    <a:cubicBezTo>
                      <a:pt x="15" y="18"/>
                      <a:pt x="7" y="16"/>
                      <a:pt x="0" y="4"/>
                    </a:cubicBezTo>
                    <a:cubicBezTo>
                      <a:pt x="0" y="4"/>
                      <a:pt x="0" y="3"/>
                      <a:pt x="0" y="2"/>
                    </a:cubicBezTo>
                    <a:cubicBezTo>
                      <a:pt x="0" y="2"/>
                      <a:pt x="1" y="1"/>
                      <a:pt x="1" y="1"/>
                    </a:cubicBezTo>
                    <a:cubicBezTo>
                      <a:pt x="2" y="1"/>
                      <a:pt x="3" y="1"/>
                      <a:pt x="3" y="1"/>
                    </a:cubicBezTo>
                    <a:cubicBezTo>
                      <a:pt x="5" y="1"/>
                      <a:pt x="7" y="1"/>
                      <a:pt x="9" y="1"/>
                    </a:cubicBezTo>
                    <a:cubicBezTo>
                      <a:pt x="13" y="1"/>
                      <a:pt x="17" y="2"/>
                      <a:pt x="21" y="4"/>
                    </a:cubicBezTo>
                    <a:cubicBezTo>
                      <a:pt x="24" y="2"/>
                      <a:pt x="29" y="0"/>
                      <a:pt x="33" y="0"/>
                    </a:cubicBezTo>
                    <a:cubicBezTo>
                      <a:pt x="36" y="0"/>
                      <a:pt x="39" y="1"/>
                      <a:pt x="41" y="2"/>
                    </a:cubicBezTo>
                    <a:cubicBezTo>
                      <a:pt x="41" y="2"/>
                      <a:pt x="42" y="3"/>
                      <a:pt x="42" y="3"/>
                    </a:cubicBezTo>
                    <a:cubicBezTo>
                      <a:pt x="42" y="4"/>
                      <a:pt x="42" y="4"/>
                      <a:pt x="42" y="5"/>
                    </a:cubicBezTo>
                    <a:cubicBezTo>
                      <a:pt x="36" y="13"/>
                      <a:pt x="28" y="18"/>
                      <a:pt x="21"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140" name="矩形 139"/>
            <p:cNvSpPr/>
            <p:nvPr/>
          </p:nvSpPr>
          <p:spPr>
            <a:xfrm>
              <a:off x="1117602" y="3768590"/>
              <a:ext cx="715260" cy="369332"/>
            </a:xfrm>
            <a:prstGeom prst="rect">
              <a:avLst/>
            </a:prstGeom>
          </p:spPr>
          <p:txBody>
            <a:bodyPr wrap="none">
              <a:spAutoFit/>
            </a:bodyPr>
            <a:lstStyle/>
            <a:p>
              <a:r>
                <a:rPr lang="en-US" altLang="zh-CN" dirty="0">
                  <a:solidFill>
                    <a:srgbClr val="7030A0"/>
                  </a:solidFill>
                  <a:latin typeface="微软雅黑" pitchFamily="34" charset="-122"/>
                  <a:ea typeface="微软雅黑" pitchFamily="34" charset="-122"/>
                </a:rPr>
                <a:t>Alice</a:t>
              </a:r>
              <a:endParaRPr lang="zh-CN" altLang="en-US" dirty="0">
                <a:solidFill>
                  <a:srgbClr val="7030A0"/>
                </a:solidFill>
                <a:latin typeface="微软雅黑" pitchFamily="34" charset="-122"/>
                <a:ea typeface="微软雅黑" pitchFamily="34" charset="-122"/>
              </a:endParaRPr>
            </a:p>
          </p:txBody>
        </p:sp>
      </p:grpSp>
      <p:pic>
        <p:nvPicPr>
          <p:cNvPr id="172" name="Picture 7" descr="查看源图像"/>
          <p:cNvPicPr>
            <a:picLocks noChangeAspect="1" noChangeArrowheads="1"/>
          </p:cNvPicPr>
          <p:nvPr/>
        </p:nvPicPr>
        <p:blipFill>
          <a:blip r:embed="rId4" cstate="print"/>
          <a:srcRect/>
          <a:stretch>
            <a:fillRect/>
          </a:stretch>
        </p:blipFill>
        <p:spPr bwMode="auto">
          <a:xfrm>
            <a:off x="8775319" y="3822510"/>
            <a:ext cx="1027049" cy="836018"/>
          </a:xfrm>
          <a:prstGeom prst="rect">
            <a:avLst/>
          </a:prstGeom>
          <a:noFill/>
        </p:spPr>
      </p:pic>
      <p:sp>
        <p:nvSpPr>
          <p:cNvPr id="173" name="Text Box 45">
            <a:extLst>
              <a:ext uri="{FF2B5EF4-FFF2-40B4-BE49-F238E27FC236}">
                <a16:creationId xmlns:a16="http://schemas.microsoft.com/office/drawing/2014/main" id="{C8623635-3221-408A-B8C7-F9539E24AD7E}"/>
              </a:ext>
            </a:extLst>
          </p:cNvPr>
          <p:cNvSpPr txBox="1">
            <a:spLocks noChangeArrowheads="1"/>
          </p:cNvSpPr>
          <p:nvPr/>
        </p:nvSpPr>
        <p:spPr bwMode="auto">
          <a:xfrm>
            <a:off x="8895931" y="4600178"/>
            <a:ext cx="8771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7030A0"/>
                </a:solidFill>
                <a:effectLst/>
                <a:uLnTx/>
                <a:uFillTx/>
                <a:latin typeface="微软雅黑" pitchFamily="34" charset="-122"/>
                <a:ea typeface="微软雅黑" pitchFamily="34" charset="-122"/>
                <a:cs typeface="Arial" charset="0"/>
              </a:rPr>
              <a:t>互联网</a:t>
            </a:r>
            <a:endParaRPr kumimoji="0" lang="en-US" sz="1800" b="0" i="0" u="none" strike="noStrike" kern="0" cap="none" spc="0" normalizeH="0" baseline="0" noProof="0" dirty="0">
              <a:ln>
                <a:noFill/>
              </a:ln>
              <a:solidFill>
                <a:srgbClr val="7030A0"/>
              </a:solidFill>
              <a:effectLst/>
              <a:uLnTx/>
              <a:uFillTx/>
              <a:latin typeface="微软雅黑" pitchFamily="34" charset="-122"/>
              <a:ea typeface="微软雅黑" pitchFamily="34" charset="-122"/>
              <a:cs typeface="Arial" charset="0"/>
            </a:endParaRPr>
          </a:p>
        </p:txBody>
      </p:sp>
      <p:sp>
        <p:nvSpPr>
          <p:cNvPr id="174" name="Freeform 78"/>
          <p:cNvSpPr>
            <a:spLocks/>
          </p:cNvSpPr>
          <p:nvPr/>
        </p:nvSpPr>
        <p:spPr bwMode="auto">
          <a:xfrm>
            <a:off x="4065842" y="3606483"/>
            <a:ext cx="514350" cy="365125"/>
          </a:xfrm>
          <a:custGeom>
            <a:avLst/>
            <a:gdLst>
              <a:gd name="T0" fmla="*/ 101 w 137"/>
              <a:gd name="T1" fmla="*/ 51 h 97"/>
              <a:gd name="T2" fmla="*/ 91 w 137"/>
              <a:gd name="T3" fmla="*/ 42 h 97"/>
              <a:gd name="T4" fmla="*/ 69 w 137"/>
              <a:gd name="T5" fmla="*/ 60 h 97"/>
              <a:gd name="T6" fmla="*/ 67 w 137"/>
              <a:gd name="T7" fmla="*/ 61 h 97"/>
              <a:gd name="T8" fmla="*/ 65 w 137"/>
              <a:gd name="T9" fmla="*/ 60 h 97"/>
              <a:gd name="T10" fmla="*/ 44 w 137"/>
              <a:gd name="T11" fmla="*/ 42 h 97"/>
              <a:gd name="T12" fmla="*/ 8 w 137"/>
              <a:gd name="T13" fmla="*/ 75 h 97"/>
              <a:gd name="T14" fmla="*/ 6 w 137"/>
              <a:gd name="T15" fmla="*/ 76 h 97"/>
              <a:gd name="T16" fmla="*/ 6 w 137"/>
              <a:gd name="T17" fmla="*/ 76 h 97"/>
              <a:gd name="T18" fmla="*/ 4 w 137"/>
              <a:gd name="T19" fmla="*/ 75 h 97"/>
              <a:gd name="T20" fmla="*/ 3 w 137"/>
              <a:gd name="T21" fmla="*/ 73 h 97"/>
              <a:gd name="T22" fmla="*/ 3 w 137"/>
              <a:gd name="T23" fmla="*/ 73 h 97"/>
              <a:gd name="T24" fmla="*/ 4 w 137"/>
              <a:gd name="T25" fmla="*/ 71 h 97"/>
              <a:gd name="T26" fmla="*/ 39 w 137"/>
              <a:gd name="T27" fmla="*/ 38 h 97"/>
              <a:gd name="T28" fmla="*/ 7 w 137"/>
              <a:gd name="T29" fmla="*/ 11 h 97"/>
              <a:gd name="T30" fmla="*/ 6 w 137"/>
              <a:gd name="T31" fmla="*/ 7 h 97"/>
              <a:gd name="T32" fmla="*/ 10 w 137"/>
              <a:gd name="T33" fmla="*/ 7 h 97"/>
              <a:gd name="T34" fmla="*/ 13 w 137"/>
              <a:gd name="T35" fmla="*/ 9 h 97"/>
              <a:gd name="T36" fmla="*/ 67 w 137"/>
              <a:gd name="T37" fmla="*/ 54 h 97"/>
              <a:gd name="T38" fmla="*/ 122 w 137"/>
              <a:gd name="T39" fmla="*/ 9 h 97"/>
              <a:gd name="T40" fmla="*/ 124 w 137"/>
              <a:gd name="T41" fmla="*/ 6 h 97"/>
              <a:gd name="T42" fmla="*/ 129 w 137"/>
              <a:gd name="T43" fmla="*/ 7 h 97"/>
              <a:gd name="T44" fmla="*/ 128 w 137"/>
              <a:gd name="T45" fmla="*/ 11 h 97"/>
              <a:gd name="T46" fmla="*/ 96 w 137"/>
              <a:gd name="T47" fmla="*/ 38 h 97"/>
              <a:gd name="T48" fmla="*/ 107 w 137"/>
              <a:gd name="T49" fmla="*/ 49 h 97"/>
              <a:gd name="T50" fmla="*/ 123 w 137"/>
              <a:gd name="T51" fmla="*/ 46 h 97"/>
              <a:gd name="T52" fmla="*/ 137 w 137"/>
              <a:gd name="T53" fmla="*/ 48 h 97"/>
              <a:gd name="T54" fmla="*/ 137 w 137"/>
              <a:gd name="T55" fmla="*/ 9 h 97"/>
              <a:gd name="T56" fmla="*/ 127 w 137"/>
              <a:gd name="T57" fmla="*/ 0 h 97"/>
              <a:gd name="T58" fmla="*/ 9 w 137"/>
              <a:gd name="T59" fmla="*/ 0 h 97"/>
              <a:gd name="T60" fmla="*/ 0 w 137"/>
              <a:gd name="T61" fmla="*/ 9 h 97"/>
              <a:gd name="T62" fmla="*/ 0 w 137"/>
              <a:gd name="T63" fmla="*/ 87 h 97"/>
              <a:gd name="T64" fmla="*/ 9 w 137"/>
              <a:gd name="T65" fmla="*/ 97 h 97"/>
              <a:gd name="T66" fmla="*/ 75 w 137"/>
              <a:gd name="T67" fmla="*/ 97 h 97"/>
              <a:gd name="T68" fmla="*/ 75 w 137"/>
              <a:gd name="T69" fmla="*/ 94 h 97"/>
              <a:gd name="T70" fmla="*/ 101 w 137"/>
              <a:gd name="T71"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 h="97">
                <a:moveTo>
                  <a:pt x="101" y="51"/>
                </a:moveTo>
                <a:cubicBezTo>
                  <a:pt x="91" y="42"/>
                  <a:pt x="91" y="42"/>
                  <a:pt x="91" y="42"/>
                </a:cubicBezTo>
                <a:cubicBezTo>
                  <a:pt x="69" y="60"/>
                  <a:pt x="69" y="60"/>
                  <a:pt x="69" y="60"/>
                </a:cubicBezTo>
                <a:cubicBezTo>
                  <a:pt x="69" y="61"/>
                  <a:pt x="68" y="61"/>
                  <a:pt x="67" y="61"/>
                </a:cubicBezTo>
                <a:cubicBezTo>
                  <a:pt x="67" y="61"/>
                  <a:pt x="66" y="61"/>
                  <a:pt x="65" y="60"/>
                </a:cubicBezTo>
                <a:cubicBezTo>
                  <a:pt x="44" y="42"/>
                  <a:pt x="44" y="42"/>
                  <a:pt x="44" y="42"/>
                </a:cubicBezTo>
                <a:cubicBezTo>
                  <a:pt x="8" y="75"/>
                  <a:pt x="8" y="75"/>
                  <a:pt x="8" y="75"/>
                </a:cubicBezTo>
                <a:cubicBezTo>
                  <a:pt x="7" y="76"/>
                  <a:pt x="7" y="76"/>
                  <a:pt x="6" y="76"/>
                </a:cubicBezTo>
                <a:cubicBezTo>
                  <a:pt x="6" y="76"/>
                  <a:pt x="6" y="76"/>
                  <a:pt x="6" y="76"/>
                </a:cubicBezTo>
                <a:cubicBezTo>
                  <a:pt x="5" y="76"/>
                  <a:pt x="4" y="76"/>
                  <a:pt x="4" y="75"/>
                </a:cubicBezTo>
                <a:cubicBezTo>
                  <a:pt x="3" y="74"/>
                  <a:pt x="3" y="74"/>
                  <a:pt x="3" y="73"/>
                </a:cubicBezTo>
                <a:cubicBezTo>
                  <a:pt x="3" y="73"/>
                  <a:pt x="3" y="73"/>
                  <a:pt x="3" y="73"/>
                </a:cubicBezTo>
                <a:cubicBezTo>
                  <a:pt x="3" y="72"/>
                  <a:pt x="3" y="71"/>
                  <a:pt x="4" y="71"/>
                </a:cubicBezTo>
                <a:cubicBezTo>
                  <a:pt x="39" y="38"/>
                  <a:pt x="39" y="38"/>
                  <a:pt x="39" y="38"/>
                </a:cubicBezTo>
                <a:cubicBezTo>
                  <a:pt x="7" y="11"/>
                  <a:pt x="7" y="11"/>
                  <a:pt x="7" y="11"/>
                </a:cubicBezTo>
                <a:cubicBezTo>
                  <a:pt x="5" y="10"/>
                  <a:pt x="5" y="8"/>
                  <a:pt x="6" y="7"/>
                </a:cubicBezTo>
                <a:cubicBezTo>
                  <a:pt x="7" y="6"/>
                  <a:pt x="9" y="5"/>
                  <a:pt x="10" y="7"/>
                </a:cubicBezTo>
                <a:cubicBezTo>
                  <a:pt x="13" y="9"/>
                  <a:pt x="13" y="9"/>
                  <a:pt x="13" y="9"/>
                </a:cubicBezTo>
                <a:cubicBezTo>
                  <a:pt x="67" y="54"/>
                  <a:pt x="67" y="54"/>
                  <a:pt x="67" y="54"/>
                </a:cubicBezTo>
                <a:cubicBezTo>
                  <a:pt x="122" y="9"/>
                  <a:pt x="122" y="9"/>
                  <a:pt x="122" y="9"/>
                </a:cubicBezTo>
                <a:cubicBezTo>
                  <a:pt x="124" y="6"/>
                  <a:pt x="124" y="6"/>
                  <a:pt x="124" y="6"/>
                </a:cubicBezTo>
                <a:cubicBezTo>
                  <a:pt x="126" y="5"/>
                  <a:pt x="128" y="6"/>
                  <a:pt x="129" y="7"/>
                </a:cubicBezTo>
                <a:cubicBezTo>
                  <a:pt x="130" y="8"/>
                  <a:pt x="130" y="10"/>
                  <a:pt x="128" y="11"/>
                </a:cubicBezTo>
                <a:cubicBezTo>
                  <a:pt x="96" y="38"/>
                  <a:pt x="96" y="38"/>
                  <a:pt x="96" y="38"/>
                </a:cubicBezTo>
                <a:cubicBezTo>
                  <a:pt x="107" y="49"/>
                  <a:pt x="107" y="49"/>
                  <a:pt x="107" y="49"/>
                </a:cubicBezTo>
                <a:cubicBezTo>
                  <a:pt x="112" y="47"/>
                  <a:pt x="117" y="46"/>
                  <a:pt x="123" y="46"/>
                </a:cubicBezTo>
                <a:cubicBezTo>
                  <a:pt x="128" y="46"/>
                  <a:pt x="132" y="47"/>
                  <a:pt x="137" y="48"/>
                </a:cubicBezTo>
                <a:cubicBezTo>
                  <a:pt x="137" y="9"/>
                  <a:pt x="137" y="9"/>
                  <a:pt x="137" y="9"/>
                </a:cubicBezTo>
                <a:cubicBezTo>
                  <a:pt x="137" y="4"/>
                  <a:pt x="133" y="0"/>
                  <a:pt x="127" y="0"/>
                </a:cubicBezTo>
                <a:cubicBezTo>
                  <a:pt x="9" y="0"/>
                  <a:pt x="9" y="0"/>
                  <a:pt x="9" y="0"/>
                </a:cubicBezTo>
                <a:cubicBezTo>
                  <a:pt x="4" y="0"/>
                  <a:pt x="0" y="4"/>
                  <a:pt x="0" y="9"/>
                </a:cubicBezTo>
                <a:cubicBezTo>
                  <a:pt x="0" y="87"/>
                  <a:pt x="0" y="87"/>
                  <a:pt x="0" y="87"/>
                </a:cubicBezTo>
                <a:cubicBezTo>
                  <a:pt x="0" y="93"/>
                  <a:pt x="4" y="97"/>
                  <a:pt x="9" y="97"/>
                </a:cubicBezTo>
                <a:cubicBezTo>
                  <a:pt x="75" y="97"/>
                  <a:pt x="75" y="97"/>
                  <a:pt x="75" y="97"/>
                </a:cubicBezTo>
                <a:cubicBezTo>
                  <a:pt x="75" y="96"/>
                  <a:pt x="75" y="95"/>
                  <a:pt x="75" y="94"/>
                </a:cubicBezTo>
                <a:cubicBezTo>
                  <a:pt x="75" y="75"/>
                  <a:pt x="86" y="59"/>
                  <a:pt x="101" y="5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5" name="Freeform 79"/>
          <p:cNvSpPr>
            <a:spLocks noEditPoints="1"/>
          </p:cNvSpPr>
          <p:nvPr/>
        </p:nvSpPr>
        <p:spPr bwMode="auto">
          <a:xfrm>
            <a:off x="4365879" y="3798570"/>
            <a:ext cx="323850" cy="322263"/>
          </a:xfrm>
          <a:custGeom>
            <a:avLst/>
            <a:gdLst>
              <a:gd name="T0" fmla="*/ 43 w 86"/>
              <a:gd name="T1" fmla="*/ 0 h 86"/>
              <a:gd name="T2" fmla="*/ 0 w 86"/>
              <a:gd name="T3" fmla="*/ 43 h 86"/>
              <a:gd name="T4" fmla="*/ 43 w 86"/>
              <a:gd name="T5" fmla="*/ 86 h 86"/>
              <a:gd name="T6" fmla="*/ 86 w 86"/>
              <a:gd name="T7" fmla="*/ 43 h 86"/>
              <a:gd name="T8" fmla="*/ 43 w 86"/>
              <a:gd name="T9" fmla="*/ 0 h 86"/>
              <a:gd name="T10" fmla="*/ 68 w 86"/>
              <a:gd name="T11" fmla="*/ 50 h 86"/>
              <a:gd name="T12" fmla="*/ 50 w 86"/>
              <a:gd name="T13" fmla="*/ 50 h 86"/>
              <a:gd name="T14" fmla="*/ 50 w 86"/>
              <a:gd name="T15" fmla="*/ 68 h 86"/>
              <a:gd name="T16" fmla="*/ 43 w 86"/>
              <a:gd name="T17" fmla="*/ 75 h 86"/>
              <a:gd name="T18" fmla="*/ 36 w 86"/>
              <a:gd name="T19" fmla="*/ 68 h 86"/>
              <a:gd name="T20" fmla="*/ 36 w 86"/>
              <a:gd name="T21" fmla="*/ 50 h 86"/>
              <a:gd name="T22" fmla="*/ 18 w 86"/>
              <a:gd name="T23" fmla="*/ 50 h 86"/>
              <a:gd name="T24" fmla="*/ 11 w 86"/>
              <a:gd name="T25" fmla="*/ 43 h 86"/>
              <a:gd name="T26" fmla="*/ 18 w 86"/>
              <a:gd name="T27" fmla="*/ 36 h 86"/>
              <a:gd name="T28" fmla="*/ 36 w 86"/>
              <a:gd name="T29" fmla="*/ 36 h 86"/>
              <a:gd name="T30" fmla="*/ 36 w 86"/>
              <a:gd name="T31" fmla="*/ 18 h 86"/>
              <a:gd name="T32" fmla="*/ 43 w 86"/>
              <a:gd name="T33" fmla="*/ 10 h 86"/>
              <a:gd name="T34" fmla="*/ 50 w 86"/>
              <a:gd name="T35" fmla="*/ 18 h 86"/>
              <a:gd name="T36" fmla="*/ 50 w 86"/>
              <a:gd name="T37" fmla="*/ 36 h 86"/>
              <a:gd name="T38" fmla="*/ 68 w 86"/>
              <a:gd name="T39" fmla="*/ 36 h 86"/>
              <a:gd name="T40" fmla="*/ 75 w 86"/>
              <a:gd name="T41" fmla="*/ 43 h 86"/>
              <a:gd name="T42" fmla="*/ 68 w 86"/>
              <a:gd name="T43" fmla="*/ 5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86">
                <a:moveTo>
                  <a:pt x="43" y="0"/>
                </a:moveTo>
                <a:cubicBezTo>
                  <a:pt x="19" y="0"/>
                  <a:pt x="0" y="19"/>
                  <a:pt x="0" y="43"/>
                </a:cubicBezTo>
                <a:cubicBezTo>
                  <a:pt x="0" y="67"/>
                  <a:pt x="19" y="86"/>
                  <a:pt x="43" y="86"/>
                </a:cubicBezTo>
                <a:cubicBezTo>
                  <a:pt x="67" y="86"/>
                  <a:pt x="86" y="67"/>
                  <a:pt x="86" y="43"/>
                </a:cubicBezTo>
                <a:cubicBezTo>
                  <a:pt x="86" y="19"/>
                  <a:pt x="67" y="0"/>
                  <a:pt x="43" y="0"/>
                </a:cubicBezTo>
                <a:close/>
                <a:moveTo>
                  <a:pt x="68" y="50"/>
                </a:moveTo>
                <a:cubicBezTo>
                  <a:pt x="50" y="50"/>
                  <a:pt x="50" y="50"/>
                  <a:pt x="50" y="50"/>
                </a:cubicBezTo>
                <a:cubicBezTo>
                  <a:pt x="50" y="68"/>
                  <a:pt x="50" y="68"/>
                  <a:pt x="50" y="68"/>
                </a:cubicBezTo>
                <a:cubicBezTo>
                  <a:pt x="50" y="72"/>
                  <a:pt x="47" y="75"/>
                  <a:pt x="43" y="75"/>
                </a:cubicBezTo>
                <a:cubicBezTo>
                  <a:pt x="39" y="75"/>
                  <a:pt x="36" y="72"/>
                  <a:pt x="36" y="68"/>
                </a:cubicBezTo>
                <a:cubicBezTo>
                  <a:pt x="36" y="50"/>
                  <a:pt x="36" y="50"/>
                  <a:pt x="36" y="50"/>
                </a:cubicBezTo>
                <a:cubicBezTo>
                  <a:pt x="18" y="50"/>
                  <a:pt x="18" y="50"/>
                  <a:pt x="18" y="50"/>
                </a:cubicBezTo>
                <a:cubicBezTo>
                  <a:pt x="14" y="50"/>
                  <a:pt x="11" y="47"/>
                  <a:pt x="11" y="43"/>
                </a:cubicBezTo>
                <a:cubicBezTo>
                  <a:pt x="11" y="39"/>
                  <a:pt x="14" y="36"/>
                  <a:pt x="18" y="36"/>
                </a:cubicBezTo>
                <a:cubicBezTo>
                  <a:pt x="36" y="36"/>
                  <a:pt x="36" y="36"/>
                  <a:pt x="36" y="36"/>
                </a:cubicBezTo>
                <a:cubicBezTo>
                  <a:pt x="36" y="18"/>
                  <a:pt x="36" y="18"/>
                  <a:pt x="36" y="18"/>
                </a:cubicBezTo>
                <a:cubicBezTo>
                  <a:pt x="36" y="14"/>
                  <a:pt x="39" y="10"/>
                  <a:pt x="43" y="10"/>
                </a:cubicBezTo>
                <a:cubicBezTo>
                  <a:pt x="47" y="10"/>
                  <a:pt x="50" y="14"/>
                  <a:pt x="50" y="18"/>
                </a:cubicBezTo>
                <a:cubicBezTo>
                  <a:pt x="50" y="36"/>
                  <a:pt x="50" y="36"/>
                  <a:pt x="50" y="36"/>
                </a:cubicBezTo>
                <a:cubicBezTo>
                  <a:pt x="68" y="36"/>
                  <a:pt x="68" y="36"/>
                  <a:pt x="68" y="36"/>
                </a:cubicBezTo>
                <a:cubicBezTo>
                  <a:pt x="72" y="36"/>
                  <a:pt x="75" y="39"/>
                  <a:pt x="75" y="43"/>
                </a:cubicBezTo>
                <a:cubicBezTo>
                  <a:pt x="75" y="47"/>
                  <a:pt x="72" y="50"/>
                  <a:pt x="68" y="5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6" name="Freeform 78"/>
          <p:cNvSpPr>
            <a:spLocks/>
          </p:cNvSpPr>
          <p:nvPr/>
        </p:nvSpPr>
        <p:spPr bwMode="auto">
          <a:xfrm>
            <a:off x="7449122" y="4136835"/>
            <a:ext cx="514350" cy="365125"/>
          </a:xfrm>
          <a:custGeom>
            <a:avLst/>
            <a:gdLst>
              <a:gd name="T0" fmla="*/ 101 w 137"/>
              <a:gd name="T1" fmla="*/ 51 h 97"/>
              <a:gd name="T2" fmla="*/ 91 w 137"/>
              <a:gd name="T3" fmla="*/ 42 h 97"/>
              <a:gd name="T4" fmla="*/ 69 w 137"/>
              <a:gd name="T5" fmla="*/ 60 h 97"/>
              <a:gd name="T6" fmla="*/ 67 w 137"/>
              <a:gd name="T7" fmla="*/ 61 h 97"/>
              <a:gd name="T8" fmla="*/ 65 w 137"/>
              <a:gd name="T9" fmla="*/ 60 h 97"/>
              <a:gd name="T10" fmla="*/ 44 w 137"/>
              <a:gd name="T11" fmla="*/ 42 h 97"/>
              <a:gd name="T12" fmla="*/ 8 w 137"/>
              <a:gd name="T13" fmla="*/ 75 h 97"/>
              <a:gd name="T14" fmla="*/ 6 w 137"/>
              <a:gd name="T15" fmla="*/ 76 h 97"/>
              <a:gd name="T16" fmla="*/ 6 w 137"/>
              <a:gd name="T17" fmla="*/ 76 h 97"/>
              <a:gd name="T18" fmla="*/ 4 w 137"/>
              <a:gd name="T19" fmla="*/ 75 h 97"/>
              <a:gd name="T20" fmla="*/ 3 w 137"/>
              <a:gd name="T21" fmla="*/ 73 h 97"/>
              <a:gd name="T22" fmla="*/ 3 w 137"/>
              <a:gd name="T23" fmla="*/ 73 h 97"/>
              <a:gd name="T24" fmla="*/ 4 w 137"/>
              <a:gd name="T25" fmla="*/ 71 h 97"/>
              <a:gd name="T26" fmla="*/ 39 w 137"/>
              <a:gd name="T27" fmla="*/ 38 h 97"/>
              <a:gd name="T28" fmla="*/ 7 w 137"/>
              <a:gd name="T29" fmla="*/ 11 h 97"/>
              <a:gd name="T30" fmla="*/ 6 w 137"/>
              <a:gd name="T31" fmla="*/ 7 h 97"/>
              <a:gd name="T32" fmla="*/ 10 w 137"/>
              <a:gd name="T33" fmla="*/ 7 h 97"/>
              <a:gd name="T34" fmla="*/ 13 w 137"/>
              <a:gd name="T35" fmla="*/ 9 h 97"/>
              <a:gd name="T36" fmla="*/ 67 w 137"/>
              <a:gd name="T37" fmla="*/ 54 h 97"/>
              <a:gd name="T38" fmla="*/ 122 w 137"/>
              <a:gd name="T39" fmla="*/ 9 h 97"/>
              <a:gd name="T40" fmla="*/ 124 w 137"/>
              <a:gd name="T41" fmla="*/ 6 h 97"/>
              <a:gd name="T42" fmla="*/ 129 w 137"/>
              <a:gd name="T43" fmla="*/ 7 h 97"/>
              <a:gd name="T44" fmla="*/ 128 w 137"/>
              <a:gd name="T45" fmla="*/ 11 h 97"/>
              <a:gd name="T46" fmla="*/ 96 w 137"/>
              <a:gd name="T47" fmla="*/ 38 h 97"/>
              <a:gd name="T48" fmla="*/ 107 w 137"/>
              <a:gd name="T49" fmla="*/ 49 h 97"/>
              <a:gd name="T50" fmla="*/ 123 w 137"/>
              <a:gd name="T51" fmla="*/ 46 h 97"/>
              <a:gd name="T52" fmla="*/ 137 w 137"/>
              <a:gd name="T53" fmla="*/ 48 h 97"/>
              <a:gd name="T54" fmla="*/ 137 w 137"/>
              <a:gd name="T55" fmla="*/ 9 h 97"/>
              <a:gd name="T56" fmla="*/ 127 w 137"/>
              <a:gd name="T57" fmla="*/ 0 h 97"/>
              <a:gd name="T58" fmla="*/ 9 w 137"/>
              <a:gd name="T59" fmla="*/ 0 h 97"/>
              <a:gd name="T60" fmla="*/ 0 w 137"/>
              <a:gd name="T61" fmla="*/ 9 h 97"/>
              <a:gd name="T62" fmla="*/ 0 w 137"/>
              <a:gd name="T63" fmla="*/ 87 h 97"/>
              <a:gd name="T64" fmla="*/ 9 w 137"/>
              <a:gd name="T65" fmla="*/ 97 h 97"/>
              <a:gd name="T66" fmla="*/ 75 w 137"/>
              <a:gd name="T67" fmla="*/ 97 h 97"/>
              <a:gd name="T68" fmla="*/ 75 w 137"/>
              <a:gd name="T69" fmla="*/ 94 h 97"/>
              <a:gd name="T70" fmla="*/ 101 w 137"/>
              <a:gd name="T71"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 h="97">
                <a:moveTo>
                  <a:pt x="101" y="51"/>
                </a:moveTo>
                <a:cubicBezTo>
                  <a:pt x="91" y="42"/>
                  <a:pt x="91" y="42"/>
                  <a:pt x="91" y="42"/>
                </a:cubicBezTo>
                <a:cubicBezTo>
                  <a:pt x="69" y="60"/>
                  <a:pt x="69" y="60"/>
                  <a:pt x="69" y="60"/>
                </a:cubicBezTo>
                <a:cubicBezTo>
                  <a:pt x="69" y="61"/>
                  <a:pt x="68" y="61"/>
                  <a:pt x="67" y="61"/>
                </a:cubicBezTo>
                <a:cubicBezTo>
                  <a:pt x="67" y="61"/>
                  <a:pt x="66" y="61"/>
                  <a:pt x="65" y="60"/>
                </a:cubicBezTo>
                <a:cubicBezTo>
                  <a:pt x="44" y="42"/>
                  <a:pt x="44" y="42"/>
                  <a:pt x="44" y="42"/>
                </a:cubicBezTo>
                <a:cubicBezTo>
                  <a:pt x="8" y="75"/>
                  <a:pt x="8" y="75"/>
                  <a:pt x="8" y="75"/>
                </a:cubicBezTo>
                <a:cubicBezTo>
                  <a:pt x="7" y="76"/>
                  <a:pt x="7" y="76"/>
                  <a:pt x="6" y="76"/>
                </a:cubicBezTo>
                <a:cubicBezTo>
                  <a:pt x="6" y="76"/>
                  <a:pt x="6" y="76"/>
                  <a:pt x="6" y="76"/>
                </a:cubicBezTo>
                <a:cubicBezTo>
                  <a:pt x="5" y="76"/>
                  <a:pt x="4" y="76"/>
                  <a:pt x="4" y="75"/>
                </a:cubicBezTo>
                <a:cubicBezTo>
                  <a:pt x="3" y="74"/>
                  <a:pt x="3" y="74"/>
                  <a:pt x="3" y="73"/>
                </a:cubicBezTo>
                <a:cubicBezTo>
                  <a:pt x="3" y="73"/>
                  <a:pt x="3" y="73"/>
                  <a:pt x="3" y="73"/>
                </a:cubicBezTo>
                <a:cubicBezTo>
                  <a:pt x="3" y="72"/>
                  <a:pt x="3" y="71"/>
                  <a:pt x="4" y="71"/>
                </a:cubicBezTo>
                <a:cubicBezTo>
                  <a:pt x="39" y="38"/>
                  <a:pt x="39" y="38"/>
                  <a:pt x="39" y="38"/>
                </a:cubicBezTo>
                <a:cubicBezTo>
                  <a:pt x="7" y="11"/>
                  <a:pt x="7" y="11"/>
                  <a:pt x="7" y="11"/>
                </a:cubicBezTo>
                <a:cubicBezTo>
                  <a:pt x="5" y="10"/>
                  <a:pt x="5" y="8"/>
                  <a:pt x="6" y="7"/>
                </a:cubicBezTo>
                <a:cubicBezTo>
                  <a:pt x="7" y="6"/>
                  <a:pt x="9" y="5"/>
                  <a:pt x="10" y="7"/>
                </a:cubicBezTo>
                <a:cubicBezTo>
                  <a:pt x="13" y="9"/>
                  <a:pt x="13" y="9"/>
                  <a:pt x="13" y="9"/>
                </a:cubicBezTo>
                <a:cubicBezTo>
                  <a:pt x="67" y="54"/>
                  <a:pt x="67" y="54"/>
                  <a:pt x="67" y="54"/>
                </a:cubicBezTo>
                <a:cubicBezTo>
                  <a:pt x="122" y="9"/>
                  <a:pt x="122" y="9"/>
                  <a:pt x="122" y="9"/>
                </a:cubicBezTo>
                <a:cubicBezTo>
                  <a:pt x="124" y="6"/>
                  <a:pt x="124" y="6"/>
                  <a:pt x="124" y="6"/>
                </a:cubicBezTo>
                <a:cubicBezTo>
                  <a:pt x="126" y="5"/>
                  <a:pt x="128" y="6"/>
                  <a:pt x="129" y="7"/>
                </a:cubicBezTo>
                <a:cubicBezTo>
                  <a:pt x="130" y="8"/>
                  <a:pt x="130" y="10"/>
                  <a:pt x="128" y="11"/>
                </a:cubicBezTo>
                <a:cubicBezTo>
                  <a:pt x="96" y="38"/>
                  <a:pt x="96" y="38"/>
                  <a:pt x="96" y="38"/>
                </a:cubicBezTo>
                <a:cubicBezTo>
                  <a:pt x="107" y="49"/>
                  <a:pt x="107" y="49"/>
                  <a:pt x="107" y="49"/>
                </a:cubicBezTo>
                <a:cubicBezTo>
                  <a:pt x="112" y="47"/>
                  <a:pt x="117" y="46"/>
                  <a:pt x="123" y="46"/>
                </a:cubicBezTo>
                <a:cubicBezTo>
                  <a:pt x="128" y="46"/>
                  <a:pt x="132" y="47"/>
                  <a:pt x="137" y="48"/>
                </a:cubicBezTo>
                <a:cubicBezTo>
                  <a:pt x="137" y="9"/>
                  <a:pt x="137" y="9"/>
                  <a:pt x="137" y="9"/>
                </a:cubicBezTo>
                <a:cubicBezTo>
                  <a:pt x="137" y="4"/>
                  <a:pt x="133" y="0"/>
                  <a:pt x="127" y="0"/>
                </a:cubicBezTo>
                <a:cubicBezTo>
                  <a:pt x="9" y="0"/>
                  <a:pt x="9" y="0"/>
                  <a:pt x="9" y="0"/>
                </a:cubicBezTo>
                <a:cubicBezTo>
                  <a:pt x="4" y="0"/>
                  <a:pt x="0" y="4"/>
                  <a:pt x="0" y="9"/>
                </a:cubicBezTo>
                <a:cubicBezTo>
                  <a:pt x="0" y="87"/>
                  <a:pt x="0" y="87"/>
                  <a:pt x="0" y="87"/>
                </a:cubicBezTo>
                <a:cubicBezTo>
                  <a:pt x="0" y="93"/>
                  <a:pt x="4" y="97"/>
                  <a:pt x="9" y="97"/>
                </a:cubicBezTo>
                <a:cubicBezTo>
                  <a:pt x="75" y="97"/>
                  <a:pt x="75" y="97"/>
                  <a:pt x="75" y="97"/>
                </a:cubicBezTo>
                <a:cubicBezTo>
                  <a:pt x="75" y="96"/>
                  <a:pt x="75" y="95"/>
                  <a:pt x="75" y="94"/>
                </a:cubicBezTo>
                <a:cubicBezTo>
                  <a:pt x="75" y="75"/>
                  <a:pt x="86" y="59"/>
                  <a:pt x="101" y="5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7" name="Freeform 79"/>
          <p:cNvSpPr>
            <a:spLocks noEditPoints="1"/>
          </p:cNvSpPr>
          <p:nvPr/>
        </p:nvSpPr>
        <p:spPr bwMode="auto">
          <a:xfrm>
            <a:off x="7749159" y="4328922"/>
            <a:ext cx="323850" cy="322263"/>
          </a:xfrm>
          <a:custGeom>
            <a:avLst/>
            <a:gdLst>
              <a:gd name="T0" fmla="*/ 43 w 86"/>
              <a:gd name="T1" fmla="*/ 0 h 86"/>
              <a:gd name="T2" fmla="*/ 0 w 86"/>
              <a:gd name="T3" fmla="*/ 43 h 86"/>
              <a:gd name="T4" fmla="*/ 43 w 86"/>
              <a:gd name="T5" fmla="*/ 86 h 86"/>
              <a:gd name="T6" fmla="*/ 86 w 86"/>
              <a:gd name="T7" fmla="*/ 43 h 86"/>
              <a:gd name="T8" fmla="*/ 43 w 86"/>
              <a:gd name="T9" fmla="*/ 0 h 86"/>
              <a:gd name="T10" fmla="*/ 68 w 86"/>
              <a:gd name="T11" fmla="*/ 50 h 86"/>
              <a:gd name="T12" fmla="*/ 50 w 86"/>
              <a:gd name="T13" fmla="*/ 50 h 86"/>
              <a:gd name="T14" fmla="*/ 50 w 86"/>
              <a:gd name="T15" fmla="*/ 68 h 86"/>
              <a:gd name="T16" fmla="*/ 43 w 86"/>
              <a:gd name="T17" fmla="*/ 75 h 86"/>
              <a:gd name="T18" fmla="*/ 36 w 86"/>
              <a:gd name="T19" fmla="*/ 68 h 86"/>
              <a:gd name="T20" fmla="*/ 36 w 86"/>
              <a:gd name="T21" fmla="*/ 50 h 86"/>
              <a:gd name="T22" fmla="*/ 18 w 86"/>
              <a:gd name="T23" fmla="*/ 50 h 86"/>
              <a:gd name="T24" fmla="*/ 11 w 86"/>
              <a:gd name="T25" fmla="*/ 43 h 86"/>
              <a:gd name="T26" fmla="*/ 18 w 86"/>
              <a:gd name="T27" fmla="*/ 36 h 86"/>
              <a:gd name="T28" fmla="*/ 36 w 86"/>
              <a:gd name="T29" fmla="*/ 36 h 86"/>
              <a:gd name="T30" fmla="*/ 36 w 86"/>
              <a:gd name="T31" fmla="*/ 18 h 86"/>
              <a:gd name="T32" fmla="*/ 43 w 86"/>
              <a:gd name="T33" fmla="*/ 10 h 86"/>
              <a:gd name="T34" fmla="*/ 50 w 86"/>
              <a:gd name="T35" fmla="*/ 18 h 86"/>
              <a:gd name="T36" fmla="*/ 50 w 86"/>
              <a:gd name="T37" fmla="*/ 36 h 86"/>
              <a:gd name="T38" fmla="*/ 68 w 86"/>
              <a:gd name="T39" fmla="*/ 36 h 86"/>
              <a:gd name="T40" fmla="*/ 75 w 86"/>
              <a:gd name="T41" fmla="*/ 43 h 86"/>
              <a:gd name="T42" fmla="*/ 68 w 86"/>
              <a:gd name="T43" fmla="*/ 5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86">
                <a:moveTo>
                  <a:pt x="43" y="0"/>
                </a:moveTo>
                <a:cubicBezTo>
                  <a:pt x="19" y="0"/>
                  <a:pt x="0" y="19"/>
                  <a:pt x="0" y="43"/>
                </a:cubicBezTo>
                <a:cubicBezTo>
                  <a:pt x="0" y="67"/>
                  <a:pt x="19" y="86"/>
                  <a:pt x="43" y="86"/>
                </a:cubicBezTo>
                <a:cubicBezTo>
                  <a:pt x="67" y="86"/>
                  <a:pt x="86" y="67"/>
                  <a:pt x="86" y="43"/>
                </a:cubicBezTo>
                <a:cubicBezTo>
                  <a:pt x="86" y="19"/>
                  <a:pt x="67" y="0"/>
                  <a:pt x="43" y="0"/>
                </a:cubicBezTo>
                <a:close/>
                <a:moveTo>
                  <a:pt x="68" y="50"/>
                </a:moveTo>
                <a:cubicBezTo>
                  <a:pt x="50" y="50"/>
                  <a:pt x="50" y="50"/>
                  <a:pt x="50" y="50"/>
                </a:cubicBezTo>
                <a:cubicBezTo>
                  <a:pt x="50" y="68"/>
                  <a:pt x="50" y="68"/>
                  <a:pt x="50" y="68"/>
                </a:cubicBezTo>
                <a:cubicBezTo>
                  <a:pt x="50" y="72"/>
                  <a:pt x="47" y="75"/>
                  <a:pt x="43" y="75"/>
                </a:cubicBezTo>
                <a:cubicBezTo>
                  <a:pt x="39" y="75"/>
                  <a:pt x="36" y="72"/>
                  <a:pt x="36" y="68"/>
                </a:cubicBezTo>
                <a:cubicBezTo>
                  <a:pt x="36" y="50"/>
                  <a:pt x="36" y="50"/>
                  <a:pt x="36" y="50"/>
                </a:cubicBezTo>
                <a:cubicBezTo>
                  <a:pt x="18" y="50"/>
                  <a:pt x="18" y="50"/>
                  <a:pt x="18" y="50"/>
                </a:cubicBezTo>
                <a:cubicBezTo>
                  <a:pt x="14" y="50"/>
                  <a:pt x="11" y="47"/>
                  <a:pt x="11" y="43"/>
                </a:cubicBezTo>
                <a:cubicBezTo>
                  <a:pt x="11" y="39"/>
                  <a:pt x="14" y="36"/>
                  <a:pt x="18" y="36"/>
                </a:cubicBezTo>
                <a:cubicBezTo>
                  <a:pt x="36" y="36"/>
                  <a:pt x="36" y="36"/>
                  <a:pt x="36" y="36"/>
                </a:cubicBezTo>
                <a:cubicBezTo>
                  <a:pt x="36" y="18"/>
                  <a:pt x="36" y="18"/>
                  <a:pt x="36" y="18"/>
                </a:cubicBezTo>
                <a:cubicBezTo>
                  <a:pt x="36" y="14"/>
                  <a:pt x="39" y="10"/>
                  <a:pt x="43" y="10"/>
                </a:cubicBezTo>
                <a:cubicBezTo>
                  <a:pt x="47" y="10"/>
                  <a:pt x="50" y="14"/>
                  <a:pt x="50" y="18"/>
                </a:cubicBezTo>
                <a:cubicBezTo>
                  <a:pt x="50" y="36"/>
                  <a:pt x="50" y="36"/>
                  <a:pt x="50" y="36"/>
                </a:cubicBezTo>
                <a:cubicBezTo>
                  <a:pt x="68" y="36"/>
                  <a:pt x="68" y="36"/>
                  <a:pt x="68" y="36"/>
                </a:cubicBezTo>
                <a:cubicBezTo>
                  <a:pt x="72" y="36"/>
                  <a:pt x="75" y="39"/>
                  <a:pt x="75" y="43"/>
                </a:cubicBezTo>
                <a:cubicBezTo>
                  <a:pt x="75" y="47"/>
                  <a:pt x="72" y="50"/>
                  <a:pt x="68" y="5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cxnSp>
        <p:nvCxnSpPr>
          <p:cNvPr id="182" name="Straight Arrow Connector 66">
            <a:extLst>
              <a:ext uri="{FF2B5EF4-FFF2-40B4-BE49-F238E27FC236}">
                <a16:creationId xmlns:a16="http://schemas.microsoft.com/office/drawing/2014/main" id="{E3B03818-C7AB-4606-8321-6EFDDE2D9B6A}"/>
              </a:ext>
            </a:extLst>
          </p:cNvPr>
          <p:cNvCxnSpPr>
            <a:cxnSpLocks/>
          </p:cNvCxnSpPr>
          <p:nvPr/>
        </p:nvCxnSpPr>
        <p:spPr>
          <a:xfrm>
            <a:off x="9860410" y="4366790"/>
            <a:ext cx="756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1" name="组合 210"/>
          <p:cNvGrpSpPr/>
          <p:nvPr/>
        </p:nvGrpSpPr>
        <p:grpSpPr>
          <a:xfrm>
            <a:off x="10760947" y="3246703"/>
            <a:ext cx="1256646" cy="1593458"/>
            <a:chOff x="10760947" y="3246703"/>
            <a:chExt cx="1256646" cy="1593458"/>
          </a:xfrm>
        </p:grpSpPr>
        <p:sp>
          <p:nvSpPr>
            <p:cNvPr id="183" name="Freeform 80"/>
            <p:cNvSpPr>
              <a:spLocks/>
            </p:cNvSpPr>
            <p:nvPr/>
          </p:nvSpPr>
          <p:spPr bwMode="auto">
            <a:xfrm>
              <a:off x="10791000" y="4325811"/>
              <a:ext cx="514350" cy="365125"/>
            </a:xfrm>
            <a:custGeom>
              <a:avLst/>
              <a:gdLst>
                <a:gd name="T0" fmla="*/ 101 w 137"/>
                <a:gd name="T1" fmla="*/ 52 h 97"/>
                <a:gd name="T2" fmla="*/ 91 w 137"/>
                <a:gd name="T3" fmla="*/ 43 h 97"/>
                <a:gd name="T4" fmla="*/ 70 w 137"/>
                <a:gd name="T5" fmla="*/ 61 h 97"/>
                <a:gd name="T6" fmla="*/ 68 w 137"/>
                <a:gd name="T7" fmla="*/ 61 h 97"/>
                <a:gd name="T8" fmla="*/ 66 w 137"/>
                <a:gd name="T9" fmla="*/ 61 h 97"/>
                <a:gd name="T10" fmla="*/ 44 w 137"/>
                <a:gd name="T11" fmla="*/ 43 h 97"/>
                <a:gd name="T12" fmla="*/ 8 w 137"/>
                <a:gd name="T13" fmla="*/ 75 h 97"/>
                <a:gd name="T14" fmla="*/ 6 w 137"/>
                <a:gd name="T15" fmla="*/ 76 h 97"/>
                <a:gd name="T16" fmla="*/ 6 w 137"/>
                <a:gd name="T17" fmla="*/ 76 h 97"/>
                <a:gd name="T18" fmla="*/ 4 w 137"/>
                <a:gd name="T19" fmla="*/ 75 h 97"/>
                <a:gd name="T20" fmla="*/ 3 w 137"/>
                <a:gd name="T21" fmla="*/ 73 h 97"/>
                <a:gd name="T22" fmla="*/ 3 w 137"/>
                <a:gd name="T23" fmla="*/ 73 h 97"/>
                <a:gd name="T24" fmla="*/ 4 w 137"/>
                <a:gd name="T25" fmla="*/ 71 h 97"/>
                <a:gd name="T26" fmla="*/ 40 w 137"/>
                <a:gd name="T27" fmla="*/ 39 h 97"/>
                <a:gd name="T28" fmla="*/ 7 w 137"/>
                <a:gd name="T29" fmla="*/ 11 h 97"/>
                <a:gd name="T30" fmla="*/ 7 w 137"/>
                <a:gd name="T31" fmla="*/ 7 h 97"/>
                <a:gd name="T32" fmla="*/ 11 w 137"/>
                <a:gd name="T33" fmla="*/ 7 h 97"/>
                <a:gd name="T34" fmla="*/ 14 w 137"/>
                <a:gd name="T35" fmla="*/ 9 h 97"/>
                <a:gd name="T36" fmla="*/ 68 w 137"/>
                <a:gd name="T37" fmla="*/ 54 h 97"/>
                <a:gd name="T38" fmla="*/ 122 w 137"/>
                <a:gd name="T39" fmla="*/ 9 h 97"/>
                <a:gd name="T40" fmla="*/ 125 w 137"/>
                <a:gd name="T41" fmla="*/ 7 h 97"/>
                <a:gd name="T42" fmla="*/ 129 w 137"/>
                <a:gd name="T43" fmla="*/ 7 h 97"/>
                <a:gd name="T44" fmla="*/ 129 w 137"/>
                <a:gd name="T45" fmla="*/ 11 h 97"/>
                <a:gd name="T46" fmla="*/ 96 w 137"/>
                <a:gd name="T47" fmla="*/ 39 h 97"/>
                <a:gd name="T48" fmla="*/ 107 w 137"/>
                <a:gd name="T49" fmla="*/ 49 h 97"/>
                <a:gd name="T50" fmla="*/ 123 w 137"/>
                <a:gd name="T51" fmla="*/ 46 h 97"/>
                <a:gd name="T52" fmla="*/ 137 w 137"/>
                <a:gd name="T53" fmla="*/ 48 h 97"/>
                <a:gd name="T54" fmla="*/ 137 w 137"/>
                <a:gd name="T55" fmla="*/ 10 h 97"/>
                <a:gd name="T56" fmla="*/ 128 w 137"/>
                <a:gd name="T57" fmla="*/ 0 h 97"/>
                <a:gd name="T58" fmla="*/ 10 w 137"/>
                <a:gd name="T59" fmla="*/ 0 h 97"/>
                <a:gd name="T60" fmla="*/ 0 w 137"/>
                <a:gd name="T61" fmla="*/ 10 h 97"/>
                <a:gd name="T62" fmla="*/ 0 w 137"/>
                <a:gd name="T63" fmla="*/ 88 h 97"/>
                <a:gd name="T64" fmla="*/ 10 w 137"/>
                <a:gd name="T65" fmla="*/ 97 h 97"/>
                <a:gd name="T66" fmla="*/ 76 w 137"/>
                <a:gd name="T67" fmla="*/ 97 h 97"/>
                <a:gd name="T68" fmla="*/ 75 w 137"/>
                <a:gd name="T69" fmla="*/ 94 h 97"/>
                <a:gd name="T70" fmla="*/ 101 w 137"/>
                <a:gd name="T71"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 h="97">
                  <a:moveTo>
                    <a:pt x="101" y="52"/>
                  </a:moveTo>
                  <a:cubicBezTo>
                    <a:pt x="91" y="43"/>
                    <a:pt x="91" y="43"/>
                    <a:pt x="91" y="43"/>
                  </a:cubicBezTo>
                  <a:cubicBezTo>
                    <a:pt x="70" y="61"/>
                    <a:pt x="70" y="61"/>
                    <a:pt x="70" y="61"/>
                  </a:cubicBezTo>
                  <a:cubicBezTo>
                    <a:pt x="69" y="61"/>
                    <a:pt x="68" y="61"/>
                    <a:pt x="68" y="61"/>
                  </a:cubicBezTo>
                  <a:cubicBezTo>
                    <a:pt x="67" y="61"/>
                    <a:pt x="66" y="61"/>
                    <a:pt x="66" y="61"/>
                  </a:cubicBezTo>
                  <a:cubicBezTo>
                    <a:pt x="44" y="43"/>
                    <a:pt x="44" y="43"/>
                    <a:pt x="44" y="43"/>
                  </a:cubicBezTo>
                  <a:cubicBezTo>
                    <a:pt x="8" y="75"/>
                    <a:pt x="8" y="75"/>
                    <a:pt x="8" y="75"/>
                  </a:cubicBezTo>
                  <a:cubicBezTo>
                    <a:pt x="8" y="76"/>
                    <a:pt x="7" y="76"/>
                    <a:pt x="6" y="76"/>
                  </a:cubicBezTo>
                  <a:cubicBezTo>
                    <a:pt x="6" y="76"/>
                    <a:pt x="6" y="76"/>
                    <a:pt x="6" y="76"/>
                  </a:cubicBezTo>
                  <a:cubicBezTo>
                    <a:pt x="5" y="76"/>
                    <a:pt x="5" y="76"/>
                    <a:pt x="4" y="75"/>
                  </a:cubicBezTo>
                  <a:cubicBezTo>
                    <a:pt x="4" y="75"/>
                    <a:pt x="3" y="74"/>
                    <a:pt x="3" y="73"/>
                  </a:cubicBezTo>
                  <a:cubicBezTo>
                    <a:pt x="3" y="73"/>
                    <a:pt x="3" y="73"/>
                    <a:pt x="3" y="73"/>
                  </a:cubicBezTo>
                  <a:cubicBezTo>
                    <a:pt x="3" y="72"/>
                    <a:pt x="4" y="72"/>
                    <a:pt x="4" y="71"/>
                  </a:cubicBezTo>
                  <a:cubicBezTo>
                    <a:pt x="40" y="39"/>
                    <a:pt x="40" y="39"/>
                    <a:pt x="40" y="39"/>
                  </a:cubicBezTo>
                  <a:cubicBezTo>
                    <a:pt x="7" y="11"/>
                    <a:pt x="7" y="11"/>
                    <a:pt x="7" y="11"/>
                  </a:cubicBezTo>
                  <a:cubicBezTo>
                    <a:pt x="6" y="10"/>
                    <a:pt x="6" y="8"/>
                    <a:pt x="7" y="7"/>
                  </a:cubicBezTo>
                  <a:cubicBezTo>
                    <a:pt x="8" y="6"/>
                    <a:pt x="10" y="6"/>
                    <a:pt x="11" y="7"/>
                  </a:cubicBezTo>
                  <a:cubicBezTo>
                    <a:pt x="14" y="9"/>
                    <a:pt x="14" y="9"/>
                    <a:pt x="14" y="9"/>
                  </a:cubicBezTo>
                  <a:cubicBezTo>
                    <a:pt x="68" y="54"/>
                    <a:pt x="68" y="54"/>
                    <a:pt x="68" y="54"/>
                  </a:cubicBezTo>
                  <a:cubicBezTo>
                    <a:pt x="122" y="9"/>
                    <a:pt x="122" y="9"/>
                    <a:pt x="122" y="9"/>
                  </a:cubicBezTo>
                  <a:cubicBezTo>
                    <a:pt x="125" y="7"/>
                    <a:pt x="125" y="7"/>
                    <a:pt x="125" y="7"/>
                  </a:cubicBezTo>
                  <a:cubicBezTo>
                    <a:pt x="126" y="6"/>
                    <a:pt x="128" y="6"/>
                    <a:pt x="129" y="7"/>
                  </a:cubicBezTo>
                  <a:cubicBezTo>
                    <a:pt x="130" y="8"/>
                    <a:pt x="130" y="10"/>
                    <a:pt x="129" y="11"/>
                  </a:cubicBezTo>
                  <a:cubicBezTo>
                    <a:pt x="96" y="39"/>
                    <a:pt x="96" y="39"/>
                    <a:pt x="96" y="39"/>
                  </a:cubicBezTo>
                  <a:cubicBezTo>
                    <a:pt x="107" y="49"/>
                    <a:pt x="107" y="49"/>
                    <a:pt x="107" y="49"/>
                  </a:cubicBezTo>
                  <a:cubicBezTo>
                    <a:pt x="112" y="47"/>
                    <a:pt x="118" y="46"/>
                    <a:pt x="123" y="46"/>
                  </a:cubicBezTo>
                  <a:cubicBezTo>
                    <a:pt x="128" y="46"/>
                    <a:pt x="133" y="47"/>
                    <a:pt x="137" y="48"/>
                  </a:cubicBezTo>
                  <a:cubicBezTo>
                    <a:pt x="137" y="10"/>
                    <a:pt x="137" y="10"/>
                    <a:pt x="137" y="10"/>
                  </a:cubicBezTo>
                  <a:cubicBezTo>
                    <a:pt x="137" y="4"/>
                    <a:pt x="133" y="0"/>
                    <a:pt x="128" y="0"/>
                  </a:cubicBezTo>
                  <a:cubicBezTo>
                    <a:pt x="10" y="0"/>
                    <a:pt x="10" y="0"/>
                    <a:pt x="10" y="0"/>
                  </a:cubicBezTo>
                  <a:cubicBezTo>
                    <a:pt x="4" y="0"/>
                    <a:pt x="0" y="4"/>
                    <a:pt x="0" y="10"/>
                  </a:cubicBezTo>
                  <a:cubicBezTo>
                    <a:pt x="0" y="88"/>
                    <a:pt x="0" y="88"/>
                    <a:pt x="0" y="88"/>
                  </a:cubicBezTo>
                  <a:cubicBezTo>
                    <a:pt x="0" y="93"/>
                    <a:pt x="4" y="97"/>
                    <a:pt x="10" y="97"/>
                  </a:cubicBezTo>
                  <a:cubicBezTo>
                    <a:pt x="76" y="97"/>
                    <a:pt x="76" y="97"/>
                    <a:pt x="76" y="97"/>
                  </a:cubicBezTo>
                  <a:cubicBezTo>
                    <a:pt x="76" y="96"/>
                    <a:pt x="75" y="95"/>
                    <a:pt x="75" y="94"/>
                  </a:cubicBezTo>
                  <a:cubicBezTo>
                    <a:pt x="75" y="76"/>
                    <a:pt x="86" y="60"/>
                    <a:pt x="101" y="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4" name="Freeform 81"/>
            <p:cNvSpPr>
              <a:spLocks noEditPoints="1"/>
            </p:cNvSpPr>
            <p:nvPr/>
          </p:nvSpPr>
          <p:spPr bwMode="auto">
            <a:xfrm>
              <a:off x="11091037" y="4517898"/>
              <a:ext cx="327025" cy="322263"/>
            </a:xfrm>
            <a:custGeom>
              <a:avLst/>
              <a:gdLst>
                <a:gd name="T0" fmla="*/ 43 w 87"/>
                <a:gd name="T1" fmla="*/ 0 h 86"/>
                <a:gd name="T2" fmla="*/ 0 w 87"/>
                <a:gd name="T3" fmla="*/ 43 h 86"/>
                <a:gd name="T4" fmla="*/ 43 w 87"/>
                <a:gd name="T5" fmla="*/ 86 h 86"/>
                <a:gd name="T6" fmla="*/ 87 w 87"/>
                <a:gd name="T7" fmla="*/ 43 h 86"/>
                <a:gd name="T8" fmla="*/ 43 w 87"/>
                <a:gd name="T9" fmla="*/ 0 h 86"/>
                <a:gd name="T10" fmla="*/ 71 w 87"/>
                <a:gd name="T11" fmla="*/ 52 h 86"/>
                <a:gd name="T12" fmla="*/ 19 w 87"/>
                <a:gd name="T13" fmla="*/ 52 h 86"/>
                <a:gd name="T14" fmla="*/ 12 w 87"/>
                <a:gd name="T15" fmla="*/ 45 h 86"/>
                <a:gd name="T16" fmla="*/ 19 w 87"/>
                <a:gd name="T17" fmla="*/ 37 h 86"/>
                <a:gd name="T18" fmla="*/ 71 w 87"/>
                <a:gd name="T19" fmla="*/ 37 h 86"/>
                <a:gd name="T20" fmla="*/ 78 w 87"/>
                <a:gd name="T21" fmla="*/ 45 h 86"/>
                <a:gd name="T22" fmla="*/ 71 w 87"/>
                <a:gd name="T23" fmla="*/ 5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6">
                  <a:moveTo>
                    <a:pt x="43" y="0"/>
                  </a:moveTo>
                  <a:cubicBezTo>
                    <a:pt x="19" y="0"/>
                    <a:pt x="0" y="19"/>
                    <a:pt x="0" y="43"/>
                  </a:cubicBezTo>
                  <a:cubicBezTo>
                    <a:pt x="0" y="67"/>
                    <a:pt x="19" y="86"/>
                    <a:pt x="43" y="86"/>
                  </a:cubicBezTo>
                  <a:cubicBezTo>
                    <a:pt x="67" y="86"/>
                    <a:pt x="87" y="67"/>
                    <a:pt x="87" y="43"/>
                  </a:cubicBezTo>
                  <a:cubicBezTo>
                    <a:pt x="87" y="19"/>
                    <a:pt x="67" y="0"/>
                    <a:pt x="43" y="0"/>
                  </a:cubicBezTo>
                  <a:close/>
                  <a:moveTo>
                    <a:pt x="71" y="52"/>
                  </a:moveTo>
                  <a:cubicBezTo>
                    <a:pt x="19" y="52"/>
                    <a:pt x="19" y="52"/>
                    <a:pt x="19" y="52"/>
                  </a:cubicBezTo>
                  <a:cubicBezTo>
                    <a:pt x="15" y="52"/>
                    <a:pt x="12" y="49"/>
                    <a:pt x="12" y="45"/>
                  </a:cubicBezTo>
                  <a:cubicBezTo>
                    <a:pt x="12" y="41"/>
                    <a:pt x="15" y="37"/>
                    <a:pt x="19" y="37"/>
                  </a:cubicBezTo>
                  <a:cubicBezTo>
                    <a:pt x="71" y="37"/>
                    <a:pt x="71" y="37"/>
                    <a:pt x="71" y="37"/>
                  </a:cubicBezTo>
                  <a:cubicBezTo>
                    <a:pt x="75" y="37"/>
                    <a:pt x="78" y="41"/>
                    <a:pt x="78" y="45"/>
                  </a:cubicBezTo>
                  <a:cubicBezTo>
                    <a:pt x="78" y="49"/>
                    <a:pt x="75" y="52"/>
                    <a:pt x="71" y="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nvGrpSpPr>
            <p:cNvPr id="185" name="组合 184"/>
            <p:cNvGrpSpPr/>
            <p:nvPr/>
          </p:nvGrpSpPr>
          <p:grpSpPr>
            <a:xfrm>
              <a:off x="10760947" y="3246703"/>
              <a:ext cx="648800" cy="1098483"/>
              <a:chOff x="10541491" y="3124783"/>
              <a:chExt cx="648800" cy="1098483"/>
            </a:xfrm>
          </p:grpSpPr>
          <p:grpSp>
            <p:nvGrpSpPr>
              <p:cNvPr id="186" name="组合 142"/>
              <p:cNvGrpSpPr/>
              <p:nvPr/>
            </p:nvGrpSpPr>
            <p:grpSpPr>
              <a:xfrm>
                <a:off x="10541491" y="3124783"/>
                <a:ext cx="612000" cy="720000"/>
                <a:chOff x="8468377" y="1675084"/>
                <a:chExt cx="881769" cy="960499"/>
              </a:xfrm>
            </p:grpSpPr>
            <p:sp>
              <p:nvSpPr>
                <p:cNvPr id="188" name="Freeform 599"/>
                <p:cNvSpPr>
                  <a:spLocks/>
                </p:cNvSpPr>
                <p:nvPr/>
              </p:nvSpPr>
              <p:spPr bwMode="auto">
                <a:xfrm>
                  <a:off x="8506867" y="2315416"/>
                  <a:ext cx="801290" cy="313168"/>
                </a:xfrm>
                <a:custGeom>
                  <a:avLst/>
                  <a:gdLst>
                    <a:gd name="T0" fmla="*/ 212 w 247"/>
                    <a:gd name="T1" fmla="*/ 34 h 97"/>
                    <a:gd name="T2" fmla="*/ 243 w 247"/>
                    <a:gd name="T3" fmla="*/ 97 h 97"/>
                    <a:gd name="T4" fmla="*/ 5 w 247"/>
                    <a:gd name="T5" fmla="*/ 97 h 97"/>
                    <a:gd name="T6" fmla="*/ 35 w 247"/>
                    <a:gd name="T7" fmla="*/ 34 h 97"/>
                    <a:gd name="T8" fmla="*/ 90 w 247"/>
                    <a:gd name="T9" fmla="*/ 6 h 97"/>
                    <a:gd name="T10" fmla="*/ 90 w 247"/>
                    <a:gd name="T11" fmla="*/ 2 h 97"/>
                    <a:gd name="T12" fmla="*/ 91 w 247"/>
                    <a:gd name="T13" fmla="*/ 2 h 97"/>
                    <a:gd name="T14" fmla="*/ 122 w 247"/>
                    <a:gd name="T15" fmla="*/ 19 h 97"/>
                    <a:gd name="T16" fmla="*/ 153 w 247"/>
                    <a:gd name="T17" fmla="*/ 0 h 97"/>
                    <a:gd name="T18" fmla="*/ 155 w 247"/>
                    <a:gd name="T19" fmla="*/ 0 h 97"/>
                    <a:gd name="T20" fmla="*/ 155 w 247"/>
                    <a:gd name="T21" fmla="*/ 6 h 97"/>
                    <a:gd name="T22" fmla="*/ 212 w 247"/>
                    <a:gd name="T23" fmla="*/ 3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97">
                      <a:moveTo>
                        <a:pt x="212" y="34"/>
                      </a:moveTo>
                      <a:cubicBezTo>
                        <a:pt x="247" y="45"/>
                        <a:pt x="243" y="97"/>
                        <a:pt x="243" y="97"/>
                      </a:cubicBezTo>
                      <a:cubicBezTo>
                        <a:pt x="5" y="97"/>
                        <a:pt x="5" y="97"/>
                        <a:pt x="5" y="97"/>
                      </a:cubicBezTo>
                      <a:cubicBezTo>
                        <a:pt x="5" y="97"/>
                        <a:pt x="0" y="45"/>
                        <a:pt x="35" y="34"/>
                      </a:cubicBezTo>
                      <a:cubicBezTo>
                        <a:pt x="70" y="23"/>
                        <a:pt x="90" y="22"/>
                        <a:pt x="90" y="6"/>
                      </a:cubicBezTo>
                      <a:cubicBezTo>
                        <a:pt x="90" y="5"/>
                        <a:pt x="90" y="4"/>
                        <a:pt x="90" y="2"/>
                      </a:cubicBezTo>
                      <a:cubicBezTo>
                        <a:pt x="91" y="2"/>
                        <a:pt x="91" y="2"/>
                        <a:pt x="91" y="2"/>
                      </a:cubicBezTo>
                      <a:cubicBezTo>
                        <a:pt x="91" y="2"/>
                        <a:pt x="104" y="11"/>
                        <a:pt x="122" y="19"/>
                      </a:cubicBezTo>
                      <a:cubicBezTo>
                        <a:pt x="140" y="13"/>
                        <a:pt x="153" y="0"/>
                        <a:pt x="153" y="0"/>
                      </a:cubicBezTo>
                      <a:cubicBezTo>
                        <a:pt x="155" y="0"/>
                        <a:pt x="155" y="0"/>
                        <a:pt x="155" y="0"/>
                      </a:cubicBezTo>
                      <a:cubicBezTo>
                        <a:pt x="155" y="2"/>
                        <a:pt x="155" y="4"/>
                        <a:pt x="155" y="6"/>
                      </a:cubicBezTo>
                      <a:cubicBezTo>
                        <a:pt x="156" y="22"/>
                        <a:pt x="177" y="23"/>
                        <a:pt x="212" y="34"/>
                      </a:cubicBezTo>
                    </a:path>
                  </a:pathLst>
                </a:custGeom>
                <a:solidFill>
                  <a:srgbClr val="B6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9" name="Freeform 600"/>
                <p:cNvSpPr>
                  <a:spLocks/>
                </p:cNvSpPr>
                <p:nvPr/>
              </p:nvSpPr>
              <p:spPr bwMode="auto">
                <a:xfrm>
                  <a:off x="8795541" y="2203446"/>
                  <a:ext cx="218693" cy="173205"/>
                </a:xfrm>
                <a:custGeom>
                  <a:avLst/>
                  <a:gdLst>
                    <a:gd name="T0" fmla="*/ 38 w 67"/>
                    <a:gd name="T1" fmla="*/ 0 h 53"/>
                    <a:gd name="T2" fmla="*/ 67 w 67"/>
                    <a:gd name="T3" fmla="*/ 0 h 53"/>
                    <a:gd name="T4" fmla="*/ 66 w 67"/>
                    <a:gd name="T5" fmla="*/ 34 h 53"/>
                    <a:gd name="T6" fmla="*/ 64 w 67"/>
                    <a:gd name="T7" fmla="*/ 34 h 53"/>
                    <a:gd name="T8" fmla="*/ 33 w 67"/>
                    <a:gd name="T9" fmla="*/ 53 h 53"/>
                    <a:gd name="T10" fmla="*/ 2 w 67"/>
                    <a:gd name="T11" fmla="*/ 36 h 53"/>
                    <a:gd name="T12" fmla="*/ 1 w 67"/>
                    <a:gd name="T13" fmla="*/ 36 h 53"/>
                    <a:gd name="T14" fmla="*/ 0 w 67"/>
                    <a:gd name="T15" fmla="*/ 0 h 53"/>
                    <a:gd name="T16" fmla="*/ 38 w 67"/>
                    <a:gd name="T17" fmla="*/ 1 h 53"/>
                    <a:gd name="T18" fmla="*/ 38 w 67"/>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53">
                      <a:moveTo>
                        <a:pt x="38" y="0"/>
                      </a:moveTo>
                      <a:cubicBezTo>
                        <a:pt x="67" y="0"/>
                        <a:pt x="67" y="0"/>
                        <a:pt x="67" y="0"/>
                      </a:cubicBezTo>
                      <a:cubicBezTo>
                        <a:pt x="67" y="0"/>
                        <a:pt x="66" y="18"/>
                        <a:pt x="66" y="34"/>
                      </a:cubicBezTo>
                      <a:cubicBezTo>
                        <a:pt x="64" y="34"/>
                        <a:pt x="64" y="34"/>
                        <a:pt x="64" y="34"/>
                      </a:cubicBezTo>
                      <a:cubicBezTo>
                        <a:pt x="64" y="34"/>
                        <a:pt x="51" y="47"/>
                        <a:pt x="33" y="53"/>
                      </a:cubicBezTo>
                      <a:cubicBezTo>
                        <a:pt x="15" y="45"/>
                        <a:pt x="2" y="36"/>
                        <a:pt x="2" y="36"/>
                      </a:cubicBezTo>
                      <a:cubicBezTo>
                        <a:pt x="1" y="36"/>
                        <a:pt x="1" y="36"/>
                        <a:pt x="1" y="36"/>
                      </a:cubicBezTo>
                      <a:cubicBezTo>
                        <a:pt x="2" y="20"/>
                        <a:pt x="0" y="0"/>
                        <a:pt x="0" y="0"/>
                      </a:cubicBezTo>
                      <a:cubicBezTo>
                        <a:pt x="38" y="1"/>
                        <a:pt x="38" y="1"/>
                        <a:pt x="38" y="1"/>
                      </a:cubicBezTo>
                      <a:cubicBezTo>
                        <a:pt x="38" y="0"/>
                        <a:pt x="38" y="0"/>
                        <a:pt x="38" y="0"/>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0" name="Freeform 601"/>
                <p:cNvSpPr>
                  <a:spLocks noEditPoints="1"/>
                </p:cNvSpPr>
                <p:nvPr/>
              </p:nvSpPr>
              <p:spPr bwMode="auto">
                <a:xfrm>
                  <a:off x="8501618" y="2198197"/>
                  <a:ext cx="813537" cy="437385"/>
                </a:xfrm>
                <a:custGeom>
                  <a:avLst/>
                  <a:gdLst>
                    <a:gd name="T0" fmla="*/ 9 w 251"/>
                    <a:gd name="T1" fmla="*/ 131 h 135"/>
                    <a:gd name="T2" fmla="*/ 243 w 251"/>
                    <a:gd name="T3" fmla="*/ 131 h 135"/>
                    <a:gd name="T4" fmla="*/ 214 w 251"/>
                    <a:gd name="T5" fmla="*/ 72 h 135"/>
                    <a:gd name="T6" fmla="*/ 191 w 251"/>
                    <a:gd name="T7" fmla="*/ 65 h 135"/>
                    <a:gd name="T8" fmla="*/ 155 w 251"/>
                    <a:gd name="T9" fmla="*/ 42 h 135"/>
                    <a:gd name="T10" fmla="*/ 155 w 251"/>
                    <a:gd name="T11" fmla="*/ 36 h 135"/>
                    <a:gd name="T12" fmla="*/ 156 w 251"/>
                    <a:gd name="T13" fmla="*/ 3 h 135"/>
                    <a:gd name="T14" fmla="*/ 131 w 251"/>
                    <a:gd name="T15" fmla="*/ 4 h 135"/>
                    <a:gd name="T16" fmla="*/ 131 w 251"/>
                    <a:gd name="T17" fmla="*/ 4 h 135"/>
                    <a:gd name="T18" fmla="*/ 129 w 251"/>
                    <a:gd name="T19" fmla="*/ 5 h 135"/>
                    <a:gd name="T20" fmla="*/ 93 w 251"/>
                    <a:gd name="T21" fmla="*/ 4 h 135"/>
                    <a:gd name="T22" fmla="*/ 94 w 251"/>
                    <a:gd name="T23" fmla="*/ 38 h 135"/>
                    <a:gd name="T24" fmla="*/ 94 w 251"/>
                    <a:gd name="T25" fmla="*/ 42 h 135"/>
                    <a:gd name="T26" fmla="*/ 58 w 251"/>
                    <a:gd name="T27" fmla="*/ 66 h 135"/>
                    <a:gd name="T28" fmla="*/ 38 w 251"/>
                    <a:gd name="T29" fmla="*/ 72 h 135"/>
                    <a:gd name="T30" fmla="*/ 9 w 251"/>
                    <a:gd name="T31" fmla="*/ 131 h 135"/>
                    <a:gd name="T32" fmla="*/ 245 w 251"/>
                    <a:gd name="T33" fmla="*/ 135 h 135"/>
                    <a:gd name="T34" fmla="*/ 7 w 251"/>
                    <a:gd name="T35" fmla="*/ 135 h 135"/>
                    <a:gd name="T36" fmla="*/ 5 w 251"/>
                    <a:gd name="T37" fmla="*/ 133 h 135"/>
                    <a:gd name="T38" fmla="*/ 37 w 251"/>
                    <a:gd name="T39" fmla="*/ 68 h 135"/>
                    <a:gd name="T40" fmla="*/ 57 w 251"/>
                    <a:gd name="T41" fmla="*/ 62 h 135"/>
                    <a:gd name="T42" fmla="*/ 90 w 251"/>
                    <a:gd name="T43" fmla="*/ 42 h 135"/>
                    <a:gd name="T44" fmla="*/ 91 w 251"/>
                    <a:gd name="T45" fmla="*/ 38 h 135"/>
                    <a:gd name="T46" fmla="*/ 89 w 251"/>
                    <a:gd name="T47" fmla="*/ 2 h 135"/>
                    <a:gd name="T48" fmla="*/ 90 w 251"/>
                    <a:gd name="T49" fmla="*/ 0 h 135"/>
                    <a:gd name="T50" fmla="*/ 91 w 251"/>
                    <a:gd name="T51" fmla="*/ 0 h 135"/>
                    <a:gd name="T52" fmla="*/ 128 w 251"/>
                    <a:gd name="T53" fmla="*/ 1 h 135"/>
                    <a:gd name="T54" fmla="*/ 129 w 251"/>
                    <a:gd name="T55" fmla="*/ 0 h 135"/>
                    <a:gd name="T56" fmla="*/ 158 w 251"/>
                    <a:gd name="T57" fmla="*/ 0 h 135"/>
                    <a:gd name="T58" fmla="*/ 160 w 251"/>
                    <a:gd name="T59" fmla="*/ 0 h 135"/>
                    <a:gd name="T60" fmla="*/ 160 w 251"/>
                    <a:gd name="T61" fmla="*/ 2 h 135"/>
                    <a:gd name="T62" fmla="*/ 159 w 251"/>
                    <a:gd name="T63" fmla="*/ 36 h 135"/>
                    <a:gd name="T64" fmla="*/ 159 w 251"/>
                    <a:gd name="T65" fmla="*/ 42 h 135"/>
                    <a:gd name="T66" fmla="*/ 192 w 251"/>
                    <a:gd name="T67" fmla="*/ 62 h 135"/>
                    <a:gd name="T68" fmla="*/ 215 w 251"/>
                    <a:gd name="T69" fmla="*/ 68 h 135"/>
                    <a:gd name="T70" fmla="*/ 247 w 251"/>
                    <a:gd name="T71" fmla="*/ 133 h 135"/>
                    <a:gd name="T72" fmla="*/ 245 w 251"/>
                    <a:gd name="T73"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1" h="135">
                      <a:moveTo>
                        <a:pt x="9" y="131"/>
                      </a:moveTo>
                      <a:cubicBezTo>
                        <a:pt x="243" y="131"/>
                        <a:pt x="243" y="131"/>
                        <a:pt x="243" y="131"/>
                      </a:cubicBezTo>
                      <a:cubicBezTo>
                        <a:pt x="243" y="122"/>
                        <a:pt x="243" y="81"/>
                        <a:pt x="214" y="72"/>
                      </a:cubicBezTo>
                      <a:cubicBezTo>
                        <a:pt x="205" y="69"/>
                        <a:pt x="198" y="67"/>
                        <a:pt x="191" y="65"/>
                      </a:cubicBezTo>
                      <a:cubicBezTo>
                        <a:pt x="169" y="60"/>
                        <a:pt x="156" y="56"/>
                        <a:pt x="155" y="42"/>
                      </a:cubicBezTo>
                      <a:cubicBezTo>
                        <a:pt x="155" y="40"/>
                        <a:pt x="155" y="38"/>
                        <a:pt x="155" y="36"/>
                      </a:cubicBezTo>
                      <a:cubicBezTo>
                        <a:pt x="155" y="23"/>
                        <a:pt x="156" y="9"/>
                        <a:pt x="156" y="3"/>
                      </a:cubicBezTo>
                      <a:cubicBezTo>
                        <a:pt x="131" y="4"/>
                        <a:pt x="131" y="4"/>
                        <a:pt x="131" y="4"/>
                      </a:cubicBezTo>
                      <a:cubicBezTo>
                        <a:pt x="131" y="4"/>
                        <a:pt x="131" y="4"/>
                        <a:pt x="131" y="4"/>
                      </a:cubicBezTo>
                      <a:cubicBezTo>
                        <a:pt x="130" y="5"/>
                        <a:pt x="130" y="5"/>
                        <a:pt x="129" y="5"/>
                      </a:cubicBezTo>
                      <a:cubicBezTo>
                        <a:pt x="93" y="4"/>
                        <a:pt x="93" y="4"/>
                        <a:pt x="93" y="4"/>
                      </a:cubicBezTo>
                      <a:cubicBezTo>
                        <a:pt x="93" y="9"/>
                        <a:pt x="94" y="25"/>
                        <a:pt x="94" y="38"/>
                      </a:cubicBezTo>
                      <a:cubicBezTo>
                        <a:pt x="94" y="40"/>
                        <a:pt x="94" y="41"/>
                        <a:pt x="94" y="42"/>
                      </a:cubicBezTo>
                      <a:cubicBezTo>
                        <a:pt x="94" y="56"/>
                        <a:pt x="81" y="60"/>
                        <a:pt x="58" y="66"/>
                      </a:cubicBezTo>
                      <a:cubicBezTo>
                        <a:pt x="52" y="67"/>
                        <a:pt x="45" y="69"/>
                        <a:pt x="38" y="72"/>
                      </a:cubicBezTo>
                      <a:cubicBezTo>
                        <a:pt x="8" y="81"/>
                        <a:pt x="8" y="122"/>
                        <a:pt x="9" y="131"/>
                      </a:cubicBezTo>
                      <a:moveTo>
                        <a:pt x="245" y="135"/>
                      </a:moveTo>
                      <a:cubicBezTo>
                        <a:pt x="7" y="135"/>
                        <a:pt x="7" y="135"/>
                        <a:pt x="7" y="135"/>
                      </a:cubicBezTo>
                      <a:cubicBezTo>
                        <a:pt x="6" y="135"/>
                        <a:pt x="5" y="134"/>
                        <a:pt x="5" y="133"/>
                      </a:cubicBezTo>
                      <a:cubicBezTo>
                        <a:pt x="5" y="133"/>
                        <a:pt x="0" y="79"/>
                        <a:pt x="37" y="68"/>
                      </a:cubicBezTo>
                      <a:cubicBezTo>
                        <a:pt x="44" y="66"/>
                        <a:pt x="51" y="64"/>
                        <a:pt x="57" y="62"/>
                      </a:cubicBezTo>
                      <a:cubicBezTo>
                        <a:pt x="81" y="56"/>
                        <a:pt x="90" y="53"/>
                        <a:pt x="90" y="42"/>
                      </a:cubicBezTo>
                      <a:cubicBezTo>
                        <a:pt x="91" y="41"/>
                        <a:pt x="91" y="40"/>
                        <a:pt x="91" y="38"/>
                      </a:cubicBezTo>
                      <a:cubicBezTo>
                        <a:pt x="91" y="23"/>
                        <a:pt x="89" y="2"/>
                        <a:pt x="89" y="2"/>
                      </a:cubicBezTo>
                      <a:cubicBezTo>
                        <a:pt x="89" y="1"/>
                        <a:pt x="89" y="1"/>
                        <a:pt x="90" y="0"/>
                      </a:cubicBezTo>
                      <a:cubicBezTo>
                        <a:pt x="90" y="0"/>
                        <a:pt x="90" y="0"/>
                        <a:pt x="91" y="0"/>
                      </a:cubicBezTo>
                      <a:cubicBezTo>
                        <a:pt x="128" y="1"/>
                        <a:pt x="128" y="1"/>
                        <a:pt x="128" y="1"/>
                      </a:cubicBezTo>
                      <a:cubicBezTo>
                        <a:pt x="128" y="1"/>
                        <a:pt x="129" y="0"/>
                        <a:pt x="129" y="0"/>
                      </a:cubicBezTo>
                      <a:cubicBezTo>
                        <a:pt x="158" y="0"/>
                        <a:pt x="158" y="0"/>
                        <a:pt x="158" y="0"/>
                      </a:cubicBezTo>
                      <a:cubicBezTo>
                        <a:pt x="159" y="0"/>
                        <a:pt x="159" y="0"/>
                        <a:pt x="160" y="0"/>
                      </a:cubicBezTo>
                      <a:cubicBezTo>
                        <a:pt x="160" y="1"/>
                        <a:pt x="160" y="1"/>
                        <a:pt x="160" y="2"/>
                      </a:cubicBezTo>
                      <a:cubicBezTo>
                        <a:pt x="160" y="2"/>
                        <a:pt x="159" y="20"/>
                        <a:pt x="159" y="36"/>
                      </a:cubicBezTo>
                      <a:cubicBezTo>
                        <a:pt x="159" y="38"/>
                        <a:pt x="159" y="40"/>
                        <a:pt x="159" y="42"/>
                      </a:cubicBezTo>
                      <a:cubicBezTo>
                        <a:pt x="159" y="53"/>
                        <a:pt x="171" y="56"/>
                        <a:pt x="192" y="62"/>
                      </a:cubicBezTo>
                      <a:cubicBezTo>
                        <a:pt x="199" y="64"/>
                        <a:pt x="206" y="66"/>
                        <a:pt x="215" y="68"/>
                      </a:cubicBezTo>
                      <a:cubicBezTo>
                        <a:pt x="251" y="79"/>
                        <a:pt x="247" y="133"/>
                        <a:pt x="247" y="133"/>
                      </a:cubicBezTo>
                      <a:cubicBezTo>
                        <a:pt x="246" y="134"/>
                        <a:pt x="246" y="135"/>
                        <a:pt x="245" y="1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1" name="Freeform 602"/>
                <p:cNvSpPr>
                  <a:spLocks/>
                </p:cNvSpPr>
                <p:nvPr/>
              </p:nvSpPr>
              <p:spPr bwMode="auto">
                <a:xfrm>
                  <a:off x="8795541" y="2308418"/>
                  <a:ext cx="215194" cy="73481"/>
                </a:xfrm>
                <a:custGeom>
                  <a:avLst/>
                  <a:gdLst>
                    <a:gd name="T0" fmla="*/ 33 w 66"/>
                    <a:gd name="T1" fmla="*/ 23 h 23"/>
                    <a:gd name="T2" fmla="*/ 32 w 66"/>
                    <a:gd name="T3" fmla="*/ 23 h 23"/>
                    <a:gd name="T4" fmla="*/ 1 w 66"/>
                    <a:gd name="T5" fmla="*/ 6 h 23"/>
                    <a:gd name="T6" fmla="*/ 1 w 66"/>
                    <a:gd name="T7" fmla="*/ 3 h 23"/>
                    <a:gd name="T8" fmla="*/ 4 w 66"/>
                    <a:gd name="T9" fmla="*/ 3 h 23"/>
                    <a:gd name="T10" fmla="*/ 33 w 66"/>
                    <a:gd name="T11" fmla="*/ 19 h 23"/>
                    <a:gd name="T12" fmla="*/ 63 w 66"/>
                    <a:gd name="T13" fmla="*/ 0 h 23"/>
                    <a:gd name="T14" fmla="*/ 66 w 66"/>
                    <a:gd name="T15" fmla="*/ 0 h 23"/>
                    <a:gd name="T16" fmla="*/ 66 w 66"/>
                    <a:gd name="T17" fmla="*/ 3 h 23"/>
                    <a:gd name="T18" fmla="*/ 33 w 66"/>
                    <a:gd name="T19" fmla="*/ 23 h 23"/>
                    <a:gd name="T20" fmla="*/ 33 w 6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3">
                      <a:moveTo>
                        <a:pt x="33" y="23"/>
                      </a:moveTo>
                      <a:cubicBezTo>
                        <a:pt x="33" y="23"/>
                        <a:pt x="32" y="23"/>
                        <a:pt x="32" y="23"/>
                      </a:cubicBezTo>
                      <a:cubicBezTo>
                        <a:pt x="14" y="14"/>
                        <a:pt x="2" y="6"/>
                        <a:pt x="1" y="6"/>
                      </a:cubicBezTo>
                      <a:cubicBezTo>
                        <a:pt x="1" y="5"/>
                        <a:pt x="0" y="4"/>
                        <a:pt x="1" y="3"/>
                      </a:cubicBezTo>
                      <a:cubicBezTo>
                        <a:pt x="2" y="2"/>
                        <a:pt x="3" y="2"/>
                        <a:pt x="4" y="3"/>
                      </a:cubicBezTo>
                      <a:cubicBezTo>
                        <a:pt x="4" y="3"/>
                        <a:pt x="16" y="11"/>
                        <a:pt x="33" y="19"/>
                      </a:cubicBezTo>
                      <a:cubicBezTo>
                        <a:pt x="50" y="13"/>
                        <a:pt x="63" y="1"/>
                        <a:pt x="63" y="0"/>
                      </a:cubicBezTo>
                      <a:cubicBezTo>
                        <a:pt x="64" y="0"/>
                        <a:pt x="65" y="0"/>
                        <a:pt x="66" y="0"/>
                      </a:cubicBezTo>
                      <a:cubicBezTo>
                        <a:pt x="66" y="1"/>
                        <a:pt x="66" y="2"/>
                        <a:pt x="66" y="3"/>
                      </a:cubicBezTo>
                      <a:cubicBezTo>
                        <a:pt x="65" y="4"/>
                        <a:pt x="52" y="16"/>
                        <a:pt x="33" y="23"/>
                      </a:cubicBezTo>
                      <a:cubicBezTo>
                        <a:pt x="33" y="23"/>
                        <a:pt x="33" y="23"/>
                        <a:pt x="33" y="2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2" name="Freeform 603"/>
                <p:cNvSpPr>
                  <a:spLocks/>
                </p:cNvSpPr>
                <p:nvPr/>
              </p:nvSpPr>
              <p:spPr bwMode="auto">
                <a:xfrm>
                  <a:off x="9250422" y="2628584"/>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3" name="Line 604"/>
                <p:cNvSpPr>
                  <a:spLocks noChangeShapeType="1"/>
                </p:cNvSpPr>
                <p:nvPr/>
              </p:nvSpPr>
              <p:spPr bwMode="auto">
                <a:xfrm>
                  <a:off x="9250422" y="2628584"/>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4" name="Freeform 605"/>
                <p:cNvSpPr>
                  <a:spLocks/>
                </p:cNvSpPr>
                <p:nvPr/>
              </p:nvSpPr>
              <p:spPr bwMode="auto">
                <a:xfrm>
                  <a:off x="9243424" y="2623336"/>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5" name="Freeform 606"/>
                <p:cNvSpPr>
                  <a:spLocks/>
                </p:cNvSpPr>
                <p:nvPr/>
              </p:nvSpPr>
              <p:spPr bwMode="auto">
                <a:xfrm>
                  <a:off x="8475375" y="2628584"/>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6" name="Line 608"/>
                <p:cNvSpPr>
                  <a:spLocks noChangeShapeType="1"/>
                </p:cNvSpPr>
                <p:nvPr/>
              </p:nvSpPr>
              <p:spPr bwMode="auto">
                <a:xfrm>
                  <a:off x="8475375" y="2628584"/>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7" name="Freeform 609"/>
                <p:cNvSpPr>
                  <a:spLocks/>
                </p:cNvSpPr>
                <p:nvPr/>
              </p:nvSpPr>
              <p:spPr bwMode="auto">
                <a:xfrm>
                  <a:off x="8468377" y="2623336"/>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8" name="Freeform 610"/>
                <p:cNvSpPr>
                  <a:spLocks/>
                </p:cNvSpPr>
                <p:nvPr/>
              </p:nvSpPr>
              <p:spPr bwMode="auto">
                <a:xfrm>
                  <a:off x="8753552" y="2380150"/>
                  <a:ext cx="302671" cy="122468"/>
                </a:xfrm>
                <a:custGeom>
                  <a:avLst/>
                  <a:gdLst>
                    <a:gd name="T0" fmla="*/ 27 w 93"/>
                    <a:gd name="T1" fmla="*/ 38 h 38"/>
                    <a:gd name="T2" fmla="*/ 27 w 93"/>
                    <a:gd name="T3" fmla="*/ 38 h 38"/>
                    <a:gd name="T4" fmla="*/ 26 w 93"/>
                    <a:gd name="T5" fmla="*/ 38 h 38"/>
                    <a:gd name="T6" fmla="*/ 1 w 93"/>
                    <a:gd name="T7" fmla="*/ 3 h 38"/>
                    <a:gd name="T8" fmla="*/ 1 w 93"/>
                    <a:gd name="T9" fmla="*/ 1 h 38"/>
                    <a:gd name="T10" fmla="*/ 4 w 93"/>
                    <a:gd name="T11" fmla="*/ 1 h 38"/>
                    <a:gd name="T12" fmla="*/ 27 w 93"/>
                    <a:gd name="T13" fmla="*/ 33 h 38"/>
                    <a:gd name="T14" fmla="*/ 44 w 93"/>
                    <a:gd name="T15" fmla="*/ 13 h 38"/>
                    <a:gd name="T16" fmla="*/ 45 w 93"/>
                    <a:gd name="T17" fmla="*/ 12 h 38"/>
                    <a:gd name="T18" fmla="*/ 47 w 93"/>
                    <a:gd name="T19" fmla="*/ 13 h 38"/>
                    <a:gd name="T20" fmla="*/ 64 w 93"/>
                    <a:gd name="T21" fmla="*/ 34 h 38"/>
                    <a:gd name="T22" fmla="*/ 90 w 93"/>
                    <a:gd name="T23" fmla="*/ 1 h 38"/>
                    <a:gd name="T24" fmla="*/ 92 w 93"/>
                    <a:gd name="T25" fmla="*/ 0 h 38"/>
                    <a:gd name="T26" fmla="*/ 92 w 93"/>
                    <a:gd name="T27" fmla="*/ 3 h 38"/>
                    <a:gd name="T28" fmla="*/ 65 w 93"/>
                    <a:gd name="T29" fmla="*/ 38 h 38"/>
                    <a:gd name="T30" fmla="*/ 64 w 93"/>
                    <a:gd name="T31" fmla="*/ 38 h 38"/>
                    <a:gd name="T32" fmla="*/ 63 w 93"/>
                    <a:gd name="T33" fmla="*/ 38 h 38"/>
                    <a:gd name="T34" fmla="*/ 45 w 93"/>
                    <a:gd name="T35" fmla="*/ 17 h 38"/>
                    <a:gd name="T36" fmla="*/ 29 w 93"/>
                    <a:gd name="T37" fmla="*/ 38 h 38"/>
                    <a:gd name="T38" fmla="*/ 27 w 93"/>
                    <a:gd name="T3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38">
                      <a:moveTo>
                        <a:pt x="27" y="38"/>
                      </a:moveTo>
                      <a:cubicBezTo>
                        <a:pt x="27" y="38"/>
                        <a:pt x="27" y="38"/>
                        <a:pt x="27" y="38"/>
                      </a:cubicBezTo>
                      <a:cubicBezTo>
                        <a:pt x="27" y="38"/>
                        <a:pt x="26" y="38"/>
                        <a:pt x="26" y="38"/>
                      </a:cubicBezTo>
                      <a:cubicBezTo>
                        <a:pt x="1" y="3"/>
                        <a:pt x="1" y="3"/>
                        <a:pt x="1" y="3"/>
                      </a:cubicBezTo>
                      <a:cubicBezTo>
                        <a:pt x="0" y="3"/>
                        <a:pt x="0" y="1"/>
                        <a:pt x="1" y="1"/>
                      </a:cubicBezTo>
                      <a:cubicBezTo>
                        <a:pt x="2" y="0"/>
                        <a:pt x="3" y="0"/>
                        <a:pt x="4" y="1"/>
                      </a:cubicBezTo>
                      <a:cubicBezTo>
                        <a:pt x="27" y="33"/>
                        <a:pt x="27" y="33"/>
                        <a:pt x="27" y="33"/>
                      </a:cubicBezTo>
                      <a:cubicBezTo>
                        <a:pt x="44" y="13"/>
                        <a:pt x="44" y="13"/>
                        <a:pt x="44" y="13"/>
                      </a:cubicBezTo>
                      <a:cubicBezTo>
                        <a:pt x="44" y="12"/>
                        <a:pt x="45" y="12"/>
                        <a:pt x="45" y="12"/>
                      </a:cubicBezTo>
                      <a:cubicBezTo>
                        <a:pt x="46" y="12"/>
                        <a:pt x="46" y="12"/>
                        <a:pt x="47" y="13"/>
                      </a:cubicBezTo>
                      <a:cubicBezTo>
                        <a:pt x="64" y="34"/>
                        <a:pt x="64" y="34"/>
                        <a:pt x="64" y="34"/>
                      </a:cubicBezTo>
                      <a:cubicBezTo>
                        <a:pt x="90" y="1"/>
                        <a:pt x="90" y="1"/>
                        <a:pt x="90" y="1"/>
                      </a:cubicBezTo>
                      <a:cubicBezTo>
                        <a:pt x="90" y="0"/>
                        <a:pt x="91" y="0"/>
                        <a:pt x="92" y="0"/>
                      </a:cubicBezTo>
                      <a:cubicBezTo>
                        <a:pt x="93" y="1"/>
                        <a:pt x="93" y="2"/>
                        <a:pt x="92" y="3"/>
                      </a:cubicBezTo>
                      <a:cubicBezTo>
                        <a:pt x="65" y="38"/>
                        <a:pt x="65" y="38"/>
                        <a:pt x="65" y="38"/>
                      </a:cubicBezTo>
                      <a:cubicBezTo>
                        <a:pt x="65" y="38"/>
                        <a:pt x="65" y="38"/>
                        <a:pt x="64" y="38"/>
                      </a:cubicBezTo>
                      <a:cubicBezTo>
                        <a:pt x="63" y="38"/>
                        <a:pt x="63" y="38"/>
                        <a:pt x="63" y="38"/>
                      </a:cubicBezTo>
                      <a:cubicBezTo>
                        <a:pt x="45" y="17"/>
                        <a:pt x="45" y="17"/>
                        <a:pt x="45" y="17"/>
                      </a:cubicBezTo>
                      <a:cubicBezTo>
                        <a:pt x="29" y="38"/>
                        <a:pt x="29" y="38"/>
                        <a:pt x="29" y="38"/>
                      </a:cubicBezTo>
                      <a:cubicBezTo>
                        <a:pt x="28" y="38"/>
                        <a:pt x="28" y="38"/>
                        <a:pt x="27" y="3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9" name="Freeform 611"/>
                <p:cNvSpPr>
                  <a:spLocks/>
                </p:cNvSpPr>
                <p:nvPr/>
              </p:nvSpPr>
              <p:spPr bwMode="auto">
                <a:xfrm>
                  <a:off x="8715062" y="1675084"/>
                  <a:ext cx="395396" cy="633334"/>
                </a:xfrm>
                <a:custGeom>
                  <a:avLst/>
                  <a:gdLst>
                    <a:gd name="T0" fmla="*/ 0 w 122"/>
                    <a:gd name="T1" fmla="*/ 81 h 195"/>
                    <a:gd name="T2" fmla="*/ 5 w 122"/>
                    <a:gd name="T3" fmla="*/ 140 h 195"/>
                    <a:gd name="T4" fmla="*/ 51 w 122"/>
                    <a:gd name="T5" fmla="*/ 192 h 195"/>
                    <a:gd name="T6" fmla="*/ 114 w 122"/>
                    <a:gd name="T7" fmla="*/ 141 h 195"/>
                    <a:gd name="T8" fmla="*/ 107 w 122"/>
                    <a:gd name="T9" fmla="*/ 38 h 195"/>
                    <a:gd name="T10" fmla="*/ 0 w 122"/>
                    <a:gd name="T11" fmla="*/ 81 h 195"/>
                  </a:gdLst>
                  <a:ahLst/>
                  <a:cxnLst>
                    <a:cxn ang="0">
                      <a:pos x="T0" y="T1"/>
                    </a:cxn>
                    <a:cxn ang="0">
                      <a:pos x="T2" y="T3"/>
                    </a:cxn>
                    <a:cxn ang="0">
                      <a:pos x="T4" y="T5"/>
                    </a:cxn>
                    <a:cxn ang="0">
                      <a:pos x="T6" y="T7"/>
                    </a:cxn>
                    <a:cxn ang="0">
                      <a:pos x="T8" y="T9"/>
                    </a:cxn>
                    <a:cxn ang="0">
                      <a:pos x="T10" y="T11"/>
                    </a:cxn>
                  </a:cxnLst>
                  <a:rect l="0" t="0" r="r" b="b"/>
                  <a:pathLst>
                    <a:path w="122" h="195">
                      <a:moveTo>
                        <a:pt x="0" y="81"/>
                      </a:moveTo>
                      <a:cubicBezTo>
                        <a:pt x="0" y="81"/>
                        <a:pt x="0" y="117"/>
                        <a:pt x="5" y="140"/>
                      </a:cubicBezTo>
                      <a:cubicBezTo>
                        <a:pt x="9" y="164"/>
                        <a:pt x="31" y="189"/>
                        <a:pt x="51" y="192"/>
                      </a:cubicBezTo>
                      <a:cubicBezTo>
                        <a:pt x="72" y="195"/>
                        <a:pt x="106" y="182"/>
                        <a:pt x="114" y="141"/>
                      </a:cubicBezTo>
                      <a:cubicBezTo>
                        <a:pt x="121" y="100"/>
                        <a:pt x="122" y="63"/>
                        <a:pt x="107" y="38"/>
                      </a:cubicBezTo>
                      <a:cubicBezTo>
                        <a:pt x="90" y="10"/>
                        <a:pt x="3" y="0"/>
                        <a:pt x="0" y="81"/>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0" name="Freeform 612"/>
                <p:cNvSpPr>
                  <a:spLocks noEditPoints="1"/>
                </p:cNvSpPr>
                <p:nvPr/>
              </p:nvSpPr>
              <p:spPr bwMode="auto">
                <a:xfrm>
                  <a:off x="8708064" y="1727571"/>
                  <a:ext cx="409393" cy="577349"/>
                </a:xfrm>
                <a:custGeom>
                  <a:avLst/>
                  <a:gdLst>
                    <a:gd name="T0" fmla="*/ 62 w 126"/>
                    <a:gd name="T1" fmla="*/ 4 h 178"/>
                    <a:gd name="T2" fmla="*/ 4 w 126"/>
                    <a:gd name="T3" fmla="*/ 65 h 178"/>
                    <a:gd name="T4" fmla="*/ 9 w 126"/>
                    <a:gd name="T5" fmla="*/ 124 h 178"/>
                    <a:gd name="T6" fmla="*/ 54 w 126"/>
                    <a:gd name="T7" fmla="*/ 174 h 178"/>
                    <a:gd name="T8" fmla="*/ 59 w 126"/>
                    <a:gd name="T9" fmla="*/ 175 h 178"/>
                    <a:gd name="T10" fmla="*/ 114 w 126"/>
                    <a:gd name="T11" fmla="*/ 125 h 178"/>
                    <a:gd name="T12" fmla="*/ 107 w 126"/>
                    <a:gd name="T13" fmla="*/ 23 h 178"/>
                    <a:gd name="T14" fmla="*/ 62 w 126"/>
                    <a:gd name="T15" fmla="*/ 4 h 178"/>
                    <a:gd name="T16" fmla="*/ 59 w 126"/>
                    <a:gd name="T17" fmla="*/ 178 h 178"/>
                    <a:gd name="T18" fmla="*/ 59 w 126"/>
                    <a:gd name="T19" fmla="*/ 178 h 178"/>
                    <a:gd name="T20" fmla="*/ 53 w 126"/>
                    <a:gd name="T21" fmla="*/ 178 h 178"/>
                    <a:gd name="T22" fmla="*/ 5 w 126"/>
                    <a:gd name="T23" fmla="*/ 125 h 178"/>
                    <a:gd name="T24" fmla="*/ 0 w 126"/>
                    <a:gd name="T25" fmla="*/ 65 h 178"/>
                    <a:gd name="T26" fmla="*/ 62 w 126"/>
                    <a:gd name="T27" fmla="*/ 0 h 178"/>
                    <a:gd name="T28" fmla="*/ 111 w 126"/>
                    <a:gd name="T29" fmla="*/ 21 h 178"/>
                    <a:gd name="T30" fmla="*/ 118 w 126"/>
                    <a:gd name="T31" fmla="*/ 125 h 178"/>
                    <a:gd name="T32" fmla="*/ 59 w 126"/>
                    <a:gd name="T3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78">
                      <a:moveTo>
                        <a:pt x="62" y="4"/>
                      </a:moveTo>
                      <a:cubicBezTo>
                        <a:pt x="49" y="4"/>
                        <a:pt x="6" y="8"/>
                        <a:pt x="4" y="65"/>
                      </a:cubicBezTo>
                      <a:cubicBezTo>
                        <a:pt x="4" y="65"/>
                        <a:pt x="4" y="101"/>
                        <a:pt x="9" y="124"/>
                      </a:cubicBezTo>
                      <a:cubicBezTo>
                        <a:pt x="13" y="147"/>
                        <a:pt x="35" y="172"/>
                        <a:pt x="54" y="174"/>
                      </a:cubicBezTo>
                      <a:cubicBezTo>
                        <a:pt x="55" y="175"/>
                        <a:pt x="57" y="175"/>
                        <a:pt x="59" y="175"/>
                      </a:cubicBezTo>
                      <a:cubicBezTo>
                        <a:pt x="81" y="175"/>
                        <a:pt x="108" y="159"/>
                        <a:pt x="114" y="125"/>
                      </a:cubicBezTo>
                      <a:cubicBezTo>
                        <a:pt x="122" y="78"/>
                        <a:pt x="120" y="44"/>
                        <a:pt x="107" y="23"/>
                      </a:cubicBezTo>
                      <a:cubicBezTo>
                        <a:pt x="100" y="12"/>
                        <a:pt x="81" y="4"/>
                        <a:pt x="62" y="4"/>
                      </a:cubicBezTo>
                      <a:moveTo>
                        <a:pt x="59" y="178"/>
                      </a:moveTo>
                      <a:cubicBezTo>
                        <a:pt x="59" y="178"/>
                        <a:pt x="59" y="178"/>
                        <a:pt x="59" y="178"/>
                      </a:cubicBezTo>
                      <a:cubicBezTo>
                        <a:pt x="57" y="178"/>
                        <a:pt x="55" y="178"/>
                        <a:pt x="53" y="178"/>
                      </a:cubicBezTo>
                      <a:cubicBezTo>
                        <a:pt x="32" y="175"/>
                        <a:pt x="9" y="150"/>
                        <a:pt x="5" y="125"/>
                      </a:cubicBezTo>
                      <a:cubicBezTo>
                        <a:pt x="1" y="102"/>
                        <a:pt x="0" y="65"/>
                        <a:pt x="0" y="65"/>
                      </a:cubicBezTo>
                      <a:cubicBezTo>
                        <a:pt x="2" y="17"/>
                        <a:pt x="33" y="0"/>
                        <a:pt x="62" y="0"/>
                      </a:cubicBezTo>
                      <a:cubicBezTo>
                        <a:pt x="83" y="0"/>
                        <a:pt x="103" y="9"/>
                        <a:pt x="111" y="21"/>
                      </a:cubicBezTo>
                      <a:cubicBezTo>
                        <a:pt x="124" y="43"/>
                        <a:pt x="126" y="77"/>
                        <a:pt x="118" y="125"/>
                      </a:cubicBezTo>
                      <a:cubicBezTo>
                        <a:pt x="111" y="162"/>
                        <a:pt x="83" y="178"/>
                        <a:pt x="59"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1" name="Freeform 613"/>
                <p:cNvSpPr>
                  <a:spLocks/>
                </p:cNvSpPr>
                <p:nvPr/>
              </p:nvSpPr>
              <p:spPr bwMode="auto">
                <a:xfrm>
                  <a:off x="8683571" y="1682082"/>
                  <a:ext cx="453131" cy="428638"/>
                </a:xfrm>
                <a:custGeom>
                  <a:avLst/>
                  <a:gdLst>
                    <a:gd name="T0" fmla="*/ 71 w 140"/>
                    <a:gd name="T1" fmla="*/ 66 h 132"/>
                    <a:gd name="T2" fmla="*/ 115 w 140"/>
                    <a:gd name="T3" fmla="*/ 86 h 132"/>
                    <a:gd name="T4" fmla="*/ 126 w 140"/>
                    <a:gd name="T5" fmla="*/ 130 h 132"/>
                    <a:gd name="T6" fmla="*/ 132 w 140"/>
                    <a:gd name="T7" fmla="*/ 46 h 132"/>
                    <a:gd name="T8" fmla="*/ 71 w 140"/>
                    <a:gd name="T9" fmla="*/ 17 h 132"/>
                    <a:gd name="T10" fmla="*/ 0 w 140"/>
                    <a:gd name="T11" fmla="*/ 66 h 132"/>
                    <a:gd name="T12" fmla="*/ 14 w 140"/>
                    <a:gd name="T13" fmla="*/ 132 h 132"/>
                    <a:gd name="T14" fmla="*/ 20 w 140"/>
                    <a:gd name="T15" fmla="*/ 88 h 132"/>
                    <a:gd name="T16" fmla="*/ 71 w 140"/>
                    <a:gd name="T17"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2">
                      <a:moveTo>
                        <a:pt x="71" y="66"/>
                      </a:moveTo>
                      <a:cubicBezTo>
                        <a:pt x="71" y="66"/>
                        <a:pt x="109" y="18"/>
                        <a:pt x="115" y="86"/>
                      </a:cubicBezTo>
                      <a:cubicBezTo>
                        <a:pt x="123" y="85"/>
                        <a:pt x="128" y="103"/>
                        <a:pt x="126" y="130"/>
                      </a:cubicBezTo>
                      <a:cubicBezTo>
                        <a:pt x="133" y="99"/>
                        <a:pt x="140" y="79"/>
                        <a:pt x="132" y="46"/>
                      </a:cubicBezTo>
                      <a:cubicBezTo>
                        <a:pt x="127" y="26"/>
                        <a:pt x="109" y="0"/>
                        <a:pt x="71" y="17"/>
                      </a:cubicBezTo>
                      <a:cubicBezTo>
                        <a:pt x="24" y="2"/>
                        <a:pt x="0" y="34"/>
                        <a:pt x="0" y="66"/>
                      </a:cubicBezTo>
                      <a:cubicBezTo>
                        <a:pt x="0" y="98"/>
                        <a:pt x="14" y="132"/>
                        <a:pt x="14" y="132"/>
                      </a:cubicBezTo>
                      <a:cubicBezTo>
                        <a:pt x="14" y="132"/>
                        <a:pt x="5" y="88"/>
                        <a:pt x="20" y="88"/>
                      </a:cubicBezTo>
                      <a:cubicBezTo>
                        <a:pt x="20" y="67"/>
                        <a:pt x="42" y="29"/>
                        <a:pt x="71" y="66"/>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2" name="Freeform 614"/>
                <p:cNvSpPr>
                  <a:spLocks noEditPoints="1"/>
                </p:cNvSpPr>
                <p:nvPr/>
              </p:nvSpPr>
              <p:spPr bwMode="auto">
                <a:xfrm>
                  <a:off x="8676573" y="1713574"/>
                  <a:ext cx="463628" cy="402395"/>
                </a:xfrm>
                <a:custGeom>
                  <a:avLst/>
                  <a:gdLst>
                    <a:gd name="T0" fmla="*/ 51 w 143"/>
                    <a:gd name="T1" fmla="*/ 5 h 124"/>
                    <a:gd name="T2" fmla="*/ 4 w 143"/>
                    <a:gd name="T3" fmla="*/ 56 h 124"/>
                    <a:gd name="T4" fmla="*/ 12 w 143"/>
                    <a:gd name="T5" fmla="*/ 103 h 124"/>
                    <a:gd name="T6" fmla="*/ 16 w 143"/>
                    <a:gd name="T7" fmla="*/ 80 h 124"/>
                    <a:gd name="T8" fmla="*/ 21 w 143"/>
                    <a:gd name="T9" fmla="*/ 77 h 124"/>
                    <a:gd name="T10" fmla="*/ 33 w 143"/>
                    <a:gd name="T11" fmla="*/ 46 h 124"/>
                    <a:gd name="T12" fmla="*/ 49 w 143"/>
                    <a:gd name="T13" fmla="*/ 39 h 124"/>
                    <a:gd name="T14" fmla="*/ 73 w 143"/>
                    <a:gd name="T15" fmla="*/ 53 h 124"/>
                    <a:gd name="T16" fmla="*/ 98 w 143"/>
                    <a:gd name="T17" fmla="*/ 38 h 124"/>
                    <a:gd name="T18" fmla="*/ 119 w 143"/>
                    <a:gd name="T19" fmla="*/ 75 h 124"/>
                    <a:gd name="T20" fmla="*/ 123 w 143"/>
                    <a:gd name="T21" fmla="*/ 77 h 124"/>
                    <a:gd name="T22" fmla="*/ 130 w 143"/>
                    <a:gd name="T23" fmla="*/ 102 h 124"/>
                    <a:gd name="T24" fmla="*/ 132 w 143"/>
                    <a:gd name="T25" fmla="*/ 36 h 124"/>
                    <a:gd name="T26" fmla="*/ 95 w 143"/>
                    <a:gd name="T27" fmla="*/ 3 h 124"/>
                    <a:gd name="T28" fmla="*/ 74 w 143"/>
                    <a:gd name="T29" fmla="*/ 8 h 124"/>
                    <a:gd name="T30" fmla="*/ 72 w 143"/>
                    <a:gd name="T31" fmla="*/ 9 h 124"/>
                    <a:gd name="T32" fmla="*/ 51 w 143"/>
                    <a:gd name="T33" fmla="*/ 5 h 124"/>
                    <a:gd name="T34" fmla="*/ 16 w 143"/>
                    <a:gd name="T35" fmla="*/ 124 h 124"/>
                    <a:gd name="T36" fmla="*/ 14 w 143"/>
                    <a:gd name="T37" fmla="*/ 123 h 124"/>
                    <a:gd name="T38" fmla="*/ 0 w 143"/>
                    <a:gd name="T39" fmla="*/ 56 h 124"/>
                    <a:gd name="T40" fmla="*/ 51 w 143"/>
                    <a:gd name="T41" fmla="*/ 1 h 124"/>
                    <a:gd name="T42" fmla="*/ 73 w 143"/>
                    <a:gd name="T43" fmla="*/ 5 h 124"/>
                    <a:gd name="T44" fmla="*/ 95 w 143"/>
                    <a:gd name="T45" fmla="*/ 0 h 124"/>
                    <a:gd name="T46" fmla="*/ 136 w 143"/>
                    <a:gd name="T47" fmla="*/ 35 h 124"/>
                    <a:gd name="T48" fmla="*/ 133 w 143"/>
                    <a:gd name="T49" fmla="*/ 108 h 124"/>
                    <a:gd name="T50" fmla="*/ 130 w 143"/>
                    <a:gd name="T51" fmla="*/ 120 h 124"/>
                    <a:gd name="T52" fmla="*/ 128 w 143"/>
                    <a:gd name="T53" fmla="*/ 122 h 124"/>
                    <a:gd name="T54" fmla="*/ 126 w 143"/>
                    <a:gd name="T55" fmla="*/ 120 h 124"/>
                    <a:gd name="T56" fmla="*/ 121 w 143"/>
                    <a:gd name="T57" fmla="*/ 80 h 124"/>
                    <a:gd name="T58" fmla="*/ 118 w 143"/>
                    <a:gd name="T59" fmla="*/ 78 h 124"/>
                    <a:gd name="T60" fmla="*/ 116 w 143"/>
                    <a:gd name="T61" fmla="*/ 78 h 124"/>
                    <a:gd name="T62" fmla="*/ 115 w 143"/>
                    <a:gd name="T63" fmla="*/ 77 h 124"/>
                    <a:gd name="T64" fmla="*/ 98 w 143"/>
                    <a:gd name="T65" fmla="*/ 41 h 124"/>
                    <a:gd name="T66" fmla="*/ 74 w 143"/>
                    <a:gd name="T67" fmla="*/ 57 h 124"/>
                    <a:gd name="T68" fmla="*/ 73 w 143"/>
                    <a:gd name="T69" fmla="*/ 58 h 124"/>
                    <a:gd name="T70" fmla="*/ 71 w 143"/>
                    <a:gd name="T71" fmla="*/ 57 h 124"/>
                    <a:gd name="T72" fmla="*/ 49 w 143"/>
                    <a:gd name="T73" fmla="*/ 43 h 124"/>
                    <a:gd name="T74" fmla="*/ 35 w 143"/>
                    <a:gd name="T75" fmla="*/ 49 h 124"/>
                    <a:gd name="T76" fmla="*/ 24 w 143"/>
                    <a:gd name="T77" fmla="*/ 78 h 124"/>
                    <a:gd name="T78" fmla="*/ 24 w 143"/>
                    <a:gd name="T79" fmla="*/ 80 h 124"/>
                    <a:gd name="T80" fmla="*/ 22 w 143"/>
                    <a:gd name="T81" fmla="*/ 80 h 124"/>
                    <a:gd name="T82" fmla="*/ 19 w 143"/>
                    <a:gd name="T83" fmla="*/ 82 h 124"/>
                    <a:gd name="T84" fmla="*/ 18 w 143"/>
                    <a:gd name="T85" fmla="*/ 122 h 124"/>
                    <a:gd name="T86" fmla="*/ 16 w 143"/>
                    <a:gd name="T87" fmla="*/ 124 h 124"/>
                    <a:gd name="T88" fmla="*/ 16 w 143"/>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4">
                      <a:moveTo>
                        <a:pt x="51" y="5"/>
                      </a:moveTo>
                      <a:cubicBezTo>
                        <a:pt x="20" y="5"/>
                        <a:pt x="4" y="31"/>
                        <a:pt x="4" y="56"/>
                      </a:cubicBezTo>
                      <a:cubicBezTo>
                        <a:pt x="4" y="73"/>
                        <a:pt x="8" y="91"/>
                        <a:pt x="12" y="103"/>
                      </a:cubicBezTo>
                      <a:cubicBezTo>
                        <a:pt x="11" y="94"/>
                        <a:pt x="12" y="85"/>
                        <a:pt x="16" y="80"/>
                      </a:cubicBezTo>
                      <a:cubicBezTo>
                        <a:pt x="17" y="78"/>
                        <a:pt x="19" y="77"/>
                        <a:pt x="21" y="77"/>
                      </a:cubicBezTo>
                      <a:cubicBezTo>
                        <a:pt x="21" y="66"/>
                        <a:pt x="26" y="54"/>
                        <a:pt x="33" y="46"/>
                      </a:cubicBezTo>
                      <a:cubicBezTo>
                        <a:pt x="37" y="41"/>
                        <a:pt x="43" y="39"/>
                        <a:pt x="49" y="39"/>
                      </a:cubicBezTo>
                      <a:cubicBezTo>
                        <a:pt x="57" y="39"/>
                        <a:pt x="65" y="44"/>
                        <a:pt x="73" y="53"/>
                      </a:cubicBezTo>
                      <a:cubicBezTo>
                        <a:pt x="77" y="49"/>
                        <a:pt x="87" y="38"/>
                        <a:pt x="98" y="38"/>
                      </a:cubicBezTo>
                      <a:cubicBezTo>
                        <a:pt x="109" y="38"/>
                        <a:pt x="116" y="50"/>
                        <a:pt x="119" y="75"/>
                      </a:cubicBezTo>
                      <a:cubicBezTo>
                        <a:pt x="121" y="75"/>
                        <a:pt x="122" y="76"/>
                        <a:pt x="123" y="77"/>
                      </a:cubicBezTo>
                      <a:cubicBezTo>
                        <a:pt x="127" y="81"/>
                        <a:pt x="129" y="90"/>
                        <a:pt x="130" y="102"/>
                      </a:cubicBezTo>
                      <a:cubicBezTo>
                        <a:pt x="135" y="80"/>
                        <a:pt x="138" y="62"/>
                        <a:pt x="132" y="36"/>
                      </a:cubicBezTo>
                      <a:cubicBezTo>
                        <a:pt x="128" y="21"/>
                        <a:pt x="116" y="3"/>
                        <a:pt x="95" y="3"/>
                      </a:cubicBezTo>
                      <a:cubicBezTo>
                        <a:pt x="88" y="3"/>
                        <a:pt x="81" y="5"/>
                        <a:pt x="74" y="8"/>
                      </a:cubicBezTo>
                      <a:cubicBezTo>
                        <a:pt x="73" y="9"/>
                        <a:pt x="73" y="9"/>
                        <a:pt x="72" y="9"/>
                      </a:cubicBezTo>
                      <a:cubicBezTo>
                        <a:pt x="65" y="6"/>
                        <a:pt x="58" y="5"/>
                        <a:pt x="51" y="5"/>
                      </a:cubicBezTo>
                      <a:moveTo>
                        <a:pt x="16" y="124"/>
                      </a:moveTo>
                      <a:cubicBezTo>
                        <a:pt x="15" y="124"/>
                        <a:pt x="14" y="123"/>
                        <a:pt x="14" y="123"/>
                      </a:cubicBezTo>
                      <a:cubicBezTo>
                        <a:pt x="14" y="122"/>
                        <a:pt x="0" y="88"/>
                        <a:pt x="0" y="56"/>
                      </a:cubicBezTo>
                      <a:cubicBezTo>
                        <a:pt x="0" y="29"/>
                        <a:pt x="18" y="1"/>
                        <a:pt x="51" y="1"/>
                      </a:cubicBezTo>
                      <a:cubicBezTo>
                        <a:pt x="58" y="1"/>
                        <a:pt x="65" y="3"/>
                        <a:pt x="73" y="5"/>
                      </a:cubicBezTo>
                      <a:cubicBezTo>
                        <a:pt x="81" y="1"/>
                        <a:pt x="88" y="0"/>
                        <a:pt x="95" y="0"/>
                      </a:cubicBezTo>
                      <a:cubicBezTo>
                        <a:pt x="118" y="0"/>
                        <a:pt x="131" y="19"/>
                        <a:pt x="136" y="35"/>
                      </a:cubicBezTo>
                      <a:cubicBezTo>
                        <a:pt x="143" y="64"/>
                        <a:pt x="138" y="83"/>
                        <a:pt x="133" y="108"/>
                      </a:cubicBezTo>
                      <a:cubicBezTo>
                        <a:pt x="132" y="112"/>
                        <a:pt x="131" y="116"/>
                        <a:pt x="130" y="120"/>
                      </a:cubicBezTo>
                      <a:cubicBezTo>
                        <a:pt x="130" y="121"/>
                        <a:pt x="129" y="122"/>
                        <a:pt x="128" y="122"/>
                      </a:cubicBezTo>
                      <a:cubicBezTo>
                        <a:pt x="127" y="122"/>
                        <a:pt x="126" y="121"/>
                        <a:pt x="126" y="120"/>
                      </a:cubicBezTo>
                      <a:cubicBezTo>
                        <a:pt x="128" y="96"/>
                        <a:pt x="124" y="83"/>
                        <a:pt x="121" y="80"/>
                      </a:cubicBezTo>
                      <a:cubicBezTo>
                        <a:pt x="120" y="79"/>
                        <a:pt x="119" y="78"/>
                        <a:pt x="118" y="78"/>
                      </a:cubicBezTo>
                      <a:cubicBezTo>
                        <a:pt x="117" y="78"/>
                        <a:pt x="116" y="78"/>
                        <a:pt x="116" y="78"/>
                      </a:cubicBezTo>
                      <a:cubicBezTo>
                        <a:pt x="116" y="78"/>
                        <a:pt x="115" y="77"/>
                        <a:pt x="115" y="77"/>
                      </a:cubicBezTo>
                      <a:cubicBezTo>
                        <a:pt x="114" y="61"/>
                        <a:pt x="109" y="41"/>
                        <a:pt x="98" y="41"/>
                      </a:cubicBezTo>
                      <a:cubicBezTo>
                        <a:pt x="87" y="41"/>
                        <a:pt x="74" y="57"/>
                        <a:pt x="74" y="57"/>
                      </a:cubicBezTo>
                      <a:cubicBezTo>
                        <a:pt x="74" y="58"/>
                        <a:pt x="73" y="58"/>
                        <a:pt x="73" y="58"/>
                      </a:cubicBezTo>
                      <a:cubicBezTo>
                        <a:pt x="72" y="58"/>
                        <a:pt x="72" y="58"/>
                        <a:pt x="71" y="57"/>
                      </a:cubicBezTo>
                      <a:cubicBezTo>
                        <a:pt x="64" y="48"/>
                        <a:pt x="56" y="43"/>
                        <a:pt x="49" y="43"/>
                      </a:cubicBezTo>
                      <a:cubicBezTo>
                        <a:pt x="44" y="43"/>
                        <a:pt x="39" y="45"/>
                        <a:pt x="35" y="49"/>
                      </a:cubicBezTo>
                      <a:cubicBezTo>
                        <a:pt x="29" y="56"/>
                        <a:pt x="24" y="68"/>
                        <a:pt x="24" y="78"/>
                      </a:cubicBezTo>
                      <a:cubicBezTo>
                        <a:pt x="24" y="79"/>
                        <a:pt x="24" y="79"/>
                        <a:pt x="24" y="80"/>
                      </a:cubicBezTo>
                      <a:cubicBezTo>
                        <a:pt x="23" y="80"/>
                        <a:pt x="23" y="80"/>
                        <a:pt x="22" y="80"/>
                      </a:cubicBezTo>
                      <a:cubicBezTo>
                        <a:pt x="21" y="80"/>
                        <a:pt x="20" y="81"/>
                        <a:pt x="19" y="82"/>
                      </a:cubicBezTo>
                      <a:cubicBezTo>
                        <a:pt x="13" y="89"/>
                        <a:pt x="16" y="113"/>
                        <a:pt x="18" y="122"/>
                      </a:cubicBezTo>
                      <a:cubicBezTo>
                        <a:pt x="18" y="122"/>
                        <a:pt x="17" y="123"/>
                        <a:pt x="16" y="124"/>
                      </a:cubicBezTo>
                      <a:cubicBezTo>
                        <a:pt x="16" y="124"/>
                        <a:pt x="16" y="124"/>
                        <a:pt x="16" y="1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3" name="Oval 615"/>
                <p:cNvSpPr>
                  <a:spLocks noChangeArrowheads="1"/>
                </p:cNvSpPr>
                <p:nvPr/>
              </p:nvSpPr>
              <p:spPr bwMode="auto">
                <a:xfrm>
                  <a:off x="8795541" y="2016245"/>
                  <a:ext cx="43739" cy="41989"/>
                </a:xfrm>
                <a:prstGeom prst="ellipse">
                  <a:avLst/>
                </a:prstGeom>
                <a:solidFill>
                  <a:srgbClr val="7996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4" name="Freeform 616"/>
                <p:cNvSpPr>
                  <a:spLocks noEditPoints="1"/>
                </p:cNvSpPr>
                <p:nvPr/>
              </p:nvSpPr>
              <p:spPr bwMode="auto">
                <a:xfrm>
                  <a:off x="8790293" y="2009247"/>
                  <a:ext cx="54236" cy="55985"/>
                </a:xfrm>
                <a:custGeom>
                  <a:avLst/>
                  <a:gdLst>
                    <a:gd name="T0" fmla="*/ 9 w 17"/>
                    <a:gd name="T1" fmla="*/ 4 h 17"/>
                    <a:gd name="T2" fmla="*/ 4 w 17"/>
                    <a:gd name="T3" fmla="*/ 8 h 17"/>
                    <a:gd name="T4" fmla="*/ 9 w 17"/>
                    <a:gd name="T5" fmla="*/ 13 h 17"/>
                    <a:gd name="T6" fmla="*/ 13 w 17"/>
                    <a:gd name="T7" fmla="*/ 8 h 17"/>
                    <a:gd name="T8" fmla="*/ 9 w 17"/>
                    <a:gd name="T9" fmla="*/ 4 h 17"/>
                    <a:gd name="T10" fmla="*/ 9 w 17"/>
                    <a:gd name="T11" fmla="*/ 17 h 17"/>
                    <a:gd name="T12" fmla="*/ 0 w 17"/>
                    <a:gd name="T13" fmla="*/ 8 h 17"/>
                    <a:gd name="T14" fmla="*/ 9 w 17"/>
                    <a:gd name="T15" fmla="*/ 0 h 17"/>
                    <a:gd name="T16" fmla="*/ 17 w 17"/>
                    <a:gd name="T17" fmla="*/ 8 h 17"/>
                    <a:gd name="T18" fmla="*/ 9 w 17"/>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6" y="4"/>
                        <a:pt x="4" y="6"/>
                        <a:pt x="4" y="8"/>
                      </a:cubicBezTo>
                      <a:cubicBezTo>
                        <a:pt x="4" y="11"/>
                        <a:pt x="6" y="13"/>
                        <a:pt x="9" y="13"/>
                      </a:cubicBezTo>
                      <a:cubicBezTo>
                        <a:pt x="11" y="13"/>
                        <a:pt x="13" y="11"/>
                        <a:pt x="13" y="8"/>
                      </a:cubicBezTo>
                      <a:cubicBezTo>
                        <a:pt x="13" y="6"/>
                        <a:pt x="11" y="4"/>
                        <a:pt x="9" y="4"/>
                      </a:cubicBezTo>
                      <a:moveTo>
                        <a:pt x="9" y="17"/>
                      </a:moveTo>
                      <a:cubicBezTo>
                        <a:pt x="4" y="17"/>
                        <a:pt x="0" y="13"/>
                        <a:pt x="0" y="8"/>
                      </a:cubicBezTo>
                      <a:cubicBezTo>
                        <a:pt x="0" y="4"/>
                        <a:pt x="4" y="0"/>
                        <a:pt x="9" y="0"/>
                      </a:cubicBezTo>
                      <a:cubicBezTo>
                        <a:pt x="13" y="0"/>
                        <a:pt x="17" y="4"/>
                        <a:pt x="17" y="8"/>
                      </a:cubicBezTo>
                      <a:cubicBezTo>
                        <a:pt x="17" y="13"/>
                        <a:pt x="13" y="17"/>
                        <a:pt x="9"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5" name="Freeform 617"/>
                <p:cNvSpPr>
                  <a:spLocks/>
                </p:cNvSpPr>
                <p:nvPr/>
              </p:nvSpPr>
              <p:spPr bwMode="auto">
                <a:xfrm>
                  <a:off x="8757051" y="2009247"/>
                  <a:ext cx="106722" cy="36740"/>
                </a:xfrm>
                <a:custGeom>
                  <a:avLst/>
                  <a:gdLst>
                    <a:gd name="T0" fmla="*/ 2 w 33"/>
                    <a:gd name="T1" fmla="*/ 11 h 11"/>
                    <a:gd name="T2" fmla="*/ 1 w 33"/>
                    <a:gd name="T3" fmla="*/ 10 h 11"/>
                    <a:gd name="T4" fmla="*/ 0 w 33"/>
                    <a:gd name="T5" fmla="*/ 7 h 11"/>
                    <a:gd name="T6" fmla="*/ 19 w 33"/>
                    <a:gd name="T7" fmla="*/ 0 h 11"/>
                    <a:gd name="T8" fmla="*/ 33 w 33"/>
                    <a:gd name="T9" fmla="*/ 7 h 11"/>
                    <a:gd name="T10" fmla="*/ 32 w 33"/>
                    <a:gd name="T11" fmla="*/ 9 h 11"/>
                    <a:gd name="T12" fmla="*/ 30 w 33"/>
                    <a:gd name="T13" fmla="*/ 8 h 11"/>
                    <a:gd name="T14" fmla="*/ 18 w 33"/>
                    <a:gd name="T15" fmla="*/ 4 h 11"/>
                    <a:gd name="T16" fmla="*/ 3 w 33"/>
                    <a:gd name="T17" fmla="*/ 10 h 11"/>
                    <a:gd name="T18" fmla="*/ 2 w 33"/>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1">
                      <a:moveTo>
                        <a:pt x="2" y="11"/>
                      </a:moveTo>
                      <a:cubicBezTo>
                        <a:pt x="1" y="11"/>
                        <a:pt x="1" y="10"/>
                        <a:pt x="1" y="10"/>
                      </a:cubicBezTo>
                      <a:cubicBezTo>
                        <a:pt x="0" y="9"/>
                        <a:pt x="0" y="8"/>
                        <a:pt x="0" y="7"/>
                      </a:cubicBezTo>
                      <a:cubicBezTo>
                        <a:pt x="1" y="7"/>
                        <a:pt x="7" y="0"/>
                        <a:pt x="19" y="0"/>
                      </a:cubicBezTo>
                      <a:cubicBezTo>
                        <a:pt x="30" y="1"/>
                        <a:pt x="33" y="6"/>
                        <a:pt x="33" y="7"/>
                      </a:cubicBezTo>
                      <a:cubicBezTo>
                        <a:pt x="33" y="8"/>
                        <a:pt x="33" y="9"/>
                        <a:pt x="32" y="9"/>
                      </a:cubicBezTo>
                      <a:cubicBezTo>
                        <a:pt x="31" y="9"/>
                        <a:pt x="30" y="9"/>
                        <a:pt x="30" y="8"/>
                      </a:cubicBezTo>
                      <a:cubicBezTo>
                        <a:pt x="30" y="8"/>
                        <a:pt x="27" y="4"/>
                        <a:pt x="18" y="4"/>
                      </a:cubicBezTo>
                      <a:cubicBezTo>
                        <a:pt x="9" y="4"/>
                        <a:pt x="3" y="10"/>
                        <a:pt x="3" y="10"/>
                      </a:cubicBezTo>
                      <a:cubicBezTo>
                        <a:pt x="3" y="10"/>
                        <a:pt x="2" y="11"/>
                        <a:pt x="2" y="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6" name="Oval 618"/>
                <p:cNvSpPr>
                  <a:spLocks noChangeArrowheads="1"/>
                </p:cNvSpPr>
                <p:nvPr/>
              </p:nvSpPr>
              <p:spPr bwMode="auto">
                <a:xfrm>
                  <a:off x="8972245" y="2016245"/>
                  <a:ext cx="41989" cy="41989"/>
                </a:xfrm>
                <a:prstGeom prst="ellipse">
                  <a:avLst/>
                </a:prstGeom>
                <a:solidFill>
                  <a:srgbClr val="7996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7" name="Freeform 619"/>
                <p:cNvSpPr>
                  <a:spLocks noEditPoints="1"/>
                </p:cNvSpPr>
                <p:nvPr/>
              </p:nvSpPr>
              <p:spPr bwMode="auto">
                <a:xfrm>
                  <a:off x="8968746" y="2009247"/>
                  <a:ext cx="50737" cy="55985"/>
                </a:xfrm>
                <a:custGeom>
                  <a:avLst/>
                  <a:gdLst>
                    <a:gd name="T0" fmla="*/ 8 w 16"/>
                    <a:gd name="T1" fmla="*/ 4 h 17"/>
                    <a:gd name="T2" fmla="*/ 3 w 16"/>
                    <a:gd name="T3" fmla="*/ 8 h 17"/>
                    <a:gd name="T4" fmla="*/ 8 w 16"/>
                    <a:gd name="T5" fmla="*/ 13 h 17"/>
                    <a:gd name="T6" fmla="*/ 12 w 16"/>
                    <a:gd name="T7" fmla="*/ 8 h 17"/>
                    <a:gd name="T8" fmla="*/ 8 w 16"/>
                    <a:gd name="T9" fmla="*/ 4 h 17"/>
                    <a:gd name="T10" fmla="*/ 8 w 16"/>
                    <a:gd name="T11" fmla="*/ 17 h 17"/>
                    <a:gd name="T12" fmla="*/ 0 w 16"/>
                    <a:gd name="T13" fmla="*/ 8 h 17"/>
                    <a:gd name="T14" fmla="*/ 8 w 16"/>
                    <a:gd name="T15" fmla="*/ 0 h 17"/>
                    <a:gd name="T16" fmla="*/ 16 w 16"/>
                    <a:gd name="T17" fmla="*/ 8 h 17"/>
                    <a:gd name="T18" fmla="*/ 8 w 16"/>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4"/>
                      </a:moveTo>
                      <a:cubicBezTo>
                        <a:pt x="5" y="4"/>
                        <a:pt x="3" y="6"/>
                        <a:pt x="3" y="8"/>
                      </a:cubicBezTo>
                      <a:cubicBezTo>
                        <a:pt x="3" y="11"/>
                        <a:pt x="5" y="13"/>
                        <a:pt x="8" y="13"/>
                      </a:cubicBezTo>
                      <a:cubicBezTo>
                        <a:pt x="10" y="13"/>
                        <a:pt x="12" y="11"/>
                        <a:pt x="12" y="8"/>
                      </a:cubicBezTo>
                      <a:cubicBezTo>
                        <a:pt x="12" y="6"/>
                        <a:pt x="10" y="4"/>
                        <a:pt x="8" y="4"/>
                      </a:cubicBezTo>
                      <a:moveTo>
                        <a:pt x="8" y="17"/>
                      </a:moveTo>
                      <a:cubicBezTo>
                        <a:pt x="3" y="17"/>
                        <a:pt x="0" y="13"/>
                        <a:pt x="0" y="8"/>
                      </a:cubicBezTo>
                      <a:cubicBezTo>
                        <a:pt x="0" y="4"/>
                        <a:pt x="3" y="0"/>
                        <a:pt x="8" y="0"/>
                      </a:cubicBezTo>
                      <a:cubicBezTo>
                        <a:pt x="12" y="0"/>
                        <a:pt x="16" y="4"/>
                        <a:pt x="16" y="8"/>
                      </a:cubicBezTo>
                      <a:cubicBezTo>
                        <a:pt x="16" y="13"/>
                        <a:pt x="12" y="17"/>
                        <a:pt x="8"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8" name="Freeform 620"/>
                <p:cNvSpPr>
                  <a:spLocks/>
                </p:cNvSpPr>
                <p:nvPr/>
              </p:nvSpPr>
              <p:spPr bwMode="auto">
                <a:xfrm>
                  <a:off x="8946002" y="2009247"/>
                  <a:ext cx="110221" cy="36740"/>
                </a:xfrm>
                <a:custGeom>
                  <a:avLst/>
                  <a:gdLst>
                    <a:gd name="T0" fmla="*/ 31 w 34"/>
                    <a:gd name="T1" fmla="*/ 11 h 11"/>
                    <a:gd name="T2" fmla="*/ 30 w 34"/>
                    <a:gd name="T3" fmla="*/ 10 h 11"/>
                    <a:gd name="T4" fmla="*/ 15 w 34"/>
                    <a:gd name="T5" fmla="*/ 4 h 11"/>
                    <a:gd name="T6" fmla="*/ 4 w 34"/>
                    <a:gd name="T7" fmla="*/ 8 h 11"/>
                    <a:gd name="T8" fmla="*/ 1 w 34"/>
                    <a:gd name="T9" fmla="*/ 9 h 11"/>
                    <a:gd name="T10" fmla="*/ 0 w 34"/>
                    <a:gd name="T11" fmla="*/ 7 h 11"/>
                    <a:gd name="T12" fmla="*/ 15 w 34"/>
                    <a:gd name="T13" fmla="*/ 0 h 11"/>
                    <a:gd name="T14" fmla="*/ 33 w 34"/>
                    <a:gd name="T15" fmla="*/ 7 h 11"/>
                    <a:gd name="T16" fmla="*/ 33 w 34"/>
                    <a:gd name="T17" fmla="*/ 10 h 11"/>
                    <a:gd name="T18" fmla="*/ 31 w 34"/>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1">
                      <a:moveTo>
                        <a:pt x="31" y="11"/>
                      </a:moveTo>
                      <a:cubicBezTo>
                        <a:pt x="31" y="11"/>
                        <a:pt x="30" y="10"/>
                        <a:pt x="30" y="10"/>
                      </a:cubicBezTo>
                      <a:cubicBezTo>
                        <a:pt x="30" y="10"/>
                        <a:pt x="24" y="4"/>
                        <a:pt x="15" y="4"/>
                      </a:cubicBezTo>
                      <a:cubicBezTo>
                        <a:pt x="6" y="4"/>
                        <a:pt x="4" y="8"/>
                        <a:pt x="4" y="8"/>
                      </a:cubicBezTo>
                      <a:cubicBezTo>
                        <a:pt x="3" y="9"/>
                        <a:pt x="2" y="9"/>
                        <a:pt x="1" y="9"/>
                      </a:cubicBezTo>
                      <a:cubicBezTo>
                        <a:pt x="0" y="9"/>
                        <a:pt x="0" y="7"/>
                        <a:pt x="0" y="7"/>
                      </a:cubicBezTo>
                      <a:cubicBezTo>
                        <a:pt x="0" y="6"/>
                        <a:pt x="3" y="1"/>
                        <a:pt x="15" y="0"/>
                      </a:cubicBezTo>
                      <a:cubicBezTo>
                        <a:pt x="26" y="0"/>
                        <a:pt x="33" y="7"/>
                        <a:pt x="33" y="7"/>
                      </a:cubicBezTo>
                      <a:cubicBezTo>
                        <a:pt x="34" y="8"/>
                        <a:pt x="33" y="9"/>
                        <a:pt x="33" y="10"/>
                      </a:cubicBezTo>
                      <a:cubicBezTo>
                        <a:pt x="32" y="10"/>
                        <a:pt x="32" y="11"/>
                        <a:pt x="31" y="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9" name="Freeform 621"/>
                <p:cNvSpPr>
                  <a:spLocks/>
                </p:cNvSpPr>
                <p:nvPr/>
              </p:nvSpPr>
              <p:spPr bwMode="auto">
                <a:xfrm>
                  <a:off x="8828783" y="2152709"/>
                  <a:ext cx="148711" cy="22744"/>
                </a:xfrm>
                <a:custGeom>
                  <a:avLst/>
                  <a:gdLst>
                    <a:gd name="T0" fmla="*/ 23 w 46"/>
                    <a:gd name="T1" fmla="*/ 7 h 7"/>
                    <a:gd name="T2" fmla="*/ 22 w 46"/>
                    <a:gd name="T3" fmla="*/ 6 h 7"/>
                    <a:gd name="T4" fmla="*/ 18 w 46"/>
                    <a:gd name="T5" fmla="*/ 3 h 7"/>
                    <a:gd name="T6" fmla="*/ 3 w 46"/>
                    <a:gd name="T7" fmla="*/ 6 h 7"/>
                    <a:gd name="T8" fmla="*/ 1 w 46"/>
                    <a:gd name="T9" fmla="*/ 5 h 7"/>
                    <a:gd name="T10" fmla="*/ 2 w 46"/>
                    <a:gd name="T11" fmla="*/ 2 h 7"/>
                    <a:gd name="T12" fmla="*/ 18 w 46"/>
                    <a:gd name="T13" fmla="*/ 0 h 7"/>
                    <a:gd name="T14" fmla="*/ 20 w 46"/>
                    <a:gd name="T15" fmla="*/ 0 h 7"/>
                    <a:gd name="T16" fmla="*/ 23 w 46"/>
                    <a:gd name="T17" fmla="*/ 3 h 7"/>
                    <a:gd name="T18" fmla="*/ 28 w 46"/>
                    <a:gd name="T19" fmla="*/ 0 h 7"/>
                    <a:gd name="T20" fmla="*/ 29 w 46"/>
                    <a:gd name="T21" fmla="*/ 0 h 7"/>
                    <a:gd name="T22" fmla="*/ 45 w 46"/>
                    <a:gd name="T23" fmla="*/ 3 h 7"/>
                    <a:gd name="T24" fmla="*/ 46 w 46"/>
                    <a:gd name="T25" fmla="*/ 6 h 7"/>
                    <a:gd name="T26" fmla="*/ 43 w 46"/>
                    <a:gd name="T27" fmla="*/ 6 h 7"/>
                    <a:gd name="T28" fmla="*/ 29 w 46"/>
                    <a:gd name="T29" fmla="*/ 3 h 7"/>
                    <a:gd name="T30" fmla="*/ 24 w 46"/>
                    <a:gd name="T31" fmla="*/ 6 h 7"/>
                    <a:gd name="T32" fmla="*/ 23 w 46"/>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7">
                      <a:moveTo>
                        <a:pt x="23" y="7"/>
                      </a:moveTo>
                      <a:cubicBezTo>
                        <a:pt x="23" y="7"/>
                        <a:pt x="23" y="7"/>
                        <a:pt x="22" y="6"/>
                      </a:cubicBezTo>
                      <a:cubicBezTo>
                        <a:pt x="22" y="6"/>
                        <a:pt x="21" y="5"/>
                        <a:pt x="18" y="3"/>
                      </a:cubicBezTo>
                      <a:cubicBezTo>
                        <a:pt x="9" y="4"/>
                        <a:pt x="3" y="6"/>
                        <a:pt x="3" y="6"/>
                      </a:cubicBezTo>
                      <a:cubicBezTo>
                        <a:pt x="2" y="6"/>
                        <a:pt x="1" y="6"/>
                        <a:pt x="1" y="5"/>
                      </a:cubicBezTo>
                      <a:cubicBezTo>
                        <a:pt x="0" y="4"/>
                        <a:pt x="1" y="3"/>
                        <a:pt x="2" y="2"/>
                      </a:cubicBezTo>
                      <a:cubicBezTo>
                        <a:pt x="2" y="2"/>
                        <a:pt x="9" y="0"/>
                        <a:pt x="18" y="0"/>
                      </a:cubicBezTo>
                      <a:cubicBezTo>
                        <a:pt x="19" y="0"/>
                        <a:pt x="19" y="0"/>
                        <a:pt x="20" y="0"/>
                      </a:cubicBezTo>
                      <a:cubicBezTo>
                        <a:pt x="21" y="1"/>
                        <a:pt x="23" y="2"/>
                        <a:pt x="23" y="3"/>
                      </a:cubicBezTo>
                      <a:cubicBezTo>
                        <a:pt x="28" y="0"/>
                        <a:pt x="28" y="0"/>
                        <a:pt x="28" y="0"/>
                      </a:cubicBezTo>
                      <a:cubicBezTo>
                        <a:pt x="28" y="0"/>
                        <a:pt x="28" y="0"/>
                        <a:pt x="29" y="0"/>
                      </a:cubicBezTo>
                      <a:cubicBezTo>
                        <a:pt x="29" y="0"/>
                        <a:pt x="40" y="0"/>
                        <a:pt x="45" y="3"/>
                      </a:cubicBezTo>
                      <a:cubicBezTo>
                        <a:pt x="46" y="4"/>
                        <a:pt x="46" y="5"/>
                        <a:pt x="46" y="6"/>
                      </a:cubicBezTo>
                      <a:cubicBezTo>
                        <a:pt x="45" y="7"/>
                        <a:pt x="44" y="7"/>
                        <a:pt x="43" y="6"/>
                      </a:cubicBezTo>
                      <a:cubicBezTo>
                        <a:pt x="40" y="4"/>
                        <a:pt x="32" y="4"/>
                        <a:pt x="29" y="3"/>
                      </a:cubicBezTo>
                      <a:cubicBezTo>
                        <a:pt x="24" y="6"/>
                        <a:pt x="24" y="6"/>
                        <a:pt x="24" y="6"/>
                      </a:cubicBezTo>
                      <a:cubicBezTo>
                        <a:pt x="24" y="7"/>
                        <a:pt x="24" y="7"/>
                        <a:pt x="23"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0" name="Freeform 622"/>
                <p:cNvSpPr>
                  <a:spLocks/>
                </p:cNvSpPr>
                <p:nvPr/>
              </p:nvSpPr>
              <p:spPr bwMode="auto">
                <a:xfrm>
                  <a:off x="8867273" y="2201696"/>
                  <a:ext cx="78729" cy="12247"/>
                </a:xfrm>
                <a:custGeom>
                  <a:avLst/>
                  <a:gdLst>
                    <a:gd name="T0" fmla="*/ 22 w 24"/>
                    <a:gd name="T1" fmla="*/ 4 h 4"/>
                    <a:gd name="T2" fmla="*/ 2 w 24"/>
                    <a:gd name="T3" fmla="*/ 3 h 4"/>
                    <a:gd name="T4" fmla="*/ 0 w 24"/>
                    <a:gd name="T5" fmla="*/ 1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2" y="4"/>
                        <a:pt x="9" y="4"/>
                        <a:pt x="2" y="3"/>
                      </a:cubicBezTo>
                      <a:cubicBezTo>
                        <a:pt x="1" y="3"/>
                        <a:pt x="0" y="2"/>
                        <a:pt x="0" y="1"/>
                      </a:cubicBezTo>
                      <a:cubicBezTo>
                        <a:pt x="0" y="0"/>
                        <a:pt x="1" y="0"/>
                        <a:pt x="2" y="0"/>
                      </a:cubicBezTo>
                      <a:cubicBezTo>
                        <a:pt x="9" y="0"/>
                        <a:pt x="22" y="0"/>
                        <a:pt x="22" y="0"/>
                      </a:cubicBezTo>
                      <a:cubicBezTo>
                        <a:pt x="23" y="0"/>
                        <a:pt x="24" y="1"/>
                        <a:pt x="24" y="2"/>
                      </a:cubicBezTo>
                      <a:cubicBezTo>
                        <a:pt x="24" y="3"/>
                        <a:pt x="23" y="4"/>
                        <a:pt x="22"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sp>
            <p:nvSpPr>
              <p:cNvPr id="187" name="矩形 186"/>
              <p:cNvSpPr/>
              <p:nvPr/>
            </p:nvSpPr>
            <p:spPr>
              <a:xfrm>
                <a:off x="10566402" y="3853934"/>
                <a:ext cx="623889" cy="369332"/>
              </a:xfrm>
              <a:prstGeom prst="rect">
                <a:avLst/>
              </a:prstGeom>
            </p:spPr>
            <p:txBody>
              <a:bodyPr wrap="none">
                <a:spAutoFit/>
              </a:bodyPr>
              <a:lstStyle/>
              <a:p>
                <a:r>
                  <a:rPr lang="en-US" altLang="zh-CN" dirty="0">
                    <a:solidFill>
                      <a:srgbClr val="7030A0"/>
                    </a:solidFill>
                    <a:latin typeface="微软雅黑" pitchFamily="34" charset="-122"/>
                    <a:ea typeface="微软雅黑" pitchFamily="34" charset="-122"/>
                  </a:rPr>
                  <a:t>Bob</a:t>
                </a:r>
                <a:endParaRPr lang="zh-CN" altLang="en-US" dirty="0">
                  <a:solidFill>
                    <a:srgbClr val="7030A0"/>
                  </a:solidFill>
                  <a:latin typeface="微软雅黑" pitchFamily="34" charset="-122"/>
                  <a:ea typeface="微软雅黑" pitchFamily="34" charset="-122"/>
                </a:endParaRPr>
              </a:p>
            </p:txBody>
          </p:sp>
        </p:grpSp>
        <p:pic>
          <p:nvPicPr>
            <p:cNvPr id="77826" name="Picture 2" descr="查看源图像"/>
            <p:cNvPicPr>
              <a:picLocks noChangeAspect="1" noChangeArrowheads="1"/>
            </p:cNvPicPr>
            <p:nvPr/>
          </p:nvPicPr>
          <p:blipFill>
            <a:blip r:embed="rId5" cstate="print"/>
            <a:srcRect l="62648" t="14397" b="8564"/>
            <a:stretch>
              <a:fillRect/>
            </a:stretch>
          </p:blipFill>
          <p:spPr bwMode="auto">
            <a:xfrm>
              <a:off x="11521441" y="4023360"/>
              <a:ext cx="496152" cy="682752"/>
            </a:xfrm>
            <a:prstGeom prst="rect">
              <a:avLst/>
            </a:prstGeom>
            <a:noFill/>
          </p:spPr>
        </p:pic>
      </p:grpSp>
      <p:sp>
        <p:nvSpPr>
          <p:cNvPr id="132" name="日期占位符 9">
            <a:extLst>
              <a:ext uri="{FF2B5EF4-FFF2-40B4-BE49-F238E27FC236}">
                <a16:creationId xmlns:a16="http://schemas.microsoft.com/office/drawing/2014/main" id="{8E85AA1D-25C6-43A2-A5BB-370AB1C5592F}"/>
              </a:ext>
            </a:extLst>
          </p:cNvPr>
          <p:cNvSpPr>
            <a:spLocks noGrp="1"/>
          </p:cNvSpPr>
          <p:nvPr>
            <p:ph type="dt" sz="half" idx="10"/>
          </p:nvPr>
        </p:nvSpPr>
        <p:spPr>
          <a:xfrm>
            <a:off x="197335" y="6489303"/>
            <a:ext cx="2743200" cy="365125"/>
          </a:xfrm>
        </p:spPr>
        <p:txBody>
          <a:bodyPr/>
          <a:lstStyle/>
          <a:p>
            <a:r>
              <a:rPr kumimoji="1" lang="en-US" altLang="zh-CN" dirty="0"/>
              <a:t>8.4.1 </a:t>
            </a:r>
            <a:r>
              <a:rPr kumimoji="1" lang="zh-CN" altLang="en-US" dirty="0"/>
              <a:t>安全电子邮件属性</a:t>
            </a:r>
          </a:p>
        </p:txBody>
      </p:sp>
    </p:spTree>
    <p:extLst>
      <p:ext uri="{BB962C8B-B14F-4D97-AF65-F5344CB8AC3E}">
        <p14:creationId xmlns:p14="http://schemas.microsoft.com/office/powerpoint/2010/main" val="211307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wipe(up)">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844AFC-3FEA-4E1B-93E7-FFA7D56D882D}"/>
              </a:ext>
            </a:extLst>
          </p:cNvPr>
          <p:cNvSpPr>
            <a:spLocks noGrp="1"/>
          </p:cNvSpPr>
          <p:nvPr>
            <p:ph type="title"/>
          </p:nvPr>
        </p:nvSpPr>
        <p:spPr/>
        <p:txBody>
          <a:bodyPr>
            <a:normAutofit/>
          </a:bodyPr>
          <a:lstStyle/>
          <a:p>
            <a:r>
              <a:rPr lang="zh-CN" altLang="en-US" dirty="0"/>
              <a:t>优良保密协议</a:t>
            </a:r>
            <a:r>
              <a:rPr lang="en-US" altLang="zh-CN" dirty="0"/>
              <a:t>PGP </a:t>
            </a:r>
            <a:r>
              <a:rPr lang="en-US" altLang="zh-CN" sz="3200" dirty="0"/>
              <a:t>(1/3)</a:t>
            </a:r>
            <a:endParaRPr lang="zh-CN" altLang="en-US" dirty="0"/>
          </a:p>
        </p:txBody>
      </p:sp>
      <p:sp>
        <p:nvSpPr>
          <p:cNvPr id="4" name="灯片编号占位符 3">
            <a:extLst>
              <a:ext uri="{FF2B5EF4-FFF2-40B4-BE49-F238E27FC236}">
                <a16:creationId xmlns:a16="http://schemas.microsoft.com/office/drawing/2014/main" id="{AD3A6613-9CCA-46E8-9CA4-7C0853C6A1AD}"/>
              </a:ext>
            </a:extLst>
          </p:cNvPr>
          <p:cNvSpPr>
            <a:spLocks noGrp="1"/>
          </p:cNvSpPr>
          <p:nvPr>
            <p:ph type="sldNum" sz="quarter" idx="12"/>
          </p:nvPr>
        </p:nvSpPr>
        <p:spPr>
          <a:xfrm>
            <a:off x="9448800" y="65005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日期占位符 9">
            <a:extLst>
              <a:ext uri="{FF2B5EF4-FFF2-40B4-BE49-F238E27FC236}">
                <a16:creationId xmlns:a16="http://schemas.microsoft.com/office/drawing/2014/main" id="{8A8A0B66-3FEE-448E-A983-AB3F8570B646}"/>
              </a:ext>
            </a:extLst>
          </p:cNvPr>
          <p:cNvSpPr>
            <a:spLocks noGrp="1"/>
          </p:cNvSpPr>
          <p:nvPr>
            <p:ph type="dt" sz="half" idx="10"/>
          </p:nvPr>
        </p:nvSpPr>
        <p:spPr>
          <a:xfrm>
            <a:off x="197335" y="6489303"/>
            <a:ext cx="2743200" cy="365125"/>
          </a:xfrm>
        </p:spPr>
        <p:txBody>
          <a:bodyPr/>
          <a:lstStyle/>
          <a:p>
            <a:r>
              <a:rPr kumimoji="1" lang="en-US" altLang="zh-CN" dirty="0"/>
              <a:t>8.4.2 </a:t>
            </a:r>
            <a:r>
              <a:rPr kumimoji="1" lang="zh-CN" altLang="en-US" dirty="0"/>
              <a:t>优良保密协议</a:t>
            </a:r>
            <a:r>
              <a:rPr kumimoji="1" lang="en-US" altLang="zh-CN" dirty="0"/>
              <a:t>PGP</a:t>
            </a:r>
            <a:endParaRPr kumimoji="1" lang="zh-CN" altLang="en-US" dirty="0"/>
          </a:p>
        </p:txBody>
      </p:sp>
      <p:sp>
        <p:nvSpPr>
          <p:cNvPr id="8" name="Rectangle 46">
            <a:extLst>
              <a:ext uri="{FF2B5EF4-FFF2-40B4-BE49-F238E27FC236}">
                <a16:creationId xmlns:a16="http://schemas.microsoft.com/office/drawing/2014/main" id="{87AA07BA-FE3A-4E55-93B4-821B070968F9}"/>
              </a:ext>
            </a:extLst>
          </p:cNvPr>
          <p:cNvSpPr>
            <a:spLocks noChangeArrowheads="1"/>
          </p:cNvSpPr>
          <p:nvPr/>
        </p:nvSpPr>
        <p:spPr bwMode="auto">
          <a:xfrm>
            <a:off x="509474" y="1462978"/>
            <a:ext cx="11682526"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ts val="3300"/>
              </a:lnSpc>
              <a:buFont typeface="Wingdings" panose="05000000000000000000" pitchFamily="2" charset="2"/>
              <a:buChar char="Ø"/>
            </a:pPr>
            <a:r>
              <a:rPr lang="en-US" altLang="zh-CN" sz="2800" dirty="0">
                <a:latin typeface="微软雅黑" pitchFamily="34" charset="-122"/>
                <a:ea typeface="微软雅黑" pitchFamily="34" charset="-122"/>
              </a:rPr>
              <a:t>PGP </a:t>
            </a:r>
            <a:r>
              <a:rPr lang="zh-CN" altLang="en-US" sz="2800" dirty="0">
                <a:latin typeface="微软雅黑" pitchFamily="34" charset="-122"/>
                <a:ea typeface="微软雅黑" pitchFamily="34" charset="-122"/>
              </a:rPr>
              <a:t>协议提供了对邮件的加密、鉴别、电子签名和压缩等技术</a:t>
            </a:r>
          </a:p>
          <a:p>
            <a:pPr marL="457200" indent="-457200" eaLnBrk="0" hangingPunct="0">
              <a:lnSpc>
                <a:spcPts val="3300"/>
              </a:lnSpc>
              <a:buFont typeface="Wingdings" panose="05000000000000000000" pitchFamily="2" charset="2"/>
              <a:buChar char="Ø"/>
            </a:pPr>
            <a:r>
              <a:rPr lang="en-US" altLang="zh-CN" sz="2800" dirty="0">
                <a:latin typeface="微软雅黑" pitchFamily="34" charset="-122"/>
                <a:ea typeface="微软雅黑" pitchFamily="34" charset="-122"/>
              </a:rPr>
              <a:t>PGP </a:t>
            </a:r>
            <a:r>
              <a:rPr lang="zh-CN" altLang="en-US" sz="2800" dirty="0">
                <a:latin typeface="微软雅黑" pitchFamily="34" charset="-122"/>
                <a:ea typeface="微软雅黑" pitchFamily="34" charset="-122"/>
              </a:rPr>
              <a:t>综合应用了现有的 </a:t>
            </a:r>
            <a:r>
              <a:rPr lang="en-US" altLang="zh-CN" sz="2800" dirty="0">
                <a:latin typeface="微软雅黑" pitchFamily="34" charset="-122"/>
                <a:ea typeface="微软雅黑" pitchFamily="34" charset="-122"/>
              </a:rPr>
              <a:t>MD5</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RSA</a:t>
            </a:r>
            <a:r>
              <a:rPr lang="zh-CN" altLang="en-US" sz="2800" dirty="0">
                <a:latin typeface="微软雅黑" pitchFamily="34" charset="-122"/>
                <a:ea typeface="微软雅黑" pitchFamily="34" charset="-122"/>
              </a:rPr>
              <a:t>和 </a:t>
            </a:r>
            <a:r>
              <a:rPr lang="en-US" altLang="zh-CN" sz="2800" dirty="0">
                <a:latin typeface="微软雅黑" pitchFamily="34" charset="-122"/>
                <a:ea typeface="微软雅黑" pitchFamily="34" charset="-122"/>
              </a:rPr>
              <a:t>IDEA </a:t>
            </a:r>
            <a:r>
              <a:rPr lang="zh-CN" altLang="en-US" sz="2800" dirty="0">
                <a:latin typeface="微软雅黑" pitchFamily="34" charset="-122"/>
                <a:ea typeface="微软雅黑" pitchFamily="34" charset="-122"/>
              </a:rPr>
              <a:t>等密码算法</a:t>
            </a:r>
          </a:p>
        </p:txBody>
      </p:sp>
      <p:graphicFrame>
        <p:nvGraphicFramePr>
          <p:cNvPr id="3" name="表格 8">
            <a:extLst>
              <a:ext uri="{FF2B5EF4-FFF2-40B4-BE49-F238E27FC236}">
                <a16:creationId xmlns:a16="http://schemas.microsoft.com/office/drawing/2014/main" id="{6BDC9BC9-B6D7-4C71-B144-0368E027EA81}"/>
              </a:ext>
            </a:extLst>
          </p:cNvPr>
          <p:cNvGraphicFramePr>
            <a:graphicFrameLocks noGrp="1"/>
          </p:cNvGraphicFramePr>
          <p:nvPr/>
        </p:nvGraphicFramePr>
        <p:xfrm>
          <a:off x="796775" y="2529022"/>
          <a:ext cx="10516385" cy="3597457"/>
        </p:xfrm>
        <a:graphic>
          <a:graphicData uri="http://schemas.openxmlformats.org/drawingml/2006/table">
            <a:tbl>
              <a:tblPr firstRow="1" bandRow="1">
                <a:tableStyleId>{5C22544A-7EE6-4342-B048-85BDC9FD1C3A}</a:tableStyleId>
              </a:tblPr>
              <a:tblGrid>
                <a:gridCol w="2186143">
                  <a:extLst>
                    <a:ext uri="{9D8B030D-6E8A-4147-A177-3AD203B41FA5}">
                      <a16:colId xmlns:a16="http://schemas.microsoft.com/office/drawing/2014/main" val="2779892313"/>
                    </a:ext>
                  </a:extLst>
                </a:gridCol>
                <a:gridCol w="2462842">
                  <a:extLst>
                    <a:ext uri="{9D8B030D-6E8A-4147-A177-3AD203B41FA5}">
                      <a16:colId xmlns:a16="http://schemas.microsoft.com/office/drawing/2014/main" val="1338265494"/>
                    </a:ext>
                  </a:extLst>
                </a:gridCol>
                <a:gridCol w="5867400">
                  <a:extLst>
                    <a:ext uri="{9D8B030D-6E8A-4147-A177-3AD203B41FA5}">
                      <a16:colId xmlns:a16="http://schemas.microsoft.com/office/drawing/2014/main" val="2758996451"/>
                    </a:ext>
                  </a:extLst>
                </a:gridCol>
              </a:tblGrid>
              <a:tr h="524630">
                <a:tc>
                  <a:txBody>
                    <a:bodyPr/>
                    <a:lstStyle/>
                    <a:p>
                      <a:pPr algn="ctr"/>
                      <a:r>
                        <a:rPr lang="zh-CN" altLang="en-US" sz="2200" b="0" dirty="0">
                          <a:latin typeface="微软雅黑" panose="020B0503020204020204" pitchFamily="34" charset="-122"/>
                          <a:ea typeface="微软雅黑" panose="020B0503020204020204" pitchFamily="34" charset="-122"/>
                        </a:rPr>
                        <a:t>功能</a:t>
                      </a:r>
                    </a:p>
                  </a:txBody>
                  <a:tcPr anchor="ctr">
                    <a:solidFill>
                      <a:srgbClr val="5C307E"/>
                    </a:solidFill>
                  </a:tcPr>
                </a:tc>
                <a:tc>
                  <a:txBody>
                    <a:bodyPr/>
                    <a:lstStyle/>
                    <a:p>
                      <a:pPr algn="ctr"/>
                      <a:r>
                        <a:rPr lang="zh-CN" altLang="en-US" sz="2200" b="0" dirty="0">
                          <a:latin typeface="微软雅黑" panose="020B0503020204020204" pitchFamily="34" charset="-122"/>
                          <a:ea typeface="微软雅黑" panose="020B0503020204020204" pitchFamily="34" charset="-122"/>
                        </a:rPr>
                        <a:t>使用算法</a:t>
                      </a:r>
                    </a:p>
                  </a:txBody>
                  <a:tcPr anchor="ctr">
                    <a:solidFill>
                      <a:srgbClr val="5C307E"/>
                    </a:solidFill>
                  </a:tcPr>
                </a:tc>
                <a:tc>
                  <a:txBody>
                    <a:bodyPr/>
                    <a:lstStyle/>
                    <a:p>
                      <a:pPr algn="ctr"/>
                      <a:r>
                        <a:rPr lang="zh-CN" altLang="en-US" sz="2200" b="0" dirty="0">
                          <a:latin typeface="微软雅黑" panose="020B0503020204020204" pitchFamily="34" charset="-122"/>
                          <a:ea typeface="微软雅黑" panose="020B0503020204020204" pitchFamily="34" charset="-122"/>
                        </a:rPr>
                        <a:t>描述</a:t>
                      </a:r>
                    </a:p>
                  </a:txBody>
                  <a:tcPr anchor="ctr">
                    <a:solidFill>
                      <a:srgbClr val="5C307E"/>
                    </a:solidFill>
                  </a:tcPr>
                </a:tc>
                <a:extLst>
                  <a:ext uri="{0D108BD9-81ED-4DB2-BD59-A6C34878D82A}">
                    <a16:rowId xmlns:a16="http://schemas.microsoft.com/office/drawing/2014/main" val="2604256225"/>
                  </a:ext>
                </a:extLst>
              </a:tr>
              <a:tr h="861891">
                <a:tc>
                  <a:txBody>
                    <a:bodyPr/>
                    <a:lstStyle/>
                    <a:p>
                      <a:pPr algn="ctr"/>
                      <a:r>
                        <a:rPr lang="zh-CN" altLang="en-US" sz="2000" b="0" dirty="0">
                          <a:latin typeface="微软雅黑" panose="020B0503020204020204" pitchFamily="34" charset="-122"/>
                          <a:ea typeface="微软雅黑" panose="020B0503020204020204" pitchFamily="34" charset="-122"/>
                        </a:rPr>
                        <a:t>鉴别</a:t>
                      </a:r>
                      <a:endParaRPr lang="en-US" altLang="zh-CN" sz="2000" b="0" dirty="0">
                        <a:latin typeface="微软雅黑" panose="020B0503020204020204" pitchFamily="34" charset="-122"/>
                        <a:ea typeface="微软雅黑" panose="020B0503020204020204" pitchFamily="34" charset="-122"/>
                      </a:endParaRPr>
                    </a:p>
                    <a:p>
                      <a:pPr algn="ctr"/>
                      <a:r>
                        <a:rPr lang="zh-CN" altLang="en-US" sz="2000" b="0" dirty="0">
                          <a:latin typeface="微软雅黑" panose="020B0503020204020204" pitchFamily="34" charset="-122"/>
                          <a:ea typeface="微软雅黑" panose="020B0503020204020204" pitchFamily="34" charset="-122"/>
                        </a:rPr>
                        <a:t>（数字签名）</a:t>
                      </a:r>
                    </a:p>
                  </a:txBody>
                  <a:tcPr anchor="ctr"/>
                </a:tc>
                <a:tc>
                  <a:txBody>
                    <a:bodyPr/>
                    <a:lstStyle/>
                    <a:p>
                      <a:pPr algn="ctr"/>
                      <a:r>
                        <a:rPr lang="en-US" altLang="zh-CN" sz="2000" b="0" dirty="0">
                          <a:latin typeface="微软雅黑" panose="020B0503020204020204" pitchFamily="34" charset="-122"/>
                          <a:ea typeface="微软雅黑" panose="020B0503020204020204" pitchFamily="34" charset="-122"/>
                        </a:rPr>
                        <a:t>SHA/MD5</a:t>
                      </a:r>
                      <a:r>
                        <a:rPr lang="zh-CN" altLang="en-US" sz="2000" b="0" dirty="0">
                          <a:latin typeface="微软雅黑" panose="020B0503020204020204" pitchFamily="34" charset="-122"/>
                          <a:ea typeface="微软雅黑" panose="020B0503020204020204" pitchFamily="34" charset="-122"/>
                        </a:rPr>
                        <a:t>和</a:t>
                      </a:r>
                      <a:r>
                        <a:rPr lang="en-US" altLang="zh-CN" sz="2000" b="0" dirty="0">
                          <a:latin typeface="微软雅黑" panose="020B0503020204020204" pitchFamily="34" charset="-122"/>
                          <a:ea typeface="微软雅黑" panose="020B0503020204020204" pitchFamily="34" charset="-122"/>
                        </a:rPr>
                        <a:t>RSA/DSS</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使用</a:t>
                      </a:r>
                      <a:r>
                        <a:rPr lang="en-US" altLang="zh-CN" sz="2000" b="0" dirty="0">
                          <a:latin typeface="微软雅黑" panose="020B0503020204020204" pitchFamily="34" charset="-122"/>
                          <a:ea typeface="微软雅黑" panose="020B0503020204020204" pitchFamily="34" charset="-122"/>
                        </a:rPr>
                        <a:t>SHA-1</a:t>
                      </a:r>
                      <a:r>
                        <a:rPr lang="zh-CN" altLang="en-US" sz="2000" b="0" dirty="0">
                          <a:latin typeface="微软雅黑" panose="020B0503020204020204" pitchFamily="34" charset="-122"/>
                          <a:ea typeface="微软雅黑" panose="020B0503020204020204" pitchFamily="34" charset="-122"/>
                        </a:rPr>
                        <a:t>或</a:t>
                      </a:r>
                      <a:r>
                        <a:rPr lang="en-US" altLang="zh-CN" sz="2000" b="0" dirty="0">
                          <a:latin typeface="微软雅黑" panose="020B0503020204020204" pitchFamily="34" charset="-122"/>
                          <a:ea typeface="微软雅黑" panose="020B0503020204020204" pitchFamily="34" charset="-122"/>
                        </a:rPr>
                        <a:t>MD5</a:t>
                      </a:r>
                      <a:r>
                        <a:rPr lang="zh-CN" altLang="en-US" sz="2000" b="0" dirty="0">
                          <a:latin typeface="微软雅黑" panose="020B0503020204020204" pitchFamily="34" charset="-122"/>
                          <a:ea typeface="微软雅黑" panose="020B0503020204020204" pitchFamily="34" charset="-122"/>
                        </a:rPr>
                        <a:t>对邮件进行消息散列，基于</a:t>
                      </a:r>
                      <a:r>
                        <a:rPr lang="en-US" altLang="zh-CN" sz="2000" b="0" dirty="0">
                          <a:latin typeface="微软雅黑" panose="020B0503020204020204" pitchFamily="34" charset="-122"/>
                          <a:ea typeface="微软雅黑" panose="020B0503020204020204" pitchFamily="34" charset="-122"/>
                        </a:rPr>
                        <a:t>RSA</a:t>
                      </a:r>
                      <a:r>
                        <a:rPr lang="zh-CN" altLang="en-US" sz="2000" b="0" dirty="0">
                          <a:latin typeface="微软雅黑" panose="020B0503020204020204" pitchFamily="34" charset="-122"/>
                          <a:ea typeface="微软雅黑" panose="020B0503020204020204" pitchFamily="34" charset="-122"/>
                        </a:rPr>
                        <a:t>或</a:t>
                      </a:r>
                      <a:r>
                        <a:rPr lang="en-US" altLang="zh-CN" sz="2000" b="0" dirty="0">
                          <a:latin typeface="微软雅黑" panose="020B0503020204020204" pitchFamily="34" charset="-122"/>
                          <a:ea typeface="微软雅黑" panose="020B0503020204020204" pitchFamily="34" charset="-122"/>
                        </a:rPr>
                        <a:t>DSS</a:t>
                      </a:r>
                      <a:r>
                        <a:rPr lang="zh-CN" altLang="en-US" sz="2000" b="0" dirty="0">
                          <a:latin typeface="微软雅黑" panose="020B0503020204020204" pitchFamily="34" charset="-122"/>
                          <a:ea typeface="微软雅黑" panose="020B0503020204020204" pitchFamily="34" charset="-122"/>
                        </a:rPr>
                        <a:t>用发送者私钥对消息散列进行加密签名</a:t>
                      </a:r>
                    </a:p>
                  </a:txBody>
                  <a:tcPr anchor="ctr"/>
                </a:tc>
                <a:extLst>
                  <a:ext uri="{0D108BD9-81ED-4DB2-BD59-A6C34878D82A}">
                    <a16:rowId xmlns:a16="http://schemas.microsoft.com/office/drawing/2014/main" val="2270930224"/>
                  </a:ext>
                </a:extLst>
              </a:tr>
              <a:tr h="1236626">
                <a:tc>
                  <a:txBody>
                    <a:bodyPr/>
                    <a:lstStyle/>
                    <a:p>
                      <a:pPr algn="ctr"/>
                      <a:r>
                        <a:rPr lang="zh-CN" altLang="en-US" sz="2000" b="0" dirty="0">
                          <a:latin typeface="微软雅黑" panose="020B0503020204020204" pitchFamily="34" charset="-122"/>
                          <a:ea typeface="微软雅黑" panose="020B0503020204020204" pitchFamily="34" charset="-122"/>
                        </a:rPr>
                        <a:t>保密性</a:t>
                      </a:r>
                      <a:endParaRPr lang="en-US" altLang="zh-CN" sz="2000" b="0" dirty="0">
                        <a:latin typeface="微软雅黑" panose="020B0503020204020204" pitchFamily="34" charset="-122"/>
                        <a:ea typeface="微软雅黑" panose="020B0503020204020204" pitchFamily="34" charset="-122"/>
                      </a:endParaRPr>
                    </a:p>
                    <a:p>
                      <a:pPr algn="ctr"/>
                      <a:r>
                        <a:rPr lang="zh-CN" altLang="en-US" sz="2000" b="0" dirty="0">
                          <a:latin typeface="微软雅黑" panose="020B0503020204020204" pitchFamily="34" charset="-122"/>
                          <a:ea typeface="微软雅黑" panose="020B0503020204020204" pitchFamily="34" charset="-122"/>
                        </a:rPr>
                        <a:t>（邮件加密）</a:t>
                      </a:r>
                    </a:p>
                  </a:txBody>
                  <a:tcPr anchor="ctr"/>
                </a:tc>
                <a:tc>
                  <a:txBody>
                    <a:bodyPr/>
                    <a:lstStyle/>
                    <a:p>
                      <a:pPr algn="ctr"/>
                      <a:r>
                        <a:rPr lang="en-US" altLang="zh-CN" sz="2000" b="0" dirty="0">
                          <a:latin typeface="微软雅黑" panose="020B0503020204020204" pitchFamily="34" charset="-122"/>
                          <a:ea typeface="微软雅黑" panose="020B0503020204020204" pitchFamily="34" charset="-122"/>
                        </a:rPr>
                        <a:t>IDEA/3DES</a:t>
                      </a:r>
                      <a:r>
                        <a:rPr lang="zh-CN" altLang="en-US" sz="2000" b="0" dirty="0">
                          <a:latin typeface="微软雅黑" panose="020B0503020204020204" pitchFamily="34" charset="-122"/>
                          <a:ea typeface="微软雅黑" panose="020B0503020204020204" pitchFamily="34" charset="-122"/>
                        </a:rPr>
                        <a:t>和</a:t>
                      </a:r>
                      <a:r>
                        <a:rPr lang="en-US" altLang="zh-CN" sz="2000" b="0" dirty="0">
                          <a:latin typeface="微软雅黑" panose="020B0503020204020204" pitchFamily="34" charset="-122"/>
                          <a:ea typeface="微软雅黑" panose="020B0503020204020204" pitchFamily="34" charset="-122"/>
                        </a:rPr>
                        <a:t>DH/RSA</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采用</a:t>
                      </a:r>
                      <a:r>
                        <a:rPr lang="en-US" altLang="zh-CN" sz="2000" b="0" dirty="0">
                          <a:latin typeface="微软雅黑" panose="020B0503020204020204" pitchFamily="34" charset="-122"/>
                          <a:ea typeface="微软雅黑" panose="020B0503020204020204" pitchFamily="34" charset="-122"/>
                        </a:rPr>
                        <a:t>IDEA</a:t>
                      </a:r>
                      <a:r>
                        <a:rPr lang="zh-CN" altLang="en-US" sz="2000" b="0" dirty="0">
                          <a:latin typeface="微软雅黑" panose="020B0503020204020204" pitchFamily="34" charset="-122"/>
                          <a:ea typeface="微软雅黑" panose="020B0503020204020204" pitchFamily="34" charset="-122"/>
                        </a:rPr>
                        <a:t>或</a:t>
                      </a:r>
                      <a:r>
                        <a:rPr lang="en-US" altLang="zh-CN" sz="2000" b="0" dirty="0">
                          <a:latin typeface="微软雅黑" panose="020B0503020204020204" pitchFamily="34" charset="-122"/>
                          <a:ea typeface="微软雅黑" panose="020B0503020204020204" pitchFamily="34" charset="-122"/>
                        </a:rPr>
                        <a:t>3DES</a:t>
                      </a:r>
                      <a:r>
                        <a:rPr lang="zh-CN" altLang="en-US" sz="2000" b="0" dirty="0">
                          <a:latin typeface="微软雅黑" panose="020B0503020204020204" pitchFamily="34" charset="-122"/>
                          <a:ea typeface="微软雅黑" panose="020B0503020204020204" pitchFamily="34" charset="-122"/>
                        </a:rPr>
                        <a:t>，使用发送者随机生成的对称加密私钥对邮件进行加密；采用</a:t>
                      </a:r>
                      <a:r>
                        <a:rPr lang="en-US" altLang="zh-CN" sz="2000" b="0" dirty="0">
                          <a:latin typeface="微软雅黑" panose="020B0503020204020204" pitchFamily="34" charset="-122"/>
                          <a:ea typeface="微软雅黑" panose="020B0503020204020204" pitchFamily="34" charset="-122"/>
                        </a:rPr>
                        <a:t>DH</a:t>
                      </a:r>
                      <a:r>
                        <a:rPr lang="zh-CN" altLang="en-US" sz="2000" b="0" dirty="0">
                          <a:latin typeface="微软雅黑" panose="020B0503020204020204" pitchFamily="34" charset="-122"/>
                          <a:ea typeface="微软雅黑" panose="020B0503020204020204" pitchFamily="34" charset="-122"/>
                        </a:rPr>
                        <a:t>或</a:t>
                      </a:r>
                      <a:r>
                        <a:rPr lang="en-US" altLang="zh-CN" sz="2000" b="0" dirty="0">
                          <a:latin typeface="微软雅黑" panose="020B0503020204020204" pitchFamily="34" charset="-122"/>
                          <a:ea typeface="微软雅黑" panose="020B0503020204020204" pitchFamily="34" charset="-122"/>
                        </a:rPr>
                        <a:t>RSA</a:t>
                      </a:r>
                      <a:r>
                        <a:rPr lang="zh-CN" altLang="en-US" sz="2000" b="0" dirty="0">
                          <a:latin typeface="微软雅黑" panose="020B0503020204020204" pitchFamily="34" charset="-122"/>
                          <a:ea typeface="微软雅黑" panose="020B0503020204020204" pitchFamily="34" charset="-122"/>
                        </a:rPr>
                        <a:t>，使用接收方的公钥对对称加密私钥进行加密</a:t>
                      </a:r>
                    </a:p>
                  </a:txBody>
                  <a:tcPr anchor="ctr"/>
                </a:tc>
                <a:extLst>
                  <a:ext uri="{0D108BD9-81ED-4DB2-BD59-A6C34878D82A}">
                    <a16:rowId xmlns:a16="http://schemas.microsoft.com/office/drawing/2014/main" val="2983114707"/>
                  </a:ext>
                </a:extLst>
              </a:tr>
              <a:tr h="487155">
                <a:tc>
                  <a:txBody>
                    <a:bodyPr/>
                    <a:lstStyle/>
                    <a:p>
                      <a:pPr algn="ctr"/>
                      <a:r>
                        <a:rPr lang="zh-CN" altLang="en-US" sz="2000" b="0" dirty="0">
                          <a:latin typeface="微软雅黑" panose="020B0503020204020204" pitchFamily="34" charset="-122"/>
                          <a:ea typeface="微软雅黑" panose="020B0503020204020204" pitchFamily="34" charset="-122"/>
                        </a:rPr>
                        <a:t>压缩</a:t>
                      </a:r>
                    </a:p>
                  </a:txBody>
                  <a:tcPr anchor="ctr"/>
                </a:tc>
                <a:tc>
                  <a:txBody>
                    <a:bodyPr/>
                    <a:lstStyle/>
                    <a:p>
                      <a:pPr algn="ctr"/>
                      <a:r>
                        <a:rPr lang="en-US" altLang="zh-CN" sz="2000" b="0" dirty="0">
                          <a:latin typeface="微软雅黑" panose="020B0503020204020204" pitchFamily="34" charset="-122"/>
                          <a:ea typeface="微软雅黑" panose="020B0503020204020204" pitchFamily="34" charset="-122"/>
                        </a:rPr>
                        <a:t>ZIP</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邮件使用</a:t>
                      </a:r>
                      <a:r>
                        <a:rPr lang="en-US" altLang="zh-CN" sz="2000" b="0" dirty="0">
                          <a:latin typeface="微软雅黑" panose="020B0503020204020204" pitchFamily="34" charset="-122"/>
                          <a:ea typeface="微软雅黑" panose="020B0503020204020204" pitchFamily="34" charset="-122"/>
                        </a:rPr>
                        <a:t>ZIP</a:t>
                      </a:r>
                      <a:r>
                        <a:rPr lang="zh-CN" altLang="en-US" sz="2000" b="0" dirty="0">
                          <a:latin typeface="微软雅黑" panose="020B0503020204020204" pitchFamily="34" charset="-122"/>
                          <a:ea typeface="微软雅黑" panose="020B0503020204020204" pitchFamily="34" charset="-122"/>
                        </a:rPr>
                        <a:t>进行压缩以便于存储和传输</a:t>
                      </a:r>
                    </a:p>
                  </a:txBody>
                  <a:tcPr anchor="ctr"/>
                </a:tc>
                <a:extLst>
                  <a:ext uri="{0D108BD9-81ED-4DB2-BD59-A6C34878D82A}">
                    <a16:rowId xmlns:a16="http://schemas.microsoft.com/office/drawing/2014/main" val="247853147"/>
                  </a:ext>
                </a:extLst>
              </a:tr>
              <a:tr h="487155">
                <a:tc>
                  <a:txBody>
                    <a:bodyPr/>
                    <a:lstStyle/>
                    <a:p>
                      <a:pPr algn="ctr"/>
                      <a:r>
                        <a:rPr lang="zh-CN" altLang="en-US" sz="2000" b="0" dirty="0">
                          <a:latin typeface="微软雅黑" panose="020B0503020204020204" pitchFamily="34" charset="-122"/>
                          <a:ea typeface="微软雅黑" panose="020B0503020204020204" pitchFamily="34" charset="-122"/>
                        </a:rPr>
                        <a:t>兼容性</a:t>
                      </a:r>
                    </a:p>
                  </a:txBody>
                  <a:tcPr anchor="ctr"/>
                </a:tc>
                <a:tc>
                  <a:txBody>
                    <a:bodyPr/>
                    <a:lstStyle/>
                    <a:p>
                      <a:pPr algn="ctr"/>
                      <a:r>
                        <a:rPr lang="en-US" altLang="zh-CN" sz="2000" b="0" dirty="0">
                          <a:latin typeface="微软雅黑" panose="020B0503020204020204" pitchFamily="34" charset="-122"/>
                          <a:ea typeface="微软雅黑" panose="020B0503020204020204" pitchFamily="34" charset="-122"/>
                        </a:rPr>
                        <a:t>64</a:t>
                      </a:r>
                      <a:r>
                        <a:rPr lang="zh-CN" altLang="en-US" sz="2000" b="0" dirty="0">
                          <a:latin typeface="微软雅黑" panose="020B0503020204020204" pitchFamily="34" charset="-122"/>
                          <a:ea typeface="微软雅黑" panose="020B0503020204020204" pitchFamily="34" charset="-122"/>
                        </a:rPr>
                        <a:t>基转换</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加密的邮件可以使用</a:t>
                      </a:r>
                      <a:r>
                        <a:rPr lang="en-US" altLang="zh-CN" sz="2000" b="0" dirty="0">
                          <a:latin typeface="微软雅黑" panose="020B0503020204020204" pitchFamily="34" charset="-122"/>
                          <a:ea typeface="微软雅黑" panose="020B0503020204020204" pitchFamily="34" charset="-122"/>
                        </a:rPr>
                        <a:t>64</a:t>
                      </a:r>
                      <a:r>
                        <a:rPr lang="zh-CN" altLang="en-US" sz="2000" b="0" dirty="0">
                          <a:latin typeface="微软雅黑" panose="020B0503020204020204" pitchFamily="34" charset="-122"/>
                          <a:ea typeface="微软雅黑" panose="020B0503020204020204" pitchFamily="34" charset="-122"/>
                        </a:rPr>
                        <a:t>基转换算法缓存</a:t>
                      </a:r>
                      <a:r>
                        <a:rPr lang="en-US" altLang="zh-CN" sz="2000" b="0" dirty="0">
                          <a:latin typeface="微软雅黑" panose="020B0503020204020204" pitchFamily="34" charset="-122"/>
                          <a:ea typeface="微软雅黑" panose="020B0503020204020204" pitchFamily="34" charset="-122"/>
                        </a:rPr>
                        <a:t>ASCII</a:t>
                      </a:r>
                      <a:r>
                        <a:rPr lang="zh-CN" altLang="en-US" sz="2000" b="0" dirty="0">
                          <a:latin typeface="微软雅黑" panose="020B0503020204020204" pitchFamily="34" charset="-122"/>
                          <a:ea typeface="微软雅黑" panose="020B0503020204020204" pitchFamily="34" charset="-122"/>
                        </a:rPr>
                        <a:t>字符</a:t>
                      </a:r>
                    </a:p>
                  </a:txBody>
                  <a:tcPr anchor="ctr"/>
                </a:tc>
                <a:extLst>
                  <a:ext uri="{0D108BD9-81ED-4DB2-BD59-A6C34878D82A}">
                    <a16:rowId xmlns:a16="http://schemas.microsoft.com/office/drawing/2014/main" val="4239752861"/>
                  </a:ext>
                </a:extLst>
              </a:tr>
            </a:tbl>
          </a:graphicData>
        </a:graphic>
      </p:graphicFrame>
      <p:sp>
        <p:nvSpPr>
          <p:cNvPr id="9" name="矩形 8">
            <a:extLst>
              <a:ext uri="{FF2B5EF4-FFF2-40B4-BE49-F238E27FC236}">
                <a16:creationId xmlns:a16="http://schemas.microsoft.com/office/drawing/2014/main" id="{94A369C4-BA5F-4184-BA2C-CCACCF62D498}"/>
              </a:ext>
            </a:extLst>
          </p:cNvPr>
          <p:cNvSpPr/>
          <p:nvPr/>
        </p:nvSpPr>
        <p:spPr>
          <a:xfrm>
            <a:off x="796775" y="2539181"/>
            <a:ext cx="4638825" cy="3597457"/>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1536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31110" y="1458332"/>
            <a:ext cx="11105290" cy="4729108"/>
          </a:xfrm>
          <a:prstGeom prst="round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155539" y="1898808"/>
            <a:ext cx="3238277" cy="666977"/>
          </a:xfrm>
          <a:prstGeom prst="rect">
            <a:avLst/>
          </a:prstGeom>
          <a:noFill/>
          <a:ln>
            <a:solidFill>
              <a:srgbClr val="7030A0"/>
            </a:solidFill>
          </a:ln>
        </p:spPr>
        <p:txBody>
          <a:bodyPr wrap="square">
            <a:spAutoFit/>
          </a:bodyPr>
          <a:lstStyle/>
          <a:p>
            <a:pPr algn="ctr"/>
            <a:r>
              <a:rPr lang="en-US" altLang="zh-CN" sz="1867" dirty="0">
                <a:latin typeface="微软雅黑" pitchFamily="34" charset="-122"/>
                <a:ea typeface="微软雅黑" pitchFamily="34" charset="-122"/>
              </a:rPr>
              <a:t>PGP </a:t>
            </a:r>
            <a:r>
              <a:rPr lang="zh-CN" altLang="en-US" sz="1867" dirty="0">
                <a:latin typeface="微软雅黑" pitchFamily="34" charset="-122"/>
                <a:ea typeface="微软雅黑" pitchFamily="34" charset="-122"/>
              </a:rPr>
              <a:t>提供电子邮件的安全性、发送方验证和邮件完整性</a:t>
            </a:r>
          </a:p>
        </p:txBody>
      </p:sp>
      <p:sp>
        <p:nvSpPr>
          <p:cNvPr id="6" name="矩形 5"/>
          <p:cNvSpPr/>
          <p:nvPr/>
        </p:nvSpPr>
        <p:spPr>
          <a:xfrm>
            <a:off x="4561698" y="1898809"/>
            <a:ext cx="7274702" cy="954300"/>
          </a:xfrm>
          <a:prstGeom prst="rect">
            <a:avLst/>
          </a:prstGeom>
          <a:noFill/>
          <a:ln>
            <a:solidFill>
              <a:srgbClr val="7030A0"/>
            </a:solidFill>
          </a:ln>
        </p:spPr>
        <p:txBody>
          <a:bodyPr wrap="square">
            <a:spAutoFit/>
          </a:bodyPr>
          <a:lstStyle/>
          <a:p>
            <a:r>
              <a:rPr lang="zh-CN" altLang="en-US" sz="1867" dirty="0">
                <a:latin typeface="微软雅黑" pitchFamily="34" charset="-122"/>
                <a:ea typeface="微软雅黑" pitchFamily="34" charset="-122"/>
              </a:rPr>
              <a:t>假定 </a:t>
            </a:r>
            <a:r>
              <a:rPr lang="en-US" altLang="zh-CN" sz="1867" dirty="0">
                <a:latin typeface="微软雅黑" pitchFamily="34" charset="-122"/>
                <a:ea typeface="微软雅黑" pitchFamily="34" charset="-122"/>
              </a:rPr>
              <a:t>A </a:t>
            </a:r>
            <a:r>
              <a:rPr lang="zh-CN" altLang="en-US" sz="1867" dirty="0">
                <a:latin typeface="微软雅黑" pitchFamily="34" charset="-122"/>
                <a:ea typeface="微软雅黑" pitchFamily="34" charset="-122"/>
              </a:rPr>
              <a:t>向 </a:t>
            </a:r>
            <a:r>
              <a:rPr lang="en-US" altLang="zh-CN" sz="1867" dirty="0">
                <a:latin typeface="微软雅黑" pitchFamily="34" charset="-122"/>
                <a:ea typeface="微软雅黑" pitchFamily="34" charset="-122"/>
              </a:rPr>
              <a:t>B </a:t>
            </a:r>
            <a:r>
              <a:rPr lang="zh-CN" altLang="en-US" sz="1867" dirty="0">
                <a:latin typeface="微软雅黑" pitchFamily="34" charset="-122"/>
                <a:ea typeface="微软雅黑" pitchFamily="34" charset="-122"/>
              </a:rPr>
              <a:t>发送电子邮件明文</a:t>
            </a:r>
            <a:r>
              <a:rPr lang="en-US" altLang="zh-CN" sz="1867" i="1" dirty="0">
                <a:latin typeface="微软雅黑" pitchFamily="34" charset="-122"/>
                <a:ea typeface="微软雅黑" pitchFamily="34" charset="-122"/>
              </a:rPr>
              <a:t>M</a:t>
            </a:r>
            <a:r>
              <a:rPr lang="zh-CN" altLang="en-US" sz="1867" dirty="0">
                <a:latin typeface="微软雅黑" pitchFamily="34" charset="-122"/>
                <a:ea typeface="微软雅黑" pitchFamily="34" charset="-122"/>
              </a:rPr>
              <a:t>，使用 </a:t>
            </a:r>
            <a:r>
              <a:rPr lang="en-US" altLang="zh-CN" sz="1867" dirty="0">
                <a:latin typeface="微软雅黑" pitchFamily="34" charset="-122"/>
                <a:ea typeface="微软雅黑" pitchFamily="34" charset="-122"/>
              </a:rPr>
              <a:t>PGP </a:t>
            </a:r>
            <a:r>
              <a:rPr lang="zh-CN" altLang="en-US" sz="1867" dirty="0">
                <a:latin typeface="微软雅黑" pitchFamily="34" charset="-122"/>
                <a:ea typeface="微软雅黑" pitchFamily="34" charset="-122"/>
              </a:rPr>
              <a:t>协议进行加密</a:t>
            </a:r>
          </a:p>
          <a:p>
            <a:r>
              <a:rPr lang="en-US" altLang="zh-CN" sz="1867" dirty="0">
                <a:solidFill>
                  <a:srgbClr val="7030A0"/>
                </a:solidFill>
                <a:latin typeface="微软雅黑" pitchFamily="34" charset="-122"/>
                <a:ea typeface="微软雅黑" pitchFamily="34" charset="-122"/>
              </a:rPr>
              <a:t>A </a:t>
            </a:r>
            <a:r>
              <a:rPr lang="zh-CN" altLang="en-US" sz="1867" dirty="0">
                <a:solidFill>
                  <a:srgbClr val="7030A0"/>
                </a:solidFill>
                <a:latin typeface="微软雅黑" pitchFamily="34" charset="-122"/>
                <a:ea typeface="微软雅黑" pitchFamily="34" charset="-122"/>
              </a:rPr>
              <a:t>有三个密钥：</a:t>
            </a:r>
            <a:r>
              <a:rPr lang="en-US" altLang="zh-CN" sz="1867" dirty="0">
                <a:latin typeface="微软雅黑" pitchFamily="34" charset="-122"/>
                <a:ea typeface="微软雅黑" pitchFamily="34" charset="-122"/>
              </a:rPr>
              <a:t>A</a:t>
            </a:r>
            <a:r>
              <a:rPr lang="zh-CN" altLang="en-US" sz="1867" dirty="0">
                <a:latin typeface="微软雅黑" pitchFamily="34" charset="-122"/>
                <a:ea typeface="微软雅黑" pitchFamily="34" charset="-122"/>
              </a:rPr>
              <a:t>的私钥、</a:t>
            </a:r>
            <a:r>
              <a:rPr lang="en-US" altLang="zh-CN" sz="1867" dirty="0">
                <a:latin typeface="微软雅黑" pitchFamily="34" charset="-122"/>
                <a:ea typeface="微软雅黑" pitchFamily="34" charset="-122"/>
              </a:rPr>
              <a:t>B</a:t>
            </a:r>
            <a:r>
              <a:rPr lang="zh-CN" altLang="en-US" sz="1867" dirty="0">
                <a:latin typeface="微软雅黑" pitchFamily="34" charset="-122"/>
                <a:ea typeface="微软雅黑" pitchFamily="34" charset="-122"/>
              </a:rPr>
              <a:t>的公钥和</a:t>
            </a:r>
            <a:r>
              <a:rPr lang="en-US" altLang="zh-CN" sz="1867" dirty="0">
                <a:latin typeface="微软雅黑" pitchFamily="34" charset="-122"/>
                <a:ea typeface="微软雅黑" pitchFamily="34" charset="-122"/>
              </a:rPr>
              <a:t>A</a:t>
            </a:r>
            <a:r>
              <a:rPr lang="zh-CN" altLang="en-US" sz="1867" dirty="0">
                <a:latin typeface="微软雅黑" pitchFamily="34" charset="-122"/>
                <a:ea typeface="微软雅黑" pitchFamily="34" charset="-122"/>
              </a:rPr>
              <a:t>随机生成的一次性对称密钥</a:t>
            </a:r>
          </a:p>
          <a:p>
            <a:r>
              <a:rPr lang="en-US" altLang="zh-CN" sz="1867" dirty="0">
                <a:solidFill>
                  <a:srgbClr val="7030A0"/>
                </a:solidFill>
                <a:latin typeface="微软雅黑" pitchFamily="34" charset="-122"/>
                <a:ea typeface="微软雅黑" pitchFamily="34" charset="-122"/>
              </a:rPr>
              <a:t>B </a:t>
            </a:r>
            <a:r>
              <a:rPr lang="zh-CN" altLang="en-US" sz="1867" dirty="0">
                <a:solidFill>
                  <a:srgbClr val="7030A0"/>
                </a:solidFill>
                <a:latin typeface="微软雅黑" pitchFamily="34" charset="-122"/>
                <a:ea typeface="微软雅黑" pitchFamily="34" charset="-122"/>
              </a:rPr>
              <a:t>有两个密钥：</a:t>
            </a:r>
            <a:r>
              <a:rPr lang="en-US" altLang="zh-CN" sz="1867" dirty="0">
                <a:latin typeface="微软雅黑" pitchFamily="34" charset="-122"/>
                <a:ea typeface="微软雅黑" pitchFamily="34" charset="-122"/>
              </a:rPr>
              <a:t>B</a:t>
            </a:r>
            <a:r>
              <a:rPr lang="zh-CN" altLang="en-US" sz="1867" dirty="0">
                <a:latin typeface="微软雅黑" pitchFamily="34" charset="-122"/>
                <a:ea typeface="微软雅黑" pitchFamily="34" charset="-122"/>
              </a:rPr>
              <a:t>的私钥和</a:t>
            </a:r>
            <a:r>
              <a:rPr lang="en-US" altLang="zh-CN" sz="1867" dirty="0">
                <a:latin typeface="微软雅黑" pitchFamily="34" charset="-122"/>
                <a:ea typeface="微软雅黑" pitchFamily="34" charset="-122"/>
              </a:rPr>
              <a:t>A</a:t>
            </a:r>
            <a:r>
              <a:rPr lang="zh-CN" altLang="en-US" sz="1867" dirty="0">
                <a:latin typeface="微软雅黑" pitchFamily="34" charset="-122"/>
                <a:ea typeface="微软雅黑" pitchFamily="34" charset="-122"/>
              </a:rPr>
              <a:t>的公钥</a:t>
            </a:r>
          </a:p>
        </p:txBody>
      </p:sp>
      <p:sp>
        <p:nvSpPr>
          <p:cNvPr id="8" name="Line 5"/>
          <p:cNvSpPr>
            <a:spLocks noChangeShapeType="1"/>
          </p:cNvSpPr>
          <p:nvPr/>
        </p:nvSpPr>
        <p:spPr bwMode="auto">
          <a:xfrm>
            <a:off x="7903757" y="4186853"/>
            <a:ext cx="528193" cy="0"/>
          </a:xfrm>
          <a:prstGeom prst="line">
            <a:avLst/>
          </a:prstGeom>
          <a:noFill/>
          <a:ln w="19050">
            <a:solidFill>
              <a:srgbClr val="7030A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9" name="Line 6"/>
          <p:cNvSpPr>
            <a:spLocks noChangeShapeType="1"/>
          </p:cNvSpPr>
          <p:nvPr/>
        </p:nvSpPr>
        <p:spPr bwMode="auto">
          <a:xfrm>
            <a:off x="2434149" y="4806457"/>
            <a:ext cx="458543" cy="0"/>
          </a:xfrm>
          <a:prstGeom prst="line">
            <a:avLst/>
          </a:prstGeom>
          <a:noFill/>
          <a:ln w="19050">
            <a:solidFill>
              <a:srgbClr val="7030A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10" name="Text Box 7"/>
          <p:cNvSpPr txBox="1">
            <a:spLocks noChangeArrowheads="1"/>
          </p:cNvSpPr>
          <p:nvPr/>
        </p:nvSpPr>
        <p:spPr bwMode="auto">
          <a:xfrm>
            <a:off x="2786240" y="5391722"/>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dirty="0">
                <a:latin typeface="微软雅黑" panose="020B0503020204020204" pitchFamily="34" charset="-122"/>
                <a:ea typeface="微软雅黑" panose="020B0503020204020204" pitchFamily="34" charset="-122"/>
              </a:rPr>
              <a:t>A </a:t>
            </a:r>
            <a:r>
              <a:rPr kumimoji="1" lang="zh-CN" altLang="en-US" sz="1600" dirty="0">
                <a:latin typeface="微软雅黑" panose="020B0503020204020204" pitchFamily="34" charset="-122"/>
                <a:ea typeface="微软雅黑" panose="020B0503020204020204" pitchFamily="34" charset="-122"/>
              </a:rPr>
              <a:t>的私钥</a:t>
            </a:r>
            <a:endParaRPr kumimoji="1" lang="zh-CN" altLang="en-US" sz="1600" i="1" baseline="-25000" dirty="0">
              <a:latin typeface="微软雅黑" panose="020B0503020204020204" pitchFamily="34" charset="-122"/>
              <a:ea typeface="微软雅黑" panose="020B0503020204020204" pitchFamily="34" charset="-122"/>
            </a:endParaRPr>
          </a:p>
        </p:txBody>
      </p:sp>
      <p:sp>
        <p:nvSpPr>
          <p:cNvPr id="11" name="Rectangle 8"/>
          <p:cNvSpPr>
            <a:spLocks noChangeArrowheads="1"/>
          </p:cNvSpPr>
          <p:nvPr/>
        </p:nvSpPr>
        <p:spPr bwMode="auto">
          <a:xfrm>
            <a:off x="1849846" y="3185550"/>
            <a:ext cx="789388" cy="361084"/>
          </a:xfrm>
          <a:prstGeom prst="rect">
            <a:avLst/>
          </a:prstGeom>
          <a:solidFill>
            <a:srgbClr val="7030A0"/>
          </a:solidFill>
          <a:ln w="6350">
            <a:solidFill>
              <a:schemeClr val="tx1"/>
            </a:solidFill>
            <a:miter lim="800000"/>
            <a:headEnd/>
            <a:tailEnd/>
          </a:ln>
          <a:effectLst/>
        </p:spPr>
        <p:txBody>
          <a:bodyPr wrap="none" anchor="ctr"/>
          <a:lstStyle/>
          <a:p>
            <a:pPr algn="ctr"/>
            <a:r>
              <a:rPr kumimoji="1" lang="en-US" altLang="zh-CN" sz="1867" i="1" dirty="0">
                <a:solidFill>
                  <a:schemeClr val="bg1"/>
                </a:solidFill>
                <a:latin typeface="微软雅黑" panose="020B0503020204020204" pitchFamily="34" charset="-122"/>
                <a:ea typeface="微软雅黑" panose="020B0503020204020204" pitchFamily="34" charset="-122"/>
              </a:rPr>
              <a:t>M</a:t>
            </a:r>
          </a:p>
        </p:txBody>
      </p:sp>
      <p:sp>
        <p:nvSpPr>
          <p:cNvPr id="12" name="Rectangle 9"/>
          <p:cNvSpPr>
            <a:spLocks noChangeArrowheads="1"/>
          </p:cNvSpPr>
          <p:nvPr/>
        </p:nvSpPr>
        <p:spPr bwMode="auto">
          <a:xfrm>
            <a:off x="1849846" y="3905733"/>
            <a:ext cx="789388" cy="361084"/>
          </a:xfrm>
          <a:prstGeom prst="rect">
            <a:avLst/>
          </a:prstGeom>
          <a:solidFill>
            <a:schemeClr val="bg1"/>
          </a:solidFill>
          <a:ln w="6350">
            <a:solidFill>
              <a:schemeClr val="tx1"/>
            </a:solidFill>
            <a:miter lim="800000"/>
            <a:headEnd/>
            <a:tailEnd/>
          </a:ln>
          <a:effectLst/>
        </p:spPr>
        <p:txBody>
          <a:bodyPr wrap="none" anchor="ctr"/>
          <a:lstStyle/>
          <a:p>
            <a:pPr algn="ctr"/>
            <a:r>
              <a:rPr kumimoji="1" lang="zh-CN" altLang="en-US" sz="1867" dirty="0">
                <a:latin typeface="微软雅黑" panose="020B0503020204020204" pitchFamily="34" charset="-122"/>
                <a:ea typeface="微软雅黑" panose="020B0503020204020204" pitchFamily="34" charset="-122"/>
              </a:rPr>
              <a:t>散列</a:t>
            </a:r>
          </a:p>
        </p:txBody>
      </p:sp>
      <p:sp>
        <p:nvSpPr>
          <p:cNvPr id="13" name="Rectangle 10"/>
          <p:cNvSpPr>
            <a:spLocks noChangeArrowheads="1"/>
          </p:cNvSpPr>
          <p:nvPr/>
        </p:nvSpPr>
        <p:spPr bwMode="auto">
          <a:xfrm>
            <a:off x="1988311" y="4623933"/>
            <a:ext cx="520455" cy="363065"/>
          </a:xfrm>
          <a:prstGeom prst="rect">
            <a:avLst/>
          </a:prstGeom>
          <a:solidFill>
            <a:srgbClr val="D3B5E9"/>
          </a:solidFill>
          <a:ln w="6350">
            <a:solidFill>
              <a:schemeClr val="tx1"/>
            </a:solidFill>
            <a:miter lim="800000"/>
            <a:headEnd/>
            <a:tailEnd/>
          </a:ln>
          <a:effectLst/>
        </p:spPr>
        <p:txBody>
          <a:bodyPr wrap="none" anchor="ctr"/>
          <a:lstStyle/>
          <a:p>
            <a:pPr algn="ctr"/>
            <a:r>
              <a:rPr kumimoji="1" lang="en-US" altLang="zh-CN" sz="1867" i="1" dirty="0">
                <a:latin typeface="微软雅黑" panose="020B0503020204020204" pitchFamily="34" charset="-122"/>
                <a:ea typeface="微软雅黑" panose="020B0503020204020204" pitchFamily="34" charset="-122"/>
              </a:rPr>
              <a:t>H</a:t>
            </a:r>
          </a:p>
        </p:txBody>
      </p:sp>
      <p:sp>
        <p:nvSpPr>
          <p:cNvPr id="14" name="Line 11"/>
          <p:cNvSpPr>
            <a:spLocks noChangeShapeType="1"/>
          </p:cNvSpPr>
          <p:nvPr/>
        </p:nvSpPr>
        <p:spPr bwMode="auto">
          <a:xfrm>
            <a:off x="2238736" y="3546635"/>
            <a:ext cx="0" cy="359100"/>
          </a:xfrm>
          <a:prstGeom prst="line">
            <a:avLst/>
          </a:prstGeom>
          <a:noFill/>
          <a:ln w="19050">
            <a:solidFill>
              <a:srgbClr val="7030A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15" name="Line 12"/>
          <p:cNvSpPr>
            <a:spLocks noChangeShapeType="1"/>
          </p:cNvSpPr>
          <p:nvPr/>
        </p:nvSpPr>
        <p:spPr bwMode="auto">
          <a:xfrm>
            <a:off x="2238736" y="4252930"/>
            <a:ext cx="0" cy="359100"/>
          </a:xfrm>
          <a:prstGeom prst="line">
            <a:avLst/>
          </a:prstGeom>
          <a:noFill/>
          <a:ln w="19050">
            <a:solidFill>
              <a:srgbClr val="7030A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16" name="Rectangle 13"/>
          <p:cNvSpPr>
            <a:spLocks noChangeArrowheads="1"/>
          </p:cNvSpPr>
          <p:nvPr/>
        </p:nvSpPr>
        <p:spPr bwMode="auto">
          <a:xfrm>
            <a:off x="6851238" y="3185550"/>
            <a:ext cx="789388" cy="361084"/>
          </a:xfrm>
          <a:prstGeom prst="rect">
            <a:avLst/>
          </a:prstGeom>
          <a:solidFill>
            <a:schemeClr val="bg1">
              <a:lumMod val="85000"/>
            </a:schemeClr>
          </a:solidFill>
          <a:ln w="6350">
            <a:solidFill>
              <a:schemeClr val="tx1"/>
            </a:solidFill>
            <a:miter lim="800000"/>
            <a:headEnd/>
            <a:tailEnd/>
          </a:ln>
          <a:effectLst/>
        </p:spPr>
        <p:txBody>
          <a:bodyPr wrap="none" anchor="ctr"/>
          <a:lstStyle/>
          <a:p>
            <a:pPr algn="ctr"/>
            <a:r>
              <a:rPr kumimoji="1" lang="zh-CN" altLang="en-US" sz="1867">
                <a:latin typeface="微软雅黑" panose="020B0503020204020204" pitchFamily="34" charset="-122"/>
                <a:ea typeface="微软雅黑" panose="020B0503020204020204" pitchFamily="34" charset="-122"/>
              </a:rPr>
              <a:t>加密</a:t>
            </a:r>
          </a:p>
        </p:txBody>
      </p:sp>
      <p:sp>
        <p:nvSpPr>
          <p:cNvPr id="17" name="Rectangle 14"/>
          <p:cNvSpPr>
            <a:spLocks noChangeArrowheads="1"/>
          </p:cNvSpPr>
          <p:nvPr/>
        </p:nvSpPr>
        <p:spPr bwMode="auto">
          <a:xfrm>
            <a:off x="4121271" y="4625916"/>
            <a:ext cx="379216" cy="363067"/>
          </a:xfrm>
          <a:prstGeom prst="rect">
            <a:avLst/>
          </a:prstGeom>
          <a:solidFill>
            <a:schemeClr val="accent2">
              <a:lumMod val="60000"/>
              <a:lumOff val="40000"/>
            </a:schemeClr>
          </a:solidFill>
          <a:ln w="6350">
            <a:solidFill>
              <a:schemeClr val="tx1"/>
            </a:solidFill>
            <a:miter lim="800000"/>
            <a:headEnd/>
            <a:tailEnd/>
          </a:ln>
          <a:effec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18" name="Line 15"/>
          <p:cNvSpPr>
            <a:spLocks noChangeShapeType="1"/>
          </p:cNvSpPr>
          <p:nvPr/>
        </p:nvSpPr>
        <p:spPr bwMode="auto">
          <a:xfrm>
            <a:off x="3672403" y="4806457"/>
            <a:ext cx="458543" cy="0"/>
          </a:xfrm>
          <a:prstGeom prst="line">
            <a:avLst/>
          </a:prstGeom>
          <a:noFill/>
          <a:ln w="19050">
            <a:solidFill>
              <a:srgbClr val="7030A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19" name="Line 16"/>
          <p:cNvSpPr>
            <a:spLocks noChangeShapeType="1"/>
          </p:cNvSpPr>
          <p:nvPr/>
        </p:nvSpPr>
        <p:spPr bwMode="auto">
          <a:xfrm flipV="1">
            <a:off x="3310600" y="4986998"/>
            <a:ext cx="0" cy="362719"/>
          </a:xfrm>
          <a:prstGeom prst="line">
            <a:avLst/>
          </a:prstGeom>
          <a:noFill/>
          <a:ln w="38100">
            <a:solidFill>
              <a:schemeClr val="accent2">
                <a:lumMod val="60000"/>
                <a:lumOff val="40000"/>
              </a:schemeClr>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133">
              <a:latin typeface="微软雅黑" panose="020B0503020204020204" pitchFamily="34" charset="-122"/>
              <a:ea typeface="微软雅黑" panose="020B0503020204020204" pitchFamily="34" charset="-122"/>
            </a:endParaRPr>
          </a:p>
        </p:txBody>
      </p:sp>
      <p:sp>
        <p:nvSpPr>
          <p:cNvPr id="20" name="Text Box 17"/>
          <p:cNvSpPr txBox="1">
            <a:spLocks noChangeArrowheads="1"/>
          </p:cNvSpPr>
          <p:nvPr/>
        </p:nvSpPr>
        <p:spPr bwMode="auto">
          <a:xfrm>
            <a:off x="1661789" y="5059358"/>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dirty="0">
                <a:latin typeface="微软雅黑" panose="020B0503020204020204" pitchFamily="34" charset="-122"/>
                <a:ea typeface="微软雅黑" panose="020B0503020204020204" pitchFamily="34" charset="-122"/>
              </a:rPr>
              <a:t>消息摘要</a:t>
            </a:r>
            <a:endParaRPr kumimoji="1" lang="zh-CN" altLang="en-US" sz="1600" i="1" baseline="-25000" dirty="0">
              <a:latin typeface="微软雅黑" panose="020B0503020204020204" pitchFamily="34" charset="-122"/>
              <a:ea typeface="微软雅黑" panose="020B0503020204020204" pitchFamily="34" charset="-122"/>
            </a:endParaRPr>
          </a:p>
        </p:txBody>
      </p:sp>
      <p:sp>
        <p:nvSpPr>
          <p:cNvPr id="21" name="Text Box 18"/>
          <p:cNvSpPr txBox="1">
            <a:spLocks noChangeArrowheads="1"/>
          </p:cNvSpPr>
          <p:nvPr/>
        </p:nvSpPr>
        <p:spPr bwMode="auto">
          <a:xfrm>
            <a:off x="4685010" y="3941945"/>
            <a:ext cx="12105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dirty="0">
                <a:latin typeface="微软雅黑" panose="020B0503020204020204" pitchFamily="34" charset="-122"/>
                <a:ea typeface="微软雅黑" panose="020B0503020204020204" pitchFamily="34" charset="-122"/>
              </a:rPr>
              <a:t>消息验证码</a:t>
            </a:r>
          </a:p>
          <a:p>
            <a:pPr algn="ctr"/>
            <a:r>
              <a:rPr kumimoji="1" lang="en-US" altLang="zh-CN" sz="1600" dirty="0">
                <a:latin typeface="微软雅黑" panose="020B0503020204020204" pitchFamily="34" charset="-122"/>
                <a:ea typeface="微软雅黑" panose="020B0503020204020204" pitchFamily="34" charset="-122"/>
              </a:rPr>
              <a:t>MAC</a:t>
            </a:r>
            <a:endParaRPr kumimoji="1" lang="en-US" altLang="zh-CN" sz="1600" i="1" baseline="-25000" dirty="0">
              <a:latin typeface="微软雅黑" panose="020B0503020204020204" pitchFamily="34" charset="-122"/>
              <a:ea typeface="微软雅黑" panose="020B0503020204020204" pitchFamily="34" charset="-122"/>
            </a:endParaRPr>
          </a:p>
        </p:txBody>
      </p:sp>
      <p:sp>
        <p:nvSpPr>
          <p:cNvPr id="22" name="Text Box 19"/>
          <p:cNvSpPr txBox="1">
            <a:spLocks noChangeArrowheads="1"/>
          </p:cNvSpPr>
          <p:nvPr/>
        </p:nvSpPr>
        <p:spPr bwMode="auto">
          <a:xfrm>
            <a:off x="4114901" y="3107300"/>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dirty="0">
                <a:latin typeface="微软雅黑" panose="020B0503020204020204" pitchFamily="34" charset="-122"/>
                <a:ea typeface="微软雅黑" panose="020B0503020204020204" pitchFamily="34" charset="-122"/>
                <a:sym typeface="Symbol" pitchFamily="18" charset="2"/>
              </a:rPr>
              <a:t></a:t>
            </a:r>
          </a:p>
        </p:txBody>
      </p:sp>
      <p:sp>
        <p:nvSpPr>
          <p:cNvPr id="23" name="Line 20"/>
          <p:cNvSpPr>
            <a:spLocks noChangeShapeType="1"/>
          </p:cNvSpPr>
          <p:nvPr/>
        </p:nvSpPr>
        <p:spPr bwMode="auto">
          <a:xfrm flipV="1">
            <a:off x="4326356" y="3546632"/>
            <a:ext cx="0" cy="1079283"/>
          </a:xfrm>
          <a:prstGeom prst="line">
            <a:avLst/>
          </a:prstGeom>
          <a:noFill/>
          <a:ln w="19050">
            <a:solidFill>
              <a:srgbClr val="7030A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24" name="Line 21"/>
          <p:cNvSpPr>
            <a:spLocks noChangeShapeType="1"/>
          </p:cNvSpPr>
          <p:nvPr/>
        </p:nvSpPr>
        <p:spPr bwMode="auto">
          <a:xfrm>
            <a:off x="2639234" y="3366089"/>
            <a:ext cx="1520732" cy="0"/>
          </a:xfrm>
          <a:prstGeom prst="line">
            <a:avLst/>
          </a:prstGeom>
          <a:noFill/>
          <a:ln w="19050">
            <a:solidFill>
              <a:srgbClr val="7030A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25" name="Rectangle 22"/>
          <p:cNvSpPr>
            <a:spLocks noChangeArrowheads="1"/>
          </p:cNvSpPr>
          <p:nvPr/>
        </p:nvSpPr>
        <p:spPr bwMode="auto">
          <a:xfrm>
            <a:off x="4980311" y="3185549"/>
            <a:ext cx="379216" cy="363067"/>
          </a:xfrm>
          <a:prstGeom prst="rect">
            <a:avLst/>
          </a:prstGeom>
          <a:solidFill>
            <a:schemeClr val="accent2">
              <a:lumMod val="60000"/>
              <a:lumOff val="40000"/>
            </a:schemeClr>
          </a:solidFill>
          <a:ln w="6350">
            <a:solidFill>
              <a:schemeClr val="tx1"/>
            </a:solidFill>
            <a:miter lim="800000"/>
            <a:headEnd/>
            <a:tailEnd/>
          </a:ln>
          <a:effec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26" name="Rectangle 23"/>
          <p:cNvSpPr>
            <a:spLocks noChangeArrowheads="1"/>
          </p:cNvSpPr>
          <p:nvPr/>
        </p:nvSpPr>
        <p:spPr bwMode="auto">
          <a:xfrm>
            <a:off x="5359526" y="3185550"/>
            <a:ext cx="789388" cy="361084"/>
          </a:xfrm>
          <a:prstGeom prst="rect">
            <a:avLst/>
          </a:prstGeom>
          <a:solidFill>
            <a:srgbClr val="7030A0"/>
          </a:solidFill>
          <a:ln w="6350">
            <a:solidFill>
              <a:schemeClr val="tx1"/>
            </a:solidFill>
            <a:miter lim="800000"/>
            <a:headEnd/>
            <a:tailEnd/>
          </a:ln>
          <a:effectLst/>
        </p:spPr>
        <p:txBody>
          <a:bodyPr wrap="none" anchor="ctr"/>
          <a:lstStyle/>
          <a:p>
            <a:pPr algn="ctr"/>
            <a:r>
              <a:rPr kumimoji="1" lang="en-US" altLang="zh-CN" sz="1867" i="1" dirty="0">
                <a:solidFill>
                  <a:schemeClr val="bg1"/>
                </a:solidFill>
                <a:latin typeface="微软雅黑" panose="020B0503020204020204" pitchFamily="34" charset="-122"/>
                <a:ea typeface="微软雅黑" panose="020B0503020204020204" pitchFamily="34" charset="-122"/>
              </a:rPr>
              <a:t>M</a:t>
            </a:r>
          </a:p>
        </p:txBody>
      </p:sp>
      <p:sp>
        <p:nvSpPr>
          <p:cNvPr id="27" name="Line 24"/>
          <p:cNvSpPr>
            <a:spLocks noChangeShapeType="1"/>
          </p:cNvSpPr>
          <p:nvPr/>
        </p:nvSpPr>
        <p:spPr bwMode="auto">
          <a:xfrm>
            <a:off x="4500485" y="3376011"/>
            <a:ext cx="468216" cy="0"/>
          </a:xfrm>
          <a:prstGeom prst="line">
            <a:avLst/>
          </a:prstGeom>
          <a:noFill/>
          <a:ln w="19050">
            <a:solidFill>
              <a:srgbClr val="7030A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H="1">
            <a:off x="4307010" y="4536636"/>
            <a:ext cx="613325" cy="269821"/>
          </a:xfrm>
          <a:prstGeom prst="line">
            <a:avLst/>
          </a:prstGeom>
          <a:noFill/>
          <a:ln w="9525">
            <a:solidFill>
              <a:srgbClr val="7030A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133">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H="1" flipV="1">
            <a:off x="5169917" y="3397587"/>
            <a:ext cx="120385" cy="508147"/>
          </a:xfrm>
          <a:prstGeom prst="line">
            <a:avLst/>
          </a:prstGeom>
          <a:noFill/>
          <a:ln w="9525">
            <a:solidFill>
              <a:srgbClr val="7030A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133">
              <a:latin typeface="微软雅黑" panose="020B0503020204020204" pitchFamily="34" charset="-122"/>
              <a:ea typeface="微软雅黑" panose="020B0503020204020204" pitchFamily="34" charset="-122"/>
            </a:endParaRPr>
          </a:p>
        </p:txBody>
      </p:sp>
      <p:sp>
        <p:nvSpPr>
          <p:cNvPr id="30" name="Rectangle 27"/>
          <p:cNvSpPr>
            <a:spLocks noChangeArrowheads="1"/>
          </p:cNvSpPr>
          <p:nvPr/>
        </p:nvSpPr>
        <p:spPr bwMode="auto">
          <a:xfrm>
            <a:off x="6208556" y="3977116"/>
            <a:ext cx="1672969" cy="455363"/>
          </a:xfrm>
          <a:prstGeom prst="rect">
            <a:avLst/>
          </a:prstGeom>
          <a:noFill/>
          <a:ln w="6350">
            <a:solidFill>
              <a:schemeClr val="tx1"/>
            </a:solidFill>
            <a:miter lim="800000"/>
            <a:headEnd/>
            <a:tailEnd/>
          </a:ln>
          <a:effectLst/>
        </p:spPr>
        <p:txBody>
          <a:bodyPr wrap="none" lIns="0" rIns="0" anchor="ctr"/>
          <a:lstStyle/>
          <a:p>
            <a:r>
              <a:rPr kumimoji="1" lang="zh-CN" altLang="en-US" sz="1867" dirty="0">
                <a:latin typeface="微软雅黑" panose="020B0503020204020204" pitchFamily="34" charset="-122"/>
                <a:ea typeface="微软雅黑" panose="020B0503020204020204" pitchFamily="34" charset="-122"/>
              </a:rPr>
              <a:t>  一次性密钥</a:t>
            </a:r>
          </a:p>
        </p:txBody>
      </p:sp>
      <p:sp>
        <p:nvSpPr>
          <p:cNvPr id="31" name="Rectangle 28"/>
          <p:cNvSpPr>
            <a:spLocks noChangeArrowheads="1"/>
          </p:cNvSpPr>
          <p:nvPr/>
        </p:nvSpPr>
        <p:spPr bwMode="auto">
          <a:xfrm>
            <a:off x="2902363" y="4625917"/>
            <a:ext cx="789388" cy="361084"/>
          </a:xfrm>
          <a:prstGeom prst="rect">
            <a:avLst/>
          </a:prstGeom>
          <a:solidFill>
            <a:schemeClr val="bg1">
              <a:lumMod val="85000"/>
            </a:schemeClr>
          </a:solidFill>
          <a:ln w="6350">
            <a:solidFill>
              <a:schemeClr val="tx1"/>
            </a:solidFill>
            <a:miter lim="800000"/>
            <a:headEnd/>
            <a:tailEnd/>
          </a:ln>
          <a:effectLst/>
        </p:spPr>
        <p:txBody>
          <a:bodyPr wrap="none" anchor="ctr"/>
          <a:lstStyle/>
          <a:p>
            <a:pPr algn="ctr"/>
            <a:r>
              <a:rPr kumimoji="1" lang="zh-CN" altLang="en-US" sz="1867" dirty="0">
                <a:latin typeface="微软雅黑" panose="020B0503020204020204" pitchFamily="34" charset="-122"/>
                <a:ea typeface="微软雅黑" panose="020B0503020204020204" pitchFamily="34" charset="-122"/>
              </a:rPr>
              <a:t>加密</a:t>
            </a:r>
          </a:p>
        </p:txBody>
      </p:sp>
      <p:sp>
        <p:nvSpPr>
          <p:cNvPr id="32" name="Line 30"/>
          <p:cNvSpPr>
            <a:spLocks noChangeShapeType="1"/>
          </p:cNvSpPr>
          <p:nvPr/>
        </p:nvSpPr>
        <p:spPr bwMode="auto">
          <a:xfrm flipV="1">
            <a:off x="7261409" y="3581473"/>
            <a:ext cx="0" cy="370964"/>
          </a:xfrm>
          <a:prstGeom prst="line">
            <a:avLst/>
          </a:prstGeom>
          <a:noFill/>
          <a:ln w="28575">
            <a:solidFill>
              <a:schemeClr val="accent2">
                <a:lumMod val="60000"/>
                <a:lumOff val="40000"/>
              </a:schemeClr>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133">
              <a:latin typeface="微软雅黑" panose="020B0503020204020204" pitchFamily="34" charset="-122"/>
              <a:ea typeface="微软雅黑" panose="020B0503020204020204" pitchFamily="34" charset="-122"/>
            </a:endParaRPr>
          </a:p>
        </p:txBody>
      </p:sp>
      <p:sp>
        <p:nvSpPr>
          <p:cNvPr id="33" name="Line 31"/>
          <p:cNvSpPr>
            <a:spLocks noChangeShapeType="1"/>
          </p:cNvSpPr>
          <p:nvPr/>
        </p:nvSpPr>
        <p:spPr bwMode="auto">
          <a:xfrm>
            <a:off x="6148914" y="3376011"/>
            <a:ext cx="702324" cy="0"/>
          </a:xfrm>
          <a:prstGeom prst="line">
            <a:avLst/>
          </a:prstGeom>
          <a:noFill/>
          <a:ln w="19050">
            <a:solidFill>
              <a:srgbClr val="7030A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34" name="Text Box 32"/>
          <p:cNvSpPr txBox="1">
            <a:spLocks noChangeArrowheads="1"/>
          </p:cNvSpPr>
          <p:nvPr/>
        </p:nvSpPr>
        <p:spPr bwMode="auto">
          <a:xfrm>
            <a:off x="8428236" y="4830419"/>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600" dirty="0">
                <a:latin typeface="微软雅黑" panose="020B0503020204020204" pitchFamily="34" charset="-122"/>
                <a:ea typeface="微软雅黑" panose="020B0503020204020204" pitchFamily="34" charset="-122"/>
              </a:rPr>
              <a:t>B </a:t>
            </a:r>
            <a:r>
              <a:rPr kumimoji="1" lang="zh-CN" altLang="en-US" sz="1600" dirty="0">
                <a:latin typeface="微软雅黑" panose="020B0503020204020204" pitchFamily="34" charset="-122"/>
                <a:ea typeface="微软雅黑" panose="020B0503020204020204" pitchFamily="34" charset="-122"/>
              </a:rPr>
              <a:t>的公钥</a:t>
            </a:r>
            <a:endParaRPr kumimoji="1" lang="zh-CN" altLang="en-US" sz="1600" i="1" baseline="-25000" dirty="0">
              <a:latin typeface="微软雅黑" panose="020B0503020204020204" pitchFamily="34" charset="-122"/>
              <a:ea typeface="微软雅黑" panose="020B0503020204020204" pitchFamily="34" charset="-122"/>
            </a:endParaRPr>
          </a:p>
        </p:txBody>
      </p:sp>
      <p:sp>
        <p:nvSpPr>
          <p:cNvPr id="36" name="Line 34"/>
          <p:cNvSpPr>
            <a:spLocks noChangeShapeType="1"/>
          </p:cNvSpPr>
          <p:nvPr/>
        </p:nvSpPr>
        <p:spPr bwMode="auto">
          <a:xfrm flipV="1">
            <a:off x="8840184" y="4368560"/>
            <a:ext cx="0" cy="378272"/>
          </a:xfrm>
          <a:prstGeom prst="line">
            <a:avLst/>
          </a:prstGeom>
          <a:noFill/>
          <a:ln w="28575">
            <a:solidFill>
              <a:schemeClr val="accent2">
                <a:lumMod val="60000"/>
                <a:lumOff val="40000"/>
              </a:schemeClr>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133">
              <a:latin typeface="微软雅黑" panose="020B0503020204020204" pitchFamily="34" charset="-122"/>
              <a:ea typeface="微软雅黑" panose="020B0503020204020204" pitchFamily="34" charset="-122"/>
            </a:endParaRPr>
          </a:p>
        </p:txBody>
      </p:sp>
      <p:sp>
        <p:nvSpPr>
          <p:cNvPr id="37" name="Text Box 35"/>
          <p:cNvSpPr txBox="1">
            <a:spLocks noChangeArrowheads="1"/>
          </p:cNvSpPr>
          <p:nvPr/>
        </p:nvSpPr>
        <p:spPr bwMode="auto">
          <a:xfrm>
            <a:off x="8615673" y="3115104"/>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dirty="0">
                <a:latin typeface="微软雅黑" panose="020B0503020204020204" pitchFamily="34" charset="-122"/>
                <a:ea typeface="微软雅黑" panose="020B0503020204020204" pitchFamily="34" charset="-122"/>
                <a:sym typeface="Symbol" pitchFamily="18" charset="2"/>
              </a:rPr>
              <a:t></a:t>
            </a:r>
          </a:p>
        </p:txBody>
      </p:sp>
      <p:sp>
        <p:nvSpPr>
          <p:cNvPr id="38" name="Line 36"/>
          <p:cNvSpPr>
            <a:spLocks noChangeShapeType="1"/>
          </p:cNvSpPr>
          <p:nvPr/>
        </p:nvSpPr>
        <p:spPr bwMode="auto">
          <a:xfrm>
            <a:off x="7640626" y="3366089"/>
            <a:ext cx="1023495" cy="0"/>
          </a:xfrm>
          <a:prstGeom prst="line">
            <a:avLst/>
          </a:prstGeom>
          <a:noFill/>
          <a:ln w="19050">
            <a:solidFill>
              <a:srgbClr val="7030A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39" name="Line 37"/>
          <p:cNvSpPr>
            <a:spLocks noChangeShapeType="1"/>
          </p:cNvSpPr>
          <p:nvPr/>
        </p:nvSpPr>
        <p:spPr bwMode="auto">
          <a:xfrm>
            <a:off x="8994967" y="3376011"/>
            <a:ext cx="576563" cy="0"/>
          </a:xfrm>
          <a:prstGeom prst="line">
            <a:avLst/>
          </a:prstGeom>
          <a:noFill/>
          <a:ln w="19050">
            <a:solidFill>
              <a:srgbClr val="7030A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40" name="Line 38"/>
          <p:cNvSpPr>
            <a:spLocks noChangeShapeType="1"/>
          </p:cNvSpPr>
          <p:nvPr/>
        </p:nvSpPr>
        <p:spPr bwMode="auto">
          <a:xfrm flipV="1">
            <a:off x="8830511" y="3578912"/>
            <a:ext cx="0" cy="380923"/>
          </a:xfrm>
          <a:prstGeom prst="line">
            <a:avLst/>
          </a:prstGeom>
          <a:noFill/>
          <a:ln w="28575">
            <a:solidFill>
              <a:schemeClr val="accent2">
                <a:lumMod val="60000"/>
                <a:lumOff val="40000"/>
              </a:schemeClr>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41" name="Rectangle 39"/>
          <p:cNvSpPr>
            <a:spLocks noChangeArrowheads="1"/>
          </p:cNvSpPr>
          <p:nvPr/>
        </p:nvSpPr>
        <p:spPr bwMode="auto">
          <a:xfrm>
            <a:off x="8431949" y="3977117"/>
            <a:ext cx="789388" cy="361084"/>
          </a:xfrm>
          <a:prstGeom prst="rect">
            <a:avLst/>
          </a:prstGeom>
          <a:solidFill>
            <a:schemeClr val="bg1">
              <a:lumMod val="85000"/>
            </a:schemeClr>
          </a:solidFill>
          <a:ln w="6350">
            <a:solidFill>
              <a:schemeClr val="tx1"/>
            </a:solidFill>
            <a:miter lim="800000"/>
            <a:headEnd/>
            <a:tailEnd/>
          </a:ln>
          <a:effectLst/>
        </p:spPr>
        <p:txBody>
          <a:bodyPr wrap="none" anchor="ctr"/>
          <a:lstStyle/>
          <a:p>
            <a:pPr algn="ctr"/>
            <a:r>
              <a:rPr kumimoji="1" lang="zh-CN" altLang="en-US" sz="1867">
                <a:latin typeface="微软雅黑" panose="020B0503020204020204" pitchFamily="34" charset="-122"/>
                <a:ea typeface="微软雅黑" panose="020B0503020204020204" pitchFamily="34" charset="-122"/>
              </a:rPr>
              <a:t>加密</a:t>
            </a:r>
          </a:p>
        </p:txBody>
      </p:sp>
      <p:sp>
        <p:nvSpPr>
          <p:cNvPr id="50" name="Text Box 51"/>
          <p:cNvSpPr txBox="1">
            <a:spLocks noChangeArrowheads="1"/>
          </p:cNvSpPr>
          <p:nvPr/>
        </p:nvSpPr>
        <p:spPr bwMode="auto">
          <a:xfrm>
            <a:off x="1461987" y="3108175"/>
            <a:ext cx="36420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867" dirty="0">
                <a:latin typeface="微软雅黑" panose="020B0503020204020204" pitchFamily="34" charset="-122"/>
                <a:ea typeface="微软雅黑" panose="020B0503020204020204" pitchFamily="34" charset="-122"/>
              </a:rPr>
              <a:t>A</a:t>
            </a:r>
          </a:p>
        </p:txBody>
      </p:sp>
      <p:sp>
        <p:nvSpPr>
          <p:cNvPr id="51" name="Text Box 52"/>
          <p:cNvSpPr txBox="1">
            <a:spLocks noChangeArrowheads="1"/>
          </p:cNvSpPr>
          <p:nvPr/>
        </p:nvSpPr>
        <p:spPr bwMode="auto">
          <a:xfrm>
            <a:off x="1972818" y="2824874"/>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dirty="0">
                <a:latin typeface="微软雅黑" panose="020B0503020204020204" pitchFamily="34" charset="-122"/>
                <a:ea typeface="微软雅黑" panose="020B0503020204020204" pitchFamily="34" charset="-122"/>
              </a:rPr>
              <a:t>邮件</a:t>
            </a:r>
          </a:p>
        </p:txBody>
      </p:sp>
      <p:sp>
        <p:nvSpPr>
          <p:cNvPr id="52" name="AutoShape 53"/>
          <p:cNvSpPr>
            <a:spLocks noChangeArrowheads="1"/>
          </p:cNvSpPr>
          <p:nvPr/>
        </p:nvSpPr>
        <p:spPr bwMode="auto">
          <a:xfrm>
            <a:off x="10273853" y="3276814"/>
            <a:ext cx="702324" cy="178559"/>
          </a:xfrm>
          <a:prstGeom prst="rightArrow">
            <a:avLst>
              <a:gd name="adj1" fmla="val 50000"/>
              <a:gd name="adj2" fmla="val 100833"/>
            </a:avLst>
          </a:prstGeom>
          <a:solidFill>
            <a:schemeClr val="accent2">
              <a:lumMod val="60000"/>
              <a:lumOff val="40000"/>
            </a:schemeClr>
          </a:solidFill>
          <a:ln w="9525">
            <a:solidFill>
              <a:schemeClr val="accent2">
                <a:lumMod val="60000"/>
                <a:lumOff val="40000"/>
              </a:schemeClr>
            </a:solidFill>
            <a:miter lim="800000"/>
            <a:headEnd/>
            <a:tailEnd/>
          </a:ln>
          <a:effec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10327175" y="2932008"/>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dirty="0">
                <a:latin typeface="微软雅黑" panose="020B0503020204020204" pitchFamily="34" charset="-122"/>
                <a:ea typeface="微软雅黑" panose="020B0503020204020204" pitchFamily="34" charset="-122"/>
              </a:rPr>
              <a:t>发送</a:t>
            </a:r>
            <a:endParaRPr kumimoji="1" lang="zh-CN" altLang="en-US" sz="1600" i="1" baseline="-25000" dirty="0">
              <a:latin typeface="微软雅黑" panose="020B0503020204020204" pitchFamily="34" charset="-122"/>
              <a:ea typeface="微软雅黑" panose="020B0503020204020204" pitchFamily="34" charset="-122"/>
            </a:endParaRPr>
          </a:p>
        </p:txBody>
      </p:sp>
      <p:sp>
        <p:nvSpPr>
          <p:cNvPr id="55" name="Rectangle 50"/>
          <p:cNvSpPr>
            <a:spLocks noChangeArrowheads="1"/>
          </p:cNvSpPr>
          <p:nvPr/>
        </p:nvSpPr>
        <p:spPr bwMode="auto">
          <a:xfrm>
            <a:off x="3946544" y="5321943"/>
            <a:ext cx="360355" cy="500039"/>
          </a:xfrm>
          <a:prstGeom prst="rect">
            <a:avLst/>
          </a:prstGeom>
          <a:solidFill>
            <a:schemeClr val="bg1">
              <a:lumMod val="85000"/>
            </a:schemeClr>
          </a:solidFill>
          <a:ln w="6350">
            <a:solidFill>
              <a:schemeClr val="tx1"/>
            </a:solidFill>
            <a:miter lim="800000"/>
            <a:headEnd/>
            <a:tailEnd/>
          </a:ln>
          <a:effec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60" name="标题 1">
            <a:extLst>
              <a:ext uri="{FF2B5EF4-FFF2-40B4-BE49-F238E27FC236}">
                <a16:creationId xmlns:a16="http://schemas.microsoft.com/office/drawing/2014/main" id="{C6F5CE98-F743-4BE8-A0E3-1BEA861362ED}"/>
              </a:ext>
            </a:extLst>
          </p:cNvPr>
          <p:cNvSpPr>
            <a:spLocks noGrp="1"/>
          </p:cNvSpPr>
          <p:nvPr>
            <p:ph type="title"/>
          </p:nvPr>
        </p:nvSpPr>
        <p:spPr>
          <a:xfrm>
            <a:off x="1307508" y="365126"/>
            <a:ext cx="8220812" cy="879086"/>
          </a:xfrm>
        </p:spPr>
        <p:txBody>
          <a:bodyPr>
            <a:normAutofit/>
          </a:bodyPr>
          <a:lstStyle/>
          <a:p>
            <a:r>
              <a:rPr lang="zh-CN" altLang="en-US" dirty="0"/>
              <a:t>优良保密协议</a:t>
            </a:r>
            <a:r>
              <a:rPr lang="en-US" altLang="zh-CN" dirty="0"/>
              <a:t>PGP </a:t>
            </a:r>
            <a:r>
              <a:rPr lang="en-US" altLang="zh-CN" sz="3200" dirty="0"/>
              <a:t>(2/3)</a:t>
            </a:r>
            <a:endParaRPr lang="zh-CN" altLang="en-US" dirty="0"/>
          </a:p>
        </p:txBody>
      </p:sp>
      <p:grpSp>
        <p:nvGrpSpPr>
          <p:cNvPr id="62" name="组合 61">
            <a:extLst>
              <a:ext uri="{FF2B5EF4-FFF2-40B4-BE49-F238E27FC236}">
                <a16:creationId xmlns:a16="http://schemas.microsoft.com/office/drawing/2014/main" id="{03D80E97-BB48-47FD-B7E1-6B02F27CF44A}"/>
              </a:ext>
            </a:extLst>
          </p:cNvPr>
          <p:cNvGrpSpPr/>
          <p:nvPr/>
        </p:nvGrpSpPr>
        <p:grpSpPr>
          <a:xfrm>
            <a:off x="4456653" y="5347357"/>
            <a:ext cx="7044877" cy="526473"/>
            <a:chOff x="4456653" y="5347357"/>
            <a:chExt cx="7044877" cy="526473"/>
          </a:xfrm>
        </p:grpSpPr>
        <p:sp>
          <p:nvSpPr>
            <p:cNvPr id="7" name="矩形 6"/>
            <p:cNvSpPr/>
            <p:nvPr/>
          </p:nvSpPr>
          <p:spPr>
            <a:xfrm>
              <a:off x="6389043" y="5347357"/>
              <a:ext cx="184731" cy="420564"/>
            </a:xfrm>
            <a:prstGeom prst="rect">
              <a:avLst/>
            </a:prstGeom>
          </p:spPr>
          <p:txBody>
            <a:bodyPr wrap="none">
              <a:spAutoFit/>
            </a:bodyPr>
            <a:lstStyle/>
            <a:p>
              <a:pPr algn="ctr"/>
              <a:endParaRPr lang="zh-CN" altLang="en-US" sz="2133" dirty="0">
                <a:solidFill>
                  <a:srgbClr val="7030A0"/>
                </a:solidFill>
                <a:latin typeface="微软雅黑" pitchFamily="34" charset="-122"/>
                <a:ea typeface="微软雅黑" pitchFamily="34" charset="-122"/>
              </a:endParaRPr>
            </a:p>
          </p:txBody>
        </p:sp>
        <p:sp>
          <p:nvSpPr>
            <p:cNvPr id="61" name="Rectangle 6">
              <a:extLst>
                <a:ext uri="{FF2B5EF4-FFF2-40B4-BE49-F238E27FC236}">
                  <a16:creationId xmlns:a16="http://schemas.microsoft.com/office/drawing/2014/main" id="{6C2B8380-197F-4FB4-83F3-A3115BCABAC8}"/>
                </a:ext>
              </a:extLst>
            </p:cNvPr>
            <p:cNvSpPr>
              <a:spLocks noChangeArrowheads="1"/>
            </p:cNvSpPr>
            <p:nvPr/>
          </p:nvSpPr>
          <p:spPr bwMode="auto">
            <a:xfrm>
              <a:off x="4456653" y="5350610"/>
              <a:ext cx="704487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800" dirty="0">
                  <a:solidFill>
                    <a:srgbClr val="7030A0"/>
                  </a:solidFill>
                  <a:latin typeface="微软雅黑" pitchFamily="34" charset="-122"/>
                  <a:ea typeface="微软雅黑" pitchFamily="34" charset="-122"/>
                </a:rPr>
                <a:t>PGP</a:t>
              </a:r>
              <a:r>
                <a:rPr lang="zh-CN" altLang="en-US" sz="2800" dirty="0">
                  <a:solidFill>
                    <a:srgbClr val="7030A0"/>
                  </a:solidFill>
                  <a:latin typeface="微软雅黑" pitchFamily="34" charset="-122"/>
                  <a:ea typeface="微软雅黑" pitchFamily="34" charset="-122"/>
                </a:rPr>
                <a:t>工作原理：发送方 </a:t>
              </a:r>
              <a:r>
                <a:rPr lang="en-US" altLang="zh-CN" sz="2800" dirty="0">
                  <a:solidFill>
                    <a:srgbClr val="7030A0"/>
                  </a:solidFill>
                  <a:latin typeface="微软雅黑" pitchFamily="34" charset="-122"/>
                  <a:ea typeface="微软雅黑" pitchFamily="34" charset="-122"/>
                </a:rPr>
                <a:t>A </a:t>
              </a:r>
              <a:r>
                <a:rPr lang="zh-CN" altLang="en-US" sz="2800" dirty="0">
                  <a:solidFill>
                    <a:srgbClr val="7030A0"/>
                  </a:solidFill>
                  <a:latin typeface="微软雅黑" pitchFamily="34" charset="-122"/>
                  <a:ea typeface="微软雅黑" pitchFamily="34" charset="-122"/>
                </a:rPr>
                <a:t>的 </a:t>
              </a:r>
              <a:r>
                <a:rPr lang="en-US" altLang="zh-CN" sz="2800" dirty="0">
                  <a:solidFill>
                    <a:srgbClr val="7030A0"/>
                  </a:solidFill>
                  <a:latin typeface="微软雅黑" pitchFamily="34" charset="-122"/>
                  <a:ea typeface="微软雅黑" pitchFamily="34" charset="-122"/>
                </a:rPr>
                <a:t>PGP </a:t>
              </a:r>
              <a:r>
                <a:rPr lang="zh-CN" altLang="en-US" sz="2800" dirty="0">
                  <a:solidFill>
                    <a:srgbClr val="7030A0"/>
                  </a:solidFill>
                  <a:latin typeface="微软雅黑" pitchFamily="34" charset="-122"/>
                  <a:ea typeface="微软雅黑" pitchFamily="34" charset="-122"/>
                </a:rPr>
                <a:t>处理过程</a:t>
              </a:r>
            </a:p>
          </p:txBody>
        </p:sp>
      </p:grpSp>
      <p:pic>
        <p:nvPicPr>
          <p:cNvPr id="63" name="Picture 35" descr="BS00768_[1]">
            <a:extLst>
              <a:ext uri="{FF2B5EF4-FFF2-40B4-BE49-F238E27FC236}">
                <a16:creationId xmlns:a16="http://schemas.microsoft.com/office/drawing/2014/main" id="{F7051A58-F5CD-4E77-A087-1EBF998E3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885" flipH="1" flipV="1">
            <a:off x="3912409" y="5474900"/>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Picture 35" descr="BS00768_[1]">
            <a:extLst>
              <a:ext uri="{FF2B5EF4-FFF2-40B4-BE49-F238E27FC236}">
                <a16:creationId xmlns:a16="http://schemas.microsoft.com/office/drawing/2014/main" id="{03836392-F1DE-4DE2-9264-5D5CC0021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885" flipH="1" flipV="1">
            <a:off x="9328294" y="4896509"/>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0EB99FD5-4D36-4D19-9753-3A8E6A4B5203}"/>
              </a:ext>
            </a:extLst>
          </p:cNvPr>
          <p:cNvGrpSpPr/>
          <p:nvPr/>
        </p:nvGrpSpPr>
        <p:grpSpPr>
          <a:xfrm>
            <a:off x="9624852" y="3140352"/>
            <a:ext cx="623887" cy="514350"/>
            <a:chOff x="9624852" y="3140352"/>
            <a:chExt cx="623887" cy="514350"/>
          </a:xfrm>
        </p:grpSpPr>
        <p:sp>
          <p:nvSpPr>
            <p:cNvPr id="65" name="Freeform 78">
              <a:extLst>
                <a:ext uri="{FF2B5EF4-FFF2-40B4-BE49-F238E27FC236}">
                  <a16:creationId xmlns:a16="http://schemas.microsoft.com/office/drawing/2014/main" id="{A0DA6870-C1C1-4F09-8587-01CAFF16441F}"/>
                </a:ext>
              </a:extLst>
            </p:cNvPr>
            <p:cNvSpPr>
              <a:spLocks/>
            </p:cNvSpPr>
            <p:nvPr/>
          </p:nvSpPr>
          <p:spPr bwMode="auto">
            <a:xfrm>
              <a:off x="9624852" y="3140352"/>
              <a:ext cx="514350" cy="365125"/>
            </a:xfrm>
            <a:custGeom>
              <a:avLst/>
              <a:gdLst>
                <a:gd name="T0" fmla="*/ 101 w 137"/>
                <a:gd name="T1" fmla="*/ 51 h 97"/>
                <a:gd name="T2" fmla="*/ 91 w 137"/>
                <a:gd name="T3" fmla="*/ 42 h 97"/>
                <a:gd name="T4" fmla="*/ 69 w 137"/>
                <a:gd name="T5" fmla="*/ 60 h 97"/>
                <a:gd name="T6" fmla="*/ 67 w 137"/>
                <a:gd name="T7" fmla="*/ 61 h 97"/>
                <a:gd name="T8" fmla="*/ 65 w 137"/>
                <a:gd name="T9" fmla="*/ 60 h 97"/>
                <a:gd name="T10" fmla="*/ 44 w 137"/>
                <a:gd name="T11" fmla="*/ 42 h 97"/>
                <a:gd name="T12" fmla="*/ 8 w 137"/>
                <a:gd name="T13" fmla="*/ 75 h 97"/>
                <a:gd name="T14" fmla="*/ 6 w 137"/>
                <a:gd name="T15" fmla="*/ 76 h 97"/>
                <a:gd name="T16" fmla="*/ 6 w 137"/>
                <a:gd name="T17" fmla="*/ 76 h 97"/>
                <a:gd name="T18" fmla="*/ 4 w 137"/>
                <a:gd name="T19" fmla="*/ 75 h 97"/>
                <a:gd name="T20" fmla="*/ 3 w 137"/>
                <a:gd name="T21" fmla="*/ 73 h 97"/>
                <a:gd name="T22" fmla="*/ 3 w 137"/>
                <a:gd name="T23" fmla="*/ 73 h 97"/>
                <a:gd name="T24" fmla="*/ 4 w 137"/>
                <a:gd name="T25" fmla="*/ 71 h 97"/>
                <a:gd name="T26" fmla="*/ 39 w 137"/>
                <a:gd name="T27" fmla="*/ 38 h 97"/>
                <a:gd name="T28" fmla="*/ 7 w 137"/>
                <a:gd name="T29" fmla="*/ 11 h 97"/>
                <a:gd name="T30" fmla="*/ 6 w 137"/>
                <a:gd name="T31" fmla="*/ 7 h 97"/>
                <a:gd name="T32" fmla="*/ 10 w 137"/>
                <a:gd name="T33" fmla="*/ 7 h 97"/>
                <a:gd name="T34" fmla="*/ 13 w 137"/>
                <a:gd name="T35" fmla="*/ 9 h 97"/>
                <a:gd name="T36" fmla="*/ 67 w 137"/>
                <a:gd name="T37" fmla="*/ 54 h 97"/>
                <a:gd name="T38" fmla="*/ 122 w 137"/>
                <a:gd name="T39" fmla="*/ 9 h 97"/>
                <a:gd name="T40" fmla="*/ 124 w 137"/>
                <a:gd name="T41" fmla="*/ 6 h 97"/>
                <a:gd name="T42" fmla="*/ 129 w 137"/>
                <a:gd name="T43" fmla="*/ 7 h 97"/>
                <a:gd name="T44" fmla="*/ 128 w 137"/>
                <a:gd name="T45" fmla="*/ 11 h 97"/>
                <a:gd name="T46" fmla="*/ 96 w 137"/>
                <a:gd name="T47" fmla="*/ 38 h 97"/>
                <a:gd name="T48" fmla="*/ 107 w 137"/>
                <a:gd name="T49" fmla="*/ 49 h 97"/>
                <a:gd name="T50" fmla="*/ 123 w 137"/>
                <a:gd name="T51" fmla="*/ 46 h 97"/>
                <a:gd name="T52" fmla="*/ 137 w 137"/>
                <a:gd name="T53" fmla="*/ 48 h 97"/>
                <a:gd name="T54" fmla="*/ 137 w 137"/>
                <a:gd name="T55" fmla="*/ 9 h 97"/>
                <a:gd name="T56" fmla="*/ 127 w 137"/>
                <a:gd name="T57" fmla="*/ 0 h 97"/>
                <a:gd name="T58" fmla="*/ 9 w 137"/>
                <a:gd name="T59" fmla="*/ 0 h 97"/>
                <a:gd name="T60" fmla="*/ 0 w 137"/>
                <a:gd name="T61" fmla="*/ 9 h 97"/>
                <a:gd name="T62" fmla="*/ 0 w 137"/>
                <a:gd name="T63" fmla="*/ 87 h 97"/>
                <a:gd name="T64" fmla="*/ 9 w 137"/>
                <a:gd name="T65" fmla="*/ 97 h 97"/>
                <a:gd name="T66" fmla="*/ 75 w 137"/>
                <a:gd name="T67" fmla="*/ 97 h 97"/>
                <a:gd name="T68" fmla="*/ 75 w 137"/>
                <a:gd name="T69" fmla="*/ 94 h 97"/>
                <a:gd name="T70" fmla="*/ 101 w 137"/>
                <a:gd name="T71"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 h="97">
                  <a:moveTo>
                    <a:pt x="101" y="51"/>
                  </a:moveTo>
                  <a:cubicBezTo>
                    <a:pt x="91" y="42"/>
                    <a:pt x="91" y="42"/>
                    <a:pt x="91" y="42"/>
                  </a:cubicBezTo>
                  <a:cubicBezTo>
                    <a:pt x="69" y="60"/>
                    <a:pt x="69" y="60"/>
                    <a:pt x="69" y="60"/>
                  </a:cubicBezTo>
                  <a:cubicBezTo>
                    <a:pt x="69" y="61"/>
                    <a:pt x="68" y="61"/>
                    <a:pt x="67" y="61"/>
                  </a:cubicBezTo>
                  <a:cubicBezTo>
                    <a:pt x="67" y="61"/>
                    <a:pt x="66" y="61"/>
                    <a:pt x="65" y="60"/>
                  </a:cubicBezTo>
                  <a:cubicBezTo>
                    <a:pt x="44" y="42"/>
                    <a:pt x="44" y="42"/>
                    <a:pt x="44" y="42"/>
                  </a:cubicBezTo>
                  <a:cubicBezTo>
                    <a:pt x="8" y="75"/>
                    <a:pt x="8" y="75"/>
                    <a:pt x="8" y="75"/>
                  </a:cubicBezTo>
                  <a:cubicBezTo>
                    <a:pt x="7" y="76"/>
                    <a:pt x="7" y="76"/>
                    <a:pt x="6" y="76"/>
                  </a:cubicBezTo>
                  <a:cubicBezTo>
                    <a:pt x="6" y="76"/>
                    <a:pt x="6" y="76"/>
                    <a:pt x="6" y="76"/>
                  </a:cubicBezTo>
                  <a:cubicBezTo>
                    <a:pt x="5" y="76"/>
                    <a:pt x="4" y="76"/>
                    <a:pt x="4" y="75"/>
                  </a:cubicBezTo>
                  <a:cubicBezTo>
                    <a:pt x="3" y="74"/>
                    <a:pt x="3" y="74"/>
                    <a:pt x="3" y="73"/>
                  </a:cubicBezTo>
                  <a:cubicBezTo>
                    <a:pt x="3" y="73"/>
                    <a:pt x="3" y="73"/>
                    <a:pt x="3" y="73"/>
                  </a:cubicBezTo>
                  <a:cubicBezTo>
                    <a:pt x="3" y="72"/>
                    <a:pt x="3" y="71"/>
                    <a:pt x="4" y="71"/>
                  </a:cubicBezTo>
                  <a:cubicBezTo>
                    <a:pt x="39" y="38"/>
                    <a:pt x="39" y="38"/>
                    <a:pt x="39" y="38"/>
                  </a:cubicBezTo>
                  <a:cubicBezTo>
                    <a:pt x="7" y="11"/>
                    <a:pt x="7" y="11"/>
                    <a:pt x="7" y="11"/>
                  </a:cubicBezTo>
                  <a:cubicBezTo>
                    <a:pt x="5" y="10"/>
                    <a:pt x="5" y="8"/>
                    <a:pt x="6" y="7"/>
                  </a:cubicBezTo>
                  <a:cubicBezTo>
                    <a:pt x="7" y="6"/>
                    <a:pt x="9" y="5"/>
                    <a:pt x="10" y="7"/>
                  </a:cubicBezTo>
                  <a:cubicBezTo>
                    <a:pt x="13" y="9"/>
                    <a:pt x="13" y="9"/>
                    <a:pt x="13" y="9"/>
                  </a:cubicBezTo>
                  <a:cubicBezTo>
                    <a:pt x="67" y="54"/>
                    <a:pt x="67" y="54"/>
                    <a:pt x="67" y="54"/>
                  </a:cubicBezTo>
                  <a:cubicBezTo>
                    <a:pt x="122" y="9"/>
                    <a:pt x="122" y="9"/>
                    <a:pt x="122" y="9"/>
                  </a:cubicBezTo>
                  <a:cubicBezTo>
                    <a:pt x="124" y="6"/>
                    <a:pt x="124" y="6"/>
                    <a:pt x="124" y="6"/>
                  </a:cubicBezTo>
                  <a:cubicBezTo>
                    <a:pt x="126" y="5"/>
                    <a:pt x="128" y="6"/>
                    <a:pt x="129" y="7"/>
                  </a:cubicBezTo>
                  <a:cubicBezTo>
                    <a:pt x="130" y="8"/>
                    <a:pt x="130" y="10"/>
                    <a:pt x="128" y="11"/>
                  </a:cubicBezTo>
                  <a:cubicBezTo>
                    <a:pt x="96" y="38"/>
                    <a:pt x="96" y="38"/>
                    <a:pt x="96" y="38"/>
                  </a:cubicBezTo>
                  <a:cubicBezTo>
                    <a:pt x="107" y="49"/>
                    <a:pt x="107" y="49"/>
                    <a:pt x="107" y="49"/>
                  </a:cubicBezTo>
                  <a:cubicBezTo>
                    <a:pt x="112" y="47"/>
                    <a:pt x="117" y="46"/>
                    <a:pt x="123" y="46"/>
                  </a:cubicBezTo>
                  <a:cubicBezTo>
                    <a:pt x="128" y="46"/>
                    <a:pt x="132" y="47"/>
                    <a:pt x="137" y="48"/>
                  </a:cubicBezTo>
                  <a:cubicBezTo>
                    <a:pt x="137" y="9"/>
                    <a:pt x="137" y="9"/>
                    <a:pt x="137" y="9"/>
                  </a:cubicBezTo>
                  <a:cubicBezTo>
                    <a:pt x="137" y="4"/>
                    <a:pt x="133" y="0"/>
                    <a:pt x="127" y="0"/>
                  </a:cubicBezTo>
                  <a:cubicBezTo>
                    <a:pt x="9" y="0"/>
                    <a:pt x="9" y="0"/>
                    <a:pt x="9" y="0"/>
                  </a:cubicBezTo>
                  <a:cubicBezTo>
                    <a:pt x="4" y="0"/>
                    <a:pt x="0" y="4"/>
                    <a:pt x="0" y="9"/>
                  </a:cubicBezTo>
                  <a:cubicBezTo>
                    <a:pt x="0" y="87"/>
                    <a:pt x="0" y="87"/>
                    <a:pt x="0" y="87"/>
                  </a:cubicBezTo>
                  <a:cubicBezTo>
                    <a:pt x="0" y="93"/>
                    <a:pt x="4" y="97"/>
                    <a:pt x="9" y="97"/>
                  </a:cubicBezTo>
                  <a:cubicBezTo>
                    <a:pt x="75" y="97"/>
                    <a:pt x="75" y="97"/>
                    <a:pt x="75" y="97"/>
                  </a:cubicBezTo>
                  <a:cubicBezTo>
                    <a:pt x="75" y="96"/>
                    <a:pt x="75" y="95"/>
                    <a:pt x="75" y="94"/>
                  </a:cubicBezTo>
                  <a:cubicBezTo>
                    <a:pt x="75" y="75"/>
                    <a:pt x="86" y="59"/>
                    <a:pt x="101" y="5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66" name="Freeform 79">
              <a:extLst>
                <a:ext uri="{FF2B5EF4-FFF2-40B4-BE49-F238E27FC236}">
                  <a16:creationId xmlns:a16="http://schemas.microsoft.com/office/drawing/2014/main" id="{948866D7-5E0A-4586-B579-4ADAACC7F563}"/>
                </a:ext>
              </a:extLst>
            </p:cNvPr>
            <p:cNvSpPr>
              <a:spLocks noEditPoints="1"/>
            </p:cNvSpPr>
            <p:nvPr/>
          </p:nvSpPr>
          <p:spPr bwMode="auto">
            <a:xfrm>
              <a:off x="9924889" y="3332439"/>
              <a:ext cx="323850" cy="322263"/>
            </a:xfrm>
            <a:custGeom>
              <a:avLst/>
              <a:gdLst>
                <a:gd name="T0" fmla="*/ 43 w 86"/>
                <a:gd name="T1" fmla="*/ 0 h 86"/>
                <a:gd name="T2" fmla="*/ 0 w 86"/>
                <a:gd name="T3" fmla="*/ 43 h 86"/>
                <a:gd name="T4" fmla="*/ 43 w 86"/>
                <a:gd name="T5" fmla="*/ 86 h 86"/>
                <a:gd name="T6" fmla="*/ 86 w 86"/>
                <a:gd name="T7" fmla="*/ 43 h 86"/>
                <a:gd name="T8" fmla="*/ 43 w 86"/>
                <a:gd name="T9" fmla="*/ 0 h 86"/>
                <a:gd name="T10" fmla="*/ 68 w 86"/>
                <a:gd name="T11" fmla="*/ 50 h 86"/>
                <a:gd name="T12" fmla="*/ 50 w 86"/>
                <a:gd name="T13" fmla="*/ 50 h 86"/>
                <a:gd name="T14" fmla="*/ 50 w 86"/>
                <a:gd name="T15" fmla="*/ 68 h 86"/>
                <a:gd name="T16" fmla="*/ 43 w 86"/>
                <a:gd name="T17" fmla="*/ 75 h 86"/>
                <a:gd name="T18" fmla="*/ 36 w 86"/>
                <a:gd name="T19" fmla="*/ 68 h 86"/>
                <a:gd name="T20" fmla="*/ 36 w 86"/>
                <a:gd name="T21" fmla="*/ 50 h 86"/>
                <a:gd name="T22" fmla="*/ 18 w 86"/>
                <a:gd name="T23" fmla="*/ 50 h 86"/>
                <a:gd name="T24" fmla="*/ 11 w 86"/>
                <a:gd name="T25" fmla="*/ 43 h 86"/>
                <a:gd name="T26" fmla="*/ 18 w 86"/>
                <a:gd name="T27" fmla="*/ 36 h 86"/>
                <a:gd name="T28" fmla="*/ 36 w 86"/>
                <a:gd name="T29" fmla="*/ 36 h 86"/>
                <a:gd name="T30" fmla="*/ 36 w 86"/>
                <a:gd name="T31" fmla="*/ 18 h 86"/>
                <a:gd name="T32" fmla="*/ 43 w 86"/>
                <a:gd name="T33" fmla="*/ 10 h 86"/>
                <a:gd name="T34" fmla="*/ 50 w 86"/>
                <a:gd name="T35" fmla="*/ 18 h 86"/>
                <a:gd name="T36" fmla="*/ 50 w 86"/>
                <a:gd name="T37" fmla="*/ 36 h 86"/>
                <a:gd name="T38" fmla="*/ 68 w 86"/>
                <a:gd name="T39" fmla="*/ 36 h 86"/>
                <a:gd name="T40" fmla="*/ 75 w 86"/>
                <a:gd name="T41" fmla="*/ 43 h 86"/>
                <a:gd name="T42" fmla="*/ 68 w 86"/>
                <a:gd name="T43" fmla="*/ 5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86">
                  <a:moveTo>
                    <a:pt x="43" y="0"/>
                  </a:moveTo>
                  <a:cubicBezTo>
                    <a:pt x="19" y="0"/>
                    <a:pt x="0" y="19"/>
                    <a:pt x="0" y="43"/>
                  </a:cubicBezTo>
                  <a:cubicBezTo>
                    <a:pt x="0" y="67"/>
                    <a:pt x="19" y="86"/>
                    <a:pt x="43" y="86"/>
                  </a:cubicBezTo>
                  <a:cubicBezTo>
                    <a:pt x="67" y="86"/>
                    <a:pt x="86" y="67"/>
                    <a:pt x="86" y="43"/>
                  </a:cubicBezTo>
                  <a:cubicBezTo>
                    <a:pt x="86" y="19"/>
                    <a:pt x="67" y="0"/>
                    <a:pt x="43" y="0"/>
                  </a:cubicBezTo>
                  <a:close/>
                  <a:moveTo>
                    <a:pt x="68" y="50"/>
                  </a:moveTo>
                  <a:cubicBezTo>
                    <a:pt x="50" y="50"/>
                    <a:pt x="50" y="50"/>
                    <a:pt x="50" y="50"/>
                  </a:cubicBezTo>
                  <a:cubicBezTo>
                    <a:pt x="50" y="68"/>
                    <a:pt x="50" y="68"/>
                    <a:pt x="50" y="68"/>
                  </a:cubicBezTo>
                  <a:cubicBezTo>
                    <a:pt x="50" y="72"/>
                    <a:pt x="47" y="75"/>
                    <a:pt x="43" y="75"/>
                  </a:cubicBezTo>
                  <a:cubicBezTo>
                    <a:pt x="39" y="75"/>
                    <a:pt x="36" y="72"/>
                    <a:pt x="36" y="68"/>
                  </a:cubicBezTo>
                  <a:cubicBezTo>
                    <a:pt x="36" y="50"/>
                    <a:pt x="36" y="50"/>
                    <a:pt x="36" y="50"/>
                  </a:cubicBezTo>
                  <a:cubicBezTo>
                    <a:pt x="18" y="50"/>
                    <a:pt x="18" y="50"/>
                    <a:pt x="18" y="50"/>
                  </a:cubicBezTo>
                  <a:cubicBezTo>
                    <a:pt x="14" y="50"/>
                    <a:pt x="11" y="47"/>
                    <a:pt x="11" y="43"/>
                  </a:cubicBezTo>
                  <a:cubicBezTo>
                    <a:pt x="11" y="39"/>
                    <a:pt x="14" y="36"/>
                    <a:pt x="18" y="36"/>
                  </a:cubicBezTo>
                  <a:cubicBezTo>
                    <a:pt x="36" y="36"/>
                    <a:pt x="36" y="36"/>
                    <a:pt x="36" y="36"/>
                  </a:cubicBezTo>
                  <a:cubicBezTo>
                    <a:pt x="36" y="18"/>
                    <a:pt x="36" y="18"/>
                    <a:pt x="36" y="18"/>
                  </a:cubicBezTo>
                  <a:cubicBezTo>
                    <a:pt x="36" y="14"/>
                    <a:pt x="39" y="10"/>
                    <a:pt x="43" y="10"/>
                  </a:cubicBezTo>
                  <a:cubicBezTo>
                    <a:pt x="47" y="10"/>
                    <a:pt x="50" y="14"/>
                    <a:pt x="50" y="18"/>
                  </a:cubicBezTo>
                  <a:cubicBezTo>
                    <a:pt x="50" y="36"/>
                    <a:pt x="50" y="36"/>
                    <a:pt x="50" y="36"/>
                  </a:cubicBezTo>
                  <a:cubicBezTo>
                    <a:pt x="68" y="36"/>
                    <a:pt x="68" y="36"/>
                    <a:pt x="68" y="36"/>
                  </a:cubicBezTo>
                  <a:cubicBezTo>
                    <a:pt x="72" y="36"/>
                    <a:pt x="75" y="39"/>
                    <a:pt x="75" y="43"/>
                  </a:cubicBezTo>
                  <a:cubicBezTo>
                    <a:pt x="75" y="47"/>
                    <a:pt x="72" y="50"/>
                    <a:pt x="68" y="5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sp>
        <p:nvSpPr>
          <p:cNvPr id="68" name="页脚占位符 8">
            <a:extLst>
              <a:ext uri="{FF2B5EF4-FFF2-40B4-BE49-F238E27FC236}">
                <a16:creationId xmlns:a16="http://schemas.microsoft.com/office/drawing/2014/main" id="{D88DB1D6-0175-4AC9-A842-91B972C72C58}"/>
              </a:ext>
            </a:extLst>
          </p:cNvPr>
          <p:cNvSpPr>
            <a:spLocks noGrp="1"/>
          </p:cNvSpPr>
          <p:nvPr>
            <p:ph type="ftr" sz="quarter" idx="11"/>
          </p:nvPr>
        </p:nvSpPr>
        <p:spPr>
          <a:xfrm>
            <a:off x="4392168" y="6489303"/>
            <a:ext cx="4114800" cy="365125"/>
          </a:xfrm>
        </p:spPr>
        <p:txBody>
          <a:bodyPr/>
          <a:lstStyle/>
          <a:p>
            <a:r>
              <a:rPr kumimoji="1" lang="zh-CN" altLang="en-US" dirty="0"/>
              <a:t>引自：计算机网络（第</a:t>
            </a:r>
            <a:r>
              <a:rPr kumimoji="1" lang="en-US" altLang="zh-CN" dirty="0"/>
              <a:t>7</a:t>
            </a:r>
            <a:r>
              <a:rPr kumimoji="1" lang="zh-CN" altLang="en-US" dirty="0"/>
              <a:t>版）谢希仁 编著</a:t>
            </a:r>
          </a:p>
        </p:txBody>
      </p:sp>
      <p:sp>
        <p:nvSpPr>
          <p:cNvPr id="54" name="Text Box 51">
            <a:extLst>
              <a:ext uri="{FF2B5EF4-FFF2-40B4-BE49-F238E27FC236}">
                <a16:creationId xmlns:a16="http://schemas.microsoft.com/office/drawing/2014/main" id="{D5DEBE4B-B24C-4FE3-8AE5-128E954DF842}"/>
              </a:ext>
            </a:extLst>
          </p:cNvPr>
          <p:cNvSpPr txBox="1">
            <a:spLocks noChangeArrowheads="1"/>
          </p:cNvSpPr>
          <p:nvPr/>
        </p:nvSpPr>
        <p:spPr bwMode="auto">
          <a:xfrm>
            <a:off x="11029530" y="3108175"/>
            <a:ext cx="33534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867" dirty="0">
                <a:latin typeface="微软雅黑" panose="020B0503020204020204" pitchFamily="34" charset="-122"/>
                <a:ea typeface="微软雅黑" panose="020B0503020204020204" pitchFamily="34" charset="-122"/>
              </a:rPr>
              <a:t>B</a:t>
            </a:r>
          </a:p>
        </p:txBody>
      </p:sp>
      <p:pic>
        <p:nvPicPr>
          <p:cNvPr id="56" name="Picture 35" descr="BS00768_[1]">
            <a:extLst>
              <a:ext uri="{FF2B5EF4-FFF2-40B4-BE49-F238E27FC236}">
                <a16:creationId xmlns:a16="http://schemas.microsoft.com/office/drawing/2014/main" id="{A83321E7-C6B7-4DDC-9033-285016583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885" flipH="1" flipV="1">
            <a:off x="7477403" y="4110386"/>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日期占位符 9">
            <a:extLst>
              <a:ext uri="{FF2B5EF4-FFF2-40B4-BE49-F238E27FC236}">
                <a16:creationId xmlns:a16="http://schemas.microsoft.com/office/drawing/2014/main" id="{278945D8-6934-4080-9A95-94D4A5574C49}"/>
              </a:ext>
            </a:extLst>
          </p:cNvPr>
          <p:cNvSpPr>
            <a:spLocks noGrp="1"/>
          </p:cNvSpPr>
          <p:nvPr>
            <p:ph type="dt" sz="half" idx="10"/>
          </p:nvPr>
        </p:nvSpPr>
        <p:spPr>
          <a:xfrm>
            <a:off x="197335" y="6489303"/>
            <a:ext cx="2743200" cy="365125"/>
          </a:xfrm>
        </p:spPr>
        <p:txBody>
          <a:bodyPr/>
          <a:lstStyle/>
          <a:p>
            <a:r>
              <a:rPr kumimoji="1" lang="en-US" altLang="zh-CN" dirty="0"/>
              <a:t>8.4.2 </a:t>
            </a:r>
            <a:r>
              <a:rPr kumimoji="1" lang="zh-CN" altLang="en-US" dirty="0"/>
              <a:t>优良保密协议</a:t>
            </a:r>
            <a:r>
              <a:rPr kumimoji="1" lang="en-US" altLang="zh-CN" dirty="0"/>
              <a:t>PGP</a:t>
            </a:r>
            <a:endParaRPr kumimoji="1" lang="zh-CN" altLang="en-US" dirty="0"/>
          </a:p>
        </p:txBody>
      </p:sp>
      <p:sp>
        <p:nvSpPr>
          <p:cNvPr id="57" name="灯片编号占位符 3">
            <a:extLst>
              <a:ext uri="{FF2B5EF4-FFF2-40B4-BE49-F238E27FC236}">
                <a16:creationId xmlns:a16="http://schemas.microsoft.com/office/drawing/2014/main" id="{25E0B437-F639-48D3-81DB-EF3F82E7CA91}"/>
              </a:ext>
            </a:extLst>
          </p:cNvPr>
          <p:cNvSpPr>
            <a:spLocks noGrp="1"/>
          </p:cNvSpPr>
          <p:nvPr>
            <p:ph type="sldNum" sz="quarter" idx="12"/>
          </p:nvPr>
        </p:nvSpPr>
        <p:spPr>
          <a:xfrm>
            <a:off x="9448800" y="65005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84934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500"/>
                                        <p:tgtEl>
                                          <p:spTgt spid="62"/>
                                        </p:tgtEl>
                                      </p:cBhvr>
                                    </p:animEffect>
                                  </p:childTnLst>
                                </p:cTn>
                              </p:par>
                            </p:childTnLst>
                          </p:cTn>
                        </p:par>
                        <p:par>
                          <p:cTn id="8" fill="hold">
                            <p:stCondLst>
                              <p:cond delay="500"/>
                            </p:stCondLst>
                            <p:childTnLst>
                              <p:par>
                                <p:cTn id="9" presetID="35" presetClass="emph" presetSubtype="0" repeatCount="3000" fill="hold" grpId="0" nodeType="afterEffect">
                                  <p:stCondLst>
                                    <p:cond delay="0"/>
                                  </p:stCondLst>
                                  <p:childTnLst>
                                    <p:anim calcmode="discrete" valueType="str">
                                      <p:cBhvr>
                                        <p:cTn id="10" dur="500" fill="hold"/>
                                        <p:tgtEl>
                                          <p:spTgt spid="12"/>
                                        </p:tgtEl>
                                        <p:attrNameLst>
                                          <p:attrName>style.visibility</p:attrName>
                                        </p:attrNameLst>
                                      </p:cBhvr>
                                      <p:tavLst>
                                        <p:tav tm="0">
                                          <p:val>
                                            <p:strVal val="hidden"/>
                                          </p:val>
                                        </p:tav>
                                        <p:tav tm="50000">
                                          <p:val>
                                            <p:strVal val="visible"/>
                                          </p:val>
                                        </p:tav>
                                      </p:tavLst>
                                    </p:anim>
                                  </p:childTnLst>
                                </p:cTn>
                              </p:par>
                            </p:childTnLst>
                          </p:cTn>
                        </p:par>
                        <p:par>
                          <p:cTn id="11" fill="hold">
                            <p:stCondLst>
                              <p:cond delay="2000"/>
                            </p:stCondLst>
                            <p:childTnLst>
                              <p:par>
                                <p:cTn id="12" presetID="35" presetClass="emph" presetSubtype="0" repeatCount="3000" fill="hold" grpId="0" nodeType="afterEffect">
                                  <p:stCondLst>
                                    <p:cond delay="0"/>
                                  </p:stCondLst>
                                  <p:childTnLst>
                                    <p:anim calcmode="discrete" valueType="str">
                                      <p:cBhvr>
                                        <p:cTn id="13" dur="500" fill="hold"/>
                                        <p:tgtEl>
                                          <p:spTgt spid="13"/>
                                        </p:tgtEl>
                                        <p:attrNameLst>
                                          <p:attrName>style.visibility</p:attrName>
                                        </p:attrNameLst>
                                      </p:cBhvr>
                                      <p:tavLst>
                                        <p:tav tm="0">
                                          <p:val>
                                            <p:strVal val="hidden"/>
                                          </p:val>
                                        </p:tav>
                                        <p:tav tm="50000">
                                          <p:val>
                                            <p:strVal val="visible"/>
                                          </p:val>
                                        </p:tav>
                                      </p:tavLst>
                                    </p:anim>
                                  </p:childTnLst>
                                </p:cTn>
                              </p:par>
                            </p:childTnLst>
                          </p:cTn>
                        </p:par>
                        <p:par>
                          <p:cTn id="14" fill="hold">
                            <p:stCondLst>
                              <p:cond delay="3500"/>
                            </p:stCondLst>
                            <p:childTnLst>
                              <p:par>
                                <p:cTn id="15" presetID="35" presetClass="emph" presetSubtype="0" repeatCount="3000" fill="hold" grpId="0" nodeType="afterEffect">
                                  <p:stCondLst>
                                    <p:cond delay="0"/>
                                  </p:stCondLst>
                                  <p:childTnLst>
                                    <p:anim calcmode="discrete" valueType="str">
                                      <p:cBhvr>
                                        <p:cTn id="16" dur="500" fill="hold"/>
                                        <p:tgtEl>
                                          <p:spTgt spid="31"/>
                                        </p:tgtEl>
                                        <p:attrNameLst>
                                          <p:attrName>style.visibility</p:attrName>
                                        </p:attrNameLst>
                                      </p:cBhvr>
                                      <p:tavLst>
                                        <p:tav tm="0">
                                          <p:val>
                                            <p:strVal val="hidden"/>
                                          </p:val>
                                        </p:tav>
                                        <p:tav tm="50000">
                                          <p:val>
                                            <p:strVal val="visible"/>
                                          </p:val>
                                        </p:tav>
                                      </p:tavLst>
                                    </p:anim>
                                  </p:childTnLst>
                                </p:cTn>
                              </p:par>
                            </p:childTnLst>
                          </p:cTn>
                        </p:par>
                        <p:par>
                          <p:cTn id="17" fill="hold">
                            <p:stCondLst>
                              <p:cond delay="5000"/>
                            </p:stCondLst>
                            <p:childTnLst>
                              <p:par>
                                <p:cTn id="18" presetID="35" presetClass="emph" presetSubtype="0" repeatCount="3000" fill="hold" grpId="0" nodeType="afterEffect">
                                  <p:stCondLst>
                                    <p:cond delay="0"/>
                                  </p:stCondLst>
                                  <p:childTnLst>
                                    <p:anim calcmode="discrete" valueType="str">
                                      <p:cBhvr>
                                        <p:cTn id="19" dur="500" fill="hold"/>
                                        <p:tgtEl>
                                          <p:spTgt spid="17"/>
                                        </p:tgtEl>
                                        <p:attrNameLst>
                                          <p:attrName>style.visibility</p:attrName>
                                        </p:attrNameLst>
                                      </p:cBhvr>
                                      <p:tavLst>
                                        <p:tav tm="0">
                                          <p:val>
                                            <p:strVal val="hidden"/>
                                          </p:val>
                                        </p:tav>
                                        <p:tav tm="50000">
                                          <p:val>
                                            <p:strVal val="visible"/>
                                          </p:val>
                                        </p:tav>
                                      </p:tavLst>
                                    </p:anim>
                                  </p:childTnLst>
                                </p:cTn>
                              </p:par>
                            </p:childTnLst>
                          </p:cTn>
                        </p:par>
                        <p:par>
                          <p:cTn id="20" fill="hold">
                            <p:stCondLst>
                              <p:cond delay="6500"/>
                            </p:stCondLst>
                            <p:childTnLst>
                              <p:par>
                                <p:cTn id="21" presetID="35" presetClass="emph" presetSubtype="0" repeatCount="3000" fill="hold" grpId="0" nodeType="afterEffect">
                                  <p:stCondLst>
                                    <p:cond delay="0"/>
                                  </p:stCondLst>
                                  <p:childTnLst>
                                    <p:anim calcmode="discrete" valueType="str">
                                      <p:cBhvr>
                                        <p:cTn id="22" dur="500" fill="hold"/>
                                        <p:tgtEl>
                                          <p:spTgt spid="25"/>
                                        </p:tgtEl>
                                        <p:attrNameLst>
                                          <p:attrName>style.visibility</p:attrName>
                                        </p:attrNameLst>
                                      </p:cBhvr>
                                      <p:tavLst>
                                        <p:tav tm="0">
                                          <p:val>
                                            <p:strVal val="hidden"/>
                                          </p:val>
                                        </p:tav>
                                        <p:tav tm="50000">
                                          <p:val>
                                            <p:strVal val="visible"/>
                                          </p:val>
                                        </p:tav>
                                      </p:tavLst>
                                    </p:anim>
                                  </p:childTnLst>
                                </p:cTn>
                              </p:par>
                            </p:childTnLst>
                          </p:cTn>
                        </p:par>
                        <p:par>
                          <p:cTn id="23" fill="hold">
                            <p:stCondLst>
                              <p:cond delay="8000"/>
                            </p:stCondLst>
                            <p:childTnLst>
                              <p:par>
                                <p:cTn id="24" presetID="35" presetClass="emph" presetSubtype="0" fill="hold" grpId="0" nodeType="afterEffect">
                                  <p:stCondLst>
                                    <p:cond delay="0"/>
                                  </p:stCondLst>
                                  <p:childTnLst>
                                    <p:anim calcmode="discrete" valueType="str">
                                      <p:cBhvr>
                                        <p:cTn id="25" dur="500" fill="hold"/>
                                        <p:tgtEl>
                                          <p:spTgt spid="16"/>
                                        </p:tgtEl>
                                        <p:attrNameLst>
                                          <p:attrName>style.visibility</p:attrName>
                                        </p:attrNameLst>
                                      </p:cBhvr>
                                      <p:tavLst>
                                        <p:tav tm="0">
                                          <p:val>
                                            <p:strVal val="hidden"/>
                                          </p:val>
                                        </p:tav>
                                        <p:tav tm="50000">
                                          <p:val>
                                            <p:strVal val="visible"/>
                                          </p:val>
                                        </p:tav>
                                      </p:tavLst>
                                    </p:anim>
                                  </p:childTnLst>
                                </p:cTn>
                              </p:par>
                            </p:childTnLst>
                          </p:cTn>
                        </p:par>
                        <p:par>
                          <p:cTn id="26" fill="hold">
                            <p:stCondLst>
                              <p:cond delay="8500"/>
                            </p:stCondLst>
                            <p:childTnLst>
                              <p:par>
                                <p:cTn id="27" presetID="35" presetClass="emph" presetSubtype="0" fill="hold" grpId="0" nodeType="afterEffect">
                                  <p:stCondLst>
                                    <p:cond delay="0"/>
                                  </p:stCondLst>
                                  <p:childTnLst>
                                    <p:anim calcmode="discrete" valueType="str">
                                      <p:cBhvr>
                                        <p:cTn id="28" dur="500" fill="hold"/>
                                        <p:tgtEl>
                                          <p:spTgt spid="41"/>
                                        </p:tgtEl>
                                        <p:attrNameLst>
                                          <p:attrName>style.visibility</p:attrName>
                                        </p:attrNameLst>
                                      </p:cBhvr>
                                      <p:tavLst>
                                        <p:tav tm="0">
                                          <p:val>
                                            <p:strVal val="hidden"/>
                                          </p:val>
                                        </p:tav>
                                        <p:tav tm="50000">
                                          <p:val>
                                            <p:strVal val="visible"/>
                                          </p:val>
                                        </p:tav>
                                      </p:tavLst>
                                    </p:anim>
                                  </p:childTnLst>
                                </p:cTn>
                              </p:par>
                            </p:childTnLst>
                          </p:cTn>
                        </p:par>
                        <p:par>
                          <p:cTn id="29" fill="hold">
                            <p:stCondLst>
                              <p:cond delay="9000"/>
                            </p:stCondLst>
                            <p:childTnLst>
                              <p:par>
                                <p:cTn id="30" presetID="35" presetClass="emph" presetSubtype="0" fill="hold" nodeType="afterEffect">
                                  <p:stCondLst>
                                    <p:cond delay="0"/>
                                  </p:stCondLst>
                                  <p:childTnLst>
                                    <p:anim calcmode="discrete" valueType="str">
                                      <p:cBhvr>
                                        <p:cTn id="31" dur="5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7" grpId="0" animBg="1"/>
      <p:bldP spid="25" grpId="0" animBg="1"/>
      <p:bldP spid="31" grpId="0" animBg="1"/>
      <p:bldP spid="4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70402" y="1519292"/>
            <a:ext cx="11316803" cy="4798381"/>
          </a:xfrm>
          <a:prstGeom prst="round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p:cNvSpPr/>
          <p:nvPr/>
        </p:nvSpPr>
        <p:spPr>
          <a:xfrm>
            <a:off x="1009607" y="1853282"/>
            <a:ext cx="3238277" cy="666977"/>
          </a:xfrm>
          <a:prstGeom prst="rect">
            <a:avLst/>
          </a:prstGeom>
          <a:noFill/>
          <a:ln>
            <a:solidFill>
              <a:srgbClr val="7030A0"/>
            </a:solidFill>
          </a:ln>
        </p:spPr>
        <p:txBody>
          <a:bodyPr wrap="square">
            <a:spAutoFit/>
          </a:bodyPr>
          <a:lstStyle/>
          <a:p>
            <a:pPr algn="ctr"/>
            <a:r>
              <a:rPr lang="en-US" altLang="zh-CN" sz="1867" dirty="0">
                <a:latin typeface="微软雅黑" pitchFamily="34" charset="-122"/>
                <a:ea typeface="微软雅黑" pitchFamily="34" charset="-122"/>
              </a:rPr>
              <a:t>PGP </a:t>
            </a:r>
            <a:r>
              <a:rPr lang="zh-CN" altLang="en-US" sz="1867" dirty="0">
                <a:latin typeface="微软雅黑" pitchFamily="34" charset="-122"/>
                <a:ea typeface="微软雅黑" pitchFamily="34" charset="-122"/>
              </a:rPr>
              <a:t>提供电子邮件的安全性、发送方验证和邮件完整性</a:t>
            </a:r>
          </a:p>
        </p:txBody>
      </p:sp>
      <p:sp>
        <p:nvSpPr>
          <p:cNvPr id="8" name="Line 114"/>
          <p:cNvSpPr>
            <a:spLocks noChangeShapeType="1"/>
          </p:cNvSpPr>
          <p:nvPr/>
        </p:nvSpPr>
        <p:spPr bwMode="auto">
          <a:xfrm flipH="1">
            <a:off x="9070646" y="5110503"/>
            <a:ext cx="408239" cy="0"/>
          </a:xfrm>
          <a:prstGeom prst="line">
            <a:avLst/>
          </a:prstGeom>
          <a:noFill/>
          <a:ln w="19050">
            <a:solidFill>
              <a:srgbClr val="7030A0"/>
            </a:solidFill>
            <a:round/>
            <a:headEnd type="non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9" name="Line 66"/>
          <p:cNvSpPr>
            <a:spLocks noChangeShapeType="1"/>
          </p:cNvSpPr>
          <p:nvPr/>
        </p:nvSpPr>
        <p:spPr bwMode="auto">
          <a:xfrm>
            <a:off x="8184106" y="5119351"/>
            <a:ext cx="437140" cy="0"/>
          </a:xfrm>
          <a:prstGeom prst="line">
            <a:avLst/>
          </a:prstGeom>
          <a:noFill/>
          <a:ln w="19050">
            <a:solidFill>
              <a:srgbClr val="7030A0"/>
            </a:solidFill>
            <a:round/>
            <a:headEnd type="non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0" name="Text Box 18"/>
          <p:cNvSpPr txBox="1">
            <a:spLocks noChangeArrowheads="1"/>
          </p:cNvSpPr>
          <p:nvPr/>
        </p:nvSpPr>
        <p:spPr bwMode="auto">
          <a:xfrm>
            <a:off x="5972780" y="4299941"/>
            <a:ext cx="12427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en-US" altLang="zh-CN" sz="1600" dirty="0">
                <a:latin typeface="微软雅黑" panose="020B0503020204020204" pitchFamily="34" charset="-122"/>
                <a:ea typeface="微软雅黑" panose="020B0503020204020204" pitchFamily="34" charset="-122"/>
              </a:rPr>
              <a:t>A </a:t>
            </a:r>
            <a:r>
              <a:rPr lang="zh-CN" altLang="en-US" sz="1600" dirty="0">
                <a:latin typeface="微软雅黑" panose="020B0503020204020204" pitchFamily="34" charset="-122"/>
                <a:ea typeface="微软雅黑" panose="020B0503020204020204" pitchFamily="34" charset="-122"/>
              </a:rPr>
              <a:t>的公钥</a:t>
            </a:r>
            <a:endParaRPr lang="zh-CN" altLang="en-US" sz="1600" i="1" baseline="-25000" dirty="0">
              <a:latin typeface="微软雅黑" panose="020B0503020204020204" pitchFamily="34" charset="-122"/>
              <a:ea typeface="微软雅黑" panose="020B0503020204020204" pitchFamily="34" charset="-122"/>
            </a:endParaRPr>
          </a:p>
        </p:txBody>
      </p:sp>
      <p:sp>
        <p:nvSpPr>
          <p:cNvPr id="11" name="Rectangle 52"/>
          <p:cNvSpPr>
            <a:spLocks noChangeArrowheads="1"/>
          </p:cNvSpPr>
          <p:nvPr/>
        </p:nvSpPr>
        <p:spPr bwMode="auto">
          <a:xfrm>
            <a:off x="8980788" y="4313311"/>
            <a:ext cx="1359475" cy="362091"/>
          </a:xfrm>
          <a:prstGeom prst="rect">
            <a:avLst/>
          </a:prstGeom>
          <a:solidFill>
            <a:srgbClr val="C00000"/>
          </a:solidFill>
          <a:ln w="6350">
            <a:solidFill>
              <a:schemeClr val="tx1"/>
            </a:solidFill>
            <a:miter lim="800000"/>
            <a:headEnd/>
            <a:tailEnd/>
          </a:ln>
        </p:spPr>
        <p:txBody>
          <a:bodyPr wrap="none" anchor="ctr"/>
          <a:lstStyle/>
          <a:p>
            <a:pPr algn="ctr"/>
            <a:r>
              <a:rPr lang="en-US" altLang="zh-CN" sz="1867" dirty="0">
                <a:solidFill>
                  <a:schemeClr val="bg1"/>
                </a:solidFill>
                <a:latin typeface="微软雅黑" panose="020B0503020204020204" pitchFamily="34" charset="-122"/>
                <a:ea typeface="微软雅黑" panose="020B0503020204020204" pitchFamily="34" charset="-122"/>
              </a:rPr>
              <a:t>MD5 </a:t>
            </a:r>
            <a:r>
              <a:rPr lang="zh-CN" altLang="en-US" sz="1867" dirty="0">
                <a:solidFill>
                  <a:schemeClr val="bg1"/>
                </a:solidFill>
                <a:latin typeface="微软雅黑" panose="020B0503020204020204" pitchFamily="34" charset="-122"/>
                <a:ea typeface="微软雅黑" panose="020B0503020204020204" pitchFamily="34" charset="-122"/>
              </a:rPr>
              <a:t>运算</a:t>
            </a:r>
          </a:p>
        </p:txBody>
      </p:sp>
      <p:sp>
        <p:nvSpPr>
          <p:cNvPr id="12" name="Line 55"/>
          <p:cNvSpPr>
            <a:spLocks noChangeShapeType="1"/>
          </p:cNvSpPr>
          <p:nvPr/>
        </p:nvSpPr>
        <p:spPr bwMode="auto">
          <a:xfrm>
            <a:off x="7934443" y="4646818"/>
            <a:ext cx="0" cy="320332"/>
          </a:xfrm>
          <a:prstGeom prst="line">
            <a:avLst/>
          </a:prstGeom>
          <a:noFill/>
          <a:ln w="19050">
            <a:solidFill>
              <a:srgbClr val="7030A0"/>
            </a:solidFill>
            <a:round/>
            <a:headEnd type="non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3" name="Line 59"/>
          <p:cNvSpPr>
            <a:spLocks noChangeShapeType="1"/>
          </p:cNvSpPr>
          <p:nvPr/>
        </p:nvSpPr>
        <p:spPr bwMode="auto">
          <a:xfrm rot="5400000" flipV="1">
            <a:off x="7390728" y="4351879"/>
            <a:ext cx="0" cy="289019"/>
          </a:xfrm>
          <a:prstGeom prst="line">
            <a:avLst/>
          </a:prstGeom>
          <a:noFill/>
          <a:ln w="28575">
            <a:solidFill>
              <a:schemeClr val="accent2">
                <a:lumMod val="60000"/>
                <a:lumOff val="40000"/>
              </a:schemeClr>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14" name="Rectangle 65"/>
          <p:cNvSpPr>
            <a:spLocks noChangeArrowheads="1"/>
          </p:cNvSpPr>
          <p:nvPr/>
        </p:nvSpPr>
        <p:spPr bwMode="auto">
          <a:xfrm>
            <a:off x="8360745" y="3123034"/>
            <a:ext cx="354048" cy="323871"/>
          </a:xfrm>
          <a:prstGeom prst="rect">
            <a:avLst/>
          </a:prstGeom>
          <a:solidFill>
            <a:schemeClr val="accent2">
              <a:lumMod val="60000"/>
              <a:lumOff val="40000"/>
            </a:schemeClr>
          </a:solidFill>
          <a:ln w="6350">
            <a:solidFill>
              <a:schemeClr val="tx1"/>
            </a:solidFill>
            <a:miter lim="800000"/>
            <a:headEnd/>
            <a:tailEnd/>
          </a:ln>
          <a:effectLst/>
        </p:spPr>
        <p:txBody>
          <a:bodyPr wrap="none" anchor="ctr"/>
          <a:lstStyle/>
          <a:p>
            <a:pPr>
              <a:defRPr/>
            </a:pPr>
            <a:endParaRPr lang="zh-CN" altLang="en-US" sz="2133">
              <a:latin typeface="微软雅黑" panose="020B0503020204020204" pitchFamily="34" charset="-122"/>
              <a:ea typeface="微软雅黑" panose="020B0503020204020204" pitchFamily="34" charset="-122"/>
            </a:endParaRPr>
          </a:p>
        </p:txBody>
      </p:sp>
      <p:sp>
        <p:nvSpPr>
          <p:cNvPr id="15" name="Rectangle 64"/>
          <p:cNvSpPr>
            <a:spLocks noChangeArrowheads="1"/>
          </p:cNvSpPr>
          <p:nvPr/>
        </p:nvSpPr>
        <p:spPr bwMode="auto">
          <a:xfrm>
            <a:off x="8714793" y="3123034"/>
            <a:ext cx="736996" cy="322100"/>
          </a:xfrm>
          <a:prstGeom prst="rect">
            <a:avLst/>
          </a:prstGeom>
          <a:solidFill>
            <a:srgbClr val="7030A0"/>
          </a:solidFill>
          <a:ln w="6350">
            <a:solidFill>
              <a:schemeClr val="tx1"/>
            </a:solidFill>
            <a:miter lim="800000"/>
            <a:headEnd/>
            <a:tailEnd/>
          </a:ln>
          <a:effectLst/>
        </p:spPr>
        <p:txBody>
          <a:bodyPr wrap="none" anchor="ctr"/>
          <a:lstStyle/>
          <a:p>
            <a:pPr algn="ctr"/>
            <a:r>
              <a:rPr lang="en-US" altLang="zh-CN" sz="1867" i="1" dirty="0">
                <a:solidFill>
                  <a:schemeClr val="bg1"/>
                </a:solidFill>
                <a:latin typeface="微软雅黑" panose="020B0503020204020204" pitchFamily="34" charset="-122"/>
                <a:ea typeface="微软雅黑" panose="020B0503020204020204" pitchFamily="34" charset="-122"/>
              </a:rPr>
              <a:t>M</a:t>
            </a:r>
          </a:p>
        </p:txBody>
      </p:sp>
      <p:sp>
        <p:nvSpPr>
          <p:cNvPr id="16" name="Rectangle 69"/>
          <p:cNvSpPr>
            <a:spLocks noChangeArrowheads="1"/>
          </p:cNvSpPr>
          <p:nvPr/>
        </p:nvSpPr>
        <p:spPr bwMode="auto">
          <a:xfrm>
            <a:off x="5203222" y="3737148"/>
            <a:ext cx="1537084" cy="336259"/>
          </a:xfrm>
          <a:prstGeom prst="rect">
            <a:avLst/>
          </a:prstGeom>
          <a:noFill/>
          <a:ln w="6350">
            <a:solidFill>
              <a:schemeClr val="tx1"/>
            </a:solidFill>
            <a:miter lim="800000"/>
            <a:headEnd/>
            <a:tailEnd/>
          </a:ln>
          <a:effectLst/>
        </p:spPr>
        <p:txBody>
          <a:bodyPr wrap="none" lIns="0" rIns="0" anchor="ctr"/>
          <a:lstStyle/>
          <a:p>
            <a:pPr>
              <a:defRPr/>
            </a:pPr>
            <a:r>
              <a:rPr lang="zh-CN" altLang="en-US" sz="1867" dirty="0">
                <a:latin typeface="微软雅黑" panose="020B0503020204020204" pitchFamily="34" charset="-122"/>
                <a:ea typeface="微软雅黑" panose="020B0503020204020204" pitchFamily="34" charset="-122"/>
              </a:rPr>
              <a:t> 一次性密钥</a:t>
            </a:r>
          </a:p>
        </p:txBody>
      </p:sp>
      <p:sp>
        <p:nvSpPr>
          <p:cNvPr id="17" name="Line 72"/>
          <p:cNvSpPr>
            <a:spLocks noChangeShapeType="1"/>
          </p:cNvSpPr>
          <p:nvPr/>
        </p:nvSpPr>
        <p:spPr bwMode="auto">
          <a:xfrm flipH="1" flipV="1">
            <a:off x="5867963" y="3461062"/>
            <a:ext cx="1807" cy="272547"/>
          </a:xfrm>
          <a:prstGeom prst="line">
            <a:avLst/>
          </a:prstGeom>
          <a:noFill/>
          <a:ln w="28575">
            <a:solidFill>
              <a:schemeClr val="accent2">
                <a:lumMod val="60000"/>
                <a:lumOff val="40000"/>
              </a:schemeClr>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18" name="Text Box 76"/>
          <p:cNvSpPr txBox="1">
            <a:spLocks noChangeArrowheads="1"/>
          </p:cNvSpPr>
          <p:nvPr/>
        </p:nvSpPr>
        <p:spPr bwMode="auto">
          <a:xfrm>
            <a:off x="4802141" y="4977087"/>
            <a:ext cx="10021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en-US" altLang="zh-CN" sz="1600" dirty="0">
                <a:latin typeface="微软雅黑" panose="020B0503020204020204" pitchFamily="34" charset="-122"/>
                <a:ea typeface="微软雅黑" panose="020B0503020204020204" pitchFamily="34" charset="-122"/>
              </a:rPr>
              <a:t>B </a:t>
            </a:r>
            <a:r>
              <a:rPr lang="zh-CN" altLang="en-US" sz="1600" dirty="0">
                <a:latin typeface="微软雅黑" panose="020B0503020204020204" pitchFamily="34" charset="-122"/>
                <a:ea typeface="微软雅黑" panose="020B0503020204020204" pitchFamily="34" charset="-122"/>
              </a:rPr>
              <a:t>的私钥</a:t>
            </a:r>
            <a:endParaRPr lang="zh-CN" altLang="en-US" sz="1600" i="1" baseline="-25000" dirty="0">
              <a:latin typeface="微软雅黑" panose="020B0503020204020204" pitchFamily="34" charset="-122"/>
              <a:ea typeface="微软雅黑" panose="020B0503020204020204" pitchFamily="34" charset="-122"/>
            </a:endParaRPr>
          </a:p>
        </p:txBody>
      </p:sp>
      <p:sp>
        <p:nvSpPr>
          <p:cNvPr id="19" name="Line 81"/>
          <p:cNvSpPr>
            <a:spLocks noChangeShapeType="1"/>
          </p:cNvSpPr>
          <p:nvPr/>
        </p:nvSpPr>
        <p:spPr bwMode="auto">
          <a:xfrm flipV="1">
            <a:off x="2936236" y="3922977"/>
            <a:ext cx="863441" cy="1769"/>
          </a:xfrm>
          <a:prstGeom prst="line">
            <a:avLst/>
          </a:prstGeom>
          <a:noFill/>
          <a:ln w="19050">
            <a:solidFill>
              <a:srgbClr val="7030A0"/>
            </a:solidFill>
            <a:round/>
            <a:headEnd type="non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28" name="Rectangle 97"/>
          <p:cNvSpPr>
            <a:spLocks noChangeArrowheads="1"/>
          </p:cNvSpPr>
          <p:nvPr/>
        </p:nvSpPr>
        <p:spPr bwMode="auto">
          <a:xfrm>
            <a:off x="2936236" y="2905505"/>
            <a:ext cx="1473993" cy="698911"/>
          </a:xfrm>
          <a:prstGeom prst="rect">
            <a:avLst/>
          </a:prstGeom>
          <a:solidFill>
            <a:schemeClr val="bg1">
              <a:lumMod val="85000"/>
            </a:schemeClr>
          </a:solidFill>
          <a:ln w="6350">
            <a:solidFill>
              <a:schemeClr val="tx1"/>
            </a:solidFill>
            <a:miter lim="800000"/>
            <a:headEnd/>
            <a:tailEnd/>
          </a:ln>
          <a:effectLst/>
        </p:spPr>
        <p:txBody>
          <a:bodyPr wrap="none" anchor="ctr"/>
          <a:lstStyle/>
          <a:p>
            <a:pPr algn="ctr">
              <a:defRPr/>
            </a:pPr>
            <a:r>
              <a:rPr lang="zh-CN" altLang="en-US" sz="1867" dirty="0">
                <a:latin typeface="微软雅黑" panose="020B0503020204020204" pitchFamily="34" charset="-122"/>
                <a:ea typeface="微软雅黑" panose="020B0503020204020204" pitchFamily="34" charset="-122"/>
              </a:rPr>
              <a:t>加密的</a:t>
            </a:r>
            <a:endParaRPr lang="en-US" altLang="zh-CN" sz="1867" dirty="0">
              <a:latin typeface="微软雅黑" panose="020B0503020204020204" pitchFamily="34" charset="-122"/>
              <a:ea typeface="微软雅黑" panose="020B0503020204020204" pitchFamily="34" charset="-122"/>
            </a:endParaRPr>
          </a:p>
          <a:p>
            <a:pPr algn="ctr">
              <a:defRPr/>
            </a:pPr>
            <a:r>
              <a:rPr lang="zh-CN" altLang="en-US" sz="1867" dirty="0">
                <a:latin typeface="微软雅黑" panose="020B0503020204020204" pitchFamily="34" charset="-122"/>
                <a:ea typeface="微软雅黑" panose="020B0503020204020204" pitchFamily="34" charset="-122"/>
              </a:rPr>
              <a:t>扩展邮件</a:t>
            </a:r>
          </a:p>
        </p:txBody>
      </p:sp>
      <p:sp>
        <p:nvSpPr>
          <p:cNvPr id="29" name="Line 99"/>
          <p:cNvSpPr>
            <a:spLocks noChangeShapeType="1"/>
          </p:cNvSpPr>
          <p:nvPr/>
        </p:nvSpPr>
        <p:spPr bwMode="auto">
          <a:xfrm>
            <a:off x="3792452" y="3604415"/>
            <a:ext cx="0" cy="722072"/>
          </a:xfrm>
          <a:prstGeom prst="line">
            <a:avLst/>
          </a:prstGeom>
          <a:noFill/>
          <a:ln w="19050">
            <a:solidFill>
              <a:srgbClr val="7030A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30" name="Rectangle 101"/>
          <p:cNvSpPr>
            <a:spLocks noChangeArrowheads="1"/>
          </p:cNvSpPr>
          <p:nvPr/>
        </p:nvSpPr>
        <p:spPr bwMode="auto">
          <a:xfrm>
            <a:off x="5494047" y="3121264"/>
            <a:ext cx="736996" cy="322100"/>
          </a:xfrm>
          <a:prstGeom prst="rect">
            <a:avLst/>
          </a:prstGeom>
          <a:solidFill>
            <a:schemeClr val="bg1"/>
          </a:solidFill>
          <a:ln w="6350">
            <a:solidFill>
              <a:schemeClr val="tx1"/>
            </a:solidFill>
            <a:miter lim="800000"/>
            <a:headEnd/>
            <a:tailEnd/>
          </a:ln>
        </p:spPr>
        <p:txBody>
          <a:bodyPr wrap="none" anchor="ctr"/>
          <a:lstStyle/>
          <a:p>
            <a:pPr algn="ctr"/>
            <a:r>
              <a:rPr lang="zh-CN" altLang="en-US" sz="1867" dirty="0">
                <a:latin typeface="微软雅黑" panose="020B0503020204020204" pitchFamily="34" charset="-122"/>
                <a:ea typeface="微软雅黑" panose="020B0503020204020204" pitchFamily="34" charset="-122"/>
              </a:rPr>
              <a:t>解密</a:t>
            </a:r>
          </a:p>
        </p:txBody>
      </p:sp>
      <p:sp>
        <p:nvSpPr>
          <p:cNvPr id="31" name="Line 102"/>
          <p:cNvSpPr>
            <a:spLocks noChangeShapeType="1"/>
          </p:cNvSpPr>
          <p:nvPr/>
        </p:nvSpPr>
        <p:spPr bwMode="auto">
          <a:xfrm>
            <a:off x="4410228" y="3282315"/>
            <a:ext cx="1065755" cy="0"/>
          </a:xfrm>
          <a:prstGeom prst="line">
            <a:avLst/>
          </a:prstGeom>
          <a:noFill/>
          <a:ln w="19050">
            <a:solidFill>
              <a:srgbClr val="7030A0"/>
            </a:solidFill>
            <a:round/>
            <a:headEnd type="non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32" name="Freeform 103"/>
          <p:cNvSpPr>
            <a:spLocks/>
          </p:cNvSpPr>
          <p:nvPr/>
        </p:nvSpPr>
        <p:spPr bwMode="auto">
          <a:xfrm flipV="1">
            <a:off x="5531981" y="4073407"/>
            <a:ext cx="328759" cy="412360"/>
          </a:xfrm>
          <a:custGeom>
            <a:avLst/>
            <a:gdLst>
              <a:gd name="T0" fmla="*/ 0 w 182"/>
              <a:gd name="T1" fmla="*/ 0 h 272"/>
              <a:gd name="T2" fmla="*/ 2147483647 w 182"/>
              <a:gd name="T3" fmla="*/ 0 h 272"/>
              <a:gd name="T4" fmla="*/ 2147483647 w 182"/>
              <a:gd name="T5" fmla="*/ 2147483647 h 272"/>
              <a:gd name="T6" fmla="*/ 0 60000 65536"/>
              <a:gd name="T7" fmla="*/ 0 60000 65536"/>
              <a:gd name="T8" fmla="*/ 0 60000 65536"/>
              <a:gd name="T9" fmla="*/ 0 w 182"/>
              <a:gd name="T10" fmla="*/ 0 h 272"/>
              <a:gd name="T11" fmla="*/ 182 w 182"/>
              <a:gd name="T12" fmla="*/ 272 h 272"/>
            </a:gdLst>
            <a:ahLst/>
            <a:cxnLst>
              <a:cxn ang="T6">
                <a:pos x="T0" y="T1"/>
              </a:cxn>
              <a:cxn ang="T7">
                <a:pos x="T2" y="T3"/>
              </a:cxn>
              <a:cxn ang="T8">
                <a:pos x="T4" y="T5"/>
              </a:cxn>
            </a:cxnLst>
            <a:rect l="T9" t="T10" r="T11" b="T12"/>
            <a:pathLst>
              <a:path w="182" h="272">
                <a:moveTo>
                  <a:pt x="0" y="0"/>
                </a:moveTo>
                <a:lnTo>
                  <a:pt x="182" y="0"/>
                </a:lnTo>
                <a:lnTo>
                  <a:pt x="182" y="272"/>
                </a:lnTo>
              </a:path>
            </a:pathLst>
          </a:custGeom>
          <a:noFill/>
          <a:ln w="19050" cmpd="sng">
            <a:solidFill>
              <a:srgbClr val="7030A0"/>
            </a:solidFill>
            <a:round/>
            <a:headEnd type="none" w="med"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33" name="Line 104"/>
          <p:cNvSpPr>
            <a:spLocks noChangeShapeType="1"/>
          </p:cNvSpPr>
          <p:nvPr/>
        </p:nvSpPr>
        <p:spPr bwMode="auto">
          <a:xfrm>
            <a:off x="6222011" y="3284083"/>
            <a:ext cx="2120671" cy="0"/>
          </a:xfrm>
          <a:prstGeom prst="line">
            <a:avLst/>
          </a:prstGeom>
          <a:noFill/>
          <a:ln w="19050">
            <a:solidFill>
              <a:srgbClr val="7030A0"/>
            </a:solidFill>
            <a:round/>
            <a:headEnd type="non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34" name="Rectangle 96"/>
          <p:cNvSpPr>
            <a:spLocks noChangeArrowheads="1"/>
          </p:cNvSpPr>
          <p:nvPr/>
        </p:nvSpPr>
        <p:spPr bwMode="auto">
          <a:xfrm>
            <a:off x="2936236" y="4298173"/>
            <a:ext cx="1473993" cy="350417"/>
          </a:xfrm>
          <a:prstGeom prst="rect">
            <a:avLst/>
          </a:prstGeom>
          <a:solidFill>
            <a:schemeClr val="bg1">
              <a:lumMod val="85000"/>
            </a:schemeClr>
          </a:solidFill>
          <a:ln w="6350">
            <a:solidFill>
              <a:schemeClr val="tx1"/>
            </a:solidFill>
            <a:miter lim="800000"/>
            <a:headEnd/>
            <a:tailEnd/>
          </a:ln>
          <a:effectLst/>
        </p:spPr>
        <p:txBody>
          <a:bodyPr wrap="none" anchor="ctr"/>
          <a:lstStyle/>
          <a:p>
            <a:pPr algn="ctr">
              <a:defRPr/>
            </a:pPr>
            <a:r>
              <a:rPr lang="zh-CN" altLang="en-US" sz="1867" dirty="0">
                <a:latin typeface="微软雅黑" panose="020B0503020204020204" pitchFamily="34" charset="-122"/>
                <a:ea typeface="微软雅黑" panose="020B0503020204020204" pitchFamily="34" charset="-122"/>
              </a:rPr>
              <a:t>加密的密钥</a:t>
            </a:r>
          </a:p>
        </p:txBody>
      </p:sp>
      <p:sp>
        <p:nvSpPr>
          <p:cNvPr id="35" name="Line 105"/>
          <p:cNvSpPr>
            <a:spLocks noChangeShapeType="1"/>
          </p:cNvSpPr>
          <p:nvPr/>
        </p:nvSpPr>
        <p:spPr bwMode="auto">
          <a:xfrm flipV="1">
            <a:off x="5275476" y="4646818"/>
            <a:ext cx="0" cy="299095"/>
          </a:xfrm>
          <a:prstGeom prst="line">
            <a:avLst/>
          </a:prstGeom>
          <a:noFill/>
          <a:ln w="28575">
            <a:solidFill>
              <a:schemeClr val="accent2">
                <a:lumMod val="60000"/>
                <a:lumOff val="40000"/>
              </a:schemeClr>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36" name="Line 80"/>
          <p:cNvSpPr>
            <a:spLocks noChangeShapeType="1"/>
          </p:cNvSpPr>
          <p:nvPr/>
        </p:nvSpPr>
        <p:spPr bwMode="auto">
          <a:xfrm>
            <a:off x="4410228" y="4496387"/>
            <a:ext cx="491331" cy="0"/>
          </a:xfrm>
          <a:prstGeom prst="line">
            <a:avLst/>
          </a:prstGeom>
          <a:noFill/>
          <a:ln w="19050">
            <a:solidFill>
              <a:srgbClr val="7030A0"/>
            </a:solidFill>
            <a:round/>
            <a:headEnd type="non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37" name="Rectangle 73"/>
          <p:cNvSpPr>
            <a:spLocks noChangeArrowheads="1"/>
          </p:cNvSpPr>
          <p:nvPr/>
        </p:nvSpPr>
        <p:spPr bwMode="auto">
          <a:xfrm>
            <a:off x="4901559" y="4326489"/>
            <a:ext cx="736996" cy="322100"/>
          </a:xfrm>
          <a:prstGeom prst="rect">
            <a:avLst/>
          </a:prstGeom>
          <a:solidFill>
            <a:schemeClr val="bg1"/>
          </a:solidFill>
          <a:ln w="6350">
            <a:solidFill>
              <a:schemeClr val="tx1"/>
            </a:solidFill>
            <a:miter lim="800000"/>
            <a:headEnd/>
            <a:tailEnd/>
          </a:ln>
        </p:spPr>
        <p:txBody>
          <a:bodyPr wrap="none" anchor="ctr"/>
          <a:lstStyle/>
          <a:p>
            <a:pPr algn="ctr"/>
            <a:r>
              <a:rPr lang="zh-CN" altLang="en-US" sz="1867" dirty="0">
                <a:latin typeface="微软雅黑" panose="020B0503020204020204" pitchFamily="34" charset="-122"/>
                <a:ea typeface="微软雅黑" panose="020B0503020204020204" pitchFamily="34" charset="-122"/>
              </a:rPr>
              <a:t>解密</a:t>
            </a:r>
          </a:p>
        </p:txBody>
      </p:sp>
      <p:sp>
        <p:nvSpPr>
          <p:cNvPr id="38" name="Rectangle 106"/>
          <p:cNvSpPr>
            <a:spLocks noChangeArrowheads="1"/>
          </p:cNvSpPr>
          <p:nvPr/>
        </p:nvSpPr>
        <p:spPr bwMode="auto">
          <a:xfrm>
            <a:off x="7560526" y="4326489"/>
            <a:ext cx="736996" cy="322100"/>
          </a:xfrm>
          <a:prstGeom prst="rect">
            <a:avLst/>
          </a:prstGeom>
          <a:solidFill>
            <a:schemeClr val="bg1"/>
          </a:solidFill>
          <a:ln w="6350">
            <a:solidFill>
              <a:schemeClr val="tx1"/>
            </a:solidFill>
            <a:miter lim="800000"/>
            <a:headEnd/>
            <a:tailEnd/>
          </a:ln>
        </p:spPr>
        <p:txBody>
          <a:bodyPr wrap="none" anchor="ctr"/>
          <a:lstStyle/>
          <a:p>
            <a:pPr algn="ctr"/>
            <a:r>
              <a:rPr lang="zh-CN" altLang="en-US" sz="1867">
                <a:latin typeface="微软雅黑" panose="020B0503020204020204" pitchFamily="34" charset="-122"/>
                <a:ea typeface="微软雅黑" panose="020B0503020204020204" pitchFamily="34" charset="-122"/>
              </a:rPr>
              <a:t>解密</a:t>
            </a:r>
          </a:p>
        </p:txBody>
      </p:sp>
      <p:sp>
        <p:nvSpPr>
          <p:cNvPr id="39" name="Freeform 107"/>
          <p:cNvSpPr>
            <a:spLocks/>
          </p:cNvSpPr>
          <p:nvPr/>
        </p:nvSpPr>
        <p:spPr bwMode="auto">
          <a:xfrm>
            <a:off x="7934444" y="3443364"/>
            <a:ext cx="572617" cy="883123"/>
          </a:xfrm>
          <a:custGeom>
            <a:avLst/>
            <a:gdLst>
              <a:gd name="T0" fmla="*/ 2147483647 w 363"/>
              <a:gd name="T1" fmla="*/ 0 h 363"/>
              <a:gd name="T2" fmla="*/ 2147483647 w 363"/>
              <a:gd name="T3" fmla="*/ 2147483647 h 363"/>
              <a:gd name="T4" fmla="*/ 0 w 363"/>
              <a:gd name="T5" fmla="*/ 2147483647 h 363"/>
              <a:gd name="T6" fmla="*/ 0 w 363"/>
              <a:gd name="T7" fmla="*/ 2147483647 h 363"/>
              <a:gd name="T8" fmla="*/ 0 60000 65536"/>
              <a:gd name="T9" fmla="*/ 0 60000 65536"/>
              <a:gd name="T10" fmla="*/ 0 60000 65536"/>
              <a:gd name="T11" fmla="*/ 0 60000 65536"/>
              <a:gd name="T12" fmla="*/ 0 w 363"/>
              <a:gd name="T13" fmla="*/ 0 h 363"/>
              <a:gd name="T14" fmla="*/ 363 w 363"/>
              <a:gd name="T15" fmla="*/ 363 h 363"/>
            </a:gdLst>
            <a:ahLst/>
            <a:cxnLst>
              <a:cxn ang="T8">
                <a:pos x="T0" y="T1"/>
              </a:cxn>
              <a:cxn ang="T9">
                <a:pos x="T2" y="T3"/>
              </a:cxn>
              <a:cxn ang="T10">
                <a:pos x="T4" y="T5"/>
              </a:cxn>
              <a:cxn ang="T11">
                <a:pos x="T6" y="T7"/>
              </a:cxn>
            </a:cxnLst>
            <a:rect l="T12" t="T13" r="T14" b="T15"/>
            <a:pathLst>
              <a:path w="363" h="363">
                <a:moveTo>
                  <a:pt x="363" y="0"/>
                </a:moveTo>
                <a:lnTo>
                  <a:pt x="363" y="136"/>
                </a:lnTo>
                <a:lnTo>
                  <a:pt x="0" y="136"/>
                </a:lnTo>
                <a:lnTo>
                  <a:pt x="0" y="363"/>
                </a:lnTo>
              </a:path>
            </a:pathLst>
          </a:custGeom>
          <a:noFill/>
          <a:ln w="19050" cmpd="sng">
            <a:solidFill>
              <a:srgbClr val="7030A0"/>
            </a:solidFill>
            <a:round/>
            <a:headEnd type="none" w="med"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40" name="Freeform 108"/>
          <p:cNvSpPr>
            <a:spLocks/>
          </p:cNvSpPr>
          <p:nvPr/>
        </p:nvSpPr>
        <p:spPr bwMode="auto">
          <a:xfrm flipH="1">
            <a:off x="9126643" y="3443364"/>
            <a:ext cx="527459" cy="883123"/>
          </a:xfrm>
          <a:custGeom>
            <a:avLst/>
            <a:gdLst>
              <a:gd name="T0" fmla="*/ 2147483647 w 363"/>
              <a:gd name="T1" fmla="*/ 0 h 363"/>
              <a:gd name="T2" fmla="*/ 2147483647 w 363"/>
              <a:gd name="T3" fmla="*/ 2147483647 h 363"/>
              <a:gd name="T4" fmla="*/ 0 w 363"/>
              <a:gd name="T5" fmla="*/ 2147483647 h 363"/>
              <a:gd name="T6" fmla="*/ 0 w 363"/>
              <a:gd name="T7" fmla="*/ 2147483647 h 363"/>
              <a:gd name="T8" fmla="*/ 0 60000 65536"/>
              <a:gd name="T9" fmla="*/ 0 60000 65536"/>
              <a:gd name="T10" fmla="*/ 0 60000 65536"/>
              <a:gd name="T11" fmla="*/ 0 60000 65536"/>
              <a:gd name="T12" fmla="*/ 0 w 363"/>
              <a:gd name="T13" fmla="*/ 0 h 363"/>
              <a:gd name="T14" fmla="*/ 363 w 363"/>
              <a:gd name="T15" fmla="*/ 363 h 363"/>
            </a:gdLst>
            <a:ahLst/>
            <a:cxnLst>
              <a:cxn ang="T8">
                <a:pos x="T0" y="T1"/>
              </a:cxn>
              <a:cxn ang="T9">
                <a:pos x="T2" y="T3"/>
              </a:cxn>
              <a:cxn ang="T10">
                <a:pos x="T4" y="T5"/>
              </a:cxn>
              <a:cxn ang="T11">
                <a:pos x="T6" y="T7"/>
              </a:cxn>
            </a:cxnLst>
            <a:rect l="T12" t="T13" r="T14" b="T15"/>
            <a:pathLst>
              <a:path w="363" h="363">
                <a:moveTo>
                  <a:pt x="363" y="0"/>
                </a:moveTo>
                <a:lnTo>
                  <a:pt x="363" y="136"/>
                </a:lnTo>
                <a:lnTo>
                  <a:pt x="0" y="136"/>
                </a:lnTo>
                <a:lnTo>
                  <a:pt x="0" y="363"/>
                </a:lnTo>
              </a:path>
            </a:pathLst>
          </a:custGeom>
          <a:noFill/>
          <a:ln w="19050" cmpd="sng">
            <a:solidFill>
              <a:srgbClr val="7030A0"/>
            </a:solidFill>
            <a:round/>
            <a:headEnd type="none" w="med"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41" name="Rectangle 109"/>
          <p:cNvSpPr>
            <a:spLocks noChangeArrowheads="1"/>
          </p:cNvSpPr>
          <p:nvPr/>
        </p:nvSpPr>
        <p:spPr bwMode="auto">
          <a:xfrm>
            <a:off x="7439567" y="4999364"/>
            <a:ext cx="818599" cy="283672"/>
          </a:xfrm>
          <a:prstGeom prst="rect">
            <a:avLst/>
          </a:prstGeom>
          <a:solidFill>
            <a:srgbClr val="D3B5E9"/>
          </a:solidFill>
          <a:ln w="6350">
            <a:solidFill>
              <a:schemeClr val="tx1"/>
            </a:solidFill>
            <a:miter lim="800000"/>
            <a:headEnd/>
            <a:tailEnd/>
          </a:ln>
          <a:effectLst/>
        </p:spPr>
        <p:txBody>
          <a:bodyPr wrap="none" anchor="ctr"/>
          <a:lstStyle/>
          <a:p>
            <a:pPr algn="ctr"/>
            <a:r>
              <a:rPr lang="en-US" altLang="zh-CN" sz="1867" i="1" dirty="0">
                <a:latin typeface="微软雅黑" panose="020B0503020204020204" pitchFamily="34" charset="-122"/>
                <a:ea typeface="微软雅黑" panose="020B0503020204020204" pitchFamily="34" charset="-122"/>
              </a:rPr>
              <a:t>H(M)</a:t>
            </a:r>
          </a:p>
        </p:txBody>
      </p:sp>
      <p:sp>
        <p:nvSpPr>
          <p:cNvPr id="42" name="Text Box 110"/>
          <p:cNvSpPr txBox="1">
            <a:spLocks noChangeArrowheads="1"/>
          </p:cNvSpPr>
          <p:nvPr/>
        </p:nvSpPr>
        <p:spPr bwMode="auto">
          <a:xfrm>
            <a:off x="7361510" y="529280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zh-CN" altLang="en-US" sz="1600" dirty="0">
                <a:latin typeface="微软雅黑" panose="020B0503020204020204" pitchFamily="34" charset="-122"/>
                <a:ea typeface="微软雅黑" panose="020B0503020204020204" pitchFamily="34" charset="-122"/>
              </a:rPr>
              <a:t>消息摘要</a:t>
            </a:r>
            <a:endParaRPr lang="zh-CN" altLang="en-US" sz="1600" i="1" baseline="-25000" dirty="0">
              <a:latin typeface="微软雅黑" panose="020B0503020204020204" pitchFamily="34" charset="-122"/>
              <a:ea typeface="微软雅黑" panose="020B0503020204020204" pitchFamily="34" charset="-122"/>
            </a:endParaRPr>
          </a:p>
        </p:txBody>
      </p:sp>
      <p:sp>
        <p:nvSpPr>
          <p:cNvPr id="43" name="Line 111"/>
          <p:cNvSpPr>
            <a:spLocks noChangeShapeType="1"/>
          </p:cNvSpPr>
          <p:nvPr/>
        </p:nvSpPr>
        <p:spPr bwMode="auto">
          <a:xfrm>
            <a:off x="9657713" y="4694538"/>
            <a:ext cx="0" cy="320332"/>
          </a:xfrm>
          <a:prstGeom prst="line">
            <a:avLst/>
          </a:prstGeom>
          <a:noFill/>
          <a:ln w="19050">
            <a:solidFill>
              <a:srgbClr val="7030A0"/>
            </a:solidFill>
            <a:round/>
            <a:headEnd type="non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44" name="Rectangle 112"/>
          <p:cNvSpPr>
            <a:spLocks noChangeArrowheads="1"/>
          </p:cNvSpPr>
          <p:nvPr/>
        </p:nvSpPr>
        <p:spPr bwMode="auto">
          <a:xfrm>
            <a:off x="9416855" y="4990255"/>
            <a:ext cx="923408" cy="315275"/>
          </a:xfrm>
          <a:prstGeom prst="rect">
            <a:avLst/>
          </a:prstGeom>
          <a:solidFill>
            <a:srgbClr val="D3B5E9"/>
          </a:solidFill>
          <a:ln w="6350">
            <a:solidFill>
              <a:schemeClr val="tx1"/>
            </a:solidFill>
            <a:miter lim="800000"/>
            <a:headEnd/>
            <a:tailEnd/>
          </a:ln>
          <a:effectLst/>
        </p:spPr>
        <p:txBody>
          <a:bodyPr wrap="none" anchor="ctr"/>
          <a:lstStyle/>
          <a:p>
            <a:pPr algn="ctr">
              <a:defRPr/>
            </a:pPr>
            <a:r>
              <a:rPr lang="en-US" altLang="zh-CN" sz="1867" i="1" dirty="0">
                <a:latin typeface="微软雅黑" panose="020B0503020204020204" pitchFamily="34" charset="-122"/>
                <a:ea typeface="微软雅黑" panose="020B0503020204020204" pitchFamily="34" charset="-122"/>
              </a:rPr>
              <a:t>H(M)</a:t>
            </a:r>
          </a:p>
        </p:txBody>
      </p:sp>
      <p:sp>
        <p:nvSpPr>
          <p:cNvPr id="45" name="Text Box 113"/>
          <p:cNvSpPr txBox="1">
            <a:spLocks noChangeArrowheads="1"/>
          </p:cNvSpPr>
          <p:nvPr/>
        </p:nvSpPr>
        <p:spPr bwMode="auto">
          <a:xfrm>
            <a:off x="9383036" y="5305531"/>
            <a:ext cx="1005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zh-CN" altLang="en-US" sz="1600" dirty="0">
                <a:latin typeface="微软雅黑" panose="020B0503020204020204" pitchFamily="34" charset="-122"/>
                <a:ea typeface="微软雅黑" panose="020B0503020204020204" pitchFamily="34" charset="-122"/>
              </a:rPr>
              <a:t>消息摘要</a:t>
            </a:r>
            <a:endParaRPr lang="zh-CN" altLang="en-US" sz="1600" i="1" baseline="-25000" dirty="0">
              <a:latin typeface="微软雅黑" panose="020B0503020204020204" pitchFamily="34" charset="-122"/>
              <a:ea typeface="微软雅黑" panose="020B0503020204020204" pitchFamily="34" charset="-122"/>
            </a:endParaRPr>
          </a:p>
        </p:txBody>
      </p:sp>
      <p:sp>
        <p:nvSpPr>
          <p:cNvPr id="46" name="Text Box 115"/>
          <p:cNvSpPr txBox="1">
            <a:spLocks noChangeArrowheads="1"/>
          </p:cNvSpPr>
          <p:nvPr/>
        </p:nvSpPr>
        <p:spPr bwMode="auto">
          <a:xfrm>
            <a:off x="8545254" y="4956531"/>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zh-CN" altLang="en-US" sz="1600" dirty="0">
                <a:latin typeface="微软雅黑" panose="020B0503020204020204" pitchFamily="34" charset="-122"/>
                <a:ea typeface="微软雅黑" panose="020B0503020204020204" pitchFamily="34" charset="-122"/>
              </a:rPr>
              <a:t>比较</a:t>
            </a:r>
            <a:endParaRPr lang="zh-CN" altLang="en-US" sz="1600" i="1" baseline="-25000" dirty="0">
              <a:latin typeface="微软雅黑" panose="020B0503020204020204" pitchFamily="34" charset="-122"/>
              <a:ea typeface="微软雅黑" panose="020B0503020204020204" pitchFamily="34" charset="-122"/>
            </a:endParaRPr>
          </a:p>
        </p:txBody>
      </p:sp>
      <p:sp>
        <p:nvSpPr>
          <p:cNvPr id="47" name="AutoShape 116"/>
          <p:cNvSpPr>
            <a:spLocks noChangeArrowheads="1"/>
          </p:cNvSpPr>
          <p:nvPr/>
        </p:nvSpPr>
        <p:spPr bwMode="auto">
          <a:xfrm>
            <a:off x="1717725" y="3830561"/>
            <a:ext cx="655711" cy="159281"/>
          </a:xfrm>
          <a:prstGeom prst="rightArrow">
            <a:avLst>
              <a:gd name="adj1" fmla="val 50000"/>
              <a:gd name="adj2" fmla="val 100833"/>
            </a:avLst>
          </a:prstGeom>
          <a:solidFill>
            <a:schemeClr val="accent2">
              <a:lumMod val="60000"/>
              <a:lumOff val="40000"/>
            </a:schemeClr>
          </a:solidFill>
          <a:ln w="9525">
            <a:solidFill>
              <a:schemeClr val="accent2">
                <a:lumMod val="60000"/>
                <a:lumOff val="40000"/>
              </a:schemeClr>
            </a:solidFill>
            <a:miter lim="800000"/>
            <a:headEnd/>
            <a:tailEnd/>
          </a:ln>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48" name="Text Box 117"/>
          <p:cNvSpPr txBox="1">
            <a:spLocks noChangeArrowheads="1"/>
          </p:cNvSpPr>
          <p:nvPr/>
        </p:nvSpPr>
        <p:spPr bwMode="auto">
          <a:xfrm>
            <a:off x="1713273" y="3441595"/>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zh-CN" altLang="en-US" sz="1600" dirty="0">
                <a:latin typeface="微软雅黑" panose="020B0503020204020204" pitchFamily="34" charset="-122"/>
                <a:ea typeface="微软雅黑" panose="020B0503020204020204" pitchFamily="34" charset="-122"/>
              </a:rPr>
              <a:t>接收</a:t>
            </a:r>
            <a:endParaRPr lang="zh-CN" altLang="en-US" sz="1600" i="1" baseline="-25000" dirty="0">
              <a:latin typeface="微软雅黑" panose="020B0503020204020204" pitchFamily="34" charset="-122"/>
              <a:ea typeface="微软雅黑" panose="020B0503020204020204" pitchFamily="34" charset="-122"/>
            </a:endParaRPr>
          </a:p>
        </p:txBody>
      </p:sp>
      <p:sp>
        <p:nvSpPr>
          <p:cNvPr id="49" name="Text Box 124"/>
          <p:cNvSpPr txBox="1">
            <a:spLocks noChangeArrowheads="1"/>
          </p:cNvSpPr>
          <p:nvPr/>
        </p:nvSpPr>
        <p:spPr bwMode="auto">
          <a:xfrm>
            <a:off x="7070605" y="3415791"/>
            <a:ext cx="684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en-US" altLang="zh-CN" sz="1600" dirty="0">
                <a:latin typeface="微软雅黑" panose="020B0503020204020204" pitchFamily="34" charset="-122"/>
                <a:ea typeface="微软雅黑" panose="020B0503020204020204" pitchFamily="34" charset="-122"/>
              </a:rPr>
              <a:t>MAC</a:t>
            </a:r>
            <a:endParaRPr lang="en-US" altLang="zh-CN" sz="1600" i="1" baseline="-25000" dirty="0">
              <a:latin typeface="微软雅黑" panose="020B0503020204020204" pitchFamily="34" charset="-122"/>
              <a:ea typeface="微软雅黑" panose="020B0503020204020204" pitchFamily="34" charset="-122"/>
            </a:endParaRPr>
          </a:p>
        </p:txBody>
      </p:sp>
      <p:sp>
        <p:nvSpPr>
          <p:cNvPr id="50" name="Line 125"/>
          <p:cNvSpPr>
            <a:spLocks noChangeShapeType="1"/>
          </p:cNvSpPr>
          <p:nvPr/>
        </p:nvSpPr>
        <p:spPr bwMode="auto">
          <a:xfrm flipV="1">
            <a:off x="7705035" y="3255767"/>
            <a:ext cx="838152" cy="341569"/>
          </a:xfrm>
          <a:prstGeom prst="line">
            <a:avLst/>
          </a:prstGeom>
          <a:noFill/>
          <a:ln w="9525">
            <a:solidFill>
              <a:srgbClr val="7030A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52" name="Rectangle 50"/>
          <p:cNvSpPr>
            <a:spLocks noChangeArrowheads="1"/>
          </p:cNvSpPr>
          <p:nvPr/>
        </p:nvSpPr>
        <p:spPr bwMode="auto">
          <a:xfrm>
            <a:off x="5805955" y="4905702"/>
            <a:ext cx="323309" cy="448635"/>
          </a:xfrm>
          <a:prstGeom prst="rect">
            <a:avLst/>
          </a:prstGeom>
          <a:solidFill>
            <a:schemeClr val="bg1">
              <a:lumMod val="85000"/>
            </a:schemeClr>
          </a:solidFill>
          <a:ln w="9525">
            <a:solidFill>
              <a:schemeClr val="tx1"/>
            </a:solidFill>
            <a:miter lim="800000"/>
            <a:headEnd/>
            <a:tailEnd/>
          </a:ln>
          <a:effectLst/>
        </p:spPr>
        <p:txBody>
          <a:bodyPr wrap="none"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57" name="矩形 56"/>
          <p:cNvSpPr/>
          <p:nvPr/>
        </p:nvSpPr>
        <p:spPr>
          <a:xfrm>
            <a:off x="4415765" y="1846816"/>
            <a:ext cx="7120455" cy="954300"/>
          </a:xfrm>
          <a:prstGeom prst="rect">
            <a:avLst/>
          </a:prstGeom>
          <a:noFill/>
          <a:ln>
            <a:solidFill>
              <a:srgbClr val="7030A0"/>
            </a:solidFill>
          </a:ln>
        </p:spPr>
        <p:txBody>
          <a:bodyPr wrap="square">
            <a:spAutoFit/>
          </a:bodyPr>
          <a:lstStyle/>
          <a:p>
            <a:r>
              <a:rPr lang="zh-CN" altLang="en-US" sz="1867" dirty="0">
                <a:latin typeface="微软雅黑" pitchFamily="34" charset="-122"/>
                <a:ea typeface="微软雅黑" pitchFamily="34" charset="-122"/>
              </a:rPr>
              <a:t>假定 </a:t>
            </a:r>
            <a:r>
              <a:rPr lang="en-US" altLang="zh-CN" sz="1867" dirty="0">
                <a:latin typeface="微软雅黑" pitchFamily="34" charset="-122"/>
                <a:ea typeface="微软雅黑" pitchFamily="34" charset="-122"/>
              </a:rPr>
              <a:t>A </a:t>
            </a:r>
            <a:r>
              <a:rPr lang="zh-CN" altLang="en-US" sz="1867" dirty="0">
                <a:latin typeface="微软雅黑" pitchFamily="34" charset="-122"/>
                <a:ea typeface="微软雅黑" pitchFamily="34" charset="-122"/>
              </a:rPr>
              <a:t>向 </a:t>
            </a:r>
            <a:r>
              <a:rPr lang="en-US" altLang="zh-CN" sz="1867" dirty="0">
                <a:latin typeface="微软雅黑" pitchFamily="34" charset="-122"/>
                <a:ea typeface="微软雅黑" pitchFamily="34" charset="-122"/>
              </a:rPr>
              <a:t>B </a:t>
            </a:r>
            <a:r>
              <a:rPr lang="zh-CN" altLang="en-US" sz="1867" dirty="0">
                <a:latin typeface="微软雅黑" pitchFamily="34" charset="-122"/>
                <a:ea typeface="微软雅黑" pitchFamily="34" charset="-122"/>
              </a:rPr>
              <a:t>发送电子邮件明文</a:t>
            </a:r>
            <a:r>
              <a:rPr lang="en-US" altLang="zh-CN" sz="1867" i="1" dirty="0">
                <a:latin typeface="微软雅黑" pitchFamily="34" charset="-122"/>
                <a:ea typeface="微软雅黑" pitchFamily="34" charset="-122"/>
              </a:rPr>
              <a:t>M</a:t>
            </a:r>
            <a:r>
              <a:rPr lang="zh-CN" altLang="en-US" sz="1867" dirty="0">
                <a:latin typeface="微软雅黑" pitchFamily="34" charset="-122"/>
                <a:ea typeface="微软雅黑" pitchFamily="34" charset="-122"/>
              </a:rPr>
              <a:t>，使用 </a:t>
            </a:r>
            <a:r>
              <a:rPr lang="en-US" altLang="zh-CN" sz="1867" dirty="0">
                <a:latin typeface="微软雅黑" pitchFamily="34" charset="-122"/>
                <a:ea typeface="微软雅黑" pitchFamily="34" charset="-122"/>
              </a:rPr>
              <a:t>PGP </a:t>
            </a:r>
            <a:r>
              <a:rPr lang="zh-CN" altLang="en-US" sz="1867" dirty="0">
                <a:latin typeface="微软雅黑" pitchFamily="34" charset="-122"/>
                <a:ea typeface="微软雅黑" pitchFamily="34" charset="-122"/>
              </a:rPr>
              <a:t>协议进行加密</a:t>
            </a:r>
          </a:p>
          <a:p>
            <a:r>
              <a:rPr lang="en-US" altLang="zh-CN" sz="1867" dirty="0">
                <a:solidFill>
                  <a:srgbClr val="7030A0"/>
                </a:solidFill>
                <a:latin typeface="微软雅黑" pitchFamily="34" charset="-122"/>
                <a:ea typeface="微软雅黑" pitchFamily="34" charset="-122"/>
              </a:rPr>
              <a:t>A </a:t>
            </a:r>
            <a:r>
              <a:rPr lang="zh-CN" altLang="en-US" sz="1867" dirty="0">
                <a:solidFill>
                  <a:srgbClr val="7030A0"/>
                </a:solidFill>
                <a:latin typeface="微软雅黑" pitchFamily="34" charset="-122"/>
                <a:ea typeface="微软雅黑" pitchFamily="34" charset="-122"/>
              </a:rPr>
              <a:t>有三个密钥：</a:t>
            </a:r>
            <a:r>
              <a:rPr lang="en-US" altLang="zh-CN" sz="1867" dirty="0">
                <a:latin typeface="微软雅黑" pitchFamily="34" charset="-122"/>
                <a:ea typeface="微软雅黑" pitchFamily="34" charset="-122"/>
              </a:rPr>
              <a:t>A</a:t>
            </a:r>
            <a:r>
              <a:rPr lang="zh-CN" altLang="en-US" sz="1867" dirty="0">
                <a:latin typeface="微软雅黑" pitchFamily="34" charset="-122"/>
                <a:ea typeface="微软雅黑" pitchFamily="34" charset="-122"/>
              </a:rPr>
              <a:t>的私钥、</a:t>
            </a:r>
            <a:r>
              <a:rPr lang="en-US" altLang="zh-CN" sz="1867" dirty="0">
                <a:latin typeface="微软雅黑" pitchFamily="34" charset="-122"/>
                <a:ea typeface="微软雅黑" pitchFamily="34" charset="-122"/>
              </a:rPr>
              <a:t>B</a:t>
            </a:r>
            <a:r>
              <a:rPr lang="zh-CN" altLang="en-US" sz="1867" dirty="0">
                <a:latin typeface="微软雅黑" pitchFamily="34" charset="-122"/>
                <a:ea typeface="微软雅黑" pitchFamily="34" charset="-122"/>
              </a:rPr>
              <a:t>的公钥和</a:t>
            </a:r>
            <a:r>
              <a:rPr lang="en-US" altLang="zh-CN" sz="1867" dirty="0">
                <a:latin typeface="微软雅黑" pitchFamily="34" charset="-122"/>
                <a:ea typeface="微软雅黑" pitchFamily="34" charset="-122"/>
              </a:rPr>
              <a:t>A</a:t>
            </a:r>
            <a:r>
              <a:rPr lang="zh-CN" altLang="en-US" sz="1867" dirty="0">
                <a:latin typeface="微软雅黑" pitchFamily="34" charset="-122"/>
                <a:ea typeface="微软雅黑" pitchFamily="34" charset="-122"/>
              </a:rPr>
              <a:t>随机生成的一次性对称密钥</a:t>
            </a:r>
          </a:p>
          <a:p>
            <a:r>
              <a:rPr lang="en-US" altLang="zh-CN" sz="1867" dirty="0">
                <a:solidFill>
                  <a:srgbClr val="7030A0"/>
                </a:solidFill>
                <a:latin typeface="微软雅黑" pitchFamily="34" charset="-122"/>
                <a:ea typeface="微软雅黑" pitchFamily="34" charset="-122"/>
              </a:rPr>
              <a:t>B </a:t>
            </a:r>
            <a:r>
              <a:rPr lang="zh-CN" altLang="en-US" sz="1867" dirty="0">
                <a:solidFill>
                  <a:srgbClr val="7030A0"/>
                </a:solidFill>
                <a:latin typeface="微软雅黑" pitchFamily="34" charset="-122"/>
                <a:ea typeface="微软雅黑" pitchFamily="34" charset="-122"/>
              </a:rPr>
              <a:t>有两个密钥：</a:t>
            </a:r>
            <a:r>
              <a:rPr lang="en-US" altLang="zh-CN" sz="1867" dirty="0">
                <a:latin typeface="微软雅黑" pitchFamily="34" charset="-122"/>
                <a:ea typeface="微软雅黑" pitchFamily="34" charset="-122"/>
              </a:rPr>
              <a:t>B</a:t>
            </a:r>
            <a:r>
              <a:rPr lang="zh-CN" altLang="en-US" sz="1867" dirty="0">
                <a:latin typeface="微软雅黑" pitchFamily="34" charset="-122"/>
                <a:ea typeface="微软雅黑" pitchFamily="34" charset="-122"/>
              </a:rPr>
              <a:t>的私钥和</a:t>
            </a:r>
            <a:r>
              <a:rPr lang="en-US" altLang="zh-CN" sz="1867" dirty="0">
                <a:latin typeface="微软雅黑" pitchFamily="34" charset="-122"/>
                <a:ea typeface="微软雅黑" pitchFamily="34" charset="-122"/>
              </a:rPr>
              <a:t>A</a:t>
            </a:r>
            <a:r>
              <a:rPr lang="zh-CN" altLang="en-US" sz="1867" dirty="0">
                <a:latin typeface="微软雅黑" pitchFamily="34" charset="-122"/>
                <a:ea typeface="微软雅黑" pitchFamily="34" charset="-122"/>
              </a:rPr>
              <a:t>的公钥</a:t>
            </a:r>
          </a:p>
        </p:txBody>
      </p:sp>
      <p:sp>
        <p:nvSpPr>
          <p:cNvPr id="58" name="标题 1">
            <a:extLst>
              <a:ext uri="{FF2B5EF4-FFF2-40B4-BE49-F238E27FC236}">
                <a16:creationId xmlns:a16="http://schemas.microsoft.com/office/drawing/2014/main" id="{99635510-10D6-4922-8ACE-1C488EDFC61D}"/>
              </a:ext>
            </a:extLst>
          </p:cNvPr>
          <p:cNvSpPr>
            <a:spLocks noGrp="1"/>
          </p:cNvSpPr>
          <p:nvPr>
            <p:ph type="title"/>
          </p:nvPr>
        </p:nvSpPr>
        <p:spPr>
          <a:xfrm>
            <a:off x="1307508" y="365126"/>
            <a:ext cx="8220812" cy="879086"/>
          </a:xfrm>
        </p:spPr>
        <p:txBody>
          <a:bodyPr>
            <a:normAutofit/>
          </a:bodyPr>
          <a:lstStyle/>
          <a:p>
            <a:r>
              <a:rPr lang="zh-CN" altLang="en-US" dirty="0"/>
              <a:t>优良保密协议</a:t>
            </a:r>
            <a:r>
              <a:rPr lang="en-US" altLang="zh-CN" dirty="0"/>
              <a:t>PGP </a:t>
            </a:r>
            <a:r>
              <a:rPr lang="en-US" altLang="zh-CN" sz="3200" dirty="0"/>
              <a:t>(3/3)</a:t>
            </a:r>
            <a:endParaRPr lang="zh-CN" altLang="en-US" dirty="0"/>
          </a:p>
        </p:txBody>
      </p:sp>
      <p:sp>
        <p:nvSpPr>
          <p:cNvPr id="60" name="页脚占位符 8">
            <a:extLst>
              <a:ext uri="{FF2B5EF4-FFF2-40B4-BE49-F238E27FC236}">
                <a16:creationId xmlns:a16="http://schemas.microsoft.com/office/drawing/2014/main" id="{B0364C56-909A-4AF5-9959-51605F130C7B}"/>
              </a:ext>
            </a:extLst>
          </p:cNvPr>
          <p:cNvSpPr>
            <a:spLocks noGrp="1"/>
          </p:cNvSpPr>
          <p:nvPr>
            <p:ph type="ftr" sz="quarter" idx="11"/>
          </p:nvPr>
        </p:nvSpPr>
        <p:spPr>
          <a:xfrm>
            <a:off x="4392168" y="6489303"/>
            <a:ext cx="4114800" cy="365125"/>
          </a:xfrm>
        </p:spPr>
        <p:txBody>
          <a:bodyPr/>
          <a:lstStyle/>
          <a:p>
            <a:r>
              <a:rPr kumimoji="1" lang="zh-CN" altLang="en-US" dirty="0"/>
              <a:t>引自：计算机网络（第</a:t>
            </a:r>
            <a:r>
              <a:rPr kumimoji="1" lang="en-US" altLang="zh-CN" dirty="0"/>
              <a:t>7</a:t>
            </a:r>
            <a:r>
              <a:rPr kumimoji="1" lang="zh-CN" altLang="en-US" dirty="0"/>
              <a:t>版）谢希仁 编著</a:t>
            </a:r>
          </a:p>
        </p:txBody>
      </p:sp>
      <p:sp>
        <p:nvSpPr>
          <p:cNvPr id="61" name="Rectangle 6">
            <a:extLst>
              <a:ext uri="{FF2B5EF4-FFF2-40B4-BE49-F238E27FC236}">
                <a16:creationId xmlns:a16="http://schemas.microsoft.com/office/drawing/2014/main" id="{DB161295-299D-4342-B333-4CB3CB694D56}"/>
              </a:ext>
            </a:extLst>
          </p:cNvPr>
          <p:cNvSpPr>
            <a:spLocks noChangeArrowheads="1"/>
          </p:cNvSpPr>
          <p:nvPr/>
        </p:nvSpPr>
        <p:spPr bwMode="auto">
          <a:xfrm>
            <a:off x="2640086" y="5764291"/>
            <a:ext cx="69118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800" dirty="0">
                <a:solidFill>
                  <a:srgbClr val="7030A0"/>
                </a:solidFill>
                <a:latin typeface="微软雅黑" pitchFamily="34" charset="-122"/>
                <a:ea typeface="微软雅黑" pitchFamily="34" charset="-122"/>
              </a:rPr>
              <a:t>PGP</a:t>
            </a:r>
            <a:r>
              <a:rPr lang="zh-CN" altLang="en-US" sz="2800" dirty="0">
                <a:solidFill>
                  <a:srgbClr val="7030A0"/>
                </a:solidFill>
                <a:latin typeface="微软雅黑" pitchFamily="34" charset="-122"/>
                <a:ea typeface="微软雅黑" pitchFamily="34" charset="-122"/>
              </a:rPr>
              <a:t>工作原理：接收方 </a:t>
            </a:r>
            <a:r>
              <a:rPr lang="en-US" altLang="zh-CN" sz="2800" dirty="0">
                <a:solidFill>
                  <a:srgbClr val="7030A0"/>
                </a:solidFill>
                <a:latin typeface="微软雅黑" pitchFamily="34" charset="-122"/>
                <a:ea typeface="微软雅黑" pitchFamily="34" charset="-122"/>
              </a:rPr>
              <a:t>B </a:t>
            </a:r>
            <a:r>
              <a:rPr lang="zh-CN" altLang="en-US" sz="2800" dirty="0">
                <a:solidFill>
                  <a:srgbClr val="7030A0"/>
                </a:solidFill>
                <a:latin typeface="微软雅黑" pitchFamily="34" charset="-122"/>
                <a:ea typeface="微软雅黑" pitchFamily="34" charset="-122"/>
              </a:rPr>
              <a:t>的 </a:t>
            </a:r>
            <a:r>
              <a:rPr lang="en-US" altLang="zh-CN" sz="2800" dirty="0">
                <a:solidFill>
                  <a:srgbClr val="7030A0"/>
                </a:solidFill>
                <a:latin typeface="微软雅黑" pitchFamily="34" charset="-122"/>
                <a:ea typeface="微软雅黑" pitchFamily="34" charset="-122"/>
              </a:rPr>
              <a:t>PGP </a:t>
            </a:r>
            <a:r>
              <a:rPr lang="zh-CN" altLang="en-US" sz="2800" dirty="0">
                <a:solidFill>
                  <a:srgbClr val="7030A0"/>
                </a:solidFill>
                <a:latin typeface="微软雅黑" pitchFamily="34" charset="-122"/>
                <a:ea typeface="微软雅黑" pitchFamily="34" charset="-122"/>
              </a:rPr>
              <a:t>处理过程</a:t>
            </a:r>
          </a:p>
        </p:txBody>
      </p:sp>
      <p:sp>
        <p:nvSpPr>
          <p:cNvPr id="63" name="Freeform 78">
            <a:extLst>
              <a:ext uri="{FF2B5EF4-FFF2-40B4-BE49-F238E27FC236}">
                <a16:creationId xmlns:a16="http://schemas.microsoft.com/office/drawing/2014/main" id="{BBFEB53D-AB70-4C4E-ACC4-BDF9DD5BEA36}"/>
              </a:ext>
            </a:extLst>
          </p:cNvPr>
          <p:cNvSpPr>
            <a:spLocks/>
          </p:cNvSpPr>
          <p:nvPr/>
        </p:nvSpPr>
        <p:spPr bwMode="auto">
          <a:xfrm>
            <a:off x="2365983" y="3694119"/>
            <a:ext cx="514350" cy="365125"/>
          </a:xfrm>
          <a:custGeom>
            <a:avLst/>
            <a:gdLst>
              <a:gd name="T0" fmla="*/ 101 w 137"/>
              <a:gd name="T1" fmla="*/ 51 h 97"/>
              <a:gd name="T2" fmla="*/ 91 w 137"/>
              <a:gd name="T3" fmla="*/ 42 h 97"/>
              <a:gd name="T4" fmla="*/ 69 w 137"/>
              <a:gd name="T5" fmla="*/ 60 h 97"/>
              <a:gd name="T6" fmla="*/ 67 w 137"/>
              <a:gd name="T7" fmla="*/ 61 h 97"/>
              <a:gd name="T8" fmla="*/ 65 w 137"/>
              <a:gd name="T9" fmla="*/ 60 h 97"/>
              <a:gd name="T10" fmla="*/ 44 w 137"/>
              <a:gd name="T11" fmla="*/ 42 h 97"/>
              <a:gd name="T12" fmla="*/ 8 w 137"/>
              <a:gd name="T13" fmla="*/ 75 h 97"/>
              <a:gd name="T14" fmla="*/ 6 w 137"/>
              <a:gd name="T15" fmla="*/ 76 h 97"/>
              <a:gd name="T16" fmla="*/ 6 w 137"/>
              <a:gd name="T17" fmla="*/ 76 h 97"/>
              <a:gd name="T18" fmla="*/ 4 w 137"/>
              <a:gd name="T19" fmla="*/ 75 h 97"/>
              <a:gd name="T20" fmla="*/ 3 w 137"/>
              <a:gd name="T21" fmla="*/ 73 h 97"/>
              <a:gd name="T22" fmla="*/ 3 w 137"/>
              <a:gd name="T23" fmla="*/ 73 h 97"/>
              <a:gd name="T24" fmla="*/ 4 w 137"/>
              <a:gd name="T25" fmla="*/ 71 h 97"/>
              <a:gd name="T26" fmla="*/ 39 w 137"/>
              <a:gd name="T27" fmla="*/ 38 h 97"/>
              <a:gd name="T28" fmla="*/ 7 w 137"/>
              <a:gd name="T29" fmla="*/ 11 h 97"/>
              <a:gd name="T30" fmla="*/ 6 w 137"/>
              <a:gd name="T31" fmla="*/ 7 h 97"/>
              <a:gd name="T32" fmla="*/ 10 w 137"/>
              <a:gd name="T33" fmla="*/ 7 h 97"/>
              <a:gd name="T34" fmla="*/ 13 w 137"/>
              <a:gd name="T35" fmla="*/ 9 h 97"/>
              <a:gd name="T36" fmla="*/ 67 w 137"/>
              <a:gd name="T37" fmla="*/ 54 h 97"/>
              <a:gd name="T38" fmla="*/ 122 w 137"/>
              <a:gd name="T39" fmla="*/ 9 h 97"/>
              <a:gd name="T40" fmla="*/ 124 w 137"/>
              <a:gd name="T41" fmla="*/ 6 h 97"/>
              <a:gd name="T42" fmla="*/ 129 w 137"/>
              <a:gd name="T43" fmla="*/ 7 h 97"/>
              <a:gd name="T44" fmla="*/ 128 w 137"/>
              <a:gd name="T45" fmla="*/ 11 h 97"/>
              <a:gd name="T46" fmla="*/ 96 w 137"/>
              <a:gd name="T47" fmla="*/ 38 h 97"/>
              <a:gd name="T48" fmla="*/ 107 w 137"/>
              <a:gd name="T49" fmla="*/ 49 h 97"/>
              <a:gd name="T50" fmla="*/ 123 w 137"/>
              <a:gd name="T51" fmla="*/ 46 h 97"/>
              <a:gd name="T52" fmla="*/ 137 w 137"/>
              <a:gd name="T53" fmla="*/ 48 h 97"/>
              <a:gd name="T54" fmla="*/ 137 w 137"/>
              <a:gd name="T55" fmla="*/ 9 h 97"/>
              <a:gd name="T56" fmla="*/ 127 w 137"/>
              <a:gd name="T57" fmla="*/ 0 h 97"/>
              <a:gd name="T58" fmla="*/ 9 w 137"/>
              <a:gd name="T59" fmla="*/ 0 h 97"/>
              <a:gd name="T60" fmla="*/ 0 w 137"/>
              <a:gd name="T61" fmla="*/ 9 h 97"/>
              <a:gd name="T62" fmla="*/ 0 w 137"/>
              <a:gd name="T63" fmla="*/ 87 h 97"/>
              <a:gd name="T64" fmla="*/ 9 w 137"/>
              <a:gd name="T65" fmla="*/ 97 h 97"/>
              <a:gd name="T66" fmla="*/ 75 w 137"/>
              <a:gd name="T67" fmla="*/ 97 h 97"/>
              <a:gd name="T68" fmla="*/ 75 w 137"/>
              <a:gd name="T69" fmla="*/ 94 h 97"/>
              <a:gd name="T70" fmla="*/ 101 w 137"/>
              <a:gd name="T71"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 h="97">
                <a:moveTo>
                  <a:pt x="101" y="51"/>
                </a:moveTo>
                <a:cubicBezTo>
                  <a:pt x="91" y="42"/>
                  <a:pt x="91" y="42"/>
                  <a:pt x="91" y="42"/>
                </a:cubicBezTo>
                <a:cubicBezTo>
                  <a:pt x="69" y="60"/>
                  <a:pt x="69" y="60"/>
                  <a:pt x="69" y="60"/>
                </a:cubicBezTo>
                <a:cubicBezTo>
                  <a:pt x="69" y="61"/>
                  <a:pt x="68" y="61"/>
                  <a:pt x="67" y="61"/>
                </a:cubicBezTo>
                <a:cubicBezTo>
                  <a:pt x="67" y="61"/>
                  <a:pt x="66" y="61"/>
                  <a:pt x="65" y="60"/>
                </a:cubicBezTo>
                <a:cubicBezTo>
                  <a:pt x="44" y="42"/>
                  <a:pt x="44" y="42"/>
                  <a:pt x="44" y="42"/>
                </a:cubicBezTo>
                <a:cubicBezTo>
                  <a:pt x="8" y="75"/>
                  <a:pt x="8" y="75"/>
                  <a:pt x="8" y="75"/>
                </a:cubicBezTo>
                <a:cubicBezTo>
                  <a:pt x="7" y="76"/>
                  <a:pt x="7" y="76"/>
                  <a:pt x="6" y="76"/>
                </a:cubicBezTo>
                <a:cubicBezTo>
                  <a:pt x="6" y="76"/>
                  <a:pt x="6" y="76"/>
                  <a:pt x="6" y="76"/>
                </a:cubicBezTo>
                <a:cubicBezTo>
                  <a:pt x="5" y="76"/>
                  <a:pt x="4" y="76"/>
                  <a:pt x="4" y="75"/>
                </a:cubicBezTo>
                <a:cubicBezTo>
                  <a:pt x="3" y="74"/>
                  <a:pt x="3" y="74"/>
                  <a:pt x="3" y="73"/>
                </a:cubicBezTo>
                <a:cubicBezTo>
                  <a:pt x="3" y="73"/>
                  <a:pt x="3" y="73"/>
                  <a:pt x="3" y="73"/>
                </a:cubicBezTo>
                <a:cubicBezTo>
                  <a:pt x="3" y="72"/>
                  <a:pt x="3" y="71"/>
                  <a:pt x="4" y="71"/>
                </a:cubicBezTo>
                <a:cubicBezTo>
                  <a:pt x="39" y="38"/>
                  <a:pt x="39" y="38"/>
                  <a:pt x="39" y="38"/>
                </a:cubicBezTo>
                <a:cubicBezTo>
                  <a:pt x="7" y="11"/>
                  <a:pt x="7" y="11"/>
                  <a:pt x="7" y="11"/>
                </a:cubicBezTo>
                <a:cubicBezTo>
                  <a:pt x="5" y="10"/>
                  <a:pt x="5" y="8"/>
                  <a:pt x="6" y="7"/>
                </a:cubicBezTo>
                <a:cubicBezTo>
                  <a:pt x="7" y="6"/>
                  <a:pt x="9" y="5"/>
                  <a:pt x="10" y="7"/>
                </a:cubicBezTo>
                <a:cubicBezTo>
                  <a:pt x="13" y="9"/>
                  <a:pt x="13" y="9"/>
                  <a:pt x="13" y="9"/>
                </a:cubicBezTo>
                <a:cubicBezTo>
                  <a:pt x="67" y="54"/>
                  <a:pt x="67" y="54"/>
                  <a:pt x="67" y="54"/>
                </a:cubicBezTo>
                <a:cubicBezTo>
                  <a:pt x="122" y="9"/>
                  <a:pt x="122" y="9"/>
                  <a:pt x="122" y="9"/>
                </a:cubicBezTo>
                <a:cubicBezTo>
                  <a:pt x="124" y="6"/>
                  <a:pt x="124" y="6"/>
                  <a:pt x="124" y="6"/>
                </a:cubicBezTo>
                <a:cubicBezTo>
                  <a:pt x="126" y="5"/>
                  <a:pt x="128" y="6"/>
                  <a:pt x="129" y="7"/>
                </a:cubicBezTo>
                <a:cubicBezTo>
                  <a:pt x="130" y="8"/>
                  <a:pt x="130" y="10"/>
                  <a:pt x="128" y="11"/>
                </a:cubicBezTo>
                <a:cubicBezTo>
                  <a:pt x="96" y="38"/>
                  <a:pt x="96" y="38"/>
                  <a:pt x="96" y="38"/>
                </a:cubicBezTo>
                <a:cubicBezTo>
                  <a:pt x="107" y="49"/>
                  <a:pt x="107" y="49"/>
                  <a:pt x="107" y="49"/>
                </a:cubicBezTo>
                <a:cubicBezTo>
                  <a:pt x="112" y="47"/>
                  <a:pt x="117" y="46"/>
                  <a:pt x="123" y="46"/>
                </a:cubicBezTo>
                <a:cubicBezTo>
                  <a:pt x="128" y="46"/>
                  <a:pt x="132" y="47"/>
                  <a:pt x="137" y="48"/>
                </a:cubicBezTo>
                <a:cubicBezTo>
                  <a:pt x="137" y="9"/>
                  <a:pt x="137" y="9"/>
                  <a:pt x="137" y="9"/>
                </a:cubicBezTo>
                <a:cubicBezTo>
                  <a:pt x="137" y="4"/>
                  <a:pt x="133" y="0"/>
                  <a:pt x="127" y="0"/>
                </a:cubicBezTo>
                <a:cubicBezTo>
                  <a:pt x="9" y="0"/>
                  <a:pt x="9" y="0"/>
                  <a:pt x="9" y="0"/>
                </a:cubicBezTo>
                <a:cubicBezTo>
                  <a:pt x="4" y="0"/>
                  <a:pt x="0" y="4"/>
                  <a:pt x="0" y="9"/>
                </a:cubicBezTo>
                <a:cubicBezTo>
                  <a:pt x="0" y="87"/>
                  <a:pt x="0" y="87"/>
                  <a:pt x="0" y="87"/>
                </a:cubicBezTo>
                <a:cubicBezTo>
                  <a:pt x="0" y="93"/>
                  <a:pt x="4" y="97"/>
                  <a:pt x="9" y="97"/>
                </a:cubicBezTo>
                <a:cubicBezTo>
                  <a:pt x="75" y="97"/>
                  <a:pt x="75" y="97"/>
                  <a:pt x="75" y="97"/>
                </a:cubicBezTo>
                <a:cubicBezTo>
                  <a:pt x="75" y="96"/>
                  <a:pt x="75" y="95"/>
                  <a:pt x="75" y="94"/>
                </a:cubicBezTo>
                <a:cubicBezTo>
                  <a:pt x="75" y="75"/>
                  <a:pt x="86" y="59"/>
                  <a:pt x="101" y="51"/>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pic>
        <p:nvPicPr>
          <p:cNvPr id="65" name="Picture 35" descr="BS00768_[1]">
            <a:extLst>
              <a:ext uri="{FF2B5EF4-FFF2-40B4-BE49-F238E27FC236}">
                <a16:creationId xmlns:a16="http://schemas.microsoft.com/office/drawing/2014/main" id="{62454F8E-4C58-4E50-A3BA-B8E4313D4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885" flipH="1" flipV="1">
            <a:off x="6367494" y="3808930"/>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6" name="Picture 35" descr="BS00768_[1]">
            <a:extLst>
              <a:ext uri="{FF2B5EF4-FFF2-40B4-BE49-F238E27FC236}">
                <a16:creationId xmlns:a16="http://schemas.microsoft.com/office/drawing/2014/main" id="{84BA92EB-805E-4B84-A96F-BFC63B81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885" flipH="1" flipV="1">
            <a:off x="6979915" y="4304944"/>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7" name="Picture 35" descr="BS00768_[1]">
            <a:extLst>
              <a:ext uri="{FF2B5EF4-FFF2-40B4-BE49-F238E27FC236}">
                <a16:creationId xmlns:a16="http://schemas.microsoft.com/office/drawing/2014/main" id="{03A37374-46EB-4862-A429-0D58B98D6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53885" flipH="1" flipV="1">
            <a:off x="5768642" y="5043177"/>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 name="Freeform 81">
            <a:extLst>
              <a:ext uri="{FF2B5EF4-FFF2-40B4-BE49-F238E27FC236}">
                <a16:creationId xmlns:a16="http://schemas.microsoft.com/office/drawing/2014/main" id="{E41EAC3E-1136-42A3-AAF6-57066094FE15}"/>
              </a:ext>
            </a:extLst>
          </p:cNvPr>
          <p:cNvSpPr>
            <a:spLocks noEditPoints="1"/>
          </p:cNvSpPr>
          <p:nvPr/>
        </p:nvSpPr>
        <p:spPr bwMode="auto">
          <a:xfrm>
            <a:off x="2661888" y="3886455"/>
            <a:ext cx="327025" cy="322263"/>
          </a:xfrm>
          <a:custGeom>
            <a:avLst/>
            <a:gdLst>
              <a:gd name="T0" fmla="*/ 43 w 87"/>
              <a:gd name="T1" fmla="*/ 0 h 86"/>
              <a:gd name="T2" fmla="*/ 0 w 87"/>
              <a:gd name="T3" fmla="*/ 43 h 86"/>
              <a:gd name="T4" fmla="*/ 43 w 87"/>
              <a:gd name="T5" fmla="*/ 86 h 86"/>
              <a:gd name="T6" fmla="*/ 87 w 87"/>
              <a:gd name="T7" fmla="*/ 43 h 86"/>
              <a:gd name="T8" fmla="*/ 43 w 87"/>
              <a:gd name="T9" fmla="*/ 0 h 86"/>
              <a:gd name="T10" fmla="*/ 71 w 87"/>
              <a:gd name="T11" fmla="*/ 52 h 86"/>
              <a:gd name="T12" fmla="*/ 19 w 87"/>
              <a:gd name="T13" fmla="*/ 52 h 86"/>
              <a:gd name="T14" fmla="*/ 12 w 87"/>
              <a:gd name="T15" fmla="*/ 45 h 86"/>
              <a:gd name="T16" fmla="*/ 19 w 87"/>
              <a:gd name="T17" fmla="*/ 37 h 86"/>
              <a:gd name="T18" fmla="*/ 71 w 87"/>
              <a:gd name="T19" fmla="*/ 37 h 86"/>
              <a:gd name="T20" fmla="*/ 78 w 87"/>
              <a:gd name="T21" fmla="*/ 45 h 86"/>
              <a:gd name="T22" fmla="*/ 71 w 87"/>
              <a:gd name="T23" fmla="*/ 5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6">
                <a:moveTo>
                  <a:pt x="43" y="0"/>
                </a:moveTo>
                <a:cubicBezTo>
                  <a:pt x="19" y="0"/>
                  <a:pt x="0" y="19"/>
                  <a:pt x="0" y="43"/>
                </a:cubicBezTo>
                <a:cubicBezTo>
                  <a:pt x="0" y="67"/>
                  <a:pt x="19" y="86"/>
                  <a:pt x="43" y="86"/>
                </a:cubicBezTo>
                <a:cubicBezTo>
                  <a:pt x="67" y="86"/>
                  <a:pt x="87" y="67"/>
                  <a:pt x="87" y="43"/>
                </a:cubicBezTo>
                <a:cubicBezTo>
                  <a:pt x="87" y="19"/>
                  <a:pt x="67" y="0"/>
                  <a:pt x="43" y="0"/>
                </a:cubicBezTo>
                <a:close/>
                <a:moveTo>
                  <a:pt x="71" y="52"/>
                </a:moveTo>
                <a:cubicBezTo>
                  <a:pt x="19" y="52"/>
                  <a:pt x="19" y="52"/>
                  <a:pt x="19" y="52"/>
                </a:cubicBezTo>
                <a:cubicBezTo>
                  <a:pt x="15" y="52"/>
                  <a:pt x="12" y="49"/>
                  <a:pt x="12" y="45"/>
                </a:cubicBezTo>
                <a:cubicBezTo>
                  <a:pt x="12" y="41"/>
                  <a:pt x="15" y="37"/>
                  <a:pt x="19" y="37"/>
                </a:cubicBezTo>
                <a:cubicBezTo>
                  <a:pt x="71" y="37"/>
                  <a:pt x="71" y="37"/>
                  <a:pt x="71" y="37"/>
                </a:cubicBezTo>
                <a:cubicBezTo>
                  <a:pt x="75" y="37"/>
                  <a:pt x="78" y="41"/>
                  <a:pt x="78" y="45"/>
                </a:cubicBezTo>
                <a:cubicBezTo>
                  <a:pt x="78" y="49"/>
                  <a:pt x="75" y="52"/>
                  <a:pt x="71" y="5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itchFamily="34" charset="-122"/>
              <a:ea typeface="微软雅黑" pitchFamily="34" charset="-122"/>
            </a:endParaRPr>
          </a:p>
        </p:txBody>
      </p:sp>
      <p:sp>
        <p:nvSpPr>
          <p:cNvPr id="51" name="日期占位符 9">
            <a:extLst>
              <a:ext uri="{FF2B5EF4-FFF2-40B4-BE49-F238E27FC236}">
                <a16:creationId xmlns:a16="http://schemas.microsoft.com/office/drawing/2014/main" id="{F1B788C4-8D70-46D9-A743-3E7E674AE72D}"/>
              </a:ext>
            </a:extLst>
          </p:cNvPr>
          <p:cNvSpPr>
            <a:spLocks noGrp="1"/>
          </p:cNvSpPr>
          <p:nvPr>
            <p:ph type="dt" sz="half" idx="10"/>
          </p:nvPr>
        </p:nvSpPr>
        <p:spPr>
          <a:xfrm>
            <a:off x="197335" y="6489303"/>
            <a:ext cx="2743200" cy="365125"/>
          </a:xfrm>
        </p:spPr>
        <p:txBody>
          <a:bodyPr/>
          <a:lstStyle/>
          <a:p>
            <a:r>
              <a:rPr kumimoji="1" lang="en-US" altLang="zh-CN" dirty="0"/>
              <a:t>8.4.2 </a:t>
            </a:r>
            <a:r>
              <a:rPr kumimoji="1" lang="zh-CN" altLang="en-US" dirty="0"/>
              <a:t>优良保密协议</a:t>
            </a:r>
            <a:r>
              <a:rPr kumimoji="1" lang="en-US" altLang="zh-CN" dirty="0"/>
              <a:t>PGP</a:t>
            </a:r>
            <a:endParaRPr kumimoji="1" lang="zh-CN" altLang="en-US" dirty="0"/>
          </a:p>
        </p:txBody>
      </p:sp>
      <p:sp>
        <p:nvSpPr>
          <p:cNvPr id="53" name="灯片编号占位符 3">
            <a:extLst>
              <a:ext uri="{FF2B5EF4-FFF2-40B4-BE49-F238E27FC236}">
                <a16:creationId xmlns:a16="http://schemas.microsoft.com/office/drawing/2014/main" id="{2041259D-2CC7-4A6C-AC7D-E5464C876B99}"/>
              </a:ext>
            </a:extLst>
          </p:cNvPr>
          <p:cNvSpPr>
            <a:spLocks noGrp="1"/>
          </p:cNvSpPr>
          <p:nvPr>
            <p:ph type="sldNum" sz="quarter" idx="12"/>
          </p:nvPr>
        </p:nvSpPr>
        <p:spPr>
          <a:xfrm>
            <a:off x="9448800" y="65005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91576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par>
                                <p:cTn id="8" presetID="35" presetClass="emph" presetSubtype="0" repeatCount="3000" fill="hold" grpId="0" nodeType="withEffect">
                                  <p:stCondLst>
                                    <p:cond delay="0"/>
                                  </p:stCondLst>
                                  <p:childTnLst>
                                    <p:anim calcmode="discrete" valueType="str">
                                      <p:cBhvr>
                                        <p:cTn id="9" dur="500" fill="hold"/>
                                        <p:tgtEl>
                                          <p:spTgt spid="34"/>
                                        </p:tgtEl>
                                        <p:attrNameLst>
                                          <p:attrName>style.visibility</p:attrName>
                                        </p:attrNameLst>
                                      </p:cBhvr>
                                      <p:tavLst>
                                        <p:tav tm="0">
                                          <p:val>
                                            <p:strVal val="hidden"/>
                                          </p:val>
                                        </p:tav>
                                        <p:tav tm="50000">
                                          <p:val>
                                            <p:strVal val="visible"/>
                                          </p:val>
                                        </p:tav>
                                      </p:tavLst>
                                    </p:anim>
                                  </p:childTnLst>
                                </p:cTn>
                              </p:par>
                              <p:par>
                                <p:cTn id="10" presetID="35" presetClass="emph" presetSubtype="0" repeatCount="3000" fill="hold" grpId="0" nodeType="withEffect">
                                  <p:stCondLst>
                                    <p:cond delay="0"/>
                                  </p:stCondLst>
                                  <p:childTnLst>
                                    <p:anim calcmode="discrete" valueType="str">
                                      <p:cBhvr>
                                        <p:cTn id="11" dur="500" fill="hold"/>
                                        <p:tgtEl>
                                          <p:spTgt spid="28"/>
                                        </p:tgtEl>
                                        <p:attrNameLst>
                                          <p:attrName>style.visibility</p:attrName>
                                        </p:attrNameLst>
                                      </p:cBhvr>
                                      <p:tavLst>
                                        <p:tav tm="0">
                                          <p:val>
                                            <p:strVal val="hidden"/>
                                          </p:val>
                                        </p:tav>
                                        <p:tav tm="50000">
                                          <p:val>
                                            <p:strVal val="visible"/>
                                          </p:val>
                                        </p:tav>
                                      </p:tavLst>
                                    </p:anim>
                                  </p:childTnLst>
                                </p:cTn>
                              </p:par>
                            </p:childTnLst>
                          </p:cTn>
                        </p:par>
                        <p:par>
                          <p:cTn id="12" fill="hold">
                            <p:stCondLst>
                              <p:cond delay="1500"/>
                            </p:stCondLst>
                            <p:childTnLst>
                              <p:par>
                                <p:cTn id="13" presetID="35" presetClass="emph" presetSubtype="0" repeatCount="3000" fill="hold" grpId="0" nodeType="afterEffect">
                                  <p:stCondLst>
                                    <p:cond delay="0"/>
                                  </p:stCondLst>
                                  <p:childTnLst>
                                    <p:anim calcmode="discrete" valueType="str">
                                      <p:cBhvr>
                                        <p:cTn id="14" dur="500" fill="hold"/>
                                        <p:tgtEl>
                                          <p:spTgt spid="37"/>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grpId="0" nodeType="withEffect">
                                  <p:stCondLst>
                                    <p:cond delay="0"/>
                                  </p:stCondLst>
                                  <p:childTnLst>
                                    <p:anim calcmode="discrete" valueType="str">
                                      <p:cBhvr>
                                        <p:cTn id="16"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7" fill="hold">
                            <p:stCondLst>
                              <p:cond delay="3000"/>
                            </p:stCondLst>
                            <p:childTnLst>
                              <p:par>
                                <p:cTn id="18" presetID="35" presetClass="emph" presetSubtype="0" repeatCount="3000" fill="hold" grpId="0" nodeType="afterEffect">
                                  <p:stCondLst>
                                    <p:cond delay="0"/>
                                  </p:stCondLst>
                                  <p:childTnLst>
                                    <p:anim calcmode="discrete" valueType="str">
                                      <p:cBhvr>
                                        <p:cTn id="19" dur="500" fill="hold"/>
                                        <p:tgtEl>
                                          <p:spTgt spid="30"/>
                                        </p:tgtEl>
                                        <p:attrNameLst>
                                          <p:attrName>style.visibility</p:attrName>
                                        </p:attrNameLst>
                                      </p:cBhvr>
                                      <p:tavLst>
                                        <p:tav tm="0">
                                          <p:val>
                                            <p:strVal val="hidden"/>
                                          </p:val>
                                        </p:tav>
                                        <p:tav tm="50000">
                                          <p:val>
                                            <p:strVal val="visible"/>
                                          </p:val>
                                        </p:tav>
                                      </p:tavLst>
                                    </p:anim>
                                  </p:childTnLst>
                                </p:cTn>
                              </p:par>
                            </p:childTnLst>
                          </p:cTn>
                        </p:par>
                        <p:par>
                          <p:cTn id="20" fill="hold">
                            <p:stCondLst>
                              <p:cond delay="4500"/>
                            </p:stCondLst>
                            <p:childTnLst>
                              <p:par>
                                <p:cTn id="21" presetID="35" presetClass="emph" presetSubtype="0" fill="hold" grpId="0" nodeType="afterEffect">
                                  <p:stCondLst>
                                    <p:cond delay="0"/>
                                  </p:stCondLst>
                                  <p:childTnLst>
                                    <p:anim calcmode="discrete" valueType="str">
                                      <p:cBhvr>
                                        <p:cTn id="22" dur="500" fill="hold"/>
                                        <p:tgtEl>
                                          <p:spTgt spid="38"/>
                                        </p:tgtEl>
                                        <p:attrNameLst>
                                          <p:attrName>style.visibility</p:attrName>
                                        </p:attrNameLst>
                                      </p:cBhvr>
                                      <p:tavLst>
                                        <p:tav tm="0">
                                          <p:val>
                                            <p:strVal val="hidden"/>
                                          </p:val>
                                        </p:tav>
                                        <p:tav tm="50000">
                                          <p:val>
                                            <p:strVal val="visible"/>
                                          </p:val>
                                        </p:tav>
                                      </p:tavLst>
                                    </p:anim>
                                  </p:childTnLst>
                                </p:cTn>
                              </p:par>
                              <p:par>
                                <p:cTn id="23" presetID="35" presetClass="emph" presetSubtype="0" fill="hold" grpId="0" nodeType="withEffect">
                                  <p:stCondLst>
                                    <p:cond delay="0"/>
                                  </p:stCondLst>
                                  <p:childTnLst>
                                    <p:anim calcmode="discrete" valueType="str">
                                      <p:cBhvr>
                                        <p:cTn id="2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25" fill="hold">
                            <p:stCondLst>
                              <p:cond delay="5000"/>
                            </p:stCondLst>
                            <p:childTnLst>
                              <p:par>
                                <p:cTn id="26" presetID="35" presetClass="emph" presetSubtype="0" fill="hold" grpId="0" nodeType="afterEffect">
                                  <p:stCondLst>
                                    <p:cond delay="0"/>
                                  </p:stCondLst>
                                  <p:childTnLst>
                                    <p:anim calcmode="discrete" valueType="str">
                                      <p:cBhvr>
                                        <p:cTn id="27" dur="1000" fill="hold"/>
                                        <p:tgtEl>
                                          <p:spTgt spid="11"/>
                                        </p:tgtEl>
                                        <p:attrNameLst>
                                          <p:attrName>style.visibility</p:attrName>
                                        </p:attrNameLst>
                                      </p:cBhvr>
                                      <p:tavLst>
                                        <p:tav tm="0">
                                          <p:val>
                                            <p:strVal val="hidden"/>
                                          </p:val>
                                        </p:tav>
                                        <p:tav tm="50000">
                                          <p:val>
                                            <p:strVal val="visible"/>
                                          </p:val>
                                        </p:tav>
                                      </p:tavLst>
                                    </p:anim>
                                  </p:childTnLst>
                                </p:cTn>
                              </p:par>
                              <p:par>
                                <p:cTn id="28" presetID="35" presetClass="emph" presetSubtype="0" fill="hold" grpId="0" nodeType="withEffect">
                                  <p:stCondLst>
                                    <p:cond delay="0"/>
                                  </p:stCondLst>
                                  <p:childTnLst>
                                    <p:anim calcmode="discrete" valueType="str">
                                      <p:cBhvr>
                                        <p:cTn id="29" dur="500" fill="hold"/>
                                        <p:tgtEl>
                                          <p:spTgt spid="44"/>
                                        </p:tgtEl>
                                        <p:attrNameLst>
                                          <p:attrName>style.visibility</p:attrName>
                                        </p:attrNameLst>
                                      </p:cBhvr>
                                      <p:tavLst>
                                        <p:tav tm="0">
                                          <p:val>
                                            <p:strVal val="hidden"/>
                                          </p:val>
                                        </p:tav>
                                        <p:tav tm="50000">
                                          <p:val>
                                            <p:strVal val="visible"/>
                                          </p:val>
                                        </p:tav>
                                      </p:tavLst>
                                    </p:anim>
                                  </p:childTnLst>
                                </p:cTn>
                              </p:par>
                            </p:childTnLst>
                          </p:cTn>
                        </p:par>
                        <p:par>
                          <p:cTn id="30" fill="hold">
                            <p:stCondLst>
                              <p:cond delay="6000"/>
                            </p:stCondLst>
                            <p:childTnLst>
                              <p:par>
                                <p:cTn id="31" presetID="35" presetClass="emph" presetSubtype="0" fill="hold" grpId="0" nodeType="afterEffect">
                                  <p:stCondLst>
                                    <p:cond delay="0"/>
                                  </p:stCondLst>
                                  <p:childTnLst>
                                    <p:anim calcmode="discrete" valueType="str">
                                      <p:cBhvr>
                                        <p:cTn id="32" dur="750" fill="hold"/>
                                        <p:tgtEl>
                                          <p:spTgt spid="4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28" grpId="0" animBg="1"/>
      <p:bldP spid="30" grpId="0" animBg="1"/>
      <p:bldP spid="34" grpId="0" animBg="1"/>
      <p:bldP spid="37" grpId="0" animBg="1"/>
      <p:bldP spid="38" grpId="0" animBg="1"/>
      <p:bldP spid="41" grpId="0" animBg="1"/>
      <p:bldP spid="44" grpId="0" animBg="1"/>
      <p:bldP spid="46" grpId="0"/>
      <p:bldP spid="6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844AFC-3FEA-4E1B-93E7-FFA7D56D882D}"/>
              </a:ext>
            </a:extLst>
          </p:cNvPr>
          <p:cNvSpPr>
            <a:spLocks noGrp="1"/>
          </p:cNvSpPr>
          <p:nvPr>
            <p:ph type="title"/>
          </p:nvPr>
        </p:nvSpPr>
        <p:spPr>
          <a:xfrm>
            <a:off x="1252915" y="365126"/>
            <a:ext cx="8669005" cy="879086"/>
          </a:xfrm>
        </p:spPr>
        <p:txBody>
          <a:bodyPr>
            <a:normAutofit/>
          </a:bodyPr>
          <a:lstStyle/>
          <a:p>
            <a:r>
              <a:rPr lang="zh-CN" altLang="en-US" sz="3600" dirty="0"/>
              <a:t>安全多功能互联网邮件扩展</a:t>
            </a:r>
            <a:r>
              <a:rPr lang="en-US" altLang="zh-CN" sz="3600" dirty="0"/>
              <a:t>S/MIME</a:t>
            </a:r>
            <a:r>
              <a:rPr lang="en-US" altLang="zh-CN" sz="2800" dirty="0"/>
              <a:t>(1/2)</a:t>
            </a:r>
            <a:endParaRPr lang="zh-CN" altLang="en-US" sz="3600" dirty="0"/>
          </a:p>
        </p:txBody>
      </p:sp>
      <p:pic>
        <p:nvPicPr>
          <p:cNvPr id="1028" name="Picture 4">
            <a:extLst>
              <a:ext uri="{FF2B5EF4-FFF2-40B4-BE49-F238E27FC236}">
                <a16:creationId xmlns:a16="http://schemas.microsoft.com/office/drawing/2014/main" id="{85F86559-B4F3-48D7-B48A-F2BACBE57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351" y="3045342"/>
            <a:ext cx="2209600" cy="32112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日期占位符 9">
            <a:extLst>
              <a:ext uri="{FF2B5EF4-FFF2-40B4-BE49-F238E27FC236}">
                <a16:creationId xmlns:a16="http://schemas.microsoft.com/office/drawing/2014/main" id="{1E911213-9FFE-402D-875C-66FA766C62EB}"/>
              </a:ext>
            </a:extLst>
          </p:cNvPr>
          <p:cNvSpPr>
            <a:spLocks noGrp="1"/>
          </p:cNvSpPr>
          <p:nvPr>
            <p:ph type="dt" sz="half" idx="10"/>
          </p:nvPr>
        </p:nvSpPr>
        <p:spPr>
          <a:xfrm>
            <a:off x="197334" y="6489303"/>
            <a:ext cx="3608855" cy="368697"/>
          </a:xfrm>
        </p:spPr>
        <p:txBody>
          <a:bodyPr/>
          <a:lstStyle/>
          <a:p>
            <a:r>
              <a:rPr kumimoji="1" lang="en-US" altLang="zh-CN" dirty="0"/>
              <a:t>8.4.3 </a:t>
            </a:r>
            <a:r>
              <a:rPr kumimoji="1" lang="zh-CN" altLang="en-US" dirty="0"/>
              <a:t>安全多功能互联网邮件扩展</a:t>
            </a:r>
            <a:r>
              <a:rPr kumimoji="1" lang="en-US" altLang="zh-CN" dirty="0"/>
              <a:t>S/MIME</a:t>
            </a:r>
            <a:endParaRPr kumimoji="1" lang="zh-CN" altLang="en-US" dirty="0"/>
          </a:p>
        </p:txBody>
      </p:sp>
      <p:grpSp>
        <p:nvGrpSpPr>
          <p:cNvPr id="8" name="组合 7">
            <a:extLst>
              <a:ext uri="{FF2B5EF4-FFF2-40B4-BE49-F238E27FC236}">
                <a16:creationId xmlns:a16="http://schemas.microsoft.com/office/drawing/2014/main" id="{BB4F2F14-909A-4311-8963-7628DFAFF89C}"/>
              </a:ext>
            </a:extLst>
          </p:cNvPr>
          <p:cNvGrpSpPr/>
          <p:nvPr/>
        </p:nvGrpSpPr>
        <p:grpSpPr>
          <a:xfrm>
            <a:off x="1336529" y="158347"/>
            <a:ext cx="9826421" cy="3927737"/>
            <a:chOff x="1336529" y="66907"/>
            <a:chExt cx="9826421" cy="3927737"/>
          </a:xfrm>
        </p:grpSpPr>
        <p:graphicFrame>
          <p:nvGraphicFramePr>
            <p:cNvPr id="3" name="图示 2">
              <a:extLst>
                <a:ext uri="{FF2B5EF4-FFF2-40B4-BE49-F238E27FC236}">
                  <a16:creationId xmlns:a16="http://schemas.microsoft.com/office/drawing/2014/main" id="{054AECBD-2DAD-4A54-86ED-993DC73D1AB1}"/>
                </a:ext>
              </a:extLst>
            </p:cNvPr>
            <p:cNvGraphicFramePr/>
            <p:nvPr/>
          </p:nvGraphicFramePr>
          <p:xfrm>
            <a:off x="1336529" y="66907"/>
            <a:ext cx="9826421" cy="39277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文本框 4">
              <a:extLst>
                <a:ext uri="{FF2B5EF4-FFF2-40B4-BE49-F238E27FC236}">
                  <a16:creationId xmlns:a16="http://schemas.microsoft.com/office/drawing/2014/main" id="{3FB3059E-AA02-4BA1-9190-80F29AE234CC}"/>
                </a:ext>
              </a:extLst>
            </p:cNvPr>
            <p:cNvSpPr txBox="1"/>
            <p:nvPr/>
          </p:nvSpPr>
          <p:spPr>
            <a:xfrm>
              <a:off x="1924872" y="1707609"/>
              <a:ext cx="2236510" cy="707886"/>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传统电子邮件格式</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RFC 5322/SMTP</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CA6CD385-A8DE-48F6-8883-93EAB0050C4B}"/>
                </a:ext>
              </a:extLst>
            </p:cNvPr>
            <p:cNvSpPr txBox="1"/>
            <p:nvPr/>
          </p:nvSpPr>
          <p:spPr>
            <a:xfrm>
              <a:off x="5373877" y="1728872"/>
              <a:ext cx="1927131" cy="707886"/>
            </a:xfrm>
            <a:prstGeom prst="rect">
              <a:avLst/>
            </a:prstGeom>
            <a:noFill/>
          </p:spPr>
          <p:txBody>
            <a:bodyPr wrap="non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多功能互联网</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rPr>
                <a:t>邮件扩展</a:t>
              </a:r>
              <a:r>
                <a:rPr lang="en-US" altLang="zh-CN" sz="2000" dirty="0">
                  <a:solidFill>
                    <a:schemeClr val="bg1"/>
                  </a:solidFill>
                  <a:latin typeface="微软雅黑" panose="020B0503020204020204" pitchFamily="34" charset="-122"/>
                  <a:ea typeface="微软雅黑" panose="020B0503020204020204" pitchFamily="34" charset="-122"/>
                </a:rPr>
                <a:t>MIME</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F0EF088-5364-4E18-B569-9F4E608AF6C9}"/>
                </a:ext>
              </a:extLst>
            </p:cNvPr>
            <p:cNvSpPr txBox="1"/>
            <p:nvPr/>
          </p:nvSpPr>
          <p:spPr>
            <a:xfrm>
              <a:off x="8426723" y="1728872"/>
              <a:ext cx="2236510" cy="707886"/>
            </a:xfrm>
            <a:prstGeom prst="rect">
              <a:avLst/>
            </a:prstGeom>
            <a:noFill/>
          </p:spPr>
          <p:txBody>
            <a:bodyPr wrap="non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安全多功能互联网</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rPr>
                <a:t>邮件扩展</a:t>
              </a:r>
              <a:r>
                <a:rPr lang="en-US" altLang="zh-CN" sz="2000" dirty="0">
                  <a:solidFill>
                    <a:schemeClr val="bg1"/>
                  </a:solidFill>
                  <a:latin typeface="微软雅黑" panose="020B0503020204020204" pitchFamily="34" charset="-122"/>
                  <a:ea typeface="微软雅黑" panose="020B0503020204020204" pitchFamily="34" charset="-122"/>
                </a:rPr>
                <a:t>S/MIME</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11" name="表格 11">
            <a:extLst>
              <a:ext uri="{FF2B5EF4-FFF2-40B4-BE49-F238E27FC236}">
                <a16:creationId xmlns:a16="http://schemas.microsoft.com/office/drawing/2014/main" id="{D6AEA6E7-7547-47CC-8289-DE22D78F04B7}"/>
              </a:ext>
            </a:extLst>
          </p:cNvPr>
          <p:cNvGraphicFramePr>
            <a:graphicFrameLocks noGrp="1"/>
          </p:cNvGraphicFramePr>
          <p:nvPr/>
        </p:nvGraphicFramePr>
        <p:xfrm>
          <a:off x="1671270" y="2921418"/>
          <a:ext cx="6335303" cy="3397212"/>
        </p:xfrm>
        <a:graphic>
          <a:graphicData uri="http://schemas.openxmlformats.org/drawingml/2006/table">
            <a:tbl>
              <a:tblPr firstRow="1" bandRow="1">
                <a:tableStyleId>{5C22544A-7EE6-4342-B048-85BDC9FD1C3A}</a:tableStyleId>
              </a:tblPr>
              <a:tblGrid>
                <a:gridCol w="1706903">
                  <a:extLst>
                    <a:ext uri="{9D8B030D-6E8A-4147-A177-3AD203B41FA5}">
                      <a16:colId xmlns:a16="http://schemas.microsoft.com/office/drawing/2014/main" val="407706952"/>
                    </a:ext>
                  </a:extLst>
                </a:gridCol>
                <a:gridCol w="4628400">
                  <a:extLst>
                    <a:ext uri="{9D8B030D-6E8A-4147-A177-3AD203B41FA5}">
                      <a16:colId xmlns:a16="http://schemas.microsoft.com/office/drawing/2014/main" val="2336882069"/>
                    </a:ext>
                  </a:extLst>
                </a:gridCol>
              </a:tblGrid>
              <a:tr h="429060">
                <a:tc gridSpan="2">
                  <a:txBody>
                    <a:bodyPr/>
                    <a:lstStyle/>
                    <a:p>
                      <a:pPr algn="ctr"/>
                      <a:r>
                        <a:rPr lang="en-US" altLang="zh-CN" b="0" dirty="0">
                          <a:latin typeface="微软雅黑" panose="020B0503020204020204" pitchFamily="34" charset="-122"/>
                          <a:ea typeface="微软雅黑" panose="020B0503020204020204" pitchFamily="34" charset="-122"/>
                        </a:rPr>
                        <a:t>S/MIME</a:t>
                      </a:r>
                      <a:r>
                        <a:rPr lang="zh-CN" altLang="en-US" b="0" dirty="0">
                          <a:latin typeface="微软雅黑" panose="020B0503020204020204" pitchFamily="34" charset="-122"/>
                          <a:ea typeface="微软雅黑" panose="020B0503020204020204" pitchFamily="34" charset="-122"/>
                        </a:rPr>
                        <a:t>的功能</a:t>
                      </a:r>
                    </a:p>
                  </a:txBody>
                  <a:tcPr>
                    <a:solidFill>
                      <a:srgbClr val="7030A0"/>
                    </a:solidFill>
                  </a:tcPr>
                </a:tc>
                <a:tc hMerge="1">
                  <a:txBody>
                    <a:bodyPr/>
                    <a:lstStyle/>
                    <a:p>
                      <a:endParaRPr lang="zh-CN" altLang="en-US"/>
                    </a:p>
                  </a:txBody>
                  <a:tcPr/>
                </a:tc>
                <a:extLst>
                  <a:ext uri="{0D108BD9-81ED-4DB2-BD59-A6C34878D82A}">
                    <a16:rowId xmlns:a16="http://schemas.microsoft.com/office/drawing/2014/main" val="692779051"/>
                  </a:ext>
                </a:extLst>
              </a:tr>
              <a:tr h="423182">
                <a:tc rowSpan="2">
                  <a:txBody>
                    <a:bodyPr/>
                    <a:lstStyle/>
                    <a:p>
                      <a:pPr algn="ctr"/>
                      <a:r>
                        <a:rPr lang="zh-CN" altLang="en-US" b="0" dirty="0">
                          <a:latin typeface="微软雅黑" panose="020B0503020204020204" pitchFamily="34" charset="-122"/>
                          <a:ea typeface="微软雅黑" panose="020B0503020204020204" pitchFamily="34" charset="-122"/>
                        </a:rPr>
                        <a:t>数据封装</a:t>
                      </a: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MIME</a:t>
                      </a:r>
                      <a:r>
                        <a:rPr lang="zh-CN" altLang="en-US" b="0" dirty="0">
                          <a:latin typeface="微软雅黑" panose="020B0503020204020204" pitchFamily="34" charset="-122"/>
                          <a:ea typeface="微软雅黑" panose="020B0503020204020204" pitchFamily="34" charset="-122"/>
                        </a:rPr>
                        <a:t>消息加密</a:t>
                      </a:r>
                    </a:p>
                  </a:txBody>
                  <a:tcPr/>
                </a:tc>
                <a:extLst>
                  <a:ext uri="{0D108BD9-81ED-4DB2-BD59-A6C34878D82A}">
                    <a16:rowId xmlns:a16="http://schemas.microsoft.com/office/drawing/2014/main" val="333437244"/>
                  </a:ext>
                </a:extLst>
              </a:tr>
              <a:tr h="423182">
                <a:tc vMerge="1">
                  <a:txBody>
                    <a:bodyPr/>
                    <a:lstStyle/>
                    <a:p>
                      <a:endParaRPr lang="zh-CN" altLang="en-US" b="0" dirty="0">
                        <a:latin typeface="微软雅黑" panose="020B0503020204020204" pitchFamily="34" charset="-122"/>
                        <a:ea typeface="微软雅黑" panose="020B0503020204020204" pitchFamily="34" charset="-122"/>
                      </a:endParaRPr>
                    </a:p>
                  </a:txBody>
                  <a:tcPr/>
                </a:tc>
                <a:tc>
                  <a:txBody>
                    <a:bodyPr/>
                    <a:lstStyle/>
                    <a:p>
                      <a:pPr algn="ctr"/>
                      <a:r>
                        <a:rPr lang="zh-CN" altLang="en-US" b="0" dirty="0">
                          <a:latin typeface="微软雅黑" panose="020B0503020204020204" pitchFamily="34" charset="-122"/>
                          <a:ea typeface="微软雅黑" panose="020B0503020204020204" pitchFamily="34" charset="-122"/>
                        </a:rPr>
                        <a:t>邮件内容加密</a:t>
                      </a:r>
                    </a:p>
                  </a:txBody>
                  <a:tcPr/>
                </a:tc>
                <a:extLst>
                  <a:ext uri="{0D108BD9-81ED-4DB2-BD59-A6C34878D82A}">
                    <a16:rowId xmlns:a16="http://schemas.microsoft.com/office/drawing/2014/main" val="998664232"/>
                  </a:ext>
                </a:extLst>
              </a:tr>
              <a:tr h="423182">
                <a:tc rowSpan="2">
                  <a:txBody>
                    <a:bodyPr/>
                    <a:lstStyle/>
                    <a:p>
                      <a:pPr algn="ctr"/>
                      <a:r>
                        <a:rPr lang="zh-CN" altLang="en-US" b="0" dirty="0">
                          <a:latin typeface="微软雅黑" panose="020B0503020204020204" pitchFamily="34" charset="-122"/>
                          <a:ea typeface="微软雅黑" panose="020B0503020204020204" pitchFamily="34" charset="-122"/>
                        </a:rPr>
                        <a:t>数字签名</a:t>
                      </a: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MIME</a:t>
                      </a:r>
                      <a:r>
                        <a:rPr lang="zh-CN" altLang="en-US" b="0" dirty="0">
                          <a:latin typeface="微软雅黑" panose="020B0503020204020204" pitchFamily="34" charset="-122"/>
                          <a:ea typeface="微软雅黑" panose="020B0503020204020204" pitchFamily="34" charset="-122"/>
                        </a:rPr>
                        <a:t>消息签名</a:t>
                      </a:r>
                      <a:r>
                        <a:rPr lang="en-US" altLang="zh-CN" b="0" dirty="0">
                          <a:latin typeface="微软雅黑" panose="020B0503020204020204" pitchFamily="34" charset="-122"/>
                          <a:ea typeface="微软雅黑" panose="020B0503020204020204" pitchFamily="34" charset="-122"/>
                        </a:rPr>
                        <a:t>,</a:t>
                      </a:r>
                      <a:r>
                        <a:rPr lang="en-US" altLang="zh-CN" b="0" dirty="0">
                          <a:solidFill>
                            <a:srgbClr val="7030A0"/>
                          </a:solidFill>
                          <a:latin typeface="微软雅黑" panose="020B0503020204020204" pitchFamily="34" charset="-122"/>
                          <a:ea typeface="微软雅黑" panose="020B0503020204020204" pitchFamily="34" charset="-122"/>
                        </a:rPr>
                        <a:t>Base64</a:t>
                      </a:r>
                      <a:r>
                        <a:rPr lang="zh-CN" altLang="en-US" b="0" dirty="0">
                          <a:latin typeface="微软雅黑" panose="020B0503020204020204" pitchFamily="34" charset="-122"/>
                          <a:ea typeface="微软雅黑" panose="020B0503020204020204" pitchFamily="34" charset="-122"/>
                        </a:rPr>
                        <a:t>全编码</a:t>
                      </a:r>
                    </a:p>
                  </a:txBody>
                  <a:tcPr/>
                </a:tc>
                <a:extLst>
                  <a:ext uri="{0D108BD9-81ED-4DB2-BD59-A6C34878D82A}">
                    <a16:rowId xmlns:a16="http://schemas.microsoft.com/office/drawing/2014/main" val="398281162"/>
                  </a:ext>
                </a:extLst>
              </a:tr>
              <a:tr h="423182">
                <a:tc vMerge="1">
                  <a:txBody>
                    <a:bodyPr/>
                    <a:lstStyle/>
                    <a:p>
                      <a:endParaRPr lang="zh-CN" altLang="en-US"/>
                    </a:p>
                  </a:txBody>
                  <a:tcPr/>
                </a:tc>
                <a:tc>
                  <a:txBody>
                    <a:bodyPr/>
                    <a:lstStyle/>
                    <a:p>
                      <a:pPr algn="ctr"/>
                      <a:r>
                        <a:rPr lang="en-US" altLang="zh-CN" b="0" dirty="0">
                          <a:solidFill>
                            <a:srgbClr val="7030A0"/>
                          </a:solidFill>
                          <a:latin typeface="微软雅黑" panose="020B0503020204020204" pitchFamily="34" charset="-122"/>
                          <a:ea typeface="微软雅黑" panose="020B0503020204020204" pitchFamily="34" charset="-122"/>
                        </a:rPr>
                        <a:t>Base64</a:t>
                      </a:r>
                      <a:r>
                        <a:rPr lang="zh-CN" altLang="en-US" b="0" dirty="0">
                          <a:solidFill>
                            <a:srgbClr val="7030A0"/>
                          </a:solidFill>
                          <a:latin typeface="微软雅黑" panose="020B0503020204020204" pitchFamily="34" charset="-122"/>
                          <a:ea typeface="微软雅黑" panose="020B0503020204020204" pitchFamily="34" charset="-122"/>
                        </a:rPr>
                        <a:t>（邮件内容</a:t>
                      </a:r>
                      <a:r>
                        <a:rPr lang="en-US" altLang="zh-CN" b="0" dirty="0">
                          <a:solidFill>
                            <a:srgbClr val="7030A0"/>
                          </a:solidFill>
                          <a:latin typeface="微软雅黑" panose="020B0503020204020204" pitchFamily="34" charset="-122"/>
                          <a:ea typeface="微软雅黑" panose="020B0503020204020204" pitchFamily="34" charset="-122"/>
                        </a:rPr>
                        <a:t>+</a:t>
                      </a:r>
                      <a:r>
                        <a:rPr lang="zh-CN" altLang="en-US" b="0" dirty="0">
                          <a:solidFill>
                            <a:srgbClr val="7030A0"/>
                          </a:solidFill>
                          <a:latin typeface="微软雅黑" panose="020B0503020204020204" pitchFamily="34" charset="-122"/>
                          <a:ea typeface="微软雅黑" panose="020B0503020204020204" pitchFamily="34" charset="-122"/>
                        </a:rPr>
                        <a:t>签名后的摘要）</a:t>
                      </a:r>
                    </a:p>
                  </a:txBody>
                  <a:tcPr/>
                </a:tc>
                <a:extLst>
                  <a:ext uri="{0D108BD9-81ED-4DB2-BD59-A6C34878D82A}">
                    <a16:rowId xmlns:a16="http://schemas.microsoft.com/office/drawing/2014/main" val="3520992339"/>
                  </a:ext>
                </a:extLst>
              </a:tr>
              <a:tr h="423182">
                <a:tc rowSpan="2">
                  <a:txBody>
                    <a:bodyPr/>
                    <a:lstStyle/>
                    <a:p>
                      <a:pPr algn="ctr"/>
                      <a:r>
                        <a:rPr lang="zh-CN" altLang="en-US" b="0" dirty="0">
                          <a:latin typeface="微软雅黑" panose="020B0503020204020204" pitchFamily="34" charset="-122"/>
                          <a:ea typeface="微软雅黑" panose="020B0503020204020204" pitchFamily="34" charset="-122"/>
                        </a:rPr>
                        <a:t>清除数字签名</a:t>
                      </a:r>
                    </a:p>
                  </a:txBody>
                  <a:tcPr anchor="ctr"/>
                </a:tc>
                <a:tc>
                  <a:txBody>
                    <a:bodyPr/>
                    <a:lstStyle/>
                    <a:p>
                      <a:pPr algn="ctr"/>
                      <a:r>
                        <a:rPr lang="en-US" altLang="zh-CN" dirty="0"/>
                        <a:t>MIME</a:t>
                      </a:r>
                      <a:r>
                        <a:rPr lang="zh-CN" altLang="en-US" dirty="0"/>
                        <a:t>消息签名，只对签名</a:t>
                      </a:r>
                      <a:r>
                        <a:rPr lang="en-US" altLang="zh-CN" dirty="0"/>
                        <a:t>Base64</a:t>
                      </a:r>
                      <a:r>
                        <a:rPr lang="zh-CN" altLang="en-US" dirty="0"/>
                        <a:t>编码</a:t>
                      </a:r>
                    </a:p>
                  </a:txBody>
                  <a:tcPr/>
                </a:tc>
                <a:extLst>
                  <a:ext uri="{0D108BD9-81ED-4DB2-BD59-A6C34878D82A}">
                    <a16:rowId xmlns:a16="http://schemas.microsoft.com/office/drawing/2014/main" val="684254619"/>
                  </a:ext>
                </a:extLst>
              </a:tr>
              <a:tr h="423182">
                <a:tc vMerge="1">
                  <a:txBody>
                    <a:bodyPr/>
                    <a:lstStyle/>
                    <a:p>
                      <a:endParaRPr lang="zh-CN" altLang="en-US"/>
                    </a:p>
                  </a:txBody>
                  <a:tcPr/>
                </a:tc>
                <a:tc>
                  <a:txBody>
                    <a:bodyPr/>
                    <a:lstStyle/>
                    <a:p>
                      <a:pPr algn="ctr"/>
                      <a:r>
                        <a:rPr lang="zh-CN" altLang="en-US" dirty="0">
                          <a:solidFill>
                            <a:srgbClr val="7030A0"/>
                          </a:solidFill>
                        </a:rPr>
                        <a:t>邮件内容</a:t>
                      </a:r>
                      <a:r>
                        <a:rPr lang="en-US" altLang="zh-CN" dirty="0">
                          <a:solidFill>
                            <a:srgbClr val="7030A0"/>
                          </a:solidFill>
                        </a:rPr>
                        <a:t>+Base64(</a:t>
                      </a:r>
                      <a:r>
                        <a:rPr lang="zh-CN" altLang="en-US" dirty="0">
                          <a:solidFill>
                            <a:srgbClr val="7030A0"/>
                          </a:solidFill>
                        </a:rPr>
                        <a:t>签名后的摘要）</a:t>
                      </a:r>
                    </a:p>
                  </a:txBody>
                  <a:tcPr/>
                </a:tc>
                <a:extLst>
                  <a:ext uri="{0D108BD9-81ED-4DB2-BD59-A6C34878D82A}">
                    <a16:rowId xmlns:a16="http://schemas.microsoft.com/office/drawing/2014/main" val="3799015819"/>
                  </a:ext>
                </a:extLst>
              </a:tr>
              <a:tr h="429060">
                <a:tc gridSpan="2">
                  <a:txBody>
                    <a:bodyPr/>
                    <a:lstStyle/>
                    <a:p>
                      <a:pPr algn="ctr"/>
                      <a:r>
                        <a:rPr lang="zh-CN" altLang="en-US" b="0" dirty="0">
                          <a:latin typeface="微软雅黑" panose="020B0503020204020204" pitchFamily="34" charset="-122"/>
                          <a:ea typeface="微软雅黑" panose="020B0503020204020204" pitchFamily="34" charset="-122"/>
                        </a:rPr>
                        <a:t>数字签名和数据封装，嵌套使用上述功能</a:t>
                      </a:r>
                    </a:p>
                  </a:txBody>
                  <a:tcPr/>
                </a:tc>
                <a:tc hMerge="1">
                  <a:txBody>
                    <a:bodyPr/>
                    <a:lstStyle/>
                    <a:p>
                      <a:endParaRPr lang="zh-CN" altLang="en-US"/>
                    </a:p>
                  </a:txBody>
                  <a:tcPr/>
                </a:tc>
                <a:extLst>
                  <a:ext uri="{0D108BD9-81ED-4DB2-BD59-A6C34878D82A}">
                    <a16:rowId xmlns:a16="http://schemas.microsoft.com/office/drawing/2014/main" val="3506754374"/>
                  </a:ext>
                </a:extLst>
              </a:tr>
            </a:tbl>
          </a:graphicData>
        </a:graphic>
      </p:graphicFrame>
      <p:sp>
        <p:nvSpPr>
          <p:cNvPr id="13" name="页脚占位符 8">
            <a:extLst>
              <a:ext uri="{FF2B5EF4-FFF2-40B4-BE49-F238E27FC236}">
                <a16:creationId xmlns:a16="http://schemas.microsoft.com/office/drawing/2014/main" id="{BF4CAB85-AC37-400A-9506-9B7DE44423A3}"/>
              </a:ext>
            </a:extLst>
          </p:cNvPr>
          <p:cNvSpPr>
            <a:spLocks noGrp="1"/>
          </p:cNvSpPr>
          <p:nvPr>
            <p:ph type="ftr" sz="quarter" idx="11"/>
          </p:nvPr>
        </p:nvSpPr>
        <p:spPr>
          <a:xfrm>
            <a:off x="4392168" y="6489303"/>
            <a:ext cx="4114800" cy="365125"/>
          </a:xfrm>
        </p:spPr>
        <p:txBody>
          <a:bodyPr/>
          <a:lstStyle/>
          <a:p>
            <a:r>
              <a:rPr kumimoji="1" lang="zh-CN" altLang="en-US" dirty="0"/>
              <a:t>图片引自：广州日报网络版</a:t>
            </a:r>
          </a:p>
        </p:txBody>
      </p:sp>
      <p:sp>
        <p:nvSpPr>
          <p:cNvPr id="14" name="灯片编号占位符 3">
            <a:extLst>
              <a:ext uri="{FF2B5EF4-FFF2-40B4-BE49-F238E27FC236}">
                <a16:creationId xmlns:a16="http://schemas.microsoft.com/office/drawing/2014/main" id="{60ECED42-2952-49F6-B878-8EDD182ECB32}"/>
              </a:ext>
            </a:extLst>
          </p:cNvPr>
          <p:cNvSpPr>
            <a:spLocks noGrp="1"/>
          </p:cNvSpPr>
          <p:nvPr>
            <p:ph type="sldNum" sz="quarter" idx="12"/>
          </p:nvPr>
        </p:nvSpPr>
        <p:spPr>
          <a:xfrm>
            <a:off x="9448800" y="65005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2179462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844AFC-3FEA-4E1B-93E7-FFA7D56D882D}"/>
              </a:ext>
            </a:extLst>
          </p:cNvPr>
          <p:cNvSpPr>
            <a:spLocks noGrp="1"/>
          </p:cNvSpPr>
          <p:nvPr>
            <p:ph type="title"/>
          </p:nvPr>
        </p:nvSpPr>
        <p:spPr>
          <a:xfrm>
            <a:off x="1252915" y="365126"/>
            <a:ext cx="8669005" cy="879086"/>
          </a:xfrm>
        </p:spPr>
        <p:txBody>
          <a:bodyPr>
            <a:normAutofit/>
          </a:bodyPr>
          <a:lstStyle/>
          <a:p>
            <a:r>
              <a:rPr lang="zh-CN" altLang="en-US" sz="3600" dirty="0"/>
              <a:t>安全多功能互联网邮件扩展</a:t>
            </a:r>
            <a:r>
              <a:rPr lang="en-US" altLang="zh-CN" sz="3600" dirty="0"/>
              <a:t>S/MIME</a:t>
            </a:r>
            <a:r>
              <a:rPr lang="zh-CN" altLang="en-US" sz="2800" dirty="0"/>
              <a:t>（</a:t>
            </a:r>
            <a:r>
              <a:rPr lang="en-US" altLang="zh-CN" sz="2800" dirty="0"/>
              <a:t>2/2</a:t>
            </a:r>
            <a:r>
              <a:rPr lang="zh-CN" altLang="en-US" sz="2800" dirty="0"/>
              <a:t>）</a:t>
            </a:r>
            <a:endParaRPr lang="zh-CN" altLang="en-US" sz="3600" dirty="0"/>
          </a:p>
        </p:txBody>
      </p:sp>
      <p:sp>
        <p:nvSpPr>
          <p:cNvPr id="15" name="文本框 14">
            <a:extLst>
              <a:ext uri="{FF2B5EF4-FFF2-40B4-BE49-F238E27FC236}">
                <a16:creationId xmlns:a16="http://schemas.microsoft.com/office/drawing/2014/main" id="{19E7FC3C-C230-4AB1-8675-0026EA7A21FC}"/>
              </a:ext>
            </a:extLst>
          </p:cNvPr>
          <p:cNvSpPr txBox="1"/>
          <p:nvPr/>
        </p:nvSpPr>
        <p:spPr>
          <a:xfrm>
            <a:off x="654288" y="1226304"/>
            <a:ext cx="8065965" cy="2601546"/>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第一类：散列算法（</a:t>
            </a:r>
            <a:r>
              <a:rPr lang="en-US" altLang="zh-CN" sz="2800" dirty="0">
                <a:latin typeface="微软雅黑" panose="020B0503020204020204" pitchFamily="34" charset="-122"/>
                <a:ea typeface="微软雅黑" panose="020B0503020204020204" pitchFamily="34" charset="-122"/>
              </a:rPr>
              <a:t>SHA-1</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MD5</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第二类：非对称密码算法（</a:t>
            </a:r>
            <a:r>
              <a:rPr lang="en-US" altLang="zh-CN" sz="2800" dirty="0">
                <a:latin typeface="微软雅黑" panose="020B0503020204020204" pitchFamily="34" charset="-122"/>
                <a:ea typeface="微软雅黑" panose="020B0503020204020204" pitchFamily="34" charset="-122"/>
              </a:rPr>
              <a:t>DSS</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DH</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RSA</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第三类：对称密码算法（</a:t>
            </a:r>
            <a:r>
              <a:rPr lang="en-US" altLang="zh-CN" sz="2800" dirty="0">
                <a:latin typeface="微软雅黑" panose="020B0503020204020204" pitchFamily="34" charset="-122"/>
                <a:ea typeface="微软雅黑" panose="020B0503020204020204" pitchFamily="34" charset="-122"/>
              </a:rPr>
              <a:t>3DES</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RC2/40</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50000"/>
              </a:lnSpc>
              <a:buFont typeface="Wingdings" panose="05000000000000000000" pitchFamily="2" charset="2"/>
              <a:buChar char="Ø"/>
            </a:pPr>
            <a:endParaRPr lang="zh-CN" altLang="en-US" sz="2800" dirty="0">
              <a:latin typeface="微软雅黑" panose="020B0503020204020204" pitchFamily="34" charset="-122"/>
              <a:ea typeface="微软雅黑" panose="020B0503020204020204" pitchFamily="34" charset="-122"/>
            </a:endParaRPr>
          </a:p>
        </p:txBody>
      </p:sp>
      <p:graphicFrame>
        <p:nvGraphicFramePr>
          <p:cNvPr id="16" name="表格 11">
            <a:extLst>
              <a:ext uri="{FF2B5EF4-FFF2-40B4-BE49-F238E27FC236}">
                <a16:creationId xmlns:a16="http://schemas.microsoft.com/office/drawing/2014/main" id="{D1A455F3-2180-42FB-B8F4-5387C7694C0F}"/>
              </a:ext>
            </a:extLst>
          </p:cNvPr>
          <p:cNvGraphicFramePr>
            <a:graphicFrameLocks noGrp="1"/>
          </p:cNvGraphicFramePr>
          <p:nvPr/>
        </p:nvGraphicFramePr>
        <p:xfrm>
          <a:off x="988125" y="3345038"/>
          <a:ext cx="10215750" cy="2794310"/>
        </p:xfrm>
        <a:graphic>
          <a:graphicData uri="http://schemas.openxmlformats.org/drawingml/2006/table">
            <a:tbl>
              <a:tblPr firstRow="1" bandRow="1">
                <a:tableStyleId>{5C22544A-7EE6-4342-B048-85BDC9FD1C3A}</a:tableStyleId>
              </a:tblPr>
              <a:tblGrid>
                <a:gridCol w="2752400">
                  <a:extLst>
                    <a:ext uri="{9D8B030D-6E8A-4147-A177-3AD203B41FA5}">
                      <a16:colId xmlns:a16="http://schemas.microsoft.com/office/drawing/2014/main" val="407706952"/>
                    </a:ext>
                  </a:extLst>
                </a:gridCol>
                <a:gridCol w="7463350">
                  <a:extLst>
                    <a:ext uri="{9D8B030D-6E8A-4147-A177-3AD203B41FA5}">
                      <a16:colId xmlns:a16="http://schemas.microsoft.com/office/drawing/2014/main" val="2336882069"/>
                    </a:ext>
                  </a:extLst>
                </a:gridCol>
              </a:tblGrid>
              <a:tr h="674495">
                <a:tc>
                  <a:txBody>
                    <a:bodyPr/>
                    <a:lstStyle/>
                    <a:p>
                      <a:pPr algn="ctr"/>
                      <a:r>
                        <a:rPr lang="en-US" altLang="zh-CN" sz="2000" b="0" dirty="0">
                          <a:latin typeface="微软雅黑" panose="020B0503020204020204" pitchFamily="34" charset="-122"/>
                          <a:ea typeface="微软雅黑" panose="020B0503020204020204" pitchFamily="34" charset="-122"/>
                        </a:rPr>
                        <a:t>S/MIME</a:t>
                      </a:r>
                      <a:r>
                        <a:rPr lang="zh-CN" altLang="en-US" sz="2000" b="0" dirty="0">
                          <a:latin typeface="微软雅黑" panose="020B0503020204020204" pitchFamily="34" charset="-122"/>
                          <a:ea typeface="微软雅黑" panose="020B0503020204020204" pitchFamily="34" charset="-122"/>
                        </a:rPr>
                        <a:t>功能</a:t>
                      </a:r>
                    </a:p>
                  </a:txBody>
                  <a:tcPr anchor="ctr">
                    <a:solidFill>
                      <a:srgbClr val="7030A0"/>
                    </a:solidFill>
                  </a:tcPr>
                </a:tc>
                <a:tc>
                  <a:txBody>
                    <a:bodyPr/>
                    <a:lstStyle/>
                    <a:p>
                      <a:pPr algn="ctr"/>
                      <a:r>
                        <a:rPr lang="zh-CN" altLang="en-US" sz="2000" dirty="0"/>
                        <a:t>支持算法要求</a:t>
                      </a:r>
                    </a:p>
                  </a:txBody>
                  <a:tcPr anchor="ctr">
                    <a:solidFill>
                      <a:srgbClr val="7030A0"/>
                    </a:solidFill>
                  </a:tcPr>
                </a:tc>
                <a:extLst>
                  <a:ext uri="{0D108BD9-81ED-4DB2-BD59-A6C34878D82A}">
                    <a16:rowId xmlns:a16="http://schemas.microsoft.com/office/drawing/2014/main" val="692779051"/>
                  </a:ext>
                </a:extLst>
              </a:tr>
              <a:tr h="458087">
                <a:tc>
                  <a:txBody>
                    <a:bodyPr/>
                    <a:lstStyle/>
                    <a:p>
                      <a:pPr algn="ctr"/>
                      <a:r>
                        <a:rPr lang="zh-CN" altLang="en-US" sz="2000" b="0" dirty="0">
                          <a:latin typeface="微软雅黑" panose="020B0503020204020204" pitchFamily="34" charset="-122"/>
                          <a:ea typeface="微软雅黑" panose="020B0503020204020204" pitchFamily="34" charset="-122"/>
                        </a:rPr>
                        <a:t>生成消息摘要</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双方都</a:t>
                      </a:r>
                      <a:r>
                        <a:rPr lang="zh-CN" altLang="en-US" sz="2000" b="0" dirty="0">
                          <a:solidFill>
                            <a:srgbClr val="FF0000"/>
                          </a:solidFill>
                          <a:latin typeface="微软雅黑" panose="020B0503020204020204" pitchFamily="34" charset="-122"/>
                          <a:ea typeface="微软雅黑" panose="020B0503020204020204" pitchFamily="34" charset="-122"/>
                        </a:rPr>
                        <a:t>必须</a:t>
                      </a:r>
                      <a:r>
                        <a:rPr lang="zh-CN" altLang="en-US" sz="2000" b="0" dirty="0">
                          <a:latin typeface="微软雅黑" panose="020B0503020204020204" pitchFamily="34" charset="-122"/>
                          <a:ea typeface="微软雅黑" panose="020B0503020204020204" pitchFamily="34" charset="-122"/>
                        </a:rPr>
                        <a:t>支持</a:t>
                      </a:r>
                      <a:r>
                        <a:rPr lang="en-US" altLang="zh-CN" sz="2000" b="0" dirty="0">
                          <a:latin typeface="微软雅黑" panose="020B0503020204020204" pitchFamily="34" charset="-122"/>
                          <a:ea typeface="微软雅黑" panose="020B0503020204020204" pitchFamily="34" charset="-122"/>
                        </a:rPr>
                        <a:t>SHA-1</a:t>
                      </a:r>
                      <a:r>
                        <a:rPr lang="zh-CN" altLang="en-US" sz="2000" b="0" dirty="0">
                          <a:latin typeface="微软雅黑" panose="020B0503020204020204" pitchFamily="34" charset="-122"/>
                          <a:ea typeface="微软雅黑" panose="020B0503020204020204" pitchFamily="34" charset="-122"/>
                        </a:rPr>
                        <a:t>；接收方</a:t>
                      </a:r>
                      <a:r>
                        <a:rPr lang="zh-CN" altLang="en-US" sz="2000" b="0" dirty="0">
                          <a:solidFill>
                            <a:srgbClr val="FF0000"/>
                          </a:solidFill>
                          <a:latin typeface="微软雅黑" panose="020B0503020204020204" pitchFamily="34" charset="-122"/>
                          <a:ea typeface="微软雅黑" panose="020B0503020204020204" pitchFamily="34" charset="-122"/>
                        </a:rPr>
                        <a:t>应该</a:t>
                      </a:r>
                      <a:r>
                        <a:rPr lang="zh-CN" altLang="en-US" sz="2000" b="0" dirty="0">
                          <a:latin typeface="微软雅黑" panose="020B0503020204020204" pitchFamily="34" charset="-122"/>
                          <a:ea typeface="微软雅黑" panose="020B0503020204020204" pitchFamily="34" charset="-122"/>
                        </a:rPr>
                        <a:t>支持</a:t>
                      </a:r>
                      <a:r>
                        <a:rPr lang="en-US" altLang="zh-CN" sz="2000" b="0" dirty="0">
                          <a:latin typeface="微软雅黑" panose="020B0503020204020204" pitchFamily="34" charset="-122"/>
                          <a:ea typeface="微软雅黑" panose="020B0503020204020204" pitchFamily="34" charset="-122"/>
                        </a:rPr>
                        <a:t>MD5</a:t>
                      </a:r>
                      <a:endParaRPr lang="zh-CN" altLang="en-US" sz="20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3437244"/>
                  </a:ext>
                </a:extLst>
              </a:tr>
              <a:tr h="648586">
                <a:tc>
                  <a:txBody>
                    <a:bodyPr/>
                    <a:lstStyle/>
                    <a:p>
                      <a:pPr algn="ctr"/>
                      <a:r>
                        <a:rPr lang="zh-CN" altLang="en-US" sz="2000" b="0" dirty="0">
                          <a:latin typeface="微软雅黑" panose="020B0503020204020204" pitchFamily="34" charset="-122"/>
                          <a:ea typeface="微软雅黑" panose="020B0503020204020204" pitchFamily="34" charset="-122"/>
                        </a:rPr>
                        <a:t>签名消息摘要</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双方都</a:t>
                      </a:r>
                      <a:r>
                        <a:rPr lang="zh-CN" altLang="en-US" sz="2000" b="0" dirty="0">
                          <a:solidFill>
                            <a:srgbClr val="FF0000"/>
                          </a:solidFill>
                          <a:latin typeface="微软雅黑" panose="020B0503020204020204" pitchFamily="34" charset="-122"/>
                          <a:ea typeface="微软雅黑" panose="020B0503020204020204" pitchFamily="34" charset="-122"/>
                        </a:rPr>
                        <a:t>必须</a:t>
                      </a:r>
                      <a:r>
                        <a:rPr lang="zh-CN" altLang="en-US" sz="2000" b="0" dirty="0">
                          <a:latin typeface="微软雅黑" panose="020B0503020204020204" pitchFamily="34" charset="-122"/>
                          <a:ea typeface="微软雅黑" panose="020B0503020204020204" pitchFamily="34" charset="-122"/>
                        </a:rPr>
                        <a:t>支持</a:t>
                      </a:r>
                      <a:r>
                        <a:rPr lang="en-US" altLang="zh-CN" sz="2000" b="0" dirty="0">
                          <a:latin typeface="微软雅黑" panose="020B0503020204020204" pitchFamily="34" charset="-122"/>
                          <a:ea typeface="微软雅黑" panose="020B0503020204020204" pitchFamily="34" charset="-122"/>
                        </a:rPr>
                        <a:t>DSS</a:t>
                      </a:r>
                      <a:r>
                        <a:rPr lang="zh-CN" altLang="en-US" sz="2000" b="0" dirty="0">
                          <a:latin typeface="微软雅黑" panose="020B0503020204020204" pitchFamily="34" charset="-122"/>
                          <a:ea typeface="微软雅黑" panose="020B0503020204020204" pitchFamily="34" charset="-122"/>
                        </a:rPr>
                        <a:t>；发送方</a:t>
                      </a:r>
                      <a:r>
                        <a:rPr lang="zh-CN" altLang="en-US" sz="2000" b="0" dirty="0">
                          <a:solidFill>
                            <a:srgbClr val="FF0000"/>
                          </a:solidFill>
                          <a:latin typeface="微软雅黑" panose="020B0503020204020204" pitchFamily="34" charset="-122"/>
                          <a:ea typeface="微软雅黑" panose="020B0503020204020204" pitchFamily="34" charset="-122"/>
                        </a:rPr>
                        <a:t>应该</a:t>
                      </a:r>
                      <a:r>
                        <a:rPr lang="zh-CN" altLang="en-US" sz="2000" b="0" dirty="0">
                          <a:latin typeface="微软雅黑" panose="020B0503020204020204" pitchFamily="34" charset="-122"/>
                          <a:ea typeface="微软雅黑" panose="020B0503020204020204" pitchFamily="34" charset="-122"/>
                        </a:rPr>
                        <a:t>支持</a:t>
                      </a:r>
                      <a:r>
                        <a:rPr lang="en-US" altLang="zh-CN" sz="2000" b="0" dirty="0">
                          <a:latin typeface="微软雅黑" panose="020B0503020204020204" pitchFamily="34" charset="-122"/>
                          <a:ea typeface="微软雅黑" panose="020B0503020204020204" pitchFamily="34" charset="-122"/>
                        </a:rPr>
                        <a:t>RSA</a:t>
                      </a:r>
                      <a:r>
                        <a:rPr lang="zh-CN" altLang="en-US" sz="2000" b="0" dirty="0">
                          <a:latin typeface="微软雅黑" panose="020B0503020204020204" pitchFamily="34" charset="-122"/>
                          <a:ea typeface="微软雅黑" panose="020B0503020204020204" pitchFamily="34" charset="-122"/>
                        </a:rPr>
                        <a:t>；</a:t>
                      </a:r>
                      <a:endParaRPr lang="en-US" altLang="zh-CN" sz="2000" b="0" dirty="0">
                        <a:latin typeface="微软雅黑" panose="020B0503020204020204" pitchFamily="34" charset="-122"/>
                        <a:ea typeface="微软雅黑" panose="020B0503020204020204" pitchFamily="34" charset="-122"/>
                      </a:endParaRPr>
                    </a:p>
                    <a:p>
                      <a:pPr algn="ctr"/>
                      <a:r>
                        <a:rPr lang="zh-CN" altLang="en-US" sz="2000" b="0" dirty="0">
                          <a:latin typeface="微软雅黑" panose="020B0503020204020204" pitchFamily="34" charset="-122"/>
                          <a:ea typeface="微软雅黑" panose="020B0503020204020204" pitchFamily="34" charset="-122"/>
                        </a:rPr>
                        <a:t>接收方</a:t>
                      </a:r>
                      <a:r>
                        <a:rPr lang="zh-CN" altLang="en-US" sz="2000" b="0" dirty="0">
                          <a:solidFill>
                            <a:srgbClr val="FF0000"/>
                          </a:solidFill>
                          <a:latin typeface="微软雅黑" panose="020B0503020204020204" pitchFamily="34" charset="-122"/>
                          <a:ea typeface="微软雅黑" panose="020B0503020204020204" pitchFamily="34" charset="-122"/>
                        </a:rPr>
                        <a:t>应该</a:t>
                      </a:r>
                      <a:r>
                        <a:rPr lang="zh-CN" altLang="en-US" sz="2000" b="0" dirty="0">
                          <a:latin typeface="微软雅黑" panose="020B0503020204020204" pitchFamily="34" charset="-122"/>
                          <a:ea typeface="微软雅黑" panose="020B0503020204020204" pitchFamily="34" charset="-122"/>
                        </a:rPr>
                        <a:t>支持密钥长度为</a:t>
                      </a:r>
                      <a:r>
                        <a:rPr lang="en-US" altLang="zh-CN" sz="2000" b="0" dirty="0">
                          <a:latin typeface="微软雅黑" panose="020B0503020204020204" pitchFamily="34" charset="-122"/>
                          <a:ea typeface="微软雅黑" panose="020B0503020204020204" pitchFamily="34" charset="-122"/>
                        </a:rPr>
                        <a:t>512-1024</a:t>
                      </a:r>
                      <a:r>
                        <a:rPr lang="zh-CN" altLang="en-US" sz="2000" b="0" dirty="0">
                          <a:latin typeface="微软雅黑" panose="020B0503020204020204" pitchFamily="34" charset="-122"/>
                          <a:ea typeface="微软雅黑" panose="020B0503020204020204" pitchFamily="34" charset="-122"/>
                        </a:rPr>
                        <a:t>位的</a:t>
                      </a:r>
                      <a:r>
                        <a:rPr lang="en-US" altLang="zh-CN" sz="2000" b="0" dirty="0">
                          <a:latin typeface="微软雅黑" panose="020B0503020204020204" pitchFamily="34" charset="-122"/>
                          <a:ea typeface="微软雅黑" panose="020B0503020204020204" pitchFamily="34" charset="-122"/>
                        </a:rPr>
                        <a:t>RSA</a:t>
                      </a:r>
                      <a:endParaRPr lang="zh-CN" altLang="en-US" sz="20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98281162"/>
                  </a:ext>
                </a:extLst>
              </a:tr>
              <a:tr h="531628">
                <a:tc>
                  <a:txBody>
                    <a:bodyPr/>
                    <a:lstStyle/>
                    <a:p>
                      <a:pPr algn="ctr"/>
                      <a:r>
                        <a:rPr lang="zh-CN" altLang="en-US" sz="2000" b="0" dirty="0">
                          <a:latin typeface="微软雅黑" panose="020B0503020204020204" pitchFamily="34" charset="-122"/>
                          <a:ea typeface="微软雅黑" panose="020B0503020204020204" pitchFamily="34" charset="-122"/>
                        </a:rPr>
                        <a:t>加密一次性公钥密钥</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rPr>
                        <a:t>双方都</a:t>
                      </a:r>
                      <a:r>
                        <a:rPr lang="zh-CN" altLang="en-US" sz="2000" dirty="0">
                          <a:solidFill>
                            <a:srgbClr val="FF0000"/>
                          </a:solidFill>
                          <a:latin typeface="微软雅黑" panose="020B0503020204020204" pitchFamily="34" charset="-122"/>
                          <a:ea typeface="微软雅黑" panose="020B0503020204020204" pitchFamily="34" charset="-122"/>
                        </a:rPr>
                        <a:t>应该</a:t>
                      </a:r>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DH</a:t>
                      </a:r>
                      <a:r>
                        <a:rPr lang="zh-CN" altLang="en-US" sz="2000" dirty="0">
                          <a:latin typeface="微软雅黑" panose="020B0503020204020204" pitchFamily="34" charset="-122"/>
                          <a:ea typeface="微软雅黑" panose="020B0503020204020204" pitchFamily="34" charset="-122"/>
                        </a:rPr>
                        <a:t>；双方都</a:t>
                      </a:r>
                      <a:r>
                        <a:rPr lang="zh-CN" altLang="en-US" sz="2000" dirty="0">
                          <a:solidFill>
                            <a:srgbClr val="FF0000"/>
                          </a:solidFill>
                          <a:latin typeface="微软雅黑" panose="020B0503020204020204" pitchFamily="34" charset="-122"/>
                          <a:ea typeface="微软雅黑" panose="020B0503020204020204" pitchFamily="34" charset="-122"/>
                        </a:rPr>
                        <a:t>必须</a:t>
                      </a:r>
                      <a:r>
                        <a:rPr lang="zh-CN" altLang="en-US" sz="2000" dirty="0">
                          <a:latin typeface="微软雅黑" panose="020B0503020204020204" pitchFamily="34" charset="-122"/>
                          <a:ea typeface="微软雅黑" panose="020B0503020204020204" pitchFamily="34" charset="-122"/>
                        </a:rPr>
                        <a:t>支持</a:t>
                      </a:r>
                      <a:r>
                        <a:rPr lang="zh-CN" altLang="en-US" sz="2000" b="0" dirty="0">
                          <a:latin typeface="微软雅黑" panose="020B0503020204020204" pitchFamily="34" charset="-122"/>
                          <a:ea typeface="微软雅黑" panose="020B0503020204020204" pitchFamily="34" charset="-122"/>
                        </a:rPr>
                        <a:t>长度为</a:t>
                      </a:r>
                      <a:r>
                        <a:rPr lang="en-US" altLang="zh-CN" sz="2000" b="0" dirty="0">
                          <a:latin typeface="微软雅黑" panose="020B0503020204020204" pitchFamily="34" charset="-122"/>
                          <a:ea typeface="微软雅黑" panose="020B0503020204020204" pitchFamily="34" charset="-122"/>
                        </a:rPr>
                        <a:t>512-1024</a:t>
                      </a:r>
                      <a:r>
                        <a:rPr lang="zh-CN" altLang="en-US" sz="2000" b="0" dirty="0">
                          <a:latin typeface="微软雅黑" panose="020B0503020204020204" pitchFamily="34" charset="-122"/>
                          <a:ea typeface="微软雅黑" panose="020B0503020204020204" pitchFamily="34" charset="-122"/>
                        </a:rPr>
                        <a:t>位的</a:t>
                      </a:r>
                      <a:r>
                        <a:rPr lang="en-US" altLang="zh-CN" sz="2000" b="0" dirty="0">
                          <a:latin typeface="微软雅黑" panose="020B0503020204020204" pitchFamily="34" charset="-122"/>
                          <a:ea typeface="微软雅黑" panose="020B0503020204020204" pitchFamily="34" charset="-122"/>
                        </a:rPr>
                        <a:t>RSA</a:t>
                      </a:r>
                      <a:endParaRPr lang="zh-CN" altLang="en-US" sz="2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684254619"/>
                  </a:ext>
                </a:extLst>
              </a:tr>
              <a:tr h="429060">
                <a:tc>
                  <a:txBody>
                    <a:bodyPr/>
                    <a:lstStyle/>
                    <a:p>
                      <a:pPr algn="ctr"/>
                      <a:r>
                        <a:rPr lang="zh-CN" altLang="en-US" sz="2000" b="0" dirty="0">
                          <a:latin typeface="微软雅黑" panose="020B0503020204020204" pitchFamily="34" charset="-122"/>
                          <a:ea typeface="微软雅黑" panose="020B0503020204020204" pitchFamily="34" charset="-122"/>
                        </a:rPr>
                        <a:t>加密邮件</a:t>
                      </a:r>
                    </a:p>
                  </a:txBody>
                  <a:tcPr anchor="ctr"/>
                </a:tc>
                <a:tc>
                  <a:txBody>
                    <a:bodyPr/>
                    <a:lstStyle/>
                    <a:p>
                      <a:pPr algn="ctr"/>
                      <a:r>
                        <a:rPr lang="zh-CN" altLang="en-US" sz="2000" dirty="0">
                          <a:latin typeface="微软雅黑" panose="020B0503020204020204" pitchFamily="34" charset="-122"/>
                          <a:ea typeface="微软雅黑" panose="020B0503020204020204" pitchFamily="34" charset="-122"/>
                        </a:rPr>
                        <a:t>双方都</a:t>
                      </a:r>
                      <a:r>
                        <a:rPr lang="zh-CN" altLang="en-US" sz="2000" dirty="0">
                          <a:solidFill>
                            <a:srgbClr val="FF0000"/>
                          </a:solidFill>
                          <a:latin typeface="微软雅黑" panose="020B0503020204020204" pitchFamily="34" charset="-122"/>
                          <a:ea typeface="微软雅黑" panose="020B0503020204020204" pitchFamily="34" charset="-122"/>
                        </a:rPr>
                        <a:t>必须</a:t>
                      </a:r>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3DES</a:t>
                      </a:r>
                      <a:r>
                        <a:rPr lang="zh-CN" altLang="en-US" sz="2000" dirty="0">
                          <a:latin typeface="微软雅黑" panose="020B0503020204020204" pitchFamily="34" charset="-122"/>
                          <a:ea typeface="微软雅黑" panose="020B0503020204020204" pitchFamily="34" charset="-122"/>
                        </a:rPr>
                        <a:t>；发送方</a:t>
                      </a:r>
                      <a:r>
                        <a:rPr lang="zh-CN" altLang="en-US" sz="2000" dirty="0">
                          <a:solidFill>
                            <a:srgbClr val="FF0000"/>
                          </a:solidFill>
                          <a:latin typeface="微软雅黑" panose="020B0503020204020204" pitchFamily="34" charset="-122"/>
                          <a:ea typeface="微软雅黑" panose="020B0503020204020204" pitchFamily="34" charset="-122"/>
                        </a:rPr>
                        <a:t>应该</a:t>
                      </a:r>
                      <a:r>
                        <a:rPr lang="zh-CN" altLang="en-US" sz="2000" dirty="0">
                          <a:latin typeface="微软雅黑" panose="020B0503020204020204" pitchFamily="34" charset="-122"/>
                          <a:ea typeface="微软雅黑" panose="020B0503020204020204" pitchFamily="34" charset="-122"/>
                        </a:rPr>
                        <a:t>支持</a:t>
                      </a:r>
                      <a:r>
                        <a:rPr lang="en-US" altLang="zh-CN" sz="2000" dirty="0">
                          <a:latin typeface="微软雅黑" panose="020B0503020204020204" pitchFamily="34" charset="-122"/>
                          <a:ea typeface="微软雅黑" panose="020B0503020204020204" pitchFamily="34" charset="-122"/>
                        </a:rPr>
                        <a:t>AES</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RC2/40</a:t>
                      </a:r>
                      <a:endParaRPr lang="zh-CN" altLang="en-US" sz="2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506754374"/>
                  </a:ext>
                </a:extLst>
              </a:tr>
            </a:tbl>
          </a:graphicData>
        </a:graphic>
      </p:graphicFrame>
      <p:sp>
        <p:nvSpPr>
          <p:cNvPr id="8" name="日期占位符 9">
            <a:extLst>
              <a:ext uri="{FF2B5EF4-FFF2-40B4-BE49-F238E27FC236}">
                <a16:creationId xmlns:a16="http://schemas.microsoft.com/office/drawing/2014/main" id="{3FBD9594-67A4-4BFC-8B98-5CDB2B7A86F2}"/>
              </a:ext>
            </a:extLst>
          </p:cNvPr>
          <p:cNvSpPr>
            <a:spLocks noGrp="1"/>
          </p:cNvSpPr>
          <p:nvPr>
            <p:ph type="dt" sz="half" idx="10"/>
          </p:nvPr>
        </p:nvSpPr>
        <p:spPr>
          <a:xfrm>
            <a:off x="197334" y="6489303"/>
            <a:ext cx="3608855" cy="368697"/>
          </a:xfrm>
        </p:spPr>
        <p:txBody>
          <a:bodyPr/>
          <a:lstStyle/>
          <a:p>
            <a:r>
              <a:rPr kumimoji="1" lang="en-US" altLang="zh-CN" dirty="0"/>
              <a:t>8.4.3 </a:t>
            </a:r>
            <a:r>
              <a:rPr kumimoji="1" lang="zh-CN" altLang="en-US" dirty="0"/>
              <a:t>安全多功能互联网邮件扩展</a:t>
            </a:r>
            <a:r>
              <a:rPr kumimoji="1" lang="en-US" altLang="zh-CN" dirty="0"/>
              <a:t>S/MIME</a:t>
            </a:r>
            <a:endParaRPr kumimoji="1" lang="zh-CN" altLang="en-US" dirty="0"/>
          </a:p>
        </p:txBody>
      </p:sp>
      <p:sp>
        <p:nvSpPr>
          <p:cNvPr id="7" name="灯片编号占位符 3">
            <a:extLst>
              <a:ext uri="{FF2B5EF4-FFF2-40B4-BE49-F238E27FC236}">
                <a16:creationId xmlns:a16="http://schemas.microsoft.com/office/drawing/2014/main" id="{84BBD2BB-81C6-4336-87CC-F2D46EAE864A}"/>
              </a:ext>
            </a:extLst>
          </p:cNvPr>
          <p:cNvSpPr>
            <a:spLocks noGrp="1"/>
          </p:cNvSpPr>
          <p:nvPr>
            <p:ph type="sldNum" sz="quarter" idx="12"/>
          </p:nvPr>
        </p:nvSpPr>
        <p:spPr>
          <a:xfrm>
            <a:off x="9448800" y="650051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206854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p>
        </p:txBody>
      </p:sp>
      <p:sp>
        <p:nvSpPr>
          <p:cNvPr id="3" name="内容占位符 2"/>
          <p:cNvSpPr>
            <a:spLocks noGrp="1"/>
          </p:cNvSpPr>
          <p:nvPr>
            <p:ph idx="1"/>
          </p:nvPr>
        </p:nvSpPr>
        <p:spPr>
          <a:xfrm>
            <a:off x="1167384" y="1303493"/>
            <a:ext cx="10515600" cy="5456971"/>
          </a:xfrm>
        </p:spPr>
        <p:txBody>
          <a:bodyPr>
            <a:normAutofit lnSpcReduction="10000"/>
          </a:bodyPr>
          <a:lstStyle/>
          <a:p>
            <a:pPr>
              <a:lnSpc>
                <a:spcPct val="130000"/>
              </a:lnSpc>
              <a:buNone/>
            </a:pPr>
            <a:r>
              <a:rPr kumimoji="1" lang="en-US" altLang="zh-CN" sz="3000" dirty="0"/>
              <a:t>8.1 </a:t>
            </a:r>
            <a:r>
              <a:rPr kumimoji="1" lang="zh-CN" altLang="en-US" sz="3000" dirty="0"/>
              <a:t>网络安全基础（</a:t>
            </a:r>
            <a:r>
              <a:rPr kumimoji="1" lang="en-US" altLang="zh-CN" sz="3000" dirty="0"/>
              <a:t>4</a:t>
            </a:r>
            <a:r>
              <a:rPr kumimoji="1" lang="zh-CN" altLang="en-US" sz="3000" dirty="0"/>
              <a:t>页）</a:t>
            </a:r>
            <a:endParaRPr kumimoji="1" lang="en-US" altLang="zh-CN" sz="3000" dirty="0"/>
          </a:p>
          <a:p>
            <a:pPr>
              <a:lnSpc>
                <a:spcPct val="130000"/>
              </a:lnSpc>
              <a:buNone/>
            </a:pPr>
            <a:r>
              <a:rPr kumimoji="1" lang="en-US" altLang="zh-CN" sz="3000" dirty="0"/>
              <a:t>8.2 </a:t>
            </a:r>
            <a:r>
              <a:rPr kumimoji="1" lang="zh-CN" altLang="en-US" sz="3000" dirty="0"/>
              <a:t>网络攻击与威胁</a:t>
            </a:r>
            <a:endParaRPr kumimoji="1" lang="en-US" altLang="zh-CN" sz="3000" dirty="0"/>
          </a:p>
          <a:p>
            <a:pPr>
              <a:lnSpc>
                <a:spcPct val="130000"/>
              </a:lnSpc>
              <a:buNone/>
            </a:pPr>
            <a:r>
              <a:rPr kumimoji="1" lang="en-US" altLang="zh-CN" sz="3000" dirty="0"/>
              <a:t>8.3 </a:t>
            </a:r>
            <a:r>
              <a:rPr kumimoji="1" lang="zh-CN" altLang="en-US" sz="3000" dirty="0"/>
              <a:t>安全机制与手段 </a:t>
            </a:r>
            <a:endParaRPr kumimoji="1" lang="en-US" altLang="zh-CN" sz="3000" dirty="0"/>
          </a:p>
          <a:p>
            <a:pPr>
              <a:lnSpc>
                <a:spcPct val="150000"/>
              </a:lnSpc>
              <a:buNone/>
            </a:pPr>
            <a:r>
              <a:rPr kumimoji="1" lang="en-US" altLang="zh-CN" sz="3000" dirty="0"/>
              <a:t>8.4 </a:t>
            </a:r>
            <a:r>
              <a:rPr kumimoji="1" lang="zh-CN" altLang="en-US" sz="3000" dirty="0"/>
              <a:t>电子邮件</a:t>
            </a:r>
            <a:r>
              <a:rPr lang="zh-CN" altLang="en-US" sz="3000" dirty="0"/>
              <a:t>安全（</a:t>
            </a:r>
            <a:r>
              <a:rPr lang="en-US" altLang="zh-CN" sz="3000" dirty="0"/>
              <a:t>8</a:t>
            </a:r>
            <a:r>
              <a:rPr lang="zh-CN" altLang="en-US" sz="3000" dirty="0"/>
              <a:t>页）</a:t>
            </a:r>
            <a:endParaRPr lang="en-US" altLang="zh-CN" sz="3000" dirty="0"/>
          </a:p>
          <a:p>
            <a:pPr>
              <a:lnSpc>
                <a:spcPct val="150000"/>
              </a:lnSpc>
              <a:buNone/>
            </a:pPr>
            <a:r>
              <a:rPr lang="en-US" altLang="zh-CN" sz="3000" dirty="0">
                <a:solidFill>
                  <a:srgbClr val="C00000"/>
                </a:solidFill>
              </a:rPr>
              <a:t>8.5 Web</a:t>
            </a:r>
            <a:r>
              <a:rPr lang="zh-CN" altLang="en-US" sz="3000" dirty="0">
                <a:solidFill>
                  <a:srgbClr val="C00000"/>
                </a:solidFill>
              </a:rPr>
              <a:t>安全</a:t>
            </a:r>
            <a:endParaRPr lang="en-US" altLang="zh-CN" sz="3000" dirty="0">
              <a:solidFill>
                <a:srgbClr val="C00000"/>
              </a:solidFill>
            </a:endParaRPr>
          </a:p>
          <a:p>
            <a:pPr>
              <a:lnSpc>
                <a:spcPct val="150000"/>
              </a:lnSpc>
              <a:buNone/>
            </a:pPr>
            <a:r>
              <a:rPr lang="en-US" altLang="zh-CN" sz="3000" dirty="0"/>
              <a:t>8.6 </a:t>
            </a:r>
            <a:r>
              <a:rPr lang="zh-CN" altLang="en-US" sz="3000" dirty="0"/>
              <a:t>通信安全</a:t>
            </a:r>
            <a:endParaRPr lang="en-US" altLang="zh-CN" sz="3000" dirty="0"/>
          </a:p>
          <a:p>
            <a:pPr>
              <a:lnSpc>
                <a:spcPct val="150000"/>
              </a:lnSpc>
              <a:buNone/>
            </a:pPr>
            <a:r>
              <a:rPr lang="en-US" altLang="zh-CN" sz="3000" dirty="0"/>
              <a:t>8.7 </a:t>
            </a:r>
            <a:r>
              <a:rPr lang="zh-CN" altLang="en-US" sz="3000" dirty="0"/>
              <a:t>系统与运行安全</a:t>
            </a:r>
            <a:endParaRPr kumimoji="1" lang="en-US" altLang="zh-CN" sz="3000" dirty="0"/>
          </a:p>
          <a:p>
            <a:pPr>
              <a:lnSpc>
                <a:spcPct val="130000"/>
              </a:lnSpc>
              <a:buNone/>
            </a:pPr>
            <a:r>
              <a:rPr kumimoji="1" lang="en-US" altLang="zh-CN" sz="3000" dirty="0"/>
              <a:t>8.8 </a:t>
            </a:r>
            <a:r>
              <a:rPr kumimoji="1" lang="zh-CN" altLang="en-US" sz="3000" dirty="0"/>
              <a:t>安全技术前沿与未来发展</a:t>
            </a:r>
          </a:p>
          <a:p>
            <a:pPr>
              <a:lnSpc>
                <a:spcPct val="130000"/>
              </a:lnSpc>
              <a:buNone/>
            </a:pPr>
            <a:endParaRPr kumimoji="1" lang="zh-CN" altLang="en-US" dirty="0"/>
          </a:p>
          <a:p>
            <a:pPr>
              <a:lnSpc>
                <a:spcPct val="130000"/>
              </a:lnSpc>
              <a:buNone/>
            </a:pPr>
            <a:endParaRPr kumimoji="1" lang="en-US" altLang="zh-CN" dirty="0"/>
          </a:p>
          <a:p>
            <a:pPr>
              <a:lnSpc>
                <a:spcPct val="130000"/>
              </a:lnSpc>
              <a:buNone/>
            </a:pPr>
            <a:endParaRPr kumimoji="1"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t>119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矩形标注 6"/>
          <p:cNvSpPr/>
          <p:nvPr/>
        </p:nvSpPr>
        <p:spPr>
          <a:xfrm>
            <a:off x="6284353" y="3195687"/>
            <a:ext cx="3623292" cy="1940236"/>
          </a:xfrm>
          <a:prstGeom prst="wedgeRectCallout">
            <a:avLst>
              <a:gd name="adj1" fmla="val -120283"/>
              <a:gd name="adj2" fmla="val 680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定义</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风险分析</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常见攻击方式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1167384" y="1303493"/>
            <a:ext cx="10515600" cy="5456971"/>
          </a:xfrm>
        </p:spPr>
        <p:txBody>
          <a:bodyPr>
            <a:normAutofit lnSpcReduction="10000"/>
          </a:bodyPr>
          <a:lstStyle/>
          <a:p>
            <a:pPr>
              <a:lnSpc>
                <a:spcPct val="130000"/>
              </a:lnSpc>
              <a:buNone/>
            </a:pPr>
            <a:r>
              <a:rPr kumimoji="1" lang="en-US" altLang="zh-CN" sz="3000" dirty="0"/>
              <a:t>8.1 </a:t>
            </a:r>
            <a:r>
              <a:rPr kumimoji="1" lang="zh-CN" altLang="en-US" sz="3000" dirty="0"/>
              <a:t>网络安全基础</a:t>
            </a:r>
            <a:endParaRPr kumimoji="1" lang="en-US" altLang="zh-CN" sz="3000" dirty="0"/>
          </a:p>
          <a:p>
            <a:pPr>
              <a:lnSpc>
                <a:spcPct val="130000"/>
              </a:lnSpc>
              <a:buNone/>
            </a:pPr>
            <a:r>
              <a:rPr kumimoji="1" lang="en-US" altLang="zh-CN" sz="3000" dirty="0">
                <a:solidFill>
                  <a:srgbClr val="C00000"/>
                </a:solidFill>
              </a:rPr>
              <a:t>8.2 </a:t>
            </a:r>
            <a:r>
              <a:rPr kumimoji="1" lang="zh-CN" altLang="en-US" sz="3000" dirty="0">
                <a:solidFill>
                  <a:srgbClr val="C00000"/>
                </a:solidFill>
              </a:rPr>
              <a:t>网络攻击与威胁</a:t>
            </a:r>
            <a:endParaRPr kumimoji="1" lang="en-US" altLang="zh-CN" sz="3000" dirty="0">
              <a:solidFill>
                <a:srgbClr val="C00000"/>
              </a:solidFill>
            </a:endParaRPr>
          </a:p>
          <a:p>
            <a:pPr>
              <a:lnSpc>
                <a:spcPct val="130000"/>
              </a:lnSpc>
              <a:buNone/>
            </a:pPr>
            <a:r>
              <a:rPr kumimoji="1" lang="en-US" altLang="zh-CN" sz="3000" dirty="0"/>
              <a:t>8.3 </a:t>
            </a:r>
            <a:r>
              <a:rPr kumimoji="1" lang="zh-CN" altLang="en-US" sz="3000" dirty="0"/>
              <a:t>安全机制与手段 </a:t>
            </a:r>
            <a:endParaRPr kumimoji="1" lang="en-US" altLang="zh-CN" sz="3000" dirty="0"/>
          </a:p>
          <a:p>
            <a:pPr>
              <a:lnSpc>
                <a:spcPct val="150000"/>
              </a:lnSpc>
              <a:buNone/>
            </a:pPr>
            <a:r>
              <a:rPr kumimoji="1" lang="en-US" altLang="zh-CN" sz="3000" dirty="0"/>
              <a:t>8.4 </a:t>
            </a:r>
            <a:r>
              <a:rPr kumimoji="1" lang="zh-CN" altLang="en-US" sz="3000" dirty="0"/>
              <a:t>电子邮件</a:t>
            </a:r>
            <a:r>
              <a:rPr lang="zh-CN" altLang="en-US" sz="3000" dirty="0"/>
              <a:t>安全</a:t>
            </a:r>
            <a:endParaRPr lang="en-US" altLang="zh-CN" sz="3000" dirty="0"/>
          </a:p>
          <a:p>
            <a:pPr>
              <a:lnSpc>
                <a:spcPct val="150000"/>
              </a:lnSpc>
              <a:buNone/>
            </a:pPr>
            <a:r>
              <a:rPr lang="en-US" altLang="zh-CN" sz="3000" dirty="0"/>
              <a:t>8.5 Web</a:t>
            </a:r>
            <a:r>
              <a:rPr lang="zh-CN" altLang="en-US" sz="3000" dirty="0"/>
              <a:t>安全</a:t>
            </a:r>
            <a:endParaRPr lang="en-US" altLang="zh-CN" sz="3000" dirty="0"/>
          </a:p>
          <a:p>
            <a:pPr>
              <a:lnSpc>
                <a:spcPct val="150000"/>
              </a:lnSpc>
              <a:buNone/>
            </a:pPr>
            <a:r>
              <a:rPr lang="en-US" altLang="zh-CN" sz="3000" dirty="0"/>
              <a:t>8.6 </a:t>
            </a:r>
            <a:r>
              <a:rPr lang="zh-CN" altLang="en-US" sz="3000" dirty="0"/>
              <a:t>通信安全</a:t>
            </a:r>
            <a:endParaRPr lang="en-US" altLang="zh-CN" sz="3000" dirty="0"/>
          </a:p>
          <a:p>
            <a:pPr>
              <a:lnSpc>
                <a:spcPct val="150000"/>
              </a:lnSpc>
              <a:buNone/>
            </a:pPr>
            <a:r>
              <a:rPr lang="en-US" altLang="zh-CN" sz="3000" dirty="0"/>
              <a:t>8.7 </a:t>
            </a:r>
            <a:r>
              <a:rPr lang="zh-CN" altLang="en-US" sz="3000" dirty="0"/>
              <a:t>系统与运行安全</a:t>
            </a:r>
            <a:endParaRPr kumimoji="1" lang="en-US" altLang="zh-CN" sz="3000" dirty="0"/>
          </a:p>
          <a:p>
            <a:pPr>
              <a:lnSpc>
                <a:spcPct val="130000"/>
              </a:lnSpc>
              <a:buNone/>
            </a:pPr>
            <a:r>
              <a:rPr kumimoji="1" lang="en-US" altLang="zh-CN" sz="3000" dirty="0"/>
              <a:t>8.8 </a:t>
            </a:r>
            <a:r>
              <a:rPr kumimoji="1" lang="zh-CN" altLang="en-US" sz="3000" dirty="0"/>
              <a:t>安全技术前沿与未来发展</a:t>
            </a:r>
          </a:p>
          <a:p>
            <a:pPr>
              <a:lnSpc>
                <a:spcPct val="130000"/>
              </a:lnSpc>
              <a:buNone/>
            </a:pPr>
            <a:endParaRPr kumimoji="1" lang="zh-CN" altLang="en-US" dirty="0"/>
          </a:p>
          <a:p>
            <a:pPr>
              <a:lnSpc>
                <a:spcPct val="130000"/>
              </a:lnSpc>
              <a:buNone/>
            </a:pPr>
            <a:endParaRPr kumimoji="1" lang="en-US" altLang="zh-CN" dirty="0"/>
          </a:p>
          <a:p>
            <a:pPr>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矩形标注 6">
            <a:extLst>
              <a:ext uri="{FF2B5EF4-FFF2-40B4-BE49-F238E27FC236}">
                <a16:creationId xmlns:a16="http://schemas.microsoft.com/office/drawing/2014/main" id="{981187B3-3584-BA4E-A14C-4B26773516C6}"/>
              </a:ext>
            </a:extLst>
          </p:cNvPr>
          <p:cNvSpPr/>
          <p:nvPr/>
        </p:nvSpPr>
        <p:spPr>
          <a:xfrm>
            <a:off x="6249336" y="1580803"/>
            <a:ext cx="4504008" cy="2901389"/>
          </a:xfrm>
          <a:prstGeom prst="wedgeRectCallout">
            <a:avLst>
              <a:gd name="adj1" fmla="val -83813"/>
              <a:gd name="adj2" fmla="val -2660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网络攻击概述</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窃听与嗅探</a:t>
            </a:r>
          </a:p>
          <a:p>
            <a:pPr marL="587375"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ARP</a:t>
            </a:r>
            <a:r>
              <a:rPr kumimoji="1" lang="zh-CN" altLang="en-US" sz="2400" dirty="0">
                <a:solidFill>
                  <a:prstClr val="black"/>
                </a:solidFill>
                <a:latin typeface="Microsoft YaHei" panose="020B0503020204020204" pitchFamily="34" charset="-122"/>
                <a:ea typeface="Microsoft YaHei" panose="020B0503020204020204" pitchFamily="34" charset="-122"/>
              </a:rPr>
              <a:t>攻击</a:t>
            </a:r>
          </a:p>
          <a:p>
            <a:pPr marL="587375" indent="-438150">
              <a:lnSpc>
                <a:spcPct val="130000"/>
              </a:lnSpc>
              <a:spcBef>
                <a:spcPts val="600"/>
              </a:spcBef>
              <a:buFont typeface="+mj-lt"/>
              <a:buAutoNum type="arabicPeriod"/>
            </a:pPr>
            <a:r>
              <a:rPr kumimoji="1" lang="en-US" altLang="zh-CN" sz="2400" dirty="0" err="1">
                <a:solidFill>
                  <a:prstClr val="black"/>
                </a:solidFill>
                <a:latin typeface="Microsoft YaHei" panose="020B0503020204020204" pitchFamily="34" charset="-122"/>
                <a:ea typeface="Microsoft YaHei" panose="020B0503020204020204" pitchFamily="34" charset="-122"/>
              </a:rPr>
              <a:t>DDos</a:t>
            </a:r>
            <a:r>
              <a:rPr kumimoji="1" lang="zh-CN" altLang="en-US" sz="2400" dirty="0">
                <a:solidFill>
                  <a:prstClr val="black"/>
                </a:solidFill>
                <a:latin typeface="Microsoft YaHei" panose="020B0503020204020204" pitchFamily="34" charset="-122"/>
                <a:ea typeface="Microsoft YaHei" panose="020B0503020204020204" pitchFamily="34" charset="-122"/>
              </a:rPr>
              <a:t>攻击</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APT</a:t>
            </a:r>
            <a:r>
              <a:rPr kumimoji="1" lang="zh-CN" altLang="en-US" sz="2400" dirty="0">
                <a:solidFill>
                  <a:prstClr val="black"/>
                </a:solidFill>
                <a:latin typeface="Microsoft YaHei" panose="020B0503020204020204" pitchFamily="34" charset="-122"/>
                <a:ea typeface="Microsoft YaHei" panose="020B0503020204020204" pitchFamily="34" charset="-122"/>
              </a:rPr>
              <a:t>攻击</a:t>
            </a:r>
          </a:p>
        </p:txBody>
      </p:sp>
    </p:spTree>
    <p:extLst>
      <p:ext uri="{BB962C8B-B14F-4D97-AF65-F5344CB8AC3E}">
        <p14:creationId xmlns:p14="http://schemas.microsoft.com/office/powerpoint/2010/main" val="380341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何为</a:t>
            </a:r>
            <a:r>
              <a:rPr kumimoji="1" lang="en-US" altLang="zh-CN" dirty="0"/>
              <a:t>Web</a:t>
            </a:r>
            <a:r>
              <a:rPr kumimoji="1" lang="zh-CN" altLang="en-US" dirty="0"/>
              <a:t>安全</a:t>
            </a:r>
          </a:p>
        </p:txBody>
      </p:sp>
      <p:sp>
        <p:nvSpPr>
          <p:cNvPr id="3" name="内容占位符 2"/>
          <p:cNvSpPr>
            <a:spLocks noGrp="1"/>
          </p:cNvSpPr>
          <p:nvPr>
            <p:ph idx="1"/>
          </p:nvPr>
        </p:nvSpPr>
        <p:spPr>
          <a:xfrm>
            <a:off x="838200" y="1417272"/>
            <a:ext cx="10515600" cy="5131205"/>
          </a:xfrm>
        </p:spPr>
        <p:txBody>
          <a:bodyPr>
            <a:normAutofit/>
          </a:bodyPr>
          <a:lstStyle/>
          <a:p>
            <a:pPr>
              <a:lnSpc>
                <a:spcPct val="120000"/>
              </a:lnSpc>
            </a:pPr>
            <a:r>
              <a:rPr kumimoji="1" lang="zh-CN" altLang="en-US" dirty="0"/>
              <a:t>定义</a:t>
            </a:r>
          </a:p>
          <a:p>
            <a:pPr lvl="1">
              <a:lnSpc>
                <a:spcPct val="120000"/>
              </a:lnSpc>
            </a:pPr>
            <a:r>
              <a:rPr lang="zh-CN" altLang="en-US" sz="2000" dirty="0">
                <a:sym typeface="+mn-ea"/>
              </a:rPr>
              <a:t>黑客利用网站操作系统和</a:t>
            </a:r>
            <a:r>
              <a:rPr lang="en-US" altLang="zh-CN" sz="2000" dirty="0">
                <a:sym typeface="+mn-ea"/>
              </a:rPr>
              <a:t>Web</a:t>
            </a:r>
            <a:r>
              <a:rPr lang="zh-CN" altLang="en-US" sz="2000" dirty="0">
                <a:sym typeface="+mn-ea"/>
              </a:rPr>
              <a:t>服务程序的漏洞，得到</a:t>
            </a:r>
            <a:r>
              <a:rPr lang="en-US" altLang="zh-CN" sz="2000" dirty="0">
                <a:sym typeface="+mn-ea"/>
              </a:rPr>
              <a:t>Web</a:t>
            </a:r>
            <a:r>
              <a:rPr lang="zh-CN" altLang="en-US" sz="2000" dirty="0">
                <a:sym typeface="+mn-ea"/>
              </a:rPr>
              <a:t>服务器的控制权限，轻则篡改网页内容，重则窃取重要内部数据。更为严重的则是在网页中植入恶意代码，使得网站访问者受到侵害。</a:t>
            </a:r>
            <a:endParaRPr lang="en-US" altLang="zh-CN" sz="2000" dirty="0">
              <a:sym typeface="+mn-ea"/>
            </a:endParaRPr>
          </a:p>
          <a:p>
            <a:pPr>
              <a:lnSpc>
                <a:spcPct val="120000"/>
              </a:lnSpc>
            </a:pPr>
            <a:endParaRPr lang="en-US" altLang="zh-CN" sz="2400" dirty="0">
              <a:sym typeface="+mn-ea"/>
            </a:endParaRPr>
          </a:p>
          <a:p>
            <a:pPr>
              <a:lnSpc>
                <a:spcPct val="120000"/>
              </a:lnSpc>
            </a:pPr>
            <a:r>
              <a:rPr lang="zh-CN" altLang="en-US" sz="2400" dirty="0">
                <a:sym typeface="+mn-ea"/>
              </a:rPr>
              <a:t>攻击常见形式</a:t>
            </a:r>
            <a:endParaRPr lang="en-US" altLang="zh-CN" sz="2400" dirty="0">
              <a:sym typeface="+mn-ea"/>
            </a:endParaRPr>
          </a:p>
          <a:p>
            <a:pPr lvl="1">
              <a:lnSpc>
                <a:spcPct val="120000"/>
              </a:lnSpc>
            </a:pPr>
            <a:r>
              <a:rPr lang="en-US" altLang="zh-CN" sz="2000" dirty="0">
                <a:latin typeface="宋体" panose="02010600030101010101" pitchFamily="2" charset="-122"/>
                <a:sym typeface="宋体" panose="02010600030101010101" pitchFamily="2" charset="-122"/>
              </a:rPr>
              <a:t>SQL</a:t>
            </a:r>
            <a:r>
              <a:rPr lang="zh-CN" altLang="en-US" sz="2000" dirty="0">
                <a:latin typeface="宋体" panose="02010600030101010101" pitchFamily="2" charset="-122"/>
                <a:sym typeface="宋体" panose="02010600030101010101" pitchFamily="2" charset="-122"/>
              </a:rPr>
              <a:t>注入</a:t>
            </a:r>
          </a:p>
          <a:p>
            <a:pPr lvl="1">
              <a:lnSpc>
                <a:spcPct val="120000"/>
              </a:lnSpc>
            </a:pPr>
            <a:r>
              <a:rPr lang="en-US" altLang="zh-CN" sz="2000" dirty="0">
                <a:latin typeface="宋体" panose="02010600030101010101" pitchFamily="2" charset="-122"/>
                <a:sym typeface="宋体" panose="02010600030101010101" pitchFamily="2" charset="-122"/>
              </a:rPr>
              <a:t>XSS</a:t>
            </a:r>
            <a:r>
              <a:rPr lang="zh-CN" altLang="en-US" sz="2000" dirty="0">
                <a:latin typeface="宋体" panose="02010600030101010101" pitchFamily="2" charset="-122"/>
                <a:sym typeface="宋体" panose="02010600030101010101" pitchFamily="2" charset="-122"/>
              </a:rPr>
              <a:t>（跨站脚本攻击）</a:t>
            </a:r>
            <a:endParaRPr lang="en-US" altLang="zh-CN" sz="2000" dirty="0">
              <a:latin typeface="宋体" panose="02010600030101010101" pitchFamily="2" charset="-122"/>
              <a:sym typeface="+mn-ea"/>
            </a:endParaRPr>
          </a:p>
          <a:p>
            <a:pPr lvl="1">
              <a:lnSpc>
                <a:spcPct val="120000"/>
              </a:lnSpc>
            </a:pPr>
            <a:r>
              <a:rPr lang="zh-CN" altLang="en-US" sz="2000" dirty="0">
                <a:latin typeface="宋体" panose="02010600030101010101" pitchFamily="2" charset="-122"/>
                <a:sym typeface="+mn-ea"/>
              </a:rPr>
              <a:t>点击劫持</a:t>
            </a:r>
          </a:p>
          <a:p>
            <a:pPr lvl="1">
              <a:lnSpc>
                <a:spcPct val="120000"/>
              </a:lnSpc>
            </a:pPr>
            <a:r>
              <a:rPr lang="zh-CN" altLang="en-US" sz="2000" dirty="0">
                <a:sym typeface="+mn-ea"/>
              </a:rPr>
              <a:t>木马</a:t>
            </a:r>
          </a:p>
          <a:p>
            <a:pPr lvl="1">
              <a:lnSpc>
                <a:spcPct val="120000"/>
              </a:lnSpc>
            </a:pPr>
            <a:endParaRPr kumimoji="1" lang="zh-CN" altLang="en-US" sz="2000" dirty="0"/>
          </a:p>
          <a:p>
            <a:pPr lvl="1">
              <a:lnSpc>
                <a:spcPct val="120000"/>
              </a:lnSpc>
            </a:pPr>
            <a:endParaRPr kumimoji="1" lang="zh-CN" altLang="en-US" sz="2000" dirty="0"/>
          </a:p>
        </p:txBody>
      </p:sp>
      <p:sp>
        <p:nvSpPr>
          <p:cNvPr id="4" name="灯片编号占位符 3"/>
          <p:cNvSpPr>
            <a:spLocks noGrp="1"/>
          </p:cNvSpPr>
          <p:nvPr>
            <p:ph type="sldNum" sz="quarter" idx="12"/>
          </p:nvPr>
        </p:nvSpPr>
        <p:spPr>
          <a:xfrm>
            <a:off x="9448800" y="6492874"/>
            <a:ext cx="2743200" cy="365125"/>
          </a:xfrm>
        </p:spPr>
        <p:txBody>
          <a:bodyPr/>
          <a:lstStyle/>
          <a:p>
            <a:fld id="{8D4D1E41-7A09-AB4A-A4E1-09765ADA2698}" type="slidenum">
              <a:rPr kumimoji="1" lang="zh-CN" altLang="en-US" smtClean="0"/>
              <a:t>120</a:t>
            </a:fld>
            <a:endParaRPr kumimoji="1" lang="zh-CN" altLang="en-US" dirty="0"/>
          </a:p>
        </p:txBody>
      </p:sp>
      <p:sp>
        <p:nvSpPr>
          <p:cNvPr id="5" name="日期占位符 9"/>
          <p:cNvSpPr>
            <a:spLocks noGrp="1"/>
          </p:cNvSpPr>
          <p:nvPr>
            <p:ph type="dt" sz="half" idx="10"/>
          </p:nvPr>
        </p:nvSpPr>
        <p:spPr>
          <a:xfrm>
            <a:off x="216817" y="6490252"/>
            <a:ext cx="2743200" cy="365125"/>
          </a:xfrm>
        </p:spPr>
        <p:txBody>
          <a:bodyPr/>
          <a:lstStyle/>
          <a:p>
            <a:r>
              <a:rPr kumimoji="1" lang="en-US" altLang="zh-CN" dirty="0"/>
              <a:t>8.5.1  Web</a:t>
            </a:r>
            <a:r>
              <a:rPr kumimoji="1" lang="zh-CN" altLang="en-US" dirty="0"/>
              <a:t>安全定义</a:t>
            </a:r>
          </a:p>
        </p:txBody>
      </p:sp>
      <p:pic>
        <p:nvPicPr>
          <p:cNvPr id="7" name="图片 6">
            <a:extLst>
              <a:ext uri="{FF2B5EF4-FFF2-40B4-BE49-F238E27FC236}">
                <a16:creationId xmlns:a16="http://schemas.microsoft.com/office/drawing/2014/main" id="{83823337-CEE0-4E10-B968-8E8711A6085D}"/>
              </a:ext>
            </a:extLst>
          </p:cNvPr>
          <p:cNvPicPr>
            <a:picLocks noChangeAspect="1"/>
          </p:cNvPicPr>
          <p:nvPr/>
        </p:nvPicPr>
        <p:blipFill>
          <a:blip r:embed="rId3"/>
          <a:stretch>
            <a:fillRect/>
          </a:stretch>
        </p:blipFill>
        <p:spPr>
          <a:xfrm>
            <a:off x="5664200" y="3429000"/>
            <a:ext cx="1768883" cy="1362040"/>
          </a:xfrm>
          <a:prstGeom prst="rect">
            <a:avLst/>
          </a:prstGeom>
        </p:spPr>
      </p:pic>
      <p:pic>
        <p:nvPicPr>
          <p:cNvPr id="9" name="图片 8">
            <a:extLst>
              <a:ext uri="{FF2B5EF4-FFF2-40B4-BE49-F238E27FC236}">
                <a16:creationId xmlns:a16="http://schemas.microsoft.com/office/drawing/2014/main" id="{E01CE081-5C3B-453C-9BD5-607716956FF8}"/>
              </a:ext>
            </a:extLst>
          </p:cNvPr>
          <p:cNvPicPr>
            <a:picLocks noChangeAspect="1"/>
          </p:cNvPicPr>
          <p:nvPr/>
        </p:nvPicPr>
        <p:blipFill>
          <a:blip r:embed="rId4"/>
          <a:stretch>
            <a:fillRect/>
          </a:stretch>
        </p:blipFill>
        <p:spPr>
          <a:xfrm>
            <a:off x="8122534" y="3334572"/>
            <a:ext cx="3501798" cy="1709701"/>
          </a:xfrm>
          <a:prstGeom prst="rect">
            <a:avLst/>
          </a:prstGeom>
        </p:spPr>
      </p:pic>
      <p:pic>
        <p:nvPicPr>
          <p:cNvPr id="11" name="图片 10">
            <a:extLst>
              <a:ext uri="{FF2B5EF4-FFF2-40B4-BE49-F238E27FC236}">
                <a16:creationId xmlns:a16="http://schemas.microsoft.com/office/drawing/2014/main" id="{A2339758-5E2E-4288-97C0-036AEC61F92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63817" y1="36386" x2="67410" y2="36881"/>
                        <a14:foregroundMark x1="78686" y1="76485" x2="84882" y2="76980"/>
                      </a14:backgroundRemoval>
                    </a14:imgEffect>
                  </a14:imgLayer>
                </a14:imgProps>
              </a:ext>
            </a:extLst>
          </a:blip>
          <a:stretch>
            <a:fillRect/>
          </a:stretch>
        </p:blipFill>
        <p:spPr>
          <a:xfrm>
            <a:off x="5548084" y="5053883"/>
            <a:ext cx="2460452" cy="1231750"/>
          </a:xfrm>
          <a:prstGeom prst="rect">
            <a:avLst/>
          </a:prstGeom>
        </p:spPr>
      </p:pic>
      <p:pic>
        <p:nvPicPr>
          <p:cNvPr id="13" name="图片 12">
            <a:extLst>
              <a:ext uri="{FF2B5EF4-FFF2-40B4-BE49-F238E27FC236}">
                <a16:creationId xmlns:a16="http://schemas.microsoft.com/office/drawing/2014/main" id="{F35E5825-6DC6-4542-8DCD-D13F9A99449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Lst>
          </a:blip>
          <a:stretch>
            <a:fillRect/>
          </a:stretch>
        </p:blipFill>
        <p:spPr>
          <a:xfrm>
            <a:off x="8966932" y="4936309"/>
            <a:ext cx="2056112" cy="1349324"/>
          </a:xfrm>
          <a:prstGeom prst="rect">
            <a:avLst/>
          </a:prstGeom>
        </p:spPr>
      </p:pic>
      <p:grpSp>
        <p:nvGrpSpPr>
          <p:cNvPr id="14" name="组合 13">
            <a:extLst>
              <a:ext uri="{FF2B5EF4-FFF2-40B4-BE49-F238E27FC236}">
                <a16:creationId xmlns:a16="http://schemas.microsoft.com/office/drawing/2014/main" id="{65DEA718-6447-4F61-9858-3E1DB396E030}"/>
              </a:ext>
            </a:extLst>
          </p:cNvPr>
          <p:cNvGrpSpPr/>
          <p:nvPr/>
        </p:nvGrpSpPr>
        <p:grpSpPr>
          <a:xfrm>
            <a:off x="5417914" y="1270604"/>
            <a:ext cx="5935886" cy="5530934"/>
            <a:chOff x="7151913" y="1382486"/>
            <a:chExt cx="4898572" cy="4822371"/>
          </a:xfrm>
        </p:grpSpPr>
        <p:sp>
          <p:nvSpPr>
            <p:cNvPr id="15" name="卷形: 垂直 14">
              <a:extLst>
                <a:ext uri="{FF2B5EF4-FFF2-40B4-BE49-F238E27FC236}">
                  <a16:creationId xmlns:a16="http://schemas.microsoft.com/office/drawing/2014/main" id="{88925B40-233E-4C94-8CF5-A3FCFCCAFF07}"/>
                </a:ext>
              </a:extLst>
            </p:cNvPr>
            <p:cNvSpPr/>
            <p:nvPr/>
          </p:nvSpPr>
          <p:spPr>
            <a:xfrm>
              <a:off x="7151913" y="1382486"/>
              <a:ext cx="4898572" cy="4822371"/>
            </a:xfrm>
            <a:prstGeom prst="verticalScroll">
              <a:avLst>
                <a:gd name="adj" fmla="val 3019"/>
              </a:avLst>
            </a:prstGeom>
            <a:solidFill>
              <a:schemeClr val="bg1">
                <a:lumMod val="95000"/>
              </a:scheme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621604AC-3C9C-489B-83BC-41FAE5B9C7D6}"/>
                </a:ext>
              </a:extLst>
            </p:cNvPr>
            <p:cNvSpPr txBox="1"/>
            <p:nvPr/>
          </p:nvSpPr>
          <p:spPr>
            <a:xfrm>
              <a:off x="7596106" y="1471818"/>
              <a:ext cx="4236666" cy="4534575"/>
            </a:xfrm>
            <a:prstGeom prst="rect">
              <a:avLst/>
            </a:prstGeom>
            <a:noFill/>
          </p:spPr>
          <p:txBody>
            <a:bodyPr wrap="square">
              <a:spAutoFit/>
            </a:bodyPr>
            <a:lstStyle/>
            <a:p>
              <a:pPr algn="ctr">
                <a:lnSpc>
                  <a:spcPct val="130000"/>
                </a:lnSpc>
              </a:pPr>
              <a:r>
                <a:rPr lang="en-US" altLang="zh-CN" sz="2400" i="0" dirty="0">
                  <a:solidFill>
                    <a:srgbClr val="7030A0"/>
                  </a:solidFill>
                  <a:effectLst/>
                  <a:latin typeface="微软雅黑" panose="020B0503020204020204" pitchFamily="34" charset="-122"/>
                  <a:ea typeface="微软雅黑" panose="020B0503020204020204" pitchFamily="34" charset="-122"/>
                </a:rPr>
                <a:t>2020</a:t>
              </a:r>
              <a:r>
                <a:rPr lang="zh-CN" altLang="en-US" sz="2400" i="0" dirty="0">
                  <a:solidFill>
                    <a:srgbClr val="7030A0"/>
                  </a:solidFill>
                  <a:effectLst/>
                  <a:latin typeface="微软雅黑" panose="020B0503020204020204" pitchFamily="34" charset="-122"/>
                  <a:ea typeface="微软雅黑" panose="020B0503020204020204" pitchFamily="34" charset="-122"/>
                </a:rPr>
                <a:t>年</a:t>
              </a:r>
              <a:r>
                <a:rPr lang="en-US" altLang="zh-CN" sz="2400" i="0" dirty="0">
                  <a:solidFill>
                    <a:srgbClr val="7030A0"/>
                  </a:solidFill>
                  <a:effectLst/>
                  <a:latin typeface="微软雅黑" panose="020B0503020204020204" pitchFamily="34" charset="-122"/>
                  <a:ea typeface="微软雅黑" panose="020B0503020204020204" pitchFamily="34" charset="-122"/>
                </a:rPr>
                <a:t>OWASP</a:t>
              </a:r>
              <a:r>
                <a:rPr lang="zh-CN" altLang="en-US" sz="2400" i="0" dirty="0">
                  <a:solidFill>
                    <a:srgbClr val="7030A0"/>
                  </a:solidFill>
                  <a:effectLst/>
                  <a:latin typeface="微软雅黑" panose="020B0503020204020204" pitchFamily="34" charset="-122"/>
                  <a:ea typeface="微软雅黑" panose="020B0503020204020204" pitchFamily="34" charset="-122"/>
                </a:rPr>
                <a:t>十大漏洞</a:t>
              </a:r>
            </a:p>
            <a:p>
              <a:pPr marL="457200" indent="-457200" algn="l">
                <a:lnSpc>
                  <a:spcPct val="130000"/>
                </a:lnSpc>
                <a:buFont typeface="+mj-ea"/>
                <a:buAutoNum type="circleNumDbPlain"/>
              </a:pPr>
              <a:r>
                <a:rPr lang="zh-CN" altLang="en-US" sz="2000" b="0" i="0" dirty="0">
                  <a:solidFill>
                    <a:srgbClr val="7030A0"/>
                  </a:solidFill>
                  <a:effectLst/>
                  <a:latin typeface="微软雅黑" panose="020B0503020204020204" pitchFamily="34" charset="-122"/>
                  <a:ea typeface="微软雅黑" panose="020B0503020204020204" pitchFamily="34" charset="-122"/>
                </a:rPr>
                <a:t>注入</a:t>
              </a:r>
            </a:p>
            <a:p>
              <a:pPr marL="457200" indent="-457200" algn="l">
                <a:lnSpc>
                  <a:spcPct val="130000"/>
                </a:lnSpc>
                <a:buFont typeface="+mj-ea"/>
                <a:buAutoNum type="circleNumDbPlain"/>
              </a:pPr>
              <a:r>
                <a:rPr lang="zh-CN" altLang="en-US" sz="2000" b="0" i="0" dirty="0">
                  <a:solidFill>
                    <a:srgbClr val="7030A0"/>
                  </a:solidFill>
                  <a:effectLst/>
                  <a:latin typeface="微软雅黑" panose="020B0503020204020204" pitchFamily="34" charset="-122"/>
                  <a:ea typeface="微软雅黑" panose="020B0503020204020204" pitchFamily="34" charset="-122"/>
                </a:rPr>
                <a:t>失效身份验证和会话管理</a:t>
              </a:r>
            </a:p>
            <a:p>
              <a:pPr marL="457200" indent="-457200" algn="l">
                <a:lnSpc>
                  <a:spcPct val="130000"/>
                </a:lnSpc>
                <a:buFont typeface="+mj-ea"/>
                <a:buAutoNum type="circleNumDbPlain"/>
              </a:pPr>
              <a:r>
                <a:rPr lang="zh-CN" altLang="en-US" sz="2000" b="0" i="0" dirty="0">
                  <a:solidFill>
                    <a:srgbClr val="7030A0"/>
                  </a:solidFill>
                  <a:effectLst/>
                  <a:latin typeface="微软雅黑" panose="020B0503020204020204" pitchFamily="34" charset="-122"/>
                  <a:ea typeface="微软雅黑" panose="020B0503020204020204" pitchFamily="34" charset="-122"/>
                </a:rPr>
                <a:t>敏感信息泄露</a:t>
              </a:r>
            </a:p>
            <a:p>
              <a:pPr marL="457200" indent="-457200" algn="l">
                <a:lnSpc>
                  <a:spcPct val="130000"/>
                </a:lnSpc>
                <a:buFont typeface="+mj-ea"/>
                <a:buAutoNum type="circleNumDbPlain"/>
              </a:pPr>
              <a:r>
                <a:rPr lang="en-US" altLang="zh-CN" sz="2000" b="0" i="0" dirty="0">
                  <a:solidFill>
                    <a:srgbClr val="7030A0"/>
                  </a:solidFill>
                  <a:effectLst/>
                  <a:latin typeface="微软雅黑" panose="020B0503020204020204" pitchFamily="34" charset="-122"/>
                  <a:ea typeface="微软雅黑" panose="020B0503020204020204" pitchFamily="34" charset="-122"/>
                </a:rPr>
                <a:t>XML</a:t>
              </a:r>
              <a:r>
                <a:rPr lang="zh-CN" altLang="en-US" sz="2000" b="0" i="0" dirty="0">
                  <a:solidFill>
                    <a:srgbClr val="7030A0"/>
                  </a:solidFill>
                  <a:effectLst/>
                  <a:latin typeface="微软雅黑" panose="020B0503020204020204" pitchFamily="34" charset="-122"/>
                  <a:ea typeface="微软雅黑" panose="020B0503020204020204" pitchFamily="34" charset="-122"/>
                </a:rPr>
                <a:t>外部实体注入攻击（</a:t>
              </a:r>
              <a:r>
                <a:rPr lang="en-US" altLang="zh-CN" sz="2000" b="0" i="0" dirty="0">
                  <a:solidFill>
                    <a:srgbClr val="7030A0"/>
                  </a:solidFill>
                  <a:effectLst/>
                  <a:latin typeface="微软雅黑" panose="020B0503020204020204" pitchFamily="34" charset="-122"/>
                  <a:ea typeface="微软雅黑" panose="020B0503020204020204" pitchFamily="34" charset="-122"/>
                </a:rPr>
                <a:t>XXE</a:t>
              </a:r>
              <a:r>
                <a:rPr lang="zh-CN" altLang="en-US" sz="2000" b="0" i="0" dirty="0">
                  <a:solidFill>
                    <a:srgbClr val="7030A0"/>
                  </a:solidFill>
                  <a:effectLst/>
                  <a:latin typeface="微软雅黑" panose="020B0503020204020204" pitchFamily="34" charset="-122"/>
                  <a:ea typeface="微软雅黑" panose="020B0503020204020204" pitchFamily="34" charset="-122"/>
                </a:rPr>
                <a:t>）</a:t>
              </a:r>
            </a:p>
            <a:p>
              <a:pPr marL="457200" indent="-457200" algn="l">
                <a:lnSpc>
                  <a:spcPct val="130000"/>
                </a:lnSpc>
                <a:buFont typeface="+mj-ea"/>
                <a:buAutoNum type="circleNumDbPlain"/>
              </a:pPr>
              <a:r>
                <a:rPr lang="zh-CN" altLang="en-US" sz="2000" b="0" i="0" dirty="0">
                  <a:solidFill>
                    <a:srgbClr val="7030A0"/>
                  </a:solidFill>
                  <a:effectLst/>
                  <a:latin typeface="微软雅黑" panose="020B0503020204020204" pitchFamily="34" charset="-122"/>
                  <a:ea typeface="微软雅黑" panose="020B0503020204020204" pitchFamily="34" charset="-122"/>
                </a:rPr>
                <a:t>存取控制中断</a:t>
              </a:r>
            </a:p>
            <a:p>
              <a:pPr marL="457200" indent="-457200" algn="l">
                <a:lnSpc>
                  <a:spcPct val="130000"/>
                </a:lnSpc>
                <a:buFont typeface="+mj-ea"/>
                <a:buAutoNum type="circleNumDbPlain"/>
              </a:pPr>
              <a:r>
                <a:rPr lang="zh-CN" altLang="en-US" sz="2000" b="0" i="0" dirty="0">
                  <a:solidFill>
                    <a:srgbClr val="7030A0"/>
                  </a:solidFill>
                  <a:effectLst/>
                  <a:latin typeface="微软雅黑" panose="020B0503020204020204" pitchFamily="34" charset="-122"/>
                  <a:ea typeface="微软雅黑" panose="020B0503020204020204" pitchFamily="34" charset="-122"/>
                </a:rPr>
                <a:t>安全性错误配置</a:t>
              </a:r>
            </a:p>
            <a:p>
              <a:pPr marL="457200" indent="-457200" algn="l">
                <a:lnSpc>
                  <a:spcPct val="130000"/>
                </a:lnSpc>
                <a:buFont typeface="+mj-ea"/>
                <a:buAutoNum type="circleNumDbPlain"/>
              </a:pPr>
              <a:r>
                <a:rPr lang="zh-CN" altLang="en-US" sz="2000" b="0" i="0" dirty="0">
                  <a:solidFill>
                    <a:srgbClr val="7030A0"/>
                  </a:solidFill>
                  <a:effectLst/>
                  <a:latin typeface="微软雅黑" panose="020B0503020204020204" pitchFamily="34" charset="-122"/>
                  <a:ea typeface="微软雅黑" panose="020B0503020204020204" pitchFamily="34" charset="-122"/>
                </a:rPr>
                <a:t>跨站脚本攻击（</a:t>
              </a:r>
              <a:r>
                <a:rPr lang="en-US" altLang="zh-CN" sz="2000" b="0" i="0" dirty="0">
                  <a:solidFill>
                    <a:srgbClr val="7030A0"/>
                  </a:solidFill>
                  <a:effectLst/>
                  <a:latin typeface="微软雅黑" panose="020B0503020204020204" pitchFamily="34" charset="-122"/>
                  <a:ea typeface="微软雅黑" panose="020B0503020204020204" pitchFamily="34" charset="-122"/>
                </a:rPr>
                <a:t>XSS</a:t>
              </a:r>
              <a:r>
                <a:rPr lang="zh-CN" altLang="en-US" sz="2000" b="0" i="0" dirty="0">
                  <a:solidFill>
                    <a:srgbClr val="7030A0"/>
                  </a:solidFill>
                  <a:effectLst/>
                  <a:latin typeface="微软雅黑" panose="020B0503020204020204" pitchFamily="34" charset="-122"/>
                  <a:ea typeface="微软雅黑" panose="020B0503020204020204" pitchFamily="34" charset="-122"/>
                </a:rPr>
                <a:t>）</a:t>
              </a:r>
            </a:p>
            <a:p>
              <a:pPr marL="457200" indent="-457200" algn="l">
                <a:lnSpc>
                  <a:spcPct val="130000"/>
                </a:lnSpc>
                <a:buFont typeface="+mj-ea"/>
                <a:buAutoNum type="circleNumDbPlain"/>
              </a:pPr>
              <a:r>
                <a:rPr lang="zh-CN" altLang="en-US" sz="2000" b="0" i="0" dirty="0">
                  <a:solidFill>
                    <a:srgbClr val="7030A0"/>
                  </a:solidFill>
                  <a:effectLst/>
                  <a:latin typeface="微软雅黑" panose="020B0503020204020204" pitchFamily="34" charset="-122"/>
                  <a:ea typeface="微软雅黑" panose="020B0503020204020204" pitchFamily="34" charset="-122"/>
                </a:rPr>
                <a:t>不安全的反序列化</a:t>
              </a:r>
            </a:p>
            <a:p>
              <a:pPr marL="457200" indent="-457200" algn="l">
                <a:lnSpc>
                  <a:spcPct val="130000"/>
                </a:lnSpc>
                <a:buFont typeface="+mj-ea"/>
                <a:buAutoNum type="circleNumDbPlain"/>
              </a:pPr>
              <a:r>
                <a:rPr lang="zh-CN" altLang="en-US" sz="2000" b="0" i="0" dirty="0">
                  <a:solidFill>
                    <a:srgbClr val="7030A0"/>
                  </a:solidFill>
                  <a:effectLst/>
                  <a:latin typeface="微软雅黑" panose="020B0503020204020204" pitchFamily="34" charset="-122"/>
                  <a:ea typeface="微软雅黑" panose="020B0503020204020204" pitchFamily="34" charset="-122"/>
                </a:rPr>
                <a:t>使用具有已知漏洞的组件</a:t>
              </a:r>
            </a:p>
            <a:p>
              <a:pPr marL="457200" indent="-457200" algn="l">
                <a:lnSpc>
                  <a:spcPct val="130000"/>
                </a:lnSpc>
                <a:buFont typeface="+mj-ea"/>
                <a:buAutoNum type="circleNumDbPlain"/>
              </a:pPr>
              <a:r>
                <a:rPr lang="zh-CN" altLang="en-US" sz="2000" b="0" i="0" dirty="0">
                  <a:solidFill>
                    <a:srgbClr val="7030A0"/>
                  </a:solidFill>
                  <a:effectLst/>
                  <a:latin typeface="微软雅黑" panose="020B0503020204020204" pitchFamily="34" charset="-122"/>
                  <a:ea typeface="微软雅黑" panose="020B0503020204020204" pitchFamily="34" charset="-122"/>
                </a:rPr>
                <a:t>日志记录和监控不足</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Freeform 4">
            <a:extLst>
              <a:ext uri="{FF2B5EF4-FFF2-40B4-BE49-F238E27FC236}">
                <a16:creationId xmlns:a16="http://schemas.microsoft.com/office/drawing/2014/main" id="{9ACD79DB-BE71-4164-B41C-CC5C518E20D1}"/>
              </a:ext>
            </a:extLst>
          </p:cNvPr>
          <p:cNvSpPr>
            <a:spLocks/>
          </p:cNvSpPr>
          <p:nvPr/>
        </p:nvSpPr>
        <p:spPr bwMode="auto">
          <a:xfrm>
            <a:off x="5782043" y="2890395"/>
            <a:ext cx="3644876" cy="159734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2" name="标题 1">
            <a:extLst>
              <a:ext uri="{FF2B5EF4-FFF2-40B4-BE49-F238E27FC236}">
                <a16:creationId xmlns:a16="http://schemas.microsoft.com/office/drawing/2014/main" id="{A4A217DB-4075-47A6-B150-F06E7FBB565C}"/>
              </a:ext>
            </a:extLst>
          </p:cNvPr>
          <p:cNvSpPr>
            <a:spLocks noGrp="1"/>
          </p:cNvSpPr>
          <p:nvPr>
            <p:ph type="title"/>
          </p:nvPr>
        </p:nvSpPr>
        <p:spPr/>
        <p:txBody>
          <a:bodyPr/>
          <a:lstStyle/>
          <a:p>
            <a:r>
              <a:rPr lang="en-US" altLang="zh-CN" dirty="0"/>
              <a:t>Web</a:t>
            </a:r>
            <a:r>
              <a:rPr lang="zh-CN" altLang="en-US" dirty="0"/>
              <a:t>系统架构</a:t>
            </a:r>
          </a:p>
        </p:txBody>
      </p:sp>
      <p:sp>
        <p:nvSpPr>
          <p:cNvPr id="4" name="灯片编号占位符 3">
            <a:extLst>
              <a:ext uri="{FF2B5EF4-FFF2-40B4-BE49-F238E27FC236}">
                <a16:creationId xmlns:a16="http://schemas.microsoft.com/office/drawing/2014/main" id="{375AF27F-4C76-4D14-A080-59AFD8822EDB}"/>
              </a:ext>
            </a:extLst>
          </p:cNvPr>
          <p:cNvSpPr>
            <a:spLocks noGrp="1"/>
          </p:cNvSpPr>
          <p:nvPr>
            <p:ph type="sldNum" sz="quarter" idx="12"/>
          </p:nvPr>
        </p:nvSpPr>
        <p:spPr/>
        <p:txBody>
          <a:bodyPr/>
          <a:lstStyle/>
          <a:p>
            <a:fld id="{8D4D1E41-7A09-AB4A-A4E1-09765ADA2698}" type="slidenum">
              <a:rPr kumimoji="1" lang="zh-CN" altLang="en-US" smtClean="0"/>
              <a:pPr/>
              <a:t>121</a:t>
            </a:fld>
            <a:endParaRPr kumimoji="1" lang="zh-CN" altLang="en-US" dirty="0"/>
          </a:p>
        </p:txBody>
      </p:sp>
      <p:sp>
        <p:nvSpPr>
          <p:cNvPr id="5" name="Oval 652">
            <a:extLst>
              <a:ext uri="{FF2B5EF4-FFF2-40B4-BE49-F238E27FC236}">
                <a16:creationId xmlns:a16="http://schemas.microsoft.com/office/drawing/2014/main" id="{C9A635BA-44E8-4573-91E3-DC8CD6FF67D7}"/>
              </a:ext>
            </a:extLst>
          </p:cNvPr>
          <p:cNvSpPr/>
          <p:nvPr/>
        </p:nvSpPr>
        <p:spPr>
          <a:xfrm>
            <a:off x="3675940" y="3662480"/>
            <a:ext cx="1929163" cy="1917106"/>
          </a:xfrm>
          <a:prstGeom prst="ellipse">
            <a:avLst/>
          </a:prstGeom>
          <a:solidFill>
            <a:srgbClr val="9A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627">
            <a:extLst>
              <a:ext uri="{FF2B5EF4-FFF2-40B4-BE49-F238E27FC236}">
                <a16:creationId xmlns:a16="http://schemas.microsoft.com/office/drawing/2014/main" id="{AB5E3915-6457-4DDC-BF55-DF63AFA8FD18}"/>
              </a:ext>
            </a:extLst>
          </p:cNvPr>
          <p:cNvSpPr>
            <a:spLocks/>
          </p:cNvSpPr>
          <p:nvPr/>
        </p:nvSpPr>
        <p:spPr bwMode="auto">
          <a:xfrm>
            <a:off x="427691" y="2358891"/>
            <a:ext cx="3705575" cy="1536681"/>
          </a:xfrm>
          <a:custGeom>
            <a:avLst/>
            <a:gdLst/>
            <a:ahLst/>
            <a:cxnLst/>
            <a:rect l="0" t="0" r="r" b="b"/>
            <a:pathLst>
              <a:path w="10000" h="10000">
                <a:moveTo>
                  <a:pt x="323" y="164"/>
                </a:moveTo>
                <a:lnTo>
                  <a:pt x="341" y="143"/>
                </a:lnTo>
                <a:cubicBezTo>
                  <a:pt x="349" y="129"/>
                  <a:pt x="357" y="116"/>
                  <a:pt x="365" y="102"/>
                </a:cubicBezTo>
                <a:lnTo>
                  <a:pt x="413" y="72"/>
                </a:lnTo>
                <a:cubicBezTo>
                  <a:pt x="429" y="58"/>
                  <a:pt x="445" y="45"/>
                  <a:pt x="461" y="31"/>
                </a:cubicBezTo>
                <a:lnTo>
                  <a:pt x="514" y="10"/>
                </a:lnTo>
                <a:cubicBezTo>
                  <a:pt x="534" y="7"/>
                  <a:pt x="554" y="3"/>
                  <a:pt x="574" y="0"/>
                </a:cubicBezTo>
                <a:lnTo>
                  <a:pt x="628" y="0"/>
                </a:lnTo>
                <a:lnTo>
                  <a:pt x="694" y="0"/>
                </a:lnTo>
                <a:cubicBezTo>
                  <a:pt x="716" y="3"/>
                  <a:pt x="738" y="7"/>
                  <a:pt x="760" y="10"/>
                </a:cubicBezTo>
                <a:lnTo>
                  <a:pt x="825" y="31"/>
                </a:lnTo>
                <a:lnTo>
                  <a:pt x="891" y="61"/>
                </a:lnTo>
                <a:cubicBezTo>
                  <a:pt x="915" y="71"/>
                  <a:pt x="939" y="82"/>
                  <a:pt x="963" y="92"/>
                </a:cubicBezTo>
                <a:cubicBezTo>
                  <a:pt x="989" y="106"/>
                  <a:pt x="1015" y="119"/>
                  <a:pt x="1041" y="133"/>
                </a:cubicBezTo>
                <a:lnTo>
                  <a:pt x="1118" y="174"/>
                </a:lnTo>
                <a:lnTo>
                  <a:pt x="1196" y="225"/>
                </a:lnTo>
                <a:lnTo>
                  <a:pt x="1268" y="276"/>
                </a:lnTo>
                <a:cubicBezTo>
                  <a:pt x="1294" y="290"/>
                  <a:pt x="1320" y="303"/>
                  <a:pt x="1346" y="317"/>
                </a:cubicBezTo>
                <a:lnTo>
                  <a:pt x="1513" y="440"/>
                </a:lnTo>
                <a:lnTo>
                  <a:pt x="1681" y="553"/>
                </a:lnTo>
                <a:lnTo>
                  <a:pt x="1848" y="665"/>
                </a:lnTo>
                <a:lnTo>
                  <a:pt x="2022" y="778"/>
                </a:lnTo>
                <a:cubicBezTo>
                  <a:pt x="2050" y="798"/>
                  <a:pt x="2077" y="819"/>
                  <a:pt x="2105" y="839"/>
                </a:cubicBezTo>
                <a:cubicBezTo>
                  <a:pt x="2133" y="853"/>
                  <a:pt x="2161" y="866"/>
                  <a:pt x="2189" y="880"/>
                </a:cubicBezTo>
                <a:cubicBezTo>
                  <a:pt x="2217" y="894"/>
                  <a:pt x="2245" y="907"/>
                  <a:pt x="2273" y="921"/>
                </a:cubicBezTo>
                <a:lnTo>
                  <a:pt x="2356" y="972"/>
                </a:lnTo>
                <a:lnTo>
                  <a:pt x="2440" y="993"/>
                </a:lnTo>
                <a:cubicBezTo>
                  <a:pt x="2468" y="1003"/>
                  <a:pt x="2496" y="1014"/>
                  <a:pt x="2524" y="1024"/>
                </a:cubicBezTo>
                <a:lnTo>
                  <a:pt x="2608" y="1054"/>
                </a:lnTo>
                <a:cubicBezTo>
                  <a:pt x="2638" y="1057"/>
                  <a:pt x="2667" y="1061"/>
                  <a:pt x="2697" y="1064"/>
                </a:cubicBezTo>
                <a:cubicBezTo>
                  <a:pt x="2725" y="1068"/>
                  <a:pt x="2753" y="1071"/>
                  <a:pt x="2781" y="1075"/>
                </a:cubicBezTo>
                <a:lnTo>
                  <a:pt x="2853" y="1075"/>
                </a:lnTo>
                <a:cubicBezTo>
                  <a:pt x="2881" y="1262"/>
                  <a:pt x="2909" y="1143"/>
                  <a:pt x="2937" y="1330"/>
                </a:cubicBezTo>
                <a:cubicBezTo>
                  <a:pt x="2963" y="1118"/>
                  <a:pt x="2988" y="1287"/>
                  <a:pt x="3014" y="1075"/>
                </a:cubicBezTo>
                <a:cubicBezTo>
                  <a:pt x="3042" y="1071"/>
                  <a:pt x="3070" y="1068"/>
                  <a:pt x="3098" y="1064"/>
                </a:cubicBezTo>
                <a:lnTo>
                  <a:pt x="3182" y="1064"/>
                </a:lnTo>
                <a:lnTo>
                  <a:pt x="3343" y="1024"/>
                </a:lnTo>
                <a:lnTo>
                  <a:pt x="3505" y="1003"/>
                </a:lnTo>
                <a:lnTo>
                  <a:pt x="3672" y="972"/>
                </a:lnTo>
                <a:lnTo>
                  <a:pt x="3834" y="921"/>
                </a:lnTo>
                <a:lnTo>
                  <a:pt x="4007" y="880"/>
                </a:lnTo>
                <a:lnTo>
                  <a:pt x="4175" y="850"/>
                </a:lnTo>
                <a:lnTo>
                  <a:pt x="4348" y="809"/>
                </a:lnTo>
                <a:lnTo>
                  <a:pt x="4528" y="788"/>
                </a:lnTo>
                <a:cubicBezTo>
                  <a:pt x="4562" y="785"/>
                  <a:pt x="4595" y="781"/>
                  <a:pt x="4629" y="778"/>
                </a:cubicBezTo>
                <a:cubicBezTo>
                  <a:pt x="4659" y="775"/>
                  <a:pt x="4689" y="771"/>
                  <a:pt x="4719" y="768"/>
                </a:cubicBezTo>
                <a:lnTo>
                  <a:pt x="4809" y="768"/>
                </a:lnTo>
                <a:lnTo>
                  <a:pt x="4904" y="768"/>
                </a:lnTo>
                <a:lnTo>
                  <a:pt x="5006" y="778"/>
                </a:lnTo>
                <a:lnTo>
                  <a:pt x="5102" y="778"/>
                </a:lnTo>
                <a:cubicBezTo>
                  <a:pt x="5138" y="781"/>
                  <a:pt x="5173" y="785"/>
                  <a:pt x="5209" y="788"/>
                </a:cubicBezTo>
                <a:lnTo>
                  <a:pt x="5311" y="809"/>
                </a:lnTo>
                <a:lnTo>
                  <a:pt x="5419" y="839"/>
                </a:lnTo>
                <a:lnTo>
                  <a:pt x="5520" y="860"/>
                </a:lnTo>
                <a:lnTo>
                  <a:pt x="5634" y="901"/>
                </a:lnTo>
                <a:lnTo>
                  <a:pt x="5748" y="931"/>
                </a:lnTo>
                <a:lnTo>
                  <a:pt x="5861" y="972"/>
                </a:lnTo>
                <a:lnTo>
                  <a:pt x="5999" y="1003"/>
                </a:lnTo>
                <a:lnTo>
                  <a:pt x="6124" y="1044"/>
                </a:lnTo>
                <a:lnTo>
                  <a:pt x="6256" y="1085"/>
                </a:lnTo>
                <a:lnTo>
                  <a:pt x="6394" y="1126"/>
                </a:lnTo>
                <a:lnTo>
                  <a:pt x="6531" y="1167"/>
                </a:lnTo>
                <a:lnTo>
                  <a:pt x="6681" y="1218"/>
                </a:lnTo>
                <a:lnTo>
                  <a:pt x="6824" y="1269"/>
                </a:lnTo>
                <a:lnTo>
                  <a:pt x="7117" y="1372"/>
                </a:lnTo>
                <a:lnTo>
                  <a:pt x="7410" y="1494"/>
                </a:lnTo>
                <a:lnTo>
                  <a:pt x="7703" y="1627"/>
                </a:lnTo>
                <a:lnTo>
                  <a:pt x="7853" y="1699"/>
                </a:lnTo>
                <a:lnTo>
                  <a:pt x="7996" y="1771"/>
                </a:lnTo>
                <a:lnTo>
                  <a:pt x="8140" y="1842"/>
                </a:lnTo>
                <a:lnTo>
                  <a:pt x="8278" y="1914"/>
                </a:lnTo>
                <a:cubicBezTo>
                  <a:pt x="8322" y="1941"/>
                  <a:pt x="8365" y="1969"/>
                  <a:pt x="8409" y="1996"/>
                </a:cubicBezTo>
                <a:lnTo>
                  <a:pt x="8547" y="2078"/>
                </a:lnTo>
                <a:cubicBezTo>
                  <a:pt x="8589" y="2105"/>
                  <a:pt x="8630" y="2133"/>
                  <a:pt x="8672" y="2160"/>
                </a:cubicBezTo>
                <a:lnTo>
                  <a:pt x="8798" y="2252"/>
                </a:lnTo>
                <a:lnTo>
                  <a:pt x="8911" y="2344"/>
                </a:lnTo>
                <a:lnTo>
                  <a:pt x="9025" y="2436"/>
                </a:lnTo>
                <a:lnTo>
                  <a:pt x="9133" y="2538"/>
                </a:lnTo>
                <a:cubicBezTo>
                  <a:pt x="9149" y="2552"/>
                  <a:pt x="9165" y="2565"/>
                  <a:pt x="9181" y="2579"/>
                </a:cubicBezTo>
                <a:lnTo>
                  <a:pt x="9228" y="2641"/>
                </a:lnTo>
                <a:lnTo>
                  <a:pt x="9276" y="2692"/>
                </a:lnTo>
                <a:cubicBezTo>
                  <a:pt x="9290" y="2706"/>
                  <a:pt x="9304" y="2719"/>
                  <a:pt x="9318" y="2733"/>
                </a:cubicBezTo>
                <a:cubicBezTo>
                  <a:pt x="9332" y="2753"/>
                  <a:pt x="9346" y="2774"/>
                  <a:pt x="9360" y="2794"/>
                </a:cubicBezTo>
                <a:cubicBezTo>
                  <a:pt x="9374" y="2815"/>
                  <a:pt x="9388" y="2835"/>
                  <a:pt x="9402" y="2856"/>
                </a:cubicBezTo>
                <a:lnTo>
                  <a:pt x="9444" y="2907"/>
                </a:lnTo>
                <a:cubicBezTo>
                  <a:pt x="9456" y="2927"/>
                  <a:pt x="9468" y="2948"/>
                  <a:pt x="9480" y="2968"/>
                </a:cubicBezTo>
                <a:cubicBezTo>
                  <a:pt x="9492" y="2989"/>
                  <a:pt x="9504" y="3009"/>
                  <a:pt x="9516" y="3030"/>
                </a:cubicBezTo>
                <a:cubicBezTo>
                  <a:pt x="9528" y="3047"/>
                  <a:pt x="9539" y="3064"/>
                  <a:pt x="9551" y="3081"/>
                </a:cubicBezTo>
                <a:lnTo>
                  <a:pt x="9611" y="3204"/>
                </a:lnTo>
                <a:cubicBezTo>
                  <a:pt x="9629" y="3248"/>
                  <a:pt x="9647" y="3293"/>
                  <a:pt x="9665" y="3337"/>
                </a:cubicBezTo>
                <a:cubicBezTo>
                  <a:pt x="9683" y="3385"/>
                  <a:pt x="9701" y="3432"/>
                  <a:pt x="9719" y="3480"/>
                </a:cubicBezTo>
                <a:cubicBezTo>
                  <a:pt x="9735" y="3531"/>
                  <a:pt x="9751" y="3583"/>
                  <a:pt x="9767" y="3634"/>
                </a:cubicBezTo>
                <a:lnTo>
                  <a:pt x="9809" y="3787"/>
                </a:lnTo>
                <a:cubicBezTo>
                  <a:pt x="9823" y="3838"/>
                  <a:pt x="9836" y="3890"/>
                  <a:pt x="9850" y="3941"/>
                </a:cubicBezTo>
                <a:cubicBezTo>
                  <a:pt x="9858" y="4002"/>
                  <a:pt x="9866" y="4064"/>
                  <a:pt x="9874" y="4125"/>
                </a:cubicBezTo>
                <a:cubicBezTo>
                  <a:pt x="9884" y="4180"/>
                  <a:pt x="9894" y="4234"/>
                  <a:pt x="9904" y="4289"/>
                </a:cubicBezTo>
                <a:cubicBezTo>
                  <a:pt x="9914" y="4354"/>
                  <a:pt x="9924" y="4418"/>
                  <a:pt x="9934" y="4483"/>
                </a:cubicBezTo>
                <a:cubicBezTo>
                  <a:pt x="9940" y="4544"/>
                  <a:pt x="9946" y="4606"/>
                  <a:pt x="9952" y="4667"/>
                </a:cubicBezTo>
                <a:cubicBezTo>
                  <a:pt x="9958" y="4729"/>
                  <a:pt x="9964" y="4790"/>
                  <a:pt x="9970" y="4852"/>
                </a:cubicBezTo>
                <a:cubicBezTo>
                  <a:pt x="9974" y="4917"/>
                  <a:pt x="9978" y="4981"/>
                  <a:pt x="9982" y="5046"/>
                </a:cubicBezTo>
                <a:lnTo>
                  <a:pt x="9994" y="5241"/>
                </a:lnTo>
                <a:lnTo>
                  <a:pt x="9994" y="5425"/>
                </a:lnTo>
                <a:lnTo>
                  <a:pt x="10000" y="5629"/>
                </a:lnTo>
                <a:lnTo>
                  <a:pt x="9994" y="5824"/>
                </a:lnTo>
                <a:lnTo>
                  <a:pt x="9994" y="6018"/>
                </a:lnTo>
                <a:lnTo>
                  <a:pt x="9988" y="6213"/>
                </a:lnTo>
                <a:cubicBezTo>
                  <a:pt x="9984" y="6278"/>
                  <a:pt x="9980" y="6342"/>
                  <a:pt x="9976" y="6407"/>
                </a:cubicBezTo>
                <a:lnTo>
                  <a:pt x="9958" y="6602"/>
                </a:lnTo>
                <a:lnTo>
                  <a:pt x="9946" y="6776"/>
                </a:lnTo>
                <a:cubicBezTo>
                  <a:pt x="9940" y="6837"/>
                  <a:pt x="9934" y="6899"/>
                  <a:pt x="9928" y="6960"/>
                </a:cubicBezTo>
                <a:lnTo>
                  <a:pt x="9904" y="7134"/>
                </a:lnTo>
                <a:cubicBezTo>
                  <a:pt x="9894" y="7195"/>
                  <a:pt x="9884" y="7257"/>
                  <a:pt x="9874" y="7318"/>
                </a:cubicBezTo>
                <a:cubicBezTo>
                  <a:pt x="9868" y="7373"/>
                  <a:pt x="9862" y="7427"/>
                  <a:pt x="9856" y="7482"/>
                </a:cubicBezTo>
                <a:cubicBezTo>
                  <a:pt x="9846" y="7537"/>
                  <a:pt x="9837" y="7591"/>
                  <a:pt x="9827" y="7646"/>
                </a:cubicBezTo>
                <a:lnTo>
                  <a:pt x="9791" y="7799"/>
                </a:lnTo>
                <a:lnTo>
                  <a:pt x="9761" y="7943"/>
                </a:lnTo>
                <a:cubicBezTo>
                  <a:pt x="9749" y="7991"/>
                  <a:pt x="9737" y="8038"/>
                  <a:pt x="9725" y="8086"/>
                </a:cubicBezTo>
                <a:cubicBezTo>
                  <a:pt x="9713" y="8130"/>
                  <a:pt x="9701" y="8175"/>
                  <a:pt x="9689" y="8219"/>
                </a:cubicBezTo>
                <a:cubicBezTo>
                  <a:pt x="9677" y="8257"/>
                  <a:pt x="9665" y="8294"/>
                  <a:pt x="9653" y="8332"/>
                </a:cubicBezTo>
                <a:cubicBezTo>
                  <a:pt x="9639" y="8369"/>
                  <a:pt x="9625" y="8407"/>
                  <a:pt x="9611" y="8444"/>
                </a:cubicBezTo>
                <a:cubicBezTo>
                  <a:pt x="9597" y="8475"/>
                  <a:pt x="9583" y="8505"/>
                  <a:pt x="9569" y="8536"/>
                </a:cubicBezTo>
                <a:cubicBezTo>
                  <a:pt x="9553" y="8567"/>
                  <a:pt x="9538" y="8597"/>
                  <a:pt x="9522" y="8628"/>
                </a:cubicBezTo>
                <a:lnTo>
                  <a:pt x="9474" y="8721"/>
                </a:lnTo>
                <a:cubicBezTo>
                  <a:pt x="9454" y="8745"/>
                  <a:pt x="9434" y="8768"/>
                  <a:pt x="9414" y="8792"/>
                </a:cubicBezTo>
                <a:cubicBezTo>
                  <a:pt x="9394" y="8819"/>
                  <a:pt x="9374" y="8847"/>
                  <a:pt x="9354" y="8874"/>
                </a:cubicBezTo>
                <a:cubicBezTo>
                  <a:pt x="9332" y="8895"/>
                  <a:pt x="9310" y="8915"/>
                  <a:pt x="9288" y="8936"/>
                </a:cubicBezTo>
                <a:cubicBezTo>
                  <a:pt x="9268" y="8956"/>
                  <a:pt x="9248" y="8977"/>
                  <a:pt x="9228" y="8997"/>
                </a:cubicBezTo>
                <a:lnTo>
                  <a:pt x="9157" y="9048"/>
                </a:lnTo>
                <a:cubicBezTo>
                  <a:pt x="9131" y="9069"/>
                  <a:pt x="9105" y="9089"/>
                  <a:pt x="9079" y="9110"/>
                </a:cubicBezTo>
                <a:lnTo>
                  <a:pt x="9007" y="9161"/>
                </a:lnTo>
                <a:lnTo>
                  <a:pt x="8929" y="9191"/>
                </a:lnTo>
                <a:lnTo>
                  <a:pt x="8846" y="9232"/>
                </a:lnTo>
                <a:cubicBezTo>
                  <a:pt x="8818" y="9242"/>
                  <a:pt x="8790" y="9253"/>
                  <a:pt x="8762" y="9263"/>
                </a:cubicBezTo>
                <a:cubicBezTo>
                  <a:pt x="8734" y="9277"/>
                  <a:pt x="8706" y="9290"/>
                  <a:pt x="8678" y="9304"/>
                </a:cubicBezTo>
                <a:cubicBezTo>
                  <a:pt x="8648" y="9314"/>
                  <a:pt x="8619" y="9325"/>
                  <a:pt x="8589" y="9335"/>
                </a:cubicBezTo>
                <a:lnTo>
                  <a:pt x="8493" y="9365"/>
                </a:lnTo>
                <a:lnTo>
                  <a:pt x="8313" y="9406"/>
                </a:lnTo>
                <a:lnTo>
                  <a:pt x="8122" y="9447"/>
                </a:lnTo>
                <a:lnTo>
                  <a:pt x="7931" y="9478"/>
                </a:lnTo>
                <a:lnTo>
                  <a:pt x="7733" y="9519"/>
                </a:lnTo>
                <a:lnTo>
                  <a:pt x="7530" y="9539"/>
                </a:lnTo>
                <a:lnTo>
                  <a:pt x="7339" y="9580"/>
                </a:lnTo>
                <a:lnTo>
                  <a:pt x="7141" y="9611"/>
                </a:lnTo>
                <a:lnTo>
                  <a:pt x="6950" y="9662"/>
                </a:lnTo>
                <a:lnTo>
                  <a:pt x="6854" y="9683"/>
                </a:lnTo>
                <a:lnTo>
                  <a:pt x="6758" y="9713"/>
                </a:lnTo>
                <a:lnTo>
                  <a:pt x="6651" y="9724"/>
                </a:lnTo>
                <a:lnTo>
                  <a:pt x="6549" y="9744"/>
                </a:lnTo>
                <a:lnTo>
                  <a:pt x="6441" y="9765"/>
                </a:lnTo>
                <a:lnTo>
                  <a:pt x="6334" y="9785"/>
                </a:lnTo>
                <a:lnTo>
                  <a:pt x="6226" y="9806"/>
                </a:lnTo>
                <a:lnTo>
                  <a:pt x="6112" y="9816"/>
                </a:lnTo>
                <a:lnTo>
                  <a:pt x="5885" y="9857"/>
                </a:lnTo>
                <a:lnTo>
                  <a:pt x="5652" y="9887"/>
                </a:lnTo>
                <a:lnTo>
                  <a:pt x="5425" y="9918"/>
                </a:lnTo>
                <a:lnTo>
                  <a:pt x="5185" y="9928"/>
                </a:lnTo>
                <a:lnTo>
                  <a:pt x="4958" y="9949"/>
                </a:lnTo>
                <a:lnTo>
                  <a:pt x="4731" y="9959"/>
                </a:lnTo>
                <a:lnTo>
                  <a:pt x="4623" y="9969"/>
                </a:lnTo>
                <a:lnTo>
                  <a:pt x="4510" y="9969"/>
                </a:lnTo>
                <a:lnTo>
                  <a:pt x="4402" y="9990"/>
                </a:lnTo>
                <a:lnTo>
                  <a:pt x="4294" y="9990"/>
                </a:lnTo>
                <a:lnTo>
                  <a:pt x="4193" y="9990"/>
                </a:lnTo>
                <a:lnTo>
                  <a:pt x="4091" y="10000"/>
                </a:lnTo>
                <a:lnTo>
                  <a:pt x="3995" y="10000"/>
                </a:lnTo>
                <a:lnTo>
                  <a:pt x="3894" y="10000"/>
                </a:lnTo>
                <a:lnTo>
                  <a:pt x="3804" y="10000"/>
                </a:lnTo>
                <a:lnTo>
                  <a:pt x="3714" y="10000"/>
                </a:lnTo>
                <a:lnTo>
                  <a:pt x="3630" y="10000"/>
                </a:lnTo>
                <a:lnTo>
                  <a:pt x="3547" y="10000"/>
                </a:lnTo>
                <a:cubicBezTo>
                  <a:pt x="3521" y="9997"/>
                  <a:pt x="3495" y="9993"/>
                  <a:pt x="3469" y="9990"/>
                </a:cubicBezTo>
                <a:lnTo>
                  <a:pt x="3391" y="9990"/>
                </a:lnTo>
                <a:lnTo>
                  <a:pt x="3325" y="9990"/>
                </a:lnTo>
                <a:lnTo>
                  <a:pt x="3254" y="9969"/>
                </a:lnTo>
                <a:lnTo>
                  <a:pt x="3182" y="9969"/>
                </a:lnTo>
                <a:lnTo>
                  <a:pt x="3122" y="9969"/>
                </a:lnTo>
                <a:cubicBezTo>
                  <a:pt x="3100" y="9966"/>
                  <a:pt x="3078" y="9962"/>
                  <a:pt x="3056" y="9959"/>
                </a:cubicBezTo>
                <a:cubicBezTo>
                  <a:pt x="3038" y="9956"/>
                  <a:pt x="3020" y="9952"/>
                  <a:pt x="3002" y="9949"/>
                </a:cubicBezTo>
                <a:lnTo>
                  <a:pt x="2949" y="9949"/>
                </a:lnTo>
                <a:cubicBezTo>
                  <a:pt x="2929" y="9946"/>
                  <a:pt x="2909" y="9942"/>
                  <a:pt x="2889" y="9939"/>
                </a:cubicBezTo>
                <a:cubicBezTo>
                  <a:pt x="2871" y="9935"/>
                  <a:pt x="2853" y="9932"/>
                  <a:pt x="2835" y="9928"/>
                </a:cubicBezTo>
                <a:cubicBezTo>
                  <a:pt x="2817" y="9925"/>
                  <a:pt x="2799" y="9921"/>
                  <a:pt x="2781" y="9918"/>
                </a:cubicBezTo>
                <a:lnTo>
                  <a:pt x="2679" y="9887"/>
                </a:lnTo>
                <a:lnTo>
                  <a:pt x="2584" y="9867"/>
                </a:lnTo>
                <a:cubicBezTo>
                  <a:pt x="2554" y="9853"/>
                  <a:pt x="2524" y="9840"/>
                  <a:pt x="2494" y="9826"/>
                </a:cubicBezTo>
                <a:cubicBezTo>
                  <a:pt x="2462" y="9819"/>
                  <a:pt x="2430" y="9813"/>
                  <a:pt x="2398" y="9806"/>
                </a:cubicBezTo>
                <a:lnTo>
                  <a:pt x="2225" y="9724"/>
                </a:lnTo>
                <a:cubicBezTo>
                  <a:pt x="2195" y="9710"/>
                  <a:pt x="2165" y="9697"/>
                  <a:pt x="2135" y="9683"/>
                </a:cubicBezTo>
                <a:cubicBezTo>
                  <a:pt x="2105" y="9669"/>
                  <a:pt x="2075" y="9656"/>
                  <a:pt x="2045" y="9642"/>
                </a:cubicBezTo>
                <a:lnTo>
                  <a:pt x="1950" y="9591"/>
                </a:lnTo>
                <a:lnTo>
                  <a:pt x="1842" y="9539"/>
                </a:lnTo>
                <a:lnTo>
                  <a:pt x="1740" y="9498"/>
                </a:lnTo>
                <a:lnTo>
                  <a:pt x="1633" y="9447"/>
                </a:lnTo>
                <a:lnTo>
                  <a:pt x="1519" y="9396"/>
                </a:lnTo>
                <a:lnTo>
                  <a:pt x="1411" y="9355"/>
                </a:lnTo>
                <a:cubicBezTo>
                  <a:pt x="1371" y="9335"/>
                  <a:pt x="1332" y="9314"/>
                  <a:pt x="1292" y="9294"/>
                </a:cubicBezTo>
                <a:lnTo>
                  <a:pt x="1178" y="9243"/>
                </a:lnTo>
                <a:lnTo>
                  <a:pt x="1071" y="9181"/>
                </a:lnTo>
                <a:lnTo>
                  <a:pt x="957" y="9120"/>
                </a:lnTo>
                <a:lnTo>
                  <a:pt x="849" y="9069"/>
                </a:lnTo>
                <a:lnTo>
                  <a:pt x="748" y="8976"/>
                </a:lnTo>
                <a:cubicBezTo>
                  <a:pt x="716" y="8952"/>
                  <a:pt x="684" y="8929"/>
                  <a:pt x="652" y="8905"/>
                </a:cubicBezTo>
                <a:lnTo>
                  <a:pt x="550" y="8813"/>
                </a:lnTo>
                <a:lnTo>
                  <a:pt x="508" y="8762"/>
                </a:lnTo>
                <a:lnTo>
                  <a:pt x="467" y="8721"/>
                </a:lnTo>
                <a:cubicBezTo>
                  <a:pt x="453" y="8700"/>
                  <a:pt x="439" y="8680"/>
                  <a:pt x="425" y="8659"/>
                </a:cubicBezTo>
                <a:lnTo>
                  <a:pt x="383" y="8608"/>
                </a:lnTo>
                <a:cubicBezTo>
                  <a:pt x="371" y="8588"/>
                  <a:pt x="359" y="8567"/>
                  <a:pt x="347" y="8547"/>
                </a:cubicBezTo>
                <a:lnTo>
                  <a:pt x="317" y="8475"/>
                </a:lnTo>
                <a:cubicBezTo>
                  <a:pt x="305" y="8455"/>
                  <a:pt x="293" y="8434"/>
                  <a:pt x="281" y="8414"/>
                </a:cubicBezTo>
                <a:lnTo>
                  <a:pt x="251" y="8342"/>
                </a:lnTo>
                <a:lnTo>
                  <a:pt x="221" y="8270"/>
                </a:lnTo>
                <a:cubicBezTo>
                  <a:pt x="215" y="8246"/>
                  <a:pt x="209" y="8223"/>
                  <a:pt x="203" y="8199"/>
                </a:cubicBezTo>
                <a:cubicBezTo>
                  <a:pt x="193" y="8172"/>
                  <a:pt x="183" y="8144"/>
                  <a:pt x="173" y="8117"/>
                </a:cubicBezTo>
                <a:cubicBezTo>
                  <a:pt x="167" y="8093"/>
                  <a:pt x="162" y="8069"/>
                  <a:pt x="156" y="8045"/>
                </a:cubicBezTo>
                <a:cubicBezTo>
                  <a:pt x="148" y="8018"/>
                  <a:pt x="140" y="7990"/>
                  <a:pt x="132" y="7963"/>
                </a:cubicBezTo>
                <a:cubicBezTo>
                  <a:pt x="128" y="7936"/>
                  <a:pt x="124" y="7908"/>
                  <a:pt x="120" y="7881"/>
                </a:cubicBezTo>
                <a:cubicBezTo>
                  <a:pt x="108" y="7820"/>
                  <a:pt x="96" y="7758"/>
                  <a:pt x="84" y="7697"/>
                </a:cubicBezTo>
                <a:lnTo>
                  <a:pt x="54" y="7523"/>
                </a:lnTo>
                <a:cubicBezTo>
                  <a:pt x="50" y="7458"/>
                  <a:pt x="46" y="7394"/>
                  <a:pt x="42" y="7329"/>
                </a:cubicBezTo>
                <a:cubicBezTo>
                  <a:pt x="38" y="7261"/>
                  <a:pt x="34" y="7192"/>
                  <a:pt x="30" y="7124"/>
                </a:cubicBezTo>
                <a:cubicBezTo>
                  <a:pt x="24" y="7052"/>
                  <a:pt x="18" y="6981"/>
                  <a:pt x="12" y="6909"/>
                </a:cubicBezTo>
                <a:cubicBezTo>
                  <a:pt x="10" y="6837"/>
                  <a:pt x="8" y="6766"/>
                  <a:pt x="6" y="6694"/>
                </a:cubicBezTo>
                <a:lnTo>
                  <a:pt x="6" y="6479"/>
                </a:lnTo>
                <a:lnTo>
                  <a:pt x="0" y="6254"/>
                </a:lnTo>
                <a:lnTo>
                  <a:pt x="0" y="6018"/>
                </a:lnTo>
                <a:cubicBezTo>
                  <a:pt x="2" y="5936"/>
                  <a:pt x="4" y="5855"/>
                  <a:pt x="6" y="5773"/>
                </a:cubicBezTo>
                <a:lnTo>
                  <a:pt x="6" y="5527"/>
                </a:lnTo>
                <a:cubicBezTo>
                  <a:pt x="8" y="5442"/>
                  <a:pt x="10" y="5356"/>
                  <a:pt x="12" y="5271"/>
                </a:cubicBezTo>
                <a:lnTo>
                  <a:pt x="12" y="5026"/>
                </a:lnTo>
                <a:lnTo>
                  <a:pt x="12" y="4893"/>
                </a:lnTo>
                <a:lnTo>
                  <a:pt x="12" y="4749"/>
                </a:lnTo>
                <a:lnTo>
                  <a:pt x="12" y="4606"/>
                </a:lnTo>
                <a:lnTo>
                  <a:pt x="12" y="4452"/>
                </a:lnTo>
                <a:lnTo>
                  <a:pt x="6" y="4278"/>
                </a:lnTo>
                <a:lnTo>
                  <a:pt x="6" y="4115"/>
                </a:lnTo>
                <a:lnTo>
                  <a:pt x="6" y="3941"/>
                </a:lnTo>
                <a:lnTo>
                  <a:pt x="0" y="3767"/>
                </a:lnTo>
                <a:lnTo>
                  <a:pt x="0" y="3582"/>
                </a:lnTo>
                <a:lnTo>
                  <a:pt x="0" y="3408"/>
                </a:lnTo>
                <a:lnTo>
                  <a:pt x="0" y="3040"/>
                </a:lnTo>
                <a:lnTo>
                  <a:pt x="0" y="2661"/>
                </a:lnTo>
                <a:lnTo>
                  <a:pt x="0" y="2293"/>
                </a:lnTo>
                <a:lnTo>
                  <a:pt x="6" y="2119"/>
                </a:lnTo>
                <a:cubicBezTo>
                  <a:pt x="8" y="2057"/>
                  <a:pt x="10" y="1996"/>
                  <a:pt x="12" y="1934"/>
                </a:cubicBezTo>
                <a:cubicBezTo>
                  <a:pt x="16" y="1880"/>
                  <a:pt x="20" y="1825"/>
                  <a:pt x="24" y="1771"/>
                </a:cubicBezTo>
                <a:lnTo>
                  <a:pt x="30" y="1597"/>
                </a:lnTo>
                <a:cubicBezTo>
                  <a:pt x="34" y="1542"/>
                  <a:pt x="38" y="1488"/>
                  <a:pt x="42" y="1433"/>
                </a:cubicBezTo>
                <a:cubicBezTo>
                  <a:pt x="44" y="1382"/>
                  <a:pt x="46" y="1330"/>
                  <a:pt x="48" y="1279"/>
                </a:cubicBezTo>
                <a:lnTo>
                  <a:pt x="72" y="1126"/>
                </a:lnTo>
                <a:cubicBezTo>
                  <a:pt x="76" y="1078"/>
                  <a:pt x="80" y="1031"/>
                  <a:pt x="84" y="983"/>
                </a:cubicBezTo>
                <a:lnTo>
                  <a:pt x="108" y="839"/>
                </a:lnTo>
                <a:lnTo>
                  <a:pt x="126" y="716"/>
                </a:lnTo>
                <a:cubicBezTo>
                  <a:pt x="136" y="675"/>
                  <a:pt x="146" y="635"/>
                  <a:pt x="156" y="594"/>
                </a:cubicBezTo>
                <a:cubicBezTo>
                  <a:pt x="162" y="560"/>
                  <a:pt x="167" y="525"/>
                  <a:pt x="173" y="491"/>
                </a:cubicBezTo>
                <a:cubicBezTo>
                  <a:pt x="185" y="454"/>
                  <a:pt x="197" y="416"/>
                  <a:pt x="209" y="379"/>
                </a:cubicBezTo>
                <a:cubicBezTo>
                  <a:pt x="213" y="369"/>
                  <a:pt x="217" y="358"/>
                  <a:pt x="221" y="348"/>
                </a:cubicBezTo>
                <a:lnTo>
                  <a:pt x="245" y="297"/>
                </a:lnTo>
                <a:cubicBezTo>
                  <a:pt x="249" y="287"/>
                  <a:pt x="253" y="276"/>
                  <a:pt x="257" y="266"/>
                </a:cubicBezTo>
                <a:cubicBezTo>
                  <a:pt x="265" y="252"/>
                  <a:pt x="273" y="239"/>
                  <a:pt x="281" y="225"/>
                </a:cubicBezTo>
                <a:cubicBezTo>
                  <a:pt x="287" y="215"/>
                  <a:pt x="293" y="204"/>
                  <a:pt x="299" y="194"/>
                </a:cubicBezTo>
                <a:lnTo>
                  <a:pt x="323" y="164"/>
                </a:ln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80000"/>
              </a:lnSpc>
            </a:pPr>
            <a:endParaRPr lang="en-US" sz="2400" dirty="0"/>
          </a:p>
        </p:txBody>
      </p:sp>
      <p:cxnSp>
        <p:nvCxnSpPr>
          <p:cNvPr id="7" name="Straight Connector 2">
            <a:extLst>
              <a:ext uri="{FF2B5EF4-FFF2-40B4-BE49-F238E27FC236}">
                <a16:creationId xmlns:a16="http://schemas.microsoft.com/office/drawing/2014/main" id="{6F900117-F369-4A5E-BF32-B114C23AA1FD}"/>
              </a:ext>
            </a:extLst>
          </p:cNvPr>
          <p:cNvCxnSpPr>
            <a:cxnSpLocks/>
          </p:cNvCxnSpPr>
          <p:nvPr/>
        </p:nvCxnSpPr>
        <p:spPr>
          <a:xfrm>
            <a:off x="2671527" y="3374601"/>
            <a:ext cx="316694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ine 320">
            <a:extLst>
              <a:ext uri="{FF2B5EF4-FFF2-40B4-BE49-F238E27FC236}">
                <a16:creationId xmlns:a16="http://schemas.microsoft.com/office/drawing/2014/main" id="{94A61AD6-967D-4AE9-B084-2AE61E92BAD6}"/>
              </a:ext>
            </a:extLst>
          </p:cNvPr>
          <p:cNvSpPr>
            <a:spLocks noChangeShapeType="1"/>
          </p:cNvSpPr>
          <p:nvPr/>
        </p:nvSpPr>
        <p:spPr bwMode="auto">
          <a:xfrm>
            <a:off x="4588018" y="3428924"/>
            <a:ext cx="11113" cy="55721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 name="Text Box 357">
            <a:extLst>
              <a:ext uri="{FF2B5EF4-FFF2-40B4-BE49-F238E27FC236}">
                <a16:creationId xmlns:a16="http://schemas.microsoft.com/office/drawing/2014/main" id="{56878F47-75C7-4116-B123-AEE0D511D308}"/>
              </a:ext>
            </a:extLst>
          </p:cNvPr>
          <p:cNvSpPr txBox="1">
            <a:spLocks noChangeArrowheads="1"/>
          </p:cNvSpPr>
          <p:nvPr/>
        </p:nvSpPr>
        <p:spPr bwMode="auto">
          <a:xfrm>
            <a:off x="4843200" y="5757733"/>
            <a:ext cx="1366080" cy="315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en-US" sz="1800" b="1" dirty="0">
                <a:solidFill>
                  <a:srgbClr val="5B307E"/>
                </a:solidFill>
                <a:latin typeface="+mn-lt"/>
                <a:cs typeface="Arial" charset="0"/>
              </a:rPr>
              <a:t>Web</a:t>
            </a:r>
            <a:r>
              <a:rPr lang="zh-CN" altLang="en-US" sz="1800" b="1" dirty="0">
                <a:solidFill>
                  <a:srgbClr val="5B307E"/>
                </a:solidFill>
                <a:latin typeface="+mn-lt"/>
                <a:cs typeface="Arial" charset="0"/>
              </a:rPr>
              <a:t>服务器</a:t>
            </a:r>
            <a:endParaRPr lang="en-US" sz="1800" b="1" dirty="0">
              <a:solidFill>
                <a:srgbClr val="5B307E"/>
              </a:solidFill>
              <a:latin typeface="+mn-lt"/>
              <a:cs typeface="Arial" charset="0"/>
            </a:endParaRPr>
          </a:p>
        </p:txBody>
      </p:sp>
      <p:sp>
        <p:nvSpPr>
          <p:cNvPr id="16" name="Text Box 378">
            <a:extLst>
              <a:ext uri="{FF2B5EF4-FFF2-40B4-BE49-F238E27FC236}">
                <a16:creationId xmlns:a16="http://schemas.microsoft.com/office/drawing/2014/main" id="{0FA93931-0096-47DA-AEA0-C3D72E3EAC0D}"/>
              </a:ext>
            </a:extLst>
          </p:cNvPr>
          <p:cNvSpPr txBox="1">
            <a:spLocks noChangeArrowheads="1"/>
          </p:cNvSpPr>
          <p:nvPr/>
        </p:nvSpPr>
        <p:spPr bwMode="auto">
          <a:xfrm>
            <a:off x="7379606" y="3636056"/>
            <a:ext cx="800219" cy="389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zh-CN" altLang="en-US" sz="2400" dirty="0">
                <a:solidFill>
                  <a:srgbClr val="000000"/>
                </a:solidFill>
                <a:latin typeface="+mn-lt"/>
                <a:cs typeface="Arial" charset="0"/>
              </a:rPr>
              <a:t>公网</a:t>
            </a:r>
            <a:endParaRPr lang="en-US" sz="2400" dirty="0">
              <a:solidFill>
                <a:srgbClr val="000000"/>
              </a:solidFill>
              <a:latin typeface="+mn-lt"/>
              <a:cs typeface="Arial" charset="0"/>
            </a:endParaRPr>
          </a:p>
        </p:txBody>
      </p:sp>
      <p:sp>
        <p:nvSpPr>
          <p:cNvPr id="18" name="Text Box 381">
            <a:extLst>
              <a:ext uri="{FF2B5EF4-FFF2-40B4-BE49-F238E27FC236}">
                <a16:creationId xmlns:a16="http://schemas.microsoft.com/office/drawing/2014/main" id="{2E5387AC-B1C2-4DA2-8D6D-87756578CE83}"/>
              </a:ext>
            </a:extLst>
          </p:cNvPr>
          <p:cNvSpPr txBox="1">
            <a:spLocks noChangeArrowheads="1"/>
          </p:cNvSpPr>
          <p:nvPr/>
        </p:nvSpPr>
        <p:spPr bwMode="auto">
          <a:xfrm>
            <a:off x="4870334" y="2555310"/>
            <a:ext cx="878446" cy="319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zh-CN" altLang="en-US" sz="1800" dirty="0">
                <a:solidFill>
                  <a:srgbClr val="000000"/>
                </a:solidFill>
                <a:latin typeface="+mn-lt"/>
                <a:cs typeface="Arial" charset="0"/>
              </a:rPr>
              <a:t>防火墙</a:t>
            </a:r>
            <a:endParaRPr lang="en-US" sz="1800" dirty="0">
              <a:solidFill>
                <a:srgbClr val="000000"/>
              </a:solidFill>
              <a:latin typeface="+mn-lt"/>
              <a:cs typeface="Arial" charset="0"/>
            </a:endParaRPr>
          </a:p>
        </p:txBody>
      </p:sp>
      <p:sp>
        <p:nvSpPr>
          <p:cNvPr id="22" name="Rectangle 198">
            <a:extLst>
              <a:ext uri="{FF2B5EF4-FFF2-40B4-BE49-F238E27FC236}">
                <a16:creationId xmlns:a16="http://schemas.microsoft.com/office/drawing/2014/main" id="{5D27B555-73DF-4431-B759-8382AB2C5786}"/>
              </a:ext>
            </a:extLst>
          </p:cNvPr>
          <p:cNvSpPr>
            <a:spLocks noChangeArrowheads="1"/>
          </p:cNvSpPr>
          <p:nvPr/>
        </p:nvSpPr>
        <p:spPr bwMode="auto">
          <a:xfrm>
            <a:off x="3832368" y="3449562"/>
            <a:ext cx="41275"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z="1300" dirty="0">
                <a:solidFill>
                  <a:srgbClr val="000000"/>
                </a:solidFill>
                <a:latin typeface="Arial" charset="0"/>
                <a:ea typeface="ＭＳ Ｐゴシック" charset="0"/>
              </a:rPr>
              <a:t> </a:t>
            </a:r>
            <a:endParaRPr lang="en-US" dirty="0">
              <a:solidFill>
                <a:srgbClr val="000000"/>
              </a:solidFill>
              <a:latin typeface="Arial" charset="0"/>
              <a:ea typeface="ＭＳ Ｐゴシック" charset="0"/>
            </a:endParaRPr>
          </a:p>
        </p:txBody>
      </p:sp>
      <p:sp>
        <p:nvSpPr>
          <p:cNvPr id="23" name="Line 20">
            <a:extLst>
              <a:ext uri="{FF2B5EF4-FFF2-40B4-BE49-F238E27FC236}">
                <a16:creationId xmlns:a16="http://schemas.microsoft.com/office/drawing/2014/main" id="{A43CDFFB-A065-4609-BB59-1960F3444CD0}"/>
              </a:ext>
            </a:extLst>
          </p:cNvPr>
          <p:cNvSpPr>
            <a:spLocks noChangeShapeType="1"/>
          </p:cNvSpPr>
          <p:nvPr/>
        </p:nvSpPr>
        <p:spPr bwMode="auto">
          <a:xfrm flipH="1">
            <a:off x="833581" y="2890762"/>
            <a:ext cx="5556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 name="Line 21">
            <a:extLst>
              <a:ext uri="{FF2B5EF4-FFF2-40B4-BE49-F238E27FC236}">
                <a16:creationId xmlns:a16="http://schemas.microsoft.com/office/drawing/2014/main" id="{EB4D83EA-8786-4AC6-ABB9-FBD2FF49AAAB}"/>
              </a:ext>
            </a:extLst>
          </p:cNvPr>
          <p:cNvSpPr>
            <a:spLocks noChangeShapeType="1"/>
          </p:cNvSpPr>
          <p:nvPr/>
        </p:nvSpPr>
        <p:spPr bwMode="auto">
          <a:xfrm flipH="1">
            <a:off x="1095518" y="2938387"/>
            <a:ext cx="396875" cy="482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 name="Line 22">
            <a:extLst>
              <a:ext uri="{FF2B5EF4-FFF2-40B4-BE49-F238E27FC236}">
                <a16:creationId xmlns:a16="http://schemas.microsoft.com/office/drawing/2014/main" id="{B6022A27-1F4D-4F88-9906-BF58B1B0062E}"/>
              </a:ext>
            </a:extLst>
          </p:cNvPr>
          <p:cNvSpPr>
            <a:spLocks noChangeShapeType="1"/>
          </p:cNvSpPr>
          <p:nvPr/>
        </p:nvSpPr>
        <p:spPr bwMode="auto">
          <a:xfrm>
            <a:off x="1640031" y="2966962"/>
            <a:ext cx="73025" cy="295275"/>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6" name="Group 44">
            <a:extLst>
              <a:ext uri="{FF2B5EF4-FFF2-40B4-BE49-F238E27FC236}">
                <a16:creationId xmlns:a16="http://schemas.microsoft.com/office/drawing/2014/main" id="{0CEAB4C6-EF75-4D4B-A524-C6411961082B}"/>
              </a:ext>
            </a:extLst>
          </p:cNvPr>
          <p:cNvGrpSpPr>
            <a:grpSpLocks/>
          </p:cNvGrpSpPr>
          <p:nvPr/>
        </p:nvGrpSpPr>
        <p:grpSpPr bwMode="auto">
          <a:xfrm>
            <a:off x="377968" y="2674070"/>
            <a:ext cx="568325" cy="481012"/>
            <a:chOff x="-44" y="1473"/>
            <a:chExt cx="981" cy="1105"/>
          </a:xfrm>
        </p:grpSpPr>
        <p:pic>
          <p:nvPicPr>
            <p:cNvPr id="27" name="Picture 45" descr="desktop_computer_stylized_medium">
              <a:extLst>
                <a:ext uri="{FF2B5EF4-FFF2-40B4-BE49-F238E27FC236}">
                  <a16:creationId xmlns:a16="http://schemas.microsoft.com/office/drawing/2014/main" id="{25929431-C713-42C5-97D6-D59ACF100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Freeform 46">
              <a:extLst>
                <a:ext uri="{FF2B5EF4-FFF2-40B4-BE49-F238E27FC236}">
                  <a16:creationId xmlns:a16="http://schemas.microsoft.com/office/drawing/2014/main" id="{801D2A4E-797A-4CA2-91B0-968054FF8663}"/>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 name="Group 44">
            <a:extLst>
              <a:ext uri="{FF2B5EF4-FFF2-40B4-BE49-F238E27FC236}">
                <a16:creationId xmlns:a16="http://schemas.microsoft.com/office/drawing/2014/main" id="{2A765A9C-A46B-4A14-981A-9D635472C152}"/>
              </a:ext>
            </a:extLst>
          </p:cNvPr>
          <p:cNvGrpSpPr>
            <a:grpSpLocks/>
          </p:cNvGrpSpPr>
          <p:nvPr/>
        </p:nvGrpSpPr>
        <p:grpSpPr bwMode="auto">
          <a:xfrm>
            <a:off x="1313006" y="3182862"/>
            <a:ext cx="568325" cy="481012"/>
            <a:chOff x="-44" y="1473"/>
            <a:chExt cx="981" cy="1105"/>
          </a:xfrm>
        </p:grpSpPr>
        <p:pic>
          <p:nvPicPr>
            <p:cNvPr id="30" name="Picture 45" descr="desktop_computer_stylized_medium">
              <a:extLst>
                <a:ext uri="{FF2B5EF4-FFF2-40B4-BE49-F238E27FC236}">
                  <a16:creationId xmlns:a16="http://schemas.microsoft.com/office/drawing/2014/main" id="{2DAACA81-5182-4463-8ABC-001FB435E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 name="Freeform 46">
              <a:extLst>
                <a:ext uri="{FF2B5EF4-FFF2-40B4-BE49-F238E27FC236}">
                  <a16:creationId xmlns:a16="http://schemas.microsoft.com/office/drawing/2014/main" id="{47D4D71F-17B2-4C0C-8EB7-D68931C4C766}"/>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2" name="Line 21">
            <a:extLst>
              <a:ext uri="{FF2B5EF4-FFF2-40B4-BE49-F238E27FC236}">
                <a16:creationId xmlns:a16="http://schemas.microsoft.com/office/drawing/2014/main" id="{B32D54A0-1BC9-477A-B3BD-D93AFC0EFEA7}"/>
              </a:ext>
            </a:extLst>
          </p:cNvPr>
          <p:cNvSpPr>
            <a:spLocks noChangeShapeType="1"/>
          </p:cNvSpPr>
          <p:nvPr/>
        </p:nvSpPr>
        <p:spPr bwMode="auto">
          <a:xfrm>
            <a:off x="1859106" y="2897112"/>
            <a:ext cx="377825"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 name="Line 22">
            <a:extLst>
              <a:ext uri="{FF2B5EF4-FFF2-40B4-BE49-F238E27FC236}">
                <a16:creationId xmlns:a16="http://schemas.microsoft.com/office/drawing/2014/main" id="{05BD9F2D-C1FF-4841-BE0A-83F2572FB398}"/>
              </a:ext>
            </a:extLst>
          </p:cNvPr>
          <p:cNvSpPr>
            <a:spLocks noChangeShapeType="1"/>
          </p:cNvSpPr>
          <p:nvPr/>
        </p:nvSpPr>
        <p:spPr bwMode="auto">
          <a:xfrm flipH="1">
            <a:off x="2090881" y="3392412"/>
            <a:ext cx="120650" cy="2936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 name="Line 20">
            <a:extLst>
              <a:ext uri="{FF2B5EF4-FFF2-40B4-BE49-F238E27FC236}">
                <a16:creationId xmlns:a16="http://schemas.microsoft.com/office/drawing/2014/main" id="{CE97ABA9-6338-4DA9-947E-4622E5F307C0}"/>
              </a:ext>
            </a:extLst>
          </p:cNvPr>
          <p:cNvSpPr>
            <a:spLocks noChangeShapeType="1"/>
          </p:cNvSpPr>
          <p:nvPr/>
        </p:nvSpPr>
        <p:spPr bwMode="auto">
          <a:xfrm flipH="1">
            <a:off x="1692417" y="2166525"/>
            <a:ext cx="655927" cy="684549"/>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9" name="Group 44">
            <a:extLst>
              <a:ext uri="{FF2B5EF4-FFF2-40B4-BE49-F238E27FC236}">
                <a16:creationId xmlns:a16="http://schemas.microsoft.com/office/drawing/2014/main" id="{13D3423D-25BC-4E08-9F5C-C88CACF6C5F9}"/>
              </a:ext>
            </a:extLst>
          </p:cNvPr>
          <p:cNvGrpSpPr>
            <a:grpSpLocks/>
          </p:cNvGrpSpPr>
          <p:nvPr/>
        </p:nvGrpSpPr>
        <p:grpSpPr bwMode="auto">
          <a:xfrm>
            <a:off x="631676" y="3374757"/>
            <a:ext cx="568325" cy="481012"/>
            <a:chOff x="-2708" y="900"/>
            <a:chExt cx="981" cy="1105"/>
          </a:xfrm>
        </p:grpSpPr>
        <p:pic>
          <p:nvPicPr>
            <p:cNvPr id="40" name="Picture 45" descr="desktop_computer_stylized_medium">
              <a:extLst>
                <a:ext uri="{FF2B5EF4-FFF2-40B4-BE49-F238E27FC236}">
                  <a16:creationId xmlns:a16="http://schemas.microsoft.com/office/drawing/2014/main" id="{21CA9A91-13FF-47EA-936F-6B5A25CA2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08" y="900"/>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Freeform 46">
              <a:extLst>
                <a:ext uri="{FF2B5EF4-FFF2-40B4-BE49-F238E27FC236}">
                  <a16:creationId xmlns:a16="http://schemas.microsoft.com/office/drawing/2014/main" id="{A7E45781-6E76-42CD-9F36-73F392ADDD8C}"/>
                </a:ext>
              </a:extLst>
            </p:cNvPr>
            <p:cNvSpPr>
              <a:spLocks/>
            </p:cNvSpPr>
            <p:nvPr/>
          </p:nvSpPr>
          <p:spPr bwMode="auto">
            <a:xfrm flipH="1">
              <a:off x="-2303" y="1011"/>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 name="Group 906">
            <a:extLst>
              <a:ext uri="{FF2B5EF4-FFF2-40B4-BE49-F238E27FC236}">
                <a16:creationId xmlns:a16="http://schemas.microsoft.com/office/drawing/2014/main" id="{C6FDFB57-9F4F-47CC-A287-A0A1CB4F49BA}"/>
              </a:ext>
            </a:extLst>
          </p:cNvPr>
          <p:cNvGrpSpPr>
            <a:grpSpLocks/>
          </p:cNvGrpSpPr>
          <p:nvPr/>
        </p:nvGrpSpPr>
        <p:grpSpPr bwMode="auto">
          <a:xfrm>
            <a:off x="1832141" y="3665286"/>
            <a:ext cx="285750" cy="536575"/>
            <a:chOff x="4140" y="429"/>
            <a:chExt cx="1425" cy="2396"/>
          </a:xfrm>
        </p:grpSpPr>
        <p:sp>
          <p:nvSpPr>
            <p:cNvPr id="46" name="Freeform 907">
              <a:extLst>
                <a:ext uri="{FF2B5EF4-FFF2-40B4-BE49-F238E27FC236}">
                  <a16:creationId xmlns:a16="http://schemas.microsoft.com/office/drawing/2014/main" id="{0BA971E5-A53B-4B56-B5F0-96E7D5F03828}"/>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 name="Rectangle 908">
              <a:extLst>
                <a:ext uri="{FF2B5EF4-FFF2-40B4-BE49-F238E27FC236}">
                  <a16:creationId xmlns:a16="http://schemas.microsoft.com/office/drawing/2014/main" id="{D7FCBF19-9BE2-4A78-9C44-12EEFC99C8B5}"/>
                </a:ext>
              </a:extLst>
            </p:cNvPr>
            <p:cNvSpPr>
              <a:spLocks noChangeArrowheads="1"/>
            </p:cNvSpPr>
            <p:nvPr/>
          </p:nvSpPr>
          <p:spPr bwMode="auto">
            <a:xfrm>
              <a:off x="4211" y="429"/>
              <a:ext cx="1037"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48" name="Freeform 909">
              <a:extLst>
                <a:ext uri="{FF2B5EF4-FFF2-40B4-BE49-F238E27FC236}">
                  <a16:creationId xmlns:a16="http://schemas.microsoft.com/office/drawing/2014/main" id="{02B91DD3-5ED1-4BC6-94AD-34EFE05F18B9}"/>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 name="Freeform 910">
              <a:extLst>
                <a:ext uri="{FF2B5EF4-FFF2-40B4-BE49-F238E27FC236}">
                  <a16:creationId xmlns:a16="http://schemas.microsoft.com/office/drawing/2014/main" id="{D143D20F-C02D-40E7-BF5F-E854A68CE328}"/>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 name="Rectangle 911">
              <a:extLst>
                <a:ext uri="{FF2B5EF4-FFF2-40B4-BE49-F238E27FC236}">
                  <a16:creationId xmlns:a16="http://schemas.microsoft.com/office/drawing/2014/main" id="{41318D64-E5AE-4337-99D5-9044B2F34F80}"/>
                </a:ext>
              </a:extLst>
            </p:cNvPr>
            <p:cNvSpPr>
              <a:spLocks noChangeArrowheads="1"/>
            </p:cNvSpPr>
            <p:nvPr/>
          </p:nvSpPr>
          <p:spPr bwMode="auto">
            <a:xfrm>
              <a:off x="4211" y="691"/>
              <a:ext cx="594" cy="5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1" name="Group 912">
              <a:extLst>
                <a:ext uri="{FF2B5EF4-FFF2-40B4-BE49-F238E27FC236}">
                  <a16:creationId xmlns:a16="http://schemas.microsoft.com/office/drawing/2014/main" id="{36AAF5E4-2F32-4260-AAEA-DB5AC1037A98}"/>
                </a:ext>
              </a:extLst>
            </p:cNvPr>
            <p:cNvGrpSpPr>
              <a:grpSpLocks/>
            </p:cNvGrpSpPr>
            <p:nvPr/>
          </p:nvGrpSpPr>
          <p:grpSpPr bwMode="auto">
            <a:xfrm>
              <a:off x="4749" y="668"/>
              <a:ext cx="581" cy="145"/>
              <a:chOff x="614" y="2568"/>
              <a:chExt cx="725" cy="139"/>
            </a:xfrm>
          </p:grpSpPr>
          <p:sp>
            <p:nvSpPr>
              <p:cNvPr id="76" name="AutoShape 913">
                <a:extLst>
                  <a:ext uri="{FF2B5EF4-FFF2-40B4-BE49-F238E27FC236}">
                    <a16:creationId xmlns:a16="http://schemas.microsoft.com/office/drawing/2014/main" id="{D94D05B4-0199-43BC-BA9E-B7FD28F95F7C}"/>
                  </a:ext>
                </a:extLst>
              </p:cNvPr>
              <p:cNvSpPr>
                <a:spLocks noChangeArrowheads="1"/>
              </p:cNvSpPr>
              <p:nvPr/>
            </p:nvSpPr>
            <p:spPr bwMode="auto">
              <a:xfrm>
                <a:off x="615" y="2570"/>
                <a:ext cx="721"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7" name="AutoShape 914">
                <a:extLst>
                  <a:ext uri="{FF2B5EF4-FFF2-40B4-BE49-F238E27FC236}">
                    <a16:creationId xmlns:a16="http://schemas.microsoft.com/office/drawing/2014/main" id="{416E7D90-A314-4B39-9620-C31CEB8AF423}"/>
                  </a:ext>
                </a:extLst>
              </p:cNvPr>
              <p:cNvSpPr>
                <a:spLocks noChangeArrowheads="1"/>
              </p:cNvSpPr>
              <p:nvPr/>
            </p:nvSpPr>
            <p:spPr bwMode="auto">
              <a:xfrm>
                <a:off x="634"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2" name="Rectangle 915">
              <a:extLst>
                <a:ext uri="{FF2B5EF4-FFF2-40B4-BE49-F238E27FC236}">
                  <a16:creationId xmlns:a16="http://schemas.microsoft.com/office/drawing/2014/main" id="{0B3BD3BC-079D-4F5E-B94D-014EC45E5AC4}"/>
                </a:ext>
              </a:extLst>
            </p:cNvPr>
            <p:cNvSpPr>
              <a:spLocks noChangeArrowheads="1"/>
            </p:cNvSpPr>
            <p:nvPr/>
          </p:nvSpPr>
          <p:spPr bwMode="auto">
            <a:xfrm>
              <a:off x="4227" y="1017"/>
              <a:ext cx="594" cy="5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3" name="Group 916">
              <a:extLst>
                <a:ext uri="{FF2B5EF4-FFF2-40B4-BE49-F238E27FC236}">
                  <a16:creationId xmlns:a16="http://schemas.microsoft.com/office/drawing/2014/main" id="{77F915CF-57CA-4B48-B526-267835238FB1}"/>
                </a:ext>
              </a:extLst>
            </p:cNvPr>
            <p:cNvGrpSpPr>
              <a:grpSpLocks/>
            </p:cNvGrpSpPr>
            <p:nvPr/>
          </p:nvGrpSpPr>
          <p:grpSpPr bwMode="auto">
            <a:xfrm>
              <a:off x="4747" y="994"/>
              <a:ext cx="581" cy="134"/>
              <a:chOff x="614" y="2568"/>
              <a:chExt cx="725" cy="139"/>
            </a:xfrm>
          </p:grpSpPr>
          <p:sp>
            <p:nvSpPr>
              <p:cNvPr id="74" name="AutoShape 917">
                <a:extLst>
                  <a:ext uri="{FF2B5EF4-FFF2-40B4-BE49-F238E27FC236}">
                    <a16:creationId xmlns:a16="http://schemas.microsoft.com/office/drawing/2014/main" id="{F1C10272-2B7C-4B70-B499-F32015854A07}"/>
                  </a:ext>
                </a:extLst>
              </p:cNvPr>
              <p:cNvSpPr>
                <a:spLocks noChangeArrowheads="1"/>
              </p:cNvSpPr>
              <p:nvPr/>
            </p:nvSpPr>
            <p:spPr bwMode="auto">
              <a:xfrm>
                <a:off x="617" y="2570"/>
                <a:ext cx="72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5" name="AutoShape 918">
                <a:extLst>
                  <a:ext uri="{FF2B5EF4-FFF2-40B4-BE49-F238E27FC236}">
                    <a16:creationId xmlns:a16="http://schemas.microsoft.com/office/drawing/2014/main" id="{EB06F384-C996-41E2-A10A-83EF7433FA34}"/>
                  </a:ext>
                </a:extLst>
              </p:cNvPr>
              <p:cNvSpPr>
                <a:spLocks noChangeArrowheads="1"/>
              </p:cNvSpPr>
              <p:nvPr/>
            </p:nvSpPr>
            <p:spPr bwMode="auto">
              <a:xfrm>
                <a:off x="627" y="2585"/>
                <a:ext cx="701"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4" name="Rectangle 919">
              <a:extLst>
                <a:ext uri="{FF2B5EF4-FFF2-40B4-BE49-F238E27FC236}">
                  <a16:creationId xmlns:a16="http://schemas.microsoft.com/office/drawing/2014/main" id="{CED4791D-5629-4BB1-8A94-A9CC826811BB}"/>
                </a:ext>
              </a:extLst>
            </p:cNvPr>
            <p:cNvSpPr>
              <a:spLocks noChangeArrowheads="1"/>
            </p:cNvSpPr>
            <p:nvPr/>
          </p:nvSpPr>
          <p:spPr bwMode="auto">
            <a:xfrm>
              <a:off x="4211" y="1358"/>
              <a:ext cx="602" cy="5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5" name="Rectangle 920">
              <a:extLst>
                <a:ext uri="{FF2B5EF4-FFF2-40B4-BE49-F238E27FC236}">
                  <a16:creationId xmlns:a16="http://schemas.microsoft.com/office/drawing/2014/main" id="{D50EA75B-9CE0-4933-8466-FD0379ED281A}"/>
                </a:ext>
              </a:extLst>
            </p:cNvPr>
            <p:cNvSpPr>
              <a:spLocks noChangeArrowheads="1"/>
            </p:cNvSpPr>
            <p:nvPr/>
          </p:nvSpPr>
          <p:spPr bwMode="auto">
            <a:xfrm>
              <a:off x="4227" y="1655"/>
              <a:ext cx="594" cy="5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6" name="Group 921">
              <a:extLst>
                <a:ext uri="{FF2B5EF4-FFF2-40B4-BE49-F238E27FC236}">
                  <a16:creationId xmlns:a16="http://schemas.microsoft.com/office/drawing/2014/main" id="{E98A936C-FD1B-4ED6-BC51-291F9E4381DB}"/>
                </a:ext>
              </a:extLst>
            </p:cNvPr>
            <p:cNvGrpSpPr>
              <a:grpSpLocks/>
            </p:cNvGrpSpPr>
            <p:nvPr/>
          </p:nvGrpSpPr>
          <p:grpSpPr bwMode="auto">
            <a:xfrm>
              <a:off x="4733" y="1630"/>
              <a:ext cx="586" cy="151"/>
              <a:chOff x="611" y="2571"/>
              <a:chExt cx="730" cy="139"/>
            </a:xfrm>
          </p:grpSpPr>
          <p:sp>
            <p:nvSpPr>
              <p:cNvPr id="72" name="AutoShape 922">
                <a:extLst>
                  <a:ext uri="{FF2B5EF4-FFF2-40B4-BE49-F238E27FC236}">
                    <a16:creationId xmlns:a16="http://schemas.microsoft.com/office/drawing/2014/main" id="{D1FFFEBB-2597-4D3A-86BC-FE8E429D4192}"/>
                  </a:ext>
                </a:extLst>
              </p:cNvPr>
              <p:cNvSpPr>
                <a:spLocks noChangeArrowheads="1"/>
              </p:cNvSpPr>
              <p:nvPr/>
            </p:nvSpPr>
            <p:spPr bwMode="auto">
              <a:xfrm>
                <a:off x="612" y="2568"/>
                <a:ext cx="730" cy="14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3" name="AutoShape 923">
                <a:extLst>
                  <a:ext uri="{FF2B5EF4-FFF2-40B4-BE49-F238E27FC236}">
                    <a16:creationId xmlns:a16="http://schemas.microsoft.com/office/drawing/2014/main" id="{FEF96892-ACE5-4876-87F5-C7BDF8C9CD91}"/>
                  </a:ext>
                </a:extLst>
              </p:cNvPr>
              <p:cNvSpPr>
                <a:spLocks noChangeArrowheads="1"/>
              </p:cNvSpPr>
              <p:nvPr/>
            </p:nvSpPr>
            <p:spPr bwMode="auto">
              <a:xfrm>
                <a:off x="632" y="2588"/>
                <a:ext cx="69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7" name="Freeform 924">
              <a:extLst>
                <a:ext uri="{FF2B5EF4-FFF2-40B4-BE49-F238E27FC236}">
                  <a16:creationId xmlns:a16="http://schemas.microsoft.com/office/drawing/2014/main" id="{0BEC0F37-F278-485C-93FA-51D936280B2F}"/>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8" name="Group 925">
              <a:extLst>
                <a:ext uri="{FF2B5EF4-FFF2-40B4-BE49-F238E27FC236}">
                  <a16:creationId xmlns:a16="http://schemas.microsoft.com/office/drawing/2014/main" id="{2156079F-6A35-4E56-A314-EE16A03B3E88}"/>
                </a:ext>
              </a:extLst>
            </p:cNvPr>
            <p:cNvGrpSpPr>
              <a:grpSpLocks/>
            </p:cNvGrpSpPr>
            <p:nvPr/>
          </p:nvGrpSpPr>
          <p:grpSpPr bwMode="auto">
            <a:xfrm>
              <a:off x="4739" y="1327"/>
              <a:ext cx="582" cy="139"/>
              <a:chOff x="614" y="2568"/>
              <a:chExt cx="725" cy="139"/>
            </a:xfrm>
          </p:grpSpPr>
          <p:sp>
            <p:nvSpPr>
              <p:cNvPr id="70" name="AutoShape 926">
                <a:extLst>
                  <a:ext uri="{FF2B5EF4-FFF2-40B4-BE49-F238E27FC236}">
                    <a16:creationId xmlns:a16="http://schemas.microsoft.com/office/drawing/2014/main" id="{522BF60B-ECF9-431C-891B-DABED4FD91FB}"/>
                  </a:ext>
                </a:extLst>
              </p:cNvPr>
              <p:cNvSpPr>
                <a:spLocks noChangeArrowheads="1"/>
              </p:cNvSpPr>
              <p:nvPr/>
            </p:nvSpPr>
            <p:spPr bwMode="auto">
              <a:xfrm>
                <a:off x="617" y="2570"/>
                <a:ext cx="710" cy="135"/>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1" name="AutoShape 927">
                <a:extLst>
                  <a:ext uri="{FF2B5EF4-FFF2-40B4-BE49-F238E27FC236}">
                    <a16:creationId xmlns:a16="http://schemas.microsoft.com/office/drawing/2014/main" id="{204D66A1-FD57-459F-A884-FC629DE7F463}"/>
                  </a:ext>
                </a:extLst>
              </p:cNvPr>
              <p:cNvSpPr>
                <a:spLocks noChangeArrowheads="1"/>
              </p:cNvSpPr>
              <p:nvPr/>
            </p:nvSpPr>
            <p:spPr bwMode="auto">
              <a:xfrm>
                <a:off x="637" y="2584"/>
                <a:ext cx="680"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9" name="Rectangle 928">
              <a:extLst>
                <a:ext uri="{FF2B5EF4-FFF2-40B4-BE49-F238E27FC236}">
                  <a16:creationId xmlns:a16="http://schemas.microsoft.com/office/drawing/2014/main" id="{31F4FDFC-3610-41A5-B2CC-2E9B01D07308}"/>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0" name="Freeform 929">
              <a:extLst>
                <a:ext uri="{FF2B5EF4-FFF2-40B4-BE49-F238E27FC236}">
                  <a16:creationId xmlns:a16="http://schemas.microsoft.com/office/drawing/2014/main" id="{3DB5A3E0-597E-4A17-8C0E-0278F00AC803}"/>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 name="Freeform 930">
              <a:extLst>
                <a:ext uri="{FF2B5EF4-FFF2-40B4-BE49-F238E27FC236}">
                  <a16:creationId xmlns:a16="http://schemas.microsoft.com/office/drawing/2014/main" id="{9E26E03F-DBCB-464B-8A2F-68BCC7204355}"/>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 name="Oval 931">
              <a:extLst>
                <a:ext uri="{FF2B5EF4-FFF2-40B4-BE49-F238E27FC236}">
                  <a16:creationId xmlns:a16="http://schemas.microsoft.com/office/drawing/2014/main" id="{88D3FBF1-3B0A-489A-9030-EC1F244DBCA8}"/>
                </a:ext>
              </a:extLst>
            </p:cNvPr>
            <p:cNvSpPr>
              <a:spLocks noChangeArrowheads="1"/>
            </p:cNvSpPr>
            <p:nvPr/>
          </p:nvSpPr>
          <p:spPr bwMode="auto">
            <a:xfrm>
              <a:off x="5518" y="2605"/>
              <a:ext cx="48" cy="99"/>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3" name="Freeform 932">
              <a:extLst>
                <a:ext uri="{FF2B5EF4-FFF2-40B4-BE49-F238E27FC236}">
                  <a16:creationId xmlns:a16="http://schemas.microsoft.com/office/drawing/2014/main" id="{9DFD5176-DF2E-4E86-9903-35BDDC23F922}"/>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 name="AutoShape 933">
              <a:extLst>
                <a:ext uri="{FF2B5EF4-FFF2-40B4-BE49-F238E27FC236}">
                  <a16:creationId xmlns:a16="http://schemas.microsoft.com/office/drawing/2014/main" id="{4A81FC1A-DE67-4408-A0DD-9A2A6A9B088D}"/>
                </a:ext>
              </a:extLst>
            </p:cNvPr>
            <p:cNvSpPr>
              <a:spLocks noChangeArrowheads="1"/>
            </p:cNvSpPr>
            <p:nvPr/>
          </p:nvSpPr>
          <p:spPr bwMode="auto">
            <a:xfrm>
              <a:off x="4140" y="2683"/>
              <a:ext cx="1195" cy="142"/>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5" name="AutoShape 934">
              <a:extLst>
                <a:ext uri="{FF2B5EF4-FFF2-40B4-BE49-F238E27FC236}">
                  <a16:creationId xmlns:a16="http://schemas.microsoft.com/office/drawing/2014/main" id="{04245FB0-E210-478D-B32D-57106779217C}"/>
                </a:ext>
              </a:extLst>
            </p:cNvPr>
            <p:cNvSpPr>
              <a:spLocks noChangeArrowheads="1"/>
            </p:cNvSpPr>
            <p:nvPr/>
          </p:nvSpPr>
          <p:spPr bwMode="auto">
            <a:xfrm>
              <a:off x="4211" y="2712"/>
              <a:ext cx="1061"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6" name="Oval 935">
              <a:extLst>
                <a:ext uri="{FF2B5EF4-FFF2-40B4-BE49-F238E27FC236}">
                  <a16:creationId xmlns:a16="http://schemas.microsoft.com/office/drawing/2014/main" id="{A2C09044-092F-4FFD-AF80-97EBFF5E466E}"/>
                </a:ext>
              </a:extLst>
            </p:cNvPr>
            <p:cNvSpPr>
              <a:spLocks noChangeArrowheads="1"/>
            </p:cNvSpPr>
            <p:nvPr/>
          </p:nvSpPr>
          <p:spPr bwMode="auto">
            <a:xfrm>
              <a:off x="4306" y="2385"/>
              <a:ext cx="158" cy="135"/>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7" name="Oval 936">
              <a:extLst>
                <a:ext uri="{FF2B5EF4-FFF2-40B4-BE49-F238E27FC236}">
                  <a16:creationId xmlns:a16="http://schemas.microsoft.com/office/drawing/2014/main" id="{4EAC82C1-3563-4B26-9F2C-8124CD598611}"/>
                </a:ext>
              </a:extLst>
            </p:cNvPr>
            <p:cNvSpPr>
              <a:spLocks noChangeArrowheads="1"/>
            </p:cNvSpPr>
            <p:nvPr/>
          </p:nvSpPr>
          <p:spPr bwMode="auto">
            <a:xfrm>
              <a:off x="4488" y="2385"/>
              <a:ext cx="158" cy="142"/>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68" name="Oval 937">
              <a:extLst>
                <a:ext uri="{FF2B5EF4-FFF2-40B4-BE49-F238E27FC236}">
                  <a16:creationId xmlns:a16="http://schemas.microsoft.com/office/drawing/2014/main" id="{1C5EF67B-4F95-4AF2-AF2A-2BC4A6E80417}"/>
                </a:ext>
              </a:extLst>
            </p:cNvPr>
            <p:cNvSpPr>
              <a:spLocks noChangeArrowheads="1"/>
            </p:cNvSpPr>
            <p:nvPr/>
          </p:nvSpPr>
          <p:spPr bwMode="auto">
            <a:xfrm>
              <a:off x="4663" y="2378"/>
              <a:ext cx="158" cy="142"/>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9" name="Rectangle 938">
              <a:extLst>
                <a:ext uri="{FF2B5EF4-FFF2-40B4-BE49-F238E27FC236}">
                  <a16:creationId xmlns:a16="http://schemas.microsoft.com/office/drawing/2014/main" id="{8C80D6C1-0B16-4543-83A9-18385C75A812}"/>
                </a:ext>
              </a:extLst>
            </p:cNvPr>
            <p:cNvSpPr>
              <a:spLocks noChangeArrowheads="1"/>
            </p:cNvSpPr>
            <p:nvPr/>
          </p:nvSpPr>
          <p:spPr bwMode="auto">
            <a:xfrm>
              <a:off x="5058" y="1833"/>
              <a:ext cx="87" cy="76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78" name="Text Box 380">
            <a:extLst>
              <a:ext uri="{FF2B5EF4-FFF2-40B4-BE49-F238E27FC236}">
                <a16:creationId xmlns:a16="http://schemas.microsoft.com/office/drawing/2014/main" id="{5DBBAAF4-CD50-41F7-A02B-75A611A8B9D1}"/>
              </a:ext>
            </a:extLst>
          </p:cNvPr>
          <p:cNvSpPr txBox="1">
            <a:spLocks noChangeArrowheads="1"/>
          </p:cNvSpPr>
          <p:nvPr/>
        </p:nvSpPr>
        <p:spPr bwMode="auto">
          <a:xfrm>
            <a:off x="2737717" y="2805009"/>
            <a:ext cx="1107996" cy="389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lnSpc>
                <a:spcPct val="80000"/>
              </a:lnSpc>
              <a:spcBef>
                <a:spcPct val="0"/>
              </a:spcBef>
              <a:spcAft>
                <a:spcPct val="0"/>
              </a:spcAft>
            </a:pPr>
            <a:r>
              <a:rPr lang="zh-CN" altLang="en-US" sz="2400" dirty="0">
                <a:solidFill>
                  <a:srgbClr val="000000"/>
                </a:solidFill>
                <a:latin typeface="+mn-lt"/>
                <a:cs typeface="Arial" charset="0"/>
              </a:rPr>
              <a:t>内部网</a:t>
            </a:r>
            <a:endParaRPr lang="en-US" sz="2400" dirty="0">
              <a:solidFill>
                <a:srgbClr val="000000"/>
              </a:solidFill>
              <a:latin typeface="+mn-lt"/>
              <a:cs typeface="Arial" charset="0"/>
            </a:endParaRPr>
          </a:p>
        </p:txBody>
      </p:sp>
      <p:grpSp>
        <p:nvGrpSpPr>
          <p:cNvPr id="145" name="Group 906">
            <a:extLst>
              <a:ext uri="{FF2B5EF4-FFF2-40B4-BE49-F238E27FC236}">
                <a16:creationId xmlns:a16="http://schemas.microsoft.com/office/drawing/2014/main" id="{ABDE4169-7240-464C-BF22-67CA979D4935}"/>
              </a:ext>
            </a:extLst>
          </p:cNvPr>
          <p:cNvGrpSpPr>
            <a:grpSpLocks/>
          </p:cNvGrpSpPr>
          <p:nvPr/>
        </p:nvGrpSpPr>
        <p:grpSpPr bwMode="auto">
          <a:xfrm>
            <a:off x="5067152" y="4070260"/>
            <a:ext cx="869460" cy="1543243"/>
            <a:chOff x="4140" y="429"/>
            <a:chExt cx="1425" cy="2396"/>
          </a:xfrm>
        </p:grpSpPr>
        <p:sp>
          <p:nvSpPr>
            <p:cNvPr id="146" name="Freeform 907">
              <a:extLst>
                <a:ext uri="{FF2B5EF4-FFF2-40B4-BE49-F238E27FC236}">
                  <a16:creationId xmlns:a16="http://schemas.microsoft.com/office/drawing/2014/main" id="{6FE564C4-57B3-4292-863F-0A7CE928C6B4}"/>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7" name="Rectangle 908">
              <a:extLst>
                <a:ext uri="{FF2B5EF4-FFF2-40B4-BE49-F238E27FC236}">
                  <a16:creationId xmlns:a16="http://schemas.microsoft.com/office/drawing/2014/main" id="{7E0F1757-C444-4E2D-B5A2-E059DB2F5D52}"/>
                </a:ext>
              </a:extLst>
            </p:cNvPr>
            <p:cNvSpPr>
              <a:spLocks noChangeArrowheads="1"/>
            </p:cNvSpPr>
            <p:nvPr/>
          </p:nvSpPr>
          <p:spPr bwMode="auto">
            <a:xfrm>
              <a:off x="4211" y="429"/>
              <a:ext cx="1038"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48" name="Freeform 909">
              <a:extLst>
                <a:ext uri="{FF2B5EF4-FFF2-40B4-BE49-F238E27FC236}">
                  <a16:creationId xmlns:a16="http://schemas.microsoft.com/office/drawing/2014/main" id="{52107EA1-934A-44BB-9749-ADDE119DD810}"/>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9" name="Freeform 910">
              <a:extLst>
                <a:ext uri="{FF2B5EF4-FFF2-40B4-BE49-F238E27FC236}">
                  <a16:creationId xmlns:a16="http://schemas.microsoft.com/office/drawing/2014/main" id="{C0ECD66B-87E6-4F30-8DC4-E17EEF690289}"/>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0" name="Rectangle 911">
              <a:extLst>
                <a:ext uri="{FF2B5EF4-FFF2-40B4-BE49-F238E27FC236}">
                  <a16:creationId xmlns:a16="http://schemas.microsoft.com/office/drawing/2014/main" id="{AD848340-ADF4-464E-A8AC-7C2E3DD46AB4}"/>
                </a:ext>
              </a:extLst>
            </p:cNvPr>
            <p:cNvSpPr>
              <a:spLocks noChangeArrowheads="1"/>
            </p:cNvSpPr>
            <p:nvPr/>
          </p:nvSpPr>
          <p:spPr bwMode="auto">
            <a:xfrm>
              <a:off x="4211" y="690"/>
              <a:ext cx="590"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151" name="Group 912">
              <a:extLst>
                <a:ext uri="{FF2B5EF4-FFF2-40B4-BE49-F238E27FC236}">
                  <a16:creationId xmlns:a16="http://schemas.microsoft.com/office/drawing/2014/main" id="{89191F1E-316C-49AA-B91A-7096623BEF42}"/>
                </a:ext>
              </a:extLst>
            </p:cNvPr>
            <p:cNvGrpSpPr>
              <a:grpSpLocks/>
            </p:cNvGrpSpPr>
            <p:nvPr/>
          </p:nvGrpSpPr>
          <p:grpSpPr bwMode="auto">
            <a:xfrm>
              <a:off x="4749" y="668"/>
              <a:ext cx="581" cy="145"/>
              <a:chOff x="614" y="2568"/>
              <a:chExt cx="725" cy="139"/>
            </a:xfrm>
          </p:grpSpPr>
          <p:sp>
            <p:nvSpPr>
              <p:cNvPr id="176" name="AutoShape 913">
                <a:extLst>
                  <a:ext uri="{FF2B5EF4-FFF2-40B4-BE49-F238E27FC236}">
                    <a16:creationId xmlns:a16="http://schemas.microsoft.com/office/drawing/2014/main" id="{E7BD1A1B-D3F8-4C1E-9231-9BCE7353FE4D}"/>
                  </a:ext>
                </a:extLst>
              </p:cNvPr>
              <p:cNvSpPr>
                <a:spLocks noChangeArrowheads="1"/>
              </p:cNvSpPr>
              <p:nvPr/>
            </p:nvSpPr>
            <p:spPr bwMode="auto">
              <a:xfrm>
                <a:off x="616" y="2565"/>
                <a:ext cx="724" cy="133"/>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77" name="AutoShape 914">
                <a:extLst>
                  <a:ext uri="{FF2B5EF4-FFF2-40B4-BE49-F238E27FC236}">
                    <a16:creationId xmlns:a16="http://schemas.microsoft.com/office/drawing/2014/main" id="{B014F98A-34F7-4527-BFD7-A61E3521305E}"/>
                  </a:ext>
                </a:extLst>
              </p:cNvPr>
              <p:cNvSpPr>
                <a:spLocks noChangeArrowheads="1"/>
              </p:cNvSpPr>
              <p:nvPr/>
            </p:nvSpPr>
            <p:spPr bwMode="auto">
              <a:xfrm>
                <a:off x="629" y="2581"/>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152" name="Rectangle 915">
              <a:extLst>
                <a:ext uri="{FF2B5EF4-FFF2-40B4-BE49-F238E27FC236}">
                  <a16:creationId xmlns:a16="http://schemas.microsoft.com/office/drawing/2014/main" id="{0982F748-3E6F-4354-9DF3-BCB30EB80280}"/>
                </a:ext>
              </a:extLst>
            </p:cNvPr>
            <p:cNvSpPr>
              <a:spLocks noChangeArrowheads="1"/>
            </p:cNvSpPr>
            <p:nvPr/>
          </p:nvSpPr>
          <p:spPr bwMode="auto">
            <a:xfrm>
              <a:off x="4221" y="1024"/>
              <a:ext cx="601"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153" name="Group 916">
              <a:extLst>
                <a:ext uri="{FF2B5EF4-FFF2-40B4-BE49-F238E27FC236}">
                  <a16:creationId xmlns:a16="http://schemas.microsoft.com/office/drawing/2014/main" id="{66CCCD10-ECB5-469E-B174-AD5087B9DD55}"/>
                </a:ext>
              </a:extLst>
            </p:cNvPr>
            <p:cNvGrpSpPr>
              <a:grpSpLocks/>
            </p:cNvGrpSpPr>
            <p:nvPr/>
          </p:nvGrpSpPr>
          <p:grpSpPr bwMode="auto">
            <a:xfrm>
              <a:off x="4747" y="994"/>
              <a:ext cx="581" cy="134"/>
              <a:chOff x="614" y="2568"/>
              <a:chExt cx="725" cy="139"/>
            </a:xfrm>
          </p:grpSpPr>
          <p:sp>
            <p:nvSpPr>
              <p:cNvPr id="174" name="AutoShape 917">
                <a:extLst>
                  <a:ext uri="{FF2B5EF4-FFF2-40B4-BE49-F238E27FC236}">
                    <a16:creationId xmlns:a16="http://schemas.microsoft.com/office/drawing/2014/main" id="{C90125B3-1998-40A3-8397-8B82712B54DD}"/>
                  </a:ext>
                </a:extLst>
              </p:cNvPr>
              <p:cNvSpPr>
                <a:spLocks noChangeArrowheads="1"/>
              </p:cNvSpPr>
              <p:nvPr/>
            </p:nvSpPr>
            <p:spPr bwMode="auto">
              <a:xfrm>
                <a:off x="619" y="2565"/>
                <a:ext cx="724" cy="14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75" name="AutoShape 918">
                <a:extLst>
                  <a:ext uri="{FF2B5EF4-FFF2-40B4-BE49-F238E27FC236}">
                    <a16:creationId xmlns:a16="http://schemas.microsoft.com/office/drawing/2014/main" id="{66F51F74-7EB0-42A3-9A64-60E501A9A746}"/>
                  </a:ext>
                </a:extLst>
              </p:cNvPr>
              <p:cNvSpPr>
                <a:spLocks noChangeArrowheads="1"/>
              </p:cNvSpPr>
              <p:nvPr/>
            </p:nvSpPr>
            <p:spPr bwMode="auto">
              <a:xfrm>
                <a:off x="631" y="2582"/>
                <a:ext cx="699"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154" name="Rectangle 919">
              <a:extLst>
                <a:ext uri="{FF2B5EF4-FFF2-40B4-BE49-F238E27FC236}">
                  <a16:creationId xmlns:a16="http://schemas.microsoft.com/office/drawing/2014/main" id="{3A8148D7-61A6-4C3F-BB67-41B2EBF0ED46}"/>
                </a:ext>
              </a:extLst>
            </p:cNvPr>
            <p:cNvSpPr>
              <a:spLocks noChangeArrowheads="1"/>
            </p:cNvSpPr>
            <p:nvPr/>
          </p:nvSpPr>
          <p:spPr bwMode="auto">
            <a:xfrm>
              <a:off x="4211" y="1358"/>
              <a:ext cx="601"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55" name="Rectangle 920">
              <a:extLst>
                <a:ext uri="{FF2B5EF4-FFF2-40B4-BE49-F238E27FC236}">
                  <a16:creationId xmlns:a16="http://schemas.microsoft.com/office/drawing/2014/main" id="{D72152D6-EA2B-482B-B90F-5249DA192FA3}"/>
                </a:ext>
              </a:extLst>
            </p:cNvPr>
            <p:cNvSpPr>
              <a:spLocks noChangeArrowheads="1"/>
            </p:cNvSpPr>
            <p:nvPr/>
          </p:nvSpPr>
          <p:spPr bwMode="auto">
            <a:xfrm>
              <a:off x="4221" y="1660"/>
              <a:ext cx="601"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156" name="Group 921">
              <a:extLst>
                <a:ext uri="{FF2B5EF4-FFF2-40B4-BE49-F238E27FC236}">
                  <a16:creationId xmlns:a16="http://schemas.microsoft.com/office/drawing/2014/main" id="{3AE7EEEB-BD1A-463A-A8F8-4BCEFAB56A65}"/>
                </a:ext>
              </a:extLst>
            </p:cNvPr>
            <p:cNvGrpSpPr>
              <a:grpSpLocks/>
            </p:cNvGrpSpPr>
            <p:nvPr/>
          </p:nvGrpSpPr>
          <p:grpSpPr bwMode="auto">
            <a:xfrm>
              <a:off x="4733" y="1630"/>
              <a:ext cx="586" cy="151"/>
              <a:chOff x="611" y="2571"/>
              <a:chExt cx="730" cy="139"/>
            </a:xfrm>
          </p:grpSpPr>
          <p:sp>
            <p:nvSpPr>
              <p:cNvPr id="172" name="AutoShape 922">
                <a:extLst>
                  <a:ext uri="{FF2B5EF4-FFF2-40B4-BE49-F238E27FC236}">
                    <a16:creationId xmlns:a16="http://schemas.microsoft.com/office/drawing/2014/main" id="{A32F6D36-F00D-480D-86E0-330DAA026001}"/>
                  </a:ext>
                </a:extLst>
              </p:cNvPr>
              <p:cNvSpPr>
                <a:spLocks noChangeArrowheads="1"/>
              </p:cNvSpPr>
              <p:nvPr/>
            </p:nvSpPr>
            <p:spPr bwMode="auto">
              <a:xfrm>
                <a:off x="608" y="2568"/>
                <a:ext cx="735" cy="143"/>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73" name="AutoShape 923">
                <a:extLst>
                  <a:ext uri="{FF2B5EF4-FFF2-40B4-BE49-F238E27FC236}">
                    <a16:creationId xmlns:a16="http://schemas.microsoft.com/office/drawing/2014/main" id="{3840F5B5-5FE8-4A84-8A5C-56E41E685E67}"/>
                  </a:ext>
                </a:extLst>
              </p:cNvPr>
              <p:cNvSpPr>
                <a:spLocks noChangeArrowheads="1"/>
              </p:cNvSpPr>
              <p:nvPr/>
            </p:nvSpPr>
            <p:spPr bwMode="auto">
              <a:xfrm>
                <a:off x="620" y="2583"/>
                <a:ext cx="710"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157" name="Freeform 924">
              <a:extLst>
                <a:ext uri="{FF2B5EF4-FFF2-40B4-BE49-F238E27FC236}">
                  <a16:creationId xmlns:a16="http://schemas.microsoft.com/office/drawing/2014/main" id="{5D25B2E6-C017-4C0B-90E4-3D5C1D629843}"/>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58" name="Group 925">
              <a:extLst>
                <a:ext uri="{FF2B5EF4-FFF2-40B4-BE49-F238E27FC236}">
                  <a16:creationId xmlns:a16="http://schemas.microsoft.com/office/drawing/2014/main" id="{A080074E-8D0F-4709-A215-174A2A2A2D57}"/>
                </a:ext>
              </a:extLst>
            </p:cNvPr>
            <p:cNvGrpSpPr>
              <a:grpSpLocks/>
            </p:cNvGrpSpPr>
            <p:nvPr/>
          </p:nvGrpSpPr>
          <p:grpSpPr bwMode="auto">
            <a:xfrm>
              <a:off x="4739" y="1327"/>
              <a:ext cx="582" cy="139"/>
              <a:chOff x="614" y="2568"/>
              <a:chExt cx="725" cy="139"/>
            </a:xfrm>
          </p:grpSpPr>
          <p:sp>
            <p:nvSpPr>
              <p:cNvPr id="170" name="AutoShape 926">
                <a:extLst>
                  <a:ext uri="{FF2B5EF4-FFF2-40B4-BE49-F238E27FC236}">
                    <a16:creationId xmlns:a16="http://schemas.microsoft.com/office/drawing/2014/main" id="{5841558A-0374-4FDC-A21D-AEFC2A125E99}"/>
                  </a:ext>
                </a:extLst>
              </p:cNvPr>
              <p:cNvSpPr>
                <a:spLocks noChangeArrowheads="1"/>
              </p:cNvSpPr>
              <p:nvPr/>
            </p:nvSpPr>
            <p:spPr bwMode="auto">
              <a:xfrm>
                <a:off x="616" y="2566"/>
                <a:ext cx="71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71" name="AutoShape 927">
                <a:extLst>
                  <a:ext uri="{FF2B5EF4-FFF2-40B4-BE49-F238E27FC236}">
                    <a16:creationId xmlns:a16="http://schemas.microsoft.com/office/drawing/2014/main" id="{4CF1D029-1B7D-47ED-8C69-CA441232BF99}"/>
                  </a:ext>
                </a:extLst>
              </p:cNvPr>
              <p:cNvSpPr>
                <a:spLocks noChangeArrowheads="1"/>
              </p:cNvSpPr>
              <p:nvPr/>
            </p:nvSpPr>
            <p:spPr bwMode="auto">
              <a:xfrm>
                <a:off x="629" y="2583"/>
                <a:ext cx="697"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159" name="Rectangle 928">
              <a:extLst>
                <a:ext uri="{FF2B5EF4-FFF2-40B4-BE49-F238E27FC236}">
                  <a16:creationId xmlns:a16="http://schemas.microsoft.com/office/drawing/2014/main" id="{9F1812CF-07F6-4412-AC26-ADA19AF44F6E}"/>
                </a:ext>
              </a:extLst>
            </p:cNvPr>
            <p:cNvSpPr>
              <a:spLocks noChangeArrowheads="1"/>
            </p:cNvSpPr>
            <p:nvPr/>
          </p:nvSpPr>
          <p:spPr bwMode="auto">
            <a:xfrm>
              <a:off x="5249"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60" name="Freeform 929">
              <a:extLst>
                <a:ext uri="{FF2B5EF4-FFF2-40B4-BE49-F238E27FC236}">
                  <a16:creationId xmlns:a16="http://schemas.microsoft.com/office/drawing/2014/main" id="{39AABEC5-AC20-44C2-8B9A-BED950D940F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1" name="Freeform 930">
              <a:extLst>
                <a:ext uri="{FF2B5EF4-FFF2-40B4-BE49-F238E27FC236}">
                  <a16:creationId xmlns:a16="http://schemas.microsoft.com/office/drawing/2014/main" id="{39B06A6A-BB35-4FB9-82ED-C4E92989C4CE}"/>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2" name="Oval 931">
              <a:extLst>
                <a:ext uri="{FF2B5EF4-FFF2-40B4-BE49-F238E27FC236}">
                  <a16:creationId xmlns:a16="http://schemas.microsoft.com/office/drawing/2014/main" id="{B580A060-4D6E-417B-A45E-BFF747806B8E}"/>
                </a:ext>
              </a:extLst>
            </p:cNvPr>
            <p:cNvSpPr>
              <a:spLocks noChangeArrowheads="1"/>
            </p:cNvSpPr>
            <p:nvPr/>
          </p:nvSpPr>
          <p:spPr bwMode="auto">
            <a:xfrm>
              <a:off x="5514" y="2605"/>
              <a:ext cx="51"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63" name="Freeform 932">
              <a:extLst>
                <a:ext uri="{FF2B5EF4-FFF2-40B4-BE49-F238E27FC236}">
                  <a16:creationId xmlns:a16="http://schemas.microsoft.com/office/drawing/2014/main" id="{5FFC0B7B-FE95-4E5B-8A77-AF399B2FC2B9}"/>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4" name="AutoShape 933">
              <a:extLst>
                <a:ext uri="{FF2B5EF4-FFF2-40B4-BE49-F238E27FC236}">
                  <a16:creationId xmlns:a16="http://schemas.microsoft.com/office/drawing/2014/main" id="{A3E744A6-0EA2-4CA7-9F0F-85BA1398269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65" name="AutoShape 934">
              <a:extLst>
                <a:ext uri="{FF2B5EF4-FFF2-40B4-BE49-F238E27FC236}">
                  <a16:creationId xmlns:a16="http://schemas.microsoft.com/office/drawing/2014/main" id="{3387F79A-2D5A-4E40-B086-83F4584B18E8}"/>
                </a:ext>
              </a:extLst>
            </p:cNvPr>
            <p:cNvSpPr>
              <a:spLocks noChangeArrowheads="1"/>
            </p:cNvSpPr>
            <p:nvPr/>
          </p:nvSpPr>
          <p:spPr bwMode="auto">
            <a:xfrm>
              <a:off x="4211" y="2711"/>
              <a:ext cx="1069"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66" name="Oval 935">
              <a:extLst>
                <a:ext uri="{FF2B5EF4-FFF2-40B4-BE49-F238E27FC236}">
                  <a16:creationId xmlns:a16="http://schemas.microsoft.com/office/drawing/2014/main" id="{57DBDC11-8D7C-435A-92DF-E9DEAC5BB519}"/>
                </a:ext>
              </a:extLst>
            </p:cNvPr>
            <p:cNvSpPr>
              <a:spLocks noChangeArrowheads="1"/>
            </p:cNvSpPr>
            <p:nvPr/>
          </p:nvSpPr>
          <p:spPr bwMode="auto">
            <a:xfrm>
              <a:off x="4303" y="2385"/>
              <a:ext cx="163" cy="139"/>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67" name="Oval 936">
              <a:extLst>
                <a:ext uri="{FF2B5EF4-FFF2-40B4-BE49-F238E27FC236}">
                  <a16:creationId xmlns:a16="http://schemas.microsoft.com/office/drawing/2014/main" id="{14635573-9B73-4691-AFCC-C937345D773D}"/>
                </a:ext>
              </a:extLst>
            </p:cNvPr>
            <p:cNvSpPr>
              <a:spLocks noChangeArrowheads="1"/>
            </p:cNvSpPr>
            <p:nvPr/>
          </p:nvSpPr>
          <p:spPr bwMode="auto">
            <a:xfrm>
              <a:off x="4486" y="2385"/>
              <a:ext cx="163" cy="14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68" name="Oval 937">
              <a:extLst>
                <a:ext uri="{FF2B5EF4-FFF2-40B4-BE49-F238E27FC236}">
                  <a16:creationId xmlns:a16="http://schemas.microsoft.com/office/drawing/2014/main" id="{A91929EF-F3F0-45A0-9E30-971AAFE8427A}"/>
                </a:ext>
              </a:extLst>
            </p:cNvPr>
            <p:cNvSpPr>
              <a:spLocks noChangeArrowheads="1"/>
            </p:cNvSpPr>
            <p:nvPr/>
          </p:nvSpPr>
          <p:spPr bwMode="auto">
            <a:xfrm>
              <a:off x="4659" y="2377"/>
              <a:ext cx="163"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69" name="Rectangle 938">
              <a:extLst>
                <a:ext uri="{FF2B5EF4-FFF2-40B4-BE49-F238E27FC236}">
                  <a16:creationId xmlns:a16="http://schemas.microsoft.com/office/drawing/2014/main" id="{F9CC2C26-6DAD-42BC-911B-6E463920C485}"/>
                </a:ext>
              </a:extLst>
            </p:cNvPr>
            <p:cNvSpPr>
              <a:spLocks noChangeArrowheads="1"/>
            </p:cNvSpPr>
            <p:nvPr/>
          </p:nvSpPr>
          <p:spPr bwMode="auto">
            <a:xfrm>
              <a:off x="5056" y="1831"/>
              <a:ext cx="92" cy="76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182" name="Group 628">
            <a:extLst>
              <a:ext uri="{FF2B5EF4-FFF2-40B4-BE49-F238E27FC236}">
                <a16:creationId xmlns:a16="http://schemas.microsoft.com/office/drawing/2014/main" id="{E13C5092-9BAA-4AF0-8DB9-E3ADE6FF191A}"/>
              </a:ext>
            </a:extLst>
          </p:cNvPr>
          <p:cNvGrpSpPr/>
          <p:nvPr/>
        </p:nvGrpSpPr>
        <p:grpSpPr>
          <a:xfrm>
            <a:off x="4216182" y="3117409"/>
            <a:ext cx="754294" cy="393599"/>
            <a:chOff x="7493876" y="2774731"/>
            <a:chExt cx="1481958" cy="894622"/>
          </a:xfrm>
        </p:grpSpPr>
        <p:sp>
          <p:nvSpPr>
            <p:cNvPr id="183" name="Freeform 629">
              <a:extLst>
                <a:ext uri="{FF2B5EF4-FFF2-40B4-BE49-F238E27FC236}">
                  <a16:creationId xmlns:a16="http://schemas.microsoft.com/office/drawing/2014/main" id="{ED749D48-C900-4651-B98E-0A827E5404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4" name="Oval 630">
              <a:extLst>
                <a:ext uri="{FF2B5EF4-FFF2-40B4-BE49-F238E27FC236}">
                  <a16:creationId xmlns:a16="http://schemas.microsoft.com/office/drawing/2014/main" id="{DAFB7AA8-E775-4739-9D7F-BA249ACFD3D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5" name="Group 631">
              <a:extLst>
                <a:ext uri="{FF2B5EF4-FFF2-40B4-BE49-F238E27FC236}">
                  <a16:creationId xmlns:a16="http://schemas.microsoft.com/office/drawing/2014/main" id="{E5B710EB-F61A-4B46-82BC-EDCC2C6BC4CA}"/>
                </a:ext>
              </a:extLst>
            </p:cNvPr>
            <p:cNvGrpSpPr/>
            <p:nvPr/>
          </p:nvGrpSpPr>
          <p:grpSpPr>
            <a:xfrm>
              <a:off x="7713663" y="2848339"/>
              <a:ext cx="1042107" cy="425543"/>
              <a:chOff x="7786941" y="2884917"/>
              <a:chExt cx="897649" cy="353919"/>
            </a:xfrm>
          </p:grpSpPr>
          <p:sp>
            <p:nvSpPr>
              <p:cNvPr id="186" name="Freeform 632">
                <a:extLst>
                  <a:ext uri="{FF2B5EF4-FFF2-40B4-BE49-F238E27FC236}">
                    <a16:creationId xmlns:a16="http://schemas.microsoft.com/office/drawing/2014/main" id="{08CFC90A-9893-434B-BD10-9AB7C074E5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7" name="Freeform 633">
                <a:extLst>
                  <a:ext uri="{FF2B5EF4-FFF2-40B4-BE49-F238E27FC236}">
                    <a16:creationId xmlns:a16="http://schemas.microsoft.com/office/drawing/2014/main" id="{1DF916AB-0D91-455F-90D5-5CB57296426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8" name="Freeform 634">
                <a:extLst>
                  <a:ext uri="{FF2B5EF4-FFF2-40B4-BE49-F238E27FC236}">
                    <a16:creationId xmlns:a16="http://schemas.microsoft.com/office/drawing/2014/main" id="{E35AB134-D5D3-40E2-9C5B-CA9247746DA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Freeform 635">
                <a:extLst>
                  <a:ext uri="{FF2B5EF4-FFF2-40B4-BE49-F238E27FC236}">
                    <a16:creationId xmlns:a16="http://schemas.microsoft.com/office/drawing/2014/main" id="{D0040CE8-724C-43BC-B1D2-23E8B8CD32E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0" name="Group 636">
            <a:extLst>
              <a:ext uri="{FF2B5EF4-FFF2-40B4-BE49-F238E27FC236}">
                <a16:creationId xmlns:a16="http://schemas.microsoft.com/office/drawing/2014/main" id="{BEAA29B8-85BA-496F-9C03-405457CB3C15}"/>
              </a:ext>
            </a:extLst>
          </p:cNvPr>
          <p:cNvGrpSpPr/>
          <p:nvPr/>
        </p:nvGrpSpPr>
        <p:grpSpPr>
          <a:xfrm>
            <a:off x="1212744" y="2737972"/>
            <a:ext cx="693067" cy="304790"/>
            <a:chOff x="3668110" y="2448910"/>
            <a:chExt cx="3794234" cy="2165130"/>
          </a:xfrm>
        </p:grpSpPr>
        <p:sp>
          <p:nvSpPr>
            <p:cNvPr id="191" name="Rectangle 637">
              <a:extLst>
                <a:ext uri="{FF2B5EF4-FFF2-40B4-BE49-F238E27FC236}">
                  <a16:creationId xmlns:a16="http://schemas.microsoft.com/office/drawing/2014/main" id="{B99F7077-0CC9-4D74-9D34-9D161B67ED46}"/>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638">
              <a:extLst>
                <a:ext uri="{FF2B5EF4-FFF2-40B4-BE49-F238E27FC236}">
                  <a16:creationId xmlns:a16="http://schemas.microsoft.com/office/drawing/2014/main" id="{02EA3ADA-1EC1-4BCB-AF4B-C7DD673D703A}"/>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93" name="Group 639">
              <a:extLst>
                <a:ext uri="{FF2B5EF4-FFF2-40B4-BE49-F238E27FC236}">
                  <a16:creationId xmlns:a16="http://schemas.microsoft.com/office/drawing/2014/main" id="{8271B426-6ED3-4CA6-A27E-D5518C0EB075}"/>
                </a:ext>
              </a:extLst>
            </p:cNvPr>
            <p:cNvGrpSpPr/>
            <p:nvPr/>
          </p:nvGrpSpPr>
          <p:grpSpPr>
            <a:xfrm>
              <a:off x="3941378" y="2603243"/>
              <a:ext cx="3202061" cy="1066110"/>
              <a:chOff x="7939341" y="3037317"/>
              <a:chExt cx="897649" cy="353919"/>
            </a:xfrm>
          </p:grpSpPr>
          <p:sp>
            <p:nvSpPr>
              <p:cNvPr id="194" name="Freeform 640">
                <a:extLst>
                  <a:ext uri="{FF2B5EF4-FFF2-40B4-BE49-F238E27FC236}">
                    <a16:creationId xmlns:a16="http://schemas.microsoft.com/office/drawing/2014/main" id="{E43AA34B-77FF-4973-A9DD-79A4FAD04E6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5" name="Freeform 641">
                <a:extLst>
                  <a:ext uri="{FF2B5EF4-FFF2-40B4-BE49-F238E27FC236}">
                    <a16:creationId xmlns:a16="http://schemas.microsoft.com/office/drawing/2014/main" id="{660C57CF-C52D-4BEF-874B-20532C4F68B4}"/>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6" name="Freeform 642">
                <a:extLst>
                  <a:ext uri="{FF2B5EF4-FFF2-40B4-BE49-F238E27FC236}">
                    <a16:creationId xmlns:a16="http://schemas.microsoft.com/office/drawing/2014/main" id="{EE53C5E5-CD9C-4BA0-B2F0-F109FE8E693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7" name="Freeform 643">
                <a:extLst>
                  <a:ext uri="{FF2B5EF4-FFF2-40B4-BE49-F238E27FC236}">
                    <a16:creationId xmlns:a16="http://schemas.microsoft.com/office/drawing/2014/main" id="{130A05C6-3422-48CB-B1B9-7AD4E0985A43}"/>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8" name="Group 644">
            <a:extLst>
              <a:ext uri="{FF2B5EF4-FFF2-40B4-BE49-F238E27FC236}">
                <a16:creationId xmlns:a16="http://schemas.microsoft.com/office/drawing/2014/main" id="{E97A484A-5339-4DE5-ACD7-17261E91DCA6}"/>
              </a:ext>
            </a:extLst>
          </p:cNvPr>
          <p:cNvGrpSpPr/>
          <p:nvPr/>
        </p:nvGrpSpPr>
        <p:grpSpPr>
          <a:xfrm>
            <a:off x="1975845" y="3114845"/>
            <a:ext cx="693067" cy="304790"/>
            <a:chOff x="3668110" y="2448910"/>
            <a:chExt cx="3794234" cy="2165130"/>
          </a:xfrm>
        </p:grpSpPr>
        <p:sp>
          <p:nvSpPr>
            <p:cNvPr id="199" name="Rectangle 645">
              <a:extLst>
                <a:ext uri="{FF2B5EF4-FFF2-40B4-BE49-F238E27FC236}">
                  <a16:creationId xmlns:a16="http://schemas.microsoft.com/office/drawing/2014/main" id="{4AB2B035-C9D5-4574-AC8B-34EFD6D9D87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646">
              <a:extLst>
                <a:ext uri="{FF2B5EF4-FFF2-40B4-BE49-F238E27FC236}">
                  <a16:creationId xmlns:a16="http://schemas.microsoft.com/office/drawing/2014/main" id="{9BDC2A59-16C8-474F-BEE5-9C36469659A9}"/>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1" name="Group 647">
              <a:extLst>
                <a:ext uri="{FF2B5EF4-FFF2-40B4-BE49-F238E27FC236}">
                  <a16:creationId xmlns:a16="http://schemas.microsoft.com/office/drawing/2014/main" id="{38A403B0-6ACA-4764-B4D1-714CF34376D1}"/>
                </a:ext>
              </a:extLst>
            </p:cNvPr>
            <p:cNvGrpSpPr/>
            <p:nvPr/>
          </p:nvGrpSpPr>
          <p:grpSpPr>
            <a:xfrm>
              <a:off x="3941378" y="2603243"/>
              <a:ext cx="3202061" cy="1066110"/>
              <a:chOff x="7939341" y="3037317"/>
              <a:chExt cx="897649" cy="353919"/>
            </a:xfrm>
          </p:grpSpPr>
          <p:sp>
            <p:nvSpPr>
              <p:cNvPr id="202" name="Freeform 648">
                <a:extLst>
                  <a:ext uri="{FF2B5EF4-FFF2-40B4-BE49-F238E27FC236}">
                    <a16:creationId xmlns:a16="http://schemas.microsoft.com/office/drawing/2014/main" id="{A143F0EA-638E-4B3F-96B3-621E894E71A1}"/>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3" name="Freeform 649">
                <a:extLst>
                  <a:ext uri="{FF2B5EF4-FFF2-40B4-BE49-F238E27FC236}">
                    <a16:creationId xmlns:a16="http://schemas.microsoft.com/office/drawing/2014/main" id="{02E51357-7DE0-4C51-9494-9A9B2C405D41}"/>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4" name="Freeform 650">
                <a:extLst>
                  <a:ext uri="{FF2B5EF4-FFF2-40B4-BE49-F238E27FC236}">
                    <a16:creationId xmlns:a16="http://schemas.microsoft.com/office/drawing/2014/main" id="{B86430B9-7C70-4008-A8F5-1F9216F274F6}"/>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Freeform 651">
                <a:extLst>
                  <a:ext uri="{FF2B5EF4-FFF2-40B4-BE49-F238E27FC236}">
                    <a16:creationId xmlns:a16="http://schemas.microsoft.com/office/drawing/2014/main" id="{0513E3EA-5CF4-4C22-8C09-3B6B0BE5B8D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6" name="Group 199">
            <a:extLst>
              <a:ext uri="{FF2B5EF4-FFF2-40B4-BE49-F238E27FC236}">
                <a16:creationId xmlns:a16="http://schemas.microsoft.com/office/drawing/2014/main" id="{A49F863F-AE79-4C00-872C-085994A9F9F6}"/>
              </a:ext>
            </a:extLst>
          </p:cNvPr>
          <p:cNvGrpSpPr>
            <a:grpSpLocks/>
          </p:cNvGrpSpPr>
          <p:nvPr/>
        </p:nvGrpSpPr>
        <p:grpSpPr bwMode="auto">
          <a:xfrm>
            <a:off x="5245916" y="2913942"/>
            <a:ext cx="261938" cy="866775"/>
            <a:chOff x="2550" y="2912"/>
            <a:chExt cx="278" cy="690"/>
          </a:xfrm>
        </p:grpSpPr>
        <p:sp>
          <p:nvSpPr>
            <p:cNvPr id="207" name="Freeform 200">
              <a:extLst>
                <a:ext uri="{FF2B5EF4-FFF2-40B4-BE49-F238E27FC236}">
                  <a16:creationId xmlns:a16="http://schemas.microsoft.com/office/drawing/2014/main" id="{77AD2229-39D5-4C4B-A7FA-A47E5F51AE6F}"/>
                </a:ext>
              </a:extLst>
            </p:cNvPr>
            <p:cNvSpPr>
              <a:spLocks/>
            </p:cNvSpPr>
            <p:nvPr/>
          </p:nvSpPr>
          <p:spPr bwMode="auto">
            <a:xfrm>
              <a:off x="2578" y="2963"/>
              <a:ext cx="138" cy="638"/>
            </a:xfrm>
            <a:custGeom>
              <a:avLst/>
              <a:gdLst>
                <a:gd name="T0" fmla="*/ 0 w 138"/>
                <a:gd name="T1" fmla="*/ 485 h 638"/>
                <a:gd name="T2" fmla="*/ 138 w 138"/>
                <a:gd name="T3" fmla="*/ 638 h 638"/>
                <a:gd name="T4" fmla="*/ 138 w 138"/>
                <a:gd name="T5" fmla="*/ 77 h 638"/>
                <a:gd name="T6" fmla="*/ 116 w 138"/>
                <a:gd name="T7" fmla="*/ 49 h 638"/>
                <a:gd name="T8" fmla="*/ 0 w 138"/>
                <a:gd name="T9" fmla="*/ 0 h 638"/>
                <a:gd name="T10" fmla="*/ 0 w 138"/>
                <a:gd name="T11" fmla="*/ 485 h 638"/>
                <a:gd name="T12" fmla="*/ 0 60000 65536"/>
                <a:gd name="T13" fmla="*/ 0 60000 65536"/>
                <a:gd name="T14" fmla="*/ 0 60000 65536"/>
                <a:gd name="T15" fmla="*/ 0 60000 65536"/>
                <a:gd name="T16" fmla="*/ 0 60000 65536"/>
                <a:gd name="T17" fmla="*/ 0 60000 65536"/>
                <a:gd name="T18" fmla="*/ 0 w 138"/>
                <a:gd name="T19" fmla="*/ 0 h 638"/>
                <a:gd name="T20" fmla="*/ 138 w 138"/>
                <a:gd name="T21" fmla="*/ 638 h 638"/>
              </a:gdLst>
              <a:ahLst/>
              <a:cxnLst>
                <a:cxn ang="T12">
                  <a:pos x="T0" y="T1"/>
                </a:cxn>
                <a:cxn ang="T13">
                  <a:pos x="T2" y="T3"/>
                </a:cxn>
                <a:cxn ang="T14">
                  <a:pos x="T4" y="T5"/>
                </a:cxn>
                <a:cxn ang="T15">
                  <a:pos x="T6" y="T7"/>
                </a:cxn>
                <a:cxn ang="T16">
                  <a:pos x="T8" y="T9"/>
                </a:cxn>
                <a:cxn ang="T17">
                  <a:pos x="T10" y="T11"/>
                </a:cxn>
              </a:cxnLst>
              <a:rect l="T18" t="T19" r="T20" b="T21"/>
              <a:pathLst>
                <a:path w="138" h="638">
                  <a:moveTo>
                    <a:pt x="0" y="485"/>
                  </a:moveTo>
                  <a:lnTo>
                    <a:pt x="138" y="638"/>
                  </a:lnTo>
                  <a:lnTo>
                    <a:pt x="138" y="77"/>
                  </a:lnTo>
                  <a:lnTo>
                    <a:pt x="116" y="49"/>
                  </a:lnTo>
                  <a:lnTo>
                    <a:pt x="0" y="0"/>
                  </a:lnTo>
                  <a:lnTo>
                    <a:pt x="0" y="485"/>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08" name="Rectangle 201">
              <a:extLst>
                <a:ext uri="{FF2B5EF4-FFF2-40B4-BE49-F238E27FC236}">
                  <a16:creationId xmlns:a16="http://schemas.microsoft.com/office/drawing/2014/main" id="{27FDE20C-F0A6-4396-BDC6-E08116CAABB9}"/>
                </a:ext>
              </a:extLst>
            </p:cNvPr>
            <p:cNvSpPr>
              <a:spLocks noChangeArrowheads="1"/>
            </p:cNvSpPr>
            <p:nvPr/>
          </p:nvSpPr>
          <p:spPr bwMode="auto">
            <a:xfrm>
              <a:off x="2716" y="3035"/>
              <a:ext cx="84" cy="567"/>
            </a:xfrm>
            <a:prstGeom prst="rect">
              <a:avLst/>
            </a:prstGeom>
            <a:solidFill>
              <a:srgbClr val="E0E0E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09" name="Freeform 202">
              <a:extLst>
                <a:ext uri="{FF2B5EF4-FFF2-40B4-BE49-F238E27FC236}">
                  <a16:creationId xmlns:a16="http://schemas.microsoft.com/office/drawing/2014/main" id="{3DBD78A1-B4A1-4326-8873-290B63509EDB}"/>
                </a:ext>
              </a:extLst>
            </p:cNvPr>
            <p:cNvSpPr>
              <a:spLocks/>
            </p:cNvSpPr>
            <p:nvPr/>
          </p:nvSpPr>
          <p:spPr bwMode="auto">
            <a:xfrm>
              <a:off x="2713" y="3035"/>
              <a:ext cx="86" cy="64"/>
            </a:xfrm>
            <a:custGeom>
              <a:avLst/>
              <a:gdLst>
                <a:gd name="T0" fmla="*/ 0 w 86"/>
                <a:gd name="T1" fmla="*/ 0 h 64"/>
                <a:gd name="T2" fmla="*/ 86 w 86"/>
                <a:gd name="T3" fmla="*/ 0 h 64"/>
                <a:gd name="T4" fmla="*/ 86 w 86"/>
                <a:gd name="T5" fmla="*/ 64 h 64"/>
                <a:gd name="T6" fmla="*/ 0 w 86"/>
                <a:gd name="T7" fmla="*/ 30 h 64"/>
                <a:gd name="T8" fmla="*/ 0 w 86"/>
                <a:gd name="T9" fmla="*/ 0 h 64"/>
                <a:gd name="T10" fmla="*/ 0 60000 65536"/>
                <a:gd name="T11" fmla="*/ 0 60000 65536"/>
                <a:gd name="T12" fmla="*/ 0 60000 65536"/>
                <a:gd name="T13" fmla="*/ 0 60000 65536"/>
                <a:gd name="T14" fmla="*/ 0 60000 65536"/>
                <a:gd name="T15" fmla="*/ 0 w 86"/>
                <a:gd name="T16" fmla="*/ 0 h 64"/>
                <a:gd name="T17" fmla="*/ 86 w 86"/>
                <a:gd name="T18" fmla="*/ 64 h 64"/>
              </a:gdLst>
              <a:ahLst/>
              <a:cxnLst>
                <a:cxn ang="T10">
                  <a:pos x="T0" y="T1"/>
                </a:cxn>
                <a:cxn ang="T11">
                  <a:pos x="T2" y="T3"/>
                </a:cxn>
                <a:cxn ang="T12">
                  <a:pos x="T4" y="T5"/>
                </a:cxn>
                <a:cxn ang="T13">
                  <a:pos x="T6" y="T7"/>
                </a:cxn>
                <a:cxn ang="T14">
                  <a:pos x="T8" y="T9"/>
                </a:cxn>
              </a:cxnLst>
              <a:rect l="T15" t="T16" r="T17" b="T18"/>
              <a:pathLst>
                <a:path w="86" h="64">
                  <a:moveTo>
                    <a:pt x="0" y="0"/>
                  </a:moveTo>
                  <a:lnTo>
                    <a:pt x="86" y="0"/>
                  </a:lnTo>
                  <a:lnTo>
                    <a:pt x="86" y="64"/>
                  </a:lnTo>
                  <a:lnTo>
                    <a:pt x="0" y="30"/>
                  </a:lnTo>
                  <a:lnTo>
                    <a:pt x="0"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10" name="Rectangle 203">
              <a:extLst>
                <a:ext uri="{FF2B5EF4-FFF2-40B4-BE49-F238E27FC236}">
                  <a16:creationId xmlns:a16="http://schemas.microsoft.com/office/drawing/2014/main" id="{80E8D332-EB54-41AC-9B83-7BF0478DEF21}"/>
                </a:ext>
              </a:extLst>
            </p:cNvPr>
            <p:cNvSpPr>
              <a:spLocks noChangeArrowheads="1"/>
            </p:cNvSpPr>
            <p:nvPr/>
          </p:nvSpPr>
          <p:spPr bwMode="auto">
            <a:xfrm>
              <a:off x="2716" y="3118"/>
              <a:ext cx="41"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11" name="Rectangle 204">
              <a:extLst>
                <a:ext uri="{FF2B5EF4-FFF2-40B4-BE49-F238E27FC236}">
                  <a16:creationId xmlns:a16="http://schemas.microsoft.com/office/drawing/2014/main" id="{25732FDF-071C-42D8-968A-D784197C70CD}"/>
                </a:ext>
              </a:extLst>
            </p:cNvPr>
            <p:cNvSpPr>
              <a:spLocks noChangeArrowheads="1"/>
            </p:cNvSpPr>
            <p:nvPr/>
          </p:nvSpPr>
          <p:spPr bwMode="auto">
            <a:xfrm>
              <a:off x="2759" y="3117"/>
              <a:ext cx="43" cy="34"/>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12" name="Rectangle 205">
              <a:extLst>
                <a:ext uri="{FF2B5EF4-FFF2-40B4-BE49-F238E27FC236}">
                  <a16:creationId xmlns:a16="http://schemas.microsoft.com/office/drawing/2014/main" id="{5F82CF6C-15F2-4526-AA66-D4AE92CCD68A}"/>
                </a:ext>
              </a:extLst>
            </p:cNvPr>
            <p:cNvSpPr>
              <a:spLocks noChangeArrowheads="1"/>
            </p:cNvSpPr>
            <p:nvPr/>
          </p:nvSpPr>
          <p:spPr bwMode="auto">
            <a:xfrm>
              <a:off x="2737" y="3080"/>
              <a:ext cx="43" cy="32"/>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13" name="Rectangle 206">
              <a:extLst>
                <a:ext uri="{FF2B5EF4-FFF2-40B4-BE49-F238E27FC236}">
                  <a16:creationId xmlns:a16="http://schemas.microsoft.com/office/drawing/2014/main" id="{01678610-1B61-4D87-BF8A-A04BF5CF5F4D}"/>
                </a:ext>
              </a:extLst>
            </p:cNvPr>
            <p:cNvSpPr>
              <a:spLocks noChangeArrowheads="1"/>
            </p:cNvSpPr>
            <p:nvPr/>
          </p:nvSpPr>
          <p:spPr bwMode="auto">
            <a:xfrm>
              <a:off x="2781" y="3080"/>
              <a:ext cx="21"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14" name="Rectangle 207">
              <a:extLst>
                <a:ext uri="{FF2B5EF4-FFF2-40B4-BE49-F238E27FC236}">
                  <a16:creationId xmlns:a16="http://schemas.microsoft.com/office/drawing/2014/main" id="{82185655-28C4-417F-9ACE-29280433AD77}"/>
                </a:ext>
              </a:extLst>
            </p:cNvPr>
            <p:cNvSpPr>
              <a:spLocks noChangeArrowheads="1"/>
            </p:cNvSpPr>
            <p:nvPr/>
          </p:nvSpPr>
          <p:spPr bwMode="auto">
            <a:xfrm>
              <a:off x="2712" y="3080"/>
              <a:ext cx="22"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15" name="Rectangle 208">
              <a:extLst>
                <a:ext uri="{FF2B5EF4-FFF2-40B4-BE49-F238E27FC236}">
                  <a16:creationId xmlns:a16="http://schemas.microsoft.com/office/drawing/2014/main" id="{4B11230A-C58E-418C-8B8D-52B4FBA73EF4}"/>
                </a:ext>
              </a:extLst>
            </p:cNvPr>
            <p:cNvSpPr>
              <a:spLocks noChangeArrowheads="1"/>
            </p:cNvSpPr>
            <p:nvPr/>
          </p:nvSpPr>
          <p:spPr bwMode="auto">
            <a:xfrm>
              <a:off x="2715" y="3041"/>
              <a:ext cx="43" cy="34"/>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16" name="Rectangle 209">
              <a:extLst>
                <a:ext uri="{FF2B5EF4-FFF2-40B4-BE49-F238E27FC236}">
                  <a16:creationId xmlns:a16="http://schemas.microsoft.com/office/drawing/2014/main" id="{85F59015-E62A-4197-BEED-C2E831FA2C98}"/>
                </a:ext>
              </a:extLst>
            </p:cNvPr>
            <p:cNvSpPr>
              <a:spLocks noChangeArrowheads="1"/>
            </p:cNvSpPr>
            <p:nvPr/>
          </p:nvSpPr>
          <p:spPr bwMode="auto">
            <a:xfrm>
              <a:off x="2760" y="3042"/>
              <a:ext cx="43"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17" name="Rectangle 210">
              <a:extLst>
                <a:ext uri="{FF2B5EF4-FFF2-40B4-BE49-F238E27FC236}">
                  <a16:creationId xmlns:a16="http://schemas.microsoft.com/office/drawing/2014/main" id="{6A481A8F-F8ED-4E52-8F88-6CBAB3A9673A}"/>
                </a:ext>
              </a:extLst>
            </p:cNvPr>
            <p:cNvSpPr>
              <a:spLocks noChangeArrowheads="1"/>
            </p:cNvSpPr>
            <p:nvPr/>
          </p:nvSpPr>
          <p:spPr bwMode="auto">
            <a:xfrm>
              <a:off x="2715" y="3193"/>
              <a:ext cx="40"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18" name="Rectangle 211">
              <a:extLst>
                <a:ext uri="{FF2B5EF4-FFF2-40B4-BE49-F238E27FC236}">
                  <a16:creationId xmlns:a16="http://schemas.microsoft.com/office/drawing/2014/main" id="{B6E491D8-319F-49A5-A595-C08259A94B07}"/>
                </a:ext>
              </a:extLst>
            </p:cNvPr>
            <p:cNvSpPr>
              <a:spLocks noChangeArrowheads="1"/>
            </p:cNvSpPr>
            <p:nvPr/>
          </p:nvSpPr>
          <p:spPr bwMode="auto">
            <a:xfrm>
              <a:off x="2759" y="3193"/>
              <a:ext cx="42"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19" name="Rectangle 212">
              <a:extLst>
                <a:ext uri="{FF2B5EF4-FFF2-40B4-BE49-F238E27FC236}">
                  <a16:creationId xmlns:a16="http://schemas.microsoft.com/office/drawing/2014/main" id="{E9CC4C06-4E17-4810-AE82-85A686F82252}"/>
                </a:ext>
              </a:extLst>
            </p:cNvPr>
            <p:cNvSpPr>
              <a:spLocks noChangeArrowheads="1"/>
            </p:cNvSpPr>
            <p:nvPr/>
          </p:nvSpPr>
          <p:spPr bwMode="auto">
            <a:xfrm>
              <a:off x="2780" y="3155"/>
              <a:ext cx="22"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20" name="Rectangle 213">
              <a:extLst>
                <a:ext uri="{FF2B5EF4-FFF2-40B4-BE49-F238E27FC236}">
                  <a16:creationId xmlns:a16="http://schemas.microsoft.com/office/drawing/2014/main" id="{9B1337AD-6DCD-4595-B787-652E738531C5}"/>
                </a:ext>
              </a:extLst>
            </p:cNvPr>
            <p:cNvSpPr>
              <a:spLocks noChangeArrowheads="1"/>
            </p:cNvSpPr>
            <p:nvPr/>
          </p:nvSpPr>
          <p:spPr bwMode="auto">
            <a:xfrm>
              <a:off x="2716" y="3155"/>
              <a:ext cx="17"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21" name="Rectangle 214">
              <a:extLst>
                <a:ext uri="{FF2B5EF4-FFF2-40B4-BE49-F238E27FC236}">
                  <a16:creationId xmlns:a16="http://schemas.microsoft.com/office/drawing/2014/main" id="{7154E3ED-9C96-4967-BABC-BC980FEEFF1D}"/>
                </a:ext>
              </a:extLst>
            </p:cNvPr>
            <p:cNvSpPr>
              <a:spLocks noChangeArrowheads="1"/>
            </p:cNvSpPr>
            <p:nvPr/>
          </p:nvSpPr>
          <p:spPr bwMode="auto">
            <a:xfrm>
              <a:off x="2715" y="3266"/>
              <a:ext cx="40"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22" name="Rectangle 215">
              <a:extLst>
                <a:ext uri="{FF2B5EF4-FFF2-40B4-BE49-F238E27FC236}">
                  <a16:creationId xmlns:a16="http://schemas.microsoft.com/office/drawing/2014/main" id="{60F7DA47-ADA2-433D-A650-7B4FCC28FE08}"/>
                </a:ext>
              </a:extLst>
            </p:cNvPr>
            <p:cNvSpPr>
              <a:spLocks noChangeArrowheads="1"/>
            </p:cNvSpPr>
            <p:nvPr/>
          </p:nvSpPr>
          <p:spPr bwMode="auto">
            <a:xfrm>
              <a:off x="2759" y="3266"/>
              <a:ext cx="42"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23" name="Rectangle 216">
              <a:extLst>
                <a:ext uri="{FF2B5EF4-FFF2-40B4-BE49-F238E27FC236}">
                  <a16:creationId xmlns:a16="http://schemas.microsoft.com/office/drawing/2014/main" id="{929FDD01-DA5F-4FDA-8981-4951A74BDB06}"/>
                </a:ext>
              </a:extLst>
            </p:cNvPr>
            <p:cNvSpPr>
              <a:spLocks noChangeArrowheads="1"/>
            </p:cNvSpPr>
            <p:nvPr/>
          </p:nvSpPr>
          <p:spPr bwMode="auto">
            <a:xfrm>
              <a:off x="2737" y="3229"/>
              <a:ext cx="42"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24" name="Rectangle 217">
              <a:extLst>
                <a:ext uri="{FF2B5EF4-FFF2-40B4-BE49-F238E27FC236}">
                  <a16:creationId xmlns:a16="http://schemas.microsoft.com/office/drawing/2014/main" id="{83951881-119B-434C-9C93-6C210EF21085}"/>
                </a:ext>
              </a:extLst>
            </p:cNvPr>
            <p:cNvSpPr>
              <a:spLocks noChangeArrowheads="1"/>
            </p:cNvSpPr>
            <p:nvPr/>
          </p:nvSpPr>
          <p:spPr bwMode="auto">
            <a:xfrm>
              <a:off x="2780" y="3229"/>
              <a:ext cx="22" cy="32"/>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25" name="Rectangle 218">
              <a:extLst>
                <a:ext uri="{FF2B5EF4-FFF2-40B4-BE49-F238E27FC236}">
                  <a16:creationId xmlns:a16="http://schemas.microsoft.com/office/drawing/2014/main" id="{D902053F-F87E-4D7D-BB35-A1FEAEA4CEAF}"/>
                </a:ext>
              </a:extLst>
            </p:cNvPr>
            <p:cNvSpPr>
              <a:spLocks noChangeArrowheads="1"/>
            </p:cNvSpPr>
            <p:nvPr/>
          </p:nvSpPr>
          <p:spPr bwMode="auto">
            <a:xfrm>
              <a:off x="2715" y="3229"/>
              <a:ext cx="18"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26" name="Rectangle 219">
              <a:extLst>
                <a:ext uri="{FF2B5EF4-FFF2-40B4-BE49-F238E27FC236}">
                  <a16:creationId xmlns:a16="http://schemas.microsoft.com/office/drawing/2014/main" id="{78AC2F05-EFFC-45C5-A8D4-4A525369103E}"/>
                </a:ext>
              </a:extLst>
            </p:cNvPr>
            <p:cNvSpPr>
              <a:spLocks noChangeArrowheads="1"/>
            </p:cNvSpPr>
            <p:nvPr/>
          </p:nvSpPr>
          <p:spPr bwMode="auto">
            <a:xfrm>
              <a:off x="2715" y="3342"/>
              <a:ext cx="40"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27" name="Rectangle 220">
              <a:extLst>
                <a:ext uri="{FF2B5EF4-FFF2-40B4-BE49-F238E27FC236}">
                  <a16:creationId xmlns:a16="http://schemas.microsoft.com/office/drawing/2014/main" id="{3323940B-F08D-4E01-AF03-91A218A9C9F3}"/>
                </a:ext>
              </a:extLst>
            </p:cNvPr>
            <p:cNvSpPr>
              <a:spLocks noChangeArrowheads="1"/>
            </p:cNvSpPr>
            <p:nvPr/>
          </p:nvSpPr>
          <p:spPr bwMode="auto">
            <a:xfrm>
              <a:off x="2759" y="3342"/>
              <a:ext cx="42"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28" name="Rectangle 221">
              <a:extLst>
                <a:ext uri="{FF2B5EF4-FFF2-40B4-BE49-F238E27FC236}">
                  <a16:creationId xmlns:a16="http://schemas.microsoft.com/office/drawing/2014/main" id="{F0016882-C57A-469F-977E-6903BAAADBF0}"/>
                </a:ext>
              </a:extLst>
            </p:cNvPr>
            <p:cNvSpPr>
              <a:spLocks noChangeArrowheads="1"/>
            </p:cNvSpPr>
            <p:nvPr/>
          </p:nvSpPr>
          <p:spPr bwMode="auto">
            <a:xfrm>
              <a:off x="2736" y="3304"/>
              <a:ext cx="43" cy="33"/>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29" name="Rectangle 222">
              <a:extLst>
                <a:ext uri="{FF2B5EF4-FFF2-40B4-BE49-F238E27FC236}">
                  <a16:creationId xmlns:a16="http://schemas.microsoft.com/office/drawing/2014/main" id="{83984A10-F2F1-4224-B2CC-9D9C1E18E753}"/>
                </a:ext>
              </a:extLst>
            </p:cNvPr>
            <p:cNvSpPr>
              <a:spLocks noChangeArrowheads="1"/>
            </p:cNvSpPr>
            <p:nvPr/>
          </p:nvSpPr>
          <p:spPr bwMode="auto">
            <a:xfrm>
              <a:off x="2780" y="3304"/>
              <a:ext cx="21"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30" name="Rectangle 223">
              <a:extLst>
                <a:ext uri="{FF2B5EF4-FFF2-40B4-BE49-F238E27FC236}">
                  <a16:creationId xmlns:a16="http://schemas.microsoft.com/office/drawing/2014/main" id="{60832E77-7476-4124-9D82-F47F2DD56028}"/>
                </a:ext>
              </a:extLst>
            </p:cNvPr>
            <p:cNvSpPr>
              <a:spLocks noChangeArrowheads="1"/>
            </p:cNvSpPr>
            <p:nvPr/>
          </p:nvSpPr>
          <p:spPr bwMode="auto">
            <a:xfrm>
              <a:off x="2716" y="3304"/>
              <a:ext cx="17"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31" name="Rectangle 224">
              <a:extLst>
                <a:ext uri="{FF2B5EF4-FFF2-40B4-BE49-F238E27FC236}">
                  <a16:creationId xmlns:a16="http://schemas.microsoft.com/office/drawing/2014/main" id="{E665F1C5-4DD3-4A15-8AE1-AD9E08DC2D4F}"/>
                </a:ext>
              </a:extLst>
            </p:cNvPr>
            <p:cNvSpPr>
              <a:spLocks noChangeArrowheads="1"/>
            </p:cNvSpPr>
            <p:nvPr/>
          </p:nvSpPr>
          <p:spPr bwMode="auto">
            <a:xfrm>
              <a:off x="2715" y="3417"/>
              <a:ext cx="42"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32" name="Rectangle 225">
              <a:extLst>
                <a:ext uri="{FF2B5EF4-FFF2-40B4-BE49-F238E27FC236}">
                  <a16:creationId xmlns:a16="http://schemas.microsoft.com/office/drawing/2014/main" id="{6C4CF46F-5F45-45E3-B850-692DAFDDE28C}"/>
                </a:ext>
              </a:extLst>
            </p:cNvPr>
            <p:cNvSpPr>
              <a:spLocks noChangeArrowheads="1"/>
            </p:cNvSpPr>
            <p:nvPr/>
          </p:nvSpPr>
          <p:spPr bwMode="auto">
            <a:xfrm>
              <a:off x="2759" y="3416"/>
              <a:ext cx="43" cy="34"/>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33" name="Rectangle 226">
              <a:extLst>
                <a:ext uri="{FF2B5EF4-FFF2-40B4-BE49-F238E27FC236}">
                  <a16:creationId xmlns:a16="http://schemas.microsoft.com/office/drawing/2014/main" id="{F9272419-4708-4709-B482-8EC17BC48940}"/>
                </a:ext>
              </a:extLst>
            </p:cNvPr>
            <p:cNvSpPr>
              <a:spLocks noChangeArrowheads="1"/>
            </p:cNvSpPr>
            <p:nvPr/>
          </p:nvSpPr>
          <p:spPr bwMode="auto">
            <a:xfrm>
              <a:off x="2737" y="3379"/>
              <a:ext cx="43"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34" name="Rectangle 227">
              <a:extLst>
                <a:ext uri="{FF2B5EF4-FFF2-40B4-BE49-F238E27FC236}">
                  <a16:creationId xmlns:a16="http://schemas.microsoft.com/office/drawing/2014/main" id="{E69DDF91-75E6-43EB-B3F6-04DC24DAA57B}"/>
                </a:ext>
              </a:extLst>
            </p:cNvPr>
            <p:cNvSpPr>
              <a:spLocks noChangeArrowheads="1"/>
            </p:cNvSpPr>
            <p:nvPr/>
          </p:nvSpPr>
          <p:spPr bwMode="auto">
            <a:xfrm>
              <a:off x="2781" y="3379"/>
              <a:ext cx="21"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35" name="Rectangle 228">
              <a:extLst>
                <a:ext uri="{FF2B5EF4-FFF2-40B4-BE49-F238E27FC236}">
                  <a16:creationId xmlns:a16="http://schemas.microsoft.com/office/drawing/2014/main" id="{AD484374-46BC-4BA0-9CAC-99A51FAEDBF1}"/>
                </a:ext>
              </a:extLst>
            </p:cNvPr>
            <p:cNvSpPr>
              <a:spLocks noChangeArrowheads="1"/>
            </p:cNvSpPr>
            <p:nvPr/>
          </p:nvSpPr>
          <p:spPr bwMode="auto">
            <a:xfrm>
              <a:off x="2715" y="3492"/>
              <a:ext cx="40" cy="33"/>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36" name="Rectangle 229">
              <a:extLst>
                <a:ext uri="{FF2B5EF4-FFF2-40B4-BE49-F238E27FC236}">
                  <a16:creationId xmlns:a16="http://schemas.microsoft.com/office/drawing/2014/main" id="{5B605091-2B83-4D0B-A51C-68DBEBE04D47}"/>
                </a:ext>
              </a:extLst>
            </p:cNvPr>
            <p:cNvSpPr>
              <a:spLocks noChangeArrowheads="1"/>
            </p:cNvSpPr>
            <p:nvPr/>
          </p:nvSpPr>
          <p:spPr bwMode="auto">
            <a:xfrm>
              <a:off x="2759" y="3492"/>
              <a:ext cx="42"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37" name="Rectangle 230">
              <a:extLst>
                <a:ext uri="{FF2B5EF4-FFF2-40B4-BE49-F238E27FC236}">
                  <a16:creationId xmlns:a16="http://schemas.microsoft.com/office/drawing/2014/main" id="{89E05787-8583-463B-BE91-5E5A095C9112}"/>
                </a:ext>
              </a:extLst>
            </p:cNvPr>
            <p:cNvSpPr>
              <a:spLocks noChangeArrowheads="1"/>
            </p:cNvSpPr>
            <p:nvPr/>
          </p:nvSpPr>
          <p:spPr bwMode="auto">
            <a:xfrm>
              <a:off x="2737" y="3455"/>
              <a:ext cx="42" cy="31"/>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38" name="Rectangle 231">
              <a:extLst>
                <a:ext uri="{FF2B5EF4-FFF2-40B4-BE49-F238E27FC236}">
                  <a16:creationId xmlns:a16="http://schemas.microsoft.com/office/drawing/2014/main" id="{FC6A3D31-3C13-4425-AF17-8E12192BB944}"/>
                </a:ext>
              </a:extLst>
            </p:cNvPr>
            <p:cNvSpPr>
              <a:spLocks noChangeArrowheads="1"/>
            </p:cNvSpPr>
            <p:nvPr/>
          </p:nvSpPr>
          <p:spPr bwMode="auto">
            <a:xfrm>
              <a:off x="2780" y="3453"/>
              <a:ext cx="22"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39" name="Rectangle 232">
              <a:extLst>
                <a:ext uri="{FF2B5EF4-FFF2-40B4-BE49-F238E27FC236}">
                  <a16:creationId xmlns:a16="http://schemas.microsoft.com/office/drawing/2014/main" id="{E6854CDF-3DE3-4312-9633-A56307E4D670}"/>
                </a:ext>
              </a:extLst>
            </p:cNvPr>
            <p:cNvSpPr>
              <a:spLocks noChangeArrowheads="1"/>
            </p:cNvSpPr>
            <p:nvPr/>
          </p:nvSpPr>
          <p:spPr bwMode="auto">
            <a:xfrm>
              <a:off x="2716" y="3453"/>
              <a:ext cx="17"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40" name="Rectangle 233">
              <a:extLst>
                <a:ext uri="{FF2B5EF4-FFF2-40B4-BE49-F238E27FC236}">
                  <a16:creationId xmlns:a16="http://schemas.microsoft.com/office/drawing/2014/main" id="{32D507D2-F41F-4240-A9C5-F21329B75622}"/>
                </a:ext>
              </a:extLst>
            </p:cNvPr>
            <p:cNvSpPr>
              <a:spLocks noChangeArrowheads="1"/>
            </p:cNvSpPr>
            <p:nvPr/>
          </p:nvSpPr>
          <p:spPr bwMode="auto">
            <a:xfrm>
              <a:off x="2715" y="3566"/>
              <a:ext cx="40"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41" name="Rectangle 234">
              <a:extLst>
                <a:ext uri="{FF2B5EF4-FFF2-40B4-BE49-F238E27FC236}">
                  <a16:creationId xmlns:a16="http://schemas.microsoft.com/office/drawing/2014/main" id="{474AD5E1-EB96-4648-981A-F8BA6C004FD0}"/>
                </a:ext>
              </a:extLst>
            </p:cNvPr>
            <p:cNvSpPr>
              <a:spLocks noChangeArrowheads="1"/>
            </p:cNvSpPr>
            <p:nvPr/>
          </p:nvSpPr>
          <p:spPr bwMode="auto">
            <a:xfrm>
              <a:off x="2759" y="3566"/>
              <a:ext cx="42" cy="32"/>
            </a:xfrm>
            <a:prstGeom prst="rect">
              <a:avLst/>
            </a:prstGeom>
            <a:solidFill>
              <a:srgbClr val="4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42" name="Rectangle 235">
              <a:extLst>
                <a:ext uri="{FF2B5EF4-FFF2-40B4-BE49-F238E27FC236}">
                  <a16:creationId xmlns:a16="http://schemas.microsoft.com/office/drawing/2014/main" id="{24585C87-2BF2-48E7-AFF7-B7F3F1C0E4B8}"/>
                </a:ext>
              </a:extLst>
            </p:cNvPr>
            <p:cNvSpPr>
              <a:spLocks noChangeArrowheads="1"/>
            </p:cNvSpPr>
            <p:nvPr/>
          </p:nvSpPr>
          <p:spPr bwMode="auto">
            <a:xfrm>
              <a:off x="2737" y="3528"/>
              <a:ext cx="42" cy="32"/>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43" name="Rectangle 236">
              <a:extLst>
                <a:ext uri="{FF2B5EF4-FFF2-40B4-BE49-F238E27FC236}">
                  <a16:creationId xmlns:a16="http://schemas.microsoft.com/office/drawing/2014/main" id="{0E83A30A-EE67-428A-AE73-2B7BE1412AE3}"/>
                </a:ext>
              </a:extLst>
            </p:cNvPr>
            <p:cNvSpPr>
              <a:spLocks noChangeArrowheads="1"/>
            </p:cNvSpPr>
            <p:nvPr/>
          </p:nvSpPr>
          <p:spPr bwMode="auto">
            <a:xfrm>
              <a:off x="2780" y="3528"/>
              <a:ext cx="22"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44" name="Rectangle 237">
              <a:extLst>
                <a:ext uri="{FF2B5EF4-FFF2-40B4-BE49-F238E27FC236}">
                  <a16:creationId xmlns:a16="http://schemas.microsoft.com/office/drawing/2014/main" id="{6880FA42-C01E-4DBA-B767-FEBC58EF5B9C}"/>
                </a:ext>
              </a:extLst>
            </p:cNvPr>
            <p:cNvSpPr>
              <a:spLocks noChangeArrowheads="1"/>
            </p:cNvSpPr>
            <p:nvPr/>
          </p:nvSpPr>
          <p:spPr bwMode="auto">
            <a:xfrm>
              <a:off x="2715" y="3528"/>
              <a:ext cx="18"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45" name="Freeform 238">
              <a:extLst>
                <a:ext uri="{FF2B5EF4-FFF2-40B4-BE49-F238E27FC236}">
                  <a16:creationId xmlns:a16="http://schemas.microsoft.com/office/drawing/2014/main" id="{E43A5AC0-BB79-4FD5-862D-B1F9E96A6A22}"/>
                </a:ext>
              </a:extLst>
            </p:cNvPr>
            <p:cNvSpPr>
              <a:spLocks/>
            </p:cNvSpPr>
            <p:nvPr/>
          </p:nvSpPr>
          <p:spPr bwMode="auto">
            <a:xfrm>
              <a:off x="2704" y="3555"/>
              <a:ext cx="12" cy="41"/>
            </a:xfrm>
            <a:custGeom>
              <a:avLst/>
              <a:gdLst>
                <a:gd name="T0" fmla="*/ 12 w 12"/>
                <a:gd name="T1" fmla="*/ 11 h 41"/>
                <a:gd name="T2" fmla="*/ 12 w 12"/>
                <a:gd name="T3" fmla="*/ 41 h 41"/>
                <a:gd name="T4" fmla="*/ 0 w 12"/>
                <a:gd name="T5" fmla="*/ 29 h 41"/>
                <a:gd name="T6" fmla="*/ 0 w 12"/>
                <a:gd name="T7" fmla="*/ 0 h 41"/>
                <a:gd name="T8" fmla="*/ 12 w 12"/>
                <a:gd name="T9" fmla="*/ 11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1"/>
                  </a:moveTo>
                  <a:lnTo>
                    <a:pt x="12" y="41"/>
                  </a:lnTo>
                  <a:lnTo>
                    <a:pt x="0" y="29"/>
                  </a:lnTo>
                  <a:lnTo>
                    <a:pt x="0" y="0"/>
                  </a:lnTo>
                  <a:lnTo>
                    <a:pt x="12" y="1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46" name="Freeform 239">
              <a:extLst>
                <a:ext uri="{FF2B5EF4-FFF2-40B4-BE49-F238E27FC236}">
                  <a16:creationId xmlns:a16="http://schemas.microsoft.com/office/drawing/2014/main" id="{8598757C-0AD8-4152-BBAC-6E4CE51F2501}"/>
                </a:ext>
              </a:extLst>
            </p:cNvPr>
            <p:cNvSpPr>
              <a:spLocks/>
            </p:cNvSpPr>
            <p:nvPr/>
          </p:nvSpPr>
          <p:spPr bwMode="auto">
            <a:xfrm>
              <a:off x="2667" y="3513"/>
              <a:ext cx="35" cy="70"/>
            </a:xfrm>
            <a:custGeom>
              <a:avLst/>
              <a:gdLst>
                <a:gd name="T0" fmla="*/ 35 w 35"/>
                <a:gd name="T1" fmla="*/ 40 h 70"/>
                <a:gd name="T2" fmla="*/ 35 w 35"/>
                <a:gd name="T3" fmla="*/ 70 h 70"/>
                <a:gd name="T4" fmla="*/ 0 w 35"/>
                <a:gd name="T5" fmla="*/ 30 h 70"/>
                <a:gd name="T6" fmla="*/ 0 w 35"/>
                <a:gd name="T7" fmla="*/ 0 h 70"/>
                <a:gd name="T8" fmla="*/ 35 w 35"/>
                <a:gd name="T9" fmla="*/ 40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40"/>
                  </a:moveTo>
                  <a:lnTo>
                    <a:pt x="35" y="70"/>
                  </a:lnTo>
                  <a:lnTo>
                    <a:pt x="0" y="30"/>
                  </a:lnTo>
                  <a:lnTo>
                    <a:pt x="0" y="0"/>
                  </a:lnTo>
                  <a:lnTo>
                    <a:pt x="35" y="40"/>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47" name="Freeform 240">
              <a:extLst>
                <a:ext uri="{FF2B5EF4-FFF2-40B4-BE49-F238E27FC236}">
                  <a16:creationId xmlns:a16="http://schemas.microsoft.com/office/drawing/2014/main" id="{8FEDE902-B89A-426B-81BE-08D4811AAE8E}"/>
                </a:ext>
              </a:extLst>
            </p:cNvPr>
            <p:cNvSpPr>
              <a:spLocks/>
            </p:cNvSpPr>
            <p:nvPr/>
          </p:nvSpPr>
          <p:spPr bwMode="auto">
            <a:xfrm>
              <a:off x="2631" y="3474"/>
              <a:ext cx="35" cy="67"/>
            </a:xfrm>
            <a:custGeom>
              <a:avLst/>
              <a:gdLst>
                <a:gd name="T0" fmla="*/ 35 w 35"/>
                <a:gd name="T1" fmla="*/ 39 h 67"/>
                <a:gd name="T2" fmla="*/ 35 w 35"/>
                <a:gd name="T3" fmla="*/ 67 h 67"/>
                <a:gd name="T4" fmla="*/ 0 w 35"/>
                <a:gd name="T5" fmla="*/ 28 h 67"/>
                <a:gd name="T6" fmla="*/ 0 w 35"/>
                <a:gd name="T7" fmla="*/ 0 h 67"/>
                <a:gd name="T8" fmla="*/ 35 w 35"/>
                <a:gd name="T9" fmla="*/ 39 h 67"/>
                <a:gd name="T10" fmla="*/ 0 60000 65536"/>
                <a:gd name="T11" fmla="*/ 0 60000 65536"/>
                <a:gd name="T12" fmla="*/ 0 60000 65536"/>
                <a:gd name="T13" fmla="*/ 0 60000 65536"/>
                <a:gd name="T14" fmla="*/ 0 60000 65536"/>
                <a:gd name="T15" fmla="*/ 0 w 35"/>
                <a:gd name="T16" fmla="*/ 0 h 67"/>
                <a:gd name="T17" fmla="*/ 35 w 35"/>
                <a:gd name="T18" fmla="*/ 67 h 67"/>
              </a:gdLst>
              <a:ahLst/>
              <a:cxnLst>
                <a:cxn ang="T10">
                  <a:pos x="T0" y="T1"/>
                </a:cxn>
                <a:cxn ang="T11">
                  <a:pos x="T2" y="T3"/>
                </a:cxn>
                <a:cxn ang="T12">
                  <a:pos x="T4" y="T5"/>
                </a:cxn>
                <a:cxn ang="T13">
                  <a:pos x="T6" y="T7"/>
                </a:cxn>
                <a:cxn ang="T14">
                  <a:pos x="T8" y="T9"/>
                </a:cxn>
              </a:cxnLst>
              <a:rect l="T15" t="T16" r="T17" b="T18"/>
              <a:pathLst>
                <a:path w="35" h="67">
                  <a:moveTo>
                    <a:pt x="35" y="39"/>
                  </a:moveTo>
                  <a:lnTo>
                    <a:pt x="35" y="67"/>
                  </a:lnTo>
                  <a:lnTo>
                    <a:pt x="0" y="28"/>
                  </a:lnTo>
                  <a:lnTo>
                    <a:pt x="0" y="0"/>
                  </a:lnTo>
                  <a:lnTo>
                    <a:pt x="35" y="3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48" name="Freeform 241">
              <a:extLst>
                <a:ext uri="{FF2B5EF4-FFF2-40B4-BE49-F238E27FC236}">
                  <a16:creationId xmlns:a16="http://schemas.microsoft.com/office/drawing/2014/main" id="{AAA01C64-5B5A-4D82-B524-6DADCAC2F832}"/>
                </a:ext>
              </a:extLst>
            </p:cNvPr>
            <p:cNvSpPr>
              <a:spLocks/>
            </p:cNvSpPr>
            <p:nvPr/>
          </p:nvSpPr>
          <p:spPr bwMode="auto">
            <a:xfrm>
              <a:off x="2594" y="3435"/>
              <a:ext cx="34" cy="65"/>
            </a:xfrm>
            <a:custGeom>
              <a:avLst/>
              <a:gdLst>
                <a:gd name="T0" fmla="*/ 34 w 34"/>
                <a:gd name="T1" fmla="*/ 37 h 65"/>
                <a:gd name="T2" fmla="*/ 34 w 34"/>
                <a:gd name="T3" fmla="*/ 65 h 65"/>
                <a:gd name="T4" fmla="*/ 0 w 34"/>
                <a:gd name="T5" fmla="*/ 28 h 65"/>
                <a:gd name="T6" fmla="*/ 0 w 34"/>
                <a:gd name="T7" fmla="*/ 0 h 65"/>
                <a:gd name="T8" fmla="*/ 34 w 34"/>
                <a:gd name="T9" fmla="*/ 37 h 65"/>
                <a:gd name="T10" fmla="*/ 0 60000 65536"/>
                <a:gd name="T11" fmla="*/ 0 60000 65536"/>
                <a:gd name="T12" fmla="*/ 0 60000 65536"/>
                <a:gd name="T13" fmla="*/ 0 60000 65536"/>
                <a:gd name="T14" fmla="*/ 0 60000 65536"/>
                <a:gd name="T15" fmla="*/ 0 w 34"/>
                <a:gd name="T16" fmla="*/ 0 h 65"/>
                <a:gd name="T17" fmla="*/ 34 w 34"/>
                <a:gd name="T18" fmla="*/ 65 h 65"/>
              </a:gdLst>
              <a:ahLst/>
              <a:cxnLst>
                <a:cxn ang="T10">
                  <a:pos x="T0" y="T1"/>
                </a:cxn>
                <a:cxn ang="T11">
                  <a:pos x="T2" y="T3"/>
                </a:cxn>
                <a:cxn ang="T12">
                  <a:pos x="T4" y="T5"/>
                </a:cxn>
                <a:cxn ang="T13">
                  <a:pos x="T6" y="T7"/>
                </a:cxn>
                <a:cxn ang="T14">
                  <a:pos x="T8" y="T9"/>
                </a:cxn>
              </a:cxnLst>
              <a:rect l="T15" t="T16" r="T17" b="T18"/>
              <a:pathLst>
                <a:path w="34" h="65">
                  <a:moveTo>
                    <a:pt x="34" y="37"/>
                  </a:moveTo>
                  <a:lnTo>
                    <a:pt x="34" y="65"/>
                  </a:lnTo>
                  <a:lnTo>
                    <a:pt x="0" y="28"/>
                  </a:lnTo>
                  <a:lnTo>
                    <a:pt x="0" y="0"/>
                  </a:lnTo>
                  <a:lnTo>
                    <a:pt x="34" y="37"/>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49" name="Freeform 242">
              <a:extLst>
                <a:ext uri="{FF2B5EF4-FFF2-40B4-BE49-F238E27FC236}">
                  <a16:creationId xmlns:a16="http://schemas.microsoft.com/office/drawing/2014/main" id="{3818DA93-969A-410F-AA3D-457BA96859B1}"/>
                </a:ext>
              </a:extLst>
            </p:cNvPr>
            <p:cNvSpPr>
              <a:spLocks/>
            </p:cNvSpPr>
            <p:nvPr/>
          </p:nvSpPr>
          <p:spPr bwMode="auto">
            <a:xfrm>
              <a:off x="2575" y="3414"/>
              <a:ext cx="17" cy="46"/>
            </a:xfrm>
            <a:custGeom>
              <a:avLst/>
              <a:gdLst>
                <a:gd name="T0" fmla="*/ 17 w 17"/>
                <a:gd name="T1" fmla="*/ 18 h 46"/>
                <a:gd name="T2" fmla="*/ 17 w 17"/>
                <a:gd name="T3" fmla="*/ 46 h 46"/>
                <a:gd name="T4" fmla="*/ 0 w 17"/>
                <a:gd name="T5" fmla="*/ 27 h 46"/>
                <a:gd name="T6" fmla="*/ 0 w 17"/>
                <a:gd name="T7" fmla="*/ 0 h 46"/>
                <a:gd name="T8" fmla="*/ 17 w 17"/>
                <a:gd name="T9" fmla="*/ 18 h 46"/>
                <a:gd name="T10" fmla="*/ 0 60000 65536"/>
                <a:gd name="T11" fmla="*/ 0 60000 65536"/>
                <a:gd name="T12" fmla="*/ 0 60000 65536"/>
                <a:gd name="T13" fmla="*/ 0 60000 65536"/>
                <a:gd name="T14" fmla="*/ 0 60000 65536"/>
                <a:gd name="T15" fmla="*/ 0 w 17"/>
                <a:gd name="T16" fmla="*/ 0 h 46"/>
                <a:gd name="T17" fmla="*/ 17 w 17"/>
                <a:gd name="T18" fmla="*/ 46 h 46"/>
              </a:gdLst>
              <a:ahLst/>
              <a:cxnLst>
                <a:cxn ang="T10">
                  <a:pos x="T0" y="T1"/>
                </a:cxn>
                <a:cxn ang="T11">
                  <a:pos x="T2" y="T3"/>
                </a:cxn>
                <a:cxn ang="T12">
                  <a:pos x="T4" y="T5"/>
                </a:cxn>
                <a:cxn ang="T13">
                  <a:pos x="T6" y="T7"/>
                </a:cxn>
                <a:cxn ang="T14">
                  <a:pos x="T8" y="T9"/>
                </a:cxn>
              </a:cxnLst>
              <a:rect l="T15" t="T16" r="T17" b="T18"/>
              <a:pathLst>
                <a:path w="17" h="46">
                  <a:moveTo>
                    <a:pt x="17" y="18"/>
                  </a:moveTo>
                  <a:lnTo>
                    <a:pt x="17" y="46"/>
                  </a:lnTo>
                  <a:lnTo>
                    <a:pt x="0" y="27"/>
                  </a:lnTo>
                  <a:lnTo>
                    <a:pt x="0" y="0"/>
                  </a:lnTo>
                  <a:lnTo>
                    <a:pt x="17" y="1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50" name="Freeform 243">
              <a:extLst>
                <a:ext uri="{FF2B5EF4-FFF2-40B4-BE49-F238E27FC236}">
                  <a16:creationId xmlns:a16="http://schemas.microsoft.com/office/drawing/2014/main" id="{4C8694EE-7AEC-4A27-8B28-9369833BE4D9}"/>
                </a:ext>
              </a:extLst>
            </p:cNvPr>
            <p:cNvSpPr>
              <a:spLocks/>
            </p:cNvSpPr>
            <p:nvPr/>
          </p:nvSpPr>
          <p:spPr bwMode="auto">
            <a:xfrm>
              <a:off x="2704" y="3036"/>
              <a:ext cx="12" cy="36"/>
            </a:xfrm>
            <a:custGeom>
              <a:avLst/>
              <a:gdLst>
                <a:gd name="T0" fmla="*/ 12 w 12"/>
                <a:gd name="T1" fmla="*/ 5 h 36"/>
                <a:gd name="T2" fmla="*/ 12 w 12"/>
                <a:gd name="T3" fmla="*/ 36 h 36"/>
                <a:gd name="T4" fmla="*/ 0 w 12"/>
                <a:gd name="T5" fmla="*/ 31 h 36"/>
                <a:gd name="T6" fmla="*/ 0 w 12"/>
                <a:gd name="T7" fmla="*/ 0 h 36"/>
                <a:gd name="T8" fmla="*/ 12 w 12"/>
                <a:gd name="T9" fmla="*/ 5 h 36"/>
                <a:gd name="T10" fmla="*/ 0 60000 65536"/>
                <a:gd name="T11" fmla="*/ 0 60000 65536"/>
                <a:gd name="T12" fmla="*/ 0 60000 65536"/>
                <a:gd name="T13" fmla="*/ 0 60000 65536"/>
                <a:gd name="T14" fmla="*/ 0 60000 65536"/>
                <a:gd name="T15" fmla="*/ 0 w 12"/>
                <a:gd name="T16" fmla="*/ 0 h 36"/>
                <a:gd name="T17" fmla="*/ 12 w 12"/>
                <a:gd name="T18" fmla="*/ 36 h 36"/>
              </a:gdLst>
              <a:ahLst/>
              <a:cxnLst>
                <a:cxn ang="T10">
                  <a:pos x="T0" y="T1"/>
                </a:cxn>
                <a:cxn ang="T11">
                  <a:pos x="T2" y="T3"/>
                </a:cxn>
                <a:cxn ang="T12">
                  <a:pos x="T4" y="T5"/>
                </a:cxn>
                <a:cxn ang="T13">
                  <a:pos x="T6" y="T7"/>
                </a:cxn>
                <a:cxn ang="T14">
                  <a:pos x="T8" y="T9"/>
                </a:cxn>
              </a:cxnLst>
              <a:rect l="T15" t="T16" r="T17" b="T18"/>
              <a:pathLst>
                <a:path w="12" h="36">
                  <a:moveTo>
                    <a:pt x="12" y="5"/>
                  </a:moveTo>
                  <a:lnTo>
                    <a:pt x="12" y="36"/>
                  </a:lnTo>
                  <a:lnTo>
                    <a:pt x="0" y="31"/>
                  </a:lnTo>
                  <a:lnTo>
                    <a:pt x="0" y="0"/>
                  </a:lnTo>
                  <a:lnTo>
                    <a:pt x="12" y="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51" name="Freeform 244">
              <a:extLst>
                <a:ext uri="{FF2B5EF4-FFF2-40B4-BE49-F238E27FC236}">
                  <a16:creationId xmlns:a16="http://schemas.microsoft.com/office/drawing/2014/main" id="{8A93170C-CD84-44D1-82BA-076073302A98}"/>
                </a:ext>
              </a:extLst>
            </p:cNvPr>
            <p:cNvSpPr>
              <a:spLocks/>
            </p:cNvSpPr>
            <p:nvPr/>
          </p:nvSpPr>
          <p:spPr bwMode="auto">
            <a:xfrm>
              <a:off x="2667" y="3016"/>
              <a:ext cx="35" cy="49"/>
            </a:xfrm>
            <a:custGeom>
              <a:avLst/>
              <a:gdLst>
                <a:gd name="T0" fmla="*/ 35 w 35"/>
                <a:gd name="T1" fmla="*/ 19 h 49"/>
                <a:gd name="T2" fmla="*/ 35 w 35"/>
                <a:gd name="T3" fmla="*/ 49 h 49"/>
                <a:gd name="T4" fmla="*/ 0 w 35"/>
                <a:gd name="T5" fmla="*/ 30 h 49"/>
                <a:gd name="T6" fmla="*/ 0 w 35"/>
                <a:gd name="T7" fmla="*/ 0 h 49"/>
                <a:gd name="T8" fmla="*/ 35 w 35"/>
                <a:gd name="T9" fmla="*/ 19 h 49"/>
                <a:gd name="T10" fmla="*/ 0 60000 65536"/>
                <a:gd name="T11" fmla="*/ 0 60000 65536"/>
                <a:gd name="T12" fmla="*/ 0 60000 65536"/>
                <a:gd name="T13" fmla="*/ 0 60000 65536"/>
                <a:gd name="T14" fmla="*/ 0 60000 65536"/>
                <a:gd name="T15" fmla="*/ 0 w 35"/>
                <a:gd name="T16" fmla="*/ 0 h 49"/>
                <a:gd name="T17" fmla="*/ 35 w 35"/>
                <a:gd name="T18" fmla="*/ 49 h 49"/>
              </a:gdLst>
              <a:ahLst/>
              <a:cxnLst>
                <a:cxn ang="T10">
                  <a:pos x="T0" y="T1"/>
                </a:cxn>
                <a:cxn ang="T11">
                  <a:pos x="T2" y="T3"/>
                </a:cxn>
                <a:cxn ang="T12">
                  <a:pos x="T4" y="T5"/>
                </a:cxn>
                <a:cxn ang="T13">
                  <a:pos x="T6" y="T7"/>
                </a:cxn>
                <a:cxn ang="T14">
                  <a:pos x="T8" y="T9"/>
                </a:cxn>
              </a:cxnLst>
              <a:rect l="T15" t="T16" r="T17" b="T18"/>
              <a:pathLst>
                <a:path w="35" h="49">
                  <a:moveTo>
                    <a:pt x="35" y="19"/>
                  </a:moveTo>
                  <a:lnTo>
                    <a:pt x="35" y="49"/>
                  </a:lnTo>
                  <a:lnTo>
                    <a:pt x="0" y="30"/>
                  </a:lnTo>
                  <a:lnTo>
                    <a:pt x="0" y="0"/>
                  </a:lnTo>
                  <a:lnTo>
                    <a:pt x="35" y="19"/>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52" name="Freeform 245">
              <a:extLst>
                <a:ext uri="{FF2B5EF4-FFF2-40B4-BE49-F238E27FC236}">
                  <a16:creationId xmlns:a16="http://schemas.microsoft.com/office/drawing/2014/main" id="{8806A7C6-0143-41EA-9FAB-8C0E7546C010}"/>
                </a:ext>
              </a:extLst>
            </p:cNvPr>
            <p:cNvSpPr>
              <a:spLocks/>
            </p:cNvSpPr>
            <p:nvPr/>
          </p:nvSpPr>
          <p:spPr bwMode="auto">
            <a:xfrm>
              <a:off x="2631" y="2997"/>
              <a:ext cx="35" cy="46"/>
            </a:xfrm>
            <a:custGeom>
              <a:avLst/>
              <a:gdLst>
                <a:gd name="T0" fmla="*/ 35 w 35"/>
                <a:gd name="T1" fmla="*/ 18 h 46"/>
                <a:gd name="T2" fmla="*/ 35 w 35"/>
                <a:gd name="T3" fmla="*/ 46 h 46"/>
                <a:gd name="T4" fmla="*/ 0 w 35"/>
                <a:gd name="T5" fmla="*/ 28 h 46"/>
                <a:gd name="T6" fmla="*/ 0 w 35"/>
                <a:gd name="T7" fmla="*/ 0 h 46"/>
                <a:gd name="T8" fmla="*/ 35 w 35"/>
                <a:gd name="T9" fmla="*/ 18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18"/>
                  </a:moveTo>
                  <a:lnTo>
                    <a:pt x="35" y="46"/>
                  </a:lnTo>
                  <a:lnTo>
                    <a:pt x="0" y="28"/>
                  </a:lnTo>
                  <a:lnTo>
                    <a:pt x="0" y="0"/>
                  </a:lnTo>
                  <a:lnTo>
                    <a:pt x="35" y="1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53" name="Freeform 246">
              <a:extLst>
                <a:ext uri="{FF2B5EF4-FFF2-40B4-BE49-F238E27FC236}">
                  <a16:creationId xmlns:a16="http://schemas.microsoft.com/office/drawing/2014/main" id="{34BA0E5C-A6B8-4E50-B14B-B91C35D8AD29}"/>
                </a:ext>
              </a:extLst>
            </p:cNvPr>
            <p:cNvSpPr>
              <a:spLocks/>
            </p:cNvSpPr>
            <p:nvPr/>
          </p:nvSpPr>
          <p:spPr bwMode="auto">
            <a:xfrm>
              <a:off x="2594" y="2977"/>
              <a:ext cx="34" cy="46"/>
            </a:xfrm>
            <a:custGeom>
              <a:avLst/>
              <a:gdLst>
                <a:gd name="T0" fmla="*/ 34 w 34"/>
                <a:gd name="T1" fmla="*/ 18 h 46"/>
                <a:gd name="T2" fmla="*/ 34 w 34"/>
                <a:gd name="T3" fmla="*/ 46 h 46"/>
                <a:gd name="T4" fmla="*/ 0 w 34"/>
                <a:gd name="T5" fmla="*/ 28 h 46"/>
                <a:gd name="T6" fmla="*/ 0 w 34"/>
                <a:gd name="T7" fmla="*/ 0 h 46"/>
                <a:gd name="T8" fmla="*/ 34 w 34"/>
                <a:gd name="T9" fmla="*/ 18 h 46"/>
                <a:gd name="T10" fmla="*/ 0 60000 65536"/>
                <a:gd name="T11" fmla="*/ 0 60000 65536"/>
                <a:gd name="T12" fmla="*/ 0 60000 65536"/>
                <a:gd name="T13" fmla="*/ 0 60000 65536"/>
                <a:gd name="T14" fmla="*/ 0 60000 65536"/>
                <a:gd name="T15" fmla="*/ 0 w 34"/>
                <a:gd name="T16" fmla="*/ 0 h 46"/>
                <a:gd name="T17" fmla="*/ 34 w 34"/>
                <a:gd name="T18" fmla="*/ 46 h 46"/>
              </a:gdLst>
              <a:ahLst/>
              <a:cxnLst>
                <a:cxn ang="T10">
                  <a:pos x="T0" y="T1"/>
                </a:cxn>
                <a:cxn ang="T11">
                  <a:pos x="T2" y="T3"/>
                </a:cxn>
                <a:cxn ang="T12">
                  <a:pos x="T4" y="T5"/>
                </a:cxn>
                <a:cxn ang="T13">
                  <a:pos x="T6" y="T7"/>
                </a:cxn>
                <a:cxn ang="T14">
                  <a:pos x="T8" y="T9"/>
                </a:cxn>
              </a:cxnLst>
              <a:rect l="T15" t="T16" r="T17" b="T18"/>
              <a:pathLst>
                <a:path w="34" h="46">
                  <a:moveTo>
                    <a:pt x="34" y="18"/>
                  </a:moveTo>
                  <a:lnTo>
                    <a:pt x="34" y="46"/>
                  </a:lnTo>
                  <a:lnTo>
                    <a:pt x="0" y="28"/>
                  </a:lnTo>
                  <a:lnTo>
                    <a:pt x="0" y="0"/>
                  </a:lnTo>
                  <a:lnTo>
                    <a:pt x="34" y="1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54" name="Freeform 247">
              <a:extLst>
                <a:ext uri="{FF2B5EF4-FFF2-40B4-BE49-F238E27FC236}">
                  <a16:creationId xmlns:a16="http://schemas.microsoft.com/office/drawing/2014/main" id="{E93ECE13-E0EC-4E67-A122-3B5ED0BB656B}"/>
                </a:ext>
              </a:extLst>
            </p:cNvPr>
            <p:cNvSpPr>
              <a:spLocks/>
            </p:cNvSpPr>
            <p:nvPr/>
          </p:nvSpPr>
          <p:spPr bwMode="auto">
            <a:xfrm>
              <a:off x="2575" y="2966"/>
              <a:ext cx="17" cy="36"/>
            </a:xfrm>
            <a:custGeom>
              <a:avLst/>
              <a:gdLst>
                <a:gd name="T0" fmla="*/ 17 w 17"/>
                <a:gd name="T1" fmla="*/ 10 h 36"/>
                <a:gd name="T2" fmla="*/ 17 w 17"/>
                <a:gd name="T3" fmla="*/ 36 h 36"/>
                <a:gd name="T4" fmla="*/ 0 w 17"/>
                <a:gd name="T5" fmla="*/ 28 h 36"/>
                <a:gd name="T6" fmla="*/ 0 w 17"/>
                <a:gd name="T7" fmla="*/ 0 h 36"/>
                <a:gd name="T8" fmla="*/ 17 w 17"/>
                <a:gd name="T9" fmla="*/ 1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17" y="10"/>
                  </a:moveTo>
                  <a:lnTo>
                    <a:pt x="17" y="36"/>
                  </a:lnTo>
                  <a:lnTo>
                    <a:pt x="0" y="28"/>
                  </a:lnTo>
                  <a:lnTo>
                    <a:pt x="0" y="0"/>
                  </a:lnTo>
                  <a:lnTo>
                    <a:pt x="17" y="10"/>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55" name="Freeform 248">
              <a:extLst>
                <a:ext uri="{FF2B5EF4-FFF2-40B4-BE49-F238E27FC236}">
                  <a16:creationId xmlns:a16="http://schemas.microsoft.com/office/drawing/2014/main" id="{51D10B67-92FF-4787-9339-44F14E133FC5}"/>
                </a:ext>
              </a:extLst>
            </p:cNvPr>
            <p:cNvSpPr>
              <a:spLocks/>
            </p:cNvSpPr>
            <p:nvPr/>
          </p:nvSpPr>
          <p:spPr bwMode="auto">
            <a:xfrm>
              <a:off x="2667" y="3087"/>
              <a:ext cx="35" cy="52"/>
            </a:xfrm>
            <a:custGeom>
              <a:avLst/>
              <a:gdLst>
                <a:gd name="T0" fmla="*/ 35 w 35"/>
                <a:gd name="T1" fmla="*/ 22 h 52"/>
                <a:gd name="T2" fmla="*/ 35 w 35"/>
                <a:gd name="T3" fmla="*/ 52 h 52"/>
                <a:gd name="T4" fmla="*/ 0 w 35"/>
                <a:gd name="T5" fmla="*/ 29 h 52"/>
                <a:gd name="T6" fmla="*/ 0 w 35"/>
                <a:gd name="T7" fmla="*/ 0 h 52"/>
                <a:gd name="T8" fmla="*/ 35 w 35"/>
                <a:gd name="T9" fmla="*/ 22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2"/>
                  </a:moveTo>
                  <a:lnTo>
                    <a:pt x="35" y="52"/>
                  </a:lnTo>
                  <a:lnTo>
                    <a:pt x="0" y="29"/>
                  </a:lnTo>
                  <a:lnTo>
                    <a:pt x="0" y="0"/>
                  </a:lnTo>
                  <a:lnTo>
                    <a:pt x="35" y="2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56" name="Freeform 249">
              <a:extLst>
                <a:ext uri="{FF2B5EF4-FFF2-40B4-BE49-F238E27FC236}">
                  <a16:creationId xmlns:a16="http://schemas.microsoft.com/office/drawing/2014/main" id="{FC5BF840-591B-4E8A-BA90-B2C8287C0F7F}"/>
                </a:ext>
              </a:extLst>
            </p:cNvPr>
            <p:cNvSpPr>
              <a:spLocks/>
            </p:cNvSpPr>
            <p:nvPr/>
          </p:nvSpPr>
          <p:spPr bwMode="auto">
            <a:xfrm>
              <a:off x="2631" y="3064"/>
              <a:ext cx="35" cy="52"/>
            </a:xfrm>
            <a:custGeom>
              <a:avLst/>
              <a:gdLst>
                <a:gd name="T0" fmla="*/ 35 w 35"/>
                <a:gd name="T1" fmla="*/ 23 h 52"/>
                <a:gd name="T2" fmla="*/ 35 w 35"/>
                <a:gd name="T3" fmla="*/ 52 h 52"/>
                <a:gd name="T4" fmla="*/ 0 w 35"/>
                <a:gd name="T5" fmla="*/ 30 h 52"/>
                <a:gd name="T6" fmla="*/ 0 w 35"/>
                <a:gd name="T7" fmla="*/ 0 h 52"/>
                <a:gd name="T8" fmla="*/ 35 w 35"/>
                <a:gd name="T9" fmla="*/ 23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3"/>
                  </a:moveTo>
                  <a:lnTo>
                    <a:pt x="35" y="52"/>
                  </a:lnTo>
                  <a:lnTo>
                    <a:pt x="0" y="30"/>
                  </a:lnTo>
                  <a:lnTo>
                    <a:pt x="0" y="0"/>
                  </a:lnTo>
                  <a:lnTo>
                    <a:pt x="35" y="23"/>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57" name="Freeform 250">
              <a:extLst>
                <a:ext uri="{FF2B5EF4-FFF2-40B4-BE49-F238E27FC236}">
                  <a16:creationId xmlns:a16="http://schemas.microsoft.com/office/drawing/2014/main" id="{6FAE5C2E-E051-4424-8418-780B88ABEF49}"/>
                </a:ext>
              </a:extLst>
            </p:cNvPr>
            <p:cNvSpPr>
              <a:spLocks/>
            </p:cNvSpPr>
            <p:nvPr/>
          </p:nvSpPr>
          <p:spPr bwMode="auto">
            <a:xfrm>
              <a:off x="2594" y="3042"/>
              <a:ext cx="34" cy="49"/>
            </a:xfrm>
            <a:custGeom>
              <a:avLst/>
              <a:gdLst>
                <a:gd name="T0" fmla="*/ 34 w 34"/>
                <a:gd name="T1" fmla="*/ 21 h 49"/>
                <a:gd name="T2" fmla="*/ 34 w 34"/>
                <a:gd name="T3" fmla="*/ 49 h 49"/>
                <a:gd name="T4" fmla="*/ 0 w 34"/>
                <a:gd name="T5" fmla="*/ 27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7"/>
                  </a:lnTo>
                  <a:lnTo>
                    <a:pt x="0" y="0"/>
                  </a:lnTo>
                  <a:lnTo>
                    <a:pt x="34" y="21"/>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58" name="Freeform 251">
              <a:extLst>
                <a:ext uri="{FF2B5EF4-FFF2-40B4-BE49-F238E27FC236}">
                  <a16:creationId xmlns:a16="http://schemas.microsoft.com/office/drawing/2014/main" id="{F37567C1-B454-4D94-81FF-A21362FCF82C}"/>
                </a:ext>
              </a:extLst>
            </p:cNvPr>
            <p:cNvSpPr>
              <a:spLocks/>
            </p:cNvSpPr>
            <p:nvPr/>
          </p:nvSpPr>
          <p:spPr bwMode="auto">
            <a:xfrm>
              <a:off x="2575" y="3030"/>
              <a:ext cx="17" cy="39"/>
            </a:xfrm>
            <a:custGeom>
              <a:avLst/>
              <a:gdLst>
                <a:gd name="T0" fmla="*/ 17 w 17"/>
                <a:gd name="T1" fmla="*/ 11 h 39"/>
                <a:gd name="T2" fmla="*/ 17 w 17"/>
                <a:gd name="T3" fmla="*/ 39 h 39"/>
                <a:gd name="T4" fmla="*/ 0 w 17"/>
                <a:gd name="T5" fmla="*/ 27 h 39"/>
                <a:gd name="T6" fmla="*/ 0 w 17"/>
                <a:gd name="T7" fmla="*/ 0 h 39"/>
                <a:gd name="T8" fmla="*/ 17 w 17"/>
                <a:gd name="T9" fmla="*/ 11 h 39"/>
                <a:gd name="T10" fmla="*/ 0 60000 65536"/>
                <a:gd name="T11" fmla="*/ 0 60000 65536"/>
                <a:gd name="T12" fmla="*/ 0 60000 65536"/>
                <a:gd name="T13" fmla="*/ 0 60000 65536"/>
                <a:gd name="T14" fmla="*/ 0 60000 65536"/>
                <a:gd name="T15" fmla="*/ 0 w 17"/>
                <a:gd name="T16" fmla="*/ 0 h 39"/>
                <a:gd name="T17" fmla="*/ 17 w 17"/>
                <a:gd name="T18" fmla="*/ 39 h 39"/>
              </a:gdLst>
              <a:ahLst/>
              <a:cxnLst>
                <a:cxn ang="T10">
                  <a:pos x="T0" y="T1"/>
                </a:cxn>
                <a:cxn ang="T11">
                  <a:pos x="T2" y="T3"/>
                </a:cxn>
                <a:cxn ang="T12">
                  <a:pos x="T4" y="T5"/>
                </a:cxn>
                <a:cxn ang="T13">
                  <a:pos x="T6" y="T7"/>
                </a:cxn>
                <a:cxn ang="T14">
                  <a:pos x="T8" y="T9"/>
                </a:cxn>
              </a:cxnLst>
              <a:rect l="T15" t="T16" r="T17" b="T18"/>
              <a:pathLst>
                <a:path w="17" h="39">
                  <a:moveTo>
                    <a:pt x="17" y="11"/>
                  </a:moveTo>
                  <a:lnTo>
                    <a:pt x="17" y="39"/>
                  </a:lnTo>
                  <a:lnTo>
                    <a:pt x="0" y="27"/>
                  </a:lnTo>
                  <a:lnTo>
                    <a:pt x="0" y="0"/>
                  </a:lnTo>
                  <a:lnTo>
                    <a:pt x="17" y="1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59" name="Freeform 252">
              <a:extLst>
                <a:ext uri="{FF2B5EF4-FFF2-40B4-BE49-F238E27FC236}">
                  <a16:creationId xmlns:a16="http://schemas.microsoft.com/office/drawing/2014/main" id="{6238DD55-4327-4565-86B1-E3E2CE7AE520}"/>
                </a:ext>
              </a:extLst>
            </p:cNvPr>
            <p:cNvSpPr>
              <a:spLocks/>
            </p:cNvSpPr>
            <p:nvPr/>
          </p:nvSpPr>
          <p:spPr bwMode="auto">
            <a:xfrm>
              <a:off x="2704" y="3185"/>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60" name="Freeform 253">
              <a:extLst>
                <a:ext uri="{FF2B5EF4-FFF2-40B4-BE49-F238E27FC236}">
                  <a16:creationId xmlns:a16="http://schemas.microsoft.com/office/drawing/2014/main" id="{273BEFB0-6B25-4A20-9A4E-5DBA02314B31}"/>
                </a:ext>
              </a:extLst>
            </p:cNvPr>
            <p:cNvSpPr>
              <a:spLocks/>
            </p:cNvSpPr>
            <p:nvPr/>
          </p:nvSpPr>
          <p:spPr bwMode="auto">
            <a:xfrm>
              <a:off x="2667" y="3158"/>
              <a:ext cx="35" cy="55"/>
            </a:xfrm>
            <a:custGeom>
              <a:avLst/>
              <a:gdLst>
                <a:gd name="T0" fmla="*/ 35 w 35"/>
                <a:gd name="T1" fmla="*/ 24 h 55"/>
                <a:gd name="T2" fmla="*/ 35 w 35"/>
                <a:gd name="T3" fmla="*/ 55 h 55"/>
                <a:gd name="T4" fmla="*/ 0 w 35"/>
                <a:gd name="T5" fmla="*/ 30 h 55"/>
                <a:gd name="T6" fmla="*/ 0 w 35"/>
                <a:gd name="T7" fmla="*/ 0 h 55"/>
                <a:gd name="T8" fmla="*/ 35 w 35"/>
                <a:gd name="T9" fmla="*/ 24 h 55"/>
                <a:gd name="T10" fmla="*/ 0 60000 65536"/>
                <a:gd name="T11" fmla="*/ 0 60000 65536"/>
                <a:gd name="T12" fmla="*/ 0 60000 65536"/>
                <a:gd name="T13" fmla="*/ 0 60000 65536"/>
                <a:gd name="T14" fmla="*/ 0 60000 65536"/>
                <a:gd name="T15" fmla="*/ 0 w 35"/>
                <a:gd name="T16" fmla="*/ 0 h 55"/>
                <a:gd name="T17" fmla="*/ 35 w 35"/>
                <a:gd name="T18" fmla="*/ 55 h 55"/>
              </a:gdLst>
              <a:ahLst/>
              <a:cxnLst>
                <a:cxn ang="T10">
                  <a:pos x="T0" y="T1"/>
                </a:cxn>
                <a:cxn ang="T11">
                  <a:pos x="T2" y="T3"/>
                </a:cxn>
                <a:cxn ang="T12">
                  <a:pos x="T4" y="T5"/>
                </a:cxn>
                <a:cxn ang="T13">
                  <a:pos x="T6" y="T7"/>
                </a:cxn>
                <a:cxn ang="T14">
                  <a:pos x="T8" y="T9"/>
                </a:cxn>
              </a:cxnLst>
              <a:rect l="T15" t="T16" r="T17" b="T18"/>
              <a:pathLst>
                <a:path w="35" h="55">
                  <a:moveTo>
                    <a:pt x="35" y="24"/>
                  </a:moveTo>
                  <a:lnTo>
                    <a:pt x="35" y="55"/>
                  </a:lnTo>
                  <a:lnTo>
                    <a:pt x="0" y="30"/>
                  </a:lnTo>
                  <a:lnTo>
                    <a:pt x="0" y="0"/>
                  </a:lnTo>
                  <a:lnTo>
                    <a:pt x="35" y="24"/>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61" name="Freeform 254">
              <a:extLst>
                <a:ext uri="{FF2B5EF4-FFF2-40B4-BE49-F238E27FC236}">
                  <a16:creationId xmlns:a16="http://schemas.microsoft.com/office/drawing/2014/main" id="{F904E0EA-1683-47AE-9203-633D9302593B}"/>
                </a:ext>
              </a:extLst>
            </p:cNvPr>
            <p:cNvSpPr>
              <a:spLocks/>
            </p:cNvSpPr>
            <p:nvPr/>
          </p:nvSpPr>
          <p:spPr bwMode="auto">
            <a:xfrm>
              <a:off x="2631" y="3132"/>
              <a:ext cx="35" cy="54"/>
            </a:xfrm>
            <a:custGeom>
              <a:avLst/>
              <a:gdLst>
                <a:gd name="T0" fmla="*/ 35 w 35"/>
                <a:gd name="T1" fmla="*/ 26 h 54"/>
                <a:gd name="T2" fmla="*/ 35 w 35"/>
                <a:gd name="T3" fmla="*/ 54 h 54"/>
                <a:gd name="T4" fmla="*/ 0 w 35"/>
                <a:gd name="T5" fmla="*/ 28 h 54"/>
                <a:gd name="T6" fmla="*/ 0 w 35"/>
                <a:gd name="T7" fmla="*/ 0 h 54"/>
                <a:gd name="T8" fmla="*/ 35 w 35"/>
                <a:gd name="T9" fmla="*/ 26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35" y="26"/>
                  </a:moveTo>
                  <a:lnTo>
                    <a:pt x="35" y="54"/>
                  </a:lnTo>
                  <a:lnTo>
                    <a:pt x="0" y="28"/>
                  </a:lnTo>
                  <a:lnTo>
                    <a:pt x="0" y="0"/>
                  </a:lnTo>
                  <a:lnTo>
                    <a:pt x="35" y="26"/>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62" name="Freeform 255">
              <a:extLst>
                <a:ext uri="{FF2B5EF4-FFF2-40B4-BE49-F238E27FC236}">
                  <a16:creationId xmlns:a16="http://schemas.microsoft.com/office/drawing/2014/main" id="{EF432769-AE59-4CF7-89D2-F5F00C2F8FE5}"/>
                </a:ext>
              </a:extLst>
            </p:cNvPr>
            <p:cNvSpPr>
              <a:spLocks/>
            </p:cNvSpPr>
            <p:nvPr/>
          </p:nvSpPr>
          <p:spPr bwMode="auto">
            <a:xfrm>
              <a:off x="2594" y="3108"/>
              <a:ext cx="34" cy="52"/>
            </a:xfrm>
            <a:custGeom>
              <a:avLst/>
              <a:gdLst>
                <a:gd name="T0" fmla="*/ 34 w 34"/>
                <a:gd name="T1" fmla="*/ 24 h 52"/>
                <a:gd name="T2" fmla="*/ 34 w 34"/>
                <a:gd name="T3" fmla="*/ 52 h 52"/>
                <a:gd name="T4" fmla="*/ 0 w 34"/>
                <a:gd name="T5" fmla="*/ 28 h 52"/>
                <a:gd name="T6" fmla="*/ 0 w 34"/>
                <a:gd name="T7" fmla="*/ 0 h 52"/>
                <a:gd name="T8" fmla="*/ 34 w 34"/>
                <a:gd name="T9" fmla="*/ 24 h 52"/>
                <a:gd name="T10" fmla="*/ 0 60000 65536"/>
                <a:gd name="T11" fmla="*/ 0 60000 65536"/>
                <a:gd name="T12" fmla="*/ 0 60000 65536"/>
                <a:gd name="T13" fmla="*/ 0 60000 65536"/>
                <a:gd name="T14" fmla="*/ 0 60000 65536"/>
                <a:gd name="T15" fmla="*/ 0 w 34"/>
                <a:gd name="T16" fmla="*/ 0 h 52"/>
                <a:gd name="T17" fmla="*/ 34 w 34"/>
                <a:gd name="T18" fmla="*/ 52 h 52"/>
              </a:gdLst>
              <a:ahLst/>
              <a:cxnLst>
                <a:cxn ang="T10">
                  <a:pos x="T0" y="T1"/>
                </a:cxn>
                <a:cxn ang="T11">
                  <a:pos x="T2" y="T3"/>
                </a:cxn>
                <a:cxn ang="T12">
                  <a:pos x="T4" y="T5"/>
                </a:cxn>
                <a:cxn ang="T13">
                  <a:pos x="T6" y="T7"/>
                </a:cxn>
                <a:cxn ang="T14">
                  <a:pos x="T8" y="T9"/>
                </a:cxn>
              </a:cxnLst>
              <a:rect l="T15" t="T16" r="T17" b="T18"/>
              <a:pathLst>
                <a:path w="34" h="52">
                  <a:moveTo>
                    <a:pt x="34" y="24"/>
                  </a:moveTo>
                  <a:lnTo>
                    <a:pt x="34" y="52"/>
                  </a:lnTo>
                  <a:lnTo>
                    <a:pt x="0" y="28"/>
                  </a:lnTo>
                  <a:lnTo>
                    <a:pt x="0" y="0"/>
                  </a:lnTo>
                  <a:lnTo>
                    <a:pt x="34" y="24"/>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63" name="Freeform 256">
              <a:extLst>
                <a:ext uri="{FF2B5EF4-FFF2-40B4-BE49-F238E27FC236}">
                  <a16:creationId xmlns:a16="http://schemas.microsoft.com/office/drawing/2014/main" id="{7619F1B7-5D82-4A4F-B406-214CFDF1DCBB}"/>
                </a:ext>
              </a:extLst>
            </p:cNvPr>
            <p:cNvSpPr>
              <a:spLocks/>
            </p:cNvSpPr>
            <p:nvPr/>
          </p:nvSpPr>
          <p:spPr bwMode="auto">
            <a:xfrm>
              <a:off x="2575" y="3095"/>
              <a:ext cx="17" cy="38"/>
            </a:xfrm>
            <a:custGeom>
              <a:avLst/>
              <a:gdLst>
                <a:gd name="T0" fmla="*/ 17 w 17"/>
                <a:gd name="T1" fmla="*/ 10 h 38"/>
                <a:gd name="T2" fmla="*/ 17 w 17"/>
                <a:gd name="T3" fmla="*/ 38 h 38"/>
                <a:gd name="T4" fmla="*/ 0 w 17"/>
                <a:gd name="T5" fmla="*/ 27 h 38"/>
                <a:gd name="T6" fmla="*/ 0 w 17"/>
                <a:gd name="T7" fmla="*/ 0 h 38"/>
                <a:gd name="T8" fmla="*/ 17 w 17"/>
                <a:gd name="T9" fmla="*/ 10 h 38"/>
                <a:gd name="T10" fmla="*/ 0 60000 65536"/>
                <a:gd name="T11" fmla="*/ 0 60000 65536"/>
                <a:gd name="T12" fmla="*/ 0 60000 65536"/>
                <a:gd name="T13" fmla="*/ 0 60000 65536"/>
                <a:gd name="T14" fmla="*/ 0 60000 65536"/>
                <a:gd name="T15" fmla="*/ 0 w 17"/>
                <a:gd name="T16" fmla="*/ 0 h 38"/>
                <a:gd name="T17" fmla="*/ 17 w 17"/>
                <a:gd name="T18" fmla="*/ 38 h 38"/>
              </a:gdLst>
              <a:ahLst/>
              <a:cxnLst>
                <a:cxn ang="T10">
                  <a:pos x="T0" y="T1"/>
                </a:cxn>
                <a:cxn ang="T11">
                  <a:pos x="T2" y="T3"/>
                </a:cxn>
                <a:cxn ang="T12">
                  <a:pos x="T4" y="T5"/>
                </a:cxn>
                <a:cxn ang="T13">
                  <a:pos x="T6" y="T7"/>
                </a:cxn>
                <a:cxn ang="T14">
                  <a:pos x="T8" y="T9"/>
                </a:cxn>
              </a:cxnLst>
              <a:rect l="T15" t="T16" r="T17" b="T18"/>
              <a:pathLst>
                <a:path w="17" h="38">
                  <a:moveTo>
                    <a:pt x="17" y="10"/>
                  </a:moveTo>
                  <a:lnTo>
                    <a:pt x="17" y="38"/>
                  </a:lnTo>
                  <a:lnTo>
                    <a:pt x="0" y="27"/>
                  </a:lnTo>
                  <a:lnTo>
                    <a:pt x="0" y="0"/>
                  </a:lnTo>
                  <a:lnTo>
                    <a:pt x="17" y="1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64" name="Freeform 257">
              <a:extLst>
                <a:ext uri="{FF2B5EF4-FFF2-40B4-BE49-F238E27FC236}">
                  <a16:creationId xmlns:a16="http://schemas.microsoft.com/office/drawing/2014/main" id="{7CC51C32-6C28-45F6-BC75-590105C4934B}"/>
                </a:ext>
              </a:extLst>
            </p:cNvPr>
            <p:cNvSpPr>
              <a:spLocks/>
            </p:cNvSpPr>
            <p:nvPr/>
          </p:nvSpPr>
          <p:spPr bwMode="auto">
            <a:xfrm>
              <a:off x="2704" y="3257"/>
              <a:ext cx="11" cy="40"/>
            </a:xfrm>
            <a:custGeom>
              <a:avLst/>
              <a:gdLst>
                <a:gd name="T0" fmla="*/ 11 w 11"/>
                <a:gd name="T1" fmla="*/ 9 h 40"/>
                <a:gd name="T2" fmla="*/ 11 w 11"/>
                <a:gd name="T3" fmla="*/ 40 h 40"/>
                <a:gd name="T4" fmla="*/ 0 w 11"/>
                <a:gd name="T5" fmla="*/ 32 h 40"/>
                <a:gd name="T6" fmla="*/ 0 w 11"/>
                <a:gd name="T7" fmla="*/ 0 h 40"/>
                <a:gd name="T8" fmla="*/ 11 w 11"/>
                <a:gd name="T9" fmla="*/ 9 h 40"/>
                <a:gd name="T10" fmla="*/ 0 60000 65536"/>
                <a:gd name="T11" fmla="*/ 0 60000 65536"/>
                <a:gd name="T12" fmla="*/ 0 60000 65536"/>
                <a:gd name="T13" fmla="*/ 0 60000 65536"/>
                <a:gd name="T14" fmla="*/ 0 60000 65536"/>
                <a:gd name="T15" fmla="*/ 0 w 11"/>
                <a:gd name="T16" fmla="*/ 0 h 40"/>
                <a:gd name="T17" fmla="*/ 11 w 11"/>
                <a:gd name="T18" fmla="*/ 40 h 40"/>
              </a:gdLst>
              <a:ahLst/>
              <a:cxnLst>
                <a:cxn ang="T10">
                  <a:pos x="T0" y="T1"/>
                </a:cxn>
                <a:cxn ang="T11">
                  <a:pos x="T2" y="T3"/>
                </a:cxn>
                <a:cxn ang="T12">
                  <a:pos x="T4" y="T5"/>
                </a:cxn>
                <a:cxn ang="T13">
                  <a:pos x="T6" y="T7"/>
                </a:cxn>
                <a:cxn ang="T14">
                  <a:pos x="T8" y="T9"/>
                </a:cxn>
              </a:cxnLst>
              <a:rect l="T15" t="T16" r="T17" b="T18"/>
              <a:pathLst>
                <a:path w="11" h="40">
                  <a:moveTo>
                    <a:pt x="11" y="9"/>
                  </a:moveTo>
                  <a:lnTo>
                    <a:pt x="11" y="40"/>
                  </a:lnTo>
                  <a:lnTo>
                    <a:pt x="0" y="32"/>
                  </a:lnTo>
                  <a:lnTo>
                    <a:pt x="0" y="0"/>
                  </a:lnTo>
                  <a:lnTo>
                    <a:pt x="11" y="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65" name="Freeform 258">
              <a:extLst>
                <a:ext uri="{FF2B5EF4-FFF2-40B4-BE49-F238E27FC236}">
                  <a16:creationId xmlns:a16="http://schemas.microsoft.com/office/drawing/2014/main" id="{2E1F0715-748B-434A-8FE9-588BDE2A21BD}"/>
                </a:ext>
              </a:extLst>
            </p:cNvPr>
            <p:cNvSpPr>
              <a:spLocks/>
            </p:cNvSpPr>
            <p:nvPr/>
          </p:nvSpPr>
          <p:spPr bwMode="auto">
            <a:xfrm>
              <a:off x="2667" y="3229"/>
              <a:ext cx="35" cy="57"/>
            </a:xfrm>
            <a:custGeom>
              <a:avLst/>
              <a:gdLst>
                <a:gd name="T0" fmla="*/ 35 w 35"/>
                <a:gd name="T1" fmla="*/ 27 h 57"/>
                <a:gd name="T2" fmla="*/ 35 w 35"/>
                <a:gd name="T3" fmla="*/ 57 h 57"/>
                <a:gd name="T4" fmla="*/ 0 w 35"/>
                <a:gd name="T5" fmla="*/ 29 h 57"/>
                <a:gd name="T6" fmla="*/ 0 w 35"/>
                <a:gd name="T7" fmla="*/ 0 h 57"/>
                <a:gd name="T8" fmla="*/ 35 w 35"/>
                <a:gd name="T9" fmla="*/ 27 h 57"/>
                <a:gd name="T10" fmla="*/ 0 60000 65536"/>
                <a:gd name="T11" fmla="*/ 0 60000 65536"/>
                <a:gd name="T12" fmla="*/ 0 60000 65536"/>
                <a:gd name="T13" fmla="*/ 0 60000 65536"/>
                <a:gd name="T14" fmla="*/ 0 60000 65536"/>
                <a:gd name="T15" fmla="*/ 0 w 35"/>
                <a:gd name="T16" fmla="*/ 0 h 57"/>
                <a:gd name="T17" fmla="*/ 35 w 35"/>
                <a:gd name="T18" fmla="*/ 57 h 57"/>
              </a:gdLst>
              <a:ahLst/>
              <a:cxnLst>
                <a:cxn ang="T10">
                  <a:pos x="T0" y="T1"/>
                </a:cxn>
                <a:cxn ang="T11">
                  <a:pos x="T2" y="T3"/>
                </a:cxn>
                <a:cxn ang="T12">
                  <a:pos x="T4" y="T5"/>
                </a:cxn>
                <a:cxn ang="T13">
                  <a:pos x="T6" y="T7"/>
                </a:cxn>
                <a:cxn ang="T14">
                  <a:pos x="T8" y="T9"/>
                </a:cxn>
              </a:cxnLst>
              <a:rect l="T15" t="T16" r="T17" b="T18"/>
              <a:pathLst>
                <a:path w="35" h="57">
                  <a:moveTo>
                    <a:pt x="35" y="27"/>
                  </a:moveTo>
                  <a:lnTo>
                    <a:pt x="35" y="57"/>
                  </a:lnTo>
                  <a:lnTo>
                    <a:pt x="0" y="29"/>
                  </a:lnTo>
                  <a:lnTo>
                    <a:pt x="0" y="0"/>
                  </a:lnTo>
                  <a:lnTo>
                    <a:pt x="35" y="2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66" name="Freeform 259">
              <a:extLst>
                <a:ext uri="{FF2B5EF4-FFF2-40B4-BE49-F238E27FC236}">
                  <a16:creationId xmlns:a16="http://schemas.microsoft.com/office/drawing/2014/main" id="{7C4D9C6E-F928-474B-BFA8-15C737A56061}"/>
                </a:ext>
              </a:extLst>
            </p:cNvPr>
            <p:cNvSpPr>
              <a:spLocks/>
            </p:cNvSpPr>
            <p:nvPr/>
          </p:nvSpPr>
          <p:spPr bwMode="auto">
            <a:xfrm>
              <a:off x="2631" y="3201"/>
              <a:ext cx="35" cy="56"/>
            </a:xfrm>
            <a:custGeom>
              <a:avLst/>
              <a:gdLst>
                <a:gd name="T0" fmla="*/ 35 w 35"/>
                <a:gd name="T1" fmla="*/ 28 h 56"/>
                <a:gd name="T2" fmla="*/ 35 w 35"/>
                <a:gd name="T3" fmla="*/ 56 h 56"/>
                <a:gd name="T4" fmla="*/ 0 w 35"/>
                <a:gd name="T5" fmla="*/ 28 h 56"/>
                <a:gd name="T6" fmla="*/ 0 w 35"/>
                <a:gd name="T7" fmla="*/ 0 h 56"/>
                <a:gd name="T8" fmla="*/ 35 w 35"/>
                <a:gd name="T9" fmla="*/ 28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5" y="28"/>
                  </a:moveTo>
                  <a:lnTo>
                    <a:pt x="35" y="56"/>
                  </a:lnTo>
                  <a:lnTo>
                    <a:pt x="0" y="28"/>
                  </a:lnTo>
                  <a:lnTo>
                    <a:pt x="0" y="0"/>
                  </a:lnTo>
                  <a:lnTo>
                    <a:pt x="35" y="2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67" name="Freeform 260">
              <a:extLst>
                <a:ext uri="{FF2B5EF4-FFF2-40B4-BE49-F238E27FC236}">
                  <a16:creationId xmlns:a16="http://schemas.microsoft.com/office/drawing/2014/main" id="{65D353DE-85D9-424A-B7A2-5CE80ABBC561}"/>
                </a:ext>
              </a:extLst>
            </p:cNvPr>
            <p:cNvSpPr>
              <a:spLocks/>
            </p:cNvSpPr>
            <p:nvPr/>
          </p:nvSpPr>
          <p:spPr bwMode="auto">
            <a:xfrm>
              <a:off x="2594" y="3172"/>
              <a:ext cx="34" cy="56"/>
            </a:xfrm>
            <a:custGeom>
              <a:avLst/>
              <a:gdLst>
                <a:gd name="T0" fmla="*/ 34 w 34"/>
                <a:gd name="T1" fmla="*/ 28 h 56"/>
                <a:gd name="T2" fmla="*/ 34 w 34"/>
                <a:gd name="T3" fmla="*/ 56 h 56"/>
                <a:gd name="T4" fmla="*/ 0 w 34"/>
                <a:gd name="T5" fmla="*/ 28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8"/>
                  </a:lnTo>
                  <a:lnTo>
                    <a:pt x="0" y="0"/>
                  </a:lnTo>
                  <a:lnTo>
                    <a:pt x="34" y="2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68" name="Freeform 261">
              <a:extLst>
                <a:ext uri="{FF2B5EF4-FFF2-40B4-BE49-F238E27FC236}">
                  <a16:creationId xmlns:a16="http://schemas.microsoft.com/office/drawing/2014/main" id="{A9304A8C-ACEA-4FCD-873E-914BE94DEF25}"/>
                </a:ext>
              </a:extLst>
            </p:cNvPr>
            <p:cNvSpPr>
              <a:spLocks/>
            </p:cNvSpPr>
            <p:nvPr/>
          </p:nvSpPr>
          <p:spPr bwMode="auto">
            <a:xfrm>
              <a:off x="2575" y="3158"/>
              <a:ext cx="17" cy="41"/>
            </a:xfrm>
            <a:custGeom>
              <a:avLst/>
              <a:gdLst>
                <a:gd name="T0" fmla="*/ 17 w 17"/>
                <a:gd name="T1" fmla="*/ 13 h 41"/>
                <a:gd name="T2" fmla="*/ 17 w 17"/>
                <a:gd name="T3" fmla="*/ 41 h 41"/>
                <a:gd name="T4" fmla="*/ 0 w 17"/>
                <a:gd name="T5" fmla="*/ 25 h 41"/>
                <a:gd name="T6" fmla="*/ 0 w 17"/>
                <a:gd name="T7" fmla="*/ 0 h 41"/>
                <a:gd name="T8" fmla="*/ 17 w 17"/>
                <a:gd name="T9" fmla="*/ 13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17" y="13"/>
                  </a:moveTo>
                  <a:lnTo>
                    <a:pt x="17" y="41"/>
                  </a:lnTo>
                  <a:lnTo>
                    <a:pt x="0" y="25"/>
                  </a:lnTo>
                  <a:lnTo>
                    <a:pt x="0" y="0"/>
                  </a:lnTo>
                  <a:lnTo>
                    <a:pt x="17" y="13"/>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69" name="Freeform 262">
              <a:extLst>
                <a:ext uri="{FF2B5EF4-FFF2-40B4-BE49-F238E27FC236}">
                  <a16:creationId xmlns:a16="http://schemas.microsoft.com/office/drawing/2014/main" id="{1B024997-7C1B-4225-A1AD-0BAFCA4C64D6}"/>
                </a:ext>
              </a:extLst>
            </p:cNvPr>
            <p:cNvSpPr>
              <a:spLocks/>
            </p:cNvSpPr>
            <p:nvPr/>
          </p:nvSpPr>
          <p:spPr bwMode="auto">
            <a:xfrm>
              <a:off x="2704" y="3332"/>
              <a:ext cx="12" cy="41"/>
            </a:xfrm>
            <a:custGeom>
              <a:avLst/>
              <a:gdLst>
                <a:gd name="T0" fmla="*/ 12 w 12"/>
                <a:gd name="T1" fmla="*/ 10 h 41"/>
                <a:gd name="T2" fmla="*/ 12 w 12"/>
                <a:gd name="T3" fmla="*/ 41 h 41"/>
                <a:gd name="T4" fmla="*/ 0 w 12"/>
                <a:gd name="T5" fmla="*/ 30 h 41"/>
                <a:gd name="T6" fmla="*/ 0 w 12"/>
                <a:gd name="T7" fmla="*/ 0 h 41"/>
                <a:gd name="T8" fmla="*/ 12 w 12"/>
                <a:gd name="T9" fmla="*/ 10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0"/>
                  </a:moveTo>
                  <a:lnTo>
                    <a:pt x="12" y="41"/>
                  </a:lnTo>
                  <a:lnTo>
                    <a:pt x="0" y="30"/>
                  </a:lnTo>
                  <a:lnTo>
                    <a:pt x="0" y="0"/>
                  </a:lnTo>
                  <a:lnTo>
                    <a:pt x="12" y="1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70" name="Freeform 263">
              <a:extLst>
                <a:ext uri="{FF2B5EF4-FFF2-40B4-BE49-F238E27FC236}">
                  <a16:creationId xmlns:a16="http://schemas.microsoft.com/office/drawing/2014/main" id="{4923BA84-DD70-453C-9D86-4DF6578B1913}"/>
                </a:ext>
              </a:extLst>
            </p:cNvPr>
            <p:cNvSpPr>
              <a:spLocks/>
            </p:cNvSpPr>
            <p:nvPr/>
          </p:nvSpPr>
          <p:spPr bwMode="auto">
            <a:xfrm>
              <a:off x="2667" y="3300"/>
              <a:ext cx="35" cy="59"/>
            </a:xfrm>
            <a:custGeom>
              <a:avLst/>
              <a:gdLst>
                <a:gd name="T0" fmla="*/ 35 w 35"/>
                <a:gd name="T1" fmla="*/ 30 h 59"/>
                <a:gd name="T2" fmla="*/ 35 w 35"/>
                <a:gd name="T3" fmla="*/ 59 h 59"/>
                <a:gd name="T4" fmla="*/ 0 w 35"/>
                <a:gd name="T5" fmla="*/ 30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30"/>
                  </a:lnTo>
                  <a:lnTo>
                    <a:pt x="0" y="0"/>
                  </a:lnTo>
                  <a:lnTo>
                    <a:pt x="35" y="3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71" name="Freeform 264">
              <a:extLst>
                <a:ext uri="{FF2B5EF4-FFF2-40B4-BE49-F238E27FC236}">
                  <a16:creationId xmlns:a16="http://schemas.microsoft.com/office/drawing/2014/main" id="{51F67CB4-8C98-4D0D-94AE-B498A0BC332A}"/>
                </a:ext>
              </a:extLst>
            </p:cNvPr>
            <p:cNvSpPr>
              <a:spLocks/>
            </p:cNvSpPr>
            <p:nvPr/>
          </p:nvSpPr>
          <p:spPr bwMode="auto">
            <a:xfrm>
              <a:off x="2631" y="3269"/>
              <a:ext cx="35" cy="59"/>
            </a:xfrm>
            <a:custGeom>
              <a:avLst/>
              <a:gdLst>
                <a:gd name="T0" fmla="*/ 35 w 35"/>
                <a:gd name="T1" fmla="*/ 30 h 59"/>
                <a:gd name="T2" fmla="*/ 35 w 35"/>
                <a:gd name="T3" fmla="*/ 59 h 59"/>
                <a:gd name="T4" fmla="*/ 0 w 35"/>
                <a:gd name="T5" fmla="*/ 28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28"/>
                  </a:lnTo>
                  <a:lnTo>
                    <a:pt x="0" y="0"/>
                  </a:lnTo>
                  <a:lnTo>
                    <a:pt x="35" y="3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72" name="Freeform 265">
              <a:extLst>
                <a:ext uri="{FF2B5EF4-FFF2-40B4-BE49-F238E27FC236}">
                  <a16:creationId xmlns:a16="http://schemas.microsoft.com/office/drawing/2014/main" id="{7C2B26A2-336B-4201-B4AC-C8845F27487C}"/>
                </a:ext>
              </a:extLst>
            </p:cNvPr>
            <p:cNvSpPr>
              <a:spLocks/>
            </p:cNvSpPr>
            <p:nvPr/>
          </p:nvSpPr>
          <p:spPr bwMode="auto">
            <a:xfrm>
              <a:off x="2594" y="3237"/>
              <a:ext cx="34" cy="59"/>
            </a:xfrm>
            <a:custGeom>
              <a:avLst/>
              <a:gdLst>
                <a:gd name="T0" fmla="*/ 34 w 34"/>
                <a:gd name="T1" fmla="*/ 31 h 59"/>
                <a:gd name="T2" fmla="*/ 34 w 34"/>
                <a:gd name="T3" fmla="*/ 59 h 59"/>
                <a:gd name="T4" fmla="*/ 0 w 34"/>
                <a:gd name="T5" fmla="*/ 28 h 59"/>
                <a:gd name="T6" fmla="*/ 0 w 34"/>
                <a:gd name="T7" fmla="*/ 0 h 59"/>
                <a:gd name="T8" fmla="*/ 34 w 34"/>
                <a:gd name="T9" fmla="*/ 3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4" y="31"/>
                  </a:moveTo>
                  <a:lnTo>
                    <a:pt x="34" y="59"/>
                  </a:lnTo>
                  <a:lnTo>
                    <a:pt x="0" y="28"/>
                  </a:lnTo>
                  <a:lnTo>
                    <a:pt x="0" y="0"/>
                  </a:lnTo>
                  <a:lnTo>
                    <a:pt x="34" y="3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73" name="Freeform 266">
              <a:extLst>
                <a:ext uri="{FF2B5EF4-FFF2-40B4-BE49-F238E27FC236}">
                  <a16:creationId xmlns:a16="http://schemas.microsoft.com/office/drawing/2014/main" id="{60706E61-629B-42E0-A26C-598F0C993B58}"/>
                </a:ext>
              </a:extLst>
            </p:cNvPr>
            <p:cNvSpPr>
              <a:spLocks/>
            </p:cNvSpPr>
            <p:nvPr/>
          </p:nvSpPr>
          <p:spPr bwMode="auto">
            <a:xfrm>
              <a:off x="2575" y="3222"/>
              <a:ext cx="17" cy="42"/>
            </a:xfrm>
            <a:custGeom>
              <a:avLst/>
              <a:gdLst>
                <a:gd name="T0" fmla="*/ 17 w 17"/>
                <a:gd name="T1" fmla="*/ 14 h 42"/>
                <a:gd name="T2" fmla="*/ 17 w 17"/>
                <a:gd name="T3" fmla="*/ 42 h 42"/>
                <a:gd name="T4" fmla="*/ 0 w 17"/>
                <a:gd name="T5" fmla="*/ 27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7"/>
                  </a:lnTo>
                  <a:lnTo>
                    <a:pt x="0" y="0"/>
                  </a:lnTo>
                  <a:lnTo>
                    <a:pt x="17" y="14"/>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74" name="Freeform 267">
              <a:extLst>
                <a:ext uri="{FF2B5EF4-FFF2-40B4-BE49-F238E27FC236}">
                  <a16:creationId xmlns:a16="http://schemas.microsoft.com/office/drawing/2014/main" id="{EC761E15-C3FF-482F-B2C8-E451879BB797}"/>
                </a:ext>
              </a:extLst>
            </p:cNvPr>
            <p:cNvSpPr>
              <a:spLocks/>
            </p:cNvSpPr>
            <p:nvPr/>
          </p:nvSpPr>
          <p:spPr bwMode="auto">
            <a:xfrm>
              <a:off x="2704" y="3408"/>
              <a:ext cx="11" cy="38"/>
            </a:xfrm>
            <a:custGeom>
              <a:avLst/>
              <a:gdLst>
                <a:gd name="T0" fmla="*/ 11 w 11"/>
                <a:gd name="T1" fmla="*/ 8 h 38"/>
                <a:gd name="T2" fmla="*/ 11 w 11"/>
                <a:gd name="T3" fmla="*/ 38 h 38"/>
                <a:gd name="T4" fmla="*/ 0 w 11"/>
                <a:gd name="T5" fmla="*/ 27 h 38"/>
                <a:gd name="T6" fmla="*/ 0 w 11"/>
                <a:gd name="T7" fmla="*/ 0 h 38"/>
                <a:gd name="T8" fmla="*/ 11 w 11"/>
                <a:gd name="T9" fmla="*/ 8 h 38"/>
                <a:gd name="T10" fmla="*/ 0 60000 65536"/>
                <a:gd name="T11" fmla="*/ 0 60000 65536"/>
                <a:gd name="T12" fmla="*/ 0 60000 65536"/>
                <a:gd name="T13" fmla="*/ 0 60000 65536"/>
                <a:gd name="T14" fmla="*/ 0 60000 65536"/>
                <a:gd name="T15" fmla="*/ 0 w 11"/>
                <a:gd name="T16" fmla="*/ 0 h 38"/>
                <a:gd name="T17" fmla="*/ 11 w 11"/>
                <a:gd name="T18" fmla="*/ 38 h 38"/>
              </a:gdLst>
              <a:ahLst/>
              <a:cxnLst>
                <a:cxn ang="T10">
                  <a:pos x="T0" y="T1"/>
                </a:cxn>
                <a:cxn ang="T11">
                  <a:pos x="T2" y="T3"/>
                </a:cxn>
                <a:cxn ang="T12">
                  <a:pos x="T4" y="T5"/>
                </a:cxn>
                <a:cxn ang="T13">
                  <a:pos x="T6" y="T7"/>
                </a:cxn>
                <a:cxn ang="T14">
                  <a:pos x="T8" y="T9"/>
                </a:cxn>
              </a:cxnLst>
              <a:rect l="T15" t="T16" r="T17" b="T18"/>
              <a:pathLst>
                <a:path w="11" h="38">
                  <a:moveTo>
                    <a:pt x="11" y="8"/>
                  </a:moveTo>
                  <a:lnTo>
                    <a:pt x="11" y="38"/>
                  </a:lnTo>
                  <a:lnTo>
                    <a:pt x="0" y="27"/>
                  </a:lnTo>
                  <a:lnTo>
                    <a:pt x="0" y="0"/>
                  </a:lnTo>
                  <a:lnTo>
                    <a:pt x="11" y="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75" name="Freeform 268">
              <a:extLst>
                <a:ext uri="{FF2B5EF4-FFF2-40B4-BE49-F238E27FC236}">
                  <a16:creationId xmlns:a16="http://schemas.microsoft.com/office/drawing/2014/main" id="{A8062007-6B15-4A7D-BEEA-B69CA24E2DD3}"/>
                </a:ext>
              </a:extLst>
            </p:cNvPr>
            <p:cNvSpPr>
              <a:spLocks/>
            </p:cNvSpPr>
            <p:nvPr/>
          </p:nvSpPr>
          <p:spPr bwMode="auto">
            <a:xfrm>
              <a:off x="2667" y="3372"/>
              <a:ext cx="35" cy="63"/>
            </a:xfrm>
            <a:custGeom>
              <a:avLst/>
              <a:gdLst>
                <a:gd name="T0" fmla="*/ 35 w 35"/>
                <a:gd name="T1" fmla="*/ 32 h 63"/>
                <a:gd name="T2" fmla="*/ 35 w 35"/>
                <a:gd name="T3" fmla="*/ 63 h 63"/>
                <a:gd name="T4" fmla="*/ 0 w 35"/>
                <a:gd name="T5" fmla="*/ 29 h 63"/>
                <a:gd name="T6" fmla="*/ 0 w 35"/>
                <a:gd name="T7" fmla="*/ 0 h 63"/>
                <a:gd name="T8" fmla="*/ 35 w 35"/>
                <a:gd name="T9" fmla="*/ 3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5" y="32"/>
                  </a:moveTo>
                  <a:lnTo>
                    <a:pt x="35" y="63"/>
                  </a:lnTo>
                  <a:lnTo>
                    <a:pt x="0" y="29"/>
                  </a:lnTo>
                  <a:lnTo>
                    <a:pt x="0" y="0"/>
                  </a:lnTo>
                  <a:lnTo>
                    <a:pt x="35" y="3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76" name="Freeform 269">
              <a:extLst>
                <a:ext uri="{FF2B5EF4-FFF2-40B4-BE49-F238E27FC236}">
                  <a16:creationId xmlns:a16="http://schemas.microsoft.com/office/drawing/2014/main" id="{752C4454-1F88-416D-B8F0-A1C347C5B8D1}"/>
                </a:ext>
              </a:extLst>
            </p:cNvPr>
            <p:cNvSpPr>
              <a:spLocks/>
            </p:cNvSpPr>
            <p:nvPr/>
          </p:nvSpPr>
          <p:spPr bwMode="auto">
            <a:xfrm>
              <a:off x="2631" y="3338"/>
              <a:ext cx="35" cy="60"/>
            </a:xfrm>
            <a:custGeom>
              <a:avLst/>
              <a:gdLst>
                <a:gd name="T0" fmla="*/ 35 w 35"/>
                <a:gd name="T1" fmla="*/ 32 h 60"/>
                <a:gd name="T2" fmla="*/ 35 w 35"/>
                <a:gd name="T3" fmla="*/ 60 h 60"/>
                <a:gd name="T4" fmla="*/ 0 w 35"/>
                <a:gd name="T5" fmla="*/ 28 h 60"/>
                <a:gd name="T6" fmla="*/ 0 w 35"/>
                <a:gd name="T7" fmla="*/ 0 h 60"/>
                <a:gd name="T8" fmla="*/ 35 w 35"/>
                <a:gd name="T9" fmla="*/ 32 h 60"/>
                <a:gd name="T10" fmla="*/ 0 60000 65536"/>
                <a:gd name="T11" fmla="*/ 0 60000 65536"/>
                <a:gd name="T12" fmla="*/ 0 60000 65536"/>
                <a:gd name="T13" fmla="*/ 0 60000 65536"/>
                <a:gd name="T14" fmla="*/ 0 60000 65536"/>
                <a:gd name="T15" fmla="*/ 0 w 35"/>
                <a:gd name="T16" fmla="*/ 0 h 60"/>
                <a:gd name="T17" fmla="*/ 35 w 35"/>
                <a:gd name="T18" fmla="*/ 60 h 60"/>
              </a:gdLst>
              <a:ahLst/>
              <a:cxnLst>
                <a:cxn ang="T10">
                  <a:pos x="T0" y="T1"/>
                </a:cxn>
                <a:cxn ang="T11">
                  <a:pos x="T2" y="T3"/>
                </a:cxn>
                <a:cxn ang="T12">
                  <a:pos x="T4" y="T5"/>
                </a:cxn>
                <a:cxn ang="T13">
                  <a:pos x="T6" y="T7"/>
                </a:cxn>
                <a:cxn ang="T14">
                  <a:pos x="T8" y="T9"/>
                </a:cxn>
              </a:cxnLst>
              <a:rect l="T15" t="T16" r="T17" b="T18"/>
              <a:pathLst>
                <a:path w="35" h="60">
                  <a:moveTo>
                    <a:pt x="35" y="32"/>
                  </a:moveTo>
                  <a:lnTo>
                    <a:pt x="35" y="60"/>
                  </a:lnTo>
                  <a:lnTo>
                    <a:pt x="0" y="28"/>
                  </a:lnTo>
                  <a:lnTo>
                    <a:pt x="0" y="0"/>
                  </a:lnTo>
                  <a:lnTo>
                    <a:pt x="35" y="3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77" name="Freeform 270">
              <a:extLst>
                <a:ext uri="{FF2B5EF4-FFF2-40B4-BE49-F238E27FC236}">
                  <a16:creationId xmlns:a16="http://schemas.microsoft.com/office/drawing/2014/main" id="{8523EB5F-DA53-4D88-B781-293F94C61B2F}"/>
                </a:ext>
              </a:extLst>
            </p:cNvPr>
            <p:cNvSpPr>
              <a:spLocks/>
            </p:cNvSpPr>
            <p:nvPr/>
          </p:nvSpPr>
          <p:spPr bwMode="auto">
            <a:xfrm>
              <a:off x="2593" y="3302"/>
              <a:ext cx="35" cy="61"/>
            </a:xfrm>
            <a:custGeom>
              <a:avLst/>
              <a:gdLst>
                <a:gd name="T0" fmla="*/ 35 w 35"/>
                <a:gd name="T1" fmla="*/ 35 h 61"/>
                <a:gd name="T2" fmla="*/ 35 w 35"/>
                <a:gd name="T3" fmla="*/ 61 h 61"/>
                <a:gd name="T4" fmla="*/ 0 w 35"/>
                <a:gd name="T5" fmla="*/ 29 h 61"/>
                <a:gd name="T6" fmla="*/ 0 w 35"/>
                <a:gd name="T7" fmla="*/ 0 h 61"/>
                <a:gd name="T8" fmla="*/ 35 w 35"/>
                <a:gd name="T9" fmla="*/ 35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5" y="35"/>
                  </a:moveTo>
                  <a:lnTo>
                    <a:pt x="35" y="61"/>
                  </a:lnTo>
                  <a:lnTo>
                    <a:pt x="0" y="29"/>
                  </a:lnTo>
                  <a:lnTo>
                    <a:pt x="0" y="0"/>
                  </a:lnTo>
                  <a:lnTo>
                    <a:pt x="35" y="3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78" name="Freeform 271">
              <a:extLst>
                <a:ext uri="{FF2B5EF4-FFF2-40B4-BE49-F238E27FC236}">
                  <a16:creationId xmlns:a16="http://schemas.microsoft.com/office/drawing/2014/main" id="{7E398BA8-C085-44B9-8975-3DF94C6497EA}"/>
                </a:ext>
              </a:extLst>
            </p:cNvPr>
            <p:cNvSpPr>
              <a:spLocks/>
            </p:cNvSpPr>
            <p:nvPr/>
          </p:nvSpPr>
          <p:spPr bwMode="auto">
            <a:xfrm>
              <a:off x="2575" y="3286"/>
              <a:ext cx="17" cy="42"/>
            </a:xfrm>
            <a:custGeom>
              <a:avLst/>
              <a:gdLst>
                <a:gd name="T0" fmla="*/ 17 w 17"/>
                <a:gd name="T1" fmla="*/ 14 h 42"/>
                <a:gd name="T2" fmla="*/ 17 w 17"/>
                <a:gd name="T3" fmla="*/ 42 h 42"/>
                <a:gd name="T4" fmla="*/ 0 w 17"/>
                <a:gd name="T5" fmla="*/ 26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6"/>
                  </a:lnTo>
                  <a:lnTo>
                    <a:pt x="0" y="0"/>
                  </a:lnTo>
                  <a:lnTo>
                    <a:pt x="17" y="1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79" name="Freeform 272">
              <a:extLst>
                <a:ext uri="{FF2B5EF4-FFF2-40B4-BE49-F238E27FC236}">
                  <a16:creationId xmlns:a16="http://schemas.microsoft.com/office/drawing/2014/main" id="{B43BC0D0-B847-4F71-A1CD-902CF36EB6A6}"/>
                </a:ext>
              </a:extLst>
            </p:cNvPr>
            <p:cNvSpPr>
              <a:spLocks/>
            </p:cNvSpPr>
            <p:nvPr/>
          </p:nvSpPr>
          <p:spPr bwMode="auto">
            <a:xfrm>
              <a:off x="2704" y="3479"/>
              <a:ext cx="11" cy="44"/>
            </a:xfrm>
            <a:custGeom>
              <a:avLst/>
              <a:gdLst>
                <a:gd name="T0" fmla="*/ 11 w 11"/>
                <a:gd name="T1" fmla="*/ 13 h 44"/>
                <a:gd name="T2" fmla="*/ 11 w 11"/>
                <a:gd name="T3" fmla="*/ 44 h 44"/>
                <a:gd name="T4" fmla="*/ 0 w 11"/>
                <a:gd name="T5" fmla="*/ 32 h 44"/>
                <a:gd name="T6" fmla="*/ 0 w 11"/>
                <a:gd name="T7" fmla="*/ 0 h 44"/>
                <a:gd name="T8" fmla="*/ 11 w 11"/>
                <a:gd name="T9" fmla="*/ 13 h 44"/>
                <a:gd name="T10" fmla="*/ 0 60000 65536"/>
                <a:gd name="T11" fmla="*/ 0 60000 65536"/>
                <a:gd name="T12" fmla="*/ 0 60000 65536"/>
                <a:gd name="T13" fmla="*/ 0 60000 65536"/>
                <a:gd name="T14" fmla="*/ 0 60000 65536"/>
                <a:gd name="T15" fmla="*/ 0 w 11"/>
                <a:gd name="T16" fmla="*/ 0 h 44"/>
                <a:gd name="T17" fmla="*/ 11 w 11"/>
                <a:gd name="T18" fmla="*/ 44 h 44"/>
              </a:gdLst>
              <a:ahLst/>
              <a:cxnLst>
                <a:cxn ang="T10">
                  <a:pos x="T0" y="T1"/>
                </a:cxn>
                <a:cxn ang="T11">
                  <a:pos x="T2" y="T3"/>
                </a:cxn>
                <a:cxn ang="T12">
                  <a:pos x="T4" y="T5"/>
                </a:cxn>
                <a:cxn ang="T13">
                  <a:pos x="T6" y="T7"/>
                </a:cxn>
                <a:cxn ang="T14">
                  <a:pos x="T8" y="T9"/>
                </a:cxn>
              </a:cxnLst>
              <a:rect l="T15" t="T16" r="T17" b="T18"/>
              <a:pathLst>
                <a:path w="11" h="44">
                  <a:moveTo>
                    <a:pt x="11" y="13"/>
                  </a:moveTo>
                  <a:lnTo>
                    <a:pt x="11" y="44"/>
                  </a:lnTo>
                  <a:lnTo>
                    <a:pt x="0" y="32"/>
                  </a:lnTo>
                  <a:lnTo>
                    <a:pt x="0" y="0"/>
                  </a:lnTo>
                  <a:lnTo>
                    <a:pt x="11" y="1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80" name="Freeform 273">
              <a:extLst>
                <a:ext uri="{FF2B5EF4-FFF2-40B4-BE49-F238E27FC236}">
                  <a16:creationId xmlns:a16="http://schemas.microsoft.com/office/drawing/2014/main" id="{4AF7A64B-B8B1-4815-A6E4-80A3EBB91FD7}"/>
                </a:ext>
              </a:extLst>
            </p:cNvPr>
            <p:cNvSpPr>
              <a:spLocks/>
            </p:cNvSpPr>
            <p:nvPr/>
          </p:nvSpPr>
          <p:spPr bwMode="auto">
            <a:xfrm>
              <a:off x="2667" y="3443"/>
              <a:ext cx="35" cy="65"/>
            </a:xfrm>
            <a:custGeom>
              <a:avLst/>
              <a:gdLst>
                <a:gd name="T0" fmla="*/ 35 w 35"/>
                <a:gd name="T1" fmla="*/ 35 h 65"/>
                <a:gd name="T2" fmla="*/ 35 w 35"/>
                <a:gd name="T3" fmla="*/ 65 h 65"/>
                <a:gd name="T4" fmla="*/ 0 w 35"/>
                <a:gd name="T5" fmla="*/ 29 h 65"/>
                <a:gd name="T6" fmla="*/ 0 w 35"/>
                <a:gd name="T7" fmla="*/ 0 h 65"/>
                <a:gd name="T8" fmla="*/ 35 w 35"/>
                <a:gd name="T9" fmla="*/ 35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5"/>
                  </a:moveTo>
                  <a:lnTo>
                    <a:pt x="35" y="65"/>
                  </a:lnTo>
                  <a:lnTo>
                    <a:pt x="0" y="29"/>
                  </a:lnTo>
                  <a:lnTo>
                    <a:pt x="0" y="0"/>
                  </a:lnTo>
                  <a:lnTo>
                    <a:pt x="35" y="3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81" name="Freeform 274">
              <a:extLst>
                <a:ext uri="{FF2B5EF4-FFF2-40B4-BE49-F238E27FC236}">
                  <a16:creationId xmlns:a16="http://schemas.microsoft.com/office/drawing/2014/main" id="{332BF3D8-152C-4AAA-AFDC-3F624DAE8D03}"/>
                </a:ext>
              </a:extLst>
            </p:cNvPr>
            <p:cNvSpPr>
              <a:spLocks/>
            </p:cNvSpPr>
            <p:nvPr/>
          </p:nvSpPr>
          <p:spPr bwMode="auto">
            <a:xfrm>
              <a:off x="2631" y="3405"/>
              <a:ext cx="35" cy="65"/>
            </a:xfrm>
            <a:custGeom>
              <a:avLst/>
              <a:gdLst>
                <a:gd name="T0" fmla="*/ 35 w 35"/>
                <a:gd name="T1" fmla="*/ 37 h 65"/>
                <a:gd name="T2" fmla="*/ 35 w 35"/>
                <a:gd name="T3" fmla="*/ 65 h 65"/>
                <a:gd name="T4" fmla="*/ 0 w 35"/>
                <a:gd name="T5" fmla="*/ 30 h 65"/>
                <a:gd name="T6" fmla="*/ 0 w 35"/>
                <a:gd name="T7" fmla="*/ 0 h 65"/>
                <a:gd name="T8" fmla="*/ 35 w 35"/>
                <a:gd name="T9" fmla="*/ 37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7"/>
                  </a:moveTo>
                  <a:lnTo>
                    <a:pt x="35" y="65"/>
                  </a:lnTo>
                  <a:lnTo>
                    <a:pt x="0" y="30"/>
                  </a:lnTo>
                  <a:lnTo>
                    <a:pt x="0" y="0"/>
                  </a:lnTo>
                  <a:lnTo>
                    <a:pt x="35" y="3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82" name="Freeform 275">
              <a:extLst>
                <a:ext uri="{FF2B5EF4-FFF2-40B4-BE49-F238E27FC236}">
                  <a16:creationId xmlns:a16="http://schemas.microsoft.com/office/drawing/2014/main" id="{E14C0F64-484D-4B09-A414-F93ACFE012EC}"/>
                </a:ext>
              </a:extLst>
            </p:cNvPr>
            <p:cNvSpPr>
              <a:spLocks/>
            </p:cNvSpPr>
            <p:nvPr/>
          </p:nvSpPr>
          <p:spPr bwMode="auto">
            <a:xfrm>
              <a:off x="2594" y="3369"/>
              <a:ext cx="34" cy="63"/>
            </a:xfrm>
            <a:custGeom>
              <a:avLst/>
              <a:gdLst>
                <a:gd name="T0" fmla="*/ 34 w 34"/>
                <a:gd name="T1" fmla="*/ 35 h 63"/>
                <a:gd name="T2" fmla="*/ 34 w 34"/>
                <a:gd name="T3" fmla="*/ 63 h 63"/>
                <a:gd name="T4" fmla="*/ 0 w 34"/>
                <a:gd name="T5" fmla="*/ 28 h 63"/>
                <a:gd name="T6" fmla="*/ 0 w 34"/>
                <a:gd name="T7" fmla="*/ 0 h 63"/>
                <a:gd name="T8" fmla="*/ 34 w 34"/>
                <a:gd name="T9" fmla="*/ 35 h 63"/>
                <a:gd name="T10" fmla="*/ 0 60000 65536"/>
                <a:gd name="T11" fmla="*/ 0 60000 65536"/>
                <a:gd name="T12" fmla="*/ 0 60000 65536"/>
                <a:gd name="T13" fmla="*/ 0 60000 65536"/>
                <a:gd name="T14" fmla="*/ 0 60000 65536"/>
                <a:gd name="T15" fmla="*/ 0 w 34"/>
                <a:gd name="T16" fmla="*/ 0 h 63"/>
                <a:gd name="T17" fmla="*/ 34 w 34"/>
                <a:gd name="T18" fmla="*/ 63 h 63"/>
              </a:gdLst>
              <a:ahLst/>
              <a:cxnLst>
                <a:cxn ang="T10">
                  <a:pos x="T0" y="T1"/>
                </a:cxn>
                <a:cxn ang="T11">
                  <a:pos x="T2" y="T3"/>
                </a:cxn>
                <a:cxn ang="T12">
                  <a:pos x="T4" y="T5"/>
                </a:cxn>
                <a:cxn ang="T13">
                  <a:pos x="T6" y="T7"/>
                </a:cxn>
                <a:cxn ang="T14">
                  <a:pos x="T8" y="T9"/>
                </a:cxn>
              </a:cxnLst>
              <a:rect l="T15" t="T16" r="T17" b="T18"/>
              <a:pathLst>
                <a:path w="34" h="63">
                  <a:moveTo>
                    <a:pt x="34" y="35"/>
                  </a:moveTo>
                  <a:lnTo>
                    <a:pt x="34" y="63"/>
                  </a:lnTo>
                  <a:lnTo>
                    <a:pt x="0" y="28"/>
                  </a:lnTo>
                  <a:lnTo>
                    <a:pt x="0" y="0"/>
                  </a:lnTo>
                  <a:lnTo>
                    <a:pt x="34" y="35"/>
                  </a:lnTo>
                  <a:close/>
                </a:path>
              </a:pathLst>
            </a:custGeom>
            <a:solidFill>
              <a:srgbClr val="2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83" name="Freeform 276">
              <a:extLst>
                <a:ext uri="{FF2B5EF4-FFF2-40B4-BE49-F238E27FC236}">
                  <a16:creationId xmlns:a16="http://schemas.microsoft.com/office/drawing/2014/main" id="{0C2DD6D8-F237-48B5-AEE7-AB8C3D851D5D}"/>
                </a:ext>
              </a:extLst>
            </p:cNvPr>
            <p:cNvSpPr>
              <a:spLocks/>
            </p:cNvSpPr>
            <p:nvPr/>
          </p:nvSpPr>
          <p:spPr bwMode="auto">
            <a:xfrm>
              <a:off x="2575" y="3352"/>
              <a:ext cx="17" cy="44"/>
            </a:xfrm>
            <a:custGeom>
              <a:avLst/>
              <a:gdLst>
                <a:gd name="T0" fmla="*/ 17 w 17"/>
                <a:gd name="T1" fmla="*/ 16 h 44"/>
                <a:gd name="T2" fmla="*/ 17 w 17"/>
                <a:gd name="T3" fmla="*/ 44 h 44"/>
                <a:gd name="T4" fmla="*/ 0 w 17"/>
                <a:gd name="T5" fmla="*/ 24 h 44"/>
                <a:gd name="T6" fmla="*/ 0 w 17"/>
                <a:gd name="T7" fmla="*/ 0 h 44"/>
                <a:gd name="T8" fmla="*/ 17 w 17"/>
                <a:gd name="T9" fmla="*/ 16 h 44"/>
                <a:gd name="T10" fmla="*/ 0 60000 65536"/>
                <a:gd name="T11" fmla="*/ 0 60000 65536"/>
                <a:gd name="T12" fmla="*/ 0 60000 65536"/>
                <a:gd name="T13" fmla="*/ 0 60000 65536"/>
                <a:gd name="T14" fmla="*/ 0 60000 65536"/>
                <a:gd name="T15" fmla="*/ 0 w 17"/>
                <a:gd name="T16" fmla="*/ 0 h 44"/>
                <a:gd name="T17" fmla="*/ 17 w 17"/>
                <a:gd name="T18" fmla="*/ 44 h 44"/>
              </a:gdLst>
              <a:ahLst/>
              <a:cxnLst>
                <a:cxn ang="T10">
                  <a:pos x="T0" y="T1"/>
                </a:cxn>
                <a:cxn ang="T11">
                  <a:pos x="T2" y="T3"/>
                </a:cxn>
                <a:cxn ang="T12">
                  <a:pos x="T4" y="T5"/>
                </a:cxn>
                <a:cxn ang="T13">
                  <a:pos x="T6" y="T7"/>
                </a:cxn>
                <a:cxn ang="T14">
                  <a:pos x="T8" y="T9"/>
                </a:cxn>
              </a:cxnLst>
              <a:rect l="T15" t="T16" r="T17" b="T18"/>
              <a:pathLst>
                <a:path w="17" h="44">
                  <a:moveTo>
                    <a:pt x="17" y="16"/>
                  </a:moveTo>
                  <a:lnTo>
                    <a:pt x="17" y="44"/>
                  </a:lnTo>
                  <a:lnTo>
                    <a:pt x="0" y="24"/>
                  </a:lnTo>
                  <a:lnTo>
                    <a:pt x="0" y="0"/>
                  </a:lnTo>
                  <a:lnTo>
                    <a:pt x="17" y="16"/>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84" name="Freeform 277">
              <a:extLst>
                <a:ext uri="{FF2B5EF4-FFF2-40B4-BE49-F238E27FC236}">
                  <a16:creationId xmlns:a16="http://schemas.microsoft.com/office/drawing/2014/main" id="{9818EFDC-2F51-4E08-BF1D-0A18A75A1F8E}"/>
                </a:ext>
              </a:extLst>
            </p:cNvPr>
            <p:cNvSpPr>
              <a:spLocks/>
            </p:cNvSpPr>
            <p:nvPr/>
          </p:nvSpPr>
          <p:spPr bwMode="auto">
            <a:xfrm>
              <a:off x="2575" y="3383"/>
              <a:ext cx="29" cy="55"/>
            </a:xfrm>
            <a:custGeom>
              <a:avLst/>
              <a:gdLst>
                <a:gd name="T0" fmla="*/ 29 w 29"/>
                <a:gd name="T1" fmla="*/ 30 h 55"/>
                <a:gd name="T2" fmla="*/ 29 w 29"/>
                <a:gd name="T3" fmla="*/ 55 h 55"/>
                <a:gd name="T4" fmla="*/ 0 w 29"/>
                <a:gd name="T5" fmla="*/ 27 h 55"/>
                <a:gd name="T6" fmla="*/ 0 w 29"/>
                <a:gd name="T7" fmla="*/ 0 h 55"/>
                <a:gd name="T8" fmla="*/ 29 w 29"/>
                <a:gd name="T9" fmla="*/ 30 h 55"/>
                <a:gd name="T10" fmla="*/ 0 60000 65536"/>
                <a:gd name="T11" fmla="*/ 0 60000 65536"/>
                <a:gd name="T12" fmla="*/ 0 60000 65536"/>
                <a:gd name="T13" fmla="*/ 0 60000 65536"/>
                <a:gd name="T14" fmla="*/ 0 60000 65536"/>
                <a:gd name="T15" fmla="*/ 0 w 29"/>
                <a:gd name="T16" fmla="*/ 0 h 55"/>
                <a:gd name="T17" fmla="*/ 29 w 29"/>
                <a:gd name="T18" fmla="*/ 55 h 55"/>
              </a:gdLst>
              <a:ahLst/>
              <a:cxnLst>
                <a:cxn ang="T10">
                  <a:pos x="T0" y="T1"/>
                </a:cxn>
                <a:cxn ang="T11">
                  <a:pos x="T2" y="T3"/>
                </a:cxn>
                <a:cxn ang="T12">
                  <a:pos x="T4" y="T5"/>
                </a:cxn>
                <a:cxn ang="T13">
                  <a:pos x="T6" y="T7"/>
                </a:cxn>
                <a:cxn ang="T14">
                  <a:pos x="T8" y="T9"/>
                </a:cxn>
              </a:cxnLst>
              <a:rect l="T15" t="T16" r="T17" b="T18"/>
              <a:pathLst>
                <a:path w="29" h="55">
                  <a:moveTo>
                    <a:pt x="29" y="30"/>
                  </a:moveTo>
                  <a:lnTo>
                    <a:pt x="29" y="55"/>
                  </a:lnTo>
                  <a:lnTo>
                    <a:pt x="0" y="27"/>
                  </a:lnTo>
                  <a:lnTo>
                    <a:pt x="0" y="0"/>
                  </a:lnTo>
                  <a:lnTo>
                    <a:pt x="29" y="3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85" name="Freeform 278">
              <a:extLst>
                <a:ext uri="{FF2B5EF4-FFF2-40B4-BE49-F238E27FC236}">
                  <a16:creationId xmlns:a16="http://schemas.microsoft.com/office/drawing/2014/main" id="{43975F12-5325-4576-A920-745BDE9108EF}"/>
                </a:ext>
              </a:extLst>
            </p:cNvPr>
            <p:cNvSpPr>
              <a:spLocks/>
            </p:cNvSpPr>
            <p:nvPr/>
          </p:nvSpPr>
          <p:spPr bwMode="auto">
            <a:xfrm>
              <a:off x="2676" y="3486"/>
              <a:ext cx="39" cy="71"/>
            </a:xfrm>
            <a:custGeom>
              <a:avLst/>
              <a:gdLst>
                <a:gd name="T0" fmla="*/ 39 w 39"/>
                <a:gd name="T1" fmla="*/ 43 h 71"/>
                <a:gd name="T2" fmla="*/ 39 w 39"/>
                <a:gd name="T3" fmla="*/ 71 h 71"/>
                <a:gd name="T4" fmla="*/ 0 w 39"/>
                <a:gd name="T5" fmla="*/ 30 h 71"/>
                <a:gd name="T6" fmla="*/ 0 w 39"/>
                <a:gd name="T7" fmla="*/ 0 h 71"/>
                <a:gd name="T8" fmla="*/ 39 w 39"/>
                <a:gd name="T9" fmla="*/ 43 h 71"/>
                <a:gd name="T10" fmla="*/ 0 60000 65536"/>
                <a:gd name="T11" fmla="*/ 0 60000 65536"/>
                <a:gd name="T12" fmla="*/ 0 60000 65536"/>
                <a:gd name="T13" fmla="*/ 0 60000 65536"/>
                <a:gd name="T14" fmla="*/ 0 60000 65536"/>
                <a:gd name="T15" fmla="*/ 0 w 39"/>
                <a:gd name="T16" fmla="*/ 0 h 71"/>
                <a:gd name="T17" fmla="*/ 39 w 39"/>
                <a:gd name="T18" fmla="*/ 71 h 71"/>
              </a:gdLst>
              <a:ahLst/>
              <a:cxnLst>
                <a:cxn ang="T10">
                  <a:pos x="T0" y="T1"/>
                </a:cxn>
                <a:cxn ang="T11">
                  <a:pos x="T2" y="T3"/>
                </a:cxn>
                <a:cxn ang="T12">
                  <a:pos x="T4" y="T5"/>
                </a:cxn>
                <a:cxn ang="T13">
                  <a:pos x="T6" y="T7"/>
                </a:cxn>
                <a:cxn ang="T14">
                  <a:pos x="T8" y="T9"/>
                </a:cxn>
              </a:cxnLst>
              <a:rect l="T15" t="T16" r="T17" b="T18"/>
              <a:pathLst>
                <a:path w="39" h="71">
                  <a:moveTo>
                    <a:pt x="39" y="43"/>
                  </a:moveTo>
                  <a:lnTo>
                    <a:pt x="39" y="71"/>
                  </a:lnTo>
                  <a:lnTo>
                    <a:pt x="0" y="30"/>
                  </a:lnTo>
                  <a:lnTo>
                    <a:pt x="0" y="0"/>
                  </a:lnTo>
                  <a:lnTo>
                    <a:pt x="39" y="4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86" name="Freeform 279">
              <a:extLst>
                <a:ext uri="{FF2B5EF4-FFF2-40B4-BE49-F238E27FC236}">
                  <a16:creationId xmlns:a16="http://schemas.microsoft.com/office/drawing/2014/main" id="{51A4C6DA-F1CB-4659-8860-69C520DC51A3}"/>
                </a:ext>
              </a:extLst>
            </p:cNvPr>
            <p:cNvSpPr>
              <a:spLocks/>
            </p:cNvSpPr>
            <p:nvPr/>
          </p:nvSpPr>
          <p:spPr bwMode="auto">
            <a:xfrm>
              <a:off x="2642" y="3451"/>
              <a:ext cx="32" cy="64"/>
            </a:xfrm>
            <a:custGeom>
              <a:avLst/>
              <a:gdLst>
                <a:gd name="T0" fmla="*/ 32 w 32"/>
                <a:gd name="T1" fmla="*/ 34 h 64"/>
                <a:gd name="T2" fmla="*/ 32 w 32"/>
                <a:gd name="T3" fmla="*/ 64 h 64"/>
                <a:gd name="T4" fmla="*/ 0 w 32"/>
                <a:gd name="T5" fmla="*/ 29 h 64"/>
                <a:gd name="T6" fmla="*/ 0 w 32"/>
                <a:gd name="T7" fmla="*/ 0 h 64"/>
                <a:gd name="T8" fmla="*/ 32 w 32"/>
                <a:gd name="T9" fmla="*/ 34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2" y="34"/>
                  </a:moveTo>
                  <a:lnTo>
                    <a:pt x="32" y="64"/>
                  </a:lnTo>
                  <a:lnTo>
                    <a:pt x="0" y="29"/>
                  </a:lnTo>
                  <a:lnTo>
                    <a:pt x="0" y="0"/>
                  </a:lnTo>
                  <a:lnTo>
                    <a:pt x="32" y="3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87" name="Freeform 280">
              <a:extLst>
                <a:ext uri="{FF2B5EF4-FFF2-40B4-BE49-F238E27FC236}">
                  <a16:creationId xmlns:a16="http://schemas.microsoft.com/office/drawing/2014/main" id="{2F8D36C7-5598-451F-9061-A2A0B5AA6179}"/>
                </a:ext>
              </a:extLst>
            </p:cNvPr>
            <p:cNvSpPr>
              <a:spLocks/>
            </p:cNvSpPr>
            <p:nvPr/>
          </p:nvSpPr>
          <p:spPr bwMode="auto">
            <a:xfrm>
              <a:off x="2606" y="3415"/>
              <a:ext cx="34" cy="62"/>
            </a:xfrm>
            <a:custGeom>
              <a:avLst/>
              <a:gdLst>
                <a:gd name="T0" fmla="*/ 34 w 34"/>
                <a:gd name="T1" fmla="*/ 34 h 62"/>
                <a:gd name="T2" fmla="*/ 34 w 34"/>
                <a:gd name="T3" fmla="*/ 62 h 62"/>
                <a:gd name="T4" fmla="*/ 0 w 34"/>
                <a:gd name="T5" fmla="*/ 26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6"/>
                  </a:lnTo>
                  <a:lnTo>
                    <a:pt x="0" y="0"/>
                  </a:lnTo>
                  <a:lnTo>
                    <a:pt x="34" y="3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88" name="Freeform 281">
              <a:extLst>
                <a:ext uri="{FF2B5EF4-FFF2-40B4-BE49-F238E27FC236}">
                  <a16:creationId xmlns:a16="http://schemas.microsoft.com/office/drawing/2014/main" id="{8D62C8C8-4442-4276-A01C-C44322D916EC}"/>
                </a:ext>
              </a:extLst>
            </p:cNvPr>
            <p:cNvSpPr>
              <a:spLocks/>
            </p:cNvSpPr>
            <p:nvPr/>
          </p:nvSpPr>
          <p:spPr bwMode="auto">
            <a:xfrm>
              <a:off x="2575" y="2999"/>
              <a:ext cx="30" cy="44"/>
            </a:xfrm>
            <a:custGeom>
              <a:avLst/>
              <a:gdLst>
                <a:gd name="T0" fmla="*/ 30 w 30"/>
                <a:gd name="T1" fmla="*/ 17 h 44"/>
                <a:gd name="T2" fmla="*/ 30 w 30"/>
                <a:gd name="T3" fmla="*/ 44 h 44"/>
                <a:gd name="T4" fmla="*/ 0 w 30"/>
                <a:gd name="T5" fmla="*/ 27 h 44"/>
                <a:gd name="T6" fmla="*/ 0 w 30"/>
                <a:gd name="T7" fmla="*/ 0 h 44"/>
                <a:gd name="T8" fmla="*/ 30 w 30"/>
                <a:gd name="T9" fmla="*/ 17 h 44"/>
                <a:gd name="T10" fmla="*/ 0 60000 65536"/>
                <a:gd name="T11" fmla="*/ 0 60000 65536"/>
                <a:gd name="T12" fmla="*/ 0 60000 65536"/>
                <a:gd name="T13" fmla="*/ 0 60000 65536"/>
                <a:gd name="T14" fmla="*/ 0 60000 65536"/>
                <a:gd name="T15" fmla="*/ 0 w 30"/>
                <a:gd name="T16" fmla="*/ 0 h 44"/>
                <a:gd name="T17" fmla="*/ 30 w 30"/>
                <a:gd name="T18" fmla="*/ 44 h 44"/>
              </a:gdLst>
              <a:ahLst/>
              <a:cxnLst>
                <a:cxn ang="T10">
                  <a:pos x="T0" y="T1"/>
                </a:cxn>
                <a:cxn ang="T11">
                  <a:pos x="T2" y="T3"/>
                </a:cxn>
                <a:cxn ang="T12">
                  <a:pos x="T4" y="T5"/>
                </a:cxn>
                <a:cxn ang="T13">
                  <a:pos x="T6" y="T7"/>
                </a:cxn>
                <a:cxn ang="T14">
                  <a:pos x="T8" y="T9"/>
                </a:cxn>
              </a:cxnLst>
              <a:rect l="T15" t="T16" r="T17" b="T18"/>
              <a:pathLst>
                <a:path w="30" h="44">
                  <a:moveTo>
                    <a:pt x="30" y="17"/>
                  </a:moveTo>
                  <a:lnTo>
                    <a:pt x="30" y="44"/>
                  </a:lnTo>
                  <a:lnTo>
                    <a:pt x="0" y="27"/>
                  </a:lnTo>
                  <a:lnTo>
                    <a:pt x="0" y="0"/>
                  </a:lnTo>
                  <a:lnTo>
                    <a:pt x="30" y="1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89" name="Freeform 282">
              <a:extLst>
                <a:ext uri="{FF2B5EF4-FFF2-40B4-BE49-F238E27FC236}">
                  <a16:creationId xmlns:a16="http://schemas.microsoft.com/office/drawing/2014/main" id="{6F775B9A-1E88-45F7-B8D5-80DF1EA95564}"/>
                </a:ext>
              </a:extLst>
            </p:cNvPr>
            <p:cNvSpPr>
              <a:spLocks/>
            </p:cNvSpPr>
            <p:nvPr/>
          </p:nvSpPr>
          <p:spPr bwMode="auto">
            <a:xfrm>
              <a:off x="2643" y="3037"/>
              <a:ext cx="33" cy="50"/>
            </a:xfrm>
            <a:custGeom>
              <a:avLst/>
              <a:gdLst>
                <a:gd name="T0" fmla="*/ 33 w 33"/>
                <a:gd name="T1" fmla="*/ 19 h 50"/>
                <a:gd name="T2" fmla="*/ 33 w 33"/>
                <a:gd name="T3" fmla="*/ 50 h 50"/>
                <a:gd name="T4" fmla="*/ 0 w 33"/>
                <a:gd name="T5" fmla="*/ 30 h 50"/>
                <a:gd name="T6" fmla="*/ 0 w 33"/>
                <a:gd name="T7" fmla="*/ 0 h 50"/>
                <a:gd name="T8" fmla="*/ 33 w 33"/>
                <a:gd name="T9" fmla="*/ 19 h 50"/>
                <a:gd name="T10" fmla="*/ 0 60000 65536"/>
                <a:gd name="T11" fmla="*/ 0 60000 65536"/>
                <a:gd name="T12" fmla="*/ 0 60000 65536"/>
                <a:gd name="T13" fmla="*/ 0 60000 65536"/>
                <a:gd name="T14" fmla="*/ 0 60000 65536"/>
                <a:gd name="T15" fmla="*/ 0 w 33"/>
                <a:gd name="T16" fmla="*/ 0 h 50"/>
                <a:gd name="T17" fmla="*/ 33 w 33"/>
                <a:gd name="T18" fmla="*/ 50 h 50"/>
              </a:gdLst>
              <a:ahLst/>
              <a:cxnLst>
                <a:cxn ang="T10">
                  <a:pos x="T0" y="T1"/>
                </a:cxn>
                <a:cxn ang="T11">
                  <a:pos x="T2" y="T3"/>
                </a:cxn>
                <a:cxn ang="T12">
                  <a:pos x="T4" y="T5"/>
                </a:cxn>
                <a:cxn ang="T13">
                  <a:pos x="T6" y="T7"/>
                </a:cxn>
                <a:cxn ang="T14">
                  <a:pos x="T8" y="T9"/>
                </a:cxn>
              </a:cxnLst>
              <a:rect l="T15" t="T16" r="T17" b="T18"/>
              <a:pathLst>
                <a:path w="33" h="50">
                  <a:moveTo>
                    <a:pt x="33" y="19"/>
                  </a:moveTo>
                  <a:lnTo>
                    <a:pt x="33" y="50"/>
                  </a:lnTo>
                  <a:lnTo>
                    <a:pt x="0" y="30"/>
                  </a:lnTo>
                  <a:lnTo>
                    <a:pt x="0" y="0"/>
                  </a:lnTo>
                  <a:lnTo>
                    <a:pt x="33" y="1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0" name="Freeform 283">
              <a:extLst>
                <a:ext uri="{FF2B5EF4-FFF2-40B4-BE49-F238E27FC236}">
                  <a16:creationId xmlns:a16="http://schemas.microsoft.com/office/drawing/2014/main" id="{1BD8BB86-30CA-449C-A021-D83C542967F2}"/>
                </a:ext>
              </a:extLst>
            </p:cNvPr>
            <p:cNvSpPr>
              <a:spLocks/>
            </p:cNvSpPr>
            <p:nvPr/>
          </p:nvSpPr>
          <p:spPr bwMode="auto">
            <a:xfrm>
              <a:off x="2607" y="3016"/>
              <a:ext cx="34" cy="49"/>
            </a:xfrm>
            <a:custGeom>
              <a:avLst/>
              <a:gdLst>
                <a:gd name="T0" fmla="*/ 34 w 34"/>
                <a:gd name="T1" fmla="*/ 21 h 49"/>
                <a:gd name="T2" fmla="*/ 34 w 34"/>
                <a:gd name="T3" fmla="*/ 49 h 49"/>
                <a:gd name="T4" fmla="*/ 0 w 34"/>
                <a:gd name="T5" fmla="*/ 28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8"/>
                  </a:lnTo>
                  <a:lnTo>
                    <a:pt x="0" y="0"/>
                  </a:lnTo>
                  <a:lnTo>
                    <a:pt x="34" y="2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1" name="Freeform 284">
              <a:extLst>
                <a:ext uri="{FF2B5EF4-FFF2-40B4-BE49-F238E27FC236}">
                  <a16:creationId xmlns:a16="http://schemas.microsoft.com/office/drawing/2014/main" id="{58A15AFD-49E2-4F29-8B07-E270E869EE27}"/>
                </a:ext>
              </a:extLst>
            </p:cNvPr>
            <p:cNvSpPr>
              <a:spLocks/>
            </p:cNvSpPr>
            <p:nvPr/>
          </p:nvSpPr>
          <p:spPr bwMode="auto">
            <a:xfrm>
              <a:off x="2575" y="3062"/>
              <a:ext cx="30" cy="48"/>
            </a:xfrm>
            <a:custGeom>
              <a:avLst/>
              <a:gdLst>
                <a:gd name="T0" fmla="*/ 30 w 30"/>
                <a:gd name="T1" fmla="*/ 21 h 48"/>
                <a:gd name="T2" fmla="*/ 30 w 30"/>
                <a:gd name="T3" fmla="*/ 48 h 48"/>
                <a:gd name="T4" fmla="*/ 0 w 30"/>
                <a:gd name="T5" fmla="*/ 27 h 48"/>
                <a:gd name="T6" fmla="*/ 0 w 30"/>
                <a:gd name="T7" fmla="*/ 0 h 48"/>
                <a:gd name="T8" fmla="*/ 30 w 30"/>
                <a:gd name="T9" fmla="*/ 21 h 48"/>
                <a:gd name="T10" fmla="*/ 0 60000 65536"/>
                <a:gd name="T11" fmla="*/ 0 60000 65536"/>
                <a:gd name="T12" fmla="*/ 0 60000 65536"/>
                <a:gd name="T13" fmla="*/ 0 60000 65536"/>
                <a:gd name="T14" fmla="*/ 0 60000 65536"/>
                <a:gd name="T15" fmla="*/ 0 w 30"/>
                <a:gd name="T16" fmla="*/ 0 h 48"/>
                <a:gd name="T17" fmla="*/ 30 w 30"/>
                <a:gd name="T18" fmla="*/ 48 h 48"/>
              </a:gdLst>
              <a:ahLst/>
              <a:cxnLst>
                <a:cxn ang="T10">
                  <a:pos x="T0" y="T1"/>
                </a:cxn>
                <a:cxn ang="T11">
                  <a:pos x="T2" y="T3"/>
                </a:cxn>
                <a:cxn ang="T12">
                  <a:pos x="T4" y="T5"/>
                </a:cxn>
                <a:cxn ang="T13">
                  <a:pos x="T6" y="T7"/>
                </a:cxn>
                <a:cxn ang="T14">
                  <a:pos x="T8" y="T9"/>
                </a:cxn>
              </a:cxnLst>
              <a:rect l="T15" t="T16" r="T17" b="T18"/>
              <a:pathLst>
                <a:path w="30" h="48">
                  <a:moveTo>
                    <a:pt x="30" y="21"/>
                  </a:moveTo>
                  <a:lnTo>
                    <a:pt x="30" y="48"/>
                  </a:lnTo>
                  <a:lnTo>
                    <a:pt x="0" y="27"/>
                  </a:lnTo>
                  <a:lnTo>
                    <a:pt x="0" y="0"/>
                  </a:lnTo>
                  <a:lnTo>
                    <a:pt x="30" y="2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2" name="Freeform 285">
              <a:extLst>
                <a:ext uri="{FF2B5EF4-FFF2-40B4-BE49-F238E27FC236}">
                  <a16:creationId xmlns:a16="http://schemas.microsoft.com/office/drawing/2014/main" id="{B56F0148-2037-4B4E-AC8B-86A7C5CBB4EA}"/>
                </a:ext>
              </a:extLst>
            </p:cNvPr>
            <p:cNvSpPr>
              <a:spLocks/>
            </p:cNvSpPr>
            <p:nvPr/>
          </p:nvSpPr>
          <p:spPr bwMode="auto">
            <a:xfrm>
              <a:off x="2677" y="3130"/>
              <a:ext cx="39" cy="56"/>
            </a:xfrm>
            <a:custGeom>
              <a:avLst/>
              <a:gdLst>
                <a:gd name="T0" fmla="*/ 39 w 39"/>
                <a:gd name="T1" fmla="*/ 25 h 56"/>
                <a:gd name="T2" fmla="*/ 39 w 39"/>
                <a:gd name="T3" fmla="*/ 56 h 56"/>
                <a:gd name="T4" fmla="*/ 0 w 39"/>
                <a:gd name="T5" fmla="*/ 30 h 56"/>
                <a:gd name="T6" fmla="*/ 0 w 39"/>
                <a:gd name="T7" fmla="*/ 0 h 56"/>
                <a:gd name="T8" fmla="*/ 39 w 39"/>
                <a:gd name="T9" fmla="*/ 25 h 56"/>
                <a:gd name="T10" fmla="*/ 0 60000 65536"/>
                <a:gd name="T11" fmla="*/ 0 60000 65536"/>
                <a:gd name="T12" fmla="*/ 0 60000 65536"/>
                <a:gd name="T13" fmla="*/ 0 60000 65536"/>
                <a:gd name="T14" fmla="*/ 0 60000 65536"/>
                <a:gd name="T15" fmla="*/ 0 w 39"/>
                <a:gd name="T16" fmla="*/ 0 h 56"/>
                <a:gd name="T17" fmla="*/ 39 w 39"/>
                <a:gd name="T18" fmla="*/ 56 h 56"/>
              </a:gdLst>
              <a:ahLst/>
              <a:cxnLst>
                <a:cxn ang="T10">
                  <a:pos x="T0" y="T1"/>
                </a:cxn>
                <a:cxn ang="T11">
                  <a:pos x="T2" y="T3"/>
                </a:cxn>
                <a:cxn ang="T12">
                  <a:pos x="T4" y="T5"/>
                </a:cxn>
                <a:cxn ang="T13">
                  <a:pos x="T6" y="T7"/>
                </a:cxn>
                <a:cxn ang="T14">
                  <a:pos x="T8" y="T9"/>
                </a:cxn>
              </a:cxnLst>
              <a:rect l="T15" t="T16" r="T17" b="T18"/>
              <a:pathLst>
                <a:path w="39" h="56">
                  <a:moveTo>
                    <a:pt x="39" y="25"/>
                  </a:moveTo>
                  <a:lnTo>
                    <a:pt x="39" y="56"/>
                  </a:lnTo>
                  <a:lnTo>
                    <a:pt x="0" y="30"/>
                  </a:lnTo>
                  <a:lnTo>
                    <a:pt x="0" y="0"/>
                  </a:lnTo>
                  <a:lnTo>
                    <a:pt x="39" y="2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3" name="Freeform 286">
              <a:extLst>
                <a:ext uri="{FF2B5EF4-FFF2-40B4-BE49-F238E27FC236}">
                  <a16:creationId xmlns:a16="http://schemas.microsoft.com/office/drawing/2014/main" id="{2541CB3F-B775-4531-ADBB-7E955A945979}"/>
                </a:ext>
              </a:extLst>
            </p:cNvPr>
            <p:cNvSpPr>
              <a:spLocks/>
            </p:cNvSpPr>
            <p:nvPr/>
          </p:nvSpPr>
          <p:spPr bwMode="auto">
            <a:xfrm>
              <a:off x="2643" y="3108"/>
              <a:ext cx="33" cy="51"/>
            </a:xfrm>
            <a:custGeom>
              <a:avLst/>
              <a:gdLst>
                <a:gd name="T0" fmla="*/ 33 w 33"/>
                <a:gd name="T1" fmla="*/ 21 h 51"/>
                <a:gd name="T2" fmla="*/ 33 w 33"/>
                <a:gd name="T3" fmla="*/ 51 h 51"/>
                <a:gd name="T4" fmla="*/ 0 w 33"/>
                <a:gd name="T5" fmla="*/ 29 h 51"/>
                <a:gd name="T6" fmla="*/ 0 w 33"/>
                <a:gd name="T7" fmla="*/ 0 h 51"/>
                <a:gd name="T8" fmla="*/ 33 w 33"/>
                <a:gd name="T9" fmla="*/ 21 h 51"/>
                <a:gd name="T10" fmla="*/ 0 60000 65536"/>
                <a:gd name="T11" fmla="*/ 0 60000 65536"/>
                <a:gd name="T12" fmla="*/ 0 60000 65536"/>
                <a:gd name="T13" fmla="*/ 0 60000 65536"/>
                <a:gd name="T14" fmla="*/ 0 60000 65536"/>
                <a:gd name="T15" fmla="*/ 0 w 33"/>
                <a:gd name="T16" fmla="*/ 0 h 51"/>
                <a:gd name="T17" fmla="*/ 33 w 33"/>
                <a:gd name="T18" fmla="*/ 51 h 51"/>
              </a:gdLst>
              <a:ahLst/>
              <a:cxnLst>
                <a:cxn ang="T10">
                  <a:pos x="T0" y="T1"/>
                </a:cxn>
                <a:cxn ang="T11">
                  <a:pos x="T2" y="T3"/>
                </a:cxn>
                <a:cxn ang="T12">
                  <a:pos x="T4" y="T5"/>
                </a:cxn>
                <a:cxn ang="T13">
                  <a:pos x="T6" y="T7"/>
                </a:cxn>
                <a:cxn ang="T14">
                  <a:pos x="T8" y="T9"/>
                </a:cxn>
              </a:cxnLst>
              <a:rect l="T15" t="T16" r="T17" b="T18"/>
              <a:pathLst>
                <a:path w="33" h="51">
                  <a:moveTo>
                    <a:pt x="33" y="21"/>
                  </a:moveTo>
                  <a:lnTo>
                    <a:pt x="33" y="51"/>
                  </a:lnTo>
                  <a:lnTo>
                    <a:pt x="0" y="29"/>
                  </a:lnTo>
                  <a:lnTo>
                    <a:pt x="0" y="0"/>
                  </a:lnTo>
                  <a:lnTo>
                    <a:pt x="33" y="2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4" name="Freeform 287">
              <a:extLst>
                <a:ext uri="{FF2B5EF4-FFF2-40B4-BE49-F238E27FC236}">
                  <a16:creationId xmlns:a16="http://schemas.microsoft.com/office/drawing/2014/main" id="{5DA3E323-7698-4387-B6A6-D7AF6D480160}"/>
                </a:ext>
              </a:extLst>
            </p:cNvPr>
            <p:cNvSpPr>
              <a:spLocks/>
            </p:cNvSpPr>
            <p:nvPr/>
          </p:nvSpPr>
          <p:spPr bwMode="auto">
            <a:xfrm>
              <a:off x="2607" y="3084"/>
              <a:ext cx="34" cy="50"/>
            </a:xfrm>
            <a:custGeom>
              <a:avLst/>
              <a:gdLst>
                <a:gd name="T0" fmla="*/ 34 w 34"/>
                <a:gd name="T1" fmla="*/ 22 h 50"/>
                <a:gd name="T2" fmla="*/ 34 w 34"/>
                <a:gd name="T3" fmla="*/ 50 h 50"/>
                <a:gd name="T4" fmla="*/ 0 w 34"/>
                <a:gd name="T5" fmla="*/ 27 h 50"/>
                <a:gd name="T6" fmla="*/ 0 w 34"/>
                <a:gd name="T7" fmla="*/ 0 h 50"/>
                <a:gd name="T8" fmla="*/ 34 w 34"/>
                <a:gd name="T9" fmla="*/ 22 h 50"/>
                <a:gd name="T10" fmla="*/ 0 60000 65536"/>
                <a:gd name="T11" fmla="*/ 0 60000 65536"/>
                <a:gd name="T12" fmla="*/ 0 60000 65536"/>
                <a:gd name="T13" fmla="*/ 0 60000 65536"/>
                <a:gd name="T14" fmla="*/ 0 60000 65536"/>
                <a:gd name="T15" fmla="*/ 0 w 34"/>
                <a:gd name="T16" fmla="*/ 0 h 50"/>
                <a:gd name="T17" fmla="*/ 34 w 34"/>
                <a:gd name="T18" fmla="*/ 50 h 50"/>
              </a:gdLst>
              <a:ahLst/>
              <a:cxnLst>
                <a:cxn ang="T10">
                  <a:pos x="T0" y="T1"/>
                </a:cxn>
                <a:cxn ang="T11">
                  <a:pos x="T2" y="T3"/>
                </a:cxn>
                <a:cxn ang="T12">
                  <a:pos x="T4" y="T5"/>
                </a:cxn>
                <a:cxn ang="T13">
                  <a:pos x="T6" y="T7"/>
                </a:cxn>
                <a:cxn ang="T14">
                  <a:pos x="T8" y="T9"/>
                </a:cxn>
              </a:cxnLst>
              <a:rect l="T15" t="T16" r="T17" b="T18"/>
              <a:pathLst>
                <a:path w="34" h="50">
                  <a:moveTo>
                    <a:pt x="34" y="22"/>
                  </a:moveTo>
                  <a:lnTo>
                    <a:pt x="34" y="50"/>
                  </a:lnTo>
                  <a:lnTo>
                    <a:pt x="0" y="27"/>
                  </a:lnTo>
                  <a:lnTo>
                    <a:pt x="0" y="0"/>
                  </a:lnTo>
                  <a:lnTo>
                    <a:pt x="34" y="2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5" name="Freeform 288">
              <a:extLst>
                <a:ext uri="{FF2B5EF4-FFF2-40B4-BE49-F238E27FC236}">
                  <a16:creationId xmlns:a16="http://schemas.microsoft.com/office/drawing/2014/main" id="{41E4D144-37A8-4E62-9C02-471B24A233BE}"/>
                </a:ext>
              </a:extLst>
            </p:cNvPr>
            <p:cNvSpPr>
              <a:spLocks/>
            </p:cNvSpPr>
            <p:nvPr/>
          </p:nvSpPr>
          <p:spPr bwMode="auto">
            <a:xfrm>
              <a:off x="2575" y="3126"/>
              <a:ext cx="30" cy="49"/>
            </a:xfrm>
            <a:custGeom>
              <a:avLst/>
              <a:gdLst>
                <a:gd name="T0" fmla="*/ 30 w 30"/>
                <a:gd name="T1" fmla="*/ 24 h 49"/>
                <a:gd name="T2" fmla="*/ 30 w 30"/>
                <a:gd name="T3" fmla="*/ 49 h 49"/>
                <a:gd name="T4" fmla="*/ 0 w 30"/>
                <a:gd name="T5" fmla="*/ 27 h 49"/>
                <a:gd name="T6" fmla="*/ 0 w 30"/>
                <a:gd name="T7" fmla="*/ 0 h 49"/>
                <a:gd name="T8" fmla="*/ 30 w 30"/>
                <a:gd name="T9" fmla="*/ 24 h 49"/>
                <a:gd name="T10" fmla="*/ 0 60000 65536"/>
                <a:gd name="T11" fmla="*/ 0 60000 65536"/>
                <a:gd name="T12" fmla="*/ 0 60000 65536"/>
                <a:gd name="T13" fmla="*/ 0 60000 65536"/>
                <a:gd name="T14" fmla="*/ 0 60000 65536"/>
                <a:gd name="T15" fmla="*/ 0 w 30"/>
                <a:gd name="T16" fmla="*/ 0 h 49"/>
                <a:gd name="T17" fmla="*/ 30 w 30"/>
                <a:gd name="T18" fmla="*/ 49 h 49"/>
              </a:gdLst>
              <a:ahLst/>
              <a:cxnLst>
                <a:cxn ang="T10">
                  <a:pos x="T0" y="T1"/>
                </a:cxn>
                <a:cxn ang="T11">
                  <a:pos x="T2" y="T3"/>
                </a:cxn>
                <a:cxn ang="T12">
                  <a:pos x="T4" y="T5"/>
                </a:cxn>
                <a:cxn ang="T13">
                  <a:pos x="T6" y="T7"/>
                </a:cxn>
                <a:cxn ang="T14">
                  <a:pos x="T8" y="T9"/>
                </a:cxn>
              </a:cxnLst>
              <a:rect l="T15" t="T16" r="T17" b="T18"/>
              <a:pathLst>
                <a:path w="30" h="49">
                  <a:moveTo>
                    <a:pt x="30" y="24"/>
                  </a:moveTo>
                  <a:lnTo>
                    <a:pt x="30" y="49"/>
                  </a:lnTo>
                  <a:lnTo>
                    <a:pt x="0" y="27"/>
                  </a:lnTo>
                  <a:lnTo>
                    <a:pt x="0" y="0"/>
                  </a:lnTo>
                  <a:lnTo>
                    <a:pt x="30" y="2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6" name="Freeform 289">
              <a:extLst>
                <a:ext uri="{FF2B5EF4-FFF2-40B4-BE49-F238E27FC236}">
                  <a16:creationId xmlns:a16="http://schemas.microsoft.com/office/drawing/2014/main" id="{A6E00A5D-0613-4663-BC87-1982E919C2F1}"/>
                </a:ext>
              </a:extLst>
            </p:cNvPr>
            <p:cNvSpPr>
              <a:spLocks/>
            </p:cNvSpPr>
            <p:nvPr/>
          </p:nvSpPr>
          <p:spPr bwMode="auto">
            <a:xfrm>
              <a:off x="2643" y="3176"/>
              <a:ext cx="33" cy="54"/>
            </a:xfrm>
            <a:custGeom>
              <a:avLst/>
              <a:gdLst>
                <a:gd name="T0" fmla="*/ 33 w 33"/>
                <a:gd name="T1" fmla="*/ 24 h 54"/>
                <a:gd name="T2" fmla="*/ 33 w 33"/>
                <a:gd name="T3" fmla="*/ 54 h 54"/>
                <a:gd name="T4" fmla="*/ 0 w 33"/>
                <a:gd name="T5" fmla="*/ 30 h 54"/>
                <a:gd name="T6" fmla="*/ 0 w 33"/>
                <a:gd name="T7" fmla="*/ 0 h 54"/>
                <a:gd name="T8" fmla="*/ 33 w 33"/>
                <a:gd name="T9" fmla="*/ 2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33" y="24"/>
                  </a:moveTo>
                  <a:lnTo>
                    <a:pt x="33" y="54"/>
                  </a:lnTo>
                  <a:lnTo>
                    <a:pt x="0" y="30"/>
                  </a:lnTo>
                  <a:lnTo>
                    <a:pt x="0" y="0"/>
                  </a:lnTo>
                  <a:lnTo>
                    <a:pt x="33" y="2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7" name="Freeform 290">
              <a:extLst>
                <a:ext uri="{FF2B5EF4-FFF2-40B4-BE49-F238E27FC236}">
                  <a16:creationId xmlns:a16="http://schemas.microsoft.com/office/drawing/2014/main" id="{2BFE33E5-5F76-4785-A215-9293AAC4177A}"/>
                </a:ext>
              </a:extLst>
            </p:cNvPr>
            <p:cNvSpPr>
              <a:spLocks/>
            </p:cNvSpPr>
            <p:nvPr/>
          </p:nvSpPr>
          <p:spPr bwMode="auto">
            <a:xfrm>
              <a:off x="2607" y="3150"/>
              <a:ext cx="34" cy="53"/>
            </a:xfrm>
            <a:custGeom>
              <a:avLst/>
              <a:gdLst>
                <a:gd name="T0" fmla="*/ 34 w 34"/>
                <a:gd name="T1" fmla="*/ 25 h 53"/>
                <a:gd name="T2" fmla="*/ 34 w 34"/>
                <a:gd name="T3" fmla="*/ 53 h 53"/>
                <a:gd name="T4" fmla="*/ 0 w 34"/>
                <a:gd name="T5" fmla="*/ 28 h 53"/>
                <a:gd name="T6" fmla="*/ 0 w 34"/>
                <a:gd name="T7" fmla="*/ 0 h 53"/>
                <a:gd name="T8" fmla="*/ 34 w 34"/>
                <a:gd name="T9" fmla="*/ 25 h 53"/>
                <a:gd name="T10" fmla="*/ 0 60000 65536"/>
                <a:gd name="T11" fmla="*/ 0 60000 65536"/>
                <a:gd name="T12" fmla="*/ 0 60000 65536"/>
                <a:gd name="T13" fmla="*/ 0 60000 65536"/>
                <a:gd name="T14" fmla="*/ 0 60000 65536"/>
                <a:gd name="T15" fmla="*/ 0 w 34"/>
                <a:gd name="T16" fmla="*/ 0 h 53"/>
                <a:gd name="T17" fmla="*/ 34 w 34"/>
                <a:gd name="T18" fmla="*/ 53 h 53"/>
              </a:gdLst>
              <a:ahLst/>
              <a:cxnLst>
                <a:cxn ang="T10">
                  <a:pos x="T0" y="T1"/>
                </a:cxn>
                <a:cxn ang="T11">
                  <a:pos x="T2" y="T3"/>
                </a:cxn>
                <a:cxn ang="T12">
                  <a:pos x="T4" y="T5"/>
                </a:cxn>
                <a:cxn ang="T13">
                  <a:pos x="T6" y="T7"/>
                </a:cxn>
                <a:cxn ang="T14">
                  <a:pos x="T8" y="T9"/>
                </a:cxn>
              </a:cxnLst>
              <a:rect l="T15" t="T16" r="T17" b="T18"/>
              <a:pathLst>
                <a:path w="34" h="53">
                  <a:moveTo>
                    <a:pt x="34" y="25"/>
                  </a:moveTo>
                  <a:lnTo>
                    <a:pt x="34" y="53"/>
                  </a:lnTo>
                  <a:lnTo>
                    <a:pt x="0" y="28"/>
                  </a:lnTo>
                  <a:lnTo>
                    <a:pt x="0" y="0"/>
                  </a:lnTo>
                  <a:lnTo>
                    <a:pt x="34" y="2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8" name="Freeform 291">
              <a:extLst>
                <a:ext uri="{FF2B5EF4-FFF2-40B4-BE49-F238E27FC236}">
                  <a16:creationId xmlns:a16="http://schemas.microsoft.com/office/drawing/2014/main" id="{6BFA8940-1437-4C34-BD64-099525E6422E}"/>
                </a:ext>
              </a:extLst>
            </p:cNvPr>
            <p:cNvSpPr>
              <a:spLocks/>
            </p:cNvSpPr>
            <p:nvPr/>
          </p:nvSpPr>
          <p:spPr bwMode="auto">
            <a:xfrm>
              <a:off x="2575" y="3191"/>
              <a:ext cx="29" cy="50"/>
            </a:xfrm>
            <a:custGeom>
              <a:avLst/>
              <a:gdLst>
                <a:gd name="T0" fmla="*/ 29 w 29"/>
                <a:gd name="T1" fmla="*/ 23 h 50"/>
                <a:gd name="T2" fmla="*/ 29 w 29"/>
                <a:gd name="T3" fmla="*/ 50 h 50"/>
                <a:gd name="T4" fmla="*/ 0 w 29"/>
                <a:gd name="T5" fmla="*/ 26 h 50"/>
                <a:gd name="T6" fmla="*/ 0 w 29"/>
                <a:gd name="T7" fmla="*/ 0 h 50"/>
                <a:gd name="T8" fmla="*/ 29 w 29"/>
                <a:gd name="T9" fmla="*/ 23 h 50"/>
                <a:gd name="T10" fmla="*/ 0 60000 65536"/>
                <a:gd name="T11" fmla="*/ 0 60000 65536"/>
                <a:gd name="T12" fmla="*/ 0 60000 65536"/>
                <a:gd name="T13" fmla="*/ 0 60000 65536"/>
                <a:gd name="T14" fmla="*/ 0 60000 65536"/>
                <a:gd name="T15" fmla="*/ 0 w 29"/>
                <a:gd name="T16" fmla="*/ 0 h 50"/>
                <a:gd name="T17" fmla="*/ 29 w 29"/>
                <a:gd name="T18" fmla="*/ 50 h 50"/>
              </a:gdLst>
              <a:ahLst/>
              <a:cxnLst>
                <a:cxn ang="T10">
                  <a:pos x="T0" y="T1"/>
                </a:cxn>
                <a:cxn ang="T11">
                  <a:pos x="T2" y="T3"/>
                </a:cxn>
                <a:cxn ang="T12">
                  <a:pos x="T4" y="T5"/>
                </a:cxn>
                <a:cxn ang="T13">
                  <a:pos x="T6" y="T7"/>
                </a:cxn>
                <a:cxn ang="T14">
                  <a:pos x="T8" y="T9"/>
                </a:cxn>
              </a:cxnLst>
              <a:rect l="T15" t="T16" r="T17" b="T18"/>
              <a:pathLst>
                <a:path w="29" h="50">
                  <a:moveTo>
                    <a:pt x="29" y="23"/>
                  </a:moveTo>
                  <a:lnTo>
                    <a:pt x="29" y="50"/>
                  </a:lnTo>
                  <a:lnTo>
                    <a:pt x="0" y="26"/>
                  </a:lnTo>
                  <a:lnTo>
                    <a:pt x="0" y="0"/>
                  </a:lnTo>
                  <a:lnTo>
                    <a:pt x="29" y="2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9" name="Freeform 292">
              <a:extLst>
                <a:ext uri="{FF2B5EF4-FFF2-40B4-BE49-F238E27FC236}">
                  <a16:creationId xmlns:a16="http://schemas.microsoft.com/office/drawing/2014/main" id="{ED4683A3-9F4A-4E29-A82B-E57F32E81DFF}"/>
                </a:ext>
              </a:extLst>
            </p:cNvPr>
            <p:cNvSpPr>
              <a:spLocks/>
            </p:cNvSpPr>
            <p:nvPr/>
          </p:nvSpPr>
          <p:spPr bwMode="auto">
            <a:xfrm>
              <a:off x="2676" y="3271"/>
              <a:ext cx="40" cy="63"/>
            </a:xfrm>
            <a:custGeom>
              <a:avLst/>
              <a:gdLst>
                <a:gd name="T0" fmla="*/ 40 w 40"/>
                <a:gd name="T1" fmla="*/ 33 h 63"/>
                <a:gd name="T2" fmla="*/ 40 w 40"/>
                <a:gd name="T3" fmla="*/ 63 h 63"/>
                <a:gd name="T4" fmla="*/ 0 w 40"/>
                <a:gd name="T5" fmla="*/ 32 h 63"/>
                <a:gd name="T6" fmla="*/ 0 w 40"/>
                <a:gd name="T7" fmla="*/ 0 h 63"/>
                <a:gd name="T8" fmla="*/ 40 w 40"/>
                <a:gd name="T9" fmla="*/ 33 h 63"/>
                <a:gd name="T10" fmla="*/ 0 60000 65536"/>
                <a:gd name="T11" fmla="*/ 0 60000 65536"/>
                <a:gd name="T12" fmla="*/ 0 60000 65536"/>
                <a:gd name="T13" fmla="*/ 0 60000 65536"/>
                <a:gd name="T14" fmla="*/ 0 60000 65536"/>
                <a:gd name="T15" fmla="*/ 0 w 40"/>
                <a:gd name="T16" fmla="*/ 0 h 63"/>
                <a:gd name="T17" fmla="*/ 40 w 40"/>
                <a:gd name="T18" fmla="*/ 63 h 63"/>
              </a:gdLst>
              <a:ahLst/>
              <a:cxnLst>
                <a:cxn ang="T10">
                  <a:pos x="T0" y="T1"/>
                </a:cxn>
                <a:cxn ang="T11">
                  <a:pos x="T2" y="T3"/>
                </a:cxn>
                <a:cxn ang="T12">
                  <a:pos x="T4" y="T5"/>
                </a:cxn>
                <a:cxn ang="T13">
                  <a:pos x="T6" y="T7"/>
                </a:cxn>
                <a:cxn ang="T14">
                  <a:pos x="T8" y="T9"/>
                </a:cxn>
              </a:cxnLst>
              <a:rect l="T15" t="T16" r="T17" b="T18"/>
              <a:pathLst>
                <a:path w="40" h="63">
                  <a:moveTo>
                    <a:pt x="40" y="33"/>
                  </a:moveTo>
                  <a:lnTo>
                    <a:pt x="40" y="63"/>
                  </a:lnTo>
                  <a:lnTo>
                    <a:pt x="0" y="32"/>
                  </a:lnTo>
                  <a:lnTo>
                    <a:pt x="0" y="0"/>
                  </a:lnTo>
                  <a:lnTo>
                    <a:pt x="40" y="33"/>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0" name="Freeform 293">
              <a:extLst>
                <a:ext uri="{FF2B5EF4-FFF2-40B4-BE49-F238E27FC236}">
                  <a16:creationId xmlns:a16="http://schemas.microsoft.com/office/drawing/2014/main" id="{63ACD15E-ED92-4565-82AC-824F73287F88}"/>
                </a:ext>
              </a:extLst>
            </p:cNvPr>
            <p:cNvSpPr>
              <a:spLocks/>
            </p:cNvSpPr>
            <p:nvPr/>
          </p:nvSpPr>
          <p:spPr bwMode="auto">
            <a:xfrm>
              <a:off x="2642" y="3244"/>
              <a:ext cx="32" cy="58"/>
            </a:xfrm>
            <a:custGeom>
              <a:avLst/>
              <a:gdLst>
                <a:gd name="T0" fmla="*/ 32 w 32"/>
                <a:gd name="T1" fmla="*/ 26 h 58"/>
                <a:gd name="T2" fmla="*/ 32 w 32"/>
                <a:gd name="T3" fmla="*/ 58 h 58"/>
                <a:gd name="T4" fmla="*/ 0 w 32"/>
                <a:gd name="T5" fmla="*/ 29 h 58"/>
                <a:gd name="T6" fmla="*/ 0 w 32"/>
                <a:gd name="T7" fmla="*/ 0 h 58"/>
                <a:gd name="T8" fmla="*/ 32 w 32"/>
                <a:gd name="T9" fmla="*/ 26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32" y="26"/>
                  </a:moveTo>
                  <a:lnTo>
                    <a:pt x="32" y="58"/>
                  </a:lnTo>
                  <a:lnTo>
                    <a:pt x="0" y="29"/>
                  </a:lnTo>
                  <a:lnTo>
                    <a:pt x="0" y="0"/>
                  </a:lnTo>
                  <a:lnTo>
                    <a:pt x="32" y="26"/>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1" name="Freeform 294">
              <a:extLst>
                <a:ext uri="{FF2B5EF4-FFF2-40B4-BE49-F238E27FC236}">
                  <a16:creationId xmlns:a16="http://schemas.microsoft.com/office/drawing/2014/main" id="{EC211111-B0E1-4614-986E-22C3444DB6C2}"/>
                </a:ext>
              </a:extLst>
            </p:cNvPr>
            <p:cNvSpPr>
              <a:spLocks/>
            </p:cNvSpPr>
            <p:nvPr/>
          </p:nvSpPr>
          <p:spPr bwMode="auto">
            <a:xfrm>
              <a:off x="2606" y="3215"/>
              <a:ext cx="34" cy="56"/>
            </a:xfrm>
            <a:custGeom>
              <a:avLst/>
              <a:gdLst>
                <a:gd name="T0" fmla="*/ 34 w 34"/>
                <a:gd name="T1" fmla="*/ 28 h 56"/>
                <a:gd name="T2" fmla="*/ 34 w 34"/>
                <a:gd name="T3" fmla="*/ 56 h 56"/>
                <a:gd name="T4" fmla="*/ 0 w 34"/>
                <a:gd name="T5" fmla="*/ 29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9"/>
                  </a:lnTo>
                  <a:lnTo>
                    <a:pt x="0" y="0"/>
                  </a:lnTo>
                  <a:lnTo>
                    <a:pt x="34" y="28"/>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2" name="Freeform 295">
              <a:extLst>
                <a:ext uri="{FF2B5EF4-FFF2-40B4-BE49-F238E27FC236}">
                  <a16:creationId xmlns:a16="http://schemas.microsoft.com/office/drawing/2014/main" id="{6710C607-E713-4CE4-9FB2-1F2B0D486D3F}"/>
                </a:ext>
              </a:extLst>
            </p:cNvPr>
            <p:cNvSpPr>
              <a:spLocks/>
            </p:cNvSpPr>
            <p:nvPr/>
          </p:nvSpPr>
          <p:spPr bwMode="auto">
            <a:xfrm>
              <a:off x="2575" y="3255"/>
              <a:ext cx="29" cy="51"/>
            </a:xfrm>
            <a:custGeom>
              <a:avLst/>
              <a:gdLst>
                <a:gd name="T0" fmla="*/ 29 w 29"/>
                <a:gd name="T1" fmla="*/ 24 h 51"/>
                <a:gd name="T2" fmla="*/ 29 w 29"/>
                <a:gd name="T3" fmla="*/ 51 h 51"/>
                <a:gd name="T4" fmla="*/ 0 w 29"/>
                <a:gd name="T5" fmla="*/ 25 h 51"/>
                <a:gd name="T6" fmla="*/ 0 w 29"/>
                <a:gd name="T7" fmla="*/ 0 h 51"/>
                <a:gd name="T8" fmla="*/ 29 w 29"/>
                <a:gd name="T9" fmla="*/ 24 h 51"/>
                <a:gd name="T10" fmla="*/ 0 60000 65536"/>
                <a:gd name="T11" fmla="*/ 0 60000 65536"/>
                <a:gd name="T12" fmla="*/ 0 60000 65536"/>
                <a:gd name="T13" fmla="*/ 0 60000 65536"/>
                <a:gd name="T14" fmla="*/ 0 60000 65536"/>
                <a:gd name="T15" fmla="*/ 0 w 29"/>
                <a:gd name="T16" fmla="*/ 0 h 51"/>
                <a:gd name="T17" fmla="*/ 29 w 29"/>
                <a:gd name="T18" fmla="*/ 51 h 51"/>
              </a:gdLst>
              <a:ahLst/>
              <a:cxnLst>
                <a:cxn ang="T10">
                  <a:pos x="T0" y="T1"/>
                </a:cxn>
                <a:cxn ang="T11">
                  <a:pos x="T2" y="T3"/>
                </a:cxn>
                <a:cxn ang="T12">
                  <a:pos x="T4" y="T5"/>
                </a:cxn>
                <a:cxn ang="T13">
                  <a:pos x="T6" y="T7"/>
                </a:cxn>
                <a:cxn ang="T14">
                  <a:pos x="T8" y="T9"/>
                </a:cxn>
              </a:cxnLst>
              <a:rect l="T15" t="T16" r="T17" b="T18"/>
              <a:pathLst>
                <a:path w="29" h="51">
                  <a:moveTo>
                    <a:pt x="29" y="24"/>
                  </a:moveTo>
                  <a:lnTo>
                    <a:pt x="29" y="51"/>
                  </a:lnTo>
                  <a:lnTo>
                    <a:pt x="0" y="25"/>
                  </a:lnTo>
                  <a:lnTo>
                    <a:pt x="0" y="0"/>
                  </a:lnTo>
                  <a:lnTo>
                    <a:pt x="29" y="2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3" name="Freeform 296">
              <a:extLst>
                <a:ext uri="{FF2B5EF4-FFF2-40B4-BE49-F238E27FC236}">
                  <a16:creationId xmlns:a16="http://schemas.microsoft.com/office/drawing/2014/main" id="{CB69529D-0271-4E80-B534-8DA3C8DEB8C2}"/>
                </a:ext>
              </a:extLst>
            </p:cNvPr>
            <p:cNvSpPr>
              <a:spLocks/>
            </p:cNvSpPr>
            <p:nvPr/>
          </p:nvSpPr>
          <p:spPr bwMode="auto">
            <a:xfrm>
              <a:off x="2676" y="3344"/>
              <a:ext cx="40" cy="64"/>
            </a:xfrm>
            <a:custGeom>
              <a:avLst/>
              <a:gdLst>
                <a:gd name="T0" fmla="*/ 40 w 40"/>
                <a:gd name="T1" fmla="*/ 35 h 64"/>
                <a:gd name="T2" fmla="*/ 40 w 40"/>
                <a:gd name="T3" fmla="*/ 64 h 64"/>
                <a:gd name="T4" fmla="*/ 0 w 40"/>
                <a:gd name="T5" fmla="*/ 30 h 64"/>
                <a:gd name="T6" fmla="*/ 0 w 40"/>
                <a:gd name="T7" fmla="*/ 0 h 64"/>
                <a:gd name="T8" fmla="*/ 40 w 40"/>
                <a:gd name="T9" fmla="*/ 35 h 64"/>
                <a:gd name="T10" fmla="*/ 0 60000 65536"/>
                <a:gd name="T11" fmla="*/ 0 60000 65536"/>
                <a:gd name="T12" fmla="*/ 0 60000 65536"/>
                <a:gd name="T13" fmla="*/ 0 60000 65536"/>
                <a:gd name="T14" fmla="*/ 0 60000 65536"/>
                <a:gd name="T15" fmla="*/ 0 w 40"/>
                <a:gd name="T16" fmla="*/ 0 h 64"/>
                <a:gd name="T17" fmla="*/ 40 w 40"/>
                <a:gd name="T18" fmla="*/ 64 h 64"/>
              </a:gdLst>
              <a:ahLst/>
              <a:cxnLst>
                <a:cxn ang="T10">
                  <a:pos x="T0" y="T1"/>
                </a:cxn>
                <a:cxn ang="T11">
                  <a:pos x="T2" y="T3"/>
                </a:cxn>
                <a:cxn ang="T12">
                  <a:pos x="T4" y="T5"/>
                </a:cxn>
                <a:cxn ang="T13">
                  <a:pos x="T6" y="T7"/>
                </a:cxn>
                <a:cxn ang="T14">
                  <a:pos x="T8" y="T9"/>
                </a:cxn>
              </a:cxnLst>
              <a:rect l="T15" t="T16" r="T17" b="T18"/>
              <a:pathLst>
                <a:path w="40" h="64">
                  <a:moveTo>
                    <a:pt x="40" y="35"/>
                  </a:moveTo>
                  <a:lnTo>
                    <a:pt x="40" y="64"/>
                  </a:lnTo>
                  <a:lnTo>
                    <a:pt x="0" y="30"/>
                  </a:lnTo>
                  <a:lnTo>
                    <a:pt x="0" y="0"/>
                  </a:lnTo>
                  <a:lnTo>
                    <a:pt x="40" y="3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4" name="Freeform 297">
              <a:extLst>
                <a:ext uri="{FF2B5EF4-FFF2-40B4-BE49-F238E27FC236}">
                  <a16:creationId xmlns:a16="http://schemas.microsoft.com/office/drawing/2014/main" id="{DC22F5D9-466C-4CEC-A1AB-79A96409D40D}"/>
                </a:ext>
              </a:extLst>
            </p:cNvPr>
            <p:cNvSpPr>
              <a:spLocks/>
            </p:cNvSpPr>
            <p:nvPr/>
          </p:nvSpPr>
          <p:spPr bwMode="auto">
            <a:xfrm>
              <a:off x="2642" y="3313"/>
              <a:ext cx="32" cy="60"/>
            </a:xfrm>
            <a:custGeom>
              <a:avLst/>
              <a:gdLst>
                <a:gd name="T0" fmla="*/ 32 w 32"/>
                <a:gd name="T1" fmla="*/ 29 h 60"/>
                <a:gd name="T2" fmla="*/ 32 w 32"/>
                <a:gd name="T3" fmla="*/ 60 h 60"/>
                <a:gd name="T4" fmla="*/ 0 w 32"/>
                <a:gd name="T5" fmla="*/ 29 h 60"/>
                <a:gd name="T6" fmla="*/ 0 w 32"/>
                <a:gd name="T7" fmla="*/ 0 h 60"/>
                <a:gd name="T8" fmla="*/ 32 w 32"/>
                <a:gd name="T9" fmla="*/ 29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2" y="29"/>
                  </a:moveTo>
                  <a:lnTo>
                    <a:pt x="32" y="60"/>
                  </a:lnTo>
                  <a:lnTo>
                    <a:pt x="0" y="29"/>
                  </a:lnTo>
                  <a:lnTo>
                    <a:pt x="0" y="0"/>
                  </a:lnTo>
                  <a:lnTo>
                    <a:pt x="32" y="29"/>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5" name="Freeform 298">
              <a:extLst>
                <a:ext uri="{FF2B5EF4-FFF2-40B4-BE49-F238E27FC236}">
                  <a16:creationId xmlns:a16="http://schemas.microsoft.com/office/drawing/2014/main" id="{0B79707A-D83E-4F52-906E-DED49DCC2835}"/>
                </a:ext>
              </a:extLst>
            </p:cNvPr>
            <p:cNvSpPr>
              <a:spLocks/>
            </p:cNvSpPr>
            <p:nvPr/>
          </p:nvSpPr>
          <p:spPr bwMode="auto">
            <a:xfrm>
              <a:off x="2606" y="3280"/>
              <a:ext cx="34" cy="60"/>
            </a:xfrm>
            <a:custGeom>
              <a:avLst/>
              <a:gdLst>
                <a:gd name="T0" fmla="*/ 34 w 34"/>
                <a:gd name="T1" fmla="*/ 32 h 60"/>
                <a:gd name="T2" fmla="*/ 34 w 34"/>
                <a:gd name="T3" fmla="*/ 60 h 60"/>
                <a:gd name="T4" fmla="*/ 0 w 34"/>
                <a:gd name="T5" fmla="*/ 30 h 60"/>
                <a:gd name="T6" fmla="*/ 0 w 34"/>
                <a:gd name="T7" fmla="*/ 0 h 60"/>
                <a:gd name="T8" fmla="*/ 34 w 34"/>
                <a:gd name="T9" fmla="*/ 32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4" y="32"/>
                  </a:moveTo>
                  <a:lnTo>
                    <a:pt x="34" y="60"/>
                  </a:lnTo>
                  <a:lnTo>
                    <a:pt x="0" y="30"/>
                  </a:lnTo>
                  <a:lnTo>
                    <a:pt x="0" y="0"/>
                  </a:lnTo>
                  <a:lnTo>
                    <a:pt x="34" y="3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6" name="Freeform 299">
              <a:extLst>
                <a:ext uri="{FF2B5EF4-FFF2-40B4-BE49-F238E27FC236}">
                  <a16:creationId xmlns:a16="http://schemas.microsoft.com/office/drawing/2014/main" id="{61AB791A-5ECE-4B9E-8422-D9C3005DD889}"/>
                </a:ext>
              </a:extLst>
            </p:cNvPr>
            <p:cNvSpPr>
              <a:spLocks/>
            </p:cNvSpPr>
            <p:nvPr/>
          </p:nvSpPr>
          <p:spPr bwMode="auto">
            <a:xfrm>
              <a:off x="2575" y="3318"/>
              <a:ext cx="29" cy="56"/>
            </a:xfrm>
            <a:custGeom>
              <a:avLst/>
              <a:gdLst>
                <a:gd name="T0" fmla="*/ 29 w 29"/>
                <a:gd name="T1" fmla="*/ 29 h 56"/>
                <a:gd name="T2" fmla="*/ 29 w 29"/>
                <a:gd name="T3" fmla="*/ 56 h 56"/>
                <a:gd name="T4" fmla="*/ 0 w 29"/>
                <a:gd name="T5" fmla="*/ 28 h 56"/>
                <a:gd name="T6" fmla="*/ 0 w 29"/>
                <a:gd name="T7" fmla="*/ 0 h 56"/>
                <a:gd name="T8" fmla="*/ 29 w 29"/>
                <a:gd name="T9" fmla="*/ 29 h 56"/>
                <a:gd name="T10" fmla="*/ 0 60000 65536"/>
                <a:gd name="T11" fmla="*/ 0 60000 65536"/>
                <a:gd name="T12" fmla="*/ 0 60000 65536"/>
                <a:gd name="T13" fmla="*/ 0 60000 65536"/>
                <a:gd name="T14" fmla="*/ 0 60000 65536"/>
                <a:gd name="T15" fmla="*/ 0 w 29"/>
                <a:gd name="T16" fmla="*/ 0 h 56"/>
                <a:gd name="T17" fmla="*/ 29 w 29"/>
                <a:gd name="T18" fmla="*/ 56 h 56"/>
              </a:gdLst>
              <a:ahLst/>
              <a:cxnLst>
                <a:cxn ang="T10">
                  <a:pos x="T0" y="T1"/>
                </a:cxn>
                <a:cxn ang="T11">
                  <a:pos x="T2" y="T3"/>
                </a:cxn>
                <a:cxn ang="T12">
                  <a:pos x="T4" y="T5"/>
                </a:cxn>
                <a:cxn ang="T13">
                  <a:pos x="T6" y="T7"/>
                </a:cxn>
                <a:cxn ang="T14">
                  <a:pos x="T8" y="T9"/>
                </a:cxn>
              </a:cxnLst>
              <a:rect l="T15" t="T16" r="T17" b="T18"/>
              <a:pathLst>
                <a:path w="29" h="56">
                  <a:moveTo>
                    <a:pt x="29" y="29"/>
                  </a:moveTo>
                  <a:lnTo>
                    <a:pt x="29" y="56"/>
                  </a:lnTo>
                  <a:lnTo>
                    <a:pt x="0" y="28"/>
                  </a:lnTo>
                  <a:lnTo>
                    <a:pt x="0" y="0"/>
                  </a:lnTo>
                  <a:lnTo>
                    <a:pt x="29" y="2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7" name="Freeform 300">
              <a:extLst>
                <a:ext uri="{FF2B5EF4-FFF2-40B4-BE49-F238E27FC236}">
                  <a16:creationId xmlns:a16="http://schemas.microsoft.com/office/drawing/2014/main" id="{B3166E2B-497B-4566-ACB0-ECEF415C2934}"/>
                </a:ext>
              </a:extLst>
            </p:cNvPr>
            <p:cNvSpPr>
              <a:spLocks/>
            </p:cNvSpPr>
            <p:nvPr/>
          </p:nvSpPr>
          <p:spPr bwMode="auto">
            <a:xfrm>
              <a:off x="2676" y="3415"/>
              <a:ext cx="40" cy="70"/>
            </a:xfrm>
            <a:custGeom>
              <a:avLst/>
              <a:gdLst>
                <a:gd name="T0" fmla="*/ 40 w 40"/>
                <a:gd name="T1" fmla="*/ 38 h 70"/>
                <a:gd name="T2" fmla="*/ 40 w 40"/>
                <a:gd name="T3" fmla="*/ 70 h 70"/>
                <a:gd name="T4" fmla="*/ 0 w 40"/>
                <a:gd name="T5" fmla="*/ 31 h 70"/>
                <a:gd name="T6" fmla="*/ 0 w 40"/>
                <a:gd name="T7" fmla="*/ 0 h 70"/>
                <a:gd name="T8" fmla="*/ 40 w 40"/>
                <a:gd name="T9" fmla="*/ 38 h 70"/>
                <a:gd name="T10" fmla="*/ 0 60000 65536"/>
                <a:gd name="T11" fmla="*/ 0 60000 65536"/>
                <a:gd name="T12" fmla="*/ 0 60000 65536"/>
                <a:gd name="T13" fmla="*/ 0 60000 65536"/>
                <a:gd name="T14" fmla="*/ 0 60000 65536"/>
                <a:gd name="T15" fmla="*/ 0 w 40"/>
                <a:gd name="T16" fmla="*/ 0 h 70"/>
                <a:gd name="T17" fmla="*/ 40 w 40"/>
                <a:gd name="T18" fmla="*/ 70 h 70"/>
              </a:gdLst>
              <a:ahLst/>
              <a:cxnLst>
                <a:cxn ang="T10">
                  <a:pos x="T0" y="T1"/>
                </a:cxn>
                <a:cxn ang="T11">
                  <a:pos x="T2" y="T3"/>
                </a:cxn>
                <a:cxn ang="T12">
                  <a:pos x="T4" y="T5"/>
                </a:cxn>
                <a:cxn ang="T13">
                  <a:pos x="T6" y="T7"/>
                </a:cxn>
                <a:cxn ang="T14">
                  <a:pos x="T8" y="T9"/>
                </a:cxn>
              </a:cxnLst>
              <a:rect l="T15" t="T16" r="T17" b="T18"/>
              <a:pathLst>
                <a:path w="40" h="70">
                  <a:moveTo>
                    <a:pt x="40" y="38"/>
                  </a:moveTo>
                  <a:lnTo>
                    <a:pt x="40" y="70"/>
                  </a:lnTo>
                  <a:lnTo>
                    <a:pt x="0" y="31"/>
                  </a:lnTo>
                  <a:lnTo>
                    <a:pt x="0" y="0"/>
                  </a:lnTo>
                  <a:lnTo>
                    <a:pt x="40" y="3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8" name="Freeform 301">
              <a:extLst>
                <a:ext uri="{FF2B5EF4-FFF2-40B4-BE49-F238E27FC236}">
                  <a16:creationId xmlns:a16="http://schemas.microsoft.com/office/drawing/2014/main" id="{8A67BF6C-3C51-4982-BE35-86F69039B0C0}"/>
                </a:ext>
              </a:extLst>
            </p:cNvPr>
            <p:cNvSpPr>
              <a:spLocks/>
            </p:cNvSpPr>
            <p:nvPr/>
          </p:nvSpPr>
          <p:spPr bwMode="auto">
            <a:xfrm>
              <a:off x="2642" y="3383"/>
              <a:ext cx="32" cy="62"/>
            </a:xfrm>
            <a:custGeom>
              <a:avLst/>
              <a:gdLst>
                <a:gd name="T0" fmla="*/ 32 w 32"/>
                <a:gd name="T1" fmla="*/ 31 h 62"/>
                <a:gd name="T2" fmla="*/ 32 w 32"/>
                <a:gd name="T3" fmla="*/ 62 h 62"/>
                <a:gd name="T4" fmla="*/ 0 w 32"/>
                <a:gd name="T5" fmla="*/ 30 h 62"/>
                <a:gd name="T6" fmla="*/ 0 w 32"/>
                <a:gd name="T7" fmla="*/ 0 h 62"/>
                <a:gd name="T8" fmla="*/ 32 w 32"/>
                <a:gd name="T9" fmla="*/ 3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2" y="31"/>
                  </a:moveTo>
                  <a:lnTo>
                    <a:pt x="32" y="62"/>
                  </a:lnTo>
                  <a:lnTo>
                    <a:pt x="0" y="30"/>
                  </a:lnTo>
                  <a:lnTo>
                    <a:pt x="0" y="0"/>
                  </a:lnTo>
                  <a:lnTo>
                    <a:pt x="32" y="31"/>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9" name="Freeform 302">
              <a:extLst>
                <a:ext uri="{FF2B5EF4-FFF2-40B4-BE49-F238E27FC236}">
                  <a16:creationId xmlns:a16="http://schemas.microsoft.com/office/drawing/2014/main" id="{2EBCF52B-E3B5-4DF7-AE7A-3EA59D66390A}"/>
                </a:ext>
              </a:extLst>
            </p:cNvPr>
            <p:cNvSpPr>
              <a:spLocks/>
            </p:cNvSpPr>
            <p:nvPr/>
          </p:nvSpPr>
          <p:spPr bwMode="auto">
            <a:xfrm>
              <a:off x="2606" y="3348"/>
              <a:ext cx="34" cy="62"/>
            </a:xfrm>
            <a:custGeom>
              <a:avLst/>
              <a:gdLst>
                <a:gd name="T0" fmla="*/ 34 w 34"/>
                <a:gd name="T1" fmla="*/ 34 h 62"/>
                <a:gd name="T2" fmla="*/ 34 w 34"/>
                <a:gd name="T3" fmla="*/ 62 h 62"/>
                <a:gd name="T4" fmla="*/ 0 w 34"/>
                <a:gd name="T5" fmla="*/ 28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8"/>
                  </a:lnTo>
                  <a:lnTo>
                    <a:pt x="0" y="0"/>
                  </a:lnTo>
                  <a:lnTo>
                    <a:pt x="34" y="3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0" name="Freeform 303">
              <a:extLst>
                <a:ext uri="{FF2B5EF4-FFF2-40B4-BE49-F238E27FC236}">
                  <a16:creationId xmlns:a16="http://schemas.microsoft.com/office/drawing/2014/main" id="{D5DABCD5-0D48-43B5-A4CD-99DBEE15A74F}"/>
                </a:ext>
              </a:extLst>
            </p:cNvPr>
            <p:cNvSpPr>
              <a:spLocks/>
            </p:cNvSpPr>
            <p:nvPr/>
          </p:nvSpPr>
          <p:spPr bwMode="auto">
            <a:xfrm>
              <a:off x="2677" y="3057"/>
              <a:ext cx="38" cy="54"/>
            </a:xfrm>
            <a:custGeom>
              <a:avLst/>
              <a:gdLst>
                <a:gd name="T0" fmla="*/ 38 w 38"/>
                <a:gd name="T1" fmla="*/ 23 h 54"/>
                <a:gd name="T2" fmla="*/ 38 w 38"/>
                <a:gd name="T3" fmla="*/ 54 h 54"/>
                <a:gd name="T4" fmla="*/ 0 w 38"/>
                <a:gd name="T5" fmla="*/ 31 h 54"/>
                <a:gd name="T6" fmla="*/ 0 w 38"/>
                <a:gd name="T7" fmla="*/ 0 h 54"/>
                <a:gd name="T8" fmla="*/ 38 w 38"/>
                <a:gd name="T9" fmla="*/ 23 h 54"/>
                <a:gd name="T10" fmla="*/ 0 60000 65536"/>
                <a:gd name="T11" fmla="*/ 0 60000 65536"/>
                <a:gd name="T12" fmla="*/ 0 60000 65536"/>
                <a:gd name="T13" fmla="*/ 0 60000 65536"/>
                <a:gd name="T14" fmla="*/ 0 60000 65536"/>
                <a:gd name="T15" fmla="*/ 0 w 38"/>
                <a:gd name="T16" fmla="*/ 0 h 54"/>
                <a:gd name="T17" fmla="*/ 38 w 38"/>
                <a:gd name="T18" fmla="*/ 54 h 54"/>
              </a:gdLst>
              <a:ahLst/>
              <a:cxnLst>
                <a:cxn ang="T10">
                  <a:pos x="T0" y="T1"/>
                </a:cxn>
                <a:cxn ang="T11">
                  <a:pos x="T2" y="T3"/>
                </a:cxn>
                <a:cxn ang="T12">
                  <a:pos x="T4" y="T5"/>
                </a:cxn>
                <a:cxn ang="T13">
                  <a:pos x="T6" y="T7"/>
                </a:cxn>
                <a:cxn ang="T14">
                  <a:pos x="T8" y="T9"/>
                </a:cxn>
              </a:cxnLst>
              <a:rect l="T15" t="T16" r="T17" b="T18"/>
              <a:pathLst>
                <a:path w="38" h="54">
                  <a:moveTo>
                    <a:pt x="38" y="23"/>
                  </a:moveTo>
                  <a:lnTo>
                    <a:pt x="38" y="54"/>
                  </a:lnTo>
                  <a:lnTo>
                    <a:pt x="0" y="31"/>
                  </a:lnTo>
                  <a:lnTo>
                    <a:pt x="0" y="0"/>
                  </a:lnTo>
                  <a:lnTo>
                    <a:pt x="38" y="2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1" name="Freeform 304">
              <a:extLst>
                <a:ext uri="{FF2B5EF4-FFF2-40B4-BE49-F238E27FC236}">
                  <a16:creationId xmlns:a16="http://schemas.microsoft.com/office/drawing/2014/main" id="{EB3FCD78-6A3E-4F8A-BE73-23C8A29A51F7}"/>
                </a:ext>
              </a:extLst>
            </p:cNvPr>
            <p:cNvSpPr>
              <a:spLocks/>
            </p:cNvSpPr>
            <p:nvPr/>
          </p:nvSpPr>
          <p:spPr bwMode="auto">
            <a:xfrm>
              <a:off x="2704" y="3110"/>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2" name="Freeform 305">
              <a:extLst>
                <a:ext uri="{FF2B5EF4-FFF2-40B4-BE49-F238E27FC236}">
                  <a16:creationId xmlns:a16="http://schemas.microsoft.com/office/drawing/2014/main" id="{F5D3633C-CDEA-4643-BB9F-7A25B882BB86}"/>
                </a:ext>
              </a:extLst>
            </p:cNvPr>
            <p:cNvSpPr>
              <a:spLocks/>
            </p:cNvSpPr>
            <p:nvPr/>
          </p:nvSpPr>
          <p:spPr bwMode="auto">
            <a:xfrm>
              <a:off x="2677" y="3201"/>
              <a:ext cx="38" cy="58"/>
            </a:xfrm>
            <a:custGeom>
              <a:avLst/>
              <a:gdLst>
                <a:gd name="T0" fmla="*/ 38 w 38"/>
                <a:gd name="T1" fmla="*/ 27 h 58"/>
                <a:gd name="T2" fmla="*/ 38 w 38"/>
                <a:gd name="T3" fmla="*/ 58 h 58"/>
                <a:gd name="T4" fmla="*/ 0 w 38"/>
                <a:gd name="T5" fmla="*/ 30 h 58"/>
                <a:gd name="T6" fmla="*/ 0 w 38"/>
                <a:gd name="T7" fmla="*/ 0 h 58"/>
                <a:gd name="T8" fmla="*/ 38 w 38"/>
                <a:gd name="T9" fmla="*/ 27 h 58"/>
                <a:gd name="T10" fmla="*/ 0 60000 65536"/>
                <a:gd name="T11" fmla="*/ 0 60000 65536"/>
                <a:gd name="T12" fmla="*/ 0 60000 65536"/>
                <a:gd name="T13" fmla="*/ 0 60000 65536"/>
                <a:gd name="T14" fmla="*/ 0 60000 65536"/>
                <a:gd name="T15" fmla="*/ 0 w 38"/>
                <a:gd name="T16" fmla="*/ 0 h 58"/>
                <a:gd name="T17" fmla="*/ 38 w 38"/>
                <a:gd name="T18" fmla="*/ 58 h 58"/>
              </a:gdLst>
              <a:ahLst/>
              <a:cxnLst>
                <a:cxn ang="T10">
                  <a:pos x="T0" y="T1"/>
                </a:cxn>
                <a:cxn ang="T11">
                  <a:pos x="T2" y="T3"/>
                </a:cxn>
                <a:cxn ang="T12">
                  <a:pos x="T4" y="T5"/>
                </a:cxn>
                <a:cxn ang="T13">
                  <a:pos x="T6" y="T7"/>
                </a:cxn>
                <a:cxn ang="T14">
                  <a:pos x="T8" y="T9"/>
                </a:cxn>
              </a:cxnLst>
              <a:rect l="T15" t="T16" r="T17" b="T18"/>
              <a:pathLst>
                <a:path w="38" h="58">
                  <a:moveTo>
                    <a:pt x="38" y="27"/>
                  </a:moveTo>
                  <a:lnTo>
                    <a:pt x="38" y="58"/>
                  </a:lnTo>
                  <a:lnTo>
                    <a:pt x="0" y="30"/>
                  </a:lnTo>
                  <a:lnTo>
                    <a:pt x="0" y="0"/>
                  </a:lnTo>
                  <a:lnTo>
                    <a:pt x="38" y="2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3" name="Rectangle 306">
              <a:extLst>
                <a:ext uri="{FF2B5EF4-FFF2-40B4-BE49-F238E27FC236}">
                  <a16:creationId xmlns:a16="http://schemas.microsoft.com/office/drawing/2014/main" id="{26DE659E-A4DC-4B67-B1CE-7322F5F4190E}"/>
                </a:ext>
              </a:extLst>
            </p:cNvPr>
            <p:cNvSpPr>
              <a:spLocks noChangeArrowheads="1"/>
            </p:cNvSpPr>
            <p:nvPr/>
          </p:nvSpPr>
          <p:spPr bwMode="auto">
            <a:xfrm>
              <a:off x="2715" y="3379"/>
              <a:ext cx="18" cy="32"/>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4" name="Freeform 307">
              <a:extLst>
                <a:ext uri="{FF2B5EF4-FFF2-40B4-BE49-F238E27FC236}">
                  <a16:creationId xmlns:a16="http://schemas.microsoft.com/office/drawing/2014/main" id="{29BFA49F-EC3A-4A8D-B3B5-125E751DA6E1}"/>
                </a:ext>
              </a:extLst>
            </p:cNvPr>
            <p:cNvSpPr>
              <a:spLocks/>
            </p:cNvSpPr>
            <p:nvPr/>
          </p:nvSpPr>
          <p:spPr bwMode="auto">
            <a:xfrm>
              <a:off x="2550" y="2912"/>
              <a:ext cx="278" cy="79"/>
            </a:xfrm>
            <a:custGeom>
              <a:avLst/>
              <a:gdLst>
                <a:gd name="T0" fmla="*/ 0 w 278"/>
                <a:gd name="T1" fmla="*/ 0 h 79"/>
                <a:gd name="T2" fmla="*/ 119 w 278"/>
                <a:gd name="T3" fmla="*/ 6 h 79"/>
                <a:gd name="T4" fmla="*/ 278 w 278"/>
                <a:gd name="T5" fmla="*/ 75 h 79"/>
                <a:gd name="T6" fmla="*/ 168 w 278"/>
                <a:gd name="T7" fmla="*/ 79 h 79"/>
                <a:gd name="T8" fmla="*/ 0 w 278"/>
                <a:gd name="T9" fmla="*/ 0 h 79"/>
                <a:gd name="T10" fmla="*/ 0 60000 65536"/>
                <a:gd name="T11" fmla="*/ 0 60000 65536"/>
                <a:gd name="T12" fmla="*/ 0 60000 65536"/>
                <a:gd name="T13" fmla="*/ 0 60000 65536"/>
                <a:gd name="T14" fmla="*/ 0 60000 65536"/>
                <a:gd name="T15" fmla="*/ 0 w 278"/>
                <a:gd name="T16" fmla="*/ 0 h 79"/>
                <a:gd name="T17" fmla="*/ 278 w 278"/>
                <a:gd name="T18" fmla="*/ 79 h 79"/>
              </a:gdLst>
              <a:ahLst/>
              <a:cxnLst>
                <a:cxn ang="T10">
                  <a:pos x="T0" y="T1"/>
                </a:cxn>
                <a:cxn ang="T11">
                  <a:pos x="T2" y="T3"/>
                </a:cxn>
                <a:cxn ang="T12">
                  <a:pos x="T4" y="T5"/>
                </a:cxn>
                <a:cxn ang="T13">
                  <a:pos x="T6" y="T7"/>
                </a:cxn>
                <a:cxn ang="T14">
                  <a:pos x="T8" y="T9"/>
                </a:cxn>
              </a:cxnLst>
              <a:rect l="T15" t="T16" r="T17" b="T18"/>
              <a:pathLst>
                <a:path w="278" h="79">
                  <a:moveTo>
                    <a:pt x="0" y="0"/>
                  </a:moveTo>
                  <a:lnTo>
                    <a:pt x="119" y="6"/>
                  </a:lnTo>
                  <a:lnTo>
                    <a:pt x="278" y="75"/>
                  </a:lnTo>
                  <a:lnTo>
                    <a:pt x="168" y="79"/>
                  </a:lnTo>
                  <a:lnTo>
                    <a:pt x="0"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5" name="Freeform 308">
              <a:extLst>
                <a:ext uri="{FF2B5EF4-FFF2-40B4-BE49-F238E27FC236}">
                  <a16:creationId xmlns:a16="http://schemas.microsoft.com/office/drawing/2014/main" id="{9BD10556-3C51-4C9C-9908-7BAF9833D13A}"/>
                </a:ext>
              </a:extLst>
            </p:cNvPr>
            <p:cNvSpPr>
              <a:spLocks/>
            </p:cNvSpPr>
            <p:nvPr/>
          </p:nvSpPr>
          <p:spPr bwMode="auto">
            <a:xfrm>
              <a:off x="2719" y="2985"/>
              <a:ext cx="108" cy="59"/>
            </a:xfrm>
            <a:custGeom>
              <a:avLst/>
              <a:gdLst>
                <a:gd name="T0" fmla="*/ 1 w 108"/>
                <a:gd name="T1" fmla="*/ 1 h 59"/>
                <a:gd name="T2" fmla="*/ 108 w 108"/>
                <a:gd name="T3" fmla="*/ 0 h 59"/>
                <a:gd name="T4" fmla="*/ 108 w 108"/>
                <a:gd name="T5" fmla="*/ 59 h 59"/>
                <a:gd name="T6" fmla="*/ 0 w 108"/>
                <a:gd name="T7" fmla="*/ 59 h 59"/>
                <a:gd name="T8" fmla="*/ 1 w 108"/>
                <a:gd name="T9" fmla="*/ 1 h 59"/>
                <a:gd name="T10" fmla="*/ 0 60000 65536"/>
                <a:gd name="T11" fmla="*/ 0 60000 65536"/>
                <a:gd name="T12" fmla="*/ 0 60000 65536"/>
                <a:gd name="T13" fmla="*/ 0 60000 65536"/>
                <a:gd name="T14" fmla="*/ 0 60000 65536"/>
                <a:gd name="T15" fmla="*/ 0 w 108"/>
                <a:gd name="T16" fmla="*/ 0 h 59"/>
                <a:gd name="T17" fmla="*/ 108 w 108"/>
                <a:gd name="T18" fmla="*/ 59 h 59"/>
              </a:gdLst>
              <a:ahLst/>
              <a:cxnLst>
                <a:cxn ang="T10">
                  <a:pos x="T0" y="T1"/>
                </a:cxn>
                <a:cxn ang="T11">
                  <a:pos x="T2" y="T3"/>
                </a:cxn>
                <a:cxn ang="T12">
                  <a:pos x="T4" y="T5"/>
                </a:cxn>
                <a:cxn ang="T13">
                  <a:pos x="T6" y="T7"/>
                </a:cxn>
                <a:cxn ang="T14">
                  <a:pos x="T8" y="T9"/>
                </a:cxn>
              </a:cxnLst>
              <a:rect l="T15" t="T16" r="T17" b="T18"/>
              <a:pathLst>
                <a:path w="108" h="59">
                  <a:moveTo>
                    <a:pt x="1" y="1"/>
                  </a:moveTo>
                  <a:lnTo>
                    <a:pt x="108" y="0"/>
                  </a:lnTo>
                  <a:lnTo>
                    <a:pt x="108" y="59"/>
                  </a:lnTo>
                  <a:lnTo>
                    <a:pt x="0" y="59"/>
                  </a:lnTo>
                  <a:lnTo>
                    <a:pt x="1" y="1"/>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6" name="Freeform 309">
              <a:extLst>
                <a:ext uri="{FF2B5EF4-FFF2-40B4-BE49-F238E27FC236}">
                  <a16:creationId xmlns:a16="http://schemas.microsoft.com/office/drawing/2014/main" id="{AC3E693E-588F-45CA-A9BE-988D22012C5D}"/>
                </a:ext>
              </a:extLst>
            </p:cNvPr>
            <p:cNvSpPr>
              <a:spLocks/>
            </p:cNvSpPr>
            <p:nvPr/>
          </p:nvSpPr>
          <p:spPr bwMode="auto">
            <a:xfrm>
              <a:off x="2551" y="2912"/>
              <a:ext cx="172" cy="131"/>
            </a:xfrm>
            <a:custGeom>
              <a:avLst/>
              <a:gdLst>
                <a:gd name="T0" fmla="*/ 0 w 172"/>
                <a:gd name="T1" fmla="*/ 0 h 131"/>
                <a:gd name="T2" fmla="*/ 0 w 172"/>
                <a:gd name="T3" fmla="*/ 45 h 131"/>
                <a:gd name="T4" fmla="*/ 172 w 172"/>
                <a:gd name="T5" fmla="*/ 131 h 131"/>
                <a:gd name="T6" fmla="*/ 172 w 172"/>
                <a:gd name="T7" fmla="*/ 73 h 131"/>
                <a:gd name="T8" fmla="*/ 0 w 172"/>
                <a:gd name="T9" fmla="*/ 0 h 131"/>
                <a:gd name="T10" fmla="*/ 0 60000 65536"/>
                <a:gd name="T11" fmla="*/ 0 60000 65536"/>
                <a:gd name="T12" fmla="*/ 0 60000 65536"/>
                <a:gd name="T13" fmla="*/ 0 60000 65536"/>
                <a:gd name="T14" fmla="*/ 0 60000 65536"/>
                <a:gd name="T15" fmla="*/ 0 w 172"/>
                <a:gd name="T16" fmla="*/ 0 h 131"/>
                <a:gd name="T17" fmla="*/ 172 w 172"/>
                <a:gd name="T18" fmla="*/ 131 h 131"/>
              </a:gdLst>
              <a:ahLst/>
              <a:cxnLst>
                <a:cxn ang="T10">
                  <a:pos x="T0" y="T1"/>
                </a:cxn>
                <a:cxn ang="T11">
                  <a:pos x="T2" y="T3"/>
                </a:cxn>
                <a:cxn ang="T12">
                  <a:pos x="T4" y="T5"/>
                </a:cxn>
                <a:cxn ang="T13">
                  <a:pos x="T6" y="T7"/>
                </a:cxn>
                <a:cxn ang="T14">
                  <a:pos x="T8" y="T9"/>
                </a:cxn>
              </a:cxnLst>
              <a:rect l="T15" t="T16" r="T17" b="T18"/>
              <a:pathLst>
                <a:path w="172" h="131">
                  <a:moveTo>
                    <a:pt x="0" y="0"/>
                  </a:moveTo>
                  <a:lnTo>
                    <a:pt x="0" y="45"/>
                  </a:lnTo>
                  <a:lnTo>
                    <a:pt x="172" y="131"/>
                  </a:lnTo>
                  <a:lnTo>
                    <a:pt x="172" y="73"/>
                  </a:lnTo>
                  <a:lnTo>
                    <a:pt x="0" y="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17" name="Group 653">
            <a:extLst>
              <a:ext uri="{FF2B5EF4-FFF2-40B4-BE49-F238E27FC236}">
                <a16:creationId xmlns:a16="http://schemas.microsoft.com/office/drawing/2014/main" id="{419B8C84-622A-48C4-B13A-F7CBF4253286}"/>
              </a:ext>
            </a:extLst>
          </p:cNvPr>
          <p:cNvGrpSpPr/>
          <p:nvPr/>
        </p:nvGrpSpPr>
        <p:grpSpPr>
          <a:xfrm>
            <a:off x="4306766" y="3984954"/>
            <a:ext cx="600237" cy="305947"/>
            <a:chOff x="3668110" y="2448910"/>
            <a:chExt cx="3794234" cy="2165130"/>
          </a:xfrm>
        </p:grpSpPr>
        <p:sp>
          <p:nvSpPr>
            <p:cNvPr id="318" name="Rectangle 654">
              <a:extLst>
                <a:ext uri="{FF2B5EF4-FFF2-40B4-BE49-F238E27FC236}">
                  <a16:creationId xmlns:a16="http://schemas.microsoft.com/office/drawing/2014/main" id="{599C9A99-F2F8-4F36-8820-306A89316BE5}"/>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9" name="Freeform 655">
              <a:extLst>
                <a:ext uri="{FF2B5EF4-FFF2-40B4-BE49-F238E27FC236}">
                  <a16:creationId xmlns:a16="http://schemas.microsoft.com/office/drawing/2014/main" id="{D02B45C8-9BF3-4D3C-8C73-154DE9098408}"/>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20" name="Group 656">
              <a:extLst>
                <a:ext uri="{FF2B5EF4-FFF2-40B4-BE49-F238E27FC236}">
                  <a16:creationId xmlns:a16="http://schemas.microsoft.com/office/drawing/2014/main" id="{4DF58D1B-5329-45F8-A6C5-AA54E50D270A}"/>
                </a:ext>
              </a:extLst>
            </p:cNvPr>
            <p:cNvGrpSpPr/>
            <p:nvPr/>
          </p:nvGrpSpPr>
          <p:grpSpPr>
            <a:xfrm>
              <a:off x="3941378" y="2603243"/>
              <a:ext cx="3202061" cy="1066110"/>
              <a:chOff x="7939341" y="3037317"/>
              <a:chExt cx="897649" cy="353919"/>
            </a:xfrm>
          </p:grpSpPr>
          <p:sp>
            <p:nvSpPr>
              <p:cNvPr id="321" name="Freeform 657">
                <a:extLst>
                  <a:ext uri="{FF2B5EF4-FFF2-40B4-BE49-F238E27FC236}">
                    <a16:creationId xmlns:a16="http://schemas.microsoft.com/office/drawing/2014/main" id="{2383332A-F5EA-4EF4-AD25-2C6C2B78C79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2" name="Freeform 658">
                <a:extLst>
                  <a:ext uri="{FF2B5EF4-FFF2-40B4-BE49-F238E27FC236}">
                    <a16:creationId xmlns:a16="http://schemas.microsoft.com/office/drawing/2014/main" id="{3E75531A-3861-497F-88A6-50645078DDF3}"/>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3" name="Freeform 659">
                <a:extLst>
                  <a:ext uri="{FF2B5EF4-FFF2-40B4-BE49-F238E27FC236}">
                    <a16:creationId xmlns:a16="http://schemas.microsoft.com/office/drawing/2014/main" id="{68F4C709-6241-451B-A927-AD36815034E2}"/>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4" name="Freeform 660">
                <a:extLst>
                  <a:ext uri="{FF2B5EF4-FFF2-40B4-BE49-F238E27FC236}">
                    <a16:creationId xmlns:a16="http://schemas.microsoft.com/office/drawing/2014/main" id="{C101C96F-8780-42FE-8EAE-02F0E05E07AF}"/>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71" name="Group 1">
            <a:extLst>
              <a:ext uri="{FF2B5EF4-FFF2-40B4-BE49-F238E27FC236}">
                <a16:creationId xmlns:a16="http://schemas.microsoft.com/office/drawing/2014/main" id="{D4328171-BE16-4326-A1BE-8DE9BE6585E9}"/>
              </a:ext>
            </a:extLst>
          </p:cNvPr>
          <p:cNvGrpSpPr/>
          <p:nvPr/>
        </p:nvGrpSpPr>
        <p:grpSpPr>
          <a:xfrm>
            <a:off x="10428464" y="2842033"/>
            <a:ext cx="2380670" cy="1353012"/>
            <a:chOff x="7109192" y="1722780"/>
            <a:chExt cx="2380670" cy="1353012"/>
          </a:xfrm>
        </p:grpSpPr>
        <p:sp>
          <p:nvSpPr>
            <p:cNvPr id="372" name="Text Box 7">
              <a:extLst>
                <a:ext uri="{FF2B5EF4-FFF2-40B4-BE49-F238E27FC236}">
                  <a16:creationId xmlns:a16="http://schemas.microsoft.com/office/drawing/2014/main" id="{7BACAFEE-6BFB-4FA9-AD0B-F9F3BF31DBA8}"/>
                </a:ext>
              </a:extLst>
            </p:cNvPr>
            <p:cNvSpPr txBox="1">
              <a:spLocks noChangeArrowheads="1"/>
            </p:cNvSpPr>
            <p:nvPr/>
          </p:nvSpPr>
          <p:spPr bwMode="auto">
            <a:xfrm>
              <a:off x="7219298" y="2706460"/>
              <a:ext cx="2270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用户</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373" name="Group 44">
              <a:extLst>
                <a:ext uri="{FF2B5EF4-FFF2-40B4-BE49-F238E27FC236}">
                  <a16:creationId xmlns:a16="http://schemas.microsoft.com/office/drawing/2014/main" id="{D06D61C3-D1F4-4F35-AC8D-FD0146F52AF8}"/>
                </a:ext>
              </a:extLst>
            </p:cNvPr>
            <p:cNvGrpSpPr>
              <a:grpSpLocks/>
            </p:cNvGrpSpPr>
            <p:nvPr/>
          </p:nvGrpSpPr>
          <p:grpSpPr bwMode="auto">
            <a:xfrm>
              <a:off x="7109192" y="1722780"/>
              <a:ext cx="1066800" cy="1079500"/>
              <a:chOff x="-44" y="1473"/>
              <a:chExt cx="981" cy="1105"/>
            </a:xfrm>
          </p:grpSpPr>
          <p:pic>
            <p:nvPicPr>
              <p:cNvPr id="374" name="Picture 45" descr="desktop_computer_stylized_medium">
                <a:extLst>
                  <a:ext uri="{FF2B5EF4-FFF2-40B4-BE49-F238E27FC236}">
                    <a16:creationId xmlns:a16="http://schemas.microsoft.com/office/drawing/2014/main" id="{08EE4270-708D-4A10-8281-F19D94EF2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5" name="Freeform 46">
                <a:extLst>
                  <a:ext uri="{FF2B5EF4-FFF2-40B4-BE49-F238E27FC236}">
                    <a16:creationId xmlns:a16="http://schemas.microsoft.com/office/drawing/2014/main" id="{096B6BDD-1703-4356-8D3C-A6F248FEEF8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cxnSp>
        <p:nvCxnSpPr>
          <p:cNvPr id="377" name="Straight Connector 2">
            <a:extLst>
              <a:ext uri="{FF2B5EF4-FFF2-40B4-BE49-F238E27FC236}">
                <a16:creationId xmlns:a16="http://schemas.microsoft.com/office/drawing/2014/main" id="{1A64D9D5-8059-4A2F-B304-E78DEF8F44DA}"/>
              </a:ext>
            </a:extLst>
          </p:cNvPr>
          <p:cNvCxnSpPr>
            <a:cxnSpLocks/>
          </p:cNvCxnSpPr>
          <p:nvPr/>
        </p:nvCxnSpPr>
        <p:spPr>
          <a:xfrm>
            <a:off x="9356016" y="3341086"/>
            <a:ext cx="1433818" cy="6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98" name="任意多边形: 形状 397">
            <a:extLst>
              <a:ext uri="{FF2B5EF4-FFF2-40B4-BE49-F238E27FC236}">
                <a16:creationId xmlns:a16="http://schemas.microsoft.com/office/drawing/2014/main" id="{CD871B50-9E0D-4ECC-9C99-05FF919DEF99}"/>
              </a:ext>
            </a:extLst>
          </p:cNvPr>
          <p:cNvSpPr/>
          <p:nvPr/>
        </p:nvSpPr>
        <p:spPr>
          <a:xfrm>
            <a:off x="4419660" y="3155082"/>
            <a:ext cx="6132309" cy="915189"/>
          </a:xfrm>
          <a:custGeom>
            <a:avLst/>
            <a:gdLst>
              <a:gd name="connsiteX0" fmla="*/ 6482009 w 6482009"/>
              <a:gd name="connsiteY0" fmla="*/ 7332 h 915189"/>
              <a:gd name="connsiteX1" fmla="*/ 357434 w 6482009"/>
              <a:gd name="connsiteY1" fmla="*/ 121632 h 915189"/>
              <a:gd name="connsiteX2" fmla="*/ 728909 w 6482009"/>
              <a:gd name="connsiteY2" fmla="*/ 845532 h 915189"/>
              <a:gd name="connsiteX3" fmla="*/ 738434 w 6482009"/>
              <a:gd name="connsiteY3" fmla="*/ 845532 h 915189"/>
            </a:gdLst>
            <a:ahLst/>
            <a:cxnLst>
              <a:cxn ang="0">
                <a:pos x="connsiteX0" y="connsiteY0"/>
              </a:cxn>
              <a:cxn ang="0">
                <a:pos x="connsiteX1" y="connsiteY1"/>
              </a:cxn>
              <a:cxn ang="0">
                <a:pos x="connsiteX2" y="connsiteY2"/>
              </a:cxn>
              <a:cxn ang="0">
                <a:pos x="connsiteX3" y="connsiteY3"/>
              </a:cxn>
            </a:cxnLst>
            <a:rect l="l" t="t" r="r" b="b"/>
            <a:pathLst>
              <a:path w="6482009" h="915189">
                <a:moveTo>
                  <a:pt x="6482009" y="7332"/>
                </a:moveTo>
                <a:cubicBezTo>
                  <a:pt x="3899146" y="-5368"/>
                  <a:pt x="1316284" y="-18068"/>
                  <a:pt x="357434" y="121632"/>
                </a:cubicBezTo>
                <a:cubicBezTo>
                  <a:pt x="-601416" y="261332"/>
                  <a:pt x="665409" y="724882"/>
                  <a:pt x="728909" y="845532"/>
                </a:cubicBezTo>
                <a:cubicBezTo>
                  <a:pt x="792409" y="966182"/>
                  <a:pt x="765421" y="905857"/>
                  <a:pt x="738434" y="845532"/>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任意多边形: 形状 398">
            <a:extLst>
              <a:ext uri="{FF2B5EF4-FFF2-40B4-BE49-F238E27FC236}">
                <a16:creationId xmlns:a16="http://schemas.microsoft.com/office/drawing/2014/main" id="{5E13FDEC-ECB9-43BD-9EA1-60566D2E77A8}"/>
              </a:ext>
            </a:extLst>
          </p:cNvPr>
          <p:cNvSpPr/>
          <p:nvPr/>
        </p:nvSpPr>
        <p:spPr>
          <a:xfrm>
            <a:off x="4963076" y="3488625"/>
            <a:ext cx="5632493" cy="595178"/>
          </a:xfrm>
          <a:custGeom>
            <a:avLst/>
            <a:gdLst>
              <a:gd name="connsiteX0" fmla="*/ 6482009 w 6482009"/>
              <a:gd name="connsiteY0" fmla="*/ 7332 h 915189"/>
              <a:gd name="connsiteX1" fmla="*/ 357434 w 6482009"/>
              <a:gd name="connsiteY1" fmla="*/ 121632 h 915189"/>
              <a:gd name="connsiteX2" fmla="*/ 728909 w 6482009"/>
              <a:gd name="connsiteY2" fmla="*/ 845532 h 915189"/>
              <a:gd name="connsiteX3" fmla="*/ 738434 w 6482009"/>
              <a:gd name="connsiteY3" fmla="*/ 845532 h 915189"/>
            </a:gdLst>
            <a:ahLst/>
            <a:cxnLst>
              <a:cxn ang="0">
                <a:pos x="connsiteX0" y="connsiteY0"/>
              </a:cxn>
              <a:cxn ang="0">
                <a:pos x="connsiteX1" y="connsiteY1"/>
              </a:cxn>
              <a:cxn ang="0">
                <a:pos x="connsiteX2" y="connsiteY2"/>
              </a:cxn>
              <a:cxn ang="0">
                <a:pos x="connsiteX3" y="connsiteY3"/>
              </a:cxn>
            </a:cxnLst>
            <a:rect l="l" t="t" r="r" b="b"/>
            <a:pathLst>
              <a:path w="6482009" h="915189">
                <a:moveTo>
                  <a:pt x="6482009" y="7332"/>
                </a:moveTo>
                <a:cubicBezTo>
                  <a:pt x="3899146" y="-5368"/>
                  <a:pt x="1316284" y="-18068"/>
                  <a:pt x="357434" y="121632"/>
                </a:cubicBezTo>
                <a:cubicBezTo>
                  <a:pt x="-601416" y="261332"/>
                  <a:pt x="665409" y="724882"/>
                  <a:pt x="728909" y="845532"/>
                </a:cubicBezTo>
                <a:cubicBezTo>
                  <a:pt x="792409" y="966182"/>
                  <a:pt x="765421" y="905857"/>
                  <a:pt x="738434" y="845532"/>
                </a:cubicBezTo>
              </a:path>
            </a:pathLst>
          </a:custGeom>
          <a:noFill/>
          <a:ln w="3810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Text Box 379">
            <a:extLst>
              <a:ext uri="{FF2B5EF4-FFF2-40B4-BE49-F238E27FC236}">
                <a16:creationId xmlns:a16="http://schemas.microsoft.com/office/drawing/2014/main" id="{5EA56B62-1EC0-45C9-8EEC-C155169265C2}"/>
              </a:ext>
            </a:extLst>
          </p:cNvPr>
          <p:cNvSpPr txBox="1">
            <a:spLocks noChangeArrowheads="1"/>
          </p:cNvSpPr>
          <p:nvPr/>
        </p:nvSpPr>
        <p:spPr bwMode="auto">
          <a:xfrm>
            <a:off x="9193260" y="2682910"/>
            <a:ext cx="1580882" cy="389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en-US" altLang="zh-CN" sz="2400" dirty="0">
                <a:solidFill>
                  <a:srgbClr val="000000"/>
                </a:solidFill>
                <a:latin typeface="+mn-lt"/>
                <a:cs typeface="Arial" charset="0"/>
              </a:rPr>
              <a:t>HTML</a:t>
            </a:r>
            <a:r>
              <a:rPr lang="zh-CN" altLang="en-US" sz="2400" dirty="0">
                <a:solidFill>
                  <a:srgbClr val="000000"/>
                </a:solidFill>
                <a:latin typeface="+mn-lt"/>
                <a:cs typeface="Arial" charset="0"/>
              </a:rPr>
              <a:t>请求</a:t>
            </a:r>
            <a:endParaRPr lang="en-US" sz="2400" dirty="0">
              <a:solidFill>
                <a:srgbClr val="000000"/>
              </a:solidFill>
              <a:latin typeface="+mn-lt"/>
              <a:cs typeface="Arial" charset="0"/>
            </a:endParaRPr>
          </a:p>
        </p:txBody>
      </p:sp>
      <p:sp>
        <p:nvSpPr>
          <p:cNvPr id="401" name="Text Box 359">
            <a:extLst>
              <a:ext uri="{FF2B5EF4-FFF2-40B4-BE49-F238E27FC236}">
                <a16:creationId xmlns:a16="http://schemas.microsoft.com/office/drawing/2014/main" id="{0011ACA8-EC93-4F44-9AB7-7AECE86B4676}"/>
              </a:ext>
            </a:extLst>
          </p:cNvPr>
          <p:cNvSpPr txBox="1">
            <a:spLocks noChangeArrowheads="1"/>
          </p:cNvSpPr>
          <p:nvPr/>
        </p:nvSpPr>
        <p:spPr bwMode="auto">
          <a:xfrm>
            <a:off x="822538" y="4037183"/>
            <a:ext cx="1071235" cy="537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lnSpc>
                <a:spcPct val="80000"/>
              </a:lnSpc>
              <a:spcBef>
                <a:spcPct val="0"/>
              </a:spcBef>
              <a:spcAft>
                <a:spcPct val="0"/>
              </a:spcAft>
            </a:pPr>
            <a:r>
              <a:rPr lang="zh-CN" altLang="en-US" sz="1800" dirty="0">
                <a:solidFill>
                  <a:srgbClr val="000000"/>
                </a:solidFill>
                <a:latin typeface="+mn-lt"/>
                <a:cs typeface="Arial" charset="0"/>
              </a:rPr>
              <a:t>中间件服务器</a:t>
            </a:r>
            <a:endParaRPr lang="en-US" sz="1800" dirty="0">
              <a:solidFill>
                <a:srgbClr val="000000"/>
              </a:solidFill>
              <a:latin typeface="+mn-lt"/>
              <a:cs typeface="Arial" charset="0"/>
            </a:endParaRPr>
          </a:p>
        </p:txBody>
      </p:sp>
      <p:cxnSp>
        <p:nvCxnSpPr>
          <p:cNvPr id="403" name="连接符: 肘形 402">
            <a:extLst>
              <a:ext uri="{FF2B5EF4-FFF2-40B4-BE49-F238E27FC236}">
                <a16:creationId xmlns:a16="http://schemas.microsoft.com/office/drawing/2014/main" id="{2AEAE57B-F619-40F1-8542-2E781DD71D5D}"/>
              </a:ext>
            </a:extLst>
          </p:cNvPr>
          <p:cNvCxnSpPr>
            <a:stCxn id="318" idx="2"/>
            <a:endCxn id="147" idx="1"/>
          </p:cNvCxnSpPr>
          <p:nvPr/>
        </p:nvCxnSpPr>
        <p:spPr>
          <a:xfrm rot="16200000" flipH="1">
            <a:off x="4601004" y="4295701"/>
            <a:ext cx="514268" cy="504667"/>
          </a:xfrm>
          <a:prstGeom prst="bentConnector2">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4" name="矩形: 圆角 403">
            <a:extLst>
              <a:ext uri="{FF2B5EF4-FFF2-40B4-BE49-F238E27FC236}">
                <a16:creationId xmlns:a16="http://schemas.microsoft.com/office/drawing/2014/main" id="{710FEBE8-771D-42A8-8DEE-5E7FA6EEA7FA}"/>
              </a:ext>
            </a:extLst>
          </p:cNvPr>
          <p:cNvSpPr/>
          <p:nvPr/>
        </p:nvSpPr>
        <p:spPr>
          <a:xfrm>
            <a:off x="5952275" y="4381977"/>
            <a:ext cx="2075637" cy="1092489"/>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sym typeface="+mn-ea"/>
              </a:rPr>
              <a:t>.html</a:t>
            </a:r>
            <a:r>
              <a:rPr lang="zh-CN" altLang="en-US" b="1" dirty="0">
                <a:solidFill>
                  <a:schemeClr val="tx1"/>
                </a:solidFill>
                <a:sym typeface="+mn-ea"/>
              </a:rPr>
              <a:t>、</a:t>
            </a:r>
            <a:r>
              <a:rPr lang="en-US" altLang="zh-CN" b="1" dirty="0">
                <a:solidFill>
                  <a:schemeClr val="tx1"/>
                </a:solidFill>
                <a:sym typeface="+mn-ea"/>
              </a:rPr>
              <a:t>.xml</a:t>
            </a:r>
          </a:p>
          <a:p>
            <a:pPr algn="ctr"/>
            <a:r>
              <a:rPr lang="en-US" altLang="zh-CN" b="1" dirty="0">
                <a:solidFill>
                  <a:schemeClr val="tx1"/>
                </a:solidFill>
                <a:sym typeface="+mn-ea"/>
              </a:rPr>
              <a:t>.asp</a:t>
            </a:r>
            <a:r>
              <a:rPr lang="zh-CN" altLang="en-US" b="1" dirty="0">
                <a:solidFill>
                  <a:schemeClr val="tx1"/>
                </a:solidFill>
                <a:sym typeface="+mn-ea"/>
              </a:rPr>
              <a:t>、</a:t>
            </a:r>
            <a:r>
              <a:rPr lang="en-US" altLang="zh-CN" b="1" dirty="0">
                <a:solidFill>
                  <a:schemeClr val="tx1"/>
                </a:solidFill>
                <a:sym typeface="+mn-ea"/>
              </a:rPr>
              <a:t>.php</a:t>
            </a:r>
            <a:r>
              <a:rPr lang="zh-CN" altLang="en-US" b="1" dirty="0">
                <a:solidFill>
                  <a:schemeClr val="tx1"/>
                </a:solidFill>
                <a:sym typeface="+mn-ea"/>
              </a:rPr>
              <a:t>、</a:t>
            </a:r>
            <a:r>
              <a:rPr lang="en-US" altLang="zh-CN" b="1" dirty="0" err="1">
                <a:solidFill>
                  <a:schemeClr val="tx1"/>
                </a:solidFill>
                <a:sym typeface="+mn-ea"/>
              </a:rPr>
              <a:t>jsp</a:t>
            </a:r>
            <a:endParaRPr lang="en-US" altLang="zh-CN" b="1" dirty="0">
              <a:solidFill>
                <a:schemeClr val="tx1"/>
              </a:solidFill>
              <a:sym typeface="+mn-ea"/>
            </a:endParaRPr>
          </a:p>
          <a:p>
            <a:pPr algn="ctr"/>
            <a:r>
              <a:rPr lang="zh-CN" altLang="en-US" b="1" dirty="0">
                <a:solidFill>
                  <a:schemeClr val="tx1"/>
                </a:solidFill>
                <a:sym typeface="+mn-ea"/>
              </a:rPr>
              <a:t>（</a:t>
            </a:r>
            <a:r>
              <a:rPr lang="en-US" altLang="zh-CN" b="1" dirty="0">
                <a:solidFill>
                  <a:schemeClr val="tx1"/>
                </a:solidFill>
                <a:sym typeface="+mn-ea"/>
              </a:rPr>
              <a:t>URL</a:t>
            </a:r>
            <a:r>
              <a:rPr lang="zh-CN" altLang="en-US" b="1" dirty="0">
                <a:solidFill>
                  <a:schemeClr val="tx1"/>
                </a:solidFill>
                <a:sym typeface="+mn-ea"/>
              </a:rPr>
              <a:t>）</a:t>
            </a:r>
            <a:endParaRPr lang="zh-CN" altLang="en-US" b="1" dirty="0">
              <a:solidFill>
                <a:schemeClr val="tx1"/>
              </a:solidFill>
            </a:endParaRPr>
          </a:p>
        </p:txBody>
      </p:sp>
      <p:pic>
        <p:nvPicPr>
          <p:cNvPr id="408" name="图片 407">
            <a:extLst>
              <a:ext uri="{FF2B5EF4-FFF2-40B4-BE49-F238E27FC236}">
                <a16:creationId xmlns:a16="http://schemas.microsoft.com/office/drawing/2014/main" id="{567FFFC1-39BE-4E75-B617-A03CAA021F01}"/>
              </a:ext>
            </a:extLst>
          </p:cNvPr>
          <p:cNvPicPr>
            <a:picLocks noChangeAspect="1"/>
          </p:cNvPicPr>
          <p:nvPr/>
        </p:nvPicPr>
        <p:blipFill>
          <a:blip r:embed="rId5"/>
          <a:stretch>
            <a:fillRect/>
          </a:stretch>
        </p:blipFill>
        <p:spPr>
          <a:xfrm>
            <a:off x="9303242" y="4651933"/>
            <a:ext cx="1827460" cy="1371972"/>
          </a:xfrm>
          <a:prstGeom prst="rect">
            <a:avLst/>
          </a:prstGeom>
        </p:spPr>
      </p:pic>
      <p:pic>
        <p:nvPicPr>
          <p:cNvPr id="406" name="内容占位符 405">
            <a:extLst>
              <a:ext uri="{FF2B5EF4-FFF2-40B4-BE49-F238E27FC236}">
                <a16:creationId xmlns:a16="http://schemas.microsoft.com/office/drawing/2014/main" id="{A10C14B4-F150-4A9A-B4DF-4D6353E63FB0}"/>
              </a:ext>
            </a:extLst>
          </p:cNvPr>
          <p:cNvPicPr>
            <a:picLocks noGrp="1" noChangeAspect="1"/>
          </p:cNvPicPr>
          <p:nvPr>
            <p:ph idx="1"/>
          </p:nvPr>
        </p:nvPicPr>
        <p:blipFill>
          <a:blip r:embed="rId6"/>
          <a:stretch>
            <a:fillRect/>
          </a:stretch>
        </p:blipFill>
        <p:spPr>
          <a:xfrm>
            <a:off x="9616799" y="4843640"/>
            <a:ext cx="1827460" cy="1318949"/>
          </a:xfrm>
        </p:spPr>
      </p:pic>
      <p:sp>
        <p:nvSpPr>
          <p:cNvPr id="409" name="Text Box 379">
            <a:extLst>
              <a:ext uri="{FF2B5EF4-FFF2-40B4-BE49-F238E27FC236}">
                <a16:creationId xmlns:a16="http://schemas.microsoft.com/office/drawing/2014/main" id="{AC6E1B35-F614-4E9E-B95B-1A1A5173F894}"/>
              </a:ext>
            </a:extLst>
          </p:cNvPr>
          <p:cNvSpPr txBox="1">
            <a:spLocks noChangeArrowheads="1"/>
          </p:cNvSpPr>
          <p:nvPr/>
        </p:nvSpPr>
        <p:spPr bwMode="auto">
          <a:xfrm>
            <a:off x="9426919" y="3692866"/>
            <a:ext cx="1415772" cy="685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zh-CN" altLang="en-US" sz="2400" dirty="0">
                <a:solidFill>
                  <a:srgbClr val="000000"/>
                </a:solidFill>
                <a:latin typeface="+mn-lt"/>
                <a:cs typeface="Arial" charset="0"/>
              </a:rPr>
              <a:t>静态网页</a:t>
            </a:r>
            <a:endParaRPr lang="en-US" altLang="zh-CN" sz="2400" dirty="0">
              <a:solidFill>
                <a:srgbClr val="000000"/>
              </a:solidFill>
              <a:latin typeface="+mn-lt"/>
              <a:cs typeface="Arial" charset="0"/>
            </a:endParaRPr>
          </a:p>
          <a:p>
            <a:pPr eaLnBrk="0" fontAlgn="base" hangingPunct="0">
              <a:lnSpc>
                <a:spcPct val="80000"/>
              </a:lnSpc>
              <a:spcBef>
                <a:spcPct val="0"/>
              </a:spcBef>
              <a:spcAft>
                <a:spcPct val="0"/>
              </a:spcAft>
            </a:pPr>
            <a:r>
              <a:rPr lang="zh-CN" altLang="en-US" sz="2400" dirty="0">
                <a:solidFill>
                  <a:srgbClr val="000000"/>
                </a:solidFill>
                <a:latin typeface="+mn-lt"/>
                <a:cs typeface="Arial" charset="0"/>
              </a:rPr>
              <a:t>动态网页</a:t>
            </a:r>
            <a:endParaRPr lang="en-US" sz="2400" dirty="0">
              <a:solidFill>
                <a:srgbClr val="000000"/>
              </a:solidFill>
              <a:latin typeface="+mn-lt"/>
              <a:cs typeface="Arial" charset="0"/>
            </a:endParaRPr>
          </a:p>
        </p:txBody>
      </p:sp>
      <p:sp>
        <p:nvSpPr>
          <p:cNvPr id="410" name="任意多边形: 形状 409">
            <a:extLst>
              <a:ext uri="{FF2B5EF4-FFF2-40B4-BE49-F238E27FC236}">
                <a16:creationId xmlns:a16="http://schemas.microsoft.com/office/drawing/2014/main" id="{ACB15665-46E9-45CF-AA41-C5534552C48E}"/>
              </a:ext>
            </a:extLst>
          </p:cNvPr>
          <p:cNvSpPr/>
          <p:nvPr/>
        </p:nvSpPr>
        <p:spPr>
          <a:xfrm>
            <a:off x="2197240" y="3754133"/>
            <a:ext cx="2697019" cy="1169222"/>
          </a:xfrm>
          <a:custGeom>
            <a:avLst/>
            <a:gdLst>
              <a:gd name="connsiteX0" fmla="*/ 1962150 w 1962150"/>
              <a:gd name="connsiteY0" fmla="*/ 1169222 h 1169222"/>
              <a:gd name="connsiteX1" fmla="*/ 704850 w 1962150"/>
              <a:gd name="connsiteY1" fmla="*/ 26222 h 1169222"/>
              <a:gd name="connsiteX2" fmla="*/ 0 w 1962150"/>
              <a:gd name="connsiteY2" fmla="*/ 340547 h 1169222"/>
              <a:gd name="connsiteX3" fmla="*/ 0 w 1962150"/>
              <a:gd name="connsiteY3" fmla="*/ 340547 h 1169222"/>
              <a:gd name="connsiteX4" fmla="*/ 0 w 1962150"/>
              <a:gd name="connsiteY4" fmla="*/ 340547 h 1169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1169222">
                <a:moveTo>
                  <a:pt x="1962150" y="1169222"/>
                </a:moveTo>
                <a:cubicBezTo>
                  <a:pt x="1497012" y="666778"/>
                  <a:pt x="1031875" y="164334"/>
                  <a:pt x="704850" y="26222"/>
                </a:cubicBezTo>
                <a:cubicBezTo>
                  <a:pt x="377825" y="-111890"/>
                  <a:pt x="0" y="340547"/>
                  <a:pt x="0" y="340547"/>
                </a:cubicBezTo>
                <a:lnTo>
                  <a:pt x="0" y="340547"/>
                </a:lnTo>
                <a:lnTo>
                  <a:pt x="0" y="340547"/>
                </a:lnTo>
              </a:path>
            </a:pathLst>
          </a:custGeom>
          <a:noFill/>
          <a:ln w="38100">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矩形: 圆角 410">
            <a:extLst>
              <a:ext uri="{FF2B5EF4-FFF2-40B4-BE49-F238E27FC236}">
                <a16:creationId xmlns:a16="http://schemas.microsoft.com/office/drawing/2014/main" id="{CD75898A-629E-4B9C-B2A2-63C59EFA99A9}"/>
              </a:ext>
            </a:extLst>
          </p:cNvPr>
          <p:cNvSpPr/>
          <p:nvPr/>
        </p:nvSpPr>
        <p:spPr>
          <a:xfrm>
            <a:off x="1834901" y="4272514"/>
            <a:ext cx="1922810" cy="537136"/>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sym typeface="+mn-ea"/>
              </a:rPr>
              <a:t>.php</a:t>
            </a:r>
            <a:r>
              <a:rPr lang="zh-CN" altLang="en-US" b="1" dirty="0">
                <a:solidFill>
                  <a:schemeClr val="tx1"/>
                </a:solidFill>
                <a:sym typeface="+mn-ea"/>
              </a:rPr>
              <a:t>、</a:t>
            </a:r>
            <a:r>
              <a:rPr lang="en-US" altLang="zh-CN" b="1" dirty="0">
                <a:solidFill>
                  <a:schemeClr val="tx1"/>
                </a:solidFill>
                <a:sym typeface="+mn-ea"/>
              </a:rPr>
              <a:t>.asp</a:t>
            </a:r>
            <a:r>
              <a:rPr lang="zh-CN" altLang="en-US" b="1" dirty="0">
                <a:solidFill>
                  <a:schemeClr val="tx1"/>
                </a:solidFill>
                <a:sym typeface="+mn-ea"/>
              </a:rPr>
              <a:t>、</a:t>
            </a:r>
            <a:r>
              <a:rPr lang="en-US" altLang="zh-CN" b="1" dirty="0">
                <a:solidFill>
                  <a:schemeClr val="tx1"/>
                </a:solidFill>
                <a:sym typeface="+mn-ea"/>
              </a:rPr>
              <a:t>.</a:t>
            </a:r>
            <a:r>
              <a:rPr lang="en-US" altLang="zh-CN" b="1" dirty="0" err="1">
                <a:solidFill>
                  <a:schemeClr val="tx1"/>
                </a:solidFill>
                <a:sym typeface="+mn-ea"/>
              </a:rPr>
              <a:t>jsp</a:t>
            </a:r>
            <a:endParaRPr lang="zh-CN" altLang="en-US" b="1" dirty="0">
              <a:solidFill>
                <a:schemeClr val="tx1"/>
              </a:solidFill>
            </a:endParaRPr>
          </a:p>
        </p:txBody>
      </p:sp>
      <p:sp>
        <p:nvSpPr>
          <p:cNvPr id="412" name="AutoShape 327">
            <a:extLst>
              <a:ext uri="{FF2B5EF4-FFF2-40B4-BE49-F238E27FC236}">
                <a16:creationId xmlns:a16="http://schemas.microsoft.com/office/drawing/2014/main" id="{92378BC5-6E44-4E6F-B588-93836142D56C}"/>
              </a:ext>
            </a:extLst>
          </p:cNvPr>
          <p:cNvSpPr>
            <a:spLocks noChangeArrowheads="1"/>
          </p:cNvSpPr>
          <p:nvPr/>
        </p:nvSpPr>
        <p:spPr bwMode="auto">
          <a:xfrm>
            <a:off x="2350272" y="1687880"/>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413" name="Group 81">
            <a:extLst>
              <a:ext uri="{FF2B5EF4-FFF2-40B4-BE49-F238E27FC236}">
                <a16:creationId xmlns:a16="http://schemas.microsoft.com/office/drawing/2014/main" id="{F4A16058-FE6D-4F73-BF2E-18864A7878B3}"/>
              </a:ext>
            </a:extLst>
          </p:cNvPr>
          <p:cNvGrpSpPr>
            <a:grpSpLocks/>
          </p:cNvGrpSpPr>
          <p:nvPr/>
        </p:nvGrpSpPr>
        <p:grpSpPr bwMode="auto">
          <a:xfrm>
            <a:off x="3016140" y="1289542"/>
            <a:ext cx="487896" cy="1252181"/>
            <a:chOff x="4140" y="429"/>
            <a:chExt cx="1425" cy="2396"/>
          </a:xfrm>
        </p:grpSpPr>
        <p:sp>
          <p:nvSpPr>
            <p:cNvPr id="414" name="Freeform 82">
              <a:extLst>
                <a:ext uri="{FF2B5EF4-FFF2-40B4-BE49-F238E27FC236}">
                  <a16:creationId xmlns:a16="http://schemas.microsoft.com/office/drawing/2014/main" id="{F47D269B-431B-4A91-9C8C-D535E8AC6D7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15" name="Rectangle 83">
              <a:extLst>
                <a:ext uri="{FF2B5EF4-FFF2-40B4-BE49-F238E27FC236}">
                  <a16:creationId xmlns:a16="http://schemas.microsoft.com/office/drawing/2014/main" id="{77D8B84B-E7CE-4736-8E4F-5BDE8A5EC187}"/>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16" name="Freeform 84">
              <a:extLst>
                <a:ext uri="{FF2B5EF4-FFF2-40B4-BE49-F238E27FC236}">
                  <a16:creationId xmlns:a16="http://schemas.microsoft.com/office/drawing/2014/main" id="{A93246AC-2A98-41E1-8D27-2A57F0470F6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17" name="Freeform 85">
              <a:extLst>
                <a:ext uri="{FF2B5EF4-FFF2-40B4-BE49-F238E27FC236}">
                  <a16:creationId xmlns:a16="http://schemas.microsoft.com/office/drawing/2014/main" id="{538CDDCC-71C5-4175-9B7B-6B9800ED0AF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18" name="Rectangle 86">
              <a:extLst>
                <a:ext uri="{FF2B5EF4-FFF2-40B4-BE49-F238E27FC236}">
                  <a16:creationId xmlns:a16="http://schemas.microsoft.com/office/drawing/2014/main" id="{E2F896B2-BFF5-4D37-A354-6D8F239A1151}"/>
                </a:ext>
              </a:extLst>
            </p:cNvPr>
            <p:cNvSpPr>
              <a:spLocks noChangeArrowheads="1"/>
            </p:cNvSpPr>
            <p:nvPr/>
          </p:nvSpPr>
          <p:spPr bwMode="auto">
            <a:xfrm>
              <a:off x="4213" y="694"/>
              <a:ext cx="593" cy="47"/>
            </a:xfrm>
            <a:prstGeom prst="rect">
              <a:avLst/>
            </a:prstGeom>
            <a:solidFill>
              <a:srgbClr val="000000"/>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19" name="Group 87">
              <a:extLst>
                <a:ext uri="{FF2B5EF4-FFF2-40B4-BE49-F238E27FC236}">
                  <a16:creationId xmlns:a16="http://schemas.microsoft.com/office/drawing/2014/main" id="{43CDFC5E-91C9-475D-89D3-11489BD6A824}"/>
                </a:ext>
              </a:extLst>
            </p:cNvPr>
            <p:cNvGrpSpPr>
              <a:grpSpLocks/>
            </p:cNvGrpSpPr>
            <p:nvPr/>
          </p:nvGrpSpPr>
          <p:grpSpPr bwMode="auto">
            <a:xfrm>
              <a:off x="4748" y="664"/>
              <a:ext cx="583" cy="147"/>
              <a:chOff x="613" y="2566"/>
              <a:chExt cx="728" cy="141"/>
            </a:xfrm>
          </p:grpSpPr>
          <p:sp>
            <p:nvSpPr>
              <p:cNvPr id="444" name="AutoShape 88">
                <a:extLst>
                  <a:ext uri="{FF2B5EF4-FFF2-40B4-BE49-F238E27FC236}">
                    <a16:creationId xmlns:a16="http://schemas.microsoft.com/office/drawing/2014/main" id="{4E475C80-3823-49DB-B6AC-1032B7507E8A}"/>
                  </a:ext>
                </a:extLst>
              </p:cNvPr>
              <p:cNvSpPr>
                <a:spLocks noChangeArrowheads="1"/>
              </p:cNvSpPr>
              <p:nvPr/>
            </p:nvSpPr>
            <p:spPr bwMode="auto">
              <a:xfrm>
                <a:off x="613" y="2566"/>
                <a:ext cx="728"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45" name="AutoShape 89">
                <a:extLst>
                  <a:ext uri="{FF2B5EF4-FFF2-40B4-BE49-F238E27FC236}">
                    <a16:creationId xmlns:a16="http://schemas.microsoft.com/office/drawing/2014/main" id="{4EAE88D4-B120-4436-A024-13D52D2AF866}"/>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20" name="Rectangle 90">
              <a:extLst>
                <a:ext uri="{FF2B5EF4-FFF2-40B4-BE49-F238E27FC236}">
                  <a16:creationId xmlns:a16="http://schemas.microsoft.com/office/drawing/2014/main" id="{099B3FC6-79C0-4EA7-90CF-7F1854CD7C2C}"/>
                </a:ext>
              </a:extLst>
            </p:cNvPr>
            <p:cNvSpPr>
              <a:spLocks noChangeArrowheads="1"/>
            </p:cNvSpPr>
            <p:nvPr/>
          </p:nvSpPr>
          <p:spPr bwMode="auto">
            <a:xfrm>
              <a:off x="4223" y="1021"/>
              <a:ext cx="598" cy="47"/>
            </a:xfrm>
            <a:prstGeom prst="rect">
              <a:avLst/>
            </a:prstGeom>
            <a:solidFill>
              <a:srgbClr val="000000"/>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21" name="Group 91">
              <a:extLst>
                <a:ext uri="{FF2B5EF4-FFF2-40B4-BE49-F238E27FC236}">
                  <a16:creationId xmlns:a16="http://schemas.microsoft.com/office/drawing/2014/main" id="{3B3536CC-2D15-417E-9C5D-6956C5F38AC3}"/>
                </a:ext>
              </a:extLst>
            </p:cNvPr>
            <p:cNvGrpSpPr>
              <a:grpSpLocks/>
            </p:cNvGrpSpPr>
            <p:nvPr/>
          </p:nvGrpSpPr>
          <p:grpSpPr bwMode="auto">
            <a:xfrm>
              <a:off x="4748" y="994"/>
              <a:ext cx="579" cy="137"/>
              <a:chOff x="615" y="2566"/>
              <a:chExt cx="722" cy="142"/>
            </a:xfrm>
          </p:grpSpPr>
          <p:sp>
            <p:nvSpPr>
              <p:cNvPr id="442" name="AutoShape 92">
                <a:extLst>
                  <a:ext uri="{FF2B5EF4-FFF2-40B4-BE49-F238E27FC236}">
                    <a16:creationId xmlns:a16="http://schemas.microsoft.com/office/drawing/2014/main" id="{18AA7BF8-6C45-465F-9461-FBF873CDA30F}"/>
                  </a:ext>
                </a:extLst>
              </p:cNvPr>
              <p:cNvSpPr>
                <a:spLocks noChangeArrowheads="1"/>
              </p:cNvSpPr>
              <p:nvPr/>
            </p:nvSpPr>
            <p:spPr bwMode="auto">
              <a:xfrm>
                <a:off x="615" y="2566"/>
                <a:ext cx="722"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43" name="AutoShape 93">
                <a:extLst>
                  <a:ext uri="{FF2B5EF4-FFF2-40B4-BE49-F238E27FC236}">
                    <a16:creationId xmlns:a16="http://schemas.microsoft.com/office/drawing/2014/main" id="{A23FE886-CFFD-4FAE-A3AC-19AFF2A80C67}"/>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22" name="Rectangle 94">
              <a:extLst>
                <a:ext uri="{FF2B5EF4-FFF2-40B4-BE49-F238E27FC236}">
                  <a16:creationId xmlns:a16="http://schemas.microsoft.com/office/drawing/2014/main" id="{3BD7B748-4E22-4B85-93CE-A7B21AD2E81B}"/>
                </a:ext>
              </a:extLst>
            </p:cNvPr>
            <p:cNvSpPr>
              <a:spLocks noChangeArrowheads="1"/>
            </p:cNvSpPr>
            <p:nvPr/>
          </p:nvSpPr>
          <p:spPr bwMode="auto">
            <a:xfrm>
              <a:off x="4218" y="1357"/>
              <a:ext cx="593" cy="47"/>
            </a:xfrm>
            <a:prstGeom prst="rect">
              <a:avLst/>
            </a:prstGeom>
            <a:solidFill>
              <a:srgbClr val="000000"/>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23" name="Rectangle 95">
              <a:extLst>
                <a:ext uri="{FF2B5EF4-FFF2-40B4-BE49-F238E27FC236}">
                  <a16:creationId xmlns:a16="http://schemas.microsoft.com/office/drawing/2014/main" id="{7989DA49-30CE-47AF-ACA7-713526E8E0ED}"/>
                </a:ext>
              </a:extLst>
            </p:cNvPr>
            <p:cNvSpPr>
              <a:spLocks noChangeArrowheads="1"/>
            </p:cNvSpPr>
            <p:nvPr/>
          </p:nvSpPr>
          <p:spPr bwMode="auto">
            <a:xfrm>
              <a:off x="4228" y="1655"/>
              <a:ext cx="598" cy="47"/>
            </a:xfrm>
            <a:prstGeom prst="rect">
              <a:avLst/>
            </a:prstGeom>
            <a:solidFill>
              <a:srgbClr val="000000"/>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24" name="Group 96">
              <a:extLst>
                <a:ext uri="{FF2B5EF4-FFF2-40B4-BE49-F238E27FC236}">
                  <a16:creationId xmlns:a16="http://schemas.microsoft.com/office/drawing/2014/main" id="{EAC84D00-432F-4965-B593-8BB31A7A77CC}"/>
                </a:ext>
              </a:extLst>
            </p:cNvPr>
            <p:cNvGrpSpPr>
              <a:grpSpLocks/>
            </p:cNvGrpSpPr>
            <p:nvPr/>
          </p:nvGrpSpPr>
          <p:grpSpPr bwMode="auto">
            <a:xfrm>
              <a:off x="4734" y="1627"/>
              <a:ext cx="584" cy="151"/>
              <a:chOff x="612" y="2568"/>
              <a:chExt cx="727" cy="139"/>
            </a:xfrm>
          </p:grpSpPr>
          <p:sp>
            <p:nvSpPr>
              <p:cNvPr id="440" name="AutoShape 97">
                <a:extLst>
                  <a:ext uri="{FF2B5EF4-FFF2-40B4-BE49-F238E27FC236}">
                    <a16:creationId xmlns:a16="http://schemas.microsoft.com/office/drawing/2014/main" id="{F864E26B-707A-48D9-A388-D2C9696D3EB6}"/>
                  </a:ext>
                </a:extLst>
              </p:cNvPr>
              <p:cNvSpPr>
                <a:spLocks noChangeArrowheads="1"/>
              </p:cNvSpPr>
              <p:nvPr/>
            </p:nvSpPr>
            <p:spPr bwMode="auto">
              <a:xfrm>
                <a:off x="612" y="2568"/>
                <a:ext cx="727"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41" name="AutoShape 98">
                <a:extLst>
                  <a:ext uri="{FF2B5EF4-FFF2-40B4-BE49-F238E27FC236}">
                    <a16:creationId xmlns:a16="http://schemas.microsoft.com/office/drawing/2014/main" id="{8693A775-1C96-4637-9237-64F53E112281}"/>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25" name="Freeform 99">
              <a:extLst>
                <a:ext uri="{FF2B5EF4-FFF2-40B4-BE49-F238E27FC236}">
                  <a16:creationId xmlns:a16="http://schemas.microsoft.com/office/drawing/2014/main" id="{EB70BAA4-4756-4592-BACB-7E8DDDF2FB4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26" name="Group 100">
              <a:extLst>
                <a:ext uri="{FF2B5EF4-FFF2-40B4-BE49-F238E27FC236}">
                  <a16:creationId xmlns:a16="http://schemas.microsoft.com/office/drawing/2014/main" id="{2DA3C9D0-814E-4503-9592-7A2C9FFA0CAA}"/>
                </a:ext>
              </a:extLst>
            </p:cNvPr>
            <p:cNvGrpSpPr>
              <a:grpSpLocks/>
            </p:cNvGrpSpPr>
            <p:nvPr/>
          </p:nvGrpSpPr>
          <p:grpSpPr bwMode="auto">
            <a:xfrm>
              <a:off x="4739" y="1329"/>
              <a:ext cx="584" cy="137"/>
              <a:chOff x="613" y="2570"/>
              <a:chExt cx="727" cy="137"/>
            </a:xfrm>
          </p:grpSpPr>
          <p:sp>
            <p:nvSpPr>
              <p:cNvPr id="438" name="AutoShape 101">
                <a:extLst>
                  <a:ext uri="{FF2B5EF4-FFF2-40B4-BE49-F238E27FC236}">
                    <a16:creationId xmlns:a16="http://schemas.microsoft.com/office/drawing/2014/main" id="{6C043A29-02AE-44BF-A721-F2C83234BB0D}"/>
                  </a:ext>
                </a:extLst>
              </p:cNvPr>
              <p:cNvSpPr>
                <a:spLocks noChangeArrowheads="1"/>
              </p:cNvSpPr>
              <p:nvPr/>
            </p:nvSpPr>
            <p:spPr bwMode="auto">
              <a:xfrm>
                <a:off x="613" y="2570"/>
                <a:ext cx="727"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39" name="AutoShape 102">
                <a:extLst>
                  <a:ext uri="{FF2B5EF4-FFF2-40B4-BE49-F238E27FC236}">
                    <a16:creationId xmlns:a16="http://schemas.microsoft.com/office/drawing/2014/main" id="{7CAE4FA7-139D-43DA-AF49-9899E2D50649}"/>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27" name="Rectangle 103">
              <a:extLst>
                <a:ext uri="{FF2B5EF4-FFF2-40B4-BE49-F238E27FC236}">
                  <a16:creationId xmlns:a16="http://schemas.microsoft.com/office/drawing/2014/main" id="{60A491C4-46A2-49E5-8322-A1F1F3688DE8}"/>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28" name="Freeform 104">
              <a:extLst>
                <a:ext uri="{FF2B5EF4-FFF2-40B4-BE49-F238E27FC236}">
                  <a16:creationId xmlns:a16="http://schemas.microsoft.com/office/drawing/2014/main" id="{A8095BEE-91F0-4AD6-BC2A-D57D41A31E9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29" name="Freeform 105">
              <a:extLst>
                <a:ext uri="{FF2B5EF4-FFF2-40B4-BE49-F238E27FC236}">
                  <a16:creationId xmlns:a16="http://schemas.microsoft.com/office/drawing/2014/main" id="{5AF23A80-E333-40CE-9A83-4B8D7992B6C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30" name="Oval 106">
              <a:extLst>
                <a:ext uri="{FF2B5EF4-FFF2-40B4-BE49-F238E27FC236}">
                  <a16:creationId xmlns:a16="http://schemas.microsoft.com/office/drawing/2014/main" id="{499F76FF-2E44-4D29-B143-F283348F59A0}"/>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31" name="Freeform 107">
              <a:extLst>
                <a:ext uri="{FF2B5EF4-FFF2-40B4-BE49-F238E27FC236}">
                  <a16:creationId xmlns:a16="http://schemas.microsoft.com/office/drawing/2014/main" id="{49FD1A55-C428-4C30-B00F-E0AF5E53BA3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32" name="AutoShape 108">
              <a:extLst>
                <a:ext uri="{FF2B5EF4-FFF2-40B4-BE49-F238E27FC236}">
                  <a16:creationId xmlns:a16="http://schemas.microsoft.com/office/drawing/2014/main" id="{DDEF34CA-731A-4438-869D-A5B244A3EC31}"/>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33" name="AutoShape 109">
              <a:extLst>
                <a:ext uri="{FF2B5EF4-FFF2-40B4-BE49-F238E27FC236}">
                  <a16:creationId xmlns:a16="http://schemas.microsoft.com/office/drawing/2014/main" id="{1CCF8967-15E4-41AD-B9F2-A892FDE64641}"/>
                </a:ext>
              </a:extLst>
            </p:cNvPr>
            <p:cNvSpPr>
              <a:spLocks noChangeArrowheads="1"/>
            </p:cNvSpPr>
            <p:nvPr/>
          </p:nvSpPr>
          <p:spPr bwMode="auto">
            <a:xfrm>
              <a:off x="4208" y="2711"/>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34" name="Oval 110">
              <a:extLst>
                <a:ext uri="{FF2B5EF4-FFF2-40B4-BE49-F238E27FC236}">
                  <a16:creationId xmlns:a16="http://schemas.microsoft.com/office/drawing/2014/main" id="{DCED7BE6-9580-4685-BE4E-FC0826BF7155}"/>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35" name="Oval 111">
              <a:extLst>
                <a:ext uri="{FF2B5EF4-FFF2-40B4-BE49-F238E27FC236}">
                  <a16:creationId xmlns:a16="http://schemas.microsoft.com/office/drawing/2014/main" id="{3C6FF7A0-02DD-4EC7-BC9D-758A4602B30E}"/>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36" name="Oval 112">
              <a:extLst>
                <a:ext uri="{FF2B5EF4-FFF2-40B4-BE49-F238E27FC236}">
                  <a16:creationId xmlns:a16="http://schemas.microsoft.com/office/drawing/2014/main" id="{7F7A7FD0-36EB-4C7A-859D-BE45D517B664}"/>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37" name="Rectangle 113">
              <a:extLst>
                <a:ext uri="{FF2B5EF4-FFF2-40B4-BE49-F238E27FC236}">
                  <a16:creationId xmlns:a16="http://schemas.microsoft.com/office/drawing/2014/main" id="{5C9FB1B7-8309-43D7-9013-D2DCD8171D38}"/>
                </a:ext>
              </a:extLst>
            </p:cNvPr>
            <p:cNvSpPr>
              <a:spLocks noChangeArrowheads="1"/>
            </p:cNvSpPr>
            <p:nvPr/>
          </p:nvSpPr>
          <p:spPr bwMode="auto">
            <a:xfrm>
              <a:off x="5064" y="1835"/>
              <a:ext cx="83" cy="762"/>
            </a:xfrm>
            <a:prstGeom prst="rect">
              <a:avLst/>
            </a:prstGeom>
            <a:solidFill>
              <a:srgbClr val="292929"/>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46" name="AutoShape 327">
            <a:extLst>
              <a:ext uri="{FF2B5EF4-FFF2-40B4-BE49-F238E27FC236}">
                <a16:creationId xmlns:a16="http://schemas.microsoft.com/office/drawing/2014/main" id="{6F547A9F-1427-4EFD-9E0B-A6BF6F21EF81}"/>
              </a:ext>
            </a:extLst>
          </p:cNvPr>
          <p:cNvSpPr>
            <a:spLocks noChangeArrowheads="1"/>
          </p:cNvSpPr>
          <p:nvPr/>
        </p:nvSpPr>
        <p:spPr bwMode="auto">
          <a:xfrm>
            <a:off x="2502672" y="1840280"/>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447" name="AutoShape 327">
            <a:extLst>
              <a:ext uri="{FF2B5EF4-FFF2-40B4-BE49-F238E27FC236}">
                <a16:creationId xmlns:a16="http://schemas.microsoft.com/office/drawing/2014/main" id="{32DF4580-49C9-4DA2-8267-8D6515FC3F88}"/>
              </a:ext>
            </a:extLst>
          </p:cNvPr>
          <p:cNvSpPr>
            <a:spLocks noChangeArrowheads="1"/>
          </p:cNvSpPr>
          <p:nvPr/>
        </p:nvSpPr>
        <p:spPr bwMode="auto">
          <a:xfrm>
            <a:off x="2655072" y="1992680"/>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448" name="Text Box 380">
            <a:extLst>
              <a:ext uri="{FF2B5EF4-FFF2-40B4-BE49-F238E27FC236}">
                <a16:creationId xmlns:a16="http://schemas.microsoft.com/office/drawing/2014/main" id="{010AB4E8-6DC4-436C-A492-7E62B3766C7A}"/>
              </a:ext>
            </a:extLst>
          </p:cNvPr>
          <p:cNvSpPr txBox="1">
            <a:spLocks noChangeArrowheads="1"/>
          </p:cNvSpPr>
          <p:nvPr/>
        </p:nvSpPr>
        <p:spPr bwMode="auto">
          <a:xfrm>
            <a:off x="3519964" y="1689264"/>
            <a:ext cx="1107996" cy="389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lnSpc>
                <a:spcPct val="80000"/>
              </a:lnSpc>
              <a:spcBef>
                <a:spcPct val="0"/>
              </a:spcBef>
              <a:spcAft>
                <a:spcPct val="0"/>
              </a:spcAft>
            </a:pPr>
            <a:r>
              <a:rPr lang="zh-CN" altLang="en-US" sz="2400" dirty="0">
                <a:solidFill>
                  <a:srgbClr val="000000"/>
                </a:solidFill>
                <a:latin typeface="+mn-lt"/>
                <a:cs typeface="Arial" charset="0"/>
              </a:rPr>
              <a:t>数据库</a:t>
            </a:r>
            <a:endParaRPr lang="en-US" sz="2400" dirty="0">
              <a:solidFill>
                <a:srgbClr val="000000"/>
              </a:solidFill>
              <a:latin typeface="+mn-lt"/>
              <a:cs typeface="Arial" charset="0"/>
            </a:endParaRPr>
          </a:p>
        </p:txBody>
      </p:sp>
      <p:sp>
        <p:nvSpPr>
          <p:cNvPr id="450" name="任意多边形: 形状 449">
            <a:extLst>
              <a:ext uri="{FF2B5EF4-FFF2-40B4-BE49-F238E27FC236}">
                <a16:creationId xmlns:a16="http://schemas.microsoft.com/office/drawing/2014/main" id="{AA25E6F3-4B36-494D-AB11-8C0C7C189E23}"/>
              </a:ext>
            </a:extLst>
          </p:cNvPr>
          <p:cNvSpPr/>
          <p:nvPr/>
        </p:nvSpPr>
        <p:spPr>
          <a:xfrm>
            <a:off x="2285772" y="2438630"/>
            <a:ext cx="2648178" cy="2009775"/>
          </a:xfrm>
          <a:custGeom>
            <a:avLst/>
            <a:gdLst>
              <a:gd name="connsiteX0" fmla="*/ 2648178 w 2648178"/>
              <a:gd name="connsiteY0" fmla="*/ 2009775 h 2009775"/>
              <a:gd name="connsiteX1" fmla="*/ 219303 w 2648178"/>
              <a:gd name="connsiteY1" fmla="*/ 485775 h 2009775"/>
              <a:gd name="connsiteX2" fmla="*/ 114528 w 2648178"/>
              <a:gd name="connsiteY2" fmla="*/ 0 h 2009775"/>
              <a:gd name="connsiteX3" fmla="*/ 114528 w 2648178"/>
              <a:gd name="connsiteY3" fmla="*/ 0 h 2009775"/>
            </a:gdLst>
            <a:ahLst/>
            <a:cxnLst>
              <a:cxn ang="0">
                <a:pos x="connsiteX0" y="connsiteY0"/>
              </a:cxn>
              <a:cxn ang="0">
                <a:pos x="connsiteX1" y="connsiteY1"/>
              </a:cxn>
              <a:cxn ang="0">
                <a:pos x="connsiteX2" y="connsiteY2"/>
              </a:cxn>
              <a:cxn ang="0">
                <a:pos x="connsiteX3" y="connsiteY3"/>
              </a:cxn>
            </a:cxnLst>
            <a:rect l="l" t="t" r="r" b="b"/>
            <a:pathLst>
              <a:path w="2648178" h="2009775">
                <a:moveTo>
                  <a:pt x="2648178" y="2009775"/>
                </a:moveTo>
                <a:cubicBezTo>
                  <a:pt x="1644878" y="1415256"/>
                  <a:pt x="641578" y="820737"/>
                  <a:pt x="219303" y="485775"/>
                </a:cubicBezTo>
                <a:cubicBezTo>
                  <a:pt x="-202972" y="150813"/>
                  <a:pt x="114528" y="0"/>
                  <a:pt x="114528" y="0"/>
                </a:cubicBezTo>
                <a:lnTo>
                  <a:pt x="114528" y="0"/>
                </a:lnTo>
              </a:path>
            </a:pathLst>
          </a:custGeom>
          <a:noFill/>
          <a:ln w="38100">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日期占位符 9">
            <a:extLst>
              <a:ext uri="{FF2B5EF4-FFF2-40B4-BE49-F238E27FC236}">
                <a16:creationId xmlns:a16="http://schemas.microsoft.com/office/drawing/2014/main" id="{5F350BD3-FFEF-4B5C-AA98-CB1E6C1E356B}"/>
              </a:ext>
            </a:extLst>
          </p:cNvPr>
          <p:cNvSpPr>
            <a:spLocks noGrp="1"/>
          </p:cNvSpPr>
          <p:nvPr>
            <p:ph type="dt" sz="half" idx="10"/>
          </p:nvPr>
        </p:nvSpPr>
        <p:spPr>
          <a:xfrm>
            <a:off x="0" y="6492875"/>
            <a:ext cx="2743200" cy="365125"/>
          </a:xfrm>
        </p:spPr>
        <p:txBody>
          <a:bodyPr/>
          <a:lstStyle/>
          <a:p>
            <a:r>
              <a:rPr kumimoji="1" lang="en-US" altLang="zh-CN" dirty="0"/>
              <a:t>8.5.1  Web</a:t>
            </a:r>
            <a:r>
              <a:rPr kumimoji="1" lang="zh-CN" altLang="en-US" dirty="0"/>
              <a:t>风险分析</a:t>
            </a:r>
          </a:p>
        </p:txBody>
      </p:sp>
    </p:spTree>
    <p:extLst>
      <p:ext uri="{BB962C8B-B14F-4D97-AF65-F5344CB8AC3E}">
        <p14:creationId xmlns:p14="http://schemas.microsoft.com/office/powerpoint/2010/main" val="31874156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vert="horz" wrap="square" lIns="88369" tIns="88369" rIns="88369" bIns="88369" numCol="1" rtlCol="0" anchor="ctr" anchorCtr="0" compatLnSpc="1">
            <a:prstTxWarp prst="textNoShape">
              <a:avLst/>
            </a:prstTxWarp>
            <a:noAutofit/>
          </a:bodyPr>
          <a:lstStyle/>
          <a:p>
            <a:pPr>
              <a:buNone/>
            </a:pPr>
            <a:r>
              <a:rPr lang="zh-CN" altLang="en-US" dirty="0"/>
              <a:t>常见的</a:t>
            </a:r>
            <a:r>
              <a:rPr lang="en-US" altLang="zh-CN" dirty="0"/>
              <a:t>Web</a:t>
            </a:r>
            <a:r>
              <a:rPr lang="zh-CN" altLang="en-US" dirty="0"/>
              <a:t>攻击方式</a:t>
            </a:r>
            <a:r>
              <a:rPr lang="en-US" altLang="zh-CN" dirty="0"/>
              <a:t>-SQL</a:t>
            </a:r>
            <a:r>
              <a:rPr lang="zh-CN" altLang="en-US" dirty="0"/>
              <a:t>注入</a:t>
            </a:r>
            <a:endParaRPr lang="en-US" dirty="0"/>
          </a:p>
        </p:txBody>
      </p:sp>
      <p:sp>
        <p:nvSpPr>
          <p:cNvPr id="2" name="Content Placeholder 1">
            <a:extLst>
              <a:ext uri="{FF2B5EF4-FFF2-40B4-BE49-F238E27FC236}">
                <a16:creationId xmlns:a16="http://schemas.microsoft.com/office/drawing/2014/main" id="{AD044389-B222-44BA-AF66-BA14E4560A84}"/>
              </a:ext>
            </a:extLst>
          </p:cNvPr>
          <p:cNvSpPr>
            <a:spLocks noGrp="1"/>
          </p:cNvSpPr>
          <p:nvPr>
            <p:ph idx="1"/>
          </p:nvPr>
        </p:nvSpPr>
        <p:spPr/>
        <p:txBody>
          <a:bodyPr/>
          <a:lstStyle/>
          <a:p>
            <a:endParaRPr lang="en-SE" dirty="0"/>
          </a:p>
        </p:txBody>
      </p:sp>
      <p:pic>
        <p:nvPicPr>
          <p:cNvPr id="186" name="Shape 186"/>
          <p:cNvPicPr preferRelativeResize="0"/>
          <p:nvPr/>
        </p:nvPicPr>
        <p:blipFill>
          <a:blip r:embed="rId3">
            <a:alphaModFix/>
          </a:blip>
          <a:stretch>
            <a:fillRect/>
          </a:stretch>
        </p:blipFill>
        <p:spPr>
          <a:xfrm>
            <a:off x="712627" y="1733216"/>
            <a:ext cx="4476750" cy="3146764"/>
          </a:xfrm>
          <a:prstGeom prst="rect">
            <a:avLst/>
          </a:prstGeom>
          <a:noFill/>
          <a:ln>
            <a:noFill/>
          </a:ln>
        </p:spPr>
      </p:pic>
      <p:sp>
        <p:nvSpPr>
          <p:cNvPr id="6" name="AutoShape 327">
            <a:extLst>
              <a:ext uri="{FF2B5EF4-FFF2-40B4-BE49-F238E27FC236}">
                <a16:creationId xmlns:a16="http://schemas.microsoft.com/office/drawing/2014/main" id="{32FD3E2C-30A6-4706-8BC4-2A710903C63C}"/>
              </a:ext>
            </a:extLst>
          </p:cNvPr>
          <p:cNvSpPr>
            <a:spLocks noChangeArrowheads="1"/>
          </p:cNvSpPr>
          <p:nvPr/>
        </p:nvSpPr>
        <p:spPr bwMode="auto">
          <a:xfrm>
            <a:off x="10125254" y="2492717"/>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7" name="Group 81">
            <a:extLst>
              <a:ext uri="{FF2B5EF4-FFF2-40B4-BE49-F238E27FC236}">
                <a16:creationId xmlns:a16="http://schemas.microsoft.com/office/drawing/2014/main" id="{F25BE9A6-4A48-45F1-A62B-A374A22A63C2}"/>
              </a:ext>
            </a:extLst>
          </p:cNvPr>
          <p:cNvGrpSpPr>
            <a:grpSpLocks/>
          </p:cNvGrpSpPr>
          <p:nvPr/>
        </p:nvGrpSpPr>
        <p:grpSpPr bwMode="auto">
          <a:xfrm>
            <a:off x="10791122" y="2094379"/>
            <a:ext cx="487896" cy="1252181"/>
            <a:chOff x="4140" y="429"/>
            <a:chExt cx="1425" cy="2396"/>
          </a:xfrm>
        </p:grpSpPr>
        <p:sp>
          <p:nvSpPr>
            <p:cNvPr id="8" name="Freeform 82">
              <a:extLst>
                <a:ext uri="{FF2B5EF4-FFF2-40B4-BE49-F238E27FC236}">
                  <a16:creationId xmlns:a16="http://schemas.microsoft.com/office/drawing/2014/main" id="{BEC0F9D1-9711-488A-AE5D-ADFA7BEA835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 name="Rectangle 83">
              <a:extLst>
                <a:ext uri="{FF2B5EF4-FFF2-40B4-BE49-F238E27FC236}">
                  <a16:creationId xmlns:a16="http://schemas.microsoft.com/office/drawing/2014/main" id="{0160F754-955F-469A-9A2E-1598A7AAE253}"/>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0" name="Freeform 84">
              <a:extLst>
                <a:ext uri="{FF2B5EF4-FFF2-40B4-BE49-F238E27FC236}">
                  <a16:creationId xmlns:a16="http://schemas.microsoft.com/office/drawing/2014/main" id="{5D4463CC-7870-4340-BD52-514F10EFA57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1" name="Freeform 85">
              <a:extLst>
                <a:ext uri="{FF2B5EF4-FFF2-40B4-BE49-F238E27FC236}">
                  <a16:creationId xmlns:a16="http://schemas.microsoft.com/office/drawing/2014/main" id="{76FC70DE-9B92-4CA1-9674-D5080E5A25A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 name="Rectangle 86">
              <a:extLst>
                <a:ext uri="{FF2B5EF4-FFF2-40B4-BE49-F238E27FC236}">
                  <a16:creationId xmlns:a16="http://schemas.microsoft.com/office/drawing/2014/main" id="{85739FD5-DA3F-4E0D-8506-550DB3CC4B44}"/>
                </a:ext>
              </a:extLst>
            </p:cNvPr>
            <p:cNvSpPr>
              <a:spLocks noChangeArrowheads="1"/>
            </p:cNvSpPr>
            <p:nvPr/>
          </p:nvSpPr>
          <p:spPr bwMode="auto">
            <a:xfrm>
              <a:off x="4213" y="694"/>
              <a:ext cx="593" cy="47"/>
            </a:xfrm>
            <a:prstGeom prst="rect">
              <a:avLst/>
            </a:prstGeom>
            <a:solidFill>
              <a:srgbClr val="000000"/>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3" name="Group 87">
              <a:extLst>
                <a:ext uri="{FF2B5EF4-FFF2-40B4-BE49-F238E27FC236}">
                  <a16:creationId xmlns:a16="http://schemas.microsoft.com/office/drawing/2014/main" id="{B9F2A96C-AE6C-4945-9224-43E11F6A6241}"/>
                </a:ext>
              </a:extLst>
            </p:cNvPr>
            <p:cNvGrpSpPr>
              <a:grpSpLocks/>
            </p:cNvGrpSpPr>
            <p:nvPr/>
          </p:nvGrpSpPr>
          <p:grpSpPr bwMode="auto">
            <a:xfrm>
              <a:off x="4748" y="664"/>
              <a:ext cx="583" cy="147"/>
              <a:chOff x="613" y="2566"/>
              <a:chExt cx="728" cy="141"/>
            </a:xfrm>
          </p:grpSpPr>
          <p:sp>
            <p:nvSpPr>
              <p:cNvPr id="38" name="AutoShape 88">
                <a:extLst>
                  <a:ext uri="{FF2B5EF4-FFF2-40B4-BE49-F238E27FC236}">
                    <a16:creationId xmlns:a16="http://schemas.microsoft.com/office/drawing/2014/main" id="{60F00ACF-76F6-4972-8A95-2CD00341BD1C}"/>
                  </a:ext>
                </a:extLst>
              </p:cNvPr>
              <p:cNvSpPr>
                <a:spLocks noChangeArrowheads="1"/>
              </p:cNvSpPr>
              <p:nvPr/>
            </p:nvSpPr>
            <p:spPr bwMode="auto">
              <a:xfrm>
                <a:off x="613" y="2566"/>
                <a:ext cx="728"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9" name="AutoShape 89">
                <a:extLst>
                  <a:ext uri="{FF2B5EF4-FFF2-40B4-BE49-F238E27FC236}">
                    <a16:creationId xmlns:a16="http://schemas.microsoft.com/office/drawing/2014/main" id="{0EBABDD6-23B8-45BD-A245-372595232522}"/>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4" name="Rectangle 90">
              <a:extLst>
                <a:ext uri="{FF2B5EF4-FFF2-40B4-BE49-F238E27FC236}">
                  <a16:creationId xmlns:a16="http://schemas.microsoft.com/office/drawing/2014/main" id="{2E598CDA-7598-4B53-94A0-A7A2FED2C579}"/>
                </a:ext>
              </a:extLst>
            </p:cNvPr>
            <p:cNvSpPr>
              <a:spLocks noChangeArrowheads="1"/>
            </p:cNvSpPr>
            <p:nvPr/>
          </p:nvSpPr>
          <p:spPr bwMode="auto">
            <a:xfrm>
              <a:off x="4223" y="1021"/>
              <a:ext cx="598" cy="47"/>
            </a:xfrm>
            <a:prstGeom prst="rect">
              <a:avLst/>
            </a:prstGeom>
            <a:solidFill>
              <a:srgbClr val="000000"/>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5" name="Group 91">
              <a:extLst>
                <a:ext uri="{FF2B5EF4-FFF2-40B4-BE49-F238E27FC236}">
                  <a16:creationId xmlns:a16="http://schemas.microsoft.com/office/drawing/2014/main" id="{B38D94AB-B997-46B0-83FB-ECF8B125685F}"/>
                </a:ext>
              </a:extLst>
            </p:cNvPr>
            <p:cNvGrpSpPr>
              <a:grpSpLocks/>
            </p:cNvGrpSpPr>
            <p:nvPr/>
          </p:nvGrpSpPr>
          <p:grpSpPr bwMode="auto">
            <a:xfrm>
              <a:off x="4748" y="994"/>
              <a:ext cx="579" cy="137"/>
              <a:chOff x="615" y="2566"/>
              <a:chExt cx="722" cy="142"/>
            </a:xfrm>
          </p:grpSpPr>
          <p:sp>
            <p:nvSpPr>
              <p:cNvPr id="36" name="AutoShape 92">
                <a:extLst>
                  <a:ext uri="{FF2B5EF4-FFF2-40B4-BE49-F238E27FC236}">
                    <a16:creationId xmlns:a16="http://schemas.microsoft.com/office/drawing/2014/main" id="{CA842B88-0ACA-4156-8A68-D06C717D2B67}"/>
                  </a:ext>
                </a:extLst>
              </p:cNvPr>
              <p:cNvSpPr>
                <a:spLocks noChangeArrowheads="1"/>
              </p:cNvSpPr>
              <p:nvPr/>
            </p:nvSpPr>
            <p:spPr bwMode="auto">
              <a:xfrm>
                <a:off x="615" y="2566"/>
                <a:ext cx="722"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7" name="AutoShape 93">
                <a:extLst>
                  <a:ext uri="{FF2B5EF4-FFF2-40B4-BE49-F238E27FC236}">
                    <a16:creationId xmlns:a16="http://schemas.microsoft.com/office/drawing/2014/main" id="{B56BF6AC-E7F4-405E-BF42-D4EE3F5E4542}"/>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6" name="Rectangle 94">
              <a:extLst>
                <a:ext uri="{FF2B5EF4-FFF2-40B4-BE49-F238E27FC236}">
                  <a16:creationId xmlns:a16="http://schemas.microsoft.com/office/drawing/2014/main" id="{52F84599-BC8F-4BE6-AE7C-25F433D7885F}"/>
                </a:ext>
              </a:extLst>
            </p:cNvPr>
            <p:cNvSpPr>
              <a:spLocks noChangeArrowheads="1"/>
            </p:cNvSpPr>
            <p:nvPr/>
          </p:nvSpPr>
          <p:spPr bwMode="auto">
            <a:xfrm>
              <a:off x="4218" y="1357"/>
              <a:ext cx="593" cy="47"/>
            </a:xfrm>
            <a:prstGeom prst="rect">
              <a:avLst/>
            </a:prstGeom>
            <a:solidFill>
              <a:srgbClr val="000000"/>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 name="Rectangle 95">
              <a:extLst>
                <a:ext uri="{FF2B5EF4-FFF2-40B4-BE49-F238E27FC236}">
                  <a16:creationId xmlns:a16="http://schemas.microsoft.com/office/drawing/2014/main" id="{6CFADF1F-FBDE-4CC0-AACD-C9C69B3F6BF9}"/>
                </a:ext>
              </a:extLst>
            </p:cNvPr>
            <p:cNvSpPr>
              <a:spLocks noChangeArrowheads="1"/>
            </p:cNvSpPr>
            <p:nvPr/>
          </p:nvSpPr>
          <p:spPr bwMode="auto">
            <a:xfrm>
              <a:off x="4228" y="1655"/>
              <a:ext cx="598" cy="47"/>
            </a:xfrm>
            <a:prstGeom prst="rect">
              <a:avLst/>
            </a:prstGeom>
            <a:solidFill>
              <a:srgbClr val="000000"/>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8" name="Group 96">
              <a:extLst>
                <a:ext uri="{FF2B5EF4-FFF2-40B4-BE49-F238E27FC236}">
                  <a16:creationId xmlns:a16="http://schemas.microsoft.com/office/drawing/2014/main" id="{67CFD438-67F6-4FB6-A216-437273E11E7F}"/>
                </a:ext>
              </a:extLst>
            </p:cNvPr>
            <p:cNvGrpSpPr>
              <a:grpSpLocks/>
            </p:cNvGrpSpPr>
            <p:nvPr/>
          </p:nvGrpSpPr>
          <p:grpSpPr bwMode="auto">
            <a:xfrm>
              <a:off x="4734" y="1627"/>
              <a:ext cx="584" cy="151"/>
              <a:chOff x="612" y="2568"/>
              <a:chExt cx="727" cy="139"/>
            </a:xfrm>
          </p:grpSpPr>
          <p:sp>
            <p:nvSpPr>
              <p:cNvPr id="34" name="AutoShape 97">
                <a:extLst>
                  <a:ext uri="{FF2B5EF4-FFF2-40B4-BE49-F238E27FC236}">
                    <a16:creationId xmlns:a16="http://schemas.microsoft.com/office/drawing/2014/main" id="{BE7D445E-7DC8-4F80-ABFB-E05E5A070D7E}"/>
                  </a:ext>
                </a:extLst>
              </p:cNvPr>
              <p:cNvSpPr>
                <a:spLocks noChangeArrowheads="1"/>
              </p:cNvSpPr>
              <p:nvPr/>
            </p:nvSpPr>
            <p:spPr bwMode="auto">
              <a:xfrm>
                <a:off x="612" y="2568"/>
                <a:ext cx="727"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5" name="AutoShape 98">
                <a:extLst>
                  <a:ext uri="{FF2B5EF4-FFF2-40B4-BE49-F238E27FC236}">
                    <a16:creationId xmlns:a16="http://schemas.microsoft.com/office/drawing/2014/main" id="{DD3F5881-A0A9-488B-9F14-8D15FEAAE9BB}"/>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9" name="Freeform 99">
              <a:extLst>
                <a:ext uri="{FF2B5EF4-FFF2-40B4-BE49-F238E27FC236}">
                  <a16:creationId xmlns:a16="http://schemas.microsoft.com/office/drawing/2014/main" id="{941D4260-0867-4C40-BAF1-E2F0F3D4B382}"/>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20" name="Group 100">
              <a:extLst>
                <a:ext uri="{FF2B5EF4-FFF2-40B4-BE49-F238E27FC236}">
                  <a16:creationId xmlns:a16="http://schemas.microsoft.com/office/drawing/2014/main" id="{EE85B397-526E-4383-A575-FBBDD3D95163}"/>
                </a:ext>
              </a:extLst>
            </p:cNvPr>
            <p:cNvGrpSpPr>
              <a:grpSpLocks/>
            </p:cNvGrpSpPr>
            <p:nvPr/>
          </p:nvGrpSpPr>
          <p:grpSpPr bwMode="auto">
            <a:xfrm>
              <a:off x="4739" y="1329"/>
              <a:ext cx="584" cy="137"/>
              <a:chOff x="613" y="2570"/>
              <a:chExt cx="727" cy="137"/>
            </a:xfrm>
          </p:grpSpPr>
          <p:sp>
            <p:nvSpPr>
              <p:cNvPr id="32" name="AutoShape 101">
                <a:extLst>
                  <a:ext uri="{FF2B5EF4-FFF2-40B4-BE49-F238E27FC236}">
                    <a16:creationId xmlns:a16="http://schemas.microsoft.com/office/drawing/2014/main" id="{21665110-BA2E-4E8D-943D-79A65B8B75E5}"/>
                  </a:ext>
                </a:extLst>
              </p:cNvPr>
              <p:cNvSpPr>
                <a:spLocks noChangeArrowheads="1"/>
              </p:cNvSpPr>
              <p:nvPr/>
            </p:nvSpPr>
            <p:spPr bwMode="auto">
              <a:xfrm>
                <a:off x="613" y="2570"/>
                <a:ext cx="727"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3" name="AutoShape 102">
                <a:extLst>
                  <a:ext uri="{FF2B5EF4-FFF2-40B4-BE49-F238E27FC236}">
                    <a16:creationId xmlns:a16="http://schemas.microsoft.com/office/drawing/2014/main" id="{88810CFC-53E3-4099-8213-91F3217DA363}"/>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21" name="Rectangle 103">
              <a:extLst>
                <a:ext uri="{FF2B5EF4-FFF2-40B4-BE49-F238E27FC236}">
                  <a16:creationId xmlns:a16="http://schemas.microsoft.com/office/drawing/2014/main" id="{F9E61C6C-EBC0-4F20-AEC7-BF5ADFA8E12A}"/>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 name="Freeform 104">
              <a:extLst>
                <a:ext uri="{FF2B5EF4-FFF2-40B4-BE49-F238E27FC236}">
                  <a16:creationId xmlns:a16="http://schemas.microsoft.com/office/drawing/2014/main" id="{045D1859-425D-4431-9988-342EC1263869}"/>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3" name="Freeform 105">
              <a:extLst>
                <a:ext uri="{FF2B5EF4-FFF2-40B4-BE49-F238E27FC236}">
                  <a16:creationId xmlns:a16="http://schemas.microsoft.com/office/drawing/2014/main" id="{1558C1CC-5E20-4572-9FB7-6D072CB48982}"/>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4" name="Oval 106">
              <a:extLst>
                <a:ext uri="{FF2B5EF4-FFF2-40B4-BE49-F238E27FC236}">
                  <a16:creationId xmlns:a16="http://schemas.microsoft.com/office/drawing/2014/main" id="{0F6BC5FA-B92B-4714-AE01-8AE9EFE20578}"/>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5" name="Freeform 107">
              <a:extLst>
                <a:ext uri="{FF2B5EF4-FFF2-40B4-BE49-F238E27FC236}">
                  <a16:creationId xmlns:a16="http://schemas.microsoft.com/office/drawing/2014/main" id="{B120FDE3-04F6-4972-AFBC-224C264FB65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6" name="AutoShape 108">
              <a:extLst>
                <a:ext uri="{FF2B5EF4-FFF2-40B4-BE49-F238E27FC236}">
                  <a16:creationId xmlns:a16="http://schemas.microsoft.com/office/drawing/2014/main" id="{95B59124-4F19-42C7-8EDA-DB36E9D5538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7" name="AutoShape 109">
              <a:extLst>
                <a:ext uri="{FF2B5EF4-FFF2-40B4-BE49-F238E27FC236}">
                  <a16:creationId xmlns:a16="http://schemas.microsoft.com/office/drawing/2014/main" id="{0557909B-D48A-496A-96E5-4FEC0416090E}"/>
                </a:ext>
              </a:extLst>
            </p:cNvPr>
            <p:cNvSpPr>
              <a:spLocks noChangeArrowheads="1"/>
            </p:cNvSpPr>
            <p:nvPr/>
          </p:nvSpPr>
          <p:spPr bwMode="auto">
            <a:xfrm>
              <a:off x="4208" y="2711"/>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8" name="Oval 110">
              <a:extLst>
                <a:ext uri="{FF2B5EF4-FFF2-40B4-BE49-F238E27FC236}">
                  <a16:creationId xmlns:a16="http://schemas.microsoft.com/office/drawing/2014/main" id="{F614200D-AAB6-4B99-97E9-9F4AE00154E8}"/>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9" name="Oval 111">
              <a:extLst>
                <a:ext uri="{FF2B5EF4-FFF2-40B4-BE49-F238E27FC236}">
                  <a16:creationId xmlns:a16="http://schemas.microsoft.com/office/drawing/2014/main" id="{9FE0EE33-CD33-475D-83DB-7F326E1C856A}"/>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0" name="Oval 112">
              <a:extLst>
                <a:ext uri="{FF2B5EF4-FFF2-40B4-BE49-F238E27FC236}">
                  <a16:creationId xmlns:a16="http://schemas.microsoft.com/office/drawing/2014/main" id="{9DBBA2B3-0621-4206-B3DC-254CD8DA2428}"/>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1" name="Rectangle 113">
              <a:extLst>
                <a:ext uri="{FF2B5EF4-FFF2-40B4-BE49-F238E27FC236}">
                  <a16:creationId xmlns:a16="http://schemas.microsoft.com/office/drawing/2014/main" id="{4B4E2724-9B8D-4D46-88F5-8995288A0594}"/>
                </a:ext>
              </a:extLst>
            </p:cNvPr>
            <p:cNvSpPr>
              <a:spLocks noChangeArrowheads="1"/>
            </p:cNvSpPr>
            <p:nvPr/>
          </p:nvSpPr>
          <p:spPr bwMode="auto">
            <a:xfrm>
              <a:off x="5064" y="1835"/>
              <a:ext cx="83" cy="762"/>
            </a:xfrm>
            <a:prstGeom prst="rect">
              <a:avLst/>
            </a:prstGeom>
            <a:solidFill>
              <a:srgbClr val="292929"/>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0" name="AutoShape 327">
            <a:extLst>
              <a:ext uri="{FF2B5EF4-FFF2-40B4-BE49-F238E27FC236}">
                <a16:creationId xmlns:a16="http://schemas.microsoft.com/office/drawing/2014/main" id="{96712ADC-1F6C-420F-9B49-935FFE601C6C}"/>
              </a:ext>
            </a:extLst>
          </p:cNvPr>
          <p:cNvSpPr>
            <a:spLocks noChangeArrowheads="1"/>
          </p:cNvSpPr>
          <p:nvPr/>
        </p:nvSpPr>
        <p:spPr bwMode="auto">
          <a:xfrm>
            <a:off x="10277654" y="2645117"/>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41" name="AutoShape 327">
            <a:extLst>
              <a:ext uri="{FF2B5EF4-FFF2-40B4-BE49-F238E27FC236}">
                <a16:creationId xmlns:a16="http://schemas.microsoft.com/office/drawing/2014/main" id="{98071513-0216-48C8-9B10-E341C8EF5694}"/>
              </a:ext>
            </a:extLst>
          </p:cNvPr>
          <p:cNvSpPr>
            <a:spLocks noChangeArrowheads="1"/>
          </p:cNvSpPr>
          <p:nvPr/>
        </p:nvSpPr>
        <p:spPr bwMode="auto">
          <a:xfrm>
            <a:off x="10430054" y="2797517"/>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42" name="Text Box 380">
            <a:extLst>
              <a:ext uri="{FF2B5EF4-FFF2-40B4-BE49-F238E27FC236}">
                <a16:creationId xmlns:a16="http://schemas.microsoft.com/office/drawing/2014/main" id="{E1566097-7524-4D88-A54F-E15AAE9AFF10}"/>
              </a:ext>
            </a:extLst>
          </p:cNvPr>
          <p:cNvSpPr txBox="1">
            <a:spLocks noChangeArrowheads="1"/>
          </p:cNvSpPr>
          <p:nvPr/>
        </p:nvSpPr>
        <p:spPr bwMode="auto">
          <a:xfrm>
            <a:off x="10162633" y="3458171"/>
            <a:ext cx="1107996" cy="389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lnSpc>
                <a:spcPct val="80000"/>
              </a:lnSpc>
              <a:spcBef>
                <a:spcPct val="0"/>
              </a:spcBef>
              <a:spcAft>
                <a:spcPct val="0"/>
              </a:spcAft>
            </a:pPr>
            <a:r>
              <a:rPr lang="zh-CN" altLang="en-US" sz="2400" dirty="0">
                <a:solidFill>
                  <a:srgbClr val="000000"/>
                </a:solidFill>
                <a:latin typeface="+mn-lt"/>
                <a:cs typeface="Arial" charset="0"/>
              </a:rPr>
              <a:t>数据库</a:t>
            </a:r>
            <a:endParaRPr lang="en-US" sz="2400" dirty="0">
              <a:solidFill>
                <a:srgbClr val="000000"/>
              </a:solidFill>
              <a:latin typeface="+mn-lt"/>
              <a:cs typeface="Arial" charset="0"/>
            </a:endParaRPr>
          </a:p>
        </p:txBody>
      </p:sp>
      <p:sp>
        <p:nvSpPr>
          <p:cNvPr id="43" name="Text Box 357">
            <a:extLst>
              <a:ext uri="{FF2B5EF4-FFF2-40B4-BE49-F238E27FC236}">
                <a16:creationId xmlns:a16="http://schemas.microsoft.com/office/drawing/2014/main" id="{3374DAF7-494E-4D0E-AAC4-26C563807135}"/>
              </a:ext>
            </a:extLst>
          </p:cNvPr>
          <p:cNvSpPr txBox="1">
            <a:spLocks noChangeArrowheads="1"/>
          </p:cNvSpPr>
          <p:nvPr/>
        </p:nvSpPr>
        <p:spPr bwMode="auto">
          <a:xfrm>
            <a:off x="7729191" y="3560968"/>
            <a:ext cx="1366080" cy="315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en-US" sz="1800" b="1" dirty="0">
                <a:solidFill>
                  <a:srgbClr val="5B307E"/>
                </a:solidFill>
                <a:latin typeface="+mn-lt"/>
                <a:cs typeface="Arial" charset="0"/>
              </a:rPr>
              <a:t>Web</a:t>
            </a:r>
            <a:r>
              <a:rPr lang="zh-CN" altLang="en-US" sz="1800" b="1" dirty="0">
                <a:solidFill>
                  <a:srgbClr val="5B307E"/>
                </a:solidFill>
                <a:latin typeface="+mn-lt"/>
                <a:cs typeface="Arial" charset="0"/>
              </a:rPr>
              <a:t>服务器</a:t>
            </a:r>
            <a:endParaRPr lang="en-US" sz="1800" b="1" dirty="0">
              <a:solidFill>
                <a:srgbClr val="5B307E"/>
              </a:solidFill>
              <a:latin typeface="+mn-lt"/>
              <a:cs typeface="Arial" charset="0"/>
            </a:endParaRPr>
          </a:p>
        </p:txBody>
      </p:sp>
      <p:grpSp>
        <p:nvGrpSpPr>
          <p:cNvPr id="44" name="Group 906">
            <a:extLst>
              <a:ext uri="{FF2B5EF4-FFF2-40B4-BE49-F238E27FC236}">
                <a16:creationId xmlns:a16="http://schemas.microsoft.com/office/drawing/2014/main" id="{3FA15136-9599-488C-A3D6-A953D0DE25EE}"/>
              </a:ext>
            </a:extLst>
          </p:cNvPr>
          <p:cNvGrpSpPr>
            <a:grpSpLocks/>
          </p:cNvGrpSpPr>
          <p:nvPr/>
        </p:nvGrpSpPr>
        <p:grpSpPr bwMode="auto">
          <a:xfrm>
            <a:off x="7953143" y="1873495"/>
            <a:ext cx="869460" cy="1543243"/>
            <a:chOff x="4140" y="429"/>
            <a:chExt cx="1425" cy="2396"/>
          </a:xfrm>
        </p:grpSpPr>
        <p:sp>
          <p:nvSpPr>
            <p:cNvPr id="45" name="Freeform 907">
              <a:extLst>
                <a:ext uri="{FF2B5EF4-FFF2-40B4-BE49-F238E27FC236}">
                  <a16:creationId xmlns:a16="http://schemas.microsoft.com/office/drawing/2014/main" id="{3DACAD22-8E79-4631-8C4B-71D7AFB80E49}"/>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 name="Rectangle 908">
              <a:extLst>
                <a:ext uri="{FF2B5EF4-FFF2-40B4-BE49-F238E27FC236}">
                  <a16:creationId xmlns:a16="http://schemas.microsoft.com/office/drawing/2014/main" id="{817932E2-C64D-4BF6-A77D-FEE70C3AC243}"/>
                </a:ext>
              </a:extLst>
            </p:cNvPr>
            <p:cNvSpPr>
              <a:spLocks noChangeArrowheads="1"/>
            </p:cNvSpPr>
            <p:nvPr/>
          </p:nvSpPr>
          <p:spPr bwMode="auto">
            <a:xfrm>
              <a:off x="4211" y="429"/>
              <a:ext cx="1038"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47" name="Freeform 909">
              <a:extLst>
                <a:ext uri="{FF2B5EF4-FFF2-40B4-BE49-F238E27FC236}">
                  <a16:creationId xmlns:a16="http://schemas.microsoft.com/office/drawing/2014/main" id="{F34F3155-9FE6-468D-9F6D-6DAA017747BC}"/>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8" name="Freeform 910">
              <a:extLst>
                <a:ext uri="{FF2B5EF4-FFF2-40B4-BE49-F238E27FC236}">
                  <a16:creationId xmlns:a16="http://schemas.microsoft.com/office/drawing/2014/main" id="{A0B001ED-2107-452D-A0B2-A453EF58A94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 name="Rectangle 911">
              <a:extLst>
                <a:ext uri="{FF2B5EF4-FFF2-40B4-BE49-F238E27FC236}">
                  <a16:creationId xmlns:a16="http://schemas.microsoft.com/office/drawing/2014/main" id="{E0236FA4-DFB5-42C6-8216-951E18213387}"/>
                </a:ext>
              </a:extLst>
            </p:cNvPr>
            <p:cNvSpPr>
              <a:spLocks noChangeArrowheads="1"/>
            </p:cNvSpPr>
            <p:nvPr/>
          </p:nvSpPr>
          <p:spPr bwMode="auto">
            <a:xfrm>
              <a:off x="4211" y="690"/>
              <a:ext cx="590"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0" name="Group 912">
              <a:extLst>
                <a:ext uri="{FF2B5EF4-FFF2-40B4-BE49-F238E27FC236}">
                  <a16:creationId xmlns:a16="http://schemas.microsoft.com/office/drawing/2014/main" id="{336DB6FF-62CB-4004-B1F7-BD71D5DD1AFE}"/>
                </a:ext>
              </a:extLst>
            </p:cNvPr>
            <p:cNvGrpSpPr>
              <a:grpSpLocks/>
            </p:cNvGrpSpPr>
            <p:nvPr/>
          </p:nvGrpSpPr>
          <p:grpSpPr bwMode="auto">
            <a:xfrm>
              <a:off x="4749" y="668"/>
              <a:ext cx="581" cy="145"/>
              <a:chOff x="614" y="2568"/>
              <a:chExt cx="725" cy="139"/>
            </a:xfrm>
          </p:grpSpPr>
          <p:sp>
            <p:nvSpPr>
              <p:cNvPr id="75" name="AutoShape 913">
                <a:extLst>
                  <a:ext uri="{FF2B5EF4-FFF2-40B4-BE49-F238E27FC236}">
                    <a16:creationId xmlns:a16="http://schemas.microsoft.com/office/drawing/2014/main" id="{EA531C33-ED2B-4E28-84EE-01267A427C2E}"/>
                  </a:ext>
                </a:extLst>
              </p:cNvPr>
              <p:cNvSpPr>
                <a:spLocks noChangeArrowheads="1"/>
              </p:cNvSpPr>
              <p:nvPr/>
            </p:nvSpPr>
            <p:spPr bwMode="auto">
              <a:xfrm>
                <a:off x="616" y="2565"/>
                <a:ext cx="724" cy="133"/>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6" name="AutoShape 914">
                <a:extLst>
                  <a:ext uri="{FF2B5EF4-FFF2-40B4-BE49-F238E27FC236}">
                    <a16:creationId xmlns:a16="http://schemas.microsoft.com/office/drawing/2014/main" id="{7ECEB842-0CCC-4578-A2C3-8BF421DAC42A}"/>
                  </a:ext>
                </a:extLst>
              </p:cNvPr>
              <p:cNvSpPr>
                <a:spLocks noChangeArrowheads="1"/>
              </p:cNvSpPr>
              <p:nvPr/>
            </p:nvSpPr>
            <p:spPr bwMode="auto">
              <a:xfrm>
                <a:off x="629" y="2581"/>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1" name="Rectangle 915">
              <a:extLst>
                <a:ext uri="{FF2B5EF4-FFF2-40B4-BE49-F238E27FC236}">
                  <a16:creationId xmlns:a16="http://schemas.microsoft.com/office/drawing/2014/main" id="{231EEE45-EB9D-4E06-91A4-9EA055784BE0}"/>
                </a:ext>
              </a:extLst>
            </p:cNvPr>
            <p:cNvSpPr>
              <a:spLocks noChangeArrowheads="1"/>
            </p:cNvSpPr>
            <p:nvPr/>
          </p:nvSpPr>
          <p:spPr bwMode="auto">
            <a:xfrm>
              <a:off x="4221" y="1024"/>
              <a:ext cx="601"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2" name="Group 916">
              <a:extLst>
                <a:ext uri="{FF2B5EF4-FFF2-40B4-BE49-F238E27FC236}">
                  <a16:creationId xmlns:a16="http://schemas.microsoft.com/office/drawing/2014/main" id="{ED5F5550-DB9D-4AD8-B828-5954D4726524}"/>
                </a:ext>
              </a:extLst>
            </p:cNvPr>
            <p:cNvGrpSpPr>
              <a:grpSpLocks/>
            </p:cNvGrpSpPr>
            <p:nvPr/>
          </p:nvGrpSpPr>
          <p:grpSpPr bwMode="auto">
            <a:xfrm>
              <a:off x="4747" y="994"/>
              <a:ext cx="581" cy="134"/>
              <a:chOff x="614" y="2568"/>
              <a:chExt cx="725" cy="139"/>
            </a:xfrm>
          </p:grpSpPr>
          <p:sp>
            <p:nvSpPr>
              <p:cNvPr id="73" name="AutoShape 917">
                <a:extLst>
                  <a:ext uri="{FF2B5EF4-FFF2-40B4-BE49-F238E27FC236}">
                    <a16:creationId xmlns:a16="http://schemas.microsoft.com/office/drawing/2014/main" id="{6FD30B99-B5A7-4C44-8C9B-8CB88B711DCE}"/>
                  </a:ext>
                </a:extLst>
              </p:cNvPr>
              <p:cNvSpPr>
                <a:spLocks noChangeArrowheads="1"/>
              </p:cNvSpPr>
              <p:nvPr/>
            </p:nvSpPr>
            <p:spPr bwMode="auto">
              <a:xfrm>
                <a:off x="619" y="2565"/>
                <a:ext cx="724" cy="14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4" name="AutoShape 918">
                <a:extLst>
                  <a:ext uri="{FF2B5EF4-FFF2-40B4-BE49-F238E27FC236}">
                    <a16:creationId xmlns:a16="http://schemas.microsoft.com/office/drawing/2014/main" id="{7DEE4A38-7EE0-4502-93F0-DD4EF9F971CB}"/>
                  </a:ext>
                </a:extLst>
              </p:cNvPr>
              <p:cNvSpPr>
                <a:spLocks noChangeArrowheads="1"/>
              </p:cNvSpPr>
              <p:nvPr/>
            </p:nvSpPr>
            <p:spPr bwMode="auto">
              <a:xfrm>
                <a:off x="631" y="2582"/>
                <a:ext cx="699"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3" name="Rectangle 919">
              <a:extLst>
                <a:ext uri="{FF2B5EF4-FFF2-40B4-BE49-F238E27FC236}">
                  <a16:creationId xmlns:a16="http://schemas.microsoft.com/office/drawing/2014/main" id="{A6745F76-6094-43C2-8181-D02795E6A44D}"/>
                </a:ext>
              </a:extLst>
            </p:cNvPr>
            <p:cNvSpPr>
              <a:spLocks noChangeArrowheads="1"/>
            </p:cNvSpPr>
            <p:nvPr/>
          </p:nvSpPr>
          <p:spPr bwMode="auto">
            <a:xfrm>
              <a:off x="4211" y="1358"/>
              <a:ext cx="601"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4" name="Rectangle 920">
              <a:extLst>
                <a:ext uri="{FF2B5EF4-FFF2-40B4-BE49-F238E27FC236}">
                  <a16:creationId xmlns:a16="http://schemas.microsoft.com/office/drawing/2014/main" id="{84942836-64B1-4B08-BE52-C7B254F4660D}"/>
                </a:ext>
              </a:extLst>
            </p:cNvPr>
            <p:cNvSpPr>
              <a:spLocks noChangeArrowheads="1"/>
            </p:cNvSpPr>
            <p:nvPr/>
          </p:nvSpPr>
          <p:spPr bwMode="auto">
            <a:xfrm>
              <a:off x="4221" y="1660"/>
              <a:ext cx="601"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5" name="Group 921">
              <a:extLst>
                <a:ext uri="{FF2B5EF4-FFF2-40B4-BE49-F238E27FC236}">
                  <a16:creationId xmlns:a16="http://schemas.microsoft.com/office/drawing/2014/main" id="{8BB3E34B-9ADB-488E-8151-BF86E5CE4654}"/>
                </a:ext>
              </a:extLst>
            </p:cNvPr>
            <p:cNvGrpSpPr>
              <a:grpSpLocks/>
            </p:cNvGrpSpPr>
            <p:nvPr/>
          </p:nvGrpSpPr>
          <p:grpSpPr bwMode="auto">
            <a:xfrm>
              <a:off x="4733" y="1630"/>
              <a:ext cx="586" cy="151"/>
              <a:chOff x="611" y="2571"/>
              <a:chExt cx="730" cy="139"/>
            </a:xfrm>
          </p:grpSpPr>
          <p:sp>
            <p:nvSpPr>
              <p:cNvPr id="71" name="AutoShape 922">
                <a:extLst>
                  <a:ext uri="{FF2B5EF4-FFF2-40B4-BE49-F238E27FC236}">
                    <a16:creationId xmlns:a16="http://schemas.microsoft.com/office/drawing/2014/main" id="{98144A11-9997-4495-AB7D-167B229A92FE}"/>
                  </a:ext>
                </a:extLst>
              </p:cNvPr>
              <p:cNvSpPr>
                <a:spLocks noChangeArrowheads="1"/>
              </p:cNvSpPr>
              <p:nvPr/>
            </p:nvSpPr>
            <p:spPr bwMode="auto">
              <a:xfrm>
                <a:off x="608" y="2568"/>
                <a:ext cx="735" cy="143"/>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2" name="AutoShape 923">
                <a:extLst>
                  <a:ext uri="{FF2B5EF4-FFF2-40B4-BE49-F238E27FC236}">
                    <a16:creationId xmlns:a16="http://schemas.microsoft.com/office/drawing/2014/main" id="{A218CDE3-3B0E-48B2-918C-A2653F52CF46}"/>
                  </a:ext>
                </a:extLst>
              </p:cNvPr>
              <p:cNvSpPr>
                <a:spLocks noChangeArrowheads="1"/>
              </p:cNvSpPr>
              <p:nvPr/>
            </p:nvSpPr>
            <p:spPr bwMode="auto">
              <a:xfrm>
                <a:off x="620" y="2583"/>
                <a:ext cx="710"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6" name="Freeform 924">
              <a:extLst>
                <a:ext uri="{FF2B5EF4-FFF2-40B4-BE49-F238E27FC236}">
                  <a16:creationId xmlns:a16="http://schemas.microsoft.com/office/drawing/2014/main" id="{97933ED4-D5C8-43EA-B942-D63A499C0655}"/>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7" name="Group 925">
              <a:extLst>
                <a:ext uri="{FF2B5EF4-FFF2-40B4-BE49-F238E27FC236}">
                  <a16:creationId xmlns:a16="http://schemas.microsoft.com/office/drawing/2014/main" id="{C3E925E7-8E74-4FCD-919D-57CA19640D54}"/>
                </a:ext>
              </a:extLst>
            </p:cNvPr>
            <p:cNvGrpSpPr>
              <a:grpSpLocks/>
            </p:cNvGrpSpPr>
            <p:nvPr/>
          </p:nvGrpSpPr>
          <p:grpSpPr bwMode="auto">
            <a:xfrm>
              <a:off x="4739" y="1327"/>
              <a:ext cx="582" cy="139"/>
              <a:chOff x="614" y="2568"/>
              <a:chExt cx="725" cy="139"/>
            </a:xfrm>
          </p:grpSpPr>
          <p:sp>
            <p:nvSpPr>
              <p:cNvPr id="69" name="AutoShape 926">
                <a:extLst>
                  <a:ext uri="{FF2B5EF4-FFF2-40B4-BE49-F238E27FC236}">
                    <a16:creationId xmlns:a16="http://schemas.microsoft.com/office/drawing/2014/main" id="{90409D08-C9E1-4AA0-8E3D-813C80C42710}"/>
                  </a:ext>
                </a:extLst>
              </p:cNvPr>
              <p:cNvSpPr>
                <a:spLocks noChangeArrowheads="1"/>
              </p:cNvSpPr>
              <p:nvPr/>
            </p:nvSpPr>
            <p:spPr bwMode="auto">
              <a:xfrm>
                <a:off x="616" y="2566"/>
                <a:ext cx="71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0" name="AutoShape 927">
                <a:extLst>
                  <a:ext uri="{FF2B5EF4-FFF2-40B4-BE49-F238E27FC236}">
                    <a16:creationId xmlns:a16="http://schemas.microsoft.com/office/drawing/2014/main" id="{7BA18D73-38D1-477C-9CC9-3138BA482CEC}"/>
                  </a:ext>
                </a:extLst>
              </p:cNvPr>
              <p:cNvSpPr>
                <a:spLocks noChangeArrowheads="1"/>
              </p:cNvSpPr>
              <p:nvPr/>
            </p:nvSpPr>
            <p:spPr bwMode="auto">
              <a:xfrm>
                <a:off x="629" y="2583"/>
                <a:ext cx="697"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8" name="Rectangle 928">
              <a:extLst>
                <a:ext uri="{FF2B5EF4-FFF2-40B4-BE49-F238E27FC236}">
                  <a16:creationId xmlns:a16="http://schemas.microsoft.com/office/drawing/2014/main" id="{FBDE911E-17C7-4675-BEFB-934DEA8CE1BE}"/>
                </a:ext>
              </a:extLst>
            </p:cNvPr>
            <p:cNvSpPr>
              <a:spLocks noChangeArrowheads="1"/>
            </p:cNvSpPr>
            <p:nvPr/>
          </p:nvSpPr>
          <p:spPr bwMode="auto">
            <a:xfrm>
              <a:off x="5249"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9" name="Freeform 929">
              <a:extLst>
                <a:ext uri="{FF2B5EF4-FFF2-40B4-BE49-F238E27FC236}">
                  <a16:creationId xmlns:a16="http://schemas.microsoft.com/office/drawing/2014/main" id="{68FC4E5F-C504-4B9B-A629-89C0C873A6E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0" name="Freeform 930">
              <a:extLst>
                <a:ext uri="{FF2B5EF4-FFF2-40B4-BE49-F238E27FC236}">
                  <a16:creationId xmlns:a16="http://schemas.microsoft.com/office/drawing/2014/main" id="{9E1B49C7-9A9C-4AFF-B090-18234313E424}"/>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 name="Oval 931">
              <a:extLst>
                <a:ext uri="{FF2B5EF4-FFF2-40B4-BE49-F238E27FC236}">
                  <a16:creationId xmlns:a16="http://schemas.microsoft.com/office/drawing/2014/main" id="{E76CA1DC-657C-4E1F-AF13-1744E46AC606}"/>
                </a:ext>
              </a:extLst>
            </p:cNvPr>
            <p:cNvSpPr>
              <a:spLocks noChangeArrowheads="1"/>
            </p:cNvSpPr>
            <p:nvPr/>
          </p:nvSpPr>
          <p:spPr bwMode="auto">
            <a:xfrm>
              <a:off x="5514" y="2605"/>
              <a:ext cx="51"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2" name="Freeform 932">
              <a:extLst>
                <a:ext uri="{FF2B5EF4-FFF2-40B4-BE49-F238E27FC236}">
                  <a16:creationId xmlns:a16="http://schemas.microsoft.com/office/drawing/2014/main" id="{2022C4D7-7B36-488C-A78F-08B8A6DA381E}"/>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 name="AutoShape 933">
              <a:extLst>
                <a:ext uri="{FF2B5EF4-FFF2-40B4-BE49-F238E27FC236}">
                  <a16:creationId xmlns:a16="http://schemas.microsoft.com/office/drawing/2014/main" id="{24C2BFAA-4D39-4EF8-AACC-6C7A6A0158B0}"/>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4" name="AutoShape 934">
              <a:extLst>
                <a:ext uri="{FF2B5EF4-FFF2-40B4-BE49-F238E27FC236}">
                  <a16:creationId xmlns:a16="http://schemas.microsoft.com/office/drawing/2014/main" id="{FEC8FBCB-BA7C-438B-9826-80F3D6224D05}"/>
                </a:ext>
              </a:extLst>
            </p:cNvPr>
            <p:cNvSpPr>
              <a:spLocks noChangeArrowheads="1"/>
            </p:cNvSpPr>
            <p:nvPr/>
          </p:nvSpPr>
          <p:spPr bwMode="auto">
            <a:xfrm>
              <a:off x="4211" y="2711"/>
              <a:ext cx="1069"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5" name="Oval 935">
              <a:extLst>
                <a:ext uri="{FF2B5EF4-FFF2-40B4-BE49-F238E27FC236}">
                  <a16:creationId xmlns:a16="http://schemas.microsoft.com/office/drawing/2014/main" id="{D45EBA36-336F-4045-A8C7-092578BCF31E}"/>
                </a:ext>
              </a:extLst>
            </p:cNvPr>
            <p:cNvSpPr>
              <a:spLocks noChangeArrowheads="1"/>
            </p:cNvSpPr>
            <p:nvPr/>
          </p:nvSpPr>
          <p:spPr bwMode="auto">
            <a:xfrm>
              <a:off x="4303" y="2385"/>
              <a:ext cx="163" cy="139"/>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6" name="Oval 936">
              <a:extLst>
                <a:ext uri="{FF2B5EF4-FFF2-40B4-BE49-F238E27FC236}">
                  <a16:creationId xmlns:a16="http://schemas.microsoft.com/office/drawing/2014/main" id="{B2EB254B-984C-45F7-8477-B2221A584EBE}"/>
                </a:ext>
              </a:extLst>
            </p:cNvPr>
            <p:cNvSpPr>
              <a:spLocks noChangeArrowheads="1"/>
            </p:cNvSpPr>
            <p:nvPr/>
          </p:nvSpPr>
          <p:spPr bwMode="auto">
            <a:xfrm>
              <a:off x="4486" y="2385"/>
              <a:ext cx="163" cy="14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67" name="Oval 937">
              <a:extLst>
                <a:ext uri="{FF2B5EF4-FFF2-40B4-BE49-F238E27FC236}">
                  <a16:creationId xmlns:a16="http://schemas.microsoft.com/office/drawing/2014/main" id="{BA2F561C-7478-4536-8481-B7C457724BEB}"/>
                </a:ext>
              </a:extLst>
            </p:cNvPr>
            <p:cNvSpPr>
              <a:spLocks noChangeArrowheads="1"/>
            </p:cNvSpPr>
            <p:nvPr/>
          </p:nvSpPr>
          <p:spPr bwMode="auto">
            <a:xfrm>
              <a:off x="4659" y="2377"/>
              <a:ext cx="163"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8" name="Rectangle 938">
              <a:extLst>
                <a:ext uri="{FF2B5EF4-FFF2-40B4-BE49-F238E27FC236}">
                  <a16:creationId xmlns:a16="http://schemas.microsoft.com/office/drawing/2014/main" id="{DA1AB97D-15B3-4FB2-AF88-E42FF03F1EF1}"/>
                </a:ext>
              </a:extLst>
            </p:cNvPr>
            <p:cNvSpPr>
              <a:spLocks noChangeArrowheads="1"/>
            </p:cNvSpPr>
            <p:nvPr/>
          </p:nvSpPr>
          <p:spPr bwMode="auto">
            <a:xfrm>
              <a:off x="5056" y="1831"/>
              <a:ext cx="92" cy="76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79" name="Group 44">
            <a:extLst>
              <a:ext uri="{FF2B5EF4-FFF2-40B4-BE49-F238E27FC236}">
                <a16:creationId xmlns:a16="http://schemas.microsoft.com/office/drawing/2014/main" id="{75AC396F-49F3-426A-BF33-F0744447F17B}"/>
              </a:ext>
            </a:extLst>
          </p:cNvPr>
          <p:cNvGrpSpPr>
            <a:grpSpLocks/>
          </p:cNvGrpSpPr>
          <p:nvPr/>
        </p:nvGrpSpPr>
        <p:grpSpPr bwMode="auto">
          <a:xfrm flipH="1">
            <a:off x="5372720" y="2288268"/>
            <a:ext cx="1066800" cy="1079500"/>
            <a:chOff x="-44" y="1473"/>
            <a:chExt cx="981" cy="1105"/>
          </a:xfrm>
        </p:grpSpPr>
        <p:pic>
          <p:nvPicPr>
            <p:cNvPr id="80" name="Picture 45" descr="desktop_computer_stylized_medium">
              <a:extLst>
                <a:ext uri="{FF2B5EF4-FFF2-40B4-BE49-F238E27FC236}">
                  <a16:creationId xmlns:a16="http://schemas.microsoft.com/office/drawing/2014/main" id="{E6EC638D-38D9-42D8-8ADF-68BA72705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46">
              <a:extLst>
                <a:ext uri="{FF2B5EF4-FFF2-40B4-BE49-F238E27FC236}">
                  <a16:creationId xmlns:a16="http://schemas.microsoft.com/office/drawing/2014/main" id="{5BB42054-AF1C-4918-92E1-5283EF08F39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2" name="Text Box 7">
            <a:extLst>
              <a:ext uri="{FF2B5EF4-FFF2-40B4-BE49-F238E27FC236}">
                <a16:creationId xmlns:a16="http://schemas.microsoft.com/office/drawing/2014/main" id="{E99CC4FF-C715-4EF1-9E38-7A7389F002BF}"/>
              </a:ext>
            </a:extLst>
          </p:cNvPr>
          <p:cNvSpPr txBox="1">
            <a:spLocks noChangeArrowheads="1"/>
          </p:cNvSpPr>
          <p:nvPr/>
        </p:nvSpPr>
        <p:spPr bwMode="auto">
          <a:xfrm>
            <a:off x="4701816" y="3423913"/>
            <a:ext cx="2270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用户</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84" name="文本框 83">
            <a:extLst>
              <a:ext uri="{FF2B5EF4-FFF2-40B4-BE49-F238E27FC236}">
                <a16:creationId xmlns:a16="http://schemas.microsoft.com/office/drawing/2014/main" id="{84859AC3-6DB6-4C89-827A-6802DA187A66}"/>
              </a:ext>
            </a:extLst>
          </p:cNvPr>
          <p:cNvSpPr txBox="1"/>
          <p:nvPr/>
        </p:nvSpPr>
        <p:spPr>
          <a:xfrm>
            <a:off x="5322208" y="5195071"/>
            <a:ext cx="6580768" cy="923330"/>
          </a:xfrm>
          <a:prstGeom prst="rect">
            <a:avLst/>
          </a:prstGeom>
          <a:noFill/>
        </p:spPr>
        <p:txBody>
          <a:bodyPr wrap="square">
            <a:spAutoFit/>
          </a:bodyPr>
          <a:lstStyle/>
          <a:p>
            <a:r>
              <a:rPr lang="en-US" altLang="zh-CN" b="1" i="1" dirty="0">
                <a:solidFill>
                  <a:srgbClr val="5B307E"/>
                </a:solidFill>
                <a:latin typeface="Arial" panose="020B0604020202090204" pitchFamily="34" charset="0"/>
                <a:sym typeface="宋体" panose="02010600030101010101" pitchFamily="2" charset="-122"/>
              </a:rPr>
              <a:t>SELECT Password FROM Users WHERE </a:t>
            </a:r>
            <a:r>
              <a:rPr lang="en-US" altLang="zh-CN" b="1" i="1" u="sng" dirty="0">
                <a:solidFill>
                  <a:srgbClr val="5B307E"/>
                </a:solidFill>
                <a:latin typeface="Arial" panose="020B0604020202090204" pitchFamily="34" charset="0"/>
                <a:sym typeface="宋体" panose="02010600030101010101" pitchFamily="2" charset="-122"/>
              </a:rPr>
              <a:t>Username = ‘ </a:t>
            </a:r>
            <a:r>
              <a:rPr lang="en-US" altLang="zh-CN" b="1" i="1" u="sng" dirty="0">
                <a:latin typeface="Arial" panose="020B0604020202090204" pitchFamily="34" charset="0"/>
                <a:sym typeface="宋体" panose="02010600030101010101" pitchFamily="2" charset="-122"/>
              </a:rPr>
              <a:t>‘</a:t>
            </a:r>
            <a:r>
              <a:rPr lang="en-US" altLang="zh-CN" b="1" i="1" u="sng" dirty="0">
                <a:latin typeface="Arial" panose="020B0604020202020204" pitchFamily="34" charset="0"/>
                <a:cs typeface="Arial" panose="020B0604020202020204" pitchFamily="34" charset="0"/>
                <a:sym typeface="宋体" panose="02010600030101010101" pitchFamily="2" charset="-122"/>
              </a:rPr>
              <a:t>; </a:t>
            </a:r>
            <a:r>
              <a:rPr lang="en-US" altLang="zh-CN" b="1" i="1" u="sng" dirty="0">
                <a:latin typeface="Arial" panose="020B0604020202020204" pitchFamily="34" charset="0"/>
                <a:cs typeface="Arial" panose="020B0604020202020204" pitchFamily="34" charset="0"/>
              </a:rPr>
              <a:t>DROP TABLE USERS;--</a:t>
            </a:r>
            <a:r>
              <a:rPr lang="zh-CN" altLang="en-US" b="1" i="1" u="sng" dirty="0">
                <a:solidFill>
                  <a:srgbClr val="5B307E"/>
                </a:solidFill>
                <a:latin typeface="Arial" panose="020B0604020202090204" pitchFamily="34" charset="0"/>
                <a:sym typeface="宋体" panose="02010600030101010101" pitchFamily="2" charset="-122"/>
              </a:rPr>
              <a:t>’</a:t>
            </a:r>
            <a:endParaRPr lang="en-US" altLang="zh-CN" b="1" i="1" u="sng" dirty="0">
              <a:solidFill>
                <a:srgbClr val="5B307E"/>
              </a:solidFill>
              <a:latin typeface="Arial" panose="020B0604020202090204" pitchFamily="34" charset="0"/>
              <a:sym typeface="宋体" panose="02010600030101010101" pitchFamily="2" charset="-122"/>
            </a:endParaRPr>
          </a:p>
          <a:p>
            <a:endParaRPr lang="zh-CN" altLang="en-US" dirty="0"/>
          </a:p>
        </p:txBody>
      </p:sp>
      <p:cxnSp>
        <p:nvCxnSpPr>
          <p:cNvPr id="87" name="直接箭头连接符 86">
            <a:extLst>
              <a:ext uri="{FF2B5EF4-FFF2-40B4-BE49-F238E27FC236}">
                <a16:creationId xmlns:a16="http://schemas.microsoft.com/office/drawing/2014/main" id="{F67C346C-404C-409D-BEB7-4FB6E9452E7F}"/>
              </a:ext>
            </a:extLst>
          </p:cNvPr>
          <p:cNvCxnSpPr>
            <a:cxnSpLocks/>
          </p:cNvCxnSpPr>
          <p:nvPr/>
        </p:nvCxnSpPr>
        <p:spPr>
          <a:xfrm flipV="1">
            <a:off x="8997404" y="3133338"/>
            <a:ext cx="1097013" cy="6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6C3620F1-BC3F-4EE4-A4E2-3B090495542B}"/>
              </a:ext>
            </a:extLst>
          </p:cNvPr>
          <p:cNvCxnSpPr>
            <a:cxnSpLocks/>
          </p:cNvCxnSpPr>
          <p:nvPr/>
        </p:nvCxnSpPr>
        <p:spPr>
          <a:xfrm flipV="1">
            <a:off x="6589484" y="3109564"/>
            <a:ext cx="1097013" cy="6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0" name="标注: 线形 89">
            <a:extLst>
              <a:ext uri="{FF2B5EF4-FFF2-40B4-BE49-F238E27FC236}">
                <a16:creationId xmlns:a16="http://schemas.microsoft.com/office/drawing/2014/main" id="{5D79EA32-6EB8-45C3-B527-AA671F09B122}"/>
              </a:ext>
            </a:extLst>
          </p:cNvPr>
          <p:cNvSpPr/>
          <p:nvPr/>
        </p:nvSpPr>
        <p:spPr>
          <a:xfrm>
            <a:off x="5296472" y="5101523"/>
            <a:ext cx="6393541" cy="762000"/>
          </a:xfrm>
          <a:prstGeom prst="borderCallout1">
            <a:avLst>
              <a:gd name="adj1" fmla="val -2564"/>
              <a:gd name="adj2" fmla="val 83227"/>
              <a:gd name="adj3" fmla="val -252796"/>
              <a:gd name="adj4" fmla="val 6758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E8B6EE83-842E-4071-B25A-365CD81AD8FF}"/>
              </a:ext>
            </a:extLst>
          </p:cNvPr>
          <p:cNvCxnSpPr>
            <a:cxnSpLocks/>
          </p:cNvCxnSpPr>
          <p:nvPr/>
        </p:nvCxnSpPr>
        <p:spPr>
          <a:xfrm flipV="1">
            <a:off x="8873104" y="2741655"/>
            <a:ext cx="1097013" cy="66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218B31DA-BB0E-4D76-B69D-F01D77DA1285}"/>
              </a:ext>
            </a:extLst>
          </p:cNvPr>
          <p:cNvCxnSpPr>
            <a:cxnSpLocks/>
          </p:cNvCxnSpPr>
          <p:nvPr/>
        </p:nvCxnSpPr>
        <p:spPr>
          <a:xfrm flipV="1">
            <a:off x="6465184" y="2717881"/>
            <a:ext cx="1097013" cy="66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289539C3-D025-4F90-8DC8-DE5D9421E23B}"/>
              </a:ext>
            </a:extLst>
          </p:cNvPr>
          <p:cNvSpPr/>
          <p:nvPr/>
        </p:nvSpPr>
        <p:spPr>
          <a:xfrm>
            <a:off x="2423526" y="2382296"/>
            <a:ext cx="2405650" cy="146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b="1" dirty="0">
                <a:solidFill>
                  <a:schemeClr val="tx1"/>
                </a:solidFill>
                <a:latin typeface="Arial" panose="020B0604020202020204" pitchFamily="34" charset="0"/>
                <a:cs typeface="Arial" panose="020B0604020202020204" pitchFamily="34" charset="0"/>
              </a:rPr>
              <a:t>‘；</a:t>
            </a:r>
            <a:r>
              <a:rPr lang="en-US" altLang="zh-CN" sz="1300" b="1" dirty="0">
                <a:solidFill>
                  <a:schemeClr val="tx1"/>
                </a:solidFill>
                <a:latin typeface="Arial" panose="020B0604020202020204" pitchFamily="34" charset="0"/>
                <a:cs typeface="Arial" panose="020B0604020202020204" pitchFamily="34" charset="0"/>
              </a:rPr>
              <a:t>DROP TABLE USERS</a:t>
            </a:r>
            <a:r>
              <a:rPr lang="zh-CN" altLang="en-US" sz="1300" b="1" dirty="0">
                <a:solidFill>
                  <a:schemeClr val="tx1"/>
                </a:solidFill>
                <a:latin typeface="Arial" panose="020B0604020202020204" pitchFamily="34" charset="0"/>
                <a:cs typeface="Arial" panose="020B0604020202020204" pitchFamily="34" charset="0"/>
              </a:rPr>
              <a:t>；</a:t>
            </a:r>
            <a:r>
              <a:rPr lang="en-US" altLang="zh-CN" sz="1300" b="1" dirty="0">
                <a:solidFill>
                  <a:schemeClr val="tx1"/>
                </a:solidFill>
                <a:latin typeface="Arial" panose="020B0604020202020204" pitchFamily="34" charset="0"/>
                <a:cs typeface="Arial" panose="020B0604020202020204" pitchFamily="34" charset="0"/>
              </a:rPr>
              <a:t>--</a:t>
            </a:r>
            <a:endParaRPr lang="zh-CN" altLang="en-US" sz="1300" b="1" dirty="0">
              <a:solidFill>
                <a:schemeClr val="tx1"/>
              </a:solidFill>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B4651258-2383-419A-BE6F-776EF1539F0E}"/>
              </a:ext>
            </a:extLst>
          </p:cNvPr>
          <p:cNvSpPr/>
          <p:nvPr/>
        </p:nvSpPr>
        <p:spPr>
          <a:xfrm>
            <a:off x="2421796" y="2632502"/>
            <a:ext cx="941055" cy="155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Arial" panose="020B0604020202020204" pitchFamily="34" charset="0"/>
                <a:cs typeface="Arial" panose="020B0604020202020204" pitchFamily="34" charset="0"/>
              </a:rPr>
              <a:t>*</a:t>
            </a:r>
          </a:p>
        </p:txBody>
      </p:sp>
      <p:sp>
        <p:nvSpPr>
          <p:cNvPr id="88" name="椭圆 87">
            <a:extLst>
              <a:ext uri="{FF2B5EF4-FFF2-40B4-BE49-F238E27FC236}">
                <a16:creationId xmlns:a16="http://schemas.microsoft.com/office/drawing/2014/main" id="{A92427A7-A77F-421E-AD1F-A79F21D3E530}"/>
              </a:ext>
            </a:extLst>
          </p:cNvPr>
          <p:cNvSpPr/>
          <p:nvPr/>
        </p:nvSpPr>
        <p:spPr>
          <a:xfrm>
            <a:off x="2408882" y="2246100"/>
            <a:ext cx="2508183" cy="39022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5CD1FDCE-02FC-4626-9267-9D215AA89740}"/>
              </a:ext>
            </a:extLst>
          </p:cNvPr>
          <p:cNvCxnSpPr>
            <a:cxnSpLocks/>
          </p:cNvCxnSpPr>
          <p:nvPr/>
        </p:nvCxnSpPr>
        <p:spPr>
          <a:xfrm>
            <a:off x="3872633" y="2686606"/>
            <a:ext cx="2880592" cy="2852176"/>
          </a:xfrm>
          <a:prstGeom prst="line">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标注: 线形 92">
            <a:extLst>
              <a:ext uri="{FF2B5EF4-FFF2-40B4-BE49-F238E27FC236}">
                <a16:creationId xmlns:a16="http://schemas.microsoft.com/office/drawing/2014/main" id="{4A6ED315-2F2B-497E-970D-27DCB6BF0F8F}"/>
              </a:ext>
            </a:extLst>
          </p:cNvPr>
          <p:cNvSpPr/>
          <p:nvPr/>
        </p:nvSpPr>
        <p:spPr>
          <a:xfrm>
            <a:off x="5276331" y="4187583"/>
            <a:ext cx="6393541" cy="762000"/>
          </a:xfrm>
          <a:prstGeom prst="borderCallout1">
            <a:avLst>
              <a:gd name="adj1" fmla="val -2564"/>
              <a:gd name="adj2" fmla="val 83227"/>
              <a:gd name="adj3" fmla="val -134046"/>
              <a:gd name="adj4" fmla="val 67884"/>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EBA65BF6-A4E4-4AFE-B1BD-2B3930CE3DDC}"/>
              </a:ext>
            </a:extLst>
          </p:cNvPr>
          <p:cNvSpPr txBox="1"/>
          <p:nvPr/>
        </p:nvSpPr>
        <p:spPr>
          <a:xfrm>
            <a:off x="5314950" y="4281039"/>
            <a:ext cx="6580768" cy="923330"/>
          </a:xfrm>
          <a:prstGeom prst="rect">
            <a:avLst/>
          </a:prstGeom>
          <a:noFill/>
        </p:spPr>
        <p:txBody>
          <a:bodyPr wrap="square">
            <a:spAutoFit/>
          </a:bodyPr>
          <a:lstStyle/>
          <a:p>
            <a:r>
              <a:rPr lang="en-US" altLang="zh-CN" b="1" i="1" dirty="0">
                <a:solidFill>
                  <a:srgbClr val="5B307E"/>
                </a:solidFill>
                <a:latin typeface="Arial" panose="020B0604020202090204" pitchFamily="34" charset="0"/>
                <a:sym typeface="宋体" panose="02010600030101010101" pitchFamily="2" charset="-122"/>
              </a:rPr>
              <a:t>SELECT Password FROM Users WHERE </a:t>
            </a:r>
            <a:r>
              <a:rPr lang="en-US" altLang="zh-CN" b="1" i="1" u="sng" dirty="0">
                <a:solidFill>
                  <a:srgbClr val="5B307E"/>
                </a:solidFill>
                <a:latin typeface="Arial" panose="020B0604020202090204" pitchFamily="34" charset="0"/>
                <a:sym typeface="宋体" panose="02010600030101010101" pitchFamily="2" charset="-122"/>
              </a:rPr>
              <a:t>Username = ‘ </a:t>
            </a:r>
            <a:r>
              <a:rPr lang="en-US" altLang="zh-CN" b="1" i="1" u="sng" dirty="0">
                <a:latin typeface="Arial" panose="020B0604020202090204" pitchFamily="34" charset="0"/>
                <a:sym typeface="宋体" panose="02010600030101010101" pitchFamily="2" charset="-122"/>
              </a:rPr>
              <a:t>Smith</a:t>
            </a:r>
            <a:r>
              <a:rPr lang="zh-CN" altLang="en-US" b="1" i="1" u="sng" dirty="0">
                <a:solidFill>
                  <a:srgbClr val="5B307E"/>
                </a:solidFill>
                <a:latin typeface="Arial" panose="020B0604020202090204" pitchFamily="34" charset="0"/>
                <a:sym typeface="宋体" panose="02010600030101010101" pitchFamily="2" charset="-122"/>
              </a:rPr>
              <a:t>’</a:t>
            </a:r>
            <a:endParaRPr lang="en-US" altLang="zh-CN" b="1" i="1" u="sng" dirty="0">
              <a:solidFill>
                <a:srgbClr val="5B307E"/>
              </a:solidFill>
              <a:latin typeface="Arial" panose="020B0604020202090204" pitchFamily="34" charset="0"/>
              <a:sym typeface="宋体" panose="02010600030101010101" pitchFamily="2" charset="-122"/>
            </a:endParaRPr>
          </a:p>
          <a:p>
            <a:endParaRPr lang="zh-CN" altLang="en-US" dirty="0"/>
          </a:p>
        </p:txBody>
      </p:sp>
      <p:sp>
        <p:nvSpPr>
          <p:cNvPr id="97" name="Rectangle 11">
            <a:extLst>
              <a:ext uri="{FF2B5EF4-FFF2-40B4-BE49-F238E27FC236}">
                <a16:creationId xmlns:a16="http://schemas.microsoft.com/office/drawing/2014/main" id="{56F65227-2EC1-423A-A5A7-AD56272D3048}"/>
              </a:ext>
            </a:extLst>
          </p:cNvPr>
          <p:cNvSpPr/>
          <p:nvPr/>
        </p:nvSpPr>
        <p:spPr>
          <a:xfrm>
            <a:off x="1118473" y="3492482"/>
            <a:ext cx="3496389" cy="2846015"/>
          </a:xfrm>
          <a:prstGeom prst="rect">
            <a:avLst/>
          </a:prstGeom>
          <a:solidFill>
            <a:schemeClr val="bg1"/>
          </a:solidFill>
          <a:ln w="9525">
            <a:noFill/>
          </a:ln>
        </p:spPr>
        <p:txBody>
          <a:bodyPr wrap="square" lIns="0" tIns="0" rIns="0" bIns="0">
            <a:spAutoFit/>
          </a:bodyPr>
          <a:lstStyle/>
          <a:p>
            <a:pPr marL="228600" lvl="1" indent="-228600" algn="l" defTabSz="914400" eaLnBrk="1" hangingPunct="1">
              <a:spcBef>
                <a:spcPts val="600"/>
              </a:spcBef>
              <a:buFont typeface="Wingdings" panose="05000000000000000000" charset="0"/>
              <a:buChar char=""/>
            </a:pPr>
            <a:r>
              <a:rPr lang="zh-CN" altLang="en-US" sz="2800" dirty="0">
                <a:latin typeface="Microsoft YaHei" panose="020B0503020204020204" pitchFamily="34" charset="-122"/>
                <a:ea typeface="Microsoft YaHei" panose="020B0503020204020204" pitchFamily="34" charset="-122"/>
              </a:rPr>
              <a:t>广泛性</a:t>
            </a:r>
          </a:p>
          <a:p>
            <a:pPr marL="228600" lvl="1" indent="-228600" algn="l" defTabSz="914400" eaLnBrk="1" hangingPunct="1">
              <a:spcBef>
                <a:spcPts val="600"/>
              </a:spcBef>
              <a:buFont typeface="Wingdings" panose="05000000000000000000" charset="0"/>
              <a:buChar char=""/>
            </a:pPr>
            <a:endParaRPr lang="zh-CN" altLang="en-US" sz="2800" dirty="0">
              <a:latin typeface="Microsoft YaHei" panose="020B0503020204020204" pitchFamily="34" charset="-122"/>
              <a:ea typeface="Microsoft YaHei" panose="020B0503020204020204" pitchFamily="34" charset="-122"/>
            </a:endParaRPr>
          </a:p>
          <a:p>
            <a:pPr marL="228600" lvl="1" indent="-228600" algn="l" defTabSz="914400" eaLnBrk="1" hangingPunct="1">
              <a:spcBef>
                <a:spcPts val="600"/>
              </a:spcBef>
              <a:buFont typeface="Wingdings" panose="05000000000000000000" charset="0"/>
              <a:buChar char=""/>
            </a:pPr>
            <a:r>
              <a:rPr lang="zh-CN" altLang="en-US" sz="2800" dirty="0">
                <a:latin typeface="Microsoft YaHei" panose="020B0503020204020204" pitchFamily="34" charset="-122"/>
                <a:ea typeface="Microsoft YaHei" panose="020B0503020204020204" pitchFamily="34" charset="-122"/>
              </a:rPr>
              <a:t>代码多样性</a:t>
            </a:r>
          </a:p>
          <a:p>
            <a:pPr marL="228600" lvl="1" indent="-228600" algn="l" defTabSz="914400" eaLnBrk="1" hangingPunct="1">
              <a:spcBef>
                <a:spcPts val="600"/>
              </a:spcBef>
              <a:buFont typeface="Wingdings" panose="05000000000000000000" charset="0"/>
              <a:buChar char=""/>
            </a:pPr>
            <a:endParaRPr lang="zh-CN" altLang="en-US" sz="2800" dirty="0">
              <a:latin typeface="Microsoft YaHei" panose="020B0503020204020204" pitchFamily="34" charset="-122"/>
              <a:ea typeface="Microsoft YaHei" panose="020B0503020204020204" pitchFamily="34" charset="-122"/>
              <a:sym typeface="+mn-ea"/>
            </a:endParaRPr>
          </a:p>
          <a:p>
            <a:pPr marL="228600" lvl="1" indent="-228600" algn="l" defTabSz="914400" eaLnBrk="1" hangingPunct="1">
              <a:spcBef>
                <a:spcPts val="600"/>
              </a:spcBef>
              <a:buFont typeface="Wingdings" panose="05000000000000000000" charset="0"/>
              <a:buChar char=""/>
            </a:pPr>
            <a:r>
              <a:rPr lang="zh-CN" altLang="en-US" sz="2800" dirty="0">
                <a:latin typeface="Microsoft YaHei" panose="020B0503020204020204" pitchFamily="34" charset="-122"/>
                <a:ea typeface="Microsoft YaHei" panose="020B0503020204020204" pitchFamily="34" charset="-122"/>
                <a:sym typeface="+mn-ea"/>
              </a:rPr>
              <a:t>高风险性</a:t>
            </a:r>
            <a:endParaRPr lang="zh-CN" altLang="en-US" sz="2000" dirty="0">
              <a:solidFill>
                <a:srgbClr val="000000"/>
              </a:solidFill>
              <a:latin typeface="隶书" pitchFamily="49" charset="-122"/>
              <a:ea typeface="隶书" pitchFamily="49" charset="-122"/>
            </a:endParaRPr>
          </a:p>
          <a:p>
            <a:pPr marL="516255" lvl="1" indent="-514350" defTabSz="330200" eaLnBrk="1" latinLnBrk="1" hangingPunct="1">
              <a:spcBef>
                <a:spcPct val="25000"/>
              </a:spcBef>
              <a:buClr>
                <a:schemeClr val="accent1"/>
              </a:buClr>
              <a:buSzPct val="80000"/>
              <a:buFont typeface="Wingdings" panose="05000000000000000000" charset="0"/>
              <a:buChar char=""/>
              <a:tabLst>
                <a:tab pos="8521700" algn="r"/>
              </a:tabLst>
            </a:pPr>
            <a:endParaRPr lang="zh-CN" altLang="en-US" sz="2000" dirty="0">
              <a:solidFill>
                <a:srgbClr val="000000"/>
              </a:solidFill>
              <a:latin typeface="隶书" pitchFamily="49" charset="-122"/>
              <a:ea typeface="隶书" pitchFamily="49" charset="-122"/>
            </a:endParaRPr>
          </a:p>
        </p:txBody>
      </p:sp>
      <p:sp>
        <p:nvSpPr>
          <p:cNvPr id="98" name="日期占位符 9">
            <a:extLst>
              <a:ext uri="{FF2B5EF4-FFF2-40B4-BE49-F238E27FC236}">
                <a16:creationId xmlns:a16="http://schemas.microsoft.com/office/drawing/2014/main" id="{043B6DCD-62CA-47E3-BEB5-C09E4DDF6045}"/>
              </a:ext>
            </a:extLst>
          </p:cNvPr>
          <p:cNvSpPr>
            <a:spLocks noGrp="1"/>
          </p:cNvSpPr>
          <p:nvPr>
            <p:ph type="dt" sz="half" idx="10"/>
          </p:nvPr>
        </p:nvSpPr>
        <p:spPr>
          <a:xfrm>
            <a:off x="207802" y="6483854"/>
            <a:ext cx="2743200" cy="365125"/>
          </a:xfrm>
        </p:spPr>
        <p:txBody>
          <a:bodyPr/>
          <a:lstStyle/>
          <a:p>
            <a:r>
              <a:rPr kumimoji="1" lang="en-US" altLang="zh-CN" dirty="0"/>
              <a:t>8.5.2  Web</a:t>
            </a:r>
            <a:r>
              <a:rPr kumimoji="1" lang="zh-CN" altLang="en-US" dirty="0"/>
              <a:t>风险分析</a:t>
            </a:r>
          </a:p>
        </p:txBody>
      </p:sp>
    </p:spTree>
    <p:extLst>
      <p:ext uri="{BB962C8B-B14F-4D97-AF65-F5344CB8AC3E}">
        <p14:creationId xmlns:p14="http://schemas.microsoft.com/office/powerpoint/2010/main" val="263118879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blinds(horizontal)">
                                      <p:cBhvr>
                                        <p:cTn id="7" dur="500"/>
                                        <p:tgtEl>
                                          <p:spTgt spid="8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blinds(horizontal)">
                                      <p:cBhvr>
                                        <p:cTn id="10" dur="500"/>
                                        <p:tgtEl>
                                          <p:spTgt spid="94"/>
                                        </p:tgtEl>
                                      </p:cBhvr>
                                    </p:animEffect>
                                  </p:childTnLst>
                                </p:cTn>
                              </p:par>
                              <p:par>
                                <p:cTn id="11" presetID="3" presetClass="exit" presetSubtype="10" fill="hold" grpId="0" nodeType="withEffect">
                                  <p:stCondLst>
                                    <p:cond delay="0"/>
                                  </p:stCondLst>
                                  <p:childTnLst>
                                    <p:animEffect transition="out" filter="blinds(horizontal)">
                                      <p:cBhvr>
                                        <p:cTn id="12" dur="500"/>
                                        <p:tgtEl>
                                          <p:spTgt spid="93"/>
                                        </p:tgtEl>
                                      </p:cBhvr>
                                    </p:animEffect>
                                    <p:set>
                                      <p:cBhvr>
                                        <p:cTn id="13" dur="1" fill="hold">
                                          <p:stCondLst>
                                            <p:cond delay="499"/>
                                          </p:stCondLst>
                                        </p:cTn>
                                        <p:tgtEl>
                                          <p:spTgt spid="93"/>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96"/>
                                        </p:tgtEl>
                                      </p:cBhvr>
                                    </p:animEffect>
                                    <p:set>
                                      <p:cBhvr>
                                        <p:cTn id="16" dur="1" fill="hold">
                                          <p:stCondLst>
                                            <p:cond delay="499"/>
                                          </p:stCondLst>
                                        </p:cTn>
                                        <p:tgtEl>
                                          <p:spTgt spid="9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blinds(horizontal)">
                                      <p:cBhvr>
                                        <p:cTn id="21" dur="500"/>
                                        <p:tgtEl>
                                          <p:spTgt spid="8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blinds(horizontal)">
                                      <p:cBhvr>
                                        <p:cTn id="24" dur="500"/>
                                        <p:tgtEl>
                                          <p:spTgt spid="9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blinds(horizontal)">
                                      <p:cBhvr>
                                        <p:cTn id="29" dur="500"/>
                                        <p:tgtEl>
                                          <p:spTgt spid="9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blinds(horizontal)">
                                      <p:cBhvr>
                                        <p:cTn id="32" dur="500"/>
                                        <p:tgtEl>
                                          <p:spTgt spid="8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22" presetClass="exit" presetSubtype="4" fill="hold" grpId="0" nodeType="withEffect">
                                  <p:stCondLst>
                                    <p:cond delay="0"/>
                                  </p:stCondLst>
                                  <p:childTnLst>
                                    <p:animEffect transition="out" filter="wipe(down)">
                                      <p:cBhvr>
                                        <p:cTn id="39" dur="500"/>
                                        <p:tgtEl>
                                          <p:spTgt spid="41"/>
                                        </p:tgtEl>
                                      </p:cBhvr>
                                    </p:animEffect>
                                    <p:set>
                                      <p:cBhvr>
                                        <p:cTn id="40" dur="1" fill="hold">
                                          <p:stCondLst>
                                            <p:cond delay="499"/>
                                          </p:stCondLst>
                                        </p:cTn>
                                        <p:tgtEl>
                                          <p:spTgt spid="41"/>
                                        </p:tgtEl>
                                        <p:attrNameLst>
                                          <p:attrName>style.visibility</p:attrName>
                                        </p:attrNameLst>
                                      </p:cBhvr>
                                      <p:to>
                                        <p:strVal val="hidden"/>
                                      </p:to>
                                    </p:set>
                                  </p:childTnLst>
                                </p:cTn>
                              </p:par>
                              <p:par>
                                <p:cTn id="41" presetID="22" presetClass="exit" presetSubtype="4" fill="hold" grpId="0" nodeType="withEffect">
                                  <p:stCondLst>
                                    <p:cond delay="0"/>
                                  </p:stCondLst>
                                  <p:childTnLst>
                                    <p:animEffect transition="out" filter="wipe(down)">
                                      <p:cBhvr>
                                        <p:cTn id="42" dur="500"/>
                                        <p:tgtEl>
                                          <p:spTgt spid="40"/>
                                        </p:tgtEl>
                                      </p:cBhvr>
                                    </p:animEffect>
                                    <p:set>
                                      <p:cBhvr>
                                        <p:cTn id="43" dur="1" fill="hold">
                                          <p:stCondLst>
                                            <p:cond delay="499"/>
                                          </p:stCondLst>
                                        </p:cTn>
                                        <p:tgtEl>
                                          <p:spTgt spid="4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0" grpId="0" animBg="1"/>
      <p:bldP spid="41" grpId="0" animBg="1"/>
      <p:bldP spid="84" grpId="0"/>
      <p:bldP spid="90" grpId="0" animBg="1"/>
      <p:bldP spid="86" grpId="0" animBg="1"/>
      <p:bldP spid="94" grpId="0" animBg="1"/>
      <p:bldP spid="88" grpId="0" animBg="1"/>
      <p:bldP spid="93" grpId="0" animBg="1"/>
      <p:bldP spid="96" grpId="0"/>
      <p:bldP spid="9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直接箭头连接符 93">
            <a:extLst>
              <a:ext uri="{FF2B5EF4-FFF2-40B4-BE49-F238E27FC236}">
                <a16:creationId xmlns:a16="http://schemas.microsoft.com/office/drawing/2014/main" id="{51E5E4A3-E430-4E8B-A124-73696167CE74}"/>
              </a:ext>
            </a:extLst>
          </p:cNvPr>
          <p:cNvCxnSpPr>
            <a:cxnSpLocks/>
          </p:cNvCxnSpPr>
          <p:nvPr/>
        </p:nvCxnSpPr>
        <p:spPr>
          <a:xfrm>
            <a:off x="6298196" y="3471155"/>
            <a:ext cx="2419774" cy="32894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4334A16F-D001-41EC-A542-A907DBB2DA6D}"/>
              </a:ext>
            </a:extLst>
          </p:cNvPr>
          <p:cNvCxnSpPr>
            <a:cxnSpLocks/>
          </p:cNvCxnSpPr>
          <p:nvPr/>
        </p:nvCxnSpPr>
        <p:spPr>
          <a:xfrm>
            <a:off x="8809520" y="3954483"/>
            <a:ext cx="2305351" cy="40412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B82D61F1-3693-4580-92E4-1812BCECD374}"/>
              </a:ext>
            </a:extLst>
          </p:cNvPr>
          <p:cNvCxnSpPr/>
          <p:nvPr/>
        </p:nvCxnSpPr>
        <p:spPr>
          <a:xfrm flipH="1">
            <a:off x="8784172" y="4765842"/>
            <a:ext cx="2328856" cy="32783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5F445B95-6359-4867-B31D-78E8423C5510}"/>
              </a:ext>
            </a:extLst>
          </p:cNvPr>
          <p:cNvCxnSpPr/>
          <p:nvPr/>
        </p:nvCxnSpPr>
        <p:spPr>
          <a:xfrm flipH="1">
            <a:off x="6298196" y="5405408"/>
            <a:ext cx="2384116" cy="36128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5D894F07-24FF-4570-BF06-DF8481D0C4FE}"/>
              </a:ext>
            </a:extLst>
          </p:cNvPr>
          <p:cNvCxnSpPr/>
          <p:nvPr/>
        </p:nvCxnSpPr>
        <p:spPr>
          <a:xfrm flipH="1">
            <a:off x="6298196" y="2860889"/>
            <a:ext cx="2419774" cy="36933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E80E21A9-9AC7-491D-99EE-3188C86EE6D6}"/>
              </a:ext>
            </a:extLst>
          </p:cNvPr>
          <p:cNvSpPr>
            <a:spLocks noGrp="1"/>
          </p:cNvSpPr>
          <p:nvPr>
            <p:ph type="title"/>
          </p:nvPr>
        </p:nvSpPr>
        <p:spPr/>
        <p:txBody>
          <a:bodyPr/>
          <a:lstStyle/>
          <a:p>
            <a:r>
              <a:rPr lang="zh-CN" altLang="en-US" dirty="0"/>
              <a:t>常见的</a:t>
            </a:r>
            <a:r>
              <a:rPr lang="en-US" altLang="zh-CN" dirty="0"/>
              <a:t>Web</a:t>
            </a:r>
            <a:r>
              <a:rPr lang="zh-CN" altLang="en-US" dirty="0"/>
              <a:t>攻击方式</a:t>
            </a:r>
            <a:r>
              <a:rPr lang="en-US" altLang="zh-CN" dirty="0"/>
              <a:t>-</a:t>
            </a:r>
            <a:r>
              <a:rPr lang="zh-CN" altLang="en-US" dirty="0"/>
              <a:t>跨站脚本攻击</a:t>
            </a:r>
          </a:p>
        </p:txBody>
      </p:sp>
      <p:sp>
        <p:nvSpPr>
          <p:cNvPr id="3" name="内容占位符 2">
            <a:extLst>
              <a:ext uri="{FF2B5EF4-FFF2-40B4-BE49-F238E27FC236}">
                <a16:creationId xmlns:a16="http://schemas.microsoft.com/office/drawing/2014/main" id="{C1492475-9477-4CCD-B0E1-B4612B979B7E}"/>
              </a:ext>
            </a:extLst>
          </p:cNvPr>
          <p:cNvSpPr>
            <a:spLocks noGrp="1"/>
          </p:cNvSpPr>
          <p:nvPr>
            <p:ph idx="1"/>
          </p:nvPr>
        </p:nvSpPr>
        <p:spPr>
          <a:xfrm>
            <a:off x="685204" y="1483738"/>
            <a:ext cx="5727907" cy="5009136"/>
          </a:xfrm>
        </p:spPr>
        <p:txBody>
          <a:bodyPr>
            <a:normAutofit/>
          </a:bodyPr>
          <a:lstStyle/>
          <a:p>
            <a:r>
              <a:rPr lang="en-US" altLang="zh-CN" dirty="0"/>
              <a:t>Cross Site Script</a:t>
            </a:r>
            <a:r>
              <a:rPr lang="zh-CN" altLang="en-US" dirty="0"/>
              <a:t>，</a:t>
            </a:r>
            <a:r>
              <a:rPr lang="en-US" altLang="zh-CN" dirty="0"/>
              <a:t>XSS/CSS</a:t>
            </a:r>
          </a:p>
          <a:p>
            <a:r>
              <a:rPr lang="en-US" altLang="zh-CN" dirty="0"/>
              <a:t> Web</a:t>
            </a:r>
            <a:r>
              <a:rPr lang="zh-CN" altLang="en-US" dirty="0"/>
              <a:t>页面插入恶意</a:t>
            </a:r>
            <a:r>
              <a:rPr lang="en-US" altLang="zh-CN" dirty="0"/>
              <a:t>html</a:t>
            </a:r>
            <a:r>
              <a:rPr lang="zh-CN" altLang="en-US" dirty="0"/>
              <a:t>代码</a:t>
            </a:r>
            <a:endParaRPr lang="en-US" altLang="zh-CN" dirty="0"/>
          </a:p>
          <a:p>
            <a:r>
              <a:rPr lang="zh-CN" altLang="en-US" dirty="0"/>
              <a:t>例：用户向</a:t>
            </a:r>
            <a:r>
              <a:rPr lang="en-US" altLang="zh-CN" dirty="0"/>
              <a:t>naïve.com</a:t>
            </a:r>
            <a:r>
              <a:rPr lang="zh-CN" altLang="en-US" dirty="0"/>
              <a:t>发送自己的名字，</a:t>
            </a:r>
            <a:r>
              <a:rPr lang="en-US" altLang="zh-CN" dirty="0"/>
              <a:t>naïve.com</a:t>
            </a:r>
            <a:r>
              <a:rPr lang="zh-CN" altLang="en-US" dirty="0"/>
              <a:t>返回该名字</a:t>
            </a:r>
            <a:endParaRPr lang="en-US" altLang="zh-CN" dirty="0"/>
          </a:p>
          <a:p>
            <a:pPr marL="0" indent="0">
              <a:buNone/>
            </a:pPr>
            <a:r>
              <a:rPr lang="en-US" altLang="zh-CN" sz="2000" dirty="0"/>
              <a:t>name = &lt;script type=</a:t>
            </a:r>
            <a:r>
              <a:rPr lang="zh-CN" altLang="en-US" sz="2000" dirty="0"/>
              <a:t>“</a:t>
            </a:r>
            <a:r>
              <a:rPr lang="en-US" altLang="zh-CN" sz="2000" dirty="0"/>
              <a:t>text/</a:t>
            </a:r>
            <a:r>
              <a:rPr lang="en-US" altLang="zh-CN" sz="2000" dirty="0" err="1"/>
              <a:t>javascript</a:t>
            </a:r>
            <a:r>
              <a:rPr lang="en-US" altLang="zh-CN" sz="2000" dirty="0"/>
              <a:t>”</a:t>
            </a:r>
          </a:p>
          <a:p>
            <a:pPr marL="457200" lvl="1" indent="0">
              <a:buNone/>
            </a:pPr>
            <a:r>
              <a:rPr lang="en-US" altLang="zh-CN" sz="2000" dirty="0"/>
              <a:t>&gt;alert(“Hello World”);&lt;/script&gt; </a:t>
            </a:r>
          </a:p>
          <a:p>
            <a:r>
              <a:rPr lang="zh-CN" altLang="en-US" dirty="0"/>
              <a:t>如果用户发送的是一个脚本</a:t>
            </a:r>
            <a:endParaRPr lang="en-US" altLang="zh-CN" dirty="0"/>
          </a:p>
          <a:p>
            <a:pPr lvl="1"/>
            <a:r>
              <a:rPr lang="zh-CN" altLang="en-US" dirty="0"/>
              <a:t>该脚本将被放入生成的</a:t>
            </a:r>
            <a:r>
              <a:rPr lang="en-US" altLang="zh-CN" dirty="0"/>
              <a:t>html</a:t>
            </a:r>
            <a:r>
              <a:rPr lang="zh-CN" altLang="en-US" dirty="0"/>
              <a:t>页面</a:t>
            </a:r>
            <a:endParaRPr lang="en-US" altLang="zh-CN" dirty="0"/>
          </a:p>
          <a:p>
            <a:pPr lvl="1"/>
            <a:r>
              <a:rPr lang="zh-CN" altLang="en-US" dirty="0"/>
              <a:t>用户的浏览器将会执行该脚本</a:t>
            </a:r>
            <a:endParaRPr lang="en-US" altLang="zh-CN" dirty="0"/>
          </a:p>
          <a:p>
            <a:r>
              <a:rPr lang="zh-CN" altLang="en-US" dirty="0"/>
              <a:t>脚本是恶意的，会发生什么？</a:t>
            </a:r>
          </a:p>
        </p:txBody>
      </p:sp>
      <p:sp>
        <p:nvSpPr>
          <p:cNvPr id="4" name="灯片编号占位符 3">
            <a:extLst>
              <a:ext uri="{FF2B5EF4-FFF2-40B4-BE49-F238E27FC236}">
                <a16:creationId xmlns:a16="http://schemas.microsoft.com/office/drawing/2014/main" id="{4E135AB9-C48D-4E2F-B56F-93F0832BB587}"/>
              </a:ext>
            </a:extLst>
          </p:cNvPr>
          <p:cNvSpPr>
            <a:spLocks noGrp="1"/>
          </p:cNvSpPr>
          <p:nvPr>
            <p:ph type="sldNum" sz="quarter" idx="12"/>
          </p:nvPr>
        </p:nvSpPr>
        <p:spPr/>
        <p:txBody>
          <a:bodyPr/>
          <a:lstStyle/>
          <a:p>
            <a:fld id="{8D4D1E41-7A09-AB4A-A4E1-09765ADA2698}" type="slidenum">
              <a:rPr kumimoji="1" lang="zh-CN" altLang="en-US" smtClean="0"/>
              <a:pPr/>
              <a:t>123</a:t>
            </a:fld>
            <a:endParaRPr kumimoji="1" lang="zh-CN" altLang="en-US" dirty="0"/>
          </a:p>
        </p:txBody>
      </p:sp>
      <p:sp>
        <p:nvSpPr>
          <p:cNvPr id="6" name="Text Box 357">
            <a:extLst>
              <a:ext uri="{FF2B5EF4-FFF2-40B4-BE49-F238E27FC236}">
                <a16:creationId xmlns:a16="http://schemas.microsoft.com/office/drawing/2014/main" id="{9911455A-40FF-47E8-ACC9-9224F7F3DAE1}"/>
              </a:ext>
            </a:extLst>
          </p:cNvPr>
          <p:cNvSpPr txBox="1">
            <a:spLocks noChangeArrowheads="1"/>
          </p:cNvSpPr>
          <p:nvPr/>
        </p:nvSpPr>
        <p:spPr bwMode="auto">
          <a:xfrm>
            <a:off x="10438147" y="2477065"/>
            <a:ext cx="1249060" cy="320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en-US" altLang="zh-CN" sz="1800" b="1" dirty="0">
                <a:latin typeface="+mn-lt"/>
                <a:cs typeface="Arial" charset="0"/>
              </a:rPr>
              <a:t>naïve.com</a:t>
            </a:r>
            <a:endParaRPr lang="en-US" sz="1800" b="1" dirty="0">
              <a:latin typeface="+mn-lt"/>
              <a:cs typeface="Arial" charset="0"/>
            </a:endParaRPr>
          </a:p>
        </p:txBody>
      </p:sp>
      <p:grpSp>
        <p:nvGrpSpPr>
          <p:cNvPr id="7" name="Group 906">
            <a:extLst>
              <a:ext uri="{FF2B5EF4-FFF2-40B4-BE49-F238E27FC236}">
                <a16:creationId xmlns:a16="http://schemas.microsoft.com/office/drawing/2014/main" id="{EEAAF414-9E18-4A2C-A157-B4721D9EEAAF}"/>
              </a:ext>
            </a:extLst>
          </p:cNvPr>
          <p:cNvGrpSpPr>
            <a:grpSpLocks/>
          </p:cNvGrpSpPr>
          <p:nvPr/>
        </p:nvGrpSpPr>
        <p:grpSpPr bwMode="auto">
          <a:xfrm>
            <a:off x="10765847" y="1342282"/>
            <a:ext cx="558895" cy="1012650"/>
            <a:chOff x="4140" y="429"/>
            <a:chExt cx="1425" cy="2396"/>
          </a:xfrm>
        </p:grpSpPr>
        <p:sp>
          <p:nvSpPr>
            <p:cNvPr id="8" name="Freeform 907">
              <a:extLst>
                <a:ext uri="{FF2B5EF4-FFF2-40B4-BE49-F238E27FC236}">
                  <a16:creationId xmlns:a16="http://schemas.microsoft.com/office/drawing/2014/main" id="{7F9FED1A-CF9C-4CE4-AB9A-D59C679E02B2}"/>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 name="Rectangle 908">
              <a:extLst>
                <a:ext uri="{FF2B5EF4-FFF2-40B4-BE49-F238E27FC236}">
                  <a16:creationId xmlns:a16="http://schemas.microsoft.com/office/drawing/2014/main" id="{B9FF10B3-9FBC-4096-AD5B-CAD95D162DC7}"/>
                </a:ext>
              </a:extLst>
            </p:cNvPr>
            <p:cNvSpPr>
              <a:spLocks noChangeArrowheads="1"/>
            </p:cNvSpPr>
            <p:nvPr/>
          </p:nvSpPr>
          <p:spPr bwMode="auto">
            <a:xfrm>
              <a:off x="4211" y="429"/>
              <a:ext cx="1038"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0" name="Freeform 909">
              <a:extLst>
                <a:ext uri="{FF2B5EF4-FFF2-40B4-BE49-F238E27FC236}">
                  <a16:creationId xmlns:a16="http://schemas.microsoft.com/office/drawing/2014/main" id="{224FC6C7-00AD-4966-9254-7A7CC5AF99A5}"/>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 name="Freeform 910">
              <a:extLst>
                <a:ext uri="{FF2B5EF4-FFF2-40B4-BE49-F238E27FC236}">
                  <a16:creationId xmlns:a16="http://schemas.microsoft.com/office/drawing/2014/main" id="{FAC63CAB-40EB-47E9-8877-4D24F4397F6C}"/>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 name="Rectangle 911">
              <a:extLst>
                <a:ext uri="{FF2B5EF4-FFF2-40B4-BE49-F238E27FC236}">
                  <a16:creationId xmlns:a16="http://schemas.microsoft.com/office/drawing/2014/main" id="{35DC4022-4396-401A-B7DD-933E2938E4F7}"/>
                </a:ext>
              </a:extLst>
            </p:cNvPr>
            <p:cNvSpPr>
              <a:spLocks noChangeArrowheads="1"/>
            </p:cNvSpPr>
            <p:nvPr/>
          </p:nvSpPr>
          <p:spPr bwMode="auto">
            <a:xfrm>
              <a:off x="4211" y="690"/>
              <a:ext cx="590"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13" name="Group 912">
              <a:extLst>
                <a:ext uri="{FF2B5EF4-FFF2-40B4-BE49-F238E27FC236}">
                  <a16:creationId xmlns:a16="http://schemas.microsoft.com/office/drawing/2014/main" id="{0F25E94F-DB13-4012-83A4-00F6354528BF}"/>
                </a:ext>
              </a:extLst>
            </p:cNvPr>
            <p:cNvGrpSpPr>
              <a:grpSpLocks/>
            </p:cNvGrpSpPr>
            <p:nvPr/>
          </p:nvGrpSpPr>
          <p:grpSpPr bwMode="auto">
            <a:xfrm>
              <a:off x="4749" y="668"/>
              <a:ext cx="581" cy="145"/>
              <a:chOff x="614" y="2568"/>
              <a:chExt cx="725" cy="139"/>
            </a:xfrm>
          </p:grpSpPr>
          <p:sp>
            <p:nvSpPr>
              <p:cNvPr id="38" name="AutoShape 913">
                <a:extLst>
                  <a:ext uri="{FF2B5EF4-FFF2-40B4-BE49-F238E27FC236}">
                    <a16:creationId xmlns:a16="http://schemas.microsoft.com/office/drawing/2014/main" id="{3840DBD8-4612-48CC-A454-44C539D1FA93}"/>
                  </a:ext>
                </a:extLst>
              </p:cNvPr>
              <p:cNvSpPr>
                <a:spLocks noChangeArrowheads="1"/>
              </p:cNvSpPr>
              <p:nvPr/>
            </p:nvSpPr>
            <p:spPr bwMode="auto">
              <a:xfrm>
                <a:off x="616" y="2565"/>
                <a:ext cx="724" cy="133"/>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9" name="AutoShape 914">
                <a:extLst>
                  <a:ext uri="{FF2B5EF4-FFF2-40B4-BE49-F238E27FC236}">
                    <a16:creationId xmlns:a16="http://schemas.microsoft.com/office/drawing/2014/main" id="{A8A221D8-1D6C-4E8A-AEFE-396A5FA0097F}"/>
                  </a:ext>
                </a:extLst>
              </p:cNvPr>
              <p:cNvSpPr>
                <a:spLocks noChangeArrowheads="1"/>
              </p:cNvSpPr>
              <p:nvPr/>
            </p:nvSpPr>
            <p:spPr bwMode="auto">
              <a:xfrm>
                <a:off x="629" y="2581"/>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14" name="Rectangle 915">
              <a:extLst>
                <a:ext uri="{FF2B5EF4-FFF2-40B4-BE49-F238E27FC236}">
                  <a16:creationId xmlns:a16="http://schemas.microsoft.com/office/drawing/2014/main" id="{8DDC337C-3BCB-4998-8952-480F4464DCB3}"/>
                </a:ext>
              </a:extLst>
            </p:cNvPr>
            <p:cNvSpPr>
              <a:spLocks noChangeArrowheads="1"/>
            </p:cNvSpPr>
            <p:nvPr/>
          </p:nvSpPr>
          <p:spPr bwMode="auto">
            <a:xfrm>
              <a:off x="4221" y="1024"/>
              <a:ext cx="601"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15" name="Group 916">
              <a:extLst>
                <a:ext uri="{FF2B5EF4-FFF2-40B4-BE49-F238E27FC236}">
                  <a16:creationId xmlns:a16="http://schemas.microsoft.com/office/drawing/2014/main" id="{CEDF999A-A18B-45F7-8EB2-760EAA461616}"/>
                </a:ext>
              </a:extLst>
            </p:cNvPr>
            <p:cNvGrpSpPr>
              <a:grpSpLocks/>
            </p:cNvGrpSpPr>
            <p:nvPr/>
          </p:nvGrpSpPr>
          <p:grpSpPr bwMode="auto">
            <a:xfrm>
              <a:off x="4747" y="994"/>
              <a:ext cx="581" cy="134"/>
              <a:chOff x="614" y="2568"/>
              <a:chExt cx="725" cy="139"/>
            </a:xfrm>
          </p:grpSpPr>
          <p:sp>
            <p:nvSpPr>
              <p:cNvPr id="36" name="AutoShape 917">
                <a:extLst>
                  <a:ext uri="{FF2B5EF4-FFF2-40B4-BE49-F238E27FC236}">
                    <a16:creationId xmlns:a16="http://schemas.microsoft.com/office/drawing/2014/main" id="{2D661FB6-99B5-4933-B42B-5E0FBADA5B4B}"/>
                  </a:ext>
                </a:extLst>
              </p:cNvPr>
              <p:cNvSpPr>
                <a:spLocks noChangeArrowheads="1"/>
              </p:cNvSpPr>
              <p:nvPr/>
            </p:nvSpPr>
            <p:spPr bwMode="auto">
              <a:xfrm>
                <a:off x="619" y="2565"/>
                <a:ext cx="724" cy="14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7" name="AutoShape 918">
                <a:extLst>
                  <a:ext uri="{FF2B5EF4-FFF2-40B4-BE49-F238E27FC236}">
                    <a16:creationId xmlns:a16="http://schemas.microsoft.com/office/drawing/2014/main" id="{139DB5EA-D9E5-4357-83A9-8B69FD53189F}"/>
                  </a:ext>
                </a:extLst>
              </p:cNvPr>
              <p:cNvSpPr>
                <a:spLocks noChangeArrowheads="1"/>
              </p:cNvSpPr>
              <p:nvPr/>
            </p:nvSpPr>
            <p:spPr bwMode="auto">
              <a:xfrm>
                <a:off x="631" y="2582"/>
                <a:ext cx="699"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16" name="Rectangle 919">
              <a:extLst>
                <a:ext uri="{FF2B5EF4-FFF2-40B4-BE49-F238E27FC236}">
                  <a16:creationId xmlns:a16="http://schemas.microsoft.com/office/drawing/2014/main" id="{F371AB43-7A38-4F3E-8196-F9541D8D32FC}"/>
                </a:ext>
              </a:extLst>
            </p:cNvPr>
            <p:cNvSpPr>
              <a:spLocks noChangeArrowheads="1"/>
            </p:cNvSpPr>
            <p:nvPr/>
          </p:nvSpPr>
          <p:spPr bwMode="auto">
            <a:xfrm>
              <a:off x="4211" y="1358"/>
              <a:ext cx="601"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7" name="Rectangle 920">
              <a:extLst>
                <a:ext uri="{FF2B5EF4-FFF2-40B4-BE49-F238E27FC236}">
                  <a16:creationId xmlns:a16="http://schemas.microsoft.com/office/drawing/2014/main" id="{2EEEED8E-6AA6-47EB-84F2-A3357D10BDC3}"/>
                </a:ext>
              </a:extLst>
            </p:cNvPr>
            <p:cNvSpPr>
              <a:spLocks noChangeArrowheads="1"/>
            </p:cNvSpPr>
            <p:nvPr/>
          </p:nvSpPr>
          <p:spPr bwMode="auto">
            <a:xfrm>
              <a:off x="4221" y="1660"/>
              <a:ext cx="601"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18" name="Group 921">
              <a:extLst>
                <a:ext uri="{FF2B5EF4-FFF2-40B4-BE49-F238E27FC236}">
                  <a16:creationId xmlns:a16="http://schemas.microsoft.com/office/drawing/2014/main" id="{CACAD89B-6915-4F4A-958F-C3EE81DAA984}"/>
                </a:ext>
              </a:extLst>
            </p:cNvPr>
            <p:cNvGrpSpPr>
              <a:grpSpLocks/>
            </p:cNvGrpSpPr>
            <p:nvPr/>
          </p:nvGrpSpPr>
          <p:grpSpPr bwMode="auto">
            <a:xfrm>
              <a:off x="4733" y="1630"/>
              <a:ext cx="586" cy="151"/>
              <a:chOff x="611" y="2571"/>
              <a:chExt cx="730" cy="139"/>
            </a:xfrm>
          </p:grpSpPr>
          <p:sp>
            <p:nvSpPr>
              <p:cNvPr id="34" name="AutoShape 922">
                <a:extLst>
                  <a:ext uri="{FF2B5EF4-FFF2-40B4-BE49-F238E27FC236}">
                    <a16:creationId xmlns:a16="http://schemas.microsoft.com/office/drawing/2014/main" id="{D3B5082C-926B-48D8-ADBE-FC965EB8DA3F}"/>
                  </a:ext>
                </a:extLst>
              </p:cNvPr>
              <p:cNvSpPr>
                <a:spLocks noChangeArrowheads="1"/>
              </p:cNvSpPr>
              <p:nvPr/>
            </p:nvSpPr>
            <p:spPr bwMode="auto">
              <a:xfrm>
                <a:off x="608" y="2568"/>
                <a:ext cx="735" cy="143"/>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5" name="AutoShape 923">
                <a:extLst>
                  <a:ext uri="{FF2B5EF4-FFF2-40B4-BE49-F238E27FC236}">
                    <a16:creationId xmlns:a16="http://schemas.microsoft.com/office/drawing/2014/main" id="{C2E4E7BD-011C-4EEA-B495-56C77AB2B488}"/>
                  </a:ext>
                </a:extLst>
              </p:cNvPr>
              <p:cNvSpPr>
                <a:spLocks noChangeArrowheads="1"/>
              </p:cNvSpPr>
              <p:nvPr/>
            </p:nvSpPr>
            <p:spPr bwMode="auto">
              <a:xfrm>
                <a:off x="620" y="2583"/>
                <a:ext cx="710"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19" name="Freeform 924">
              <a:extLst>
                <a:ext uri="{FF2B5EF4-FFF2-40B4-BE49-F238E27FC236}">
                  <a16:creationId xmlns:a16="http://schemas.microsoft.com/office/drawing/2014/main" id="{EB93A0D3-68EE-40F3-8459-85D86EA4C1F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0" name="Group 925">
              <a:extLst>
                <a:ext uri="{FF2B5EF4-FFF2-40B4-BE49-F238E27FC236}">
                  <a16:creationId xmlns:a16="http://schemas.microsoft.com/office/drawing/2014/main" id="{FCE31745-D92D-47FC-9FAA-F576A5225F41}"/>
                </a:ext>
              </a:extLst>
            </p:cNvPr>
            <p:cNvGrpSpPr>
              <a:grpSpLocks/>
            </p:cNvGrpSpPr>
            <p:nvPr/>
          </p:nvGrpSpPr>
          <p:grpSpPr bwMode="auto">
            <a:xfrm>
              <a:off x="4739" y="1327"/>
              <a:ext cx="582" cy="139"/>
              <a:chOff x="614" y="2568"/>
              <a:chExt cx="725" cy="139"/>
            </a:xfrm>
          </p:grpSpPr>
          <p:sp>
            <p:nvSpPr>
              <p:cNvPr id="32" name="AutoShape 926">
                <a:extLst>
                  <a:ext uri="{FF2B5EF4-FFF2-40B4-BE49-F238E27FC236}">
                    <a16:creationId xmlns:a16="http://schemas.microsoft.com/office/drawing/2014/main" id="{4D44D004-3BE5-4ED2-9F55-1661980C6820}"/>
                  </a:ext>
                </a:extLst>
              </p:cNvPr>
              <p:cNvSpPr>
                <a:spLocks noChangeArrowheads="1"/>
              </p:cNvSpPr>
              <p:nvPr/>
            </p:nvSpPr>
            <p:spPr bwMode="auto">
              <a:xfrm>
                <a:off x="616" y="2566"/>
                <a:ext cx="71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3" name="AutoShape 927">
                <a:extLst>
                  <a:ext uri="{FF2B5EF4-FFF2-40B4-BE49-F238E27FC236}">
                    <a16:creationId xmlns:a16="http://schemas.microsoft.com/office/drawing/2014/main" id="{D7FEA042-0ADA-4A92-83B7-8184FA95E765}"/>
                  </a:ext>
                </a:extLst>
              </p:cNvPr>
              <p:cNvSpPr>
                <a:spLocks noChangeArrowheads="1"/>
              </p:cNvSpPr>
              <p:nvPr/>
            </p:nvSpPr>
            <p:spPr bwMode="auto">
              <a:xfrm>
                <a:off x="629" y="2583"/>
                <a:ext cx="697"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21" name="Rectangle 928">
              <a:extLst>
                <a:ext uri="{FF2B5EF4-FFF2-40B4-BE49-F238E27FC236}">
                  <a16:creationId xmlns:a16="http://schemas.microsoft.com/office/drawing/2014/main" id="{6744C66D-7980-4EAA-89FE-1B2BA6C36A5B}"/>
                </a:ext>
              </a:extLst>
            </p:cNvPr>
            <p:cNvSpPr>
              <a:spLocks noChangeArrowheads="1"/>
            </p:cNvSpPr>
            <p:nvPr/>
          </p:nvSpPr>
          <p:spPr bwMode="auto">
            <a:xfrm>
              <a:off x="5249"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2" name="Freeform 929">
              <a:extLst>
                <a:ext uri="{FF2B5EF4-FFF2-40B4-BE49-F238E27FC236}">
                  <a16:creationId xmlns:a16="http://schemas.microsoft.com/office/drawing/2014/main" id="{8909CB58-CA3B-45D5-9F0B-B1471D4CDBBB}"/>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 name="Freeform 930">
              <a:extLst>
                <a:ext uri="{FF2B5EF4-FFF2-40B4-BE49-F238E27FC236}">
                  <a16:creationId xmlns:a16="http://schemas.microsoft.com/office/drawing/2014/main" id="{837F09DE-348E-4517-A23D-AD39384E0534}"/>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 name="Oval 931">
              <a:extLst>
                <a:ext uri="{FF2B5EF4-FFF2-40B4-BE49-F238E27FC236}">
                  <a16:creationId xmlns:a16="http://schemas.microsoft.com/office/drawing/2014/main" id="{577E46CA-153C-4D89-B7C7-97D4D2A522D6}"/>
                </a:ext>
              </a:extLst>
            </p:cNvPr>
            <p:cNvSpPr>
              <a:spLocks noChangeArrowheads="1"/>
            </p:cNvSpPr>
            <p:nvPr/>
          </p:nvSpPr>
          <p:spPr bwMode="auto">
            <a:xfrm>
              <a:off x="5514" y="2605"/>
              <a:ext cx="51"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5" name="Freeform 932">
              <a:extLst>
                <a:ext uri="{FF2B5EF4-FFF2-40B4-BE49-F238E27FC236}">
                  <a16:creationId xmlns:a16="http://schemas.microsoft.com/office/drawing/2014/main" id="{F6BEEDC6-2887-45AB-B63B-D0B324E2A05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 name="AutoShape 933">
              <a:extLst>
                <a:ext uri="{FF2B5EF4-FFF2-40B4-BE49-F238E27FC236}">
                  <a16:creationId xmlns:a16="http://schemas.microsoft.com/office/drawing/2014/main" id="{DD0F1847-2BBF-4FD8-9A68-0FDB948C22BC}"/>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7" name="AutoShape 934">
              <a:extLst>
                <a:ext uri="{FF2B5EF4-FFF2-40B4-BE49-F238E27FC236}">
                  <a16:creationId xmlns:a16="http://schemas.microsoft.com/office/drawing/2014/main" id="{BB2AB9C1-CA6F-464E-9692-96FE0EE2501B}"/>
                </a:ext>
              </a:extLst>
            </p:cNvPr>
            <p:cNvSpPr>
              <a:spLocks noChangeArrowheads="1"/>
            </p:cNvSpPr>
            <p:nvPr/>
          </p:nvSpPr>
          <p:spPr bwMode="auto">
            <a:xfrm>
              <a:off x="4211" y="2711"/>
              <a:ext cx="1069"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8" name="Oval 935">
              <a:extLst>
                <a:ext uri="{FF2B5EF4-FFF2-40B4-BE49-F238E27FC236}">
                  <a16:creationId xmlns:a16="http://schemas.microsoft.com/office/drawing/2014/main" id="{0F7FEF2F-4389-40BD-AC24-69200531DD34}"/>
                </a:ext>
              </a:extLst>
            </p:cNvPr>
            <p:cNvSpPr>
              <a:spLocks noChangeArrowheads="1"/>
            </p:cNvSpPr>
            <p:nvPr/>
          </p:nvSpPr>
          <p:spPr bwMode="auto">
            <a:xfrm>
              <a:off x="4303" y="2385"/>
              <a:ext cx="163" cy="139"/>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9" name="Oval 936">
              <a:extLst>
                <a:ext uri="{FF2B5EF4-FFF2-40B4-BE49-F238E27FC236}">
                  <a16:creationId xmlns:a16="http://schemas.microsoft.com/office/drawing/2014/main" id="{3D6F9202-2BC7-48F7-BACF-988A7CB0FD79}"/>
                </a:ext>
              </a:extLst>
            </p:cNvPr>
            <p:cNvSpPr>
              <a:spLocks noChangeArrowheads="1"/>
            </p:cNvSpPr>
            <p:nvPr/>
          </p:nvSpPr>
          <p:spPr bwMode="auto">
            <a:xfrm>
              <a:off x="4486" y="2385"/>
              <a:ext cx="163" cy="14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0" name="Oval 937">
              <a:extLst>
                <a:ext uri="{FF2B5EF4-FFF2-40B4-BE49-F238E27FC236}">
                  <a16:creationId xmlns:a16="http://schemas.microsoft.com/office/drawing/2014/main" id="{F1CB359E-1B67-4C5D-B927-BAB6F4226E21}"/>
                </a:ext>
              </a:extLst>
            </p:cNvPr>
            <p:cNvSpPr>
              <a:spLocks noChangeArrowheads="1"/>
            </p:cNvSpPr>
            <p:nvPr/>
          </p:nvSpPr>
          <p:spPr bwMode="auto">
            <a:xfrm>
              <a:off x="4659" y="2377"/>
              <a:ext cx="163"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1" name="Rectangle 938">
              <a:extLst>
                <a:ext uri="{FF2B5EF4-FFF2-40B4-BE49-F238E27FC236}">
                  <a16:creationId xmlns:a16="http://schemas.microsoft.com/office/drawing/2014/main" id="{528CF7E8-3488-42EC-B482-D50FD509D1EB}"/>
                </a:ext>
              </a:extLst>
            </p:cNvPr>
            <p:cNvSpPr>
              <a:spLocks noChangeArrowheads="1"/>
            </p:cNvSpPr>
            <p:nvPr/>
          </p:nvSpPr>
          <p:spPr bwMode="auto">
            <a:xfrm>
              <a:off x="5056" y="1831"/>
              <a:ext cx="92" cy="76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40" name="Group 44">
            <a:extLst>
              <a:ext uri="{FF2B5EF4-FFF2-40B4-BE49-F238E27FC236}">
                <a16:creationId xmlns:a16="http://schemas.microsoft.com/office/drawing/2014/main" id="{8EB2262D-6E1F-4F7D-93B1-559607BCBD4D}"/>
              </a:ext>
            </a:extLst>
          </p:cNvPr>
          <p:cNvGrpSpPr>
            <a:grpSpLocks/>
          </p:cNvGrpSpPr>
          <p:nvPr/>
        </p:nvGrpSpPr>
        <p:grpSpPr bwMode="auto">
          <a:xfrm flipH="1">
            <a:off x="8362918" y="1275432"/>
            <a:ext cx="1066800" cy="1079500"/>
            <a:chOff x="-44" y="1473"/>
            <a:chExt cx="981" cy="1105"/>
          </a:xfrm>
        </p:grpSpPr>
        <p:pic>
          <p:nvPicPr>
            <p:cNvPr id="41" name="Picture 45" descr="desktop_computer_stylized_medium">
              <a:extLst>
                <a:ext uri="{FF2B5EF4-FFF2-40B4-BE49-F238E27FC236}">
                  <a16:creationId xmlns:a16="http://schemas.microsoft.com/office/drawing/2014/main" id="{8F8E8DC6-EA47-47DB-A0D2-5B19C4BF9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46">
              <a:extLst>
                <a:ext uri="{FF2B5EF4-FFF2-40B4-BE49-F238E27FC236}">
                  <a16:creationId xmlns:a16="http://schemas.microsoft.com/office/drawing/2014/main" id="{1AC2280D-4CA5-4DE2-9E02-04E6BB8556F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 name="Text Box 7">
            <a:extLst>
              <a:ext uri="{FF2B5EF4-FFF2-40B4-BE49-F238E27FC236}">
                <a16:creationId xmlns:a16="http://schemas.microsoft.com/office/drawing/2014/main" id="{23AFF88B-6A5E-4123-9668-00038BEE9D93}"/>
              </a:ext>
            </a:extLst>
          </p:cNvPr>
          <p:cNvSpPr txBox="1">
            <a:spLocks noChangeArrowheads="1"/>
          </p:cNvSpPr>
          <p:nvPr/>
        </p:nvSpPr>
        <p:spPr bwMode="auto">
          <a:xfrm>
            <a:off x="7580517" y="2429164"/>
            <a:ext cx="2270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用户</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44" name="Text Box 357">
            <a:extLst>
              <a:ext uri="{FF2B5EF4-FFF2-40B4-BE49-F238E27FC236}">
                <a16:creationId xmlns:a16="http://schemas.microsoft.com/office/drawing/2014/main" id="{67B858F3-6D59-4219-B1CB-ACF7A647B720}"/>
              </a:ext>
            </a:extLst>
          </p:cNvPr>
          <p:cNvSpPr txBox="1">
            <a:spLocks noChangeArrowheads="1"/>
          </p:cNvSpPr>
          <p:nvPr/>
        </p:nvSpPr>
        <p:spPr bwMode="auto">
          <a:xfrm>
            <a:off x="5838765" y="2366955"/>
            <a:ext cx="1055097" cy="320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en-US" altLang="zh-CN" sz="1800" b="1" dirty="0">
                <a:solidFill>
                  <a:srgbClr val="FF0000"/>
                </a:solidFill>
                <a:latin typeface="+mn-lt"/>
                <a:cs typeface="Arial" charset="0"/>
              </a:rPr>
              <a:t>evil.com</a:t>
            </a:r>
            <a:endParaRPr lang="en-US" sz="1800" b="1" dirty="0">
              <a:solidFill>
                <a:srgbClr val="FF0000"/>
              </a:solidFill>
              <a:latin typeface="+mn-lt"/>
              <a:cs typeface="Arial" charset="0"/>
            </a:endParaRPr>
          </a:p>
        </p:txBody>
      </p:sp>
      <p:grpSp>
        <p:nvGrpSpPr>
          <p:cNvPr id="45" name="Group 906">
            <a:extLst>
              <a:ext uri="{FF2B5EF4-FFF2-40B4-BE49-F238E27FC236}">
                <a16:creationId xmlns:a16="http://schemas.microsoft.com/office/drawing/2014/main" id="{6441DAC2-D35B-4C05-AB6B-0AA534032E68}"/>
              </a:ext>
            </a:extLst>
          </p:cNvPr>
          <p:cNvGrpSpPr>
            <a:grpSpLocks/>
          </p:cNvGrpSpPr>
          <p:nvPr/>
        </p:nvGrpSpPr>
        <p:grpSpPr bwMode="auto">
          <a:xfrm>
            <a:off x="6030711" y="1336914"/>
            <a:ext cx="558895" cy="1012650"/>
            <a:chOff x="4140" y="429"/>
            <a:chExt cx="1425" cy="2396"/>
          </a:xfrm>
        </p:grpSpPr>
        <p:sp>
          <p:nvSpPr>
            <p:cNvPr id="46" name="Freeform 907">
              <a:extLst>
                <a:ext uri="{FF2B5EF4-FFF2-40B4-BE49-F238E27FC236}">
                  <a16:creationId xmlns:a16="http://schemas.microsoft.com/office/drawing/2014/main" id="{3C5F2D92-15A9-419F-9B6A-F2888A093A5B}"/>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 name="Rectangle 908">
              <a:extLst>
                <a:ext uri="{FF2B5EF4-FFF2-40B4-BE49-F238E27FC236}">
                  <a16:creationId xmlns:a16="http://schemas.microsoft.com/office/drawing/2014/main" id="{AA100DF0-7040-4BDC-AA78-4A0EA31B5EF0}"/>
                </a:ext>
              </a:extLst>
            </p:cNvPr>
            <p:cNvSpPr>
              <a:spLocks noChangeArrowheads="1"/>
            </p:cNvSpPr>
            <p:nvPr/>
          </p:nvSpPr>
          <p:spPr bwMode="auto">
            <a:xfrm>
              <a:off x="4211" y="429"/>
              <a:ext cx="1038" cy="2282"/>
            </a:xfrm>
            <a:prstGeom prst="rect">
              <a:avLst/>
            </a:prstGeom>
            <a:gradFill rotWithShape="1">
              <a:gsLst>
                <a:gs pos="0">
                  <a:srgbClr val="292929"/>
                </a:gs>
                <a:gs pos="100000">
                  <a:srgbClr val="808080"/>
                </a:gs>
              </a:gsLst>
              <a:lin ang="0" scaled="1"/>
            </a:gradFill>
            <a:ln>
              <a:solidFill>
                <a:srgbClr val="FF0000"/>
              </a:solid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48" name="Freeform 909">
              <a:extLst>
                <a:ext uri="{FF2B5EF4-FFF2-40B4-BE49-F238E27FC236}">
                  <a16:creationId xmlns:a16="http://schemas.microsoft.com/office/drawing/2014/main" id="{E2B0D837-E4E6-49FE-95F7-FADCE6914880}"/>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 name="Freeform 910">
              <a:extLst>
                <a:ext uri="{FF2B5EF4-FFF2-40B4-BE49-F238E27FC236}">
                  <a16:creationId xmlns:a16="http://schemas.microsoft.com/office/drawing/2014/main" id="{B335F6C3-6835-4F82-BDE6-58DE6AEA89E7}"/>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 name="Rectangle 911">
              <a:extLst>
                <a:ext uri="{FF2B5EF4-FFF2-40B4-BE49-F238E27FC236}">
                  <a16:creationId xmlns:a16="http://schemas.microsoft.com/office/drawing/2014/main" id="{680D3B1C-FC70-4B88-A9EE-C507BDA7D432}"/>
                </a:ext>
              </a:extLst>
            </p:cNvPr>
            <p:cNvSpPr>
              <a:spLocks noChangeArrowheads="1"/>
            </p:cNvSpPr>
            <p:nvPr/>
          </p:nvSpPr>
          <p:spPr bwMode="auto">
            <a:xfrm>
              <a:off x="4211" y="690"/>
              <a:ext cx="590" cy="49"/>
            </a:xfrm>
            <a:prstGeom prst="rect">
              <a:avLst/>
            </a:prstGeom>
            <a:solidFill>
              <a:srgbClr val="000000"/>
            </a:solidFill>
            <a:ln w="952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1" name="Group 912">
              <a:extLst>
                <a:ext uri="{FF2B5EF4-FFF2-40B4-BE49-F238E27FC236}">
                  <a16:creationId xmlns:a16="http://schemas.microsoft.com/office/drawing/2014/main" id="{F95799D0-416A-4530-B9A8-A9C5E20B6385}"/>
                </a:ext>
              </a:extLst>
            </p:cNvPr>
            <p:cNvGrpSpPr>
              <a:grpSpLocks/>
            </p:cNvGrpSpPr>
            <p:nvPr/>
          </p:nvGrpSpPr>
          <p:grpSpPr bwMode="auto">
            <a:xfrm>
              <a:off x="4749" y="668"/>
              <a:ext cx="581" cy="145"/>
              <a:chOff x="614" y="2568"/>
              <a:chExt cx="725" cy="139"/>
            </a:xfrm>
          </p:grpSpPr>
          <p:sp>
            <p:nvSpPr>
              <p:cNvPr id="76" name="AutoShape 913">
                <a:extLst>
                  <a:ext uri="{FF2B5EF4-FFF2-40B4-BE49-F238E27FC236}">
                    <a16:creationId xmlns:a16="http://schemas.microsoft.com/office/drawing/2014/main" id="{A5AB2B44-BE6F-4BF7-8BA2-4DE6FA865EDA}"/>
                  </a:ext>
                </a:extLst>
              </p:cNvPr>
              <p:cNvSpPr>
                <a:spLocks noChangeArrowheads="1"/>
              </p:cNvSpPr>
              <p:nvPr/>
            </p:nvSpPr>
            <p:spPr bwMode="auto">
              <a:xfrm>
                <a:off x="616" y="2565"/>
                <a:ext cx="724" cy="133"/>
              </a:xfrm>
              <a:prstGeom prst="roundRect">
                <a:avLst>
                  <a:gd name="adj" fmla="val 50000"/>
                </a:avLst>
              </a:prstGeom>
              <a:solidFill>
                <a:srgbClr val="000000"/>
              </a:soli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7" name="AutoShape 914">
                <a:extLst>
                  <a:ext uri="{FF2B5EF4-FFF2-40B4-BE49-F238E27FC236}">
                    <a16:creationId xmlns:a16="http://schemas.microsoft.com/office/drawing/2014/main" id="{01DEA317-09F6-4CFE-ADFB-6086BCA6EF67}"/>
                  </a:ext>
                </a:extLst>
              </p:cNvPr>
              <p:cNvSpPr>
                <a:spLocks noChangeArrowheads="1"/>
              </p:cNvSpPr>
              <p:nvPr/>
            </p:nvSpPr>
            <p:spPr bwMode="auto">
              <a:xfrm>
                <a:off x="629" y="2581"/>
                <a:ext cx="699" cy="102"/>
              </a:xfrm>
              <a:prstGeom prst="roundRect">
                <a:avLst>
                  <a:gd name="adj" fmla="val 50000"/>
                </a:avLst>
              </a:prstGeom>
              <a:gradFill rotWithShape="1">
                <a:gsLst>
                  <a:gs pos="0">
                    <a:srgbClr val="0000FF"/>
                  </a:gs>
                  <a:gs pos="50000">
                    <a:srgbClr val="99CCFF"/>
                  </a:gs>
                  <a:gs pos="100000">
                    <a:srgbClr val="0000FF"/>
                  </a:gs>
                </a:gsLst>
                <a:lin ang="0" scaled="1"/>
              </a:gra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2" name="Rectangle 915">
              <a:extLst>
                <a:ext uri="{FF2B5EF4-FFF2-40B4-BE49-F238E27FC236}">
                  <a16:creationId xmlns:a16="http://schemas.microsoft.com/office/drawing/2014/main" id="{B906D0A0-5CA9-45B6-9567-472CC26AF772}"/>
                </a:ext>
              </a:extLst>
            </p:cNvPr>
            <p:cNvSpPr>
              <a:spLocks noChangeArrowheads="1"/>
            </p:cNvSpPr>
            <p:nvPr/>
          </p:nvSpPr>
          <p:spPr bwMode="auto">
            <a:xfrm>
              <a:off x="4221" y="1024"/>
              <a:ext cx="601" cy="41"/>
            </a:xfrm>
            <a:prstGeom prst="rect">
              <a:avLst/>
            </a:prstGeom>
            <a:solidFill>
              <a:srgbClr val="000000"/>
            </a:solidFill>
            <a:ln w="952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3" name="Group 916">
              <a:extLst>
                <a:ext uri="{FF2B5EF4-FFF2-40B4-BE49-F238E27FC236}">
                  <a16:creationId xmlns:a16="http://schemas.microsoft.com/office/drawing/2014/main" id="{0280B1F1-0E21-4DC5-8B74-093815416AA2}"/>
                </a:ext>
              </a:extLst>
            </p:cNvPr>
            <p:cNvGrpSpPr>
              <a:grpSpLocks/>
            </p:cNvGrpSpPr>
            <p:nvPr/>
          </p:nvGrpSpPr>
          <p:grpSpPr bwMode="auto">
            <a:xfrm>
              <a:off x="4747" y="994"/>
              <a:ext cx="581" cy="134"/>
              <a:chOff x="614" y="2568"/>
              <a:chExt cx="725" cy="139"/>
            </a:xfrm>
          </p:grpSpPr>
          <p:sp>
            <p:nvSpPr>
              <p:cNvPr id="74" name="AutoShape 917">
                <a:extLst>
                  <a:ext uri="{FF2B5EF4-FFF2-40B4-BE49-F238E27FC236}">
                    <a16:creationId xmlns:a16="http://schemas.microsoft.com/office/drawing/2014/main" id="{E4126C56-5EC6-4261-A3BF-9782763BBC19}"/>
                  </a:ext>
                </a:extLst>
              </p:cNvPr>
              <p:cNvSpPr>
                <a:spLocks noChangeArrowheads="1"/>
              </p:cNvSpPr>
              <p:nvPr/>
            </p:nvSpPr>
            <p:spPr bwMode="auto">
              <a:xfrm>
                <a:off x="619" y="2565"/>
                <a:ext cx="724" cy="144"/>
              </a:xfrm>
              <a:prstGeom prst="roundRect">
                <a:avLst>
                  <a:gd name="adj" fmla="val 50000"/>
                </a:avLst>
              </a:prstGeom>
              <a:solidFill>
                <a:srgbClr val="000000"/>
              </a:soli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5" name="AutoShape 918">
                <a:extLst>
                  <a:ext uri="{FF2B5EF4-FFF2-40B4-BE49-F238E27FC236}">
                    <a16:creationId xmlns:a16="http://schemas.microsoft.com/office/drawing/2014/main" id="{90E78C34-C3E1-49D4-A596-E451C57F62D3}"/>
                  </a:ext>
                </a:extLst>
              </p:cNvPr>
              <p:cNvSpPr>
                <a:spLocks noChangeArrowheads="1"/>
              </p:cNvSpPr>
              <p:nvPr/>
            </p:nvSpPr>
            <p:spPr bwMode="auto">
              <a:xfrm>
                <a:off x="631" y="2582"/>
                <a:ext cx="699" cy="110"/>
              </a:xfrm>
              <a:prstGeom prst="roundRect">
                <a:avLst>
                  <a:gd name="adj" fmla="val 50000"/>
                </a:avLst>
              </a:prstGeom>
              <a:gradFill rotWithShape="1">
                <a:gsLst>
                  <a:gs pos="0">
                    <a:srgbClr val="0000FF"/>
                  </a:gs>
                  <a:gs pos="50000">
                    <a:srgbClr val="99CCFF"/>
                  </a:gs>
                  <a:gs pos="100000">
                    <a:srgbClr val="0000FF"/>
                  </a:gs>
                </a:gsLst>
                <a:lin ang="0" scaled="1"/>
              </a:gra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4" name="Rectangle 919">
              <a:extLst>
                <a:ext uri="{FF2B5EF4-FFF2-40B4-BE49-F238E27FC236}">
                  <a16:creationId xmlns:a16="http://schemas.microsoft.com/office/drawing/2014/main" id="{D9BFF79D-3088-4D63-B9C4-532357A781D2}"/>
                </a:ext>
              </a:extLst>
            </p:cNvPr>
            <p:cNvSpPr>
              <a:spLocks noChangeArrowheads="1"/>
            </p:cNvSpPr>
            <p:nvPr/>
          </p:nvSpPr>
          <p:spPr bwMode="auto">
            <a:xfrm>
              <a:off x="4211" y="1358"/>
              <a:ext cx="601" cy="49"/>
            </a:xfrm>
            <a:prstGeom prst="rect">
              <a:avLst/>
            </a:prstGeom>
            <a:solidFill>
              <a:srgbClr val="000000"/>
            </a:solidFill>
            <a:ln w="952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5" name="Rectangle 920">
              <a:extLst>
                <a:ext uri="{FF2B5EF4-FFF2-40B4-BE49-F238E27FC236}">
                  <a16:creationId xmlns:a16="http://schemas.microsoft.com/office/drawing/2014/main" id="{5673EE45-D417-45ED-8A66-AB93EEAE301B}"/>
                </a:ext>
              </a:extLst>
            </p:cNvPr>
            <p:cNvSpPr>
              <a:spLocks noChangeArrowheads="1"/>
            </p:cNvSpPr>
            <p:nvPr/>
          </p:nvSpPr>
          <p:spPr bwMode="auto">
            <a:xfrm>
              <a:off x="4221" y="1660"/>
              <a:ext cx="601" cy="41"/>
            </a:xfrm>
            <a:prstGeom prst="rect">
              <a:avLst/>
            </a:prstGeom>
            <a:solidFill>
              <a:srgbClr val="000000"/>
            </a:solidFill>
            <a:ln w="952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6" name="Group 921">
              <a:extLst>
                <a:ext uri="{FF2B5EF4-FFF2-40B4-BE49-F238E27FC236}">
                  <a16:creationId xmlns:a16="http://schemas.microsoft.com/office/drawing/2014/main" id="{F320FBBF-A723-4D58-AB94-385098C1D4BB}"/>
                </a:ext>
              </a:extLst>
            </p:cNvPr>
            <p:cNvGrpSpPr>
              <a:grpSpLocks/>
            </p:cNvGrpSpPr>
            <p:nvPr/>
          </p:nvGrpSpPr>
          <p:grpSpPr bwMode="auto">
            <a:xfrm>
              <a:off x="4733" y="1630"/>
              <a:ext cx="586" cy="151"/>
              <a:chOff x="611" y="2571"/>
              <a:chExt cx="730" cy="139"/>
            </a:xfrm>
          </p:grpSpPr>
          <p:sp>
            <p:nvSpPr>
              <p:cNvPr id="72" name="AutoShape 922">
                <a:extLst>
                  <a:ext uri="{FF2B5EF4-FFF2-40B4-BE49-F238E27FC236}">
                    <a16:creationId xmlns:a16="http://schemas.microsoft.com/office/drawing/2014/main" id="{A01677A9-75D7-4D5A-93AB-6A88F6F3E92E}"/>
                  </a:ext>
                </a:extLst>
              </p:cNvPr>
              <p:cNvSpPr>
                <a:spLocks noChangeArrowheads="1"/>
              </p:cNvSpPr>
              <p:nvPr/>
            </p:nvSpPr>
            <p:spPr bwMode="auto">
              <a:xfrm>
                <a:off x="608" y="2568"/>
                <a:ext cx="735" cy="143"/>
              </a:xfrm>
              <a:prstGeom prst="roundRect">
                <a:avLst>
                  <a:gd name="adj" fmla="val 50000"/>
                </a:avLst>
              </a:prstGeom>
              <a:solidFill>
                <a:srgbClr val="000000"/>
              </a:soli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3" name="AutoShape 923">
                <a:extLst>
                  <a:ext uri="{FF2B5EF4-FFF2-40B4-BE49-F238E27FC236}">
                    <a16:creationId xmlns:a16="http://schemas.microsoft.com/office/drawing/2014/main" id="{2D625851-97C7-44C7-A0C1-4C4BE7AE0C53}"/>
                  </a:ext>
                </a:extLst>
              </p:cNvPr>
              <p:cNvSpPr>
                <a:spLocks noChangeArrowheads="1"/>
              </p:cNvSpPr>
              <p:nvPr/>
            </p:nvSpPr>
            <p:spPr bwMode="auto">
              <a:xfrm>
                <a:off x="620" y="2583"/>
                <a:ext cx="710" cy="113"/>
              </a:xfrm>
              <a:prstGeom prst="roundRect">
                <a:avLst>
                  <a:gd name="adj" fmla="val 50000"/>
                </a:avLst>
              </a:prstGeom>
              <a:gradFill rotWithShape="1">
                <a:gsLst>
                  <a:gs pos="0">
                    <a:srgbClr val="0000FF"/>
                  </a:gs>
                  <a:gs pos="50000">
                    <a:srgbClr val="99CCFF"/>
                  </a:gs>
                  <a:gs pos="100000">
                    <a:srgbClr val="0000FF"/>
                  </a:gs>
                </a:gsLst>
                <a:lin ang="0" scaled="1"/>
              </a:gra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7" name="Freeform 924">
              <a:extLst>
                <a:ext uri="{FF2B5EF4-FFF2-40B4-BE49-F238E27FC236}">
                  <a16:creationId xmlns:a16="http://schemas.microsoft.com/office/drawing/2014/main" id="{C2380A0B-8C8E-4743-8C12-8DAF691E8C97}"/>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8" name="Group 925">
              <a:extLst>
                <a:ext uri="{FF2B5EF4-FFF2-40B4-BE49-F238E27FC236}">
                  <a16:creationId xmlns:a16="http://schemas.microsoft.com/office/drawing/2014/main" id="{F348E7B4-6734-41DA-BA5A-F5F0A14BFA22}"/>
                </a:ext>
              </a:extLst>
            </p:cNvPr>
            <p:cNvGrpSpPr>
              <a:grpSpLocks/>
            </p:cNvGrpSpPr>
            <p:nvPr/>
          </p:nvGrpSpPr>
          <p:grpSpPr bwMode="auto">
            <a:xfrm>
              <a:off x="4739" y="1327"/>
              <a:ext cx="582" cy="139"/>
              <a:chOff x="614" y="2568"/>
              <a:chExt cx="725" cy="139"/>
            </a:xfrm>
          </p:grpSpPr>
          <p:sp>
            <p:nvSpPr>
              <p:cNvPr id="70" name="AutoShape 926">
                <a:extLst>
                  <a:ext uri="{FF2B5EF4-FFF2-40B4-BE49-F238E27FC236}">
                    <a16:creationId xmlns:a16="http://schemas.microsoft.com/office/drawing/2014/main" id="{B0A805DA-D120-4D31-BB79-D16B2FC75B9D}"/>
                  </a:ext>
                </a:extLst>
              </p:cNvPr>
              <p:cNvSpPr>
                <a:spLocks noChangeArrowheads="1"/>
              </p:cNvSpPr>
              <p:nvPr/>
            </p:nvSpPr>
            <p:spPr bwMode="auto">
              <a:xfrm>
                <a:off x="616" y="2566"/>
                <a:ext cx="710" cy="139"/>
              </a:xfrm>
              <a:prstGeom prst="roundRect">
                <a:avLst>
                  <a:gd name="adj" fmla="val 50000"/>
                </a:avLst>
              </a:prstGeom>
              <a:solidFill>
                <a:srgbClr val="000000"/>
              </a:soli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1" name="AutoShape 927">
                <a:extLst>
                  <a:ext uri="{FF2B5EF4-FFF2-40B4-BE49-F238E27FC236}">
                    <a16:creationId xmlns:a16="http://schemas.microsoft.com/office/drawing/2014/main" id="{A491F3F7-01BA-43CB-A90D-9631E948A3DD}"/>
                  </a:ext>
                </a:extLst>
              </p:cNvPr>
              <p:cNvSpPr>
                <a:spLocks noChangeArrowheads="1"/>
              </p:cNvSpPr>
              <p:nvPr/>
            </p:nvSpPr>
            <p:spPr bwMode="auto">
              <a:xfrm>
                <a:off x="629" y="2583"/>
                <a:ext cx="697" cy="106"/>
              </a:xfrm>
              <a:prstGeom prst="roundRect">
                <a:avLst>
                  <a:gd name="adj" fmla="val 50000"/>
                </a:avLst>
              </a:prstGeom>
              <a:gradFill rotWithShape="1">
                <a:gsLst>
                  <a:gs pos="0">
                    <a:srgbClr val="0000FF"/>
                  </a:gs>
                  <a:gs pos="50000">
                    <a:srgbClr val="99CCFF"/>
                  </a:gs>
                  <a:gs pos="100000">
                    <a:srgbClr val="0000FF"/>
                  </a:gs>
                </a:gsLst>
                <a:lin ang="0" scaled="1"/>
              </a:gra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9" name="Rectangle 928">
              <a:extLst>
                <a:ext uri="{FF2B5EF4-FFF2-40B4-BE49-F238E27FC236}">
                  <a16:creationId xmlns:a16="http://schemas.microsoft.com/office/drawing/2014/main" id="{E1113AC7-5FB4-4E69-8D6F-2E9031C8882D}"/>
                </a:ext>
              </a:extLst>
            </p:cNvPr>
            <p:cNvSpPr>
              <a:spLocks noChangeArrowheads="1"/>
            </p:cNvSpPr>
            <p:nvPr/>
          </p:nvSpPr>
          <p:spPr bwMode="auto">
            <a:xfrm>
              <a:off x="5249" y="429"/>
              <a:ext cx="71" cy="2290"/>
            </a:xfrm>
            <a:prstGeom prst="rect">
              <a:avLst/>
            </a:prstGeom>
            <a:gradFill rotWithShape="1">
              <a:gsLst>
                <a:gs pos="0">
                  <a:srgbClr val="333333"/>
                </a:gs>
                <a:gs pos="50000">
                  <a:srgbClr val="DDDDDD"/>
                </a:gs>
                <a:gs pos="100000">
                  <a:srgbClr val="333333"/>
                </a:gs>
              </a:gsLst>
              <a:lin ang="0" scaled="1"/>
            </a:gradFill>
            <a:ln w="952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0" name="Freeform 929">
              <a:extLst>
                <a:ext uri="{FF2B5EF4-FFF2-40B4-BE49-F238E27FC236}">
                  <a16:creationId xmlns:a16="http://schemas.microsoft.com/office/drawing/2014/main" id="{20322640-0579-41D4-88CA-394B40A56D5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 name="Freeform 930">
              <a:extLst>
                <a:ext uri="{FF2B5EF4-FFF2-40B4-BE49-F238E27FC236}">
                  <a16:creationId xmlns:a16="http://schemas.microsoft.com/office/drawing/2014/main" id="{1B06DDAB-D5ED-4CB3-BB93-EFEB2BBFA1E0}"/>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 name="Oval 931">
              <a:extLst>
                <a:ext uri="{FF2B5EF4-FFF2-40B4-BE49-F238E27FC236}">
                  <a16:creationId xmlns:a16="http://schemas.microsoft.com/office/drawing/2014/main" id="{D7564D36-3847-4046-8E3F-3360C9AB102B}"/>
                </a:ext>
              </a:extLst>
            </p:cNvPr>
            <p:cNvSpPr>
              <a:spLocks noChangeArrowheads="1"/>
            </p:cNvSpPr>
            <p:nvPr/>
          </p:nvSpPr>
          <p:spPr bwMode="auto">
            <a:xfrm>
              <a:off x="5514" y="2605"/>
              <a:ext cx="51" cy="98"/>
            </a:xfrm>
            <a:prstGeom prst="ellipse">
              <a:avLst/>
            </a:prstGeom>
            <a:solidFill>
              <a:srgbClr val="333333"/>
            </a:soli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3" name="Freeform 932">
              <a:extLst>
                <a:ext uri="{FF2B5EF4-FFF2-40B4-BE49-F238E27FC236}">
                  <a16:creationId xmlns:a16="http://schemas.microsoft.com/office/drawing/2014/main" id="{F4432075-5868-43C4-9E86-7722DB192988}"/>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 name="AutoShape 933">
              <a:extLst>
                <a:ext uri="{FF2B5EF4-FFF2-40B4-BE49-F238E27FC236}">
                  <a16:creationId xmlns:a16="http://schemas.microsoft.com/office/drawing/2014/main" id="{63EF0978-8933-4152-B946-A57FC28691D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5" name="AutoShape 934">
              <a:extLst>
                <a:ext uri="{FF2B5EF4-FFF2-40B4-BE49-F238E27FC236}">
                  <a16:creationId xmlns:a16="http://schemas.microsoft.com/office/drawing/2014/main" id="{4E5F1AEE-F579-4A80-9B86-7AE666AD2A13}"/>
                </a:ext>
              </a:extLst>
            </p:cNvPr>
            <p:cNvSpPr>
              <a:spLocks noChangeArrowheads="1"/>
            </p:cNvSpPr>
            <p:nvPr/>
          </p:nvSpPr>
          <p:spPr bwMode="auto">
            <a:xfrm>
              <a:off x="4211" y="2711"/>
              <a:ext cx="1069" cy="81"/>
            </a:xfrm>
            <a:prstGeom prst="roundRect">
              <a:avLst>
                <a:gd name="adj" fmla="val 50000"/>
              </a:avLst>
            </a:prstGeom>
            <a:gradFill rotWithShape="1">
              <a:gsLst>
                <a:gs pos="0">
                  <a:srgbClr val="000000"/>
                </a:gs>
                <a:gs pos="100000">
                  <a:srgbClr val="808080"/>
                </a:gs>
              </a:gsLst>
              <a:lin ang="0" scaled="1"/>
            </a:gra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6" name="Oval 935">
              <a:extLst>
                <a:ext uri="{FF2B5EF4-FFF2-40B4-BE49-F238E27FC236}">
                  <a16:creationId xmlns:a16="http://schemas.microsoft.com/office/drawing/2014/main" id="{13A557E1-A4C0-471C-86E7-D5BE819758BA}"/>
                </a:ext>
              </a:extLst>
            </p:cNvPr>
            <p:cNvSpPr>
              <a:spLocks noChangeArrowheads="1"/>
            </p:cNvSpPr>
            <p:nvPr/>
          </p:nvSpPr>
          <p:spPr bwMode="auto">
            <a:xfrm>
              <a:off x="4303" y="2385"/>
              <a:ext cx="163" cy="139"/>
            </a:xfrm>
            <a:prstGeom prst="ellipse">
              <a:avLst/>
            </a:prstGeom>
            <a:solidFill>
              <a:srgbClr val="33CC33"/>
            </a:soli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7" name="Oval 936">
              <a:extLst>
                <a:ext uri="{FF2B5EF4-FFF2-40B4-BE49-F238E27FC236}">
                  <a16:creationId xmlns:a16="http://schemas.microsoft.com/office/drawing/2014/main" id="{F2B991BC-0942-498B-9882-E27205C6F934}"/>
                </a:ext>
              </a:extLst>
            </p:cNvPr>
            <p:cNvSpPr>
              <a:spLocks noChangeArrowheads="1"/>
            </p:cNvSpPr>
            <p:nvPr/>
          </p:nvSpPr>
          <p:spPr bwMode="auto">
            <a:xfrm>
              <a:off x="4486" y="2385"/>
              <a:ext cx="163" cy="147"/>
            </a:xfrm>
            <a:prstGeom prst="ellipse">
              <a:avLst/>
            </a:prstGeom>
            <a:solidFill>
              <a:srgbClr val="FF0000"/>
            </a:soli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68" name="Oval 937">
              <a:extLst>
                <a:ext uri="{FF2B5EF4-FFF2-40B4-BE49-F238E27FC236}">
                  <a16:creationId xmlns:a16="http://schemas.microsoft.com/office/drawing/2014/main" id="{CAB2A095-3E96-49C8-8D07-7E0B31A5597B}"/>
                </a:ext>
              </a:extLst>
            </p:cNvPr>
            <p:cNvSpPr>
              <a:spLocks noChangeArrowheads="1"/>
            </p:cNvSpPr>
            <p:nvPr/>
          </p:nvSpPr>
          <p:spPr bwMode="auto">
            <a:xfrm>
              <a:off x="4659" y="2377"/>
              <a:ext cx="163" cy="147"/>
            </a:xfrm>
            <a:prstGeom prst="ellipse">
              <a:avLst/>
            </a:prstGeom>
            <a:solidFill>
              <a:srgbClr val="33CC33"/>
            </a:solidFill>
            <a:ln>
              <a:solidFill>
                <a:srgbClr val="FF0000"/>
              </a:solid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9" name="Rectangle 938">
              <a:extLst>
                <a:ext uri="{FF2B5EF4-FFF2-40B4-BE49-F238E27FC236}">
                  <a16:creationId xmlns:a16="http://schemas.microsoft.com/office/drawing/2014/main" id="{19809ADF-596B-45DF-9A7C-CEAA7B402D11}"/>
                </a:ext>
              </a:extLst>
            </p:cNvPr>
            <p:cNvSpPr>
              <a:spLocks noChangeArrowheads="1"/>
            </p:cNvSpPr>
            <p:nvPr/>
          </p:nvSpPr>
          <p:spPr bwMode="auto">
            <a:xfrm>
              <a:off x="5056" y="1831"/>
              <a:ext cx="92" cy="766"/>
            </a:xfrm>
            <a:prstGeom prst="rect">
              <a:avLst/>
            </a:prstGeom>
            <a:solidFill>
              <a:srgbClr val="292929"/>
            </a:solidFill>
            <a:ln w="952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cxnSp>
        <p:nvCxnSpPr>
          <p:cNvPr id="79" name="直接连接符 78">
            <a:extLst>
              <a:ext uri="{FF2B5EF4-FFF2-40B4-BE49-F238E27FC236}">
                <a16:creationId xmlns:a16="http://schemas.microsoft.com/office/drawing/2014/main" id="{1B05E9C9-2232-4AE4-8E36-21B3BF050331}"/>
              </a:ext>
            </a:extLst>
          </p:cNvPr>
          <p:cNvCxnSpPr/>
          <p:nvPr/>
        </p:nvCxnSpPr>
        <p:spPr>
          <a:xfrm>
            <a:off x="6262113" y="2758766"/>
            <a:ext cx="36083" cy="322293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19CFCFF8-1426-4732-81EF-0EB3DB975CA7}"/>
              </a:ext>
            </a:extLst>
          </p:cNvPr>
          <p:cNvCxnSpPr/>
          <p:nvPr/>
        </p:nvCxnSpPr>
        <p:spPr>
          <a:xfrm>
            <a:off x="8717970" y="2758766"/>
            <a:ext cx="36083" cy="3222934"/>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ACFF6733-5316-4C28-85AD-B5B004E3CD7B}"/>
              </a:ext>
            </a:extLst>
          </p:cNvPr>
          <p:cNvCxnSpPr/>
          <p:nvPr/>
        </p:nvCxnSpPr>
        <p:spPr>
          <a:xfrm>
            <a:off x="11114871" y="2758756"/>
            <a:ext cx="36083" cy="3222934"/>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5EC2531C-3036-4D2C-BFEE-494D9311ECD0}"/>
              </a:ext>
            </a:extLst>
          </p:cNvPr>
          <p:cNvSpPr/>
          <p:nvPr/>
        </p:nvSpPr>
        <p:spPr>
          <a:xfrm>
            <a:off x="6820735" y="2860889"/>
            <a:ext cx="1446808" cy="369332"/>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Ink Free" panose="03080402000500000000" pitchFamily="66" charset="0"/>
              </a:rPr>
              <a:t>HTML</a:t>
            </a:r>
            <a:r>
              <a:rPr lang="zh-CN" altLang="en-US" b="1" dirty="0">
                <a:solidFill>
                  <a:schemeClr val="tx1"/>
                </a:solidFill>
                <a:latin typeface="方正舒体" panose="02010601030101010101" pitchFamily="2" charset="-122"/>
                <a:ea typeface="方正舒体" panose="02010601030101010101" pitchFamily="2" charset="-122"/>
              </a:rPr>
              <a:t>请求</a:t>
            </a:r>
          </a:p>
        </p:txBody>
      </p:sp>
      <p:sp>
        <p:nvSpPr>
          <p:cNvPr id="83" name="矩形 82">
            <a:extLst>
              <a:ext uri="{FF2B5EF4-FFF2-40B4-BE49-F238E27FC236}">
                <a16:creationId xmlns:a16="http://schemas.microsoft.com/office/drawing/2014/main" id="{D0FD9D7C-3BA4-4010-AC81-D014329EDFFB}"/>
              </a:ext>
            </a:extLst>
          </p:cNvPr>
          <p:cNvSpPr/>
          <p:nvPr/>
        </p:nvSpPr>
        <p:spPr>
          <a:xfrm>
            <a:off x="6817780" y="3471155"/>
            <a:ext cx="1446808" cy="898733"/>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4" name="矩形 83">
            <a:extLst>
              <a:ext uri="{FF2B5EF4-FFF2-40B4-BE49-F238E27FC236}">
                <a16:creationId xmlns:a16="http://schemas.microsoft.com/office/drawing/2014/main" id="{003E157E-B31F-4CE0-801E-A0141CEA5B74}"/>
              </a:ext>
            </a:extLst>
          </p:cNvPr>
          <p:cNvSpPr/>
          <p:nvPr/>
        </p:nvSpPr>
        <p:spPr>
          <a:xfrm>
            <a:off x="9011242" y="3585418"/>
            <a:ext cx="1818536" cy="898733"/>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HTML</a:t>
            </a:r>
            <a:r>
              <a:rPr lang="zh-CN" altLang="en-US" dirty="0">
                <a:solidFill>
                  <a:schemeClr val="tx1"/>
                </a:solidFill>
              </a:rPr>
              <a:t>请求</a:t>
            </a:r>
          </a:p>
        </p:txBody>
      </p:sp>
      <p:pic>
        <p:nvPicPr>
          <p:cNvPr id="85" name="Shape 101">
            <a:extLst>
              <a:ext uri="{FF2B5EF4-FFF2-40B4-BE49-F238E27FC236}">
                <a16:creationId xmlns:a16="http://schemas.microsoft.com/office/drawing/2014/main" id="{92510F41-217C-4077-907F-DFEE416864D2}"/>
              </a:ext>
            </a:extLst>
          </p:cNvPr>
          <p:cNvPicPr preferRelativeResize="0"/>
          <p:nvPr/>
        </p:nvPicPr>
        <p:blipFill rotWithShape="1">
          <a:blip r:embed="rId4">
            <a:alphaModFix/>
          </a:blip>
          <a:srcRect l="53297" t="43862" r="22913" b="36682"/>
          <a:stretch/>
        </p:blipFill>
        <p:spPr>
          <a:xfrm>
            <a:off x="9046900" y="3609417"/>
            <a:ext cx="1750716" cy="856999"/>
          </a:xfrm>
          <a:prstGeom prst="rect">
            <a:avLst/>
          </a:prstGeom>
          <a:solidFill>
            <a:schemeClr val="bg1"/>
          </a:solidFill>
          <a:ln>
            <a:noFill/>
          </a:ln>
        </p:spPr>
      </p:pic>
      <p:sp>
        <p:nvSpPr>
          <p:cNvPr id="86" name="矩形 85">
            <a:extLst>
              <a:ext uri="{FF2B5EF4-FFF2-40B4-BE49-F238E27FC236}">
                <a16:creationId xmlns:a16="http://schemas.microsoft.com/office/drawing/2014/main" id="{EB5DA21C-5E7D-4D66-A68C-A77062A834ED}"/>
              </a:ext>
            </a:extLst>
          </p:cNvPr>
          <p:cNvSpPr/>
          <p:nvPr/>
        </p:nvSpPr>
        <p:spPr>
          <a:xfrm>
            <a:off x="9011242" y="4644311"/>
            <a:ext cx="1818536" cy="898733"/>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HTML</a:t>
            </a:r>
            <a:r>
              <a:rPr lang="zh-CN" altLang="en-US" dirty="0">
                <a:solidFill>
                  <a:schemeClr val="tx1"/>
                </a:solidFill>
              </a:rPr>
              <a:t>请求</a:t>
            </a:r>
          </a:p>
        </p:txBody>
      </p:sp>
      <p:pic>
        <p:nvPicPr>
          <p:cNvPr id="87" name="Shape 101">
            <a:extLst>
              <a:ext uri="{FF2B5EF4-FFF2-40B4-BE49-F238E27FC236}">
                <a16:creationId xmlns:a16="http://schemas.microsoft.com/office/drawing/2014/main" id="{5C0B40F3-E0E6-4750-AC76-B286A3265FB9}"/>
              </a:ext>
            </a:extLst>
          </p:cNvPr>
          <p:cNvPicPr preferRelativeResize="0"/>
          <p:nvPr/>
        </p:nvPicPr>
        <p:blipFill rotWithShape="1">
          <a:blip r:embed="rId4">
            <a:alphaModFix/>
          </a:blip>
          <a:srcRect l="53174" t="68331" r="23036" b="12213"/>
          <a:stretch/>
        </p:blipFill>
        <p:spPr>
          <a:xfrm>
            <a:off x="9059104" y="4674371"/>
            <a:ext cx="1750716" cy="856999"/>
          </a:xfrm>
          <a:prstGeom prst="rect">
            <a:avLst/>
          </a:prstGeom>
          <a:noFill/>
          <a:ln>
            <a:noFill/>
          </a:ln>
        </p:spPr>
      </p:pic>
      <p:sp>
        <p:nvSpPr>
          <p:cNvPr id="89" name="矩形 88">
            <a:extLst>
              <a:ext uri="{FF2B5EF4-FFF2-40B4-BE49-F238E27FC236}">
                <a16:creationId xmlns:a16="http://schemas.microsoft.com/office/drawing/2014/main" id="{8F559665-DAF7-4D1D-A92F-50CBA855425B}"/>
              </a:ext>
            </a:extLst>
          </p:cNvPr>
          <p:cNvSpPr/>
          <p:nvPr/>
        </p:nvSpPr>
        <p:spPr>
          <a:xfrm>
            <a:off x="6685013" y="5365122"/>
            <a:ext cx="1747864" cy="407290"/>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90" name="Shape 101">
            <a:extLst>
              <a:ext uri="{FF2B5EF4-FFF2-40B4-BE49-F238E27FC236}">
                <a16:creationId xmlns:a16="http://schemas.microsoft.com/office/drawing/2014/main" id="{F7F3299C-6750-4E37-9659-42CA7D635063}"/>
              </a:ext>
            </a:extLst>
          </p:cNvPr>
          <p:cNvPicPr preferRelativeResize="0"/>
          <p:nvPr/>
        </p:nvPicPr>
        <p:blipFill rotWithShape="1">
          <a:blip r:embed="rId4">
            <a:alphaModFix/>
          </a:blip>
          <a:srcRect l="13640" t="86877" r="65958" b="8223"/>
          <a:stretch/>
        </p:blipFill>
        <p:spPr>
          <a:xfrm>
            <a:off x="6745842" y="5482354"/>
            <a:ext cx="1284692" cy="172827"/>
          </a:xfrm>
          <a:prstGeom prst="rect">
            <a:avLst/>
          </a:prstGeom>
          <a:noFill/>
          <a:ln>
            <a:noFill/>
          </a:ln>
        </p:spPr>
      </p:pic>
      <p:pic>
        <p:nvPicPr>
          <p:cNvPr id="5" name="Shape 101">
            <a:extLst>
              <a:ext uri="{FF2B5EF4-FFF2-40B4-BE49-F238E27FC236}">
                <a16:creationId xmlns:a16="http://schemas.microsoft.com/office/drawing/2014/main" id="{517F72A9-C844-4117-B9AF-E0A158A3D4DD}"/>
              </a:ext>
            </a:extLst>
          </p:cNvPr>
          <p:cNvPicPr preferRelativeResize="0"/>
          <p:nvPr/>
        </p:nvPicPr>
        <p:blipFill rotWithShape="1">
          <a:blip r:embed="rId4">
            <a:alphaModFix/>
          </a:blip>
          <a:srcRect l="13838" t="45388" r="63776" b="29768"/>
          <a:stretch/>
        </p:blipFill>
        <p:spPr>
          <a:xfrm>
            <a:off x="6848339" y="3482310"/>
            <a:ext cx="1409679" cy="876300"/>
          </a:xfrm>
          <a:prstGeom prst="rect">
            <a:avLst/>
          </a:prstGeom>
          <a:noFill/>
          <a:ln>
            <a:noFill/>
          </a:ln>
        </p:spPr>
      </p:pic>
      <p:cxnSp>
        <p:nvCxnSpPr>
          <p:cNvPr id="102" name="直接箭头连接符 101">
            <a:extLst>
              <a:ext uri="{FF2B5EF4-FFF2-40B4-BE49-F238E27FC236}">
                <a16:creationId xmlns:a16="http://schemas.microsoft.com/office/drawing/2014/main" id="{0EAEBC8F-4F6E-4C13-91A6-B664D43563FD}"/>
              </a:ext>
            </a:extLst>
          </p:cNvPr>
          <p:cNvCxnSpPr/>
          <p:nvPr/>
        </p:nvCxnSpPr>
        <p:spPr>
          <a:xfrm flipH="1">
            <a:off x="8896318" y="2134085"/>
            <a:ext cx="1869529" cy="541948"/>
          </a:xfrm>
          <a:prstGeom prst="straightConnector1">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7B5B653A-0550-4D39-BFE4-FAC2475F5E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95" t="14817" r="66727" b="20500"/>
          <a:stretch/>
        </p:blipFill>
        <p:spPr bwMode="auto">
          <a:xfrm>
            <a:off x="8809520" y="2720869"/>
            <a:ext cx="404137" cy="3883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a:extLst>
              <a:ext uri="{FF2B5EF4-FFF2-40B4-BE49-F238E27FC236}">
                <a16:creationId xmlns:a16="http://schemas.microsoft.com/office/drawing/2014/main" id="{92E34303-7A0A-45C4-9D0E-E33F2FA95A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95" t="14817" r="66727" b="20500"/>
          <a:stretch/>
        </p:blipFill>
        <p:spPr bwMode="auto">
          <a:xfrm>
            <a:off x="8027659" y="5393662"/>
            <a:ext cx="375978" cy="36128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630BEF34-E692-4EB3-88CF-4204BF5F1D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95" t="14817" r="66727" b="20500"/>
          <a:stretch/>
        </p:blipFill>
        <p:spPr bwMode="auto">
          <a:xfrm>
            <a:off x="5793414" y="5578742"/>
            <a:ext cx="404137" cy="388347"/>
          </a:xfrm>
          <a:prstGeom prst="rect">
            <a:avLst/>
          </a:prstGeom>
          <a:noFill/>
          <a:extLst>
            <a:ext uri="{909E8E84-426E-40DD-AFC4-6F175D3DCCD1}">
              <a14:hiddenFill xmlns:a14="http://schemas.microsoft.com/office/drawing/2010/main">
                <a:solidFill>
                  <a:srgbClr val="FFFFFF"/>
                </a:solidFill>
              </a14:hiddenFill>
            </a:ext>
          </a:extLst>
        </p:spPr>
      </p:pic>
      <p:pic>
        <p:nvPicPr>
          <p:cNvPr id="106" name="Shape 101">
            <a:extLst>
              <a:ext uri="{FF2B5EF4-FFF2-40B4-BE49-F238E27FC236}">
                <a16:creationId xmlns:a16="http://schemas.microsoft.com/office/drawing/2014/main" id="{9414075C-9A78-4C45-B35A-9BE645B086F3}"/>
              </a:ext>
            </a:extLst>
          </p:cNvPr>
          <p:cNvPicPr preferRelativeResize="0"/>
          <p:nvPr/>
        </p:nvPicPr>
        <p:blipFill rotWithShape="1">
          <a:blip r:embed="rId4">
            <a:alphaModFix/>
          </a:blip>
          <a:srcRect l="87759" t="29737" r="-103" b="49271"/>
          <a:stretch/>
        </p:blipFill>
        <p:spPr>
          <a:xfrm>
            <a:off x="11167550" y="2783206"/>
            <a:ext cx="916017" cy="699104"/>
          </a:xfrm>
          <a:prstGeom prst="rect">
            <a:avLst/>
          </a:prstGeom>
          <a:noFill/>
          <a:ln>
            <a:noFill/>
          </a:ln>
        </p:spPr>
      </p:pic>
      <p:pic>
        <p:nvPicPr>
          <p:cNvPr id="107" name="Shape 101">
            <a:extLst>
              <a:ext uri="{FF2B5EF4-FFF2-40B4-BE49-F238E27FC236}">
                <a16:creationId xmlns:a16="http://schemas.microsoft.com/office/drawing/2014/main" id="{02CE96A2-5716-429D-A82C-77E243FE2B51}"/>
              </a:ext>
            </a:extLst>
          </p:cNvPr>
          <p:cNvPicPr preferRelativeResize="0"/>
          <p:nvPr/>
        </p:nvPicPr>
        <p:blipFill rotWithShape="1">
          <a:blip r:embed="rId4">
            <a:alphaModFix/>
          </a:blip>
          <a:srcRect l="85265" t="58989" r="4154" b="30752"/>
          <a:stretch/>
        </p:blipFill>
        <p:spPr>
          <a:xfrm>
            <a:off x="11089947" y="4385727"/>
            <a:ext cx="623430" cy="340382"/>
          </a:xfrm>
          <a:prstGeom prst="rect">
            <a:avLst/>
          </a:prstGeom>
          <a:noFill/>
          <a:ln>
            <a:noFill/>
          </a:ln>
        </p:spPr>
      </p:pic>
      <p:sp>
        <p:nvSpPr>
          <p:cNvPr id="101" name="日期占位符 9">
            <a:extLst>
              <a:ext uri="{FF2B5EF4-FFF2-40B4-BE49-F238E27FC236}">
                <a16:creationId xmlns:a16="http://schemas.microsoft.com/office/drawing/2014/main" id="{E8543F60-6C54-4AAC-A2F3-C9515A592B3B}"/>
              </a:ext>
            </a:extLst>
          </p:cNvPr>
          <p:cNvSpPr>
            <a:spLocks noGrp="1"/>
          </p:cNvSpPr>
          <p:nvPr>
            <p:ph type="dt" sz="half" idx="10"/>
          </p:nvPr>
        </p:nvSpPr>
        <p:spPr>
          <a:xfrm>
            <a:off x="204453" y="6492875"/>
            <a:ext cx="2743200" cy="365125"/>
          </a:xfrm>
        </p:spPr>
        <p:txBody>
          <a:bodyPr/>
          <a:lstStyle/>
          <a:p>
            <a:r>
              <a:rPr kumimoji="1" lang="en-US" altLang="zh-CN" dirty="0"/>
              <a:t>8.5.3 </a:t>
            </a:r>
            <a:r>
              <a:rPr kumimoji="1" lang="zh-CN" altLang="en-US" dirty="0"/>
              <a:t>常见攻击方式</a:t>
            </a:r>
          </a:p>
        </p:txBody>
      </p:sp>
    </p:spTree>
    <p:extLst>
      <p:ext uri="{BB962C8B-B14F-4D97-AF65-F5344CB8AC3E}">
        <p14:creationId xmlns:p14="http://schemas.microsoft.com/office/powerpoint/2010/main" val="1205196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E21A86B-A5BB-4A33-95A1-4B443AE8E7E4}"/>
              </a:ext>
            </a:extLst>
          </p:cNvPr>
          <p:cNvGrpSpPr/>
          <p:nvPr/>
        </p:nvGrpSpPr>
        <p:grpSpPr>
          <a:xfrm>
            <a:off x="1230466" y="1676518"/>
            <a:ext cx="9425776" cy="4931982"/>
            <a:chOff x="934966" y="588412"/>
            <a:chExt cx="9425776" cy="4931982"/>
          </a:xfrm>
        </p:grpSpPr>
        <p:sp>
          <p:nvSpPr>
            <p:cNvPr id="8" name="矩形 7">
              <a:extLst>
                <a:ext uri="{FF2B5EF4-FFF2-40B4-BE49-F238E27FC236}">
                  <a16:creationId xmlns:a16="http://schemas.microsoft.com/office/drawing/2014/main" id="{BE578819-E9F3-45E3-88AB-E04F5688946B}"/>
                </a:ext>
              </a:extLst>
            </p:cNvPr>
            <p:cNvSpPr/>
            <p:nvPr/>
          </p:nvSpPr>
          <p:spPr>
            <a:xfrm>
              <a:off x="934966" y="588412"/>
              <a:ext cx="9425776" cy="4931982"/>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solidFill>
                  <a:latin typeface="Arial Black" panose="020B0A04020102020204" pitchFamily="34" charset="0"/>
                </a:rPr>
                <a:t>BEST GAME EVER</a:t>
              </a:r>
            </a:p>
            <a:p>
              <a:pPr algn="ctr"/>
              <a:endParaRPr lang="en-US" altLang="zh-CN" sz="4800" dirty="0">
                <a:solidFill>
                  <a:schemeClr val="tx1"/>
                </a:solidFill>
                <a:latin typeface="Arial Black" panose="020B0A04020102020204" pitchFamily="34" charset="0"/>
              </a:endParaRPr>
            </a:p>
            <a:p>
              <a:pPr algn="ctr"/>
              <a:endParaRPr lang="zh-CN" altLang="en-US" sz="4800" dirty="0">
                <a:solidFill>
                  <a:schemeClr val="tx1"/>
                </a:solidFill>
                <a:latin typeface="Arial Black" panose="020B0A04020102020204" pitchFamily="34" charset="0"/>
              </a:endParaRPr>
            </a:p>
          </p:txBody>
        </p:sp>
        <p:sp>
          <p:nvSpPr>
            <p:cNvPr id="9" name="矩形: 圆角 8">
              <a:extLst>
                <a:ext uri="{FF2B5EF4-FFF2-40B4-BE49-F238E27FC236}">
                  <a16:creationId xmlns:a16="http://schemas.microsoft.com/office/drawing/2014/main" id="{0CB5C3C6-D8FD-4590-A023-D8CB9D1522FF}"/>
                </a:ext>
              </a:extLst>
            </p:cNvPr>
            <p:cNvSpPr/>
            <p:nvPr/>
          </p:nvSpPr>
          <p:spPr>
            <a:xfrm>
              <a:off x="3146440" y="3436991"/>
              <a:ext cx="5093110" cy="1435509"/>
            </a:xfrm>
            <a:prstGeom prst="roundRect">
              <a:avLst>
                <a:gd name="adj" fmla="val 41325"/>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Arial Rounded MT Bold" panose="020F0704030504030204" pitchFamily="34" charset="0"/>
                </a:rPr>
                <a:t>PAY &amp;</a:t>
              </a:r>
              <a:r>
                <a:rPr lang="zh-CN" altLang="en-US" sz="4800" b="1" dirty="0">
                  <a:latin typeface="Arial Rounded MT Bold" panose="020F0704030504030204" pitchFamily="34" charset="0"/>
                </a:rPr>
                <a:t> </a:t>
              </a:r>
              <a:r>
                <a:rPr lang="en-US" altLang="zh-CN" sz="4800" b="1" dirty="0">
                  <a:latin typeface="Arial Rounded MT Bold" panose="020F0704030504030204" pitchFamily="34" charset="0"/>
                </a:rPr>
                <a:t>PLAY</a:t>
              </a:r>
              <a:r>
                <a:rPr lang="zh-CN" altLang="en-US" sz="4800" b="1" dirty="0">
                  <a:latin typeface="Arial Rounded MT Bold" panose="020F0704030504030204" pitchFamily="34" charset="0"/>
                </a:rPr>
                <a:t>！</a:t>
              </a:r>
            </a:p>
          </p:txBody>
        </p:sp>
      </p:grpSp>
      <p:sp>
        <p:nvSpPr>
          <p:cNvPr id="7" name="矩形 6">
            <a:extLst>
              <a:ext uri="{FF2B5EF4-FFF2-40B4-BE49-F238E27FC236}">
                <a16:creationId xmlns:a16="http://schemas.microsoft.com/office/drawing/2014/main" id="{194A7FF3-B057-4509-9922-CBB149EFB23D}"/>
              </a:ext>
            </a:extLst>
          </p:cNvPr>
          <p:cNvSpPr/>
          <p:nvPr/>
        </p:nvSpPr>
        <p:spPr>
          <a:xfrm>
            <a:off x="1230466" y="1261799"/>
            <a:ext cx="9425776" cy="742950"/>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B71EF4D9-5D62-4E2C-ADA3-3B60B5031525}"/>
              </a:ext>
            </a:extLst>
          </p:cNvPr>
          <p:cNvSpPr>
            <a:spLocks noGrp="1"/>
          </p:cNvSpPr>
          <p:nvPr>
            <p:ph type="title"/>
          </p:nvPr>
        </p:nvSpPr>
        <p:spPr/>
        <p:txBody>
          <a:bodyPr/>
          <a:lstStyle/>
          <a:p>
            <a:r>
              <a:rPr kumimoji="1" lang="zh-CN" altLang="zh-CN" dirty="0">
                <a:sym typeface="+mn-ea"/>
              </a:rPr>
              <a:t>常见的</a:t>
            </a:r>
            <a:r>
              <a:rPr kumimoji="1" lang="en-US" altLang="zh-CN" dirty="0">
                <a:sym typeface="+mn-ea"/>
              </a:rPr>
              <a:t>Web</a:t>
            </a:r>
            <a:r>
              <a:rPr kumimoji="1" lang="zh-CN" altLang="en-US" dirty="0">
                <a:sym typeface="+mn-ea"/>
              </a:rPr>
              <a:t>攻击方式</a:t>
            </a:r>
            <a:r>
              <a:rPr kumimoji="1" lang="en-US" altLang="zh-CN" dirty="0">
                <a:sym typeface="+mn-ea"/>
              </a:rPr>
              <a:t>-</a:t>
            </a:r>
            <a:r>
              <a:rPr kumimoji="1" lang="zh-CN" altLang="en-US" dirty="0">
                <a:sym typeface="+mn-ea"/>
              </a:rPr>
              <a:t>点击劫持</a:t>
            </a:r>
            <a:endParaRPr lang="zh-CN" altLang="en-US" dirty="0"/>
          </a:p>
        </p:txBody>
      </p:sp>
      <p:pic>
        <p:nvPicPr>
          <p:cNvPr id="6" name="内容占位符 5">
            <a:extLst>
              <a:ext uri="{FF2B5EF4-FFF2-40B4-BE49-F238E27FC236}">
                <a16:creationId xmlns:a16="http://schemas.microsoft.com/office/drawing/2014/main" id="{49808022-6A6A-4732-A42A-A73263C4B0FC}"/>
              </a:ext>
            </a:extLst>
          </p:cNvPr>
          <p:cNvPicPr>
            <a:picLocks noGrp="1" noChangeAspect="1"/>
          </p:cNvPicPr>
          <p:nvPr>
            <p:ph idx="1"/>
          </p:nvPr>
        </p:nvPicPr>
        <p:blipFill>
          <a:blip r:embed="rId4">
            <a:clrChange>
              <a:clrFrom>
                <a:srgbClr val="EBEBEB"/>
              </a:clrFrom>
              <a:clrTo>
                <a:srgbClr val="EBEBEB">
                  <a:alpha val="0"/>
                </a:srgbClr>
              </a:clrTo>
            </a:clrChange>
          </a:blip>
          <a:stretch>
            <a:fillRect/>
          </a:stretch>
        </p:blipFill>
        <p:spPr>
          <a:xfrm>
            <a:off x="1230466" y="1634623"/>
            <a:ext cx="9439200" cy="4931982"/>
          </a:xfrm>
          <a:prstGeom prst="rect">
            <a:avLst/>
          </a:prstGeom>
          <a:solidFill>
            <a:schemeClr val="bg1">
              <a:lumMod val="85000"/>
              <a:alpha val="75000"/>
            </a:schemeClr>
          </a:solidFill>
          <a:effectLst>
            <a:outerShdw blurRad="50800" dist="50800" dir="5400000" sx="101000" sy="101000" algn="ctr" rotWithShape="0">
              <a:srgbClr val="000000"/>
            </a:outerShdw>
          </a:effectLst>
        </p:spPr>
      </p:pic>
      <p:sp>
        <p:nvSpPr>
          <p:cNvPr id="4" name="灯片编号占位符 3">
            <a:extLst>
              <a:ext uri="{FF2B5EF4-FFF2-40B4-BE49-F238E27FC236}">
                <a16:creationId xmlns:a16="http://schemas.microsoft.com/office/drawing/2014/main" id="{18DE8D42-1741-4398-B963-E1370AECE057}"/>
              </a:ext>
            </a:extLst>
          </p:cNvPr>
          <p:cNvSpPr>
            <a:spLocks noGrp="1"/>
          </p:cNvSpPr>
          <p:nvPr>
            <p:ph type="sldNum" sz="quarter" idx="12"/>
          </p:nvPr>
        </p:nvSpPr>
        <p:spPr/>
        <p:txBody>
          <a:bodyPr/>
          <a:lstStyle/>
          <a:p>
            <a:fld id="{8D4D1E41-7A09-AB4A-A4E1-09765ADA2698}" type="slidenum">
              <a:rPr kumimoji="1" lang="zh-CN" altLang="en-US" smtClean="0"/>
              <a:pPr/>
              <a:t>124</a:t>
            </a:fld>
            <a:endParaRPr kumimoji="1" lang="zh-CN" altLang="en-US" dirty="0"/>
          </a:p>
        </p:txBody>
      </p:sp>
      <p:sp>
        <p:nvSpPr>
          <p:cNvPr id="16" name="mouse-cursor_1141">
            <a:extLst>
              <a:ext uri="{FF2B5EF4-FFF2-40B4-BE49-F238E27FC236}">
                <a16:creationId xmlns:a16="http://schemas.microsoft.com/office/drawing/2014/main" id="{01378F6C-589A-438B-BE1F-A40451A56126}"/>
              </a:ext>
            </a:extLst>
          </p:cNvPr>
          <p:cNvSpPr/>
          <p:nvPr/>
        </p:nvSpPr>
        <p:spPr>
          <a:xfrm>
            <a:off x="6266169" y="5405271"/>
            <a:ext cx="609685" cy="609241"/>
          </a:xfrm>
          <a:custGeom>
            <a:avLst/>
            <a:gdLst>
              <a:gd name="T0" fmla="*/ 193 w 220"/>
              <a:gd name="T1" fmla="*/ 54 h 220"/>
              <a:gd name="T2" fmla="*/ 193 w 220"/>
              <a:gd name="T3" fmla="*/ 52 h 220"/>
              <a:gd name="T4" fmla="*/ 190 w 220"/>
              <a:gd name="T5" fmla="*/ 51 h 220"/>
              <a:gd name="T6" fmla="*/ 4 w 220"/>
              <a:gd name="T7" fmla="*/ 0 h 220"/>
              <a:gd name="T8" fmla="*/ 1 w 220"/>
              <a:gd name="T9" fmla="*/ 1 h 220"/>
              <a:gd name="T10" fmla="*/ 0 w 220"/>
              <a:gd name="T11" fmla="*/ 4 h 220"/>
              <a:gd name="T12" fmla="*/ 62 w 220"/>
              <a:gd name="T13" fmla="*/ 193 h 220"/>
              <a:gd name="T14" fmla="*/ 64 w 220"/>
              <a:gd name="T15" fmla="*/ 197 h 220"/>
              <a:gd name="T16" fmla="*/ 69 w 220"/>
              <a:gd name="T17" fmla="*/ 196 h 220"/>
              <a:gd name="T18" fmla="*/ 84 w 220"/>
              <a:gd name="T19" fmla="*/ 121 h 220"/>
              <a:gd name="T20" fmla="*/ 181 w 220"/>
              <a:gd name="T21" fmla="*/ 219 h 220"/>
              <a:gd name="T22" fmla="*/ 187 w 220"/>
              <a:gd name="T23" fmla="*/ 219 h 220"/>
              <a:gd name="T24" fmla="*/ 219 w 220"/>
              <a:gd name="T25" fmla="*/ 187 h 220"/>
              <a:gd name="T26" fmla="*/ 219 w 220"/>
              <a:gd name="T27" fmla="*/ 181 h 220"/>
              <a:gd name="T28" fmla="*/ 121 w 220"/>
              <a:gd name="T29" fmla="*/ 84 h 220"/>
              <a:gd name="T30" fmla="*/ 193 w 220"/>
              <a:gd name="T31" fmla="*/ 58 h 220"/>
              <a:gd name="T32" fmla="*/ 193 w 220"/>
              <a:gd name="T33" fmla="*/ 5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20">
                <a:moveTo>
                  <a:pt x="193" y="54"/>
                </a:moveTo>
                <a:cubicBezTo>
                  <a:pt x="193" y="53"/>
                  <a:pt x="193" y="53"/>
                  <a:pt x="193" y="52"/>
                </a:cubicBezTo>
                <a:cubicBezTo>
                  <a:pt x="192" y="52"/>
                  <a:pt x="191" y="51"/>
                  <a:pt x="190" y="51"/>
                </a:cubicBezTo>
                <a:lnTo>
                  <a:pt x="4" y="0"/>
                </a:lnTo>
                <a:cubicBezTo>
                  <a:pt x="3" y="0"/>
                  <a:pt x="2" y="0"/>
                  <a:pt x="1" y="1"/>
                </a:cubicBezTo>
                <a:cubicBezTo>
                  <a:pt x="0" y="2"/>
                  <a:pt x="0" y="3"/>
                  <a:pt x="0" y="4"/>
                </a:cubicBezTo>
                <a:lnTo>
                  <a:pt x="62" y="193"/>
                </a:lnTo>
                <a:cubicBezTo>
                  <a:pt x="62" y="195"/>
                  <a:pt x="63" y="196"/>
                  <a:pt x="64" y="197"/>
                </a:cubicBezTo>
                <a:cubicBezTo>
                  <a:pt x="66" y="197"/>
                  <a:pt x="68" y="197"/>
                  <a:pt x="69" y="196"/>
                </a:cubicBezTo>
                <a:lnTo>
                  <a:pt x="84" y="121"/>
                </a:lnTo>
                <a:lnTo>
                  <a:pt x="181" y="219"/>
                </a:lnTo>
                <a:cubicBezTo>
                  <a:pt x="183" y="220"/>
                  <a:pt x="185" y="220"/>
                  <a:pt x="187" y="219"/>
                </a:cubicBezTo>
                <a:lnTo>
                  <a:pt x="219" y="187"/>
                </a:lnTo>
                <a:cubicBezTo>
                  <a:pt x="220" y="185"/>
                  <a:pt x="220" y="183"/>
                  <a:pt x="219" y="181"/>
                </a:cubicBezTo>
                <a:lnTo>
                  <a:pt x="121" y="84"/>
                </a:lnTo>
                <a:lnTo>
                  <a:pt x="193" y="58"/>
                </a:lnTo>
                <a:cubicBezTo>
                  <a:pt x="194" y="57"/>
                  <a:pt x="194" y="55"/>
                  <a:pt x="193" y="5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日期占位符 9">
            <a:extLst>
              <a:ext uri="{FF2B5EF4-FFF2-40B4-BE49-F238E27FC236}">
                <a16:creationId xmlns:a16="http://schemas.microsoft.com/office/drawing/2014/main" id="{4A33B0D2-5FA1-46F6-8A5D-81330CAB9E26}"/>
              </a:ext>
            </a:extLst>
          </p:cNvPr>
          <p:cNvSpPr>
            <a:spLocks noGrp="1"/>
          </p:cNvSpPr>
          <p:nvPr>
            <p:ph type="dt" sz="half" idx="10"/>
          </p:nvPr>
        </p:nvSpPr>
        <p:spPr>
          <a:xfrm>
            <a:off x="164158" y="6492875"/>
            <a:ext cx="2743200" cy="365125"/>
          </a:xfrm>
        </p:spPr>
        <p:txBody>
          <a:bodyPr/>
          <a:lstStyle/>
          <a:p>
            <a:r>
              <a:rPr kumimoji="1" lang="en-US" altLang="zh-CN" dirty="0"/>
              <a:t>8.5.3 </a:t>
            </a:r>
            <a:r>
              <a:rPr kumimoji="1" lang="zh-CN" altLang="en-US" dirty="0"/>
              <a:t>常见攻击方式</a:t>
            </a:r>
          </a:p>
        </p:txBody>
      </p:sp>
    </p:spTree>
    <p:custDataLst>
      <p:tags r:id="rId1"/>
    </p:custDataLst>
    <p:extLst>
      <p:ext uri="{BB962C8B-B14F-4D97-AF65-F5344CB8AC3E}">
        <p14:creationId xmlns:p14="http://schemas.microsoft.com/office/powerpoint/2010/main" val="394182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1.48148E-6 L -0.00221 0.01412 " pathEditMode="relative" rAng="0" ptsTypes="AA">
                                      <p:cBhvr>
                                        <p:cTn id="6" dur="500" fill="hold"/>
                                        <p:tgtEl>
                                          <p:spTgt spid="16"/>
                                        </p:tgtEl>
                                        <p:attrNameLst>
                                          <p:attrName>ppt_x</p:attrName>
                                          <p:attrName>ppt_y</p:attrName>
                                        </p:attrNameLst>
                                      </p:cBhvr>
                                      <p:rCtr x="-11700" y="6940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33BEA-221E-4841-B416-490C72ED79FA}"/>
              </a:ext>
            </a:extLst>
          </p:cNvPr>
          <p:cNvSpPr>
            <a:spLocks noGrp="1"/>
          </p:cNvSpPr>
          <p:nvPr>
            <p:ph type="title"/>
          </p:nvPr>
        </p:nvSpPr>
        <p:spPr/>
        <p:txBody>
          <a:bodyPr/>
          <a:lstStyle/>
          <a:p>
            <a:r>
              <a:rPr lang="zh-CN" altLang="en-US" dirty="0"/>
              <a:t>常见的</a:t>
            </a:r>
            <a:r>
              <a:rPr lang="en-US" altLang="zh-CN" dirty="0"/>
              <a:t>Web</a:t>
            </a:r>
            <a:r>
              <a:rPr lang="zh-CN" altLang="en-US" dirty="0"/>
              <a:t>攻击方式</a:t>
            </a:r>
            <a:r>
              <a:rPr lang="en-US" altLang="zh-CN" dirty="0"/>
              <a:t>-</a:t>
            </a:r>
            <a:r>
              <a:rPr lang="zh-CN" altLang="en-US" dirty="0"/>
              <a:t>挂马攻击</a:t>
            </a:r>
          </a:p>
        </p:txBody>
      </p:sp>
      <p:sp>
        <p:nvSpPr>
          <p:cNvPr id="4" name="灯片编号占位符 3">
            <a:extLst>
              <a:ext uri="{FF2B5EF4-FFF2-40B4-BE49-F238E27FC236}">
                <a16:creationId xmlns:a16="http://schemas.microsoft.com/office/drawing/2014/main" id="{E318A3A6-AB1B-444D-A5B6-461E5E257F92}"/>
              </a:ext>
            </a:extLst>
          </p:cNvPr>
          <p:cNvSpPr>
            <a:spLocks noGrp="1"/>
          </p:cNvSpPr>
          <p:nvPr>
            <p:ph type="sldNum" sz="quarter" idx="12"/>
          </p:nvPr>
        </p:nvSpPr>
        <p:spPr>
          <a:xfrm>
            <a:off x="9421057" y="6488668"/>
            <a:ext cx="2743200" cy="365125"/>
          </a:xfrm>
        </p:spPr>
        <p:txBody>
          <a:bodyPr/>
          <a:lstStyle/>
          <a:p>
            <a:fld id="{8D4D1E41-7A09-AB4A-A4E1-09765ADA2698}" type="slidenum">
              <a:rPr kumimoji="1" lang="zh-CN" altLang="en-US" smtClean="0"/>
              <a:pPr/>
              <a:t>125</a:t>
            </a:fld>
            <a:endParaRPr kumimoji="1" lang="zh-CN" altLang="en-US" dirty="0"/>
          </a:p>
        </p:txBody>
      </p:sp>
      <p:sp>
        <p:nvSpPr>
          <p:cNvPr id="9" name="内容占位符 2">
            <a:extLst>
              <a:ext uri="{FF2B5EF4-FFF2-40B4-BE49-F238E27FC236}">
                <a16:creationId xmlns:a16="http://schemas.microsoft.com/office/drawing/2014/main" id="{2D202B7F-70AF-4AA4-8A55-A40348620820}"/>
              </a:ext>
            </a:extLst>
          </p:cNvPr>
          <p:cNvSpPr txBox="1">
            <a:spLocks/>
          </p:cNvSpPr>
          <p:nvPr/>
        </p:nvSpPr>
        <p:spPr>
          <a:xfrm>
            <a:off x="838200" y="1510758"/>
            <a:ext cx="6393873" cy="484559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攻击者获取网站的控制权，在网页中嵌入恶意代码，用户访问网页，下并执行载恶意代码</a:t>
            </a:r>
            <a:endParaRPr lang="en-US" altLang="zh-CN" dirty="0"/>
          </a:p>
          <a:p>
            <a:pPr lvl="1"/>
            <a:r>
              <a:rPr lang="zh-CN" altLang="en-US" dirty="0"/>
              <a:t>通过</a:t>
            </a:r>
            <a:r>
              <a:rPr lang="en-US" altLang="zh-CN" dirty="0" err="1"/>
              <a:t>IFrame</a:t>
            </a:r>
            <a:r>
              <a:rPr lang="zh-CN" altLang="en-US" dirty="0"/>
              <a:t>、</a:t>
            </a:r>
            <a:r>
              <a:rPr lang="en-US" altLang="zh-CN" dirty="0"/>
              <a:t>Script</a:t>
            </a:r>
            <a:r>
              <a:rPr lang="zh-CN" altLang="en-US" dirty="0"/>
              <a:t>引用、网页跳转、</a:t>
            </a:r>
            <a:r>
              <a:rPr lang="en-US" altLang="zh-CN" dirty="0"/>
              <a:t>Flash</a:t>
            </a:r>
            <a:r>
              <a:rPr lang="zh-CN" altLang="en-US" dirty="0"/>
              <a:t>媒体封装、弹出新窗口等方式实现</a:t>
            </a:r>
            <a:endParaRPr lang="en-US" altLang="zh-CN" dirty="0"/>
          </a:p>
          <a:p>
            <a:pPr lvl="1"/>
            <a:r>
              <a:rPr lang="zh-CN" altLang="en-US" dirty="0"/>
              <a:t>编码混淆、加密、修改掩码、混淆文件结构、分割至多文件等隐藏手段</a:t>
            </a:r>
            <a:endParaRPr lang="en-US" altLang="zh-CN" dirty="0"/>
          </a:p>
          <a:p>
            <a:r>
              <a:rPr lang="zh-CN" altLang="en-US" dirty="0"/>
              <a:t>挂马类型</a:t>
            </a:r>
            <a:endParaRPr lang="en-US" altLang="zh-CN" dirty="0"/>
          </a:p>
          <a:p>
            <a:pPr lvl="1"/>
            <a:r>
              <a:rPr lang="zh-CN" altLang="en-US" dirty="0"/>
              <a:t>数据库挂马</a:t>
            </a:r>
            <a:endParaRPr lang="en-US" altLang="zh-CN" dirty="0"/>
          </a:p>
          <a:p>
            <a:pPr lvl="1"/>
            <a:r>
              <a:rPr lang="zh-CN" altLang="en-US" dirty="0"/>
              <a:t>文件挂马</a:t>
            </a:r>
            <a:endParaRPr lang="en-US" altLang="zh-CN" dirty="0"/>
          </a:p>
          <a:p>
            <a:pPr lvl="1"/>
            <a:r>
              <a:rPr lang="en-US" altLang="zh-CN" dirty="0"/>
              <a:t>ARP</a:t>
            </a:r>
            <a:r>
              <a:rPr lang="zh-CN" altLang="en-US" dirty="0"/>
              <a:t>挂马</a:t>
            </a:r>
            <a:endParaRPr lang="en-US" altLang="zh-CN" dirty="0"/>
          </a:p>
          <a:p>
            <a:pPr lvl="1"/>
            <a:r>
              <a:rPr lang="zh-CN" altLang="en-US" dirty="0"/>
              <a:t>服务器端配置文件挂马</a:t>
            </a:r>
            <a:endParaRPr lang="en-US" altLang="zh-CN" dirty="0"/>
          </a:p>
          <a:p>
            <a:pPr lvl="1"/>
            <a:r>
              <a:rPr lang="en-US" altLang="zh-CN" dirty="0"/>
              <a:t>XSS</a:t>
            </a:r>
            <a:r>
              <a:rPr lang="zh-CN" altLang="en-US" dirty="0"/>
              <a:t>挂马</a:t>
            </a:r>
          </a:p>
        </p:txBody>
      </p:sp>
      <p:sp>
        <p:nvSpPr>
          <p:cNvPr id="11" name="文本框 10">
            <a:extLst>
              <a:ext uri="{FF2B5EF4-FFF2-40B4-BE49-F238E27FC236}">
                <a16:creationId xmlns:a16="http://schemas.microsoft.com/office/drawing/2014/main" id="{57C2CA4D-BFC9-4E4A-836F-3E913CF8D3E2}"/>
              </a:ext>
            </a:extLst>
          </p:cNvPr>
          <p:cNvSpPr txBox="1"/>
          <p:nvPr/>
        </p:nvSpPr>
        <p:spPr>
          <a:xfrm>
            <a:off x="2244436" y="6493113"/>
            <a:ext cx="9109363" cy="364887"/>
          </a:xfrm>
          <a:prstGeom prst="rect">
            <a:avLst/>
          </a:prstGeom>
        </p:spPr>
        <p:txBody>
          <a:bodyPr vert="horz" lIns="91440" tIns="45720" rIns="91440" bIns="45720" rtlCol="0" anchor="ctr"/>
          <a:lstStyle>
            <a:defPPr>
              <a:defRPr lang="zh-CN"/>
            </a:defPPr>
            <a:lvl1pPr algn="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pPr algn="l"/>
            <a:r>
              <a:rPr lang="zh-CN" altLang="en-US" dirty="0"/>
              <a:t>引自：https://blog.csdn.net/qq_29277155/article/details/52753283；</a:t>
            </a:r>
            <a:r>
              <a:rPr lang="en-US" altLang="zh-CN" dirty="0"/>
              <a:t>https://guanjia.qq.com/news/n1/2040.html</a:t>
            </a:r>
            <a:endParaRPr lang="zh-CN" altLang="en-US" dirty="0"/>
          </a:p>
        </p:txBody>
      </p:sp>
      <p:sp>
        <p:nvSpPr>
          <p:cNvPr id="12" name="日期占位符 9">
            <a:extLst>
              <a:ext uri="{FF2B5EF4-FFF2-40B4-BE49-F238E27FC236}">
                <a16:creationId xmlns:a16="http://schemas.microsoft.com/office/drawing/2014/main" id="{92768003-6D72-46B5-98BE-8B96201F5FEC}"/>
              </a:ext>
            </a:extLst>
          </p:cNvPr>
          <p:cNvSpPr>
            <a:spLocks noGrp="1"/>
          </p:cNvSpPr>
          <p:nvPr>
            <p:ph type="dt" sz="half" idx="10"/>
          </p:nvPr>
        </p:nvSpPr>
        <p:spPr>
          <a:xfrm>
            <a:off x="148011" y="6493113"/>
            <a:ext cx="2743200" cy="365125"/>
          </a:xfrm>
        </p:spPr>
        <p:txBody>
          <a:bodyPr/>
          <a:lstStyle/>
          <a:p>
            <a:r>
              <a:rPr kumimoji="1" lang="en-US" altLang="zh-CN" dirty="0"/>
              <a:t>8.5.3 </a:t>
            </a:r>
            <a:r>
              <a:rPr kumimoji="1" lang="zh-CN" altLang="en-US" dirty="0"/>
              <a:t>常见攻击方式</a:t>
            </a:r>
          </a:p>
        </p:txBody>
      </p:sp>
      <p:pic>
        <p:nvPicPr>
          <p:cNvPr id="25" name="图片 24">
            <a:extLst>
              <a:ext uri="{FF2B5EF4-FFF2-40B4-BE49-F238E27FC236}">
                <a16:creationId xmlns:a16="http://schemas.microsoft.com/office/drawing/2014/main" id="{97A9ED0A-C482-4538-A056-676EDCF45BC7}"/>
              </a:ext>
            </a:extLst>
          </p:cNvPr>
          <p:cNvPicPr>
            <a:picLocks noChangeAspect="1"/>
          </p:cNvPicPr>
          <p:nvPr/>
        </p:nvPicPr>
        <p:blipFill>
          <a:blip r:embed="rId3"/>
          <a:stretch>
            <a:fillRect/>
          </a:stretch>
        </p:blipFill>
        <p:spPr>
          <a:xfrm>
            <a:off x="7289323" y="1383902"/>
            <a:ext cx="4772684" cy="2562743"/>
          </a:xfrm>
          <a:prstGeom prst="rect">
            <a:avLst/>
          </a:prstGeom>
        </p:spPr>
      </p:pic>
      <p:pic>
        <p:nvPicPr>
          <p:cNvPr id="27" name="图片 26">
            <a:extLst>
              <a:ext uri="{FF2B5EF4-FFF2-40B4-BE49-F238E27FC236}">
                <a16:creationId xmlns:a16="http://schemas.microsoft.com/office/drawing/2014/main" id="{0F8ECA99-9E4F-49CC-9B46-3283F2FBE37C}"/>
              </a:ext>
            </a:extLst>
          </p:cNvPr>
          <p:cNvPicPr>
            <a:picLocks noChangeAspect="1"/>
          </p:cNvPicPr>
          <p:nvPr/>
        </p:nvPicPr>
        <p:blipFill>
          <a:blip r:embed="rId4"/>
          <a:stretch>
            <a:fillRect/>
          </a:stretch>
        </p:blipFill>
        <p:spPr>
          <a:xfrm>
            <a:off x="706622" y="4048459"/>
            <a:ext cx="11355385" cy="2333951"/>
          </a:xfrm>
          <a:prstGeom prst="rect">
            <a:avLst/>
          </a:prstGeom>
        </p:spPr>
      </p:pic>
    </p:spTree>
    <p:extLst>
      <p:ext uri="{BB962C8B-B14F-4D97-AF65-F5344CB8AC3E}">
        <p14:creationId xmlns:p14="http://schemas.microsoft.com/office/powerpoint/2010/main" val="146351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1167384" y="1303493"/>
            <a:ext cx="10515600" cy="5456971"/>
          </a:xfrm>
        </p:spPr>
        <p:txBody>
          <a:bodyPr>
            <a:normAutofit lnSpcReduction="10000"/>
          </a:bodyPr>
          <a:lstStyle/>
          <a:p>
            <a:pPr>
              <a:lnSpc>
                <a:spcPct val="130000"/>
              </a:lnSpc>
              <a:buNone/>
            </a:pPr>
            <a:r>
              <a:rPr kumimoji="1" lang="en-US" altLang="zh-CN" sz="3000" dirty="0"/>
              <a:t>8.1 </a:t>
            </a:r>
            <a:r>
              <a:rPr kumimoji="1" lang="zh-CN" altLang="en-US" sz="3000" dirty="0"/>
              <a:t>网络安全基础</a:t>
            </a:r>
            <a:endParaRPr kumimoji="1" lang="en-US" altLang="zh-CN" sz="3000" dirty="0"/>
          </a:p>
          <a:p>
            <a:pPr>
              <a:lnSpc>
                <a:spcPct val="130000"/>
              </a:lnSpc>
              <a:buNone/>
            </a:pPr>
            <a:r>
              <a:rPr kumimoji="1" lang="en-US" altLang="zh-CN" sz="3000" dirty="0"/>
              <a:t>8.2 </a:t>
            </a:r>
            <a:r>
              <a:rPr kumimoji="1" lang="zh-CN" altLang="en-US" sz="3000" dirty="0"/>
              <a:t>网络攻击与威胁</a:t>
            </a:r>
            <a:endParaRPr kumimoji="1" lang="en-US" altLang="zh-CN" sz="3000" dirty="0"/>
          </a:p>
          <a:p>
            <a:pPr>
              <a:lnSpc>
                <a:spcPct val="130000"/>
              </a:lnSpc>
              <a:buNone/>
            </a:pPr>
            <a:r>
              <a:rPr kumimoji="1" lang="en-US" altLang="zh-CN" sz="3000" dirty="0"/>
              <a:t>8.3 </a:t>
            </a:r>
            <a:r>
              <a:rPr kumimoji="1" lang="zh-CN" altLang="en-US" sz="3000" dirty="0"/>
              <a:t>安全机制与手段 </a:t>
            </a:r>
            <a:endParaRPr kumimoji="1" lang="en-US" altLang="zh-CN" sz="3000" dirty="0"/>
          </a:p>
          <a:p>
            <a:pPr>
              <a:lnSpc>
                <a:spcPct val="150000"/>
              </a:lnSpc>
              <a:buNone/>
            </a:pPr>
            <a:r>
              <a:rPr kumimoji="1" lang="en-US" altLang="zh-CN" sz="3000" dirty="0"/>
              <a:t>8.4 </a:t>
            </a:r>
            <a:r>
              <a:rPr kumimoji="1" lang="zh-CN" altLang="en-US" sz="3000" dirty="0"/>
              <a:t>电子邮件</a:t>
            </a:r>
            <a:r>
              <a:rPr lang="zh-CN" altLang="en-US" sz="3000" dirty="0"/>
              <a:t>安全</a:t>
            </a:r>
            <a:endParaRPr lang="en-US" altLang="zh-CN" sz="3000" dirty="0"/>
          </a:p>
          <a:p>
            <a:pPr>
              <a:lnSpc>
                <a:spcPct val="150000"/>
              </a:lnSpc>
              <a:buNone/>
            </a:pPr>
            <a:r>
              <a:rPr lang="en-US" altLang="zh-CN" sz="3000" dirty="0"/>
              <a:t>8.5 Web</a:t>
            </a:r>
            <a:r>
              <a:rPr lang="zh-CN" altLang="en-US" sz="3000" dirty="0"/>
              <a:t>安全</a:t>
            </a:r>
            <a:endParaRPr lang="en-US" altLang="zh-CN" sz="3000" dirty="0"/>
          </a:p>
          <a:p>
            <a:pPr>
              <a:lnSpc>
                <a:spcPct val="150000"/>
              </a:lnSpc>
              <a:buNone/>
            </a:pPr>
            <a:r>
              <a:rPr lang="en-US" altLang="zh-CN" sz="3000" dirty="0">
                <a:solidFill>
                  <a:srgbClr val="C00000"/>
                </a:solidFill>
              </a:rPr>
              <a:t>8.6 </a:t>
            </a:r>
            <a:r>
              <a:rPr lang="zh-CN" altLang="en-US" sz="3000" dirty="0">
                <a:solidFill>
                  <a:srgbClr val="C00000"/>
                </a:solidFill>
              </a:rPr>
              <a:t>通信安全</a:t>
            </a:r>
            <a:endParaRPr lang="en-US" altLang="zh-CN" sz="3000" dirty="0">
              <a:solidFill>
                <a:srgbClr val="C00000"/>
              </a:solidFill>
            </a:endParaRPr>
          </a:p>
          <a:p>
            <a:pPr>
              <a:lnSpc>
                <a:spcPct val="150000"/>
              </a:lnSpc>
              <a:buNone/>
            </a:pPr>
            <a:r>
              <a:rPr lang="en-US" altLang="zh-CN" sz="3000" dirty="0"/>
              <a:t>8.7 </a:t>
            </a:r>
            <a:r>
              <a:rPr lang="zh-CN" altLang="en-US" sz="3000" dirty="0"/>
              <a:t>系统与运行安全</a:t>
            </a:r>
            <a:endParaRPr kumimoji="1" lang="en-US" altLang="zh-CN" sz="3000" dirty="0"/>
          </a:p>
          <a:p>
            <a:pPr>
              <a:lnSpc>
                <a:spcPct val="130000"/>
              </a:lnSpc>
              <a:buNone/>
            </a:pPr>
            <a:r>
              <a:rPr kumimoji="1" lang="en-US" altLang="zh-CN" sz="3000" dirty="0"/>
              <a:t>8.9 </a:t>
            </a:r>
            <a:r>
              <a:rPr kumimoji="1" lang="zh-CN" altLang="en-US" sz="3000" dirty="0"/>
              <a:t>安全技术前沿与未来发展</a:t>
            </a:r>
          </a:p>
          <a:p>
            <a:pPr>
              <a:lnSpc>
                <a:spcPct val="130000"/>
              </a:lnSpc>
              <a:buNone/>
            </a:pPr>
            <a:endParaRPr kumimoji="1" lang="zh-CN" altLang="en-US" dirty="0"/>
          </a:p>
          <a:p>
            <a:pPr>
              <a:lnSpc>
                <a:spcPct val="130000"/>
              </a:lnSpc>
              <a:buNone/>
            </a:pPr>
            <a:endParaRPr kumimoji="1" lang="en-US" altLang="zh-CN" dirty="0"/>
          </a:p>
          <a:p>
            <a:pPr>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a:xfrm>
            <a:off x="9448800" y="649613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矩形标注 6">
            <a:extLst>
              <a:ext uri="{FF2B5EF4-FFF2-40B4-BE49-F238E27FC236}">
                <a16:creationId xmlns:a16="http://schemas.microsoft.com/office/drawing/2014/main" id="{981187B3-3584-BA4E-A14C-4B26773516C6}"/>
              </a:ext>
            </a:extLst>
          </p:cNvPr>
          <p:cNvSpPr/>
          <p:nvPr/>
        </p:nvSpPr>
        <p:spPr>
          <a:xfrm>
            <a:off x="6883223" y="2471121"/>
            <a:ext cx="2645097" cy="3083385"/>
          </a:xfrm>
          <a:prstGeom prst="wedgeRectCallout">
            <a:avLst>
              <a:gd name="adj1" fmla="val -172444"/>
              <a:gd name="adj2" fmla="val 3289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传输层安全</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网络层安全</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虚拟专用网</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无线安全</a:t>
            </a:r>
          </a:p>
        </p:txBody>
      </p:sp>
    </p:spTree>
    <p:extLst>
      <p:ext uri="{BB962C8B-B14F-4D97-AF65-F5344CB8AC3E}">
        <p14:creationId xmlns:p14="http://schemas.microsoft.com/office/powerpoint/2010/main" val="288989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D353E-573A-49B3-A6D0-B3941C987FE7}"/>
              </a:ext>
            </a:extLst>
          </p:cNvPr>
          <p:cNvSpPr>
            <a:spLocks noGrp="1"/>
          </p:cNvSpPr>
          <p:nvPr>
            <p:ph type="title"/>
          </p:nvPr>
        </p:nvSpPr>
        <p:spPr/>
        <p:txBody>
          <a:bodyPr>
            <a:normAutofit/>
          </a:bodyPr>
          <a:lstStyle/>
          <a:p>
            <a:r>
              <a:rPr lang="zh-CN" altLang="en-US" dirty="0"/>
              <a:t>传输层安全</a:t>
            </a:r>
          </a:p>
        </p:txBody>
      </p:sp>
      <p:sp>
        <p:nvSpPr>
          <p:cNvPr id="3" name="内容占位符 2">
            <a:extLst>
              <a:ext uri="{FF2B5EF4-FFF2-40B4-BE49-F238E27FC236}">
                <a16:creationId xmlns:a16="http://schemas.microsoft.com/office/drawing/2014/main" id="{1529C5D3-B158-4FB4-8AD3-73FB79F1D108}"/>
              </a:ext>
            </a:extLst>
          </p:cNvPr>
          <p:cNvSpPr>
            <a:spLocks noGrp="1"/>
          </p:cNvSpPr>
          <p:nvPr>
            <p:ph idx="1"/>
          </p:nvPr>
        </p:nvSpPr>
        <p:spPr>
          <a:xfrm>
            <a:off x="783770" y="1249501"/>
            <a:ext cx="10515600" cy="4586694"/>
          </a:xfrm>
        </p:spPr>
        <p:txBody>
          <a:bodyPr/>
          <a:lstStyle/>
          <a:p>
            <a:pPr>
              <a:lnSpc>
                <a:spcPct val="150000"/>
              </a:lnSpc>
            </a:pPr>
            <a:r>
              <a:rPr lang="zh-CN" altLang="en-US" dirty="0"/>
              <a:t>安全套接字层协议</a:t>
            </a:r>
            <a:r>
              <a:rPr lang="en-US" altLang="zh-CN" dirty="0"/>
              <a:t>SSL</a:t>
            </a:r>
          </a:p>
          <a:p>
            <a:pPr>
              <a:lnSpc>
                <a:spcPct val="150000"/>
              </a:lnSpc>
            </a:pPr>
            <a:r>
              <a:rPr lang="zh-CN" altLang="en-US" dirty="0"/>
              <a:t>安全传输层协议</a:t>
            </a:r>
            <a:r>
              <a:rPr lang="en-US" altLang="zh-CN" dirty="0"/>
              <a:t>TLS</a:t>
            </a:r>
          </a:p>
          <a:p>
            <a:pPr>
              <a:lnSpc>
                <a:spcPct val="150000"/>
              </a:lnSpc>
            </a:pPr>
            <a:r>
              <a:rPr lang="zh-CN" altLang="en-US" dirty="0"/>
              <a:t>超文本传输协议安全</a:t>
            </a:r>
            <a:r>
              <a:rPr lang="en-US" altLang="zh-CN" dirty="0"/>
              <a:t>HTTPS</a:t>
            </a:r>
          </a:p>
        </p:txBody>
      </p:sp>
      <p:sp>
        <p:nvSpPr>
          <p:cNvPr id="4" name="灯片编号占位符 3">
            <a:extLst>
              <a:ext uri="{FF2B5EF4-FFF2-40B4-BE49-F238E27FC236}">
                <a16:creationId xmlns:a16="http://schemas.microsoft.com/office/drawing/2014/main" id="{EE896FEF-D922-4317-9B28-A6B154631159}"/>
              </a:ext>
            </a:extLst>
          </p:cNvPr>
          <p:cNvSpPr>
            <a:spLocks noGrp="1"/>
          </p:cNvSpPr>
          <p:nvPr>
            <p:ph type="sldNum" sz="quarter" idx="12"/>
          </p:nvPr>
        </p:nvSpPr>
        <p:spPr>
          <a:xfrm>
            <a:off x="9448800" y="648122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图片 3">
            <a:extLst>
              <a:ext uri="{FF2B5EF4-FFF2-40B4-BE49-F238E27FC236}">
                <a16:creationId xmlns:a16="http://schemas.microsoft.com/office/drawing/2014/main" id="{E6F6C62D-45E7-456C-90EA-6A0C669F46AF}"/>
              </a:ext>
            </a:extLst>
          </p:cNvPr>
          <p:cNvPicPr>
            <a:picLocks noChangeAspect="1"/>
          </p:cNvPicPr>
          <p:nvPr/>
        </p:nvPicPr>
        <p:blipFill rotWithShape="1">
          <a:blip r:embed="rId3">
            <a:extLst>
              <a:ext uri="{28A0092B-C50C-407E-A947-70E740481C1C}">
                <a14:useLocalDpi xmlns:a14="http://schemas.microsoft.com/office/drawing/2010/main" val="0"/>
              </a:ext>
            </a:extLst>
          </a:blip>
          <a:srcRect b="13929"/>
          <a:stretch/>
        </p:blipFill>
        <p:spPr bwMode="auto">
          <a:xfrm>
            <a:off x="3982776" y="3382279"/>
            <a:ext cx="6470650" cy="3098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F4CA7C45-9A2A-447F-ACDB-27783DAA3E87}"/>
              </a:ext>
            </a:extLst>
          </p:cNvPr>
          <p:cNvSpPr/>
          <p:nvPr/>
        </p:nvSpPr>
        <p:spPr>
          <a:xfrm>
            <a:off x="5145208" y="4270288"/>
            <a:ext cx="3606906" cy="1514901"/>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矩形 6">
            <a:extLst>
              <a:ext uri="{FF2B5EF4-FFF2-40B4-BE49-F238E27FC236}">
                <a16:creationId xmlns:a16="http://schemas.microsoft.com/office/drawing/2014/main" id="{5755A1A2-8ECE-4ACE-BD4F-06468CEFFC04}"/>
              </a:ext>
            </a:extLst>
          </p:cNvPr>
          <p:cNvSpPr/>
          <p:nvPr/>
        </p:nvSpPr>
        <p:spPr>
          <a:xfrm>
            <a:off x="5297608" y="4433568"/>
            <a:ext cx="3300484" cy="478809"/>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日期占位符 9">
            <a:extLst>
              <a:ext uri="{FF2B5EF4-FFF2-40B4-BE49-F238E27FC236}">
                <a16:creationId xmlns:a16="http://schemas.microsoft.com/office/drawing/2014/main" id="{CAD55BD7-EA61-4D6F-8493-62F3CEFA05C3}"/>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Tree>
    <p:extLst>
      <p:ext uri="{BB962C8B-B14F-4D97-AF65-F5344CB8AC3E}">
        <p14:creationId xmlns:p14="http://schemas.microsoft.com/office/powerpoint/2010/main" val="281630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D353E-573A-49B3-A6D0-B3941C987FE7}"/>
              </a:ext>
            </a:extLst>
          </p:cNvPr>
          <p:cNvSpPr>
            <a:spLocks noGrp="1"/>
          </p:cNvSpPr>
          <p:nvPr>
            <p:ph type="title"/>
          </p:nvPr>
        </p:nvSpPr>
        <p:spPr/>
        <p:txBody>
          <a:bodyPr>
            <a:normAutofit/>
          </a:bodyPr>
          <a:lstStyle/>
          <a:p>
            <a:r>
              <a:rPr lang="zh-CN" altLang="en-US" dirty="0"/>
              <a:t>安全套接字层协议</a:t>
            </a:r>
            <a:r>
              <a:rPr lang="en-US" altLang="zh-CN" dirty="0"/>
              <a:t>SSL </a:t>
            </a:r>
            <a:r>
              <a:rPr lang="en-US" altLang="zh-CN" sz="3200" dirty="0"/>
              <a:t>(1/2)</a:t>
            </a:r>
            <a:endParaRPr lang="en-US" altLang="zh-CN" dirty="0"/>
          </a:p>
        </p:txBody>
      </p:sp>
      <p:sp>
        <p:nvSpPr>
          <p:cNvPr id="4" name="灯片编号占位符 3">
            <a:extLst>
              <a:ext uri="{FF2B5EF4-FFF2-40B4-BE49-F238E27FC236}">
                <a16:creationId xmlns:a16="http://schemas.microsoft.com/office/drawing/2014/main" id="{EE896FEF-D922-4317-9B28-A6B154631159}"/>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11" name="文本框 10">
            <a:extLst>
              <a:ext uri="{FF2B5EF4-FFF2-40B4-BE49-F238E27FC236}">
                <a16:creationId xmlns:a16="http://schemas.microsoft.com/office/drawing/2014/main" id="{01D57060-93C7-45C3-AABF-F543ABC2E967}"/>
              </a:ext>
            </a:extLst>
          </p:cNvPr>
          <p:cNvSpPr txBox="1"/>
          <p:nvPr/>
        </p:nvSpPr>
        <p:spPr>
          <a:xfrm>
            <a:off x="250369" y="1448201"/>
            <a:ext cx="8220811" cy="1211357"/>
          </a:xfrm>
          <a:prstGeom prst="rect">
            <a:avLst/>
          </a:prstGeom>
          <a:noFill/>
        </p:spPr>
        <p:txBody>
          <a:bodyPr wrap="square">
            <a:spAutoFit/>
          </a:bodyPr>
          <a:lstStyle/>
          <a:p>
            <a:pPr marL="457200" indent="-457200" algn="just">
              <a:lnSpc>
                <a:spcPct val="125000"/>
              </a:lnSpc>
              <a:buFont typeface="Wingdings" panose="05000000000000000000" pitchFamily="2" charset="2"/>
              <a:buChar char="Ø"/>
              <a:defRPr/>
            </a:pPr>
            <a:r>
              <a:rPr lang="zh-CN" altLang="en-US" sz="2000" dirty="0">
                <a:latin typeface="Microsoft YaHei" panose="020B0503020204020204" pitchFamily="34" charset="-122"/>
                <a:ea typeface="Microsoft YaHei" panose="020B0503020204020204" pitchFamily="34" charset="-122"/>
              </a:rPr>
              <a:t>安全套接字层协议</a:t>
            </a:r>
            <a:r>
              <a:rPr lang="en-US" altLang="zh-CN" sz="2000" dirty="0">
                <a:latin typeface="Microsoft YaHei" panose="020B0503020204020204" pitchFamily="34" charset="-122"/>
                <a:ea typeface="Microsoft YaHei" panose="020B0503020204020204" pitchFamily="34" charset="-122"/>
              </a:rPr>
              <a:t>SSL</a:t>
            </a:r>
            <a:r>
              <a:rPr lang="zh-CN" altLang="en-US" sz="2000" dirty="0">
                <a:latin typeface="Microsoft YaHei" panose="020B0503020204020204" pitchFamily="34" charset="-122"/>
                <a:ea typeface="Microsoft YaHei" panose="020B0503020204020204" pitchFamily="34" charset="-122"/>
              </a:rPr>
              <a:t>是一种在应用层协议</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如</a:t>
            </a:r>
            <a:r>
              <a:rPr lang="en-US" altLang="zh-CN" sz="2000" dirty="0">
                <a:latin typeface="Microsoft YaHei" panose="020B0503020204020204" pitchFamily="34" charset="-122"/>
                <a:ea typeface="Microsoft YaHei" panose="020B0503020204020204" pitchFamily="34" charset="-122"/>
              </a:rPr>
              <a:t>http</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telnet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NNTP</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FTP)</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TCP/IP</a:t>
            </a:r>
            <a:r>
              <a:rPr lang="zh-CN" altLang="en-US" sz="2000" dirty="0">
                <a:latin typeface="Microsoft YaHei" panose="020B0503020204020204" pitchFamily="34" charset="-122"/>
                <a:ea typeface="Microsoft YaHei" panose="020B0503020204020204" pitchFamily="34" charset="-122"/>
              </a:rPr>
              <a:t>之间提供数据安全性分层的机制。它为</a:t>
            </a:r>
            <a:r>
              <a:rPr lang="en-US" altLang="zh-CN" sz="2000" dirty="0">
                <a:latin typeface="Microsoft YaHei" panose="020B0503020204020204" pitchFamily="34" charset="-122"/>
                <a:ea typeface="Microsoft YaHei" panose="020B0503020204020204" pitchFamily="34" charset="-122"/>
              </a:rPr>
              <a:t>TCP/IP</a:t>
            </a:r>
            <a:r>
              <a:rPr lang="zh-CN" altLang="en-US" sz="2000" dirty="0">
                <a:latin typeface="Microsoft YaHei" panose="020B0503020204020204" pitchFamily="34" charset="-122"/>
                <a:ea typeface="Microsoft YaHei" panose="020B0503020204020204" pitchFamily="34" charset="-122"/>
              </a:rPr>
              <a:t>连接提供数据加密、服务器认证、消息完整性以及可选的客户机认证。</a:t>
            </a:r>
          </a:p>
        </p:txBody>
      </p:sp>
      <p:grpSp>
        <p:nvGrpSpPr>
          <p:cNvPr id="3" name="组合 2">
            <a:extLst>
              <a:ext uri="{FF2B5EF4-FFF2-40B4-BE49-F238E27FC236}">
                <a16:creationId xmlns:a16="http://schemas.microsoft.com/office/drawing/2014/main" id="{86629CDA-1B10-496B-B4AD-0F3A4846BFC8}"/>
              </a:ext>
            </a:extLst>
          </p:cNvPr>
          <p:cNvGrpSpPr/>
          <p:nvPr/>
        </p:nvGrpSpPr>
        <p:grpSpPr>
          <a:xfrm>
            <a:off x="8509296" y="1559897"/>
            <a:ext cx="3334362" cy="4040975"/>
            <a:chOff x="8509296" y="1559897"/>
            <a:chExt cx="3334362" cy="4040975"/>
          </a:xfrm>
        </p:grpSpPr>
        <p:pic>
          <p:nvPicPr>
            <p:cNvPr id="12" name="图片 2">
              <a:extLst>
                <a:ext uri="{FF2B5EF4-FFF2-40B4-BE49-F238E27FC236}">
                  <a16:creationId xmlns:a16="http://schemas.microsoft.com/office/drawing/2014/main" id="{7C1F4572-19C4-4A8B-A0D7-C23589BB0E2F}"/>
                </a:ext>
              </a:extLst>
            </p:cNvPr>
            <p:cNvPicPr>
              <a:picLocks noChangeAspect="1"/>
            </p:cNvPicPr>
            <p:nvPr/>
          </p:nvPicPr>
          <p:blipFill rotWithShape="1">
            <a:blip r:embed="rId3">
              <a:extLst>
                <a:ext uri="{28A0092B-C50C-407E-A947-70E740481C1C}">
                  <a14:useLocalDpi xmlns:a14="http://schemas.microsoft.com/office/drawing/2010/main" val="0"/>
                </a:ext>
              </a:extLst>
            </a:blip>
            <a:srcRect b="5691"/>
            <a:stretch/>
          </p:blipFill>
          <p:spPr bwMode="auto">
            <a:xfrm>
              <a:off x="8961028" y="1559897"/>
              <a:ext cx="239277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4">
              <a:extLst>
                <a:ext uri="{FF2B5EF4-FFF2-40B4-BE49-F238E27FC236}">
                  <a16:creationId xmlns:a16="http://schemas.microsoft.com/office/drawing/2014/main" id="{C58100F1-B6EF-41F2-86A0-6B3CA46CA9CF}"/>
                </a:ext>
              </a:extLst>
            </p:cNvPr>
            <p:cNvSpPr txBox="1">
              <a:spLocks/>
            </p:cNvSpPr>
            <p:nvPr/>
          </p:nvSpPr>
          <p:spPr>
            <a:xfrm>
              <a:off x="8509296" y="4934730"/>
              <a:ext cx="3334362" cy="666142"/>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itchFamily="2" charset="2"/>
                <a:buNone/>
                <a:tabLst/>
                <a:defRPr/>
              </a:pPr>
              <a:r>
                <a:rPr kumimoji="0" lang="en-US" altLang="zh-CN" sz="1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Internet</a:t>
              </a:r>
              <a:r>
                <a:rPr kumimoji="0" lang="zh-CN" altLang="en-US" sz="1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属性中的</a:t>
              </a:r>
              <a:r>
                <a:rPr kumimoji="0" lang="en-US" altLang="zh-CN" sz="1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SSL/TLS</a:t>
              </a:r>
              <a:r>
                <a:rPr kumimoji="0" lang="zh-CN" altLang="en-US" sz="1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设置</a:t>
              </a:r>
              <a:endParaRPr kumimoji="0" lang="en-US" sz="1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endParaRPr>
            </a:p>
          </p:txBody>
        </p:sp>
      </p:grpSp>
      <p:pic>
        <p:nvPicPr>
          <p:cNvPr id="10" name="图片 3">
            <a:extLst>
              <a:ext uri="{FF2B5EF4-FFF2-40B4-BE49-F238E27FC236}">
                <a16:creationId xmlns:a16="http://schemas.microsoft.com/office/drawing/2014/main" id="{FECCE2B1-44CF-479A-9C8D-B5CBCA331F63}"/>
              </a:ext>
            </a:extLst>
          </p:cNvPr>
          <p:cNvPicPr>
            <a:picLocks noChangeAspect="1"/>
          </p:cNvPicPr>
          <p:nvPr/>
        </p:nvPicPr>
        <p:blipFill rotWithShape="1">
          <a:blip r:embed="rId4">
            <a:extLst>
              <a:ext uri="{28A0092B-C50C-407E-A947-70E740481C1C}">
                <a14:useLocalDpi xmlns:a14="http://schemas.microsoft.com/office/drawing/2010/main" val="0"/>
              </a:ext>
            </a:extLst>
          </a:blip>
          <a:srcRect b="10994"/>
          <a:stretch/>
        </p:blipFill>
        <p:spPr bwMode="auto">
          <a:xfrm>
            <a:off x="1534886" y="2920612"/>
            <a:ext cx="5165136" cy="291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4">
            <a:extLst>
              <a:ext uri="{FF2B5EF4-FFF2-40B4-BE49-F238E27FC236}">
                <a16:creationId xmlns:a16="http://schemas.microsoft.com/office/drawing/2014/main" id="{8FF963BC-1E56-431F-A402-5043D2396FFD}"/>
              </a:ext>
            </a:extLst>
          </p:cNvPr>
          <p:cNvSpPr txBox="1">
            <a:spLocks/>
          </p:cNvSpPr>
          <p:nvPr/>
        </p:nvSpPr>
        <p:spPr>
          <a:xfrm>
            <a:off x="2693593" y="5995572"/>
            <a:ext cx="3334362" cy="666142"/>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itchFamily="2" charset="2"/>
              <a:buNone/>
              <a:tabLst/>
              <a:defRPr/>
            </a:pPr>
            <a:r>
              <a:rPr kumimoji="0" lang="en-US" altLang="zh-CN" sz="1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SSL</a:t>
            </a:r>
            <a:r>
              <a:rPr kumimoji="0" lang="zh-CN" altLang="en-US" sz="1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协议层次结构</a:t>
            </a:r>
            <a:endParaRPr kumimoji="0" lang="en-US" sz="1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endParaRPr>
          </a:p>
        </p:txBody>
      </p:sp>
      <p:sp>
        <p:nvSpPr>
          <p:cNvPr id="14" name="矩形 13">
            <a:extLst>
              <a:ext uri="{FF2B5EF4-FFF2-40B4-BE49-F238E27FC236}">
                <a16:creationId xmlns:a16="http://schemas.microsoft.com/office/drawing/2014/main" id="{02DEADD3-8560-44A7-88BF-91770394EDA2}"/>
              </a:ext>
            </a:extLst>
          </p:cNvPr>
          <p:cNvSpPr/>
          <p:nvPr/>
        </p:nvSpPr>
        <p:spPr>
          <a:xfrm>
            <a:off x="1657728" y="3435632"/>
            <a:ext cx="5042293" cy="1045991"/>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日期占位符 9">
            <a:extLst>
              <a:ext uri="{FF2B5EF4-FFF2-40B4-BE49-F238E27FC236}">
                <a16:creationId xmlns:a16="http://schemas.microsoft.com/office/drawing/2014/main" id="{D1050A75-37CA-4B9D-92CA-36B448D97E38}"/>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Tree>
    <p:extLst>
      <p:ext uri="{BB962C8B-B14F-4D97-AF65-F5344CB8AC3E}">
        <p14:creationId xmlns:p14="http://schemas.microsoft.com/office/powerpoint/2010/main" val="22244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250"/>
                                        <p:tgtEl>
                                          <p:spTgt spid="14"/>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90470" y="1324220"/>
            <a:ext cx="10845143" cy="4527940"/>
          </a:xfrm>
          <a:prstGeom prst="roundRect">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7" name="Text Box 456"/>
          <p:cNvSpPr txBox="1">
            <a:spLocks noChangeArrowheads="1"/>
          </p:cNvSpPr>
          <p:nvPr/>
        </p:nvSpPr>
        <p:spPr bwMode="auto">
          <a:xfrm>
            <a:off x="2502552" y="169441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dirty="0">
                <a:solidFill>
                  <a:srgbClr val="7030A0"/>
                </a:solidFill>
                <a:latin typeface="微软雅黑" panose="020B0503020204020204" pitchFamily="34" charset="-122"/>
                <a:ea typeface="微软雅黑" panose="020B0503020204020204" pitchFamily="34" charset="-122"/>
              </a:rPr>
              <a:t>浏览器 </a:t>
            </a:r>
            <a:r>
              <a:rPr kumimoji="1" lang="en-US" altLang="zh-CN" sz="2000" dirty="0">
                <a:solidFill>
                  <a:srgbClr val="7030A0"/>
                </a:solidFill>
                <a:latin typeface="微软雅黑" panose="020B0503020204020204" pitchFamily="34" charset="-122"/>
                <a:ea typeface="微软雅黑" panose="020B0503020204020204" pitchFamily="34" charset="-122"/>
              </a:rPr>
              <a:t>A</a:t>
            </a:r>
          </a:p>
        </p:txBody>
      </p:sp>
      <p:sp>
        <p:nvSpPr>
          <p:cNvPr id="8" name="Text Box 484"/>
          <p:cNvSpPr txBox="1">
            <a:spLocks noChangeArrowheads="1"/>
          </p:cNvSpPr>
          <p:nvPr/>
        </p:nvSpPr>
        <p:spPr bwMode="auto">
          <a:xfrm>
            <a:off x="8790445" y="1751051"/>
            <a:ext cx="11897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dirty="0">
                <a:solidFill>
                  <a:srgbClr val="7030A0"/>
                </a:solidFill>
                <a:latin typeface="微软雅黑" panose="020B0503020204020204" pitchFamily="34" charset="-122"/>
                <a:ea typeface="微软雅黑" panose="020B0503020204020204" pitchFamily="34" charset="-122"/>
              </a:rPr>
              <a:t>服务器 </a:t>
            </a:r>
            <a:r>
              <a:rPr kumimoji="1" lang="en-US" altLang="zh-CN" sz="2000" dirty="0">
                <a:solidFill>
                  <a:srgbClr val="7030A0"/>
                </a:solidFill>
                <a:latin typeface="微软雅黑" panose="020B0503020204020204" pitchFamily="34" charset="-122"/>
                <a:ea typeface="微软雅黑" panose="020B0503020204020204" pitchFamily="34" charset="-122"/>
              </a:rPr>
              <a:t>B</a:t>
            </a:r>
          </a:p>
        </p:txBody>
      </p:sp>
      <p:sp>
        <p:nvSpPr>
          <p:cNvPr id="49" name="Text Box 589"/>
          <p:cNvSpPr txBox="1">
            <a:spLocks noChangeArrowheads="1"/>
          </p:cNvSpPr>
          <p:nvPr/>
        </p:nvSpPr>
        <p:spPr bwMode="auto">
          <a:xfrm>
            <a:off x="2376607" y="2338868"/>
            <a:ext cx="1463332"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endParaRPr lang="zh-CN" altLang="zh-CN" sz="1867">
              <a:latin typeface="微软雅黑" panose="020B0503020204020204" pitchFamily="34" charset="-122"/>
              <a:ea typeface="微软雅黑" panose="020B0503020204020204" pitchFamily="34" charset="-122"/>
            </a:endParaRPr>
          </a:p>
        </p:txBody>
      </p:sp>
      <p:grpSp>
        <p:nvGrpSpPr>
          <p:cNvPr id="55" name="Group 596"/>
          <p:cNvGrpSpPr>
            <a:grpSpLocks/>
          </p:cNvGrpSpPr>
          <p:nvPr/>
        </p:nvGrpSpPr>
        <p:grpSpPr bwMode="auto">
          <a:xfrm>
            <a:off x="3847496" y="2208405"/>
            <a:ext cx="5014255" cy="3439659"/>
            <a:chOff x="1277" y="1266"/>
            <a:chExt cx="3341" cy="2048"/>
          </a:xfrm>
        </p:grpSpPr>
        <p:sp>
          <p:nvSpPr>
            <p:cNvPr id="56" name="Line 512"/>
            <p:cNvSpPr>
              <a:spLocks noChangeShapeType="1"/>
            </p:cNvSpPr>
            <p:nvPr/>
          </p:nvSpPr>
          <p:spPr bwMode="auto">
            <a:xfrm rot="16200000" flipH="1">
              <a:off x="331" y="2228"/>
              <a:ext cx="1895" cy="4"/>
            </a:xfrm>
            <a:prstGeom prst="line">
              <a:avLst/>
            </a:prstGeom>
            <a:noFill/>
            <a:ln w="2857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67" dirty="0">
                <a:latin typeface="微软雅黑" panose="020B0503020204020204" pitchFamily="34" charset="-122"/>
                <a:ea typeface="微软雅黑" panose="020B0503020204020204" pitchFamily="34" charset="-122"/>
              </a:endParaRPr>
            </a:p>
          </p:txBody>
        </p:sp>
        <p:sp>
          <p:nvSpPr>
            <p:cNvPr id="57" name="Line 513"/>
            <p:cNvSpPr>
              <a:spLocks noChangeShapeType="1"/>
            </p:cNvSpPr>
            <p:nvPr/>
          </p:nvSpPr>
          <p:spPr bwMode="auto">
            <a:xfrm rot="16200000" flipH="1">
              <a:off x="3465" y="2224"/>
              <a:ext cx="1915" cy="0"/>
            </a:xfrm>
            <a:prstGeom prst="line">
              <a:avLst/>
            </a:prstGeom>
            <a:noFill/>
            <a:ln w="2857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67">
                <a:latin typeface="微软雅黑" panose="020B0503020204020204" pitchFamily="34" charset="-122"/>
                <a:ea typeface="微软雅黑" panose="020B0503020204020204" pitchFamily="34" charset="-122"/>
              </a:endParaRPr>
            </a:p>
          </p:txBody>
        </p:sp>
        <p:sp>
          <p:nvSpPr>
            <p:cNvPr id="58" name="Text Box 530"/>
            <p:cNvSpPr txBox="1">
              <a:spLocks noChangeArrowheads="1"/>
            </p:cNvSpPr>
            <p:nvPr/>
          </p:nvSpPr>
          <p:spPr bwMode="auto">
            <a:xfrm>
              <a:off x="1297" y="3106"/>
              <a:ext cx="180" cy="2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600" i="1">
                  <a:latin typeface="微软雅黑" panose="020B0503020204020204" pitchFamily="34" charset="-122"/>
                  <a:ea typeface="微软雅黑" panose="020B0503020204020204" pitchFamily="34" charset="-122"/>
                </a:rPr>
                <a:t>t</a:t>
              </a:r>
              <a:endParaRPr lang="en-US" altLang="zh-CN" sz="1600" i="1" baseline="-25000">
                <a:latin typeface="微软雅黑" panose="020B0503020204020204" pitchFamily="34" charset="-122"/>
                <a:ea typeface="微软雅黑" panose="020B0503020204020204" pitchFamily="34" charset="-122"/>
              </a:endParaRPr>
            </a:p>
          </p:txBody>
        </p:sp>
        <p:sp>
          <p:nvSpPr>
            <p:cNvPr id="59" name="Text Box 595"/>
            <p:cNvSpPr txBox="1">
              <a:spLocks noChangeArrowheads="1"/>
            </p:cNvSpPr>
            <p:nvPr/>
          </p:nvSpPr>
          <p:spPr bwMode="auto">
            <a:xfrm>
              <a:off x="4438" y="3112"/>
              <a:ext cx="180" cy="2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600" i="1">
                  <a:latin typeface="微软雅黑" panose="020B0503020204020204" pitchFamily="34" charset="-122"/>
                  <a:ea typeface="微软雅黑" panose="020B0503020204020204" pitchFamily="34" charset="-122"/>
                </a:rPr>
                <a:t>t</a:t>
              </a:r>
              <a:endParaRPr lang="en-US" altLang="zh-CN" sz="1600" i="1" baseline="-25000">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A52B2D20-CB8D-4DF8-9C1C-D4F510E44B6A}"/>
              </a:ext>
            </a:extLst>
          </p:cNvPr>
          <p:cNvGrpSpPr/>
          <p:nvPr/>
        </p:nvGrpSpPr>
        <p:grpSpPr>
          <a:xfrm>
            <a:off x="1896673" y="1985991"/>
            <a:ext cx="8570322" cy="1052797"/>
            <a:chOff x="1896673" y="2181063"/>
            <a:chExt cx="8570322" cy="1052797"/>
          </a:xfrm>
        </p:grpSpPr>
        <p:sp>
          <p:nvSpPr>
            <p:cNvPr id="6" name="Line 582"/>
            <p:cNvSpPr>
              <a:spLocks noChangeShapeType="1"/>
            </p:cNvSpPr>
            <p:nvPr/>
          </p:nvSpPr>
          <p:spPr bwMode="auto">
            <a:xfrm flipV="1">
              <a:off x="3839940" y="3039669"/>
              <a:ext cx="4706515" cy="0"/>
            </a:xfrm>
            <a:prstGeom prst="line">
              <a:avLst/>
            </a:prstGeom>
            <a:noFill/>
            <a:ln w="28575">
              <a:solidFill>
                <a:srgbClr val="FF00FF"/>
              </a:solidFill>
              <a:round/>
              <a:headEnd type="triangl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sz="1867">
                <a:latin typeface="微软雅黑" panose="020B0503020204020204" pitchFamily="34" charset="-122"/>
                <a:ea typeface="微软雅黑" panose="020B0503020204020204" pitchFamily="34" charset="-122"/>
              </a:endParaRPr>
            </a:p>
          </p:txBody>
        </p:sp>
        <p:sp>
          <p:nvSpPr>
            <p:cNvPr id="9" name="Line 515"/>
            <p:cNvSpPr>
              <a:spLocks noChangeShapeType="1"/>
            </p:cNvSpPr>
            <p:nvPr/>
          </p:nvSpPr>
          <p:spPr bwMode="auto">
            <a:xfrm flipV="1">
              <a:off x="3839940" y="2588179"/>
              <a:ext cx="4706515" cy="0"/>
            </a:xfrm>
            <a:prstGeom prst="line">
              <a:avLst/>
            </a:prstGeom>
            <a:noFill/>
            <a:ln w="28575">
              <a:solidFill>
                <a:srgbClr val="FF00FF"/>
              </a:solidFill>
              <a:round/>
              <a:headEnd type="none" w="sm" len="me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867">
                <a:latin typeface="微软雅黑" panose="020B0503020204020204" pitchFamily="34" charset="-122"/>
                <a:ea typeface="微软雅黑" panose="020B0503020204020204" pitchFamily="34" charset="-122"/>
              </a:endParaRPr>
            </a:p>
          </p:txBody>
        </p:sp>
        <p:sp>
          <p:nvSpPr>
            <p:cNvPr id="10" name="Rectangle 516"/>
            <p:cNvSpPr>
              <a:spLocks noChangeArrowheads="1"/>
            </p:cNvSpPr>
            <p:nvPr/>
          </p:nvSpPr>
          <p:spPr bwMode="auto">
            <a:xfrm>
              <a:off x="4954870" y="2358877"/>
              <a:ext cx="2236510" cy="400110"/>
            </a:xfrm>
            <a:prstGeom prst="rect">
              <a:avLst/>
            </a:prstGeom>
            <a:solidFill>
              <a:srgbClr val="5C307E"/>
            </a:solidFill>
            <a:ln w="6350">
              <a:solidFill>
                <a:schemeClr val="tx1"/>
              </a:solidFill>
              <a:miter lim="800000"/>
              <a:headEnd/>
              <a:tailEnd/>
            </a:ln>
            <a:effectLst/>
          </p:spPr>
          <p:txBody>
            <a:bodyPr wrap="none" anchor="ctr">
              <a:spAutoFit/>
            </a:bodyPr>
            <a:lstStyle/>
            <a:p>
              <a:pPr algn="ctr">
                <a:defRPr/>
              </a:pPr>
              <a:r>
                <a:rPr kumimoji="1" lang="en-US" altLang="zh-CN" sz="2000" dirty="0">
                  <a:solidFill>
                    <a:schemeClr val="bg1"/>
                  </a:solidFill>
                  <a:latin typeface="微软雅黑" panose="020B0503020204020204" pitchFamily="34" charset="-122"/>
                  <a:ea typeface="微软雅黑" panose="020B0503020204020204" pitchFamily="34" charset="-122"/>
                </a:rPr>
                <a:t>A </a:t>
              </a:r>
              <a:r>
                <a:rPr kumimoji="1" lang="zh-CN" altLang="en-US" sz="2000" dirty="0">
                  <a:solidFill>
                    <a:schemeClr val="bg1"/>
                  </a:solidFill>
                  <a:latin typeface="微软雅黑" panose="020B0503020204020204" pitchFamily="34" charset="-122"/>
                  <a:ea typeface="微软雅黑" panose="020B0503020204020204" pitchFamily="34" charset="-122"/>
                </a:rPr>
                <a:t>支持的加密算法</a:t>
              </a:r>
              <a:endParaRPr kumimoji="1"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41" name="Rectangle 580"/>
            <p:cNvSpPr>
              <a:spLocks noChangeArrowheads="1"/>
            </p:cNvSpPr>
            <p:nvPr/>
          </p:nvSpPr>
          <p:spPr bwMode="auto">
            <a:xfrm>
              <a:off x="4964538" y="2833750"/>
              <a:ext cx="2215671" cy="400110"/>
            </a:xfrm>
            <a:prstGeom prst="rect">
              <a:avLst/>
            </a:prstGeom>
            <a:solidFill>
              <a:srgbClr val="5C307E"/>
            </a:solidFill>
            <a:ln w="6350">
              <a:solidFill>
                <a:schemeClr val="tx1"/>
              </a:solidFill>
              <a:miter lim="800000"/>
              <a:headEnd/>
              <a:tailEnd/>
            </a:ln>
            <a:effectLst/>
          </p:spPr>
          <p:txBody>
            <a:bodyPr wrap="none" anchor="ctr">
              <a:spAutoFit/>
            </a:bodyPr>
            <a:lstStyle/>
            <a:p>
              <a:pPr algn="ctr">
                <a:defRPr/>
              </a:pPr>
              <a:r>
                <a:rPr kumimoji="1" lang="en-US" altLang="zh-CN" sz="2000" dirty="0">
                  <a:solidFill>
                    <a:schemeClr val="bg1"/>
                  </a:solidFill>
                  <a:latin typeface="微软雅黑" panose="020B0503020204020204" pitchFamily="34" charset="-122"/>
                  <a:ea typeface="微软雅黑" panose="020B0503020204020204" pitchFamily="34" charset="-122"/>
                </a:rPr>
                <a:t>B </a:t>
              </a:r>
              <a:r>
                <a:rPr kumimoji="1" lang="zh-CN" altLang="en-US" sz="2000" dirty="0">
                  <a:solidFill>
                    <a:schemeClr val="bg1"/>
                  </a:solidFill>
                  <a:latin typeface="微软雅黑" panose="020B0503020204020204" pitchFamily="34" charset="-122"/>
                  <a:ea typeface="微软雅黑" panose="020B0503020204020204" pitchFamily="34" charset="-122"/>
                </a:rPr>
                <a:t>选定的加密算法</a:t>
              </a:r>
              <a:endParaRPr kumimoji="1" lang="zh-CN" altLang="en-US" sz="2000" baseline="-25000" dirty="0">
                <a:solidFill>
                  <a:schemeClr val="bg1"/>
                </a:solidFill>
                <a:latin typeface="微软雅黑" panose="020B0503020204020204" pitchFamily="34" charset="-122"/>
                <a:ea typeface="微软雅黑" panose="020B0503020204020204" pitchFamily="34" charset="-122"/>
              </a:endParaRPr>
            </a:p>
          </p:txBody>
        </p:sp>
        <p:sp>
          <p:nvSpPr>
            <p:cNvPr id="50" name="Text Box 590"/>
            <p:cNvSpPr txBox="1">
              <a:spLocks noChangeArrowheads="1"/>
            </p:cNvSpPr>
            <p:nvPr/>
          </p:nvSpPr>
          <p:spPr bwMode="auto">
            <a:xfrm>
              <a:off x="1896673" y="2630688"/>
              <a:ext cx="19072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spcBef>
                  <a:spcPct val="50000"/>
                </a:spcBef>
              </a:pPr>
              <a:r>
                <a:rPr lang="zh-CN" altLang="en-US" sz="2000" dirty="0">
                  <a:latin typeface="微软雅黑" panose="020B0503020204020204" pitchFamily="34" charset="-122"/>
                  <a:ea typeface="微软雅黑" panose="020B0503020204020204" pitchFamily="34" charset="-122"/>
                </a:rPr>
                <a:t>协商加密算法</a:t>
              </a:r>
            </a:p>
          </p:txBody>
        </p:sp>
        <p:sp>
          <p:nvSpPr>
            <p:cNvPr id="54" name="Text Box 594"/>
            <p:cNvSpPr txBox="1">
              <a:spLocks noChangeArrowheads="1"/>
            </p:cNvSpPr>
            <p:nvPr/>
          </p:nvSpPr>
          <p:spPr bwMode="auto">
            <a:xfrm>
              <a:off x="8704948" y="2652678"/>
              <a:ext cx="17620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000" dirty="0">
                  <a:latin typeface="微软雅黑" panose="020B0503020204020204" pitchFamily="34" charset="-122"/>
                  <a:ea typeface="微软雅黑" panose="020B0503020204020204" pitchFamily="34" charset="-122"/>
                </a:rPr>
                <a:t>协商加密算法</a:t>
              </a:r>
            </a:p>
          </p:txBody>
        </p:sp>
        <p:sp>
          <p:nvSpPr>
            <p:cNvPr id="61" name="TextBox 57"/>
            <p:cNvSpPr txBox="1">
              <a:spLocks noChangeArrowheads="1"/>
            </p:cNvSpPr>
            <p:nvPr/>
          </p:nvSpPr>
          <p:spPr bwMode="auto">
            <a:xfrm>
              <a:off x="3888672" y="2181063"/>
              <a:ext cx="5596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latin typeface="微软雅黑" panose="020B0503020204020204" pitchFamily="34" charset="-122"/>
                  <a:ea typeface="微软雅黑" panose="020B0503020204020204" pitchFamily="34" charset="-122"/>
                  <a:sym typeface="Wingdings" pitchFamily="2" charset="2"/>
                </a:rPr>
                <a:t></a:t>
              </a:r>
              <a:endParaRPr lang="zh-CN" altLang="en-US" sz="2800" dirty="0">
                <a:latin typeface="微软雅黑" panose="020B0503020204020204" pitchFamily="34" charset="-122"/>
                <a:ea typeface="微软雅黑" panose="020B0503020204020204" pitchFamily="34" charset="-122"/>
              </a:endParaRPr>
            </a:p>
          </p:txBody>
        </p:sp>
        <p:sp>
          <p:nvSpPr>
            <p:cNvPr id="62" name="TextBox 58"/>
            <p:cNvSpPr txBox="1">
              <a:spLocks noChangeArrowheads="1"/>
            </p:cNvSpPr>
            <p:nvPr/>
          </p:nvSpPr>
          <p:spPr bwMode="auto">
            <a:xfrm>
              <a:off x="8049872" y="2614299"/>
              <a:ext cx="505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latin typeface="微软雅黑" panose="020B0503020204020204" pitchFamily="34" charset="-122"/>
                  <a:ea typeface="微软雅黑" panose="020B0503020204020204" pitchFamily="34" charset="-122"/>
                  <a:sym typeface="Wingdings" pitchFamily="2" charset="2"/>
                </a:rPr>
                <a:t></a:t>
              </a:r>
              <a:endParaRPr lang="zh-CN" altLang="en-US" sz="2800" dirty="0">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3BBF4CA1-06EF-48AA-BB8D-C2CF0BA38B75}"/>
              </a:ext>
            </a:extLst>
          </p:cNvPr>
          <p:cNvGrpSpPr/>
          <p:nvPr/>
        </p:nvGrpSpPr>
        <p:grpSpPr>
          <a:xfrm>
            <a:off x="1317770" y="2893637"/>
            <a:ext cx="7237369" cy="809595"/>
            <a:chOff x="1317770" y="3088709"/>
            <a:chExt cx="7237369" cy="809595"/>
          </a:xfrm>
        </p:grpSpPr>
        <p:sp>
          <p:nvSpPr>
            <p:cNvPr id="42" name="Line 583"/>
            <p:cNvSpPr>
              <a:spLocks noChangeShapeType="1"/>
            </p:cNvSpPr>
            <p:nvPr/>
          </p:nvSpPr>
          <p:spPr bwMode="auto">
            <a:xfrm flipV="1">
              <a:off x="3839940" y="3526272"/>
              <a:ext cx="4706515" cy="0"/>
            </a:xfrm>
            <a:prstGeom prst="line">
              <a:avLst/>
            </a:prstGeom>
            <a:noFill/>
            <a:ln w="28575">
              <a:solidFill>
                <a:srgbClr val="FF00FF"/>
              </a:solidFill>
              <a:round/>
              <a:headEnd type="triangl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sz="1867">
                <a:latin typeface="微软雅黑" panose="020B0503020204020204" pitchFamily="34" charset="-122"/>
                <a:ea typeface="微软雅黑" panose="020B0503020204020204" pitchFamily="34" charset="-122"/>
              </a:endParaRPr>
            </a:p>
          </p:txBody>
        </p:sp>
        <p:sp>
          <p:nvSpPr>
            <p:cNvPr id="43" name="Rectangle 581"/>
            <p:cNvSpPr>
              <a:spLocks noChangeArrowheads="1"/>
            </p:cNvSpPr>
            <p:nvPr/>
          </p:nvSpPr>
          <p:spPr bwMode="auto">
            <a:xfrm>
              <a:off x="5076340" y="3308159"/>
              <a:ext cx="2004075" cy="400110"/>
            </a:xfrm>
            <a:prstGeom prst="rect">
              <a:avLst/>
            </a:prstGeom>
            <a:solidFill>
              <a:srgbClr val="5C307E"/>
            </a:solidFill>
            <a:ln w="6350">
              <a:solidFill>
                <a:schemeClr val="tx1"/>
              </a:solidFill>
              <a:miter lim="800000"/>
              <a:headEnd/>
              <a:tailEnd/>
            </a:ln>
            <a:effectLst/>
          </p:spPr>
          <p:txBody>
            <a:bodyPr wrap="none" anchor="ctr">
              <a:spAutoFit/>
            </a:bodyPr>
            <a:lstStyle/>
            <a:p>
              <a:pPr algn="ctr">
                <a:defRPr/>
              </a:pPr>
              <a:r>
                <a:rPr kumimoji="1" lang="en-US" altLang="zh-CN" sz="2000">
                  <a:solidFill>
                    <a:schemeClr val="bg1"/>
                  </a:solidFill>
                  <a:latin typeface="微软雅黑" panose="020B0503020204020204" pitchFamily="34" charset="-122"/>
                  <a:ea typeface="微软雅黑" panose="020B0503020204020204" pitchFamily="34" charset="-122"/>
                </a:rPr>
                <a:t>  B </a:t>
              </a:r>
              <a:r>
                <a:rPr kumimoji="1" lang="zh-CN" altLang="en-US" sz="2000">
                  <a:solidFill>
                    <a:schemeClr val="bg1"/>
                  </a:solidFill>
                  <a:latin typeface="微软雅黑" panose="020B0503020204020204" pitchFamily="34" charset="-122"/>
                  <a:ea typeface="微软雅黑" panose="020B0503020204020204" pitchFamily="34" charset="-122"/>
                </a:rPr>
                <a:t>的数字证书  </a:t>
              </a:r>
              <a:endParaRPr kumimoji="1" lang="zh-CN" altLang="en-US" sz="2000" baseline="-25000">
                <a:solidFill>
                  <a:schemeClr val="bg1"/>
                </a:solidFill>
                <a:latin typeface="微软雅黑" panose="020B0503020204020204" pitchFamily="34" charset="-122"/>
                <a:ea typeface="微软雅黑" panose="020B0503020204020204" pitchFamily="34" charset="-122"/>
              </a:endParaRPr>
            </a:p>
          </p:txBody>
        </p:sp>
        <p:sp>
          <p:nvSpPr>
            <p:cNvPr id="51" name="Text Box 591"/>
            <p:cNvSpPr txBox="1">
              <a:spLocks noChangeArrowheads="1"/>
            </p:cNvSpPr>
            <p:nvPr/>
          </p:nvSpPr>
          <p:spPr bwMode="auto">
            <a:xfrm>
              <a:off x="1349697" y="3190418"/>
              <a:ext cx="24541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r>
                <a:rPr lang="zh-CN" altLang="en-US" sz="2000" dirty="0">
                  <a:latin typeface="微软雅黑" panose="020B0503020204020204" pitchFamily="34" charset="-122"/>
                  <a:ea typeface="微软雅黑" panose="020B0503020204020204" pitchFamily="34" charset="-122"/>
                </a:rPr>
                <a:t>用 </a:t>
              </a:r>
              <a:r>
                <a:rPr lang="en-US" altLang="zh-CN" sz="2000" dirty="0">
                  <a:latin typeface="微软雅黑" panose="020B0503020204020204" pitchFamily="34" charset="-122"/>
                  <a:ea typeface="微软雅黑" panose="020B0503020204020204" pitchFamily="34" charset="-122"/>
                </a:rPr>
                <a:t>CA </a:t>
              </a:r>
              <a:r>
                <a:rPr lang="zh-CN" altLang="en-US" sz="2000" dirty="0">
                  <a:latin typeface="微软雅黑" panose="020B0503020204020204" pitchFamily="34" charset="-122"/>
                  <a:ea typeface="微软雅黑" panose="020B0503020204020204" pitchFamily="34" charset="-122"/>
                </a:rPr>
                <a:t>发布的公钥</a:t>
              </a:r>
            </a:p>
            <a:p>
              <a:pPr algn="r" eaLnBrk="1" hangingPunct="1"/>
              <a:r>
                <a:rPr lang="zh-CN" altLang="en-US" sz="2000" dirty="0">
                  <a:latin typeface="微软雅黑" panose="020B0503020204020204" pitchFamily="34" charset="-122"/>
                  <a:ea typeface="微软雅黑" panose="020B0503020204020204" pitchFamily="34" charset="-122"/>
                </a:rPr>
                <a:t>来验证 </a:t>
              </a:r>
              <a:r>
                <a:rPr lang="en-US" altLang="zh-CN" sz="2000" dirty="0">
                  <a:latin typeface="微软雅黑" panose="020B0503020204020204" pitchFamily="34" charset="-122"/>
                  <a:ea typeface="微软雅黑" panose="020B0503020204020204" pitchFamily="34" charset="-122"/>
                </a:rPr>
                <a:t>B </a:t>
              </a:r>
              <a:r>
                <a:rPr lang="zh-CN" altLang="en-US" sz="2000" dirty="0">
                  <a:latin typeface="微软雅黑" panose="020B0503020204020204" pitchFamily="34" charset="-122"/>
                  <a:ea typeface="微软雅黑" panose="020B0503020204020204" pitchFamily="34" charset="-122"/>
                </a:rPr>
                <a:t>的证书</a:t>
              </a:r>
            </a:p>
          </p:txBody>
        </p:sp>
        <p:sp>
          <p:nvSpPr>
            <p:cNvPr id="63" name="TextBox 59"/>
            <p:cNvSpPr txBox="1">
              <a:spLocks noChangeArrowheads="1"/>
            </p:cNvSpPr>
            <p:nvPr/>
          </p:nvSpPr>
          <p:spPr bwMode="auto">
            <a:xfrm>
              <a:off x="1317770" y="3124433"/>
              <a:ext cx="5596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latin typeface="微软雅黑" panose="020B0503020204020204" pitchFamily="34" charset="-122"/>
                  <a:ea typeface="微软雅黑" panose="020B0503020204020204" pitchFamily="34" charset="-122"/>
                  <a:sym typeface="Wingdings" pitchFamily="2" charset="2"/>
                </a:rPr>
                <a:t></a:t>
              </a:r>
              <a:endParaRPr lang="zh-CN" altLang="en-US" sz="2800" dirty="0">
                <a:latin typeface="微软雅黑" panose="020B0503020204020204" pitchFamily="34" charset="-122"/>
                <a:ea typeface="微软雅黑" panose="020B0503020204020204" pitchFamily="34" charset="-122"/>
              </a:endParaRPr>
            </a:p>
          </p:txBody>
        </p:sp>
        <p:sp>
          <p:nvSpPr>
            <p:cNvPr id="64" name="TextBox 60"/>
            <p:cNvSpPr txBox="1">
              <a:spLocks noChangeArrowheads="1"/>
            </p:cNvSpPr>
            <p:nvPr/>
          </p:nvSpPr>
          <p:spPr bwMode="auto">
            <a:xfrm>
              <a:off x="8049872" y="3088709"/>
              <a:ext cx="505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latin typeface="微软雅黑" panose="020B0503020204020204" pitchFamily="34" charset="-122"/>
                  <a:ea typeface="微软雅黑" panose="020B0503020204020204" pitchFamily="34" charset="-122"/>
                  <a:sym typeface="Wingdings" pitchFamily="2" charset="2"/>
                </a:rPr>
                <a:t></a:t>
              </a:r>
              <a:endParaRPr lang="zh-CN" altLang="en-US" sz="28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97B0E006-57DB-4432-ACFE-EC7013F70077}"/>
              </a:ext>
            </a:extLst>
          </p:cNvPr>
          <p:cNvGrpSpPr/>
          <p:nvPr/>
        </p:nvGrpSpPr>
        <p:grpSpPr>
          <a:xfrm>
            <a:off x="1476158" y="3421353"/>
            <a:ext cx="9081605" cy="1365499"/>
            <a:chOff x="1476158" y="3616425"/>
            <a:chExt cx="9081605" cy="1365499"/>
          </a:xfrm>
        </p:grpSpPr>
        <p:sp>
          <p:nvSpPr>
            <p:cNvPr id="44" name="Line 584"/>
            <p:cNvSpPr>
              <a:spLocks noChangeShapeType="1"/>
            </p:cNvSpPr>
            <p:nvPr/>
          </p:nvSpPr>
          <p:spPr bwMode="auto">
            <a:xfrm flipV="1">
              <a:off x="3839940" y="4036469"/>
              <a:ext cx="4728401" cy="0"/>
            </a:xfrm>
            <a:prstGeom prst="line">
              <a:avLst/>
            </a:prstGeom>
            <a:noFill/>
            <a:ln w="28575">
              <a:solidFill>
                <a:srgbClr val="FF00FF"/>
              </a:solidFill>
              <a:round/>
              <a:headEnd type="none" w="sm" len="me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867">
                <a:latin typeface="微软雅黑" panose="020B0503020204020204" pitchFamily="34" charset="-122"/>
                <a:ea typeface="微软雅黑" panose="020B0503020204020204" pitchFamily="34" charset="-122"/>
              </a:endParaRPr>
            </a:p>
          </p:txBody>
        </p:sp>
        <p:sp>
          <p:nvSpPr>
            <p:cNvPr id="45" name="Rectangle 585"/>
            <p:cNvSpPr>
              <a:spLocks noChangeArrowheads="1"/>
            </p:cNvSpPr>
            <p:nvPr/>
          </p:nvSpPr>
          <p:spPr bwMode="auto">
            <a:xfrm>
              <a:off x="4545149" y="3843742"/>
              <a:ext cx="3060454" cy="400110"/>
            </a:xfrm>
            <a:prstGeom prst="rect">
              <a:avLst/>
            </a:prstGeom>
            <a:solidFill>
              <a:srgbClr val="5C307E"/>
            </a:solidFill>
            <a:ln w="6350">
              <a:solidFill>
                <a:schemeClr val="tx1"/>
              </a:solidFill>
              <a:miter lim="800000"/>
              <a:headEnd/>
              <a:tailEnd/>
            </a:ln>
            <a:effectLst/>
          </p:spPr>
          <p:txBody>
            <a:bodyPr wrap="none" anchor="ctr">
              <a:spAutoFit/>
            </a:bodyPr>
            <a:lstStyle/>
            <a:p>
              <a:pPr algn="ctr">
                <a:defRPr/>
              </a:pPr>
              <a:r>
                <a:rPr kumimoji="1" lang="zh-CN" altLang="en-US" sz="2000">
                  <a:solidFill>
                    <a:schemeClr val="bg1"/>
                  </a:solidFill>
                  <a:latin typeface="微软雅黑" panose="020B0503020204020204" pitchFamily="34" charset="-122"/>
                  <a:ea typeface="微软雅黑" panose="020B0503020204020204" pitchFamily="34" charset="-122"/>
                </a:rPr>
                <a:t>用 </a:t>
              </a:r>
              <a:r>
                <a:rPr kumimoji="1" lang="en-US" altLang="zh-CN" sz="2000">
                  <a:solidFill>
                    <a:schemeClr val="bg1"/>
                  </a:solidFill>
                  <a:latin typeface="微软雅黑" panose="020B0503020204020204" pitchFamily="34" charset="-122"/>
                  <a:ea typeface="微软雅黑" panose="020B0503020204020204" pitchFamily="34" charset="-122"/>
                </a:rPr>
                <a:t>B </a:t>
              </a:r>
              <a:r>
                <a:rPr kumimoji="1" lang="zh-CN" altLang="en-US" sz="2000">
                  <a:solidFill>
                    <a:schemeClr val="bg1"/>
                  </a:solidFill>
                  <a:latin typeface="微软雅黑" panose="020B0503020204020204" pitchFamily="34" charset="-122"/>
                  <a:ea typeface="微软雅黑" panose="020B0503020204020204" pitchFamily="34" charset="-122"/>
                </a:rPr>
                <a:t>的公钥加密的秘密数</a:t>
              </a:r>
              <a:endParaRPr kumimoji="1" lang="zh-CN" altLang="en-US" sz="2000" baseline="-25000">
                <a:solidFill>
                  <a:schemeClr val="bg1"/>
                </a:solidFill>
                <a:latin typeface="微软雅黑" panose="020B0503020204020204" pitchFamily="34" charset="-122"/>
                <a:ea typeface="微软雅黑" panose="020B0503020204020204" pitchFamily="34" charset="-122"/>
              </a:endParaRPr>
            </a:p>
          </p:txBody>
        </p:sp>
        <p:sp>
          <p:nvSpPr>
            <p:cNvPr id="46" name="Line 586"/>
            <p:cNvSpPr>
              <a:spLocks noChangeShapeType="1"/>
            </p:cNvSpPr>
            <p:nvPr/>
          </p:nvSpPr>
          <p:spPr bwMode="auto">
            <a:xfrm flipV="1">
              <a:off x="3839940" y="4602299"/>
              <a:ext cx="4696507" cy="0"/>
            </a:xfrm>
            <a:prstGeom prst="line">
              <a:avLst/>
            </a:prstGeom>
            <a:noFill/>
            <a:ln w="28575">
              <a:solidFill>
                <a:srgbClr val="FF00FF"/>
              </a:solidFill>
              <a:round/>
              <a:headEnd type="triangl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sz="1867">
                <a:latin typeface="微软雅黑" panose="020B0503020204020204" pitchFamily="34" charset="-122"/>
                <a:ea typeface="微软雅黑" panose="020B0503020204020204" pitchFamily="34" charset="-122"/>
              </a:endParaRPr>
            </a:p>
          </p:txBody>
        </p:sp>
        <p:sp>
          <p:nvSpPr>
            <p:cNvPr id="47" name="Rectangle 587"/>
            <p:cNvSpPr>
              <a:spLocks noChangeArrowheads="1"/>
            </p:cNvSpPr>
            <p:nvPr/>
          </p:nvSpPr>
          <p:spPr bwMode="auto">
            <a:xfrm>
              <a:off x="4825128" y="4396381"/>
              <a:ext cx="2492990" cy="400110"/>
            </a:xfrm>
            <a:prstGeom prst="rect">
              <a:avLst/>
            </a:prstGeom>
            <a:solidFill>
              <a:srgbClr val="5C307E"/>
            </a:solidFill>
            <a:ln w="6350">
              <a:solidFill>
                <a:schemeClr val="tx1"/>
              </a:solidFill>
              <a:miter lim="800000"/>
              <a:headEnd/>
              <a:tailEnd/>
            </a:ln>
            <a:effectLst/>
          </p:spPr>
          <p:txBody>
            <a:bodyPr wrap="none" anchor="ctr">
              <a:spAutoFit/>
            </a:bodyPr>
            <a:lstStyle/>
            <a:p>
              <a:pPr algn="ctr">
                <a:defRPr/>
              </a:pPr>
              <a:r>
                <a:rPr kumimoji="1" lang="zh-CN" altLang="en-US" sz="2000" dirty="0">
                  <a:solidFill>
                    <a:schemeClr val="bg1"/>
                  </a:solidFill>
                  <a:latin typeface="微软雅黑" panose="020B0503020204020204" pitchFamily="34" charset="-122"/>
                  <a:ea typeface="微软雅黑" panose="020B0503020204020204" pitchFamily="34" charset="-122"/>
                </a:rPr>
                <a:t>会话密钥的生成完毕</a:t>
              </a:r>
            </a:p>
          </p:txBody>
        </p:sp>
        <p:sp>
          <p:nvSpPr>
            <p:cNvPr id="52" name="Text Box 592"/>
            <p:cNvSpPr txBox="1">
              <a:spLocks noChangeArrowheads="1"/>
            </p:cNvSpPr>
            <p:nvPr/>
          </p:nvSpPr>
          <p:spPr bwMode="auto">
            <a:xfrm>
              <a:off x="1476158" y="3963445"/>
              <a:ext cx="232771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r>
                <a:rPr lang="zh-CN" altLang="en-US" sz="2000" dirty="0">
                  <a:latin typeface="微软雅黑" panose="020B0503020204020204" pitchFamily="34" charset="-122"/>
                  <a:ea typeface="微软雅黑" panose="020B0503020204020204" pitchFamily="34" charset="-122"/>
                </a:rPr>
                <a:t>生成秘密数</a:t>
              </a:r>
            </a:p>
            <a:p>
              <a:pPr algn="r" eaLnBrk="1" hangingPunct="1"/>
              <a:r>
                <a:rPr lang="zh-CN" altLang="en-US" sz="2000" dirty="0">
                  <a:latin typeface="微软雅黑" panose="020B0503020204020204" pitchFamily="34" charset="-122"/>
                  <a:ea typeface="微软雅黑" panose="020B0503020204020204" pitchFamily="34" charset="-122"/>
                </a:rPr>
                <a:t>用秘密数生成</a:t>
              </a:r>
            </a:p>
            <a:p>
              <a:pPr algn="r" eaLnBrk="1" hangingPunct="1"/>
              <a:r>
                <a:rPr lang="zh-CN" altLang="en-US" sz="2000" dirty="0">
                  <a:latin typeface="微软雅黑" panose="020B0503020204020204" pitchFamily="34" charset="-122"/>
                  <a:ea typeface="微软雅黑" panose="020B0503020204020204" pitchFamily="34" charset="-122"/>
                </a:rPr>
                <a:t>会话密钥</a:t>
              </a:r>
            </a:p>
          </p:txBody>
        </p:sp>
        <p:sp>
          <p:nvSpPr>
            <p:cNvPr id="53" name="Text Box 593"/>
            <p:cNvSpPr txBox="1">
              <a:spLocks noChangeArrowheads="1"/>
            </p:cNvSpPr>
            <p:nvPr/>
          </p:nvSpPr>
          <p:spPr bwMode="auto">
            <a:xfrm>
              <a:off x="8704948" y="4274038"/>
              <a:ext cx="185281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用秘密数</a:t>
              </a:r>
            </a:p>
            <a:p>
              <a:pPr eaLnBrk="1" hangingPunct="1"/>
              <a:r>
                <a:rPr lang="zh-CN" altLang="en-US" sz="2000" dirty="0">
                  <a:latin typeface="微软雅黑" panose="020B0503020204020204" pitchFamily="34" charset="-122"/>
                  <a:ea typeface="微软雅黑" panose="020B0503020204020204" pitchFamily="34" charset="-122"/>
                </a:rPr>
                <a:t>生成会话密钥</a:t>
              </a:r>
            </a:p>
          </p:txBody>
        </p:sp>
        <p:sp>
          <p:nvSpPr>
            <p:cNvPr id="65" name="TextBox 61"/>
            <p:cNvSpPr txBox="1">
              <a:spLocks noChangeArrowheads="1"/>
            </p:cNvSpPr>
            <p:nvPr/>
          </p:nvSpPr>
          <p:spPr bwMode="auto">
            <a:xfrm>
              <a:off x="8049872" y="4197471"/>
              <a:ext cx="505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latin typeface="微软雅黑" panose="020B0503020204020204" pitchFamily="34" charset="-122"/>
                  <a:ea typeface="微软雅黑" panose="020B0503020204020204" pitchFamily="34" charset="-122"/>
                  <a:sym typeface="Wingdings" pitchFamily="2" charset="2"/>
                </a:rPr>
                <a:t></a:t>
              </a:r>
              <a:endParaRPr lang="zh-CN" altLang="en-US" sz="2800" dirty="0">
                <a:latin typeface="微软雅黑" panose="020B0503020204020204" pitchFamily="34" charset="-122"/>
                <a:ea typeface="微软雅黑" panose="020B0503020204020204" pitchFamily="34" charset="-122"/>
              </a:endParaRPr>
            </a:p>
          </p:txBody>
        </p:sp>
        <p:sp>
          <p:nvSpPr>
            <p:cNvPr id="66" name="TextBox 62"/>
            <p:cNvSpPr txBox="1">
              <a:spLocks noChangeArrowheads="1"/>
            </p:cNvSpPr>
            <p:nvPr/>
          </p:nvSpPr>
          <p:spPr bwMode="auto">
            <a:xfrm>
              <a:off x="3888672" y="3616425"/>
              <a:ext cx="5596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latin typeface="微软雅黑" panose="020B0503020204020204" pitchFamily="34" charset="-122"/>
                  <a:ea typeface="微软雅黑" panose="020B0503020204020204" pitchFamily="34" charset="-122"/>
                  <a:sym typeface="Wingdings" pitchFamily="2" charset="2"/>
                </a:rPr>
                <a:t></a:t>
              </a:r>
              <a:endParaRPr lang="zh-CN" altLang="en-US" sz="2800"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BB8C3E8E-B841-4BAD-A84D-727769EFDC50}"/>
              </a:ext>
            </a:extLst>
          </p:cNvPr>
          <p:cNvGrpSpPr/>
          <p:nvPr/>
        </p:nvGrpSpPr>
        <p:grpSpPr>
          <a:xfrm>
            <a:off x="4404440" y="4574543"/>
            <a:ext cx="3642464" cy="835877"/>
            <a:chOff x="4404440" y="4769615"/>
            <a:chExt cx="3642464" cy="835877"/>
          </a:xfrm>
        </p:grpSpPr>
        <p:sp>
          <p:nvSpPr>
            <p:cNvPr id="48" name="AutoShape 588"/>
            <p:cNvSpPr>
              <a:spLocks noChangeArrowheads="1"/>
            </p:cNvSpPr>
            <p:nvPr/>
          </p:nvSpPr>
          <p:spPr bwMode="auto">
            <a:xfrm>
              <a:off x="4404440" y="5133479"/>
              <a:ext cx="3642464" cy="472013"/>
            </a:xfrm>
            <a:prstGeom prst="leftRightArrow">
              <a:avLst>
                <a:gd name="adj1" fmla="val 61667"/>
                <a:gd name="adj2" fmla="val 18328"/>
              </a:avLst>
            </a:prstGeom>
            <a:solidFill>
              <a:srgbClr val="FFC000"/>
            </a:solidFill>
            <a:ln w="9525">
              <a:solidFill>
                <a:schemeClr val="tx1"/>
              </a:solidFill>
              <a:miter lim="800000"/>
              <a:headEnd/>
              <a:tailEnd/>
            </a:ln>
          </p:spPr>
          <p:txBody>
            <a:bodyPr wrap="none" anchor="ctr"/>
            <a:lstStyle/>
            <a:p>
              <a:pPr algn="ctr"/>
              <a:r>
                <a:rPr lang="zh-CN" altLang="en-US" sz="2000" dirty="0">
                  <a:latin typeface="微软雅黑" panose="020B0503020204020204" pitchFamily="34" charset="-122"/>
                  <a:ea typeface="微软雅黑" panose="020B0503020204020204" pitchFamily="34" charset="-122"/>
                </a:rPr>
                <a:t>数据传输（用会话密钥加密）</a:t>
              </a:r>
            </a:p>
          </p:txBody>
        </p:sp>
        <p:sp>
          <p:nvSpPr>
            <p:cNvPr id="67" name="TextBox 61"/>
            <p:cNvSpPr txBox="1">
              <a:spLocks noChangeArrowheads="1"/>
            </p:cNvSpPr>
            <p:nvPr/>
          </p:nvSpPr>
          <p:spPr bwMode="auto">
            <a:xfrm>
              <a:off x="5912168" y="4769615"/>
              <a:ext cx="505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dirty="0">
                  <a:latin typeface="微软雅黑" panose="020B0503020204020204" pitchFamily="34" charset="-122"/>
                  <a:ea typeface="微软雅黑" panose="020B0503020204020204" pitchFamily="34" charset="-122"/>
                  <a:sym typeface="Wingdings" pitchFamily="2" charset="2"/>
                </a:rPr>
                <a:t></a:t>
              </a:r>
              <a:endParaRPr lang="zh-CN" altLang="en-US" sz="2800" dirty="0">
                <a:latin typeface="微软雅黑" panose="020B0503020204020204" pitchFamily="34" charset="-122"/>
                <a:ea typeface="微软雅黑" panose="020B0503020204020204" pitchFamily="34" charset="-122"/>
              </a:endParaRPr>
            </a:p>
          </p:txBody>
        </p:sp>
      </p:grpSp>
      <p:pic>
        <p:nvPicPr>
          <p:cNvPr id="6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652" y="1644635"/>
            <a:ext cx="466565" cy="466567"/>
          </a:xfrm>
          <a:prstGeom prst="rect">
            <a:avLst/>
          </a:prstGeom>
          <a:noFill/>
          <a:extLst>
            <a:ext uri="{909E8E84-426E-40DD-AFC4-6F175D3DCCD1}">
              <a14:hiddenFill xmlns:a14="http://schemas.microsoft.com/office/drawing/2010/main">
                <a:solidFill>
                  <a:srgbClr val="FFFFFF"/>
                </a:solidFill>
              </a14:hiddenFill>
            </a:ext>
          </a:extLst>
        </p:spPr>
      </p:pic>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2096" y="1520234"/>
            <a:ext cx="488701" cy="684183"/>
          </a:xfrm>
          <a:prstGeom prst="rect">
            <a:avLst/>
          </a:prstGeom>
        </p:spPr>
      </p:pic>
      <p:sp>
        <p:nvSpPr>
          <p:cNvPr id="68" name="标题 1">
            <a:extLst>
              <a:ext uri="{FF2B5EF4-FFF2-40B4-BE49-F238E27FC236}">
                <a16:creationId xmlns:a16="http://schemas.microsoft.com/office/drawing/2014/main" id="{867F2460-6313-43E9-BBFD-D64E6B0BC1FD}"/>
              </a:ext>
            </a:extLst>
          </p:cNvPr>
          <p:cNvSpPr>
            <a:spLocks noGrp="1"/>
          </p:cNvSpPr>
          <p:nvPr>
            <p:ph type="title"/>
          </p:nvPr>
        </p:nvSpPr>
        <p:spPr>
          <a:xfrm>
            <a:off x="1307508" y="365126"/>
            <a:ext cx="8220812" cy="879086"/>
          </a:xfrm>
        </p:spPr>
        <p:txBody>
          <a:bodyPr>
            <a:normAutofit/>
          </a:bodyPr>
          <a:lstStyle/>
          <a:p>
            <a:r>
              <a:rPr lang="zh-CN" altLang="en-US" dirty="0"/>
              <a:t>安全套接字层协议</a:t>
            </a:r>
            <a:r>
              <a:rPr lang="en-US" altLang="zh-CN" dirty="0"/>
              <a:t>SSL </a:t>
            </a:r>
            <a:r>
              <a:rPr lang="en-US" altLang="zh-CN" sz="3200" dirty="0"/>
              <a:t>(2/2)</a:t>
            </a:r>
            <a:endParaRPr lang="en-US" altLang="zh-CN" dirty="0"/>
          </a:p>
        </p:txBody>
      </p:sp>
      <p:sp>
        <p:nvSpPr>
          <p:cNvPr id="71" name="Text Placeholder 4">
            <a:extLst>
              <a:ext uri="{FF2B5EF4-FFF2-40B4-BE49-F238E27FC236}">
                <a16:creationId xmlns:a16="http://schemas.microsoft.com/office/drawing/2014/main" id="{B6829247-0C2F-4378-8926-6E82BB88921B}"/>
              </a:ext>
            </a:extLst>
          </p:cNvPr>
          <p:cNvSpPr txBox="1">
            <a:spLocks/>
          </p:cNvSpPr>
          <p:nvPr/>
        </p:nvSpPr>
        <p:spPr>
          <a:xfrm>
            <a:off x="4637749" y="5836194"/>
            <a:ext cx="3485171" cy="666142"/>
          </a:xfrm>
          <a:prstGeom prst="round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defRPr/>
            </a:pPr>
            <a:r>
              <a:rPr lang="en-US" altLang="zh-CN" sz="2400" dirty="0">
                <a:solidFill>
                  <a:srgbClr val="7030A0"/>
                </a:solidFill>
              </a:rPr>
              <a:t>SSL </a:t>
            </a:r>
            <a:r>
              <a:rPr lang="zh-CN" altLang="en-US" sz="2400" dirty="0">
                <a:solidFill>
                  <a:srgbClr val="7030A0"/>
                </a:solidFill>
              </a:rPr>
              <a:t>安全会话建立过程</a:t>
            </a:r>
          </a:p>
        </p:txBody>
      </p:sp>
      <p:sp>
        <p:nvSpPr>
          <p:cNvPr id="72" name="页脚占位符 8">
            <a:extLst>
              <a:ext uri="{FF2B5EF4-FFF2-40B4-BE49-F238E27FC236}">
                <a16:creationId xmlns:a16="http://schemas.microsoft.com/office/drawing/2014/main" id="{E5BB3243-BDFC-48E3-92AF-700DEAD842D2}"/>
              </a:ext>
            </a:extLst>
          </p:cNvPr>
          <p:cNvSpPr>
            <a:spLocks noGrp="1"/>
          </p:cNvSpPr>
          <p:nvPr>
            <p:ph type="ftr" sz="quarter" idx="11"/>
          </p:nvPr>
        </p:nvSpPr>
        <p:spPr>
          <a:xfrm>
            <a:off x="4392168" y="6489303"/>
            <a:ext cx="4114800" cy="365125"/>
          </a:xfrm>
        </p:spPr>
        <p:txBody>
          <a:bodyPr/>
          <a:lstStyle/>
          <a:p>
            <a:r>
              <a:rPr kumimoji="1" lang="zh-CN" altLang="en-US" dirty="0"/>
              <a:t>引自：计算机网络（第</a:t>
            </a:r>
            <a:r>
              <a:rPr kumimoji="1" lang="en-US" altLang="zh-CN" dirty="0"/>
              <a:t>7</a:t>
            </a:r>
            <a:r>
              <a:rPr kumimoji="1" lang="zh-CN" altLang="en-US" dirty="0"/>
              <a:t>版）谢希仁 编著</a:t>
            </a:r>
          </a:p>
        </p:txBody>
      </p:sp>
      <p:sp>
        <p:nvSpPr>
          <p:cNvPr id="73" name="日期占位符 9">
            <a:extLst>
              <a:ext uri="{FF2B5EF4-FFF2-40B4-BE49-F238E27FC236}">
                <a16:creationId xmlns:a16="http://schemas.microsoft.com/office/drawing/2014/main" id="{0AF11B5D-AD47-4348-965A-FFA80820D5CE}"/>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60" name="灯片编号占位符 3">
            <a:extLst>
              <a:ext uri="{FF2B5EF4-FFF2-40B4-BE49-F238E27FC236}">
                <a16:creationId xmlns:a16="http://schemas.microsoft.com/office/drawing/2014/main" id="{FFAFF568-8D6B-4C70-8D5B-7829882192E5}"/>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51738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up)">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outVertical)">
                                      <p:cBhvr>
                                        <p:cTn id="16" dur="75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7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outVertical)">
                                      <p:cBhvr>
                                        <p:cTn id="26" dur="7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outVertical)">
                                      <p:cBhvr>
                                        <p:cTn id="3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91900-FD70-954E-810B-36B977066C96}"/>
              </a:ext>
            </a:extLst>
          </p:cNvPr>
          <p:cNvSpPr>
            <a:spLocks noGrp="1"/>
          </p:cNvSpPr>
          <p:nvPr>
            <p:ph type="title"/>
          </p:nvPr>
        </p:nvSpPr>
        <p:spPr/>
        <p:txBody>
          <a:bodyPr/>
          <a:lstStyle/>
          <a:p>
            <a:r>
              <a:rPr kumimoji="1" lang="en-US" altLang="zh-CN" dirty="0"/>
              <a:t>8.2.	</a:t>
            </a:r>
            <a:r>
              <a:rPr kumimoji="1" lang="zh-CN" altLang="en-US" dirty="0"/>
              <a:t>网络攻击与威胁</a:t>
            </a:r>
          </a:p>
        </p:txBody>
      </p:sp>
      <p:sp>
        <p:nvSpPr>
          <p:cNvPr id="3" name="内容占位符 2">
            <a:extLst>
              <a:ext uri="{FF2B5EF4-FFF2-40B4-BE49-F238E27FC236}">
                <a16:creationId xmlns:a16="http://schemas.microsoft.com/office/drawing/2014/main" id="{A0EB6596-79CE-8340-87C2-71E20B468798}"/>
              </a:ext>
            </a:extLst>
          </p:cNvPr>
          <p:cNvSpPr>
            <a:spLocks noGrp="1"/>
          </p:cNvSpPr>
          <p:nvPr>
            <p:ph idx="1"/>
          </p:nvPr>
        </p:nvSpPr>
        <p:spPr/>
        <p:txBody>
          <a:bodyPr/>
          <a:lstStyle/>
          <a:p>
            <a:pPr lvl="0"/>
            <a:r>
              <a:rPr lang="zh-CN" altLang="en-US" dirty="0"/>
              <a:t> 被动式攻击</a:t>
            </a:r>
            <a:endParaRPr lang="en-US" altLang="zh-CN" dirty="0"/>
          </a:p>
          <a:p>
            <a:pPr lvl="1"/>
            <a:r>
              <a:rPr lang="zh-CN" altLang="en-US" dirty="0"/>
              <a:t>窃听 </a:t>
            </a:r>
            <a:r>
              <a:rPr lang="en-US" altLang="zh-CN" dirty="0"/>
              <a:t>Eavesdropping</a:t>
            </a:r>
          </a:p>
          <a:p>
            <a:pPr lvl="1"/>
            <a:r>
              <a:rPr lang="zh-CN" altLang="en-US" dirty="0"/>
              <a:t>嗅探 </a:t>
            </a:r>
            <a:r>
              <a:rPr lang="en-US" altLang="zh-CN" dirty="0"/>
              <a:t>Sniffing </a:t>
            </a:r>
          </a:p>
          <a:p>
            <a:pPr lvl="0"/>
            <a:r>
              <a:rPr lang="zh-CN" altLang="en-US" dirty="0"/>
              <a:t> 主动式攻击</a:t>
            </a:r>
            <a:endParaRPr lang="en-US" altLang="zh-CN" dirty="0"/>
          </a:p>
          <a:p>
            <a:pPr lvl="1"/>
            <a:r>
              <a:rPr lang="zh-CN" altLang="zh-CN" dirty="0"/>
              <a:t>网络欺骗 </a:t>
            </a:r>
            <a:r>
              <a:rPr lang="en-US" altLang="zh-CN" dirty="0"/>
              <a:t>Spoofing </a:t>
            </a:r>
          </a:p>
          <a:p>
            <a:pPr lvl="1"/>
            <a:r>
              <a:rPr lang="zh-CN" altLang="zh-CN" dirty="0"/>
              <a:t>干扰与瘫痪 </a:t>
            </a:r>
            <a:r>
              <a:rPr lang="en-US" altLang="zh-CN" dirty="0"/>
              <a:t>Disruption(</a:t>
            </a:r>
            <a:r>
              <a:rPr lang="en-US" altLang="zh-CN" dirty="0" err="1"/>
              <a:t>DDos</a:t>
            </a:r>
            <a:r>
              <a:rPr lang="en-US" altLang="zh-CN" dirty="0"/>
              <a:t>)</a:t>
            </a:r>
            <a:endParaRPr kumimoji="1" lang="zh-CN" altLang="en-US" dirty="0"/>
          </a:p>
        </p:txBody>
      </p:sp>
      <p:sp>
        <p:nvSpPr>
          <p:cNvPr id="4" name="灯片编号占位符 3">
            <a:extLst>
              <a:ext uri="{FF2B5EF4-FFF2-40B4-BE49-F238E27FC236}">
                <a16:creationId xmlns:a16="http://schemas.microsoft.com/office/drawing/2014/main" id="{2D00757D-C34A-4E4F-9426-52F5FB615C4A}"/>
              </a:ext>
            </a:extLst>
          </p:cNvPr>
          <p:cNvSpPr>
            <a:spLocks noGrp="1"/>
          </p:cNvSpPr>
          <p:nvPr>
            <p:ph type="sldNum" sz="quarter" idx="12"/>
          </p:nvPr>
        </p:nvSpPr>
        <p:spPr>
          <a:xfrm>
            <a:off x="9448800" y="6489303"/>
            <a:ext cx="2743200" cy="365125"/>
          </a:xfrm>
        </p:spPr>
        <p:txBody>
          <a:bodyPr/>
          <a:lstStyle/>
          <a:p>
            <a:fld id="{8D4D1E41-7A09-AB4A-A4E1-09765ADA2698}" type="slidenum">
              <a:rPr kumimoji="1" lang="zh-CN" altLang="en-US" smtClean="0"/>
              <a:pPr/>
              <a:t>13</a:t>
            </a:fld>
            <a:endParaRPr kumimoji="1" lang="zh-CN" altLang="en-US" dirty="0"/>
          </a:p>
        </p:txBody>
      </p:sp>
      <p:sp>
        <p:nvSpPr>
          <p:cNvPr id="5" name="日期占位符 9">
            <a:extLst>
              <a:ext uri="{FF2B5EF4-FFF2-40B4-BE49-F238E27FC236}">
                <a16:creationId xmlns:a16="http://schemas.microsoft.com/office/drawing/2014/main" id="{9897C835-1253-4F14-A2F8-AEE95AAF4EC8}"/>
              </a:ext>
            </a:extLst>
          </p:cNvPr>
          <p:cNvSpPr>
            <a:spLocks noGrp="1"/>
          </p:cNvSpPr>
          <p:nvPr>
            <p:ph type="dt" sz="half" idx="10"/>
          </p:nvPr>
        </p:nvSpPr>
        <p:spPr>
          <a:xfrm>
            <a:off x="216817" y="6489303"/>
            <a:ext cx="2743200" cy="365125"/>
          </a:xfrm>
        </p:spPr>
        <p:txBody>
          <a:bodyPr/>
          <a:lstStyle/>
          <a:p>
            <a:r>
              <a:rPr kumimoji="1" lang="en-US" altLang="zh-CN" dirty="0"/>
              <a:t>8.2.1</a:t>
            </a:r>
            <a:r>
              <a:rPr kumimoji="1" lang="zh-CN" altLang="en-US" dirty="0"/>
              <a:t>网络攻击概述</a:t>
            </a:r>
          </a:p>
        </p:txBody>
      </p:sp>
      <p:pic>
        <p:nvPicPr>
          <p:cNvPr id="7" name="图片 6">
            <a:extLst>
              <a:ext uri="{FF2B5EF4-FFF2-40B4-BE49-F238E27FC236}">
                <a16:creationId xmlns:a16="http://schemas.microsoft.com/office/drawing/2014/main" id="{1933A731-E133-4A3C-81E7-E74D35E86E15}"/>
              </a:ext>
            </a:extLst>
          </p:cNvPr>
          <p:cNvPicPr>
            <a:picLocks noChangeAspect="1"/>
          </p:cNvPicPr>
          <p:nvPr/>
        </p:nvPicPr>
        <p:blipFill>
          <a:blip r:embed="rId3"/>
          <a:stretch>
            <a:fillRect/>
          </a:stretch>
        </p:blipFill>
        <p:spPr>
          <a:xfrm>
            <a:off x="6467723" y="1428548"/>
            <a:ext cx="5106726" cy="2154400"/>
          </a:xfrm>
          <a:prstGeom prst="rect">
            <a:avLst/>
          </a:prstGeom>
        </p:spPr>
      </p:pic>
      <p:sp>
        <p:nvSpPr>
          <p:cNvPr id="9" name="文本框 8">
            <a:extLst>
              <a:ext uri="{FF2B5EF4-FFF2-40B4-BE49-F238E27FC236}">
                <a16:creationId xmlns:a16="http://schemas.microsoft.com/office/drawing/2014/main" id="{4E638178-EA67-4EA9-8CCD-D01A2C7238CD}"/>
              </a:ext>
            </a:extLst>
          </p:cNvPr>
          <p:cNvSpPr txBox="1"/>
          <p:nvPr/>
        </p:nvSpPr>
        <p:spPr>
          <a:xfrm>
            <a:off x="6467723" y="3718309"/>
            <a:ext cx="4886077" cy="369332"/>
          </a:xfrm>
          <a:prstGeom prst="rect">
            <a:avLst/>
          </a:prstGeom>
          <a:noFill/>
        </p:spPr>
        <p:txBody>
          <a:bodyPr wrap="square">
            <a:spAutoFit/>
          </a:bodyPr>
          <a:lstStyle/>
          <a:p>
            <a:r>
              <a:rPr lang="zh-CN" altLang="en-US" dirty="0"/>
              <a:t>搭线窃听</a:t>
            </a:r>
            <a:r>
              <a:rPr lang="en-US" altLang="zh-CN" dirty="0"/>
              <a:t>-</a:t>
            </a:r>
            <a:r>
              <a:rPr lang="zh-CN" altLang="en-US" dirty="0"/>
              <a:t>被动式攻击，德国电影</a:t>
            </a:r>
            <a:r>
              <a:rPr lang="en-US" altLang="zh-CN" dirty="0"/>
              <a:t>《</a:t>
            </a:r>
            <a:r>
              <a:rPr lang="zh-CN" altLang="en-US" dirty="0"/>
              <a:t>窃听风暴</a:t>
            </a:r>
            <a:r>
              <a:rPr lang="en-US" altLang="zh-CN" dirty="0"/>
              <a:t>》</a:t>
            </a:r>
            <a:endParaRPr lang="zh-CN" altLang="en-US" dirty="0"/>
          </a:p>
        </p:txBody>
      </p:sp>
      <p:sp>
        <p:nvSpPr>
          <p:cNvPr id="13" name="文本框 12">
            <a:extLst>
              <a:ext uri="{FF2B5EF4-FFF2-40B4-BE49-F238E27FC236}">
                <a16:creationId xmlns:a16="http://schemas.microsoft.com/office/drawing/2014/main" id="{6C3900F6-E71D-4C08-B2E7-E805E973FFAD}"/>
              </a:ext>
            </a:extLst>
          </p:cNvPr>
          <p:cNvSpPr txBox="1"/>
          <p:nvPr/>
        </p:nvSpPr>
        <p:spPr>
          <a:xfrm>
            <a:off x="6899610" y="6227902"/>
            <a:ext cx="4242952" cy="369332"/>
          </a:xfrm>
          <a:prstGeom prst="rect">
            <a:avLst/>
          </a:prstGeom>
          <a:noFill/>
        </p:spPr>
        <p:txBody>
          <a:bodyPr wrap="square">
            <a:spAutoFit/>
          </a:bodyPr>
          <a:lstStyle/>
          <a:p>
            <a:r>
              <a:rPr lang="zh-CN" altLang="en-US" dirty="0"/>
              <a:t>网银大盗木马</a:t>
            </a:r>
            <a:r>
              <a:rPr lang="en-US" altLang="zh-CN" dirty="0"/>
              <a:t>-</a:t>
            </a:r>
            <a:r>
              <a:rPr lang="zh-CN" altLang="en-US" dirty="0"/>
              <a:t>删除用户信息、恶意挖矿</a:t>
            </a:r>
          </a:p>
        </p:txBody>
      </p:sp>
      <p:grpSp>
        <p:nvGrpSpPr>
          <p:cNvPr id="14" name="组合 13">
            <a:extLst>
              <a:ext uri="{FF2B5EF4-FFF2-40B4-BE49-F238E27FC236}">
                <a16:creationId xmlns:a16="http://schemas.microsoft.com/office/drawing/2014/main" id="{FDB208D9-949A-4D15-8D61-28C0BAF6FEFA}"/>
              </a:ext>
            </a:extLst>
          </p:cNvPr>
          <p:cNvGrpSpPr/>
          <p:nvPr/>
        </p:nvGrpSpPr>
        <p:grpSpPr>
          <a:xfrm>
            <a:off x="6467723" y="4201420"/>
            <a:ext cx="5106726" cy="1978242"/>
            <a:chOff x="6467723" y="4201420"/>
            <a:chExt cx="4747838" cy="1769288"/>
          </a:xfrm>
        </p:grpSpPr>
        <p:pic>
          <p:nvPicPr>
            <p:cNvPr id="11" name="图片 10">
              <a:extLst>
                <a:ext uri="{FF2B5EF4-FFF2-40B4-BE49-F238E27FC236}">
                  <a16:creationId xmlns:a16="http://schemas.microsoft.com/office/drawing/2014/main" id="{A53B1739-3086-4D46-9A75-EFADE5B9D6E3}"/>
                </a:ext>
              </a:extLst>
            </p:cNvPr>
            <p:cNvPicPr>
              <a:picLocks noChangeAspect="1"/>
            </p:cNvPicPr>
            <p:nvPr/>
          </p:nvPicPr>
          <p:blipFill>
            <a:blip r:embed="rId4"/>
            <a:stretch>
              <a:fillRect/>
            </a:stretch>
          </p:blipFill>
          <p:spPr>
            <a:xfrm>
              <a:off x="6467723" y="4231619"/>
              <a:ext cx="2605377" cy="1739089"/>
            </a:xfrm>
            <a:prstGeom prst="rect">
              <a:avLst/>
            </a:prstGeom>
          </p:spPr>
        </p:pic>
        <p:pic>
          <p:nvPicPr>
            <p:cNvPr id="1026" name="Picture 2">
              <a:extLst>
                <a:ext uri="{FF2B5EF4-FFF2-40B4-BE49-F238E27FC236}">
                  <a16:creationId xmlns:a16="http://schemas.microsoft.com/office/drawing/2014/main" id="{E6D5376D-69A0-47DA-A14F-342E761023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3100" y="4201420"/>
              <a:ext cx="2142461" cy="17591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95597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4AB3-529E-413F-85B1-5C1BD70860CA}"/>
              </a:ext>
            </a:extLst>
          </p:cNvPr>
          <p:cNvSpPr>
            <a:spLocks noGrp="1"/>
          </p:cNvSpPr>
          <p:nvPr>
            <p:ph type="title"/>
          </p:nvPr>
        </p:nvSpPr>
        <p:spPr/>
        <p:txBody>
          <a:bodyPr>
            <a:normAutofit/>
          </a:bodyPr>
          <a:lstStyle/>
          <a:p>
            <a:r>
              <a:rPr lang="zh-CN" altLang="en-US" dirty="0"/>
              <a:t>安全传输层协议</a:t>
            </a:r>
            <a:r>
              <a:rPr lang="en-US" altLang="zh-CN" dirty="0"/>
              <a:t>TLS </a:t>
            </a:r>
            <a:r>
              <a:rPr lang="en-US" altLang="zh-CN" sz="2800" dirty="0"/>
              <a:t>(1/11)</a:t>
            </a:r>
            <a:endParaRPr lang="zh-CN" altLang="en-US" dirty="0"/>
          </a:p>
        </p:txBody>
      </p:sp>
      <p:sp>
        <p:nvSpPr>
          <p:cNvPr id="5" name="Rectangle 3">
            <a:extLst>
              <a:ext uri="{FF2B5EF4-FFF2-40B4-BE49-F238E27FC236}">
                <a16:creationId xmlns:a16="http://schemas.microsoft.com/office/drawing/2014/main" id="{746037A2-0B68-44D2-92B0-C78DD1219CB5}"/>
              </a:ext>
            </a:extLst>
          </p:cNvPr>
          <p:cNvSpPr txBox="1">
            <a:spLocks noChangeArrowheads="1"/>
          </p:cNvSpPr>
          <p:nvPr/>
        </p:nvSpPr>
        <p:spPr>
          <a:xfrm>
            <a:off x="557345" y="1512905"/>
            <a:ext cx="12540344" cy="30548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rgbClr val="7030A0"/>
              </a:buClr>
              <a:buFont typeface="Wingdings" panose="05000000000000000000" pitchFamily="2" charset="2"/>
              <a:buChar char="Ø"/>
            </a:pPr>
            <a:r>
              <a:rPr lang="zh-CN" altLang="en-US" sz="3200" dirty="0">
                <a:latin typeface="微软雅黑" panose="020B0503020204020204" pitchFamily="34" charset="-122"/>
                <a:ea typeface="微软雅黑" panose="020B0503020204020204" pitchFamily="34" charset="-122"/>
              </a:rPr>
              <a:t>在传输层之上广泛部署的安全协议</a:t>
            </a:r>
            <a:endParaRPr lang="en-US" sz="3200" dirty="0">
              <a:latin typeface="微软雅黑" panose="020B0503020204020204" pitchFamily="34" charset="-122"/>
              <a:ea typeface="微软雅黑" panose="020B0503020204020204" pitchFamily="34" charset="-122"/>
            </a:endParaRPr>
          </a:p>
          <a:p>
            <a:pPr marL="862012" lvl="1" indent="-457200">
              <a:buClr>
                <a:srgbClr val="7030A0"/>
              </a:buClr>
            </a:pPr>
            <a:r>
              <a:rPr lang="zh-CN" altLang="en-US" sz="2800" dirty="0">
                <a:latin typeface="微软雅黑" panose="020B0503020204020204" pitchFamily="34" charset="-122"/>
                <a:ea typeface="微软雅黑" panose="020B0503020204020204" pitchFamily="34" charset="-122"/>
              </a:rPr>
              <a:t>几乎所有浏览器都支持，</a:t>
            </a:r>
            <a:r>
              <a:rPr lang="en-US" sz="2800" dirty="0">
                <a:latin typeface="微软雅黑" panose="020B0503020204020204" pitchFamily="34" charset="-122"/>
                <a:ea typeface="微软雅黑" panose="020B0503020204020204" pitchFamily="34" charset="-122"/>
              </a:rPr>
              <a:t>web</a:t>
            </a:r>
            <a:r>
              <a:rPr lang="zh-CN" altLang="en-US" sz="2800" dirty="0">
                <a:latin typeface="微软雅黑" panose="020B0503020204020204" pitchFamily="34" charset="-122"/>
                <a:ea typeface="微软雅黑" panose="020B0503020204020204" pitchFamily="34" charset="-122"/>
              </a:rPr>
              <a:t>服务器：</a:t>
            </a:r>
            <a:r>
              <a:rPr lang="en-US" sz="2800" dirty="0">
                <a:latin typeface="微软雅黑" panose="020B0503020204020204" pitchFamily="34" charset="-122"/>
                <a:ea typeface="微软雅黑" panose="020B0503020204020204" pitchFamily="34" charset="-122"/>
              </a:rPr>
              <a:t>https（</a:t>
            </a:r>
            <a:r>
              <a:rPr lang="zh-CN" altLang="en-US" sz="2800" dirty="0">
                <a:latin typeface="微软雅黑" panose="020B0503020204020204" pitchFamily="34" charset="-122"/>
                <a:ea typeface="微软雅黑" panose="020B0503020204020204" pitchFamily="34" charset="-122"/>
              </a:rPr>
              <a:t>端口</a:t>
            </a:r>
            <a:r>
              <a:rPr lang="en-US" altLang="zh-CN" sz="2800" dirty="0">
                <a:latin typeface="微软雅黑" panose="020B0503020204020204" pitchFamily="34" charset="-122"/>
                <a:ea typeface="微软雅黑" panose="020B0503020204020204" pitchFamily="34" charset="-122"/>
              </a:rPr>
              <a:t>443</a:t>
            </a:r>
            <a:r>
              <a:rPr lang="zh-CN" altLang="en-US" sz="2800" dirty="0">
                <a:latin typeface="微软雅黑" panose="020B0503020204020204" pitchFamily="34" charset="-122"/>
                <a:ea typeface="微软雅黑" panose="020B0503020204020204" pitchFamily="34" charset="-122"/>
              </a:rPr>
              <a:t>）</a:t>
            </a:r>
            <a:endParaRPr lang="en-US" sz="2800" dirty="0">
              <a:latin typeface="微软雅黑" panose="020B0503020204020204" pitchFamily="34" charset="-122"/>
              <a:ea typeface="微软雅黑" panose="020B0503020204020204" pitchFamily="34" charset="-122"/>
            </a:endParaRPr>
          </a:p>
          <a:p>
            <a:pPr marL="457200" indent="-457200">
              <a:buClr>
                <a:srgbClr val="7030A0"/>
              </a:buClr>
              <a:buFont typeface="Wingdings" panose="05000000000000000000" pitchFamily="2" charset="2"/>
              <a:buChar char="Ø"/>
            </a:pPr>
            <a:r>
              <a:rPr lang="zh-CN" altLang="en-US" sz="3200" dirty="0">
                <a:latin typeface="微软雅黑" panose="020B0503020204020204" pitchFamily="34" charset="-122"/>
                <a:ea typeface="微软雅黑" panose="020B0503020204020204" pitchFamily="34" charset="-122"/>
              </a:rPr>
              <a:t>提供以下安全保障</a:t>
            </a:r>
            <a:r>
              <a:rPr lang="en-US" sz="3200" dirty="0">
                <a:latin typeface="微软雅黑" panose="020B0503020204020204" pitchFamily="34" charset="-122"/>
                <a:ea typeface="微软雅黑" panose="020B0503020204020204" pitchFamily="34" charset="-122"/>
              </a:rPr>
              <a:t>:</a:t>
            </a:r>
          </a:p>
          <a:p>
            <a:pPr marL="801687" lvl="1" indent="-457200">
              <a:spcBef>
                <a:spcPts val="200"/>
              </a:spcBef>
              <a:buClr>
                <a:srgbClr val="7030A0"/>
              </a:buClr>
            </a:pPr>
            <a:r>
              <a:rPr lang="zh-CN" altLang="en-US" sz="2800" dirty="0">
                <a:solidFill>
                  <a:srgbClr val="7030A0"/>
                </a:solidFill>
                <a:latin typeface="微软雅黑" panose="020B0503020204020204" pitchFamily="34" charset="-122"/>
                <a:ea typeface="微软雅黑" panose="020B0503020204020204" pitchFamily="34" charset="-122"/>
              </a:rPr>
              <a:t>机密性：</a:t>
            </a:r>
            <a:r>
              <a:rPr lang="zh-CN" altLang="en-US" sz="2800" i="1" dirty="0">
                <a:latin typeface="微软雅黑" panose="020B0503020204020204" pitchFamily="34" charset="-122"/>
                <a:ea typeface="微软雅黑" panose="020B0503020204020204" pitchFamily="34" charset="-122"/>
              </a:rPr>
              <a:t>通过对称加密实现</a:t>
            </a:r>
          </a:p>
          <a:p>
            <a:pPr marL="801687" lvl="1" indent="-457200">
              <a:spcBef>
                <a:spcPts val="200"/>
              </a:spcBef>
              <a:buClr>
                <a:srgbClr val="7030A0"/>
              </a:buClr>
            </a:pPr>
            <a:r>
              <a:rPr lang="zh-CN" altLang="en-US" sz="2800" dirty="0">
                <a:solidFill>
                  <a:srgbClr val="7030A0"/>
                </a:solidFill>
                <a:latin typeface="微软雅黑" panose="020B0503020204020204" pitchFamily="34" charset="-122"/>
                <a:ea typeface="微软雅黑" panose="020B0503020204020204" pitchFamily="34" charset="-122"/>
              </a:rPr>
              <a:t>完整性：</a:t>
            </a:r>
            <a:r>
              <a:rPr lang="zh-CN" altLang="en-US" sz="2800" i="1" dirty="0">
                <a:latin typeface="微软雅黑" panose="020B0503020204020204" pitchFamily="34" charset="-122"/>
                <a:ea typeface="微软雅黑" panose="020B0503020204020204" pitchFamily="34" charset="-122"/>
              </a:rPr>
              <a:t>通过加密哈希实现</a:t>
            </a:r>
          </a:p>
          <a:p>
            <a:pPr marL="801687" lvl="1" indent="-457200">
              <a:spcBef>
                <a:spcPts val="200"/>
              </a:spcBef>
              <a:buClr>
                <a:srgbClr val="7030A0"/>
              </a:buClr>
            </a:pPr>
            <a:r>
              <a:rPr lang="zh-CN" altLang="en-US" sz="2800" dirty="0">
                <a:solidFill>
                  <a:srgbClr val="7030A0"/>
                </a:solidFill>
                <a:latin typeface="微软雅黑" panose="020B0503020204020204" pitchFamily="34" charset="-122"/>
                <a:ea typeface="微软雅黑" panose="020B0503020204020204" pitchFamily="34" charset="-122"/>
              </a:rPr>
              <a:t>身份验证：</a:t>
            </a:r>
            <a:r>
              <a:rPr lang="zh-CN" altLang="en-US" sz="2800" i="1" dirty="0">
                <a:latin typeface="微软雅黑" panose="020B0503020204020204" pitchFamily="34" charset="-122"/>
                <a:ea typeface="微软雅黑" panose="020B0503020204020204" pitchFamily="34" charset="-122"/>
              </a:rPr>
              <a:t>通过公钥加密实现</a:t>
            </a:r>
            <a:endParaRPr lang="en-US" i="1" dirty="0">
              <a:latin typeface="微软雅黑" panose="020B0503020204020204" pitchFamily="34" charset="-122"/>
              <a:ea typeface="微软雅黑" panose="020B0503020204020204" pitchFamily="34" charset="-122"/>
            </a:endParaRPr>
          </a:p>
        </p:txBody>
      </p:sp>
      <p:sp>
        <p:nvSpPr>
          <p:cNvPr id="6" name="Rectangle 3">
            <a:extLst>
              <a:ext uri="{FF2B5EF4-FFF2-40B4-BE49-F238E27FC236}">
                <a16:creationId xmlns:a16="http://schemas.microsoft.com/office/drawing/2014/main" id="{73026287-9951-45E9-926F-ACDEEDC3D04C}"/>
              </a:ext>
            </a:extLst>
          </p:cNvPr>
          <p:cNvSpPr txBox="1">
            <a:spLocks noChangeArrowheads="1"/>
          </p:cNvSpPr>
          <p:nvPr/>
        </p:nvSpPr>
        <p:spPr>
          <a:xfrm>
            <a:off x="557345" y="4529982"/>
            <a:ext cx="11974289" cy="16302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rgbClr val="7030A0"/>
              </a:buClr>
              <a:buFont typeface="Wingdings" panose="05000000000000000000" pitchFamily="2" charset="2"/>
              <a:buChar char="Ø"/>
            </a:pPr>
            <a:r>
              <a:rPr lang="zh-CN" altLang="en-US" sz="3200" dirty="0">
                <a:latin typeface="微软雅黑" panose="020B0503020204020204" pitchFamily="34" charset="-122"/>
                <a:ea typeface="微软雅黑" panose="020B0503020204020204" pitchFamily="34" charset="-122"/>
              </a:rPr>
              <a:t>发展历史</a:t>
            </a:r>
            <a:r>
              <a:rPr lang="en-US" sz="3200" dirty="0">
                <a:latin typeface="微软雅黑" panose="020B0503020204020204" pitchFamily="34" charset="-122"/>
                <a:ea typeface="微软雅黑" panose="020B0503020204020204" pitchFamily="34" charset="-122"/>
              </a:rPr>
              <a:t>: </a:t>
            </a:r>
          </a:p>
          <a:p>
            <a:pPr marL="862012" lvl="1" indent="-457200">
              <a:buClr>
                <a:srgbClr val="7030A0"/>
              </a:buClr>
            </a:pPr>
            <a:r>
              <a:rPr lang="zh-CN" altLang="en-US" sz="2800" dirty="0">
                <a:latin typeface="微软雅黑" panose="020B0503020204020204" pitchFamily="34" charset="-122"/>
                <a:ea typeface="微软雅黑" panose="020B0503020204020204" pitchFamily="34" charset="-122"/>
              </a:rPr>
              <a:t>安全网络编程，安全套接字</a:t>
            </a:r>
            <a:r>
              <a:rPr lang="en-US" altLang="zh-CN" sz="2600" dirty="0">
                <a:latin typeface="微软雅黑" panose="020B0503020204020204" pitchFamily="34" charset="-122"/>
                <a:ea typeface="微软雅黑" panose="020B0503020204020204" pitchFamily="34" charset="-122"/>
              </a:rPr>
              <a:t>SSL</a:t>
            </a:r>
            <a:endParaRPr lang="en-US" sz="2800" dirty="0">
              <a:latin typeface="微软雅黑" panose="020B0503020204020204" pitchFamily="34" charset="-122"/>
              <a:ea typeface="微软雅黑" panose="020B0503020204020204" pitchFamily="34" charset="-122"/>
            </a:endParaRPr>
          </a:p>
          <a:p>
            <a:pPr marL="862012" lvl="1" indent="-457200">
              <a:buClr>
                <a:srgbClr val="7030A0"/>
              </a:buClr>
            </a:pPr>
            <a:r>
              <a:rPr lang="zh-CN" altLang="en-US" sz="2800" dirty="0">
                <a:latin typeface="微软雅黑" panose="020B0503020204020204" pitchFamily="34" charset="-122"/>
                <a:ea typeface="微软雅黑" panose="020B0503020204020204" pitchFamily="34" charset="-122"/>
              </a:rPr>
              <a:t>安全套接字</a:t>
            </a:r>
            <a:r>
              <a:rPr lang="en-US" sz="2800" dirty="0">
                <a:latin typeface="微软雅黑" panose="020B0503020204020204" pitchFamily="34" charset="-122"/>
                <a:ea typeface="微软雅黑" panose="020B0503020204020204" pitchFamily="34" charset="-122"/>
              </a:rPr>
              <a:t> SSL</a:t>
            </a:r>
            <a:r>
              <a:rPr lang="zh-CN" altLang="en-US" sz="2800" dirty="0">
                <a:latin typeface="微软雅黑" panose="020B0503020204020204" pitchFamily="34" charset="-122"/>
                <a:ea typeface="微软雅黑" panose="020B0503020204020204" pitchFamily="34" charset="-122"/>
              </a:rPr>
              <a:t>被弃用</a:t>
            </a:r>
            <a:r>
              <a:rPr lang="en-US" sz="2800" dirty="0">
                <a:latin typeface="微软雅黑" panose="020B0503020204020204" pitchFamily="34" charset="-122"/>
                <a:ea typeface="微软雅黑" panose="020B0503020204020204" pitchFamily="34" charset="-122"/>
              </a:rPr>
              <a:t> </a:t>
            </a:r>
            <a:r>
              <a:rPr lang="en-US" sz="2600" dirty="0">
                <a:latin typeface="微软雅黑" panose="020B0503020204020204" pitchFamily="34" charset="-122"/>
                <a:ea typeface="微软雅黑" panose="020B0503020204020204" pitchFamily="34" charset="-122"/>
              </a:rPr>
              <a:t>[2015</a:t>
            </a:r>
            <a:r>
              <a:rPr lang="zh-CN" altLang="en-US" sz="2600" dirty="0">
                <a:latin typeface="微软雅黑" panose="020B0503020204020204" pitchFamily="34" charset="-122"/>
                <a:ea typeface="微软雅黑" panose="020B0503020204020204" pitchFamily="34" charset="-122"/>
              </a:rPr>
              <a:t>年</a:t>
            </a:r>
            <a:r>
              <a:rPr lang="en-US" sz="2600" dirty="0">
                <a:latin typeface="微软雅黑" panose="020B0503020204020204" pitchFamily="34" charset="-122"/>
                <a:ea typeface="微软雅黑" panose="020B0503020204020204" pitchFamily="34" charset="-122"/>
              </a:rPr>
              <a:t>]</a:t>
            </a:r>
          </a:p>
          <a:p>
            <a:pPr marL="862012" lvl="1" indent="-457200">
              <a:buClr>
                <a:srgbClr val="7030A0"/>
              </a:buClr>
            </a:pPr>
            <a:r>
              <a:rPr lang="en-US" sz="2800" dirty="0">
                <a:latin typeface="微软雅黑" panose="020B0503020204020204" pitchFamily="34" charset="-122"/>
                <a:ea typeface="微软雅黑" panose="020B0503020204020204" pitchFamily="34" charset="-122"/>
              </a:rPr>
              <a:t>TLS </a:t>
            </a:r>
            <a:r>
              <a:rPr lang="en-US" sz="2600" dirty="0">
                <a:latin typeface="微软雅黑" panose="020B0503020204020204" pitchFamily="34" charset="-122"/>
                <a:ea typeface="微软雅黑" panose="020B0503020204020204" pitchFamily="34" charset="-122"/>
              </a:rPr>
              <a:t>1.3</a:t>
            </a:r>
            <a:r>
              <a:rPr lang="zh-CN" altLang="en-US" sz="2600" dirty="0">
                <a:latin typeface="微软雅黑" panose="020B0503020204020204" pitchFamily="34" charset="-122"/>
                <a:ea typeface="微软雅黑" panose="020B0503020204020204" pitchFamily="34" charset="-122"/>
              </a:rPr>
              <a:t>应用</a:t>
            </a:r>
            <a:r>
              <a:rPr lang="en-US" sz="2800" dirty="0">
                <a:latin typeface="微软雅黑" panose="020B0503020204020204" pitchFamily="34" charset="-122"/>
                <a:ea typeface="微软雅黑" panose="020B0503020204020204" pitchFamily="34" charset="-122"/>
              </a:rPr>
              <a:t>: RFC 8846 [2018</a:t>
            </a:r>
            <a:r>
              <a:rPr lang="zh-CN" altLang="en-US" sz="2800" dirty="0">
                <a:latin typeface="微软雅黑" panose="020B0503020204020204" pitchFamily="34" charset="-122"/>
                <a:ea typeface="微软雅黑" panose="020B0503020204020204" pitchFamily="34" charset="-122"/>
              </a:rPr>
              <a:t>年</a:t>
            </a:r>
            <a:r>
              <a:rPr lang="en-US" sz="2800" dirty="0">
                <a:latin typeface="微软雅黑" panose="020B0503020204020204" pitchFamily="34" charset="-122"/>
                <a:ea typeface="微软雅黑" panose="020B0503020204020204" pitchFamily="34" charset="-122"/>
              </a:rPr>
              <a:t>]</a:t>
            </a:r>
          </a:p>
          <a:p>
            <a:pPr marL="862012" lvl="1" indent="-457200">
              <a:buClr>
                <a:srgbClr val="7030A0"/>
              </a:buClr>
              <a:buFont typeface="Wingdings" panose="05000000000000000000" pitchFamily="2" charset="2"/>
              <a:buChar char="Ø"/>
            </a:pPr>
            <a:endParaRPr lang="en-US" sz="2800" dirty="0">
              <a:latin typeface="微软雅黑" panose="020B0503020204020204" pitchFamily="34" charset="-122"/>
              <a:ea typeface="微软雅黑" panose="020B0503020204020204" pitchFamily="34" charset="-122"/>
            </a:endParaRPr>
          </a:p>
          <a:p>
            <a:pPr lvl="1">
              <a:buClr>
                <a:srgbClr val="7030A0"/>
              </a:buClr>
              <a:buFont typeface="Wingdings" panose="05000000000000000000" pitchFamily="2" charset="2"/>
              <a:buChar char="Ø"/>
            </a:pPr>
            <a:endParaRPr lang="en-US" dirty="0">
              <a:latin typeface="微软雅黑" panose="020B0503020204020204" pitchFamily="34" charset="-122"/>
              <a:ea typeface="微软雅黑" panose="020B0503020204020204" pitchFamily="34" charset="-122"/>
            </a:endParaRPr>
          </a:p>
        </p:txBody>
      </p:sp>
      <p:pic>
        <p:nvPicPr>
          <p:cNvPr id="1026" name="Picture 2" descr="查看源图像">
            <a:extLst>
              <a:ext uri="{FF2B5EF4-FFF2-40B4-BE49-F238E27FC236}">
                <a16:creationId xmlns:a16="http://schemas.microsoft.com/office/drawing/2014/main" id="{21BCD594-F89B-469E-9627-9A9CC7B9F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516" y="3213829"/>
            <a:ext cx="5230647" cy="2946377"/>
          </a:xfrm>
          <a:prstGeom prst="rect">
            <a:avLst/>
          </a:prstGeom>
          <a:noFill/>
          <a:extLst>
            <a:ext uri="{909E8E84-426E-40DD-AFC4-6F175D3DCCD1}">
              <a14:hiddenFill xmlns:a14="http://schemas.microsoft.com/office/drawing/2010/main">
                <a:solidFill>
                  <a:srgbClr val="FFFFFF"/>
                </a:solidFill>
              </a14:hiddenFill>
            </a:ext>
          </a:extLst>
        </p:spPr>
      </p:pic>
      <p:sp>
        <p:nvSpPr>
          <p:cNvPr id="7" name="页脚占位符 8">
            <a:extLst>
              <a:ext uri="{FF2B5EF4-FFF2-40B4-BE49-F238E27FC236}">
                <a16:creationId xmlns:a16="http://schemas.microsoft.com/office/drawing/2014/main" id="{0493D19D-6D13-406B-BA18-ACD8C2E94DE7}"/>
              </a:ext>
            </a:extLst>
          </p:cNvPr>
          <p:cNvSpPr>
            <a:spLocks noGrp="1"/>
          </p:cNvSpPr>
          <p:nvPr>
            <p:ph type="ftr" sz="quarter" idx="11"/>
          </p:nvPr>
        </p:nvSpPr>
        <p:spPr>
          <a:xfrm>
            <a:off x="4392168" y="6489303"/>
            <a:ext cx="4114800" cy="365125"/>
          </a:xfrm>
        </p:spPr>
        <p:txBody>
          <a:bodyPr/>
          <a:lstStyle/>
          <a:p>
            <a:r>
              <a:rPr kumimoji="1" lang="zh-CN" altLang="en-US" dirty="0"/>
              <a:t>图片引自：</a:t>
            </a:r>
            <a:r>
              <a:rPr kumimoji="1" lang="en-US" altLang="zh-CN" dirty="0"/>
              <a:t>https://www.ixiacom.com/</a:t>
            </a:r>
            <a:endParaRPr kumimoji="1" lang="zh-CN" altLang="en-US" dirty="0"/>
          </a:p>
        </p:txBody>
      </p:sp>
      <p:sp>
        <p:nvSpPr>
          <p:cNvPr id="9" name="日期占位符 9">
            <a:extLst>
              <a:ext uri="{FF2B5EF4-FFF2-40B4-BE49-F238E27FC236}">
                <a16:creationId xmlns:a16="http://schemas.microsoft.com/office/drawing/2014/main" id="{7420F13F-3326-45EB-8B40-99B2E2D76BB1}"/>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10" name="灯片编号占位符 3">
            <a:extLst>
              <a:ext uri="{FF2B5EF4-FFF2-40B4-BE49-F238E27FC236}">
                <a16:creationId xmlns:a16="http://schemas.microsoft.com/office/drawing/2014/main" id="{C9E5DE2D-351C-4546-93E8-4B0CB229562E}"/>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65374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dissolve">
                                      <p:cBhvr>
                                        <p:cTn id="18" dur="500"/>
                                        <p:tgtEl>
                                          <p:spTgt spid="6">
                                            <p:txEl>
                                              <p:pRg st="0" end="0"/>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dissolve">
                                      <p:cBhvr>
                                        <p:cTn id="21" dur="500"/>
                                        <p:tgtEl>
                                          <p:spTgt spid="6">
                                            <p:txEl>
                                              <p:pRg st="1" end="1"/>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dissolve">
                                      <p:cBhvr>
                                        <p:cTn id="24" dur="500"/>
                                        <p:tgtEl>
                                          <p:spTgt spid="6">
                                            <p:txEl>
                                              <p:pRg st="2" end="2"/>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dissolv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4AB3-529E-413F-85B1-5C1BD70860CA}"/>
              </a:ext>
            </a:extLst>
          </p:cNvPr>
          <p:cNvSpPr>
            <a:spLocks noGrp="1"/>
          </p:cNvSpPr>
          <p:nvPr>
            <p:ph type="title"/>
          </p:nvPr>
        </p:nvSpPr>
        <p:spPr/>
        <p:txBody>
          <a:bodyPr>
            <a:normAutofit/>
          </a:bodyPr>
          <a:lstStyle/>
          <a:p>
            <a:r>
              <a:rPr lang="zh-CN" altLang="en-US" dirty="0"/>
              <a:t>安全传输层协议</a:t>
            </a:r>
            <a:r>
              <a:rPr lang="en-US" altLang="zh-CN" dirty="0"/>
              <a:t>TLS </a:t>
            </a:r>
            <a:r>
              <a:rPr lang="en-US" altLang="zh-CN" sz="2800" dirty="0"/>
              <a:t>(2/11)</a:t>
            </a:r>
            <a:endParaRPr lang="zh-CN" altLang="en-US" dirty="0"/>
          </a:p>
        </p:txBody>
      </p:sp>
      <p:sp>
        <p:nvSpPr>
          <p:cNvPr id="5" name="Rectangle 3">
            <a:extLst>
              <a:ext uri="{FF2B5EF4-FFF2-40B4-BE49-F238E27FC236}">
                <a16:creationId xmlns:a16="http://schemas.microsoft.com/office/drawing/2014/main" id="{4E9EB3BE-F276-420E-AB90-1CD9388E1DBD}"/>
              </a:ext>
            </a:extLst>
          </p:cNvPr>
          <p:cNvSpPr txBox="1">
            <a:spLocks noChangeArrowheads="1"/>
          </p:cNvSpPr>
          <p:nvPr/>
        </p:nvSpPr>
        <p:spPr>
          <a:xfrm>
            <a:off x="617438" y="2379731"/>
            <a:ext cx="11708674" cy="359796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7030A0"/>
              </a:buClr>
            </a:pPr>
            <a:r>
              <a:rPr lang="zh-CN" altLang="en-US" dirty="0">
                <a:solidFill>
                  <a:srgbClr val="7030A0"/>
                </a:solidFill>
                <a:latin typeface="微软雅黑" panose="020B0503020204020204" pitchFamily="34" charset="-122"/>
                <a:ea typeface="微软雅黑" panose="020B0503020204020204" pitchFamily="34" charset="-122"/>
                <a:cs typeface="Calibri" panose="020F0502020204030204" pitchFamily="34" charset="0"/>
              </a:rPr>
              <a:t>握手：</a:t>
            </a:r>
            <a:r>
              <a:rPr lang="zh-CN" altLang="en-US" dirty="0">
                <a:latin typeface="微软雅黑" panose="020B0503020204020204" pitchFamily="34" charset="-122"/>
                <a:ea typeface="微软雅黑" panose="020B0503020204020204" pitchFamily="34" charset="-122"/>
                <a:cs typeface="Calibri" panose="020F0502020204030204" pitchFamily="34" charset="0"/>
              </a:rPr>
              <a:t>通信双方使用各自证书和私钥相互认证，交换或创建共享秘密</a:t>
            </a:r>
          </a:p>
          <a:p>
            <a:pPr>
              <a:lnSpc>
                <a:spcPct val="150000"/>
              </a:lnSpc>
              <a:buClr>
                <a:srgbClr val="7030A0"/>
              </a:buClr>
            </a:pPr>
            <a:r>
              <a:rPr lang="zh-CN" altLang="en-US" dirty="0">
                <a:solidFill>
                  <a:srgbClr val="7030A0"/>
                </a:solidFill>
                <a:latin typeface="微软雅黑" panose="020B0503020204020204" pitchFamily="34" charset="-122"/>
                <a:ea typeface="微软雅黑" panose="020B0503020204020204" pitchFamily="34" charset="-122"/>
                <a:cs typeface="Calibri" panose="020F0502020204030204" pitchFamily="34" charset="0"/>
              </a:rPr>
              <a:t>密钥生成：</a:t>
            </a:r>
            <a:r>
              <a:rPr lang="zh-CN" altLang="en-US" dirty="0">
                <a:latin typeface="微软雅黑" panose="020B0503020204020204" pitchFamily="34" charset="-122"/>
                <a:ea typeface="微软雅黑" panose="020B0503020204020204" pitchFamily="34" charset="-122"/>
                <a:cs typeface="Calibri" panose="020F0502020204030204" pitchFamily="34" charset="0"/>
              </a:rPr>
              <a:t>通信双方使用共享密钥生成密钥集</a:t>
            </a:r>
          </a:p>
          <a:p>
            <a:pPr>
              <a:lnSpc>
                <a:spcPct val="150000"/>
              </a:lnSpc>
              <a:buClr>
                <a:srgbClr val="7030A0"/>
              </a:buClr>
            </a:pPr>
            <a:r>
              <a:rPr lang="zh-CN" altLang="en-US" dirty="0">
                <a:solidFill>
                  <a:srgbClr val="7030A0"/>
                </a:solidFill>
                <a:latin typeface="微软雅黑" panose="020B0503020204020204" pitchFamily="34" charset="-122"/>
                <a:ea typeface="微软雅黑" panose="020B0503020204020204" pitchFamily="34" charset="-122"/>
                <a:cs typeface="Calibri" panose="020F0502020204030204" pitchFamily="34" charset="0"/>
              </a:rPr>
              <a:t>数据传输：</a:t>
            </a:r>
            <a:r>
              <a:rPr lang="zh-CN" altLang="en-US" dirty="0">
                <a:latin typeface="微软雅黑" panose="020B0503020204020204" pitchFamily="34" charset="-122"/>
                <a:ea typeface="微软雅黑" panose="020B0503020204020204" pitchFamily="34" charset="-122"/>
                <a:cs typeface="Calibri" panose="020F0502020204030204" pitchFamily="34" charset="0"/>
              </a:rPr>
              <a:t>流数据传输：作为一系列记录的数据</a:t>
            </a:r>
            <a:endParaRPr lang="en-US" altLang="zh-CN" dirty="0">
              <a:latin typeface="微软雅黑" panose="020B0503020204020204" pitchFamily="34" charset="-122"/>
              <a:ea typeface="微软雅黑" panose="020B0503020204020204" pitchFamily="34" charset="-122"/>
              <a:cs typeface="Calibri" panose="020F0502020204030204" pitchFamily="34" charset="0"/>
            </a:endParaRPr>
          </a:p>
          <a:p>
            <a:pPr lvl="1">
              <a:lnSpc>
                <a:spcPct val="150000"/>
              </a:lnSpc>
              <a:buClr>
                <a:srgbClr val="7030A0"/>
              </a:buClr>
            </a:pPr>
            <a:r>
              <a:rPr lang="zh-CN" altLang="en-US" dirty="0">
                <a:latin typeface="微软雅黑" panose="020B0503020204020204" pitchFamily="34" charset="-122"/>
                <a:ea typeface="微软雅黑" panose="020B0503020204020204" pitchFamily="34" charset="-122"/>
                <a:cs typeface="Calibri" panose="020F0502020204030204" pitchFamily="34" charset="0"/>
              </a:rPr>
              <a:t>不仅仅是一次性交易</a:t>
            </a:r>
            <a:endParaRPr lang="en-US" dirty="0">
              <a:latin typeface="微软雅黑" panose="020B0503020204020204" pitchFamily="34" charset="-122"/>
              <a:ea typeface="微软雅黑" panose="020B0503020204020204" pitchFamily="34" charset="-122"/>
              <a:cs typeface="Calibri" panose="020F0502020204030204" pitchFamily="34" charset="0"/>
            </a:endParaRPr>
          </a:p>
          <a:p>
            <a:pPr>
              <a:lnSpc>
                <a:spcPct val="150000"/>
              </a:lnSpc>
              <a:buClr>
                <a:srgbClr val="7030A0"/>
              </a:buClr>
            </a:pPr>
            <a:r>
              <a:rPr lang="zh-CN" altLang="en-US" dirty="0">
                <a:solidFill>
                  <a:srgbClr val="7030A0"/>
                </a:solidFill>
                <a:latin typeface="微软雅黑" panose="020B0503020204020204" pitchFamily="34" charset="-122"/>
                <a:ea typeface="微软雅黑" panose="020B0503020204020204" pitchFamily="34" charset="-122"/>
                <a:cs typeface="Calibri" panose="020F0502020204030204" pitchFamily="34" charset="0"/>
              </a:rPr>
              <a:t>连接关闭：</a:t>
            </a:r>
            <a:r>
              <a:rPr lang="zh-CN" altLang="en-US" dirty="0">
                <a:latin typeface="微软雅黑" panose="020B0503020204020204" pitchFamily="34" charset="-122"/>
                <a:ea typeface="微软雅黑" panose="020B0503020204020204" pitchFamily="34" charset="-122"/>
                <a:cs typeface="Calibri" panose="020F0502020204030204" pitchFamily="34" charset="0"/>
              </a:rPr>
              <a:t>安全关闭连接的特殊消息</a:t>
            </a:r>
            <a:endParaRPr lang="en-US"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a:extLst>
              <a:ext uri="{FF2B5EF4-FFF2-40B4-BE49-F238E27FC236}">
                <a16:creationId xmlns:a16="http://schemas.microsoft.com/office/drawing/2014/main" id="{938B72AF-D63E-4D77-A4C2-054C2B5F6D61}"/>
              </a:ext>
            </a:extLst>
          </p:cNvPr>
          <p:cNvSpPr txBox="1">
            <a:spLocks noChangeArrowheads="1"/>
          </p:cNvSpPr>
          <p:nvPr/>
        </p:nvSpPr>
        <p:spPr>
          <a:xfrm>
            <a:off x="796787" y="1486526"/>
            <a:ext cx="10598426" cy="6296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zh-CN" altLang="en-US" sz="3200" dirty="0">
                <a:latin typeface="微软雅黑" panose="020B0503020204020204" pitchFamily="34" charset="-122"/>
                <a:ea typeface="微软雅黑" panose="020B0503020204020204" pitchFamily="34" charset="-122"/>
              </a:rPr>
              <a:t>建立一个轻量级的</a:t>
            </a:r>
            <a:r>
              <a:rPr lang="en-US" altLang="zh-CN" sz="3200" dirty="0">
                <a:latin typeface="微软雅黑" panose="020B0503020204020204" pitchFamily="34" charset="-122"/>
                <a:ea typeface="微软雅黑" panose="020B0503020204020204" pitchFamily="34" charset="-122"/>
              </a:rPr>
              <a:t>TLS(t-</a:t>
            </a:r>
            <a:r>
              <a:rPr lang="en-US" altLang="zh-CN" sz="3200" dirty="0" err="1">
                <a:latin typeface="微软雅黑" panose="020B0503020204020204" pitchFamily="34" charset="-122"/>
                <a:ea typeface="微软雅黑" panose="020B0503020204020204" pitchFamily="34" charset="-122"/>
              </a:rPr>
              <a:t>tls</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需要准备哪些步骤？</a:t>
            </a:r>
            <a:endParaRPr lang="en-US" sz="2800" dirty="0">
              <a:solidFill>
                <a:srgbClr val="0012A0"/>
              </a:solidFill>
              <a:latin typeface="微软雅黑" panose="020B0503020204020204" pitchFamily="34" charset="-122"/>
              <a:ea typeface="微软雅黑" panose="020B0503020204020204" pitchFamily="34" charset="-122"/>
            </a:endParaRPr>
          </a:p>
        </p:txBody>
      </p:sp>
      <p:sp>
        <p:nvSpPr>
          <p:cNvPr id="8" name="日期占位符 9">
            <a:extLst>
              <a:ext uri="{FF2B5EF4-FFF2-40B4-BE49-F238E27FC236}">
                <a16:creationId xmlns:a16="http://schemas.microsoft.com/office/drawing/2014/main" id="{42E2F272-8AB9-41CD-9814-7EA146746C1C}"/>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7" name="灯片编号占位符 3">
            <a:extLst>
              <a:ext uri="{FF2B5EF4-FFF2-40B4-BE49-F238E27FC236}">
                <a16:creationId xmlns:a16="http://schemas.microsoft.com/office/drawing/2014/main" id="{51E7FCFB-701C-4906-881B-ED9D632BFE3A}"/>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4379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4AB3-529E-413F-85B1-5C1BD70860CA}"/>
              </a:ext>
            </a:extLst>
          </p:cNvPr>
          <p:cNvSpPr>
            <a:spLocks noGrp="1"/>
          </p:cNvSpPr>
          <p:nvPr>
            <p:ph type="title"/>
          </p:nvPr>
        </p:nvSpPr>
        <p:spPr/>
        <p:txBody>
          <a:bodyPr>
            <a:normAutofit/>
          </a:bodyPr>
          <a:lstStyle/>
          <a:p>
            <a:r>
              <a:rPr lang="zh-CN" altLang="en-US" dirty="0"/>
              <a:t>安全传输层协议</a:t>
            </a:r>
            <a:r>
              <a:rPr lang="en-US" altLang="zh-CN" dirty="0"/>
              <a:t>TLS </a:t>
            </a:r>
            <a:r>
              <a:rPr lang="en-US" altLang="zh-CN" sz="2800" dirty="0"/>
              <a:t>(3/11)</a:t>
            </a:r>
            <a:endParaRPr lang="zh-CN" altLang="en-US" dirty="0"/>
          </a:p>
        </p:txBody>
      </p:sp>
      <p:grpSp>
        <p:nvGrpSpPr>
          <p:cNvPr id="5" name="Group 43">
            <a:extLst>
              <a:ext uri="{FF2B5EF4-FFF2-40B4-BE49-F238E27FC236}">
                <a16:creationId xmlns:a16="http://schemas.microsoft.com/office/drawing/2014/main" id="{4E15A39D-2082-4020-AAF4-F76E618E86F7}"/>
              </a:ext>
            </a:extLst>
          </p:cNvPr>
          <p:cNvGrpSpPr/>
          <p:nvPr/>
        </p:nvGrpSpPr>
        <p:grpSpPr>
          <a:xfrm>
            <a:off x="2312424" y="5572540"/>
            <a:ext cx="2153478" cy="1174878"/>
            <a:chOff x="1623392" y="2040836"/>
            <a:chExt cx="2153478" cy="1742662"/>
          </a:xfrm>
        </p:grpSpPr>
        <p:grpSp>
          <p:nvGrpSpPr>
            <p:cNvPr id="6" name="Group 44">
              <a:extLst>
                <a:ext uri="{FF2B5EF4-FFF2-40B4-BE49-F238E27FC236}">
                  <a16:creationId xmlns:a16="http://schemas.microsoft.com/office/drawing/2014/main" id="{3FA06684-D369-40E4-9338-A9EB83FC0716}"/>
                </a:ext>
              </a:extLst>
            </p:cNvPr>
            <p:cNvGrpSpPr/>
            <p:nvPr/>
          </p:nvGrpSpPr>
          <p:grpSpPr>
            <a:xfrm>
              <a:off x="1669774" y="2040836"/>
              <a:ext cx="2107096" cy="848139"/>
              <a:chOff x="6983896" y="4081670"/>
              <a:chExt cx="2107096" cy="848139"/>
            </a:xfrm>
          </p:grpSpPr>
          <p:cxnSp>
            <p:nvCxnSpPr>
              <p:cNvPr id="10" name="Straight Arrow Connector 50">
                <a:extLst>
                  <a:ext uri="{FF2B5EF4-FFF2-40B4-BE49-F238E27FC236}">
                    <a16:creationId xmlns:a16="http://schemas.microsoft.com/office/drawing/2014/main" id="{1A7E28F4-82B0-4ED8-904E-96C1CAC1CF7A}"/>
                  </a:ext>
                </a:extLst>
              </p:cNvPr>
              <p:cNvCxnSpPr>
                <a:cxnSpLocks/>
              </p:cNvCxnSpPr>
              <p:nvPr/>
            </p:nvCxnSpPr>
            <p:spPr>
              <a:xfrm>
                <a:off x="6983896" y="4081670"/>
                <a:ext cx="2080591" cy="84813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 Box 5">
                <a:extLst>
                  <a:ext uri="{FF2B5EF4-FFF2-40B4-BE49-F238E27FC236}">
                    <a16:creationId xmlns:a16="http://schemas.microsoft.com/office/drawing/2014/main" id="{770990DF-2E2C-420D-B857-EE68E576ACBE}"/>
                  </a:ext>
                </a:extLst>
              </p:cNvPr>
              <p:cNvSpPr txBox="1">
                <a:spLocks noChangeArrowheads="1"/>
              </p:cNvSpPr>
              <p:nvPr/>
            </p:nvSpPr>
            <p:spPr bwMode="auto">
              <a:xfrm>
                <a:off x="7328454" y="4219266"/>
                <a:ext cx="1762538" cy="593471"/>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chemeClr val="bg1">
                        <a:lumMod val="75000"/>
                      </a:schemeClr>
                    </a:solidFill>
                    <a:latin typeface="+mn-lt"/>
                    <a:cs typeface="Arial" charset="0"/>
                  </a:rPr>
                  <a:t>client request</a:t>
                </a:r>
              </a:p>
            </p:txBody>
          </p:sp>
        </p:grpSp>
        <p:grpSp>
          <p:nvGrpSpPr>
            <p:cNvPr id="7" name="Group 45">
              <a:extLst>
                <a:ext uri="{FF2B5EF4-FFF2-40B4-BE49-F238E27FC236}">
                  <a16:creationId xmlns:a16="http://schemas.microsoft.com/office/drawing/2014/main" id="{329EC9A8-EA67-42C2-933A-2B63AEAB1365}"/>
                </a:ext>
              </a:extLst>
            </p:cNvPr>
            <p:cNvGrpSpPr/>
            <p:nvPr/>
          </p:nvGrpSpPr>
          <p:grpSpPr>
            <a:xfrm flipH="1">
              <a:off x="1623392" y="2935359"/>
              <a:ext cx="2080591" cy="848139"/>
              <a:chOff x="6983896" y="4081670"/>
              <a:chExt cx="2080591" cy="848139"/>
            </a:xfrm>
          </p:grpSpPr>
          <p:cxnSp>
            <p:nvCxnSpPr>
              <p:cNvPr id="8" name="Straight Arrow Connector 48">
                <a:extLst>
                  <a:ext uri="{FF2B5EF4-FFF2-40B4-BE49-F238E27FC236}">
                    <a16:creationId xmlns:a16="http://schemas.microsoft.com/office/drawing/2014/main" id="{B8CE74CE-3889-4119-A906-D16C6F13E75C}"/>
                  </a:ext>
                </a:extLst>
              </p:cNvPr>
              <p:cNvCxnSpPr>
                <a:cxnSpLocks/>
              </p:cNvCxnSpPr>
              <p:nvPr/>
            </p:nvCxnSpPr>
            <p:spPr>
              <a:xfrm>
                <a:off x="6983896" y="4081670"/>
                <a:ext cx="2080591" cy="84813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Box 5">
                <a:extLst>
                  <a:ext uri="{FF2B5EF4-FFF2-40B4-BE49-F238E27FC236}">
                    <a16:creationId xmlns:a16="http://schemas.microsoft.com/office/drawing/2014/main" id="{888E0FD1-398D-47F6-B5B1-646945887D01}"/>
                  </a:ext>
                </a:extLst>
              </p:cNvPr>
              <p:cNvSpPr txBox="1">
                <a:spLocks noChangeArrowheads="1"/>
              </p:cNvSpPr>
              <p:nvPr/>
            </p:nvSpPr>
            <p:spPr bwMode="auto">
              <a:xfrm>
                <a:off x="7083285" y="4209288"/>
                <a:ext cx="1716158" cy="593472"/>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chemeClr val="bg1">
                        <a:lumMod val="75000"/>
                      </a:schemeClr>
                    </a:solidFill>
                    <a:latin typeface="+mn-lt"/>
                    <a:cs typeface="Arial" charset="0"/>
                  </a:rPr>
                  <a:t>server reply</a:t>
                </a:r>
              </a:p>
            </p:txBody>
          </p:sp>
        </p:grpSp>
      </p:grpSp>
      <p:grpSp>
        <p:nvGrpSpPr>
          <p:cNvPr id="12" name="Group 32">
            <a:extLst>
              <a:ext uri="{FF2B5EF4-FFF2-40B4-BE49-F238E27FC236}">
                <a16:creationId xmlns:a16="http://schemas.microsoft.com/office/drawing/2014/main" id="{6546980B-F5CB-440D-9650-B4E8C3CFAF88}"/>
              </a:ext>
            </a:extLst>
          </p:cNvPr>
          <p:cNvGrpSpPr/>
          <p:nvPr/>
        </p:nvGrpSpPr>
        <p:grpSpPr>
          <a:xfrm>
            <a:off x="2259799" y="4034343"/>
            <a:ext cx="2589280" cy="1782419"/>
            <a:chOff x="1544262" y="2040836"/>
            <a:chExt cx="2589280" cy="2643809"/>
          </a:xfrm>
        </p:grpSpPr>
        <p:grpSp>
          <p:nvGrpSpPr>
            <p:cNvPr id="13" name="Group 23">
              <a:extLst>
                <a:ext uri="{FF2B5EF4-FFF2-40B4-BE49-F238E27FC236}">
                  <a16:creationId xmlns:a16="http://schemas.microsoft.com/office/drawing/2014/main" id="{4B106B1E-8C6D-4538-97F8-BDF82F8E54CE}"/>
                </a:ext>
              </a:extLst>
            </p:cNvPr>
            <p:cNvGrpSpPr/>
            <p:nvPr/>
          </p:nvGrpSpPr>
          <p:grpSpPr>
            <a:xfrm>
              <a:off x="1669774" y="2040836"/>
              <a:ext cx="2080591" cy="848139"/>
              <a:chOff x="6983896" y="4081670"/>
              <a:chExt cx="2080591" cy="848139"/>
            </a:xfrm>
          </p:grpSpPr>
          <p:cxnSp>
            <p:nvCxnSpPr>
              <p:cNvPr id="19" name="Straight Arrow Connector 6">
                <a:extLst>
                  <a:ext uri="{FF2B5EF4-FFF2-40B4-BE49-F238E27FC236}">
                    <a16:creationId xmlns:a16="http://schemas.microsoft.com/office/drawing/2014/main" id="{F504372E-A536-42A8-95ED-EDD64DC0E658}"/>
                  </a:ext>
                </a:extLst>
              </p:cNvPr>
              <p:cNvCxnSpPr>
                <a:cxnSpLocks/>
              </p:cNvCxnSpPr>
              <p:nvPr/>
            </p:nvCxnSpPr>
            <p:spPr>
              <a:xfrm>
                <a:off x="6983896" y="4081670"/>
                <a:ext cx="2080591" cy="8481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 Box 5">
                <a:extLst>
                  <a:ext uri="{FF2B5EF4-FFF2-40B4-BE49-F238E27FC236}">
                    <a16:creationId xmlns:a16="http://schemas.microsoft.com/office/drawing/2014/main" id="{3690B5E3-E36A-4DE1-A085-64F016BA27E4}"/>
                  </a:ext>
                </a:extLst>
              </p:cNvPr>
              <p:cNvSpPr txBox="1">
                <a:spLocks noChangeArrowheads="1"/>
              </p:cNvSpPr>
              <p:nvPr/>
            </p:nvSpPr>
            <p:spPr bwMode="auto">
              <a:xfrm>
                <a:off x="7460974" y="4179953"/>
                <a:ext cx="1258957" cy="593471"/>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rgbClr val="C00000"/>
                    </a:solidFill>
                    <a:latin typeface="+mn-lt"/>
                    <a:cs typeface="Arial" charset="0"/>
                  </a:rPr>
                  <a:t>t-tls hello</a:t>
                </a:r>
              </a:p>
            </p:txBody>
          </p:sp>
        </p:grpSp>
        <p:grpSp>
          <p:nvGrpSpPr>
            <p:cNvPr id="14" name="Group 25">
              <a:extLst>
                <a:ext uri="{FF2B5EF4-FFF2-40B4-BE49-F238E27FC236}">
                  <a16:creationId xmlns:a16="http://schemas.microsoft.com/office/drawing/2014/main" id="{374E7ACF-CDA2-4CCF-AEF3-D8A5FC63E2C4}"/>
                </a:ext>
              </a:extLst>
            </p:cNvPr>
            <p:cNvGrpSpPr/>
            <p:nvPr/>
          </p:nvGrpSpPr>
          <p:grpSpPr>
            <a:xfrm flipH="1">
              <a:off x="1544262" y="2935359"/>
              <a:ext cx="2589280" cy="848139"/>
              <a:chOff x="6554337" y="4081670"/>
              <a:chExt cx="2589280" cy="848139"/>
            </a:xfrm>
          </p:grpSpPr>
          <p:cxnSp>
            <p:nvCxnSpPr>
              <p:cNvPr id="17" name="Straight Arrow Connector 26">
                <a:extLst>
                  <a:ext uri="{FF2B5EF4-FFF2-40B4-BE49-F238E27FC236}">
                    <a16:creationId xmlns:a16="http://schemas.microsoft.com/office/drawing/2014/main" id="{4A728130-337A-452F-9F2E-7510AD3629FB}"/>
                  </a:ext>
                </a:extLst>
              </p:cNvPr>
              <p:cNvCxnSpPr>
                <a:cxnSpLocks/>
              </p:cNvCxnSpPr>
              <p:nvPr/>
            </p:nvCxnSpPr>
            <p:spPr>
              <a:xfrm>
                <a:off x="6983896" y="4081670"/>
                <a:ext cx="2080591" cy="8481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 Box 5">
                <a:extLst>
                  <a:ext uri="{FF2B5EF4-FFF2-40B4-BE49-F238E27FC236}">
                    <a16:creationId xmlns:a16="http://schemas.microsoft.com/office/drawing/2014/main" id="{7397D9DE-FDC0-4023-8DED-33B3ECED0FD0}"/>
                  </a:ext>
                </a:extLst>
              </p:cNvPr>
              <p:cNvSpPr txBox="1">
                <a:spLocks noChangeArrowheads="1"/>
              </p:cNvSpPr>
              <p:nvPr/>
            </p:nvSpPr>
            <p:spPr bwMode="auto">
              <a:xfrm>
                <a:off x="6554337" y="4169696"/>
                <a:ext cx="2589280" cy="593472"/>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rgbClr val="C00000"/>
                    </a:solidFill>
                    <a:latin typeface="+mn-lt"/>
                    <a:cs typeface="Arial" charset="0"/>
                  </a:rPr>
                  <a:t>public key certificate</a:t>
                </a:r>
              </a:p>
            </p:txBody>
          </p:sp>
        </p:grpSp>
        <p:cxnSp>
          <p:nvCxnSpPr>
            <p:cNvPr id="15" name="Straight Arrow Connector 29">
              <a:extLst>
                <a:ext uri="{FF2B5EF4-FFF2-40B4-BE49-F238E27FC236}">
                  <a16:creationId xmlns:a16="http://schemas.microsoft.com/office/drawing/2014/main" id="{FAC5E86B-7537-47C8-89C4-3CF544E8AC84}"/>
                </a:ext>
              </a:extLst>
            </p:cNvPr>
            <p:cNvCxnSpPr>
              <a:cxnSpLocks/>
            </p:cNvCxnSpPr>
            <p:nvPr/>
          </p:nvCxnSpPr>
          <p:spPr>
            <a:xfrm>
              <a:off x="1636644" y="3836506"/>
              <a:ext cx="2080591" cy="8481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 Box 11">
              <a:extLst>
                <a:ext uri="{FF2B5EF4-FFF2-40B4-BE49-F238E27FC236}">
                  <a16:creationId xmlns:a16="http://schemas.microsoft.com/office/drawing/2014/main" id="{385519B5-D85D-4F96-A167-7FBFCF6F0F2C}"/>
                </a:ext>
              </a:extLst>
            </p:cNvPr>
            <p:cNvSpPr txBox="1">
              <a:spLocks noChangeArrowheads="1"/>
            </p:cNvSpPr>
            <p:nvPr/>
          </p:nvSpPr>
          <p:spPr bwMode="auto">
            <a:xfrm>
              <a:off x="1785594" y="3790270"/>
              <a:ext cx="2080591" cy="684774"/>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solidFill>
                    <a:srgbClr val="C00000"/>
                  </a:solidFill>
                  <a:latin typeface="+mn-lt"/>
                  <a:cs typeface="Arial" charset="0"/>
                </a:rPr>
                <a:t>K</a:t>
              </a:r>
              <a:r>
                <a:rPr lang="en-US" baseline="-25000" dirty="0">
                  <a:solidFill>
                    <a:srgbClr val="C00000"/>
                  </a:solidFill>
                  <a:latin typeface="+mn-lt"/>
                  <a:cs typeface="Arial" charset="0"/>
                </a:rPr>
                <a:t>B</a:t>
              </a:r>
              <a:r>
                <a:rPr lang="en-US" baseline="30000" dirty="0">
                  <a:solidFill>
                    <a:srgbClr val="C00000"/>
                  </a:solidFill>
                  <a:latin typeface="+mn-lt"/>
                  <a:cs typeface="Arial" charset="0"/>
                </a:rPr>
                <a:t>+</a:t>
              </a:r>
              <a:r>
                <a:rPr lang="en-US" dirty="0">
                  <a:solidFill>
                    <a:srgbClr val="C00000"/>
                  </a:solidFill>
                  <a:latin typeface="+mn-lt"/>
                  <a:cs typeface="Arial" charset="0"/>
                </a:rPr>
                <a:t>(MS) = EMS</a:t>
              </a:r>
            </a:p>
          </p:txBody>
        </p:sp>
      </p:grpSp>
      <p:grpSp>
        <p:nvGrpSpPr>
          <p:cNvPr id="21" name="Group 34">
            <a:extLst>
              <a:ext uri="{FF2B5EF4-FFF2-40B4-BE49-F238E27FC236}">
                <a16:creationId xmlns:a16="http://schemas.microsoft.com/office/drawing/2014/main" id="{7BBC36C0-B022-4021-BCAD-B0060FC7002F}"/>
              </a:ext>
            </a:extLst>
          </p:cNvPr>
          <p:cNvGrpSpPr/>
          <p:nvPr/>
        </p:nvGrpSpPr>
        <p:grpSpPr>
          <a:xfrm>
            <a:off x="2345556" y="2438402"/>
            <a:ext cx="2126973" cy="1782419"/>
            <a:chOff x="1623392" y="2040836"/>
            <a:chExt cx="2126973" cy="2643809"/>
          </a:xfrm>
        </p:grpSpPr>
        <p:grpSp>
          <p:nvGrpSpPr>
            <p:cNvPr id="22" name="Group 35">
              <a:extLst>
                <a:ext uri="{FF2B5EF4-FFF2-40B4-BE49-F238E27FC236}">
                  <a16:creationId xmlns:a16="http://schemas.microsoft.com/office/drawing/2014/main" id="{56F19B62-3EE9-4F14-95F9-85FE39EA3038}"/>
                </a:ext>
              </a:extLst>
            </p:cNvPr>
            <p:cNvGrpSpPr/>
            <p:nvPr/>
          </p:nvGrpSpPr>
          <p:grpSpPr>
            <a:xfrm>
              <a:off x="1669774" y="2040836"/>
              <a:ext cx="2080591" cy="848139"/>
              <a:chOff x="6983896" y="4081670"/>
              <a:chExt cx="2080591" cy="848139"/>
            </a:xfrm>
          </p:grpSpPr>
          <p:cxnSp>
            <p:nvCxnSpPr>
              <p:cNvPr id="28" name="Straight Arrow Connector 41">
                <a:extLst>
                  <a:ext uri="{FF2B5EF4-FFF2-40B4-BE49-F238E27FC236}">
                    <a16:creationId xmlns:a16="http://schemas.microsoft.com/office/drawing/2014/main" id="{AF0B8FCE-A7C5-445A-8343-8AE19FA0FC8D}"/>
                  </a:ext>
                </a:extLst>
              </p:cNvPr>
              <p:cNvCxnSpPr>
                <a:cxnSpLocks/>
              </p:cNvCxnSpPr>
              <p:nvPr/>
            </p:nvCxnSpPr>
            <p:spPr>
              <a:xfrm>
                <a:off x="6983896" y="4081670"/>
                <a:ext cx="2080591" cy="84813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 Box 5">
                <a:extLst>
                  <a:ext uri="{FF2B5EF4-FFF2-40B4-BE49-F238E27FC236}">
                    <a16:creationId xmlns:a16="http://schemas.microsoft.com/office/drawing/2014/main" id="{773884CC-E865-4197-8A64-63570B079A0A}"/>
                  </a:ext>
                </a:extLst>
              </p:cNvPr>
              <p:cNvSpPr txBox="1">
                <a:spLocks noChangeArrowheads="1"/>
              </p:cNvSpPr>
              <p:nvPr/>
            </p:nvSpPr>
            <p:spPr bwMode="auto">
              <a:xfrm>
                <a:off x="7587837" y="4083634"/>
                <a:ext cx="1085712" cy="593472"/>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chemeClr val="bg1">
                        <a:lumMod val="75000"/>
                      </a:schemeClr>
                    </a:solidFill>
                    <a:latin typeface="+mn-lt"/>
                    <a:cs typeface="Arial" charset="0"/>
                  </a:rPr>
                  <a:t>TCP SYN</a:t>
                </a:r>
              </a:p>
            </p:txBody>
          </p:sp>
        </p:grpSp>
        <p:grpSp>
          <p:nvGrpSpPr>
            <p:cNvPr id="23" name="Group 36">
              <a:extLst>
                <a:ext uri="{FF2B5EF4-FFF2-40B4-BE49-F238E27FC236}">
                  <a16:creationId xmlns:a16="http://schemas.microsoft.com/office/drawing/2014/main" id="{13B964D8-B055-4FBB-9295-95138D4C4CB1}"/>
                </a:ext>
              </a:extLst>
            </p:cNvPr>
            <p:cNvGrpSpPr/>
            <p:nvPr/>
          </p:nvGrpSpPr>
          <p:grpSpPr>
            <a:xfrm flipH="1">
              <a:off x="1623392" y="2935359"/>
              <a:ext cx="2080591" cy="848139"/>
              <a:chOff x="6983896" y="4081670"/>
              <a:chExt cx="2080591" cy="848139"/>
            </a:xfrm>
          </p:grpSpPr>
          <p:cxnSp>
            <p:nvCxnSpPr>
              <p:cNvPr id="26" name="Straight Arrow Connector 39">
                <a:extLst>
                  <a:ext uri="{FF2B5EF4-FFF2-40B4-BE49-F238E27FC236}">
                    <a16:creationId xmlns:a16="http://schemas.microsoft.com/office/drawing/2014/main" id="{9314726B-D0EF-48CB-AB3D-B729F8BA2268}"/>
                  </a:ext>
                </a:extLst>
              </p:cNvPr>
              <p:cNvCxnSpPr>
                <a:cxnSpLocks/>
              </p:cNvCxnSpPr>
              <p:nvPr/>
            </p:nvCxnSpPr>
            <p:spPr>
              <a:xfrm>
                <a:off x="6983896" y="4081670"/>
                <a:ext cx="2080591" cy="84813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 Box 5">
                <a:extLst>
                  <a:ext uri="{FF2B5EF4-FFF2-40B4-BE49-F238E27FC236}">
                    <a16:creationId xmlns:a16="http://schemas.microsoft.com/office/drawing/2014/main" id="{C86CC945-B619-4BE1-A918-2B64ADAA0502}"/>
                  </a:ext>
                </a:extLst>
              </p:cNvPr>
              <p:cNvSpPr txBox="1">
                <a:spLocks noChangeArrowheads="1"/>
              </p:cNvSpPr>
              <p:nvPr/>
            </p:nvSpPr>
            <p:spPr bwMode="auto">
              <a:xfrm>
                <a:off x="7341705" y="4150319"/>
                <a:ext cx="1113184" cy="593472"/>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chemeClr val="bg1">
                        <a:lumMod val="75000"/>
                      </a:schemeClr>
                    </a:solidFill>
                    <a:latin typeface="+mn-lt"/>
                    <a:cs typeface="Arial" charset="0"/>
                  </a:rPr>
                  <a:t>SYNACK</a:t>
                </a:r>
              </a:p>
            </p:txBody>
          </p:sp>
        </p:grpSp>
        <p:cxnSp>
          <p:nvCxnSpPr>
            <p:cNvPr id="24" name="Straight Arrow Connector 37">
              <a:extLst>
                <a:ext uri="{FF2B5EF4-FFF2-40B4-BE49-F238E27FC236}">
                  <a16:creationId xmlns:a16="http://schemas.microsoft.com/office/drawing/2014/main" id="{A4736290-77F8-4B0F-9B6A-53F27D41D55D}"/>
                </a:ext>
              </a:extLst>
            </p:cNvPr>
            <p:cNvCxnSpPr>
              <a:cxnSpLocks/>
            </p:cNvCxnSpPr>
            <p:nvPr/>
          </p:nvCxnSpPr>
          <p:spPr>
            <a:xfrm>
              <a:off x="1636644" y="3836506"/>
              <a:ext cx="2080591" cy="84813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 Box 11">
              <a:extLst>
                <a:ext uri="{FF2B5EF4-FFF2-40B4-BE49-F238E27FC236}">
                  <a16:creationId xmlns:a16="http://schemas.microsoft.com/office/drawing/2014/main" id="{418D1FEA-2AA8-4FAD-8F6F-E44CAE13F638}"/>
                </a:ext>
              </a:extLst>
            </p:cNvPr>
            <p:cNvSpPr txBox="1">
              <a:spLocks noChangeArrowheads="1"/>
            </p:cNvSpPr>
            <p:nvPr/>
          </p:nvSpPr>
          <p:spPr bwMode="auto">
            <a:xfrm>
              <a:off x="2286001" y="3868895"/>
              <a:ext cx="742122" cy="684774"/>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solidFill>
                    <a:schemeClr val="bg1">
                      <a:lumMod val="75000"/>
                    </a:schemeClr>
                  </a:solidFill>
                  <a:latin typeface="+mn-lt"/>
                  <a:cs typeface="Arial" charset="0"/>
                </a:rPr>
                <a:t>ACK</a:t>
              </a:r>
              <a:endParaRPr lang="en-US" dirty="0">
                <a:solidFill>
                  <a:schemeClr val="bg1">
                    <a:lumMod val="75000"/>
                  </a:schemeClr>
                </a:solidFill>
                <a:latin typeface="+mn-lt"/>
                <a:cs typeface="Arial" charset="0"/>
              </a:endParaRPr>
            </a:p>
          </p:txBody>
        </p:sp>
      </p:grpSp>
      <p:sp>
        <p:nvSpPr>
          <p:cNvPr id="30" name="Title 1">
            <a:extLst>
              <a:ext uri="{FF2B5EF4-FFF2-40B4-BE49-F238E27FC236}">
                <a16:creationId xmlns:a16="http://schemas.microsoft.com/office/drawing/2014/main" id="{8846B6FD-87EB-4C68-9BBE-14CCD6763D58}"/>
              </a:ext>
            </a:extLst>
          </p:cNvPr>
          <p:cNvSpPr txBox="1">
            <a:spLocks/>
          </p:cNvSpPr>
          <p:nvPr/>
        </p:nvSpPr>
        <p:spPr>
          <a:xfrm>
            <a:off x="729343" y="117028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pPr marL="571500" indent="-571500">
              <a:buFont typeface="Wingdings" panose="05000000000000000000" pitchFamily="2" charset="2"/>
              <a:buChar char="Ø"/>
            </a:pPr>
            <a:r>
              <a:rPr lang="en-US" sz="3800" dirty="0">
                <a:solidFill>
                  <a:srgbClr val="7030A0"/>
                </a:solidFill>
                <a:latin typeface="微软雅黑" panose="020B0503020204020204" pitchFamily="34" charset="-122"/>
                <a:ea typeface="微软雅黑" panose="020B0503020204020204" pitchFamily="34" charset="-122"/>
              </a:rPr>
              <a:t>t-</a:t>
            </a:r>
            <a:r>
              <a:rPr lang="en-US" sz="3800" dirty="0" err="1">
                <a:solidFill>
                  <a:srgbClr val="7030A0"/>
                </a:solidFill>
                <a:latin typeface="微软雅黑" panose="020B0503020204020204" pitchFamily="34" charset="-122"/>
                <a:ea typeface="微软雅黑" panose="020B0503020204020204" pitchFamily="34" charset="-122"/>
              </a:rPr>
              <a:t>tls</a:t>
            </a:r>
            <a:r>
              <a:rPr lang="en-US" sz="3800" dirty="0">
                <a:solidFill>
                  <a:srgbClr val="7030A0"/>
                </a:solidFill>
                <a:latin typeface="微软雅黑" panose="020B0503020204020204" pitchFamily="34" charset="-122"/>
                <a:ea typeface="微软雅黑" panose="020B0503020204020204" pitchFamily="34" charset="-122"/>
              </a:rPr>
              <a:t>: </a:t>
            </a:r>
            <a:r>
              <a:rPr lang="zh-CN" altLang="en-US" sz="3800" dirty="0">
                <a:solidFill>
                  <a:srgbClr val="7030A0"/>
                </a:solidFill>
                <a:latin typeface="微软雅黑" panose="020B0503020204020204" pitchFamily="34" charset="-122"/>
                <a:ea typeface="微软雅黑" panose="020B0503020204020204" pitchFamily="34" charset="-122"/>
              </a:rPr>
              <a:t>初始化握手</a:t>
            </a:r>
            <a:endParaRPr lang="en-US" sz="3800" dirty="0">
              <a:solidFill>
                <a:srgbClr val="7030A0"/>
              </a:solidFill>
              <a:latin typeface="微软雅黑" panose="020B0503020204020204" pitchFamily="34" charset="-122"/>
              <a:ea typeface="微软雅黑" panose="020B0503020204020204" pitchFamily="34" charset="-122"/>
            </a:endParaRPr>
          </a:p>
        </p:txBody>
      </p:sp>
      <p:sp>
        <p:nvSpPr>
          <p:cNvPr id="31" name="Content Placeholder 31">
            <a:extLst>
              <a:ext uri="{FF2B5EF4-FFF2-40B4-BE49-F238E27FC236}">
                <a16:creationId xmlns:a16="http://schemas.microsoft.com/office/drawing/2014/main" id="{BAF8AA74-228C-4362-BAA8-52ED800BF5F3}"/>
              </a:ext>
            </a:extLst>
          </p:cNvPr>
          <p:cNvSpPr txBox="1">
            <a:spLocks/>
          </p:cNvSpPr>
          <p:nvPr/>
        </p:nvSpPr>
        <p:spPr>
          <a:xfrm>
            <a:off x="5644897" y="1553051"/>
            <a:ext cx="6379224" cy="5237784"/>
          </a:xfrm>
          <a:prstGeom prst="rect">
            <a:avLst/>
          </a:prstGeom>
        </p:spPr>
        <p:txBody>
          <a:bodyPr>
            <a:normAutofit lnSpcReduction="10000"/>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lnSpc>
                <a:spcPct val="150000"/>
              </a:lnSpc>
              <a:buFont typeface="Arial" panose="020B0604020202020204" pitchFamily="34" charset="0"/>
              <a:buNone/>
            </a:pPr>
            <a:r>
              <a:rPr lang="en-US" dirty="0">
                <a:solidFill>
                  <a:srgbClr val="7030A0"/>
                </a:solidFill>
                <a:latin typeface="微软雅黑" panose="020B0503020204020204" pitchFamily="34" charset="-122"/>
                <a:ea typeface="微软雅黑" panose="020B0503020204020204" pitchFamily="34" charset="-122"/>
              </a:rPr>
              <a:t>t-</a:t>
            </a:r>
            <a:r>
              <a:rPr lang="en-US" dirty="0" err="1">
                <a:solidFill>
                  <a:srgbClr val="7030A0"/>
                </a:solidFill>
                <a:latin typeface="微软雅黑" panose="020B0503020204020204" pitchFamily="34" charset="-122"/>
                <a:ea typeface="微软雅黑" panose="020B0503020204020204" pitchFamily="34" charset="-122"/>
              </a:rPr>
              <a:t>tls</a:t>
            </a:r>
            <a:r>
              <a:rPr lang="en-US" dirty="0">
                <a:solidFill>
                  <a:srgbClr val="7030A0"/>
                </a:solidFill>
                <a:latin typeface="微软雅黑" panose="020B0503020204020204" pitchFamily="34" charset="-122"/>
                <a:ea typeface="微软雅黑" panose="020B0503020204020204" pitchFamily="34" charset="-122"/>
              </a:rPr>
              <a:t> </a:t>
            </a:r>
            <a:r>
              <a:rPr lang="zh-CN" altLang="en-US" dirty="0">
                <a:solidFill>
                  <a:srgbClr val="7030A0"/>
                </a:solidFill>
                <a:latin typeface="微软雅黑" panose="020B0503020204020204" pitchFamily="34" charset="-122"/>
                <a:ea typeface="微软雅黑" panose="020B0503020204020204" pitchFamily="34" charset="-122"/>
              </a:rPr>
              <a:t>握手过程</a:t>
            </a:r>
            <a:r>
              <a:rPr lang="en-US" dirty="0">
                <a:solidFill>
                  <a:srgbClr val="7030A0"/>
                </a:solidFill>
                <a:latin typeface="微软雅黑" panose="020B0503020204020204" pitchFamily="34" charset="-122"/>
                <a:ea typeface="微软雅黑" panose="020B0503020204020204" pitchFamily="34" charset="-122"/>
              </a:rPr>
              <a:t>:</a:t>
            </a:r>
          </a:p>
          <a:p>
            <a:pPr>
              <a:lnSpc>
                <a:spcPct val="150000"/>
              </a:lnSpc>
            </a:pPr>
            <a:r>
              <a:rPr lang="en-US" dirty="0">
                <a:latin typeface="微软雅黑" panose="020B0503020204020204" pitchFamily="34" charset="-122"/>
                <a:ea typeface="微软雅黑" panose="020B0503020204020204" pitchFamily="34" charset="-122"/>
              </a:rPr>
              <a:t>Bob </a:t>
            </a:r>
            <a:r>
              <a:rPr lang="zh-CN" altLang="en-US" dirty="0">
                <a:latin typeface="微软雅黑" panose="020B0503020204020204" pitchFamily="34" charset="-122"/>
                <a:ea typeface="微软雅黑" panose="020B0503020204020204" pitchFamily="34" charset="-122"/>
              </a:rPr>
              <a:t>与 </a:t>
            </a:r>
            <a:r>
              <a:rPr lang="en-US" dirty="0">
                <a:latin typeface="微软雅黑" panose="020B0503020204020204" pitchFamily="34" charset="-122"/>
                <a:ea typeface="微软雅黑" panose="020B0503020204020204" pitchFamily="34" charset="-122"/>
              </a:rPr>
              <a:t>Alice</a:t>
            </a:r>
            <a:r>
              <a:rPr lang="zh-CN" altLang="en-US" dirty="0">
                <a:latin typeface="微软雅黑" panose="020B0503020204020204" pitchFamily="34" charset="-122"/>
                <a:ea typeface="微软雅黑" panose="020B0503020204020204" pitchFamily="34" charset="-122"/>
              </a:rPr>
              <a:t>建立</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a:t>
            </a:r>
            <a:endParaRPr lang="en-US" dirty="0">
              <a:latin typeface="微软雅黑" panose="020B0503020204020204" pitchFamily="34" charset="-122"/>
              <a:ea typeface="微软雅黑" panose="020B0503020204020204" pitchFamily="34" charset="-122"/>
            </a:endParaRPr>
          </a:p>
          <a:p>
            <a:pPr>
              <a:lnSpc>
                <a:spcPct val="150000"/>
              </a:lnSpc>
            </a:pPr>
            <a:r>
              <a:rPr lang="en-US" dirty="0">
                <a:latin typeface="微软雅黑" panose="020B0503020204020204" pitchFamily="34" charset="-122"/>
                <a:ea typeface="微软雅黑" panose="020B0503020204020204" pitchFamily="34" charset="-122"/>
              </a:rPr>
              <a:t>Bob </a:t>
            </a:r>
            <a:r>
              <a:rPr lang="zh-CN" altLang="en-US" dirty="0">
                <a:latin typeface="微软雅黑" panose="020B0503020204020204" pitchFamily="34" charset="-122"/>
                <a:ea typeface="微软雅黑" panose="020B0503020204020204" pitchFamily="34" charset="-122"/>
              </a:rPr>
              <a:t>验证</a:t>
            </a:r>
            <a:r>
              <a:rPr lang="en-US" dirty="0">
                <a:latin typeface="微软雅黑" panose="020B0503020204020204" pitchFamily="34" charset="-122"/>
                <a:ea typeface="微软雅黑" panose="020B0503020204020204" pitchFamily="34" charset="-122"/>
              </a:rPr>
              <a:t>Alice</a:t>
            </a:r>
            <a:r>
              <a:rPr lang="zh-CN" altLang="en-US" dirty="0">
                <a:latin typeface="微软雅黑" panose="020B0503020204020204" pitchFamily="34" charset="-122"/>
                <a:ea typeface="微软雅黑" panose="020B0503020204020204" pitchFamily="34" charset="-122"/>
              </a:rPr>
              <a:t>身份的真实性</a:t>
            </a:r>
            <a:endParaRPr lang="en-US" dirty="0">
              <a:latin typeface="微软雅黑" panose="020B0503020204020204" pitchFamily="34" charset="-122"/>
              <a:ea typeface="微软雅黑" panose="020B0503020204020204" pitchFamily="34" charset="-122"/>
            </a:endParaRPr>
          </a:p>
          <a:p>
            <a:pPr>
              <a:lnSpc>
                <a:spcPct val="150000"/>
              </a:lnSpc>
            </a:pPr>
            <a:r>
              <a:rPr lang="en-US" dirty="0">
                <a:latin typeface="微软雅黑" panose="020B0503020204020204" pitchFamily="34" charset="-122"/>
                <a:ea typeface="微软雅黑" panose="020B0503020204020204" pitchFamily="34" charset="-122"/>
              </a:rPr>
              <a:t>Bob </a:t>
            </a:r>
            <a:r>
              <a:rPr lang="zh-CN" altLang="en-US" dirty="0">
                <a:latin typeface="微软雅黑" panose="020B0503020204020204" pitchFamily="34" charset="-122"/>
                <a:ea typeface="微软雅黑" panose="020B0503020204020204" pitchFamily="34" charset="-122"/>
              </a:rPr>
              <a:t>发送</a:t>
            </a:r>
            <a:r>
              <a:rPr lang="en-US" dirty="0">
                <a:latin typeface="微软雅黑" panose="020B0503020204020204" pitchFamily="34" charset="-122"/>
                <a:ea typeface="微软雅黑" panose="020B0503020204020204" pitchFamily="34" charset="-122"/>
              </a:rPr>
              <a:t> Alice</a:t>
            </a:r>
            <a:r>
              <a:rPr lang="zh-CN" altLang="en-US" dirty="0">
                <a:latin typeface="微软雅黑" panose="020B0503020204020204" pitchFamily="34" charset="-122"/>
                <a:ea typeface="微软雅黑" panose="020B0503020204020204" pitchFamily="34" charset="-122"/>
              </a:rPr>
              <a:t>一个主密钥</a:t>
            </a:r>
            <a:r>
              <a:rPr lang="en-US" altLang="zh-CN" dirty="0">
                <a:latin typeface="微软雅黑" panose="020B0503020204020204" pitchFamily="34" charset="-122"/>
                <a:ea typeface="微软雅黑" panose="020B0503020204020204" pitchFamily="34" charset="-122"/>
              </a:rPr>
              <a:t>MS</a:t>
            </a:r>
            <a:r>
              <a:rPr lang="zh-CN" altLang="en-US" dirty="0">
                <a:latin typeface="微软雅黑" panose="020B0503020204020204" pitchFamily="34" charset="-122"/>
                <a:ea typeface="微软雅黑" panose="020B0503020204020204" pitchFamily="34" charset="-122"/>
              </a:rPr>
              <a:t>给</a:t>
            </a:r>
            <a:r>
              <a:rPr lang="en-US" altLang="zh-CN" dirty="0">
                <a:latin typeface="微软雅黑" panose="020B0503020204020204" pitchFamily="34" charset="-122"/>
                <a:ea typeface="微软雅黑" panose="020B0503020204020204" pitchFamily="34" charset="-122"/>
              </a:rPr>
              <a:t>Alice</a:t>
            </a:r>
            <a:r>
              <a:rPr lang="zh-CN" altLang="en-US" dirty="0">
                <a:latin typeface="微软雅黑" panose="020B0503020204020204" pitchFamily="34" charset="-122"/>
                <a:ea typeface="微软雅黑" panose="020B0503020204020204" pitchFamily="34" charset="-122"/>
              </a:rPr>
              <a:t>，</a:t>
            </a:r>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用于生成其他所有</a:t>
            </a:r>
            <a:r>
              <a:rPr lang="en-US" altLang="zh-CN" dirty="0" err="1">
                <a:latin typeface="微软雅黑" panose="020B0503020204020204" pitchFamily="34" charset="-122"/>
                <a:ea typeface="微软雅黑" panose="020B0503020204020204" pitchFamily="34" charset="-122"/>
              </a:rPr>
              <a:t>tls</a:t>
            </a:r>
            <a:r>
              <a:rPr lang="zh-CN" altLang="en-US" dirty="0">
                <a:latin typeface="微软雅黑" panose="020B0503020204020204" pitchFamily="34" charset="-122"/>
                <a:ea typeface="微软雅黑" panose="020B0503020204020204" pitchFamily="34" charset="-122"/>
              </a:rPr>
              <a:t>会话密钥</a:t>
            </a:r>
            <a:endParaRPr 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潜在问题</a:t>
            </a:r>
            <a:r>
              <a:rPr lang="en-US" dirty="0">
                <a:latin typeface="微软雅黑" panose="020B0503020204020204" pitchFamily="34" charset="-122"/>
                <a:ea typeface="微软雅黑" panose="020B0503020204020204" pitchFamily="34" charset="-122"/>
              </a:rPr>
              <a:t>:</a:t>
            </a:r>
          </a:p>
          <a:p>
            <a:pPr lvl="1">
              <a:lnSpc>
                <a:spcPct val="150000"/>
              </a:lnSpc>
            </a:pPr>
            <a:r>
              <a:rPr lang="zh-CN" altLang="en-US" dirty="0">
                <a:latin typeface="微软雅黑" panose="020B0503020204020204" pitchFamily="34" charset="-122"/>
                <a:ea typeface="微软雅黑" panose="020B0503020204020204" pitchFamily="34" charset="-122"/>
              </a:rPr>
              <a:t>在客户端开始接收数据之前进行</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次往返时延</a:t>
            </a:r>
            <a:r>
              <a:rPr lang="en-US" altLang="zh-CN" dirty="0">
                <a:latin typeface="微软雅黑" panose="020B0503020204020204" pitchFamily="34" charset="-122"/>
                <a:ea typeface="微软雅黑" panose="020B0503020204020204" pitchFamily="34" charset="-122"/>
              </a:rPr>
              <a:t>RTT</a:t>
            </a:r>
            <a:r>
              <a:rPr lang="zh-CN" altLang="en-US" dirty="0">
                <a:latin typeface="微软雅黑" panose="020B0503020204020204" pitchFamily="34" charset="-122"/>
                <a:ea typeface="微软雅黑" panose="020B0503020204020204" pitchFamily="34" charset="-122"/>
              </a:rPr>
              <a:t>（包括</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握手）</a:t>
            </a:r>
            <a:endParaRPr lang="en-US" dirty="0">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1394AF15-DFDF-4A29-85DF-5C11E7E0611A}"/>
              </a:ext>
            </a:extLst>
          </p:cNvPr>
          <p:cNvGrpSpPr/>
          <p:nvPr/>
        </p:nvGrpSpPr>
        <p:grpSpPr>
          <a:xfrm>
            <a:off x="1419929" y="2003950"/>
            <a:ext cx="648800" cy="1098483"/>
            <a:chOff x="10541491" y="3124783"/>
            <a:chExt cx="648800" cy="1098483"/>
          </a:xfrm>
        </p:grpSpPr>
        <p:grpSp>
          <p:nvGrpSpPr>
            <p:cNvPr id="35" name="组合 34">
              <a:extLst>
                <a:ext uri="{FF2B5EF4-FFF2-40B4-BE49-F238E27FC236}">
                  <a16:creationId xmlns:a16="http://schemas.microsoft.com/office/drawing/2014/main" id="{EB719425-F1C7-4456-88CF-9BD028564A3E}"/>
                </a:ext>
              </a:extLst>
            </p:cNvPr>
            <p:cNvGrpSpPr/>
            <p:nvPr/>
          </p:nvGrpSpPr>
          <p:grpSpPr>
            <a:xfrm>
              <a:off x="10541491" y="3124783"/>
              <a:ext cx="612000" cy="720000"/>
              <a:chOff x="8468377" y="1675084"/>
              <a:chExt cx="881769" cy="960499"/>
            </a:xfrm>
          </p:grpSpPr>
          <p:sp>
            <p:nvSpPr>
              <p:cNvPr id="37" name="Freeform 599">
                <a:extLst>
                  <a:ext uri="{FF2B5EF4-FFF2-40B4-BE49-F238E27FC236}">
                    <a16:creationId xmlns:a16="http://schemas.microsoft.com/office/drawing/2014/main" id="{614399C2-FABF-4B2E-805C-839FE6C4139C}"/>
                  </a:ext>
                </a:extLst>
              </p:cNvPr>
              <p:cNvSpPr>
                <a:spLocks/>
              </p:cNvSpPr>
              <p:nvPr/>
            </p:nvSpPr>
            <p:spPr bwMode="auto">
              <a:xfrm>
                <a:off x="8506867" y="2315416"/>
                <a:ext cx="801290" cy="313168"/>
              </a:xfrm>
              <a:custGeom>
                <a:avLst/>
                <a:gdLst>
                  <a:gd name="T0" fmla="*/ 212 w 247"/>
                  <a:gd name="T1" fmla="*/ 34 h 97"/>
                  <a:gd name="T2" fmla="*/ 243 w 247"/>
                  <a:gd name="T3" fmla="*/ 97 h 97"/>
                  <a:gd name="T4" fmla="*/ 5 w 247"/>
                  <a:gd name="T5" fmla="*/ 97 h 97"/>
                  <a:gd name="T6" fmla="*/ 35 w 247"/>
                  <a:gd name="T7" fmla="*/ 34 h 97"/>
                  <a:gd name="T8" fmla="*/ 90 w 247"/>
                  <a:gd name="T9" fmla="*/ 6 h 97"/>
                  <a:gd name="T10" fmla="*/ 90 w 247"/>
                  <a:gd name="T11" fmla="*/ 2 h 97"/>
                  <a:gd name="T12" fmla="*/ 91 w 247"/>
                  <a:gd name="T13" fmla="*/ 2 h 97"/>
                  <a:gd name="T14" fmla="*/ 122 w 247"/>
                  <a:gd name="T15" fmla="*/ 19 h 97"/>
                  <a:gd name="T16" fmla="*/ 153 w 247"/>
                  <a:gd name="T17" fmla="*/ 0 h 97"/>
                  <a:gd name="T18" fmla="*/ 155 w 247"/>
                  <a:gd name="T19" fmla="*/ 0 h 97"/>
                  <a:gd name="T20" fmla="*/ 155 w 247"/>
                  <a:gd name="T21" fmla="*/ 6 h 97"/>
                  <a:gd name="T22" fmla="*/ 212 w 247"/>
                  <a:gd name="T23" fmla="*/ 3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97">
                    <a:moveTo>
                      <a:pt x="212" y="34"/>
                    </a:moveTo>
                    <a:cubicBezTo>
                      <a:pt x="247" y="45"/>
                      <a:pt x="243" y="97"/>
                      <a:pt x="243" y="97"/>
                    </a:cubicBezTo>
                    <a:cubicBezTo>
                      <a:pt x="5" y="97"/>
                      <a:pt x="5" y="97"/>
                      <a:pt x="5" y="97"/>
                    </a:cubicBezTo>
                    <a:cubicBezTo>
                      <a:pt x="5" y="97"/>
                      <a:pt x="0" y="45"/>
                      <a:pt x="35" y="34"/>
                    </a:cubicBezTo>
                    <a:cubicBezTo>
                      <a:pt x="70" y="23"/>
                      <a:pt x="90" y="22"/>
                      <a:pt x="90" y="6"/>
                    </a:cubicBezTo>
                    <a:cubicBezTo>
                      <a:pt x="90" y="5"/>
                      <a:pt x="90" y="4"/>
                      <a:pt x="90" y="2"/>
                    </a:cubicBezTo>
                    <a:cubicBezTo>
                      <a:pt x="91" y="2"/>
                      <a:pt x="91" y="2"/>
                      <a:pt x="91" y="2"/>
                    </a:cubicBezTo>
                    <a:cubicBezTo>
                      <a:pt x="91" y="2"/>
                      <a:pt x="104" y="11"/>
                      <a:pt x="122" y="19"/>
                    </a:cubicBezTo>
                    <a:cubicBezTo>
                      <a:pt x="140" y="13"/>
                      <a:pt x="153" y="0"/>
                      <a:pt x="153" y="0"/>
                    </a:cubicBezTo>
                    <a:cubicBezTo>
                      <a:pt x="155" y="0"/>
                      <a:pt x="155" y="0"/>
                      <a:pt x="155" y="0"/>
                    </a:cubicBezTo>
                    <a:cubicBezTo>
                      <a:pt x="155" y="2"/>
                      <a:pt x="155" y="4"/>
                      <a:pt x="155" y="6"/>
                    </a:cubicBezTo>
                    <a:cubicBezTo>
                      <a:pt x="156" y="22"/>
                      <a:pt x="177" y="23"/>
                      <a:pt x="212" y="34"/>
                    </a:cubicBezTo>
                  </a:path>
                </a:pathLst>
              </a:custGeom>
              <a:solidFill>
                <a:srgbClr val="B6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38" name="Freeform 600">
                <a:extLst>
                  <a:ext uri="{FF2B5EF4-FFF2-40B4-BE49-F238E27FC236}">
                    <a16:creationId xmlns:a16="http://schemas.microsoft.com/office/drawing/2014/main" id="{DEA3032C-23AD-40A3-8944-F3D60E2A4A9A}"/>
                  </a:ext>
                </a:extLst>
              </p:cNvPr>
              <p:cNvSpPr>
                <a:spLocks/>
              </p:cNvSpPr>
              <p:nvPr/>
            </p:nvSpPr>
            <p:spPr bwMode="auto">
              <a:xfrm>
                <a:off x="8795541" y="2203446"/>
                <a:ext cx="218693" cy="173205"/>
              </a:xfrm>
              <a:custGeom>
                <a:avLst/>
                <a:gdLst>
                  <a:gd name="T0" fmla="*/ 38 w 67"/>
                  <a:gd name="T1" fmla="*/ 0 h 53"/>
                  <a:gd name="T2" fmla="*/ 67 w 67"/>
                  <a:gd name="T3" fmla="*/ 0 h 53"/>
                  <a:gd name="T4" fmla="*/ 66 w 67"/>
                  <a:gd name="T5" fmla="*/ 34 h 53"/>
                  <a:gd name="T6" fmla="*/ 64 w 67"/>
                  <a:gd name="T7" fmla="*/ 34 h 53"/>
                  <a:gd name="T8" fmla="*/ 33 w 67"/>
                  <a:gd name="T9" fmla="*/ 53 h 53"/>
                  <a:gd name="T10" fmla="*/ 2 w 67"/>
                  <a:gd name="T11" fmla="*/ 36 h 53"/>
                  <a:gd name="T12" fmla="*/ 1 w 67"/>
                  <a:gd name="T13" fmla="*/ 36 h 53"/>
                  <a:gd name="T14" fmla="*/ 0 w 67"/>
                  <a:gd name="T15" fmla="*/ 0 h 53"/>
                  <a:gd name="T16" fmla="*/ 38 w 67"/>
                  <a:gd name="T17" fmla="*/ 1 h 53"/>
                  <a:gd name="T18" fmla="*/ 38 w 67"/>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53">
                    <a:moveTo>
                      <a:pt x="38" y="0"/>
                    </a:moveTo>
                    <a:cubicBezTo>
                      <a:pt x="67" y="0"/>
                      <a:pt x="67" y="0"/>
                      <a:pt x="67" y="0"/>
                    </a:cubicBezTo>
                    <a:cubicBezTo>
                      <a:pt x="67" y="0"/>
                      <a:pt x="66" y="18"/>
                      <a:pt x="66" y="34"/>
                    </a:cubicBezTo>
                    <a:cubicBezTo>
                      <a:pt x="64" y="34"/>
                      <a:pt x="64" y="34"/>
                      <a:pt x="64" y="34"/>
                    </a:cubicBezTo>
                    <a:cubicBezTo>
                      <a:pt x="64" y="34"/>
                      <a:pt x="51" y="47"/>
                      <a:pt x="33" y="53"/>
                    </a:cubicBezTo>
                    <a:cubicBezTo>
                      <a:pt x="15" y="45"/>
                      <a:pt x="2" y="36"/>
                      <a:pt x="2" y="36"/>
                    </a:cubicBezTo>
                    <a:cubicBezTo>
                      <a:pt x="1" y="36"/>
                      <a:pt x="1" y="36"/>
                      <a:pt x="1" y="36"/>
                    </a:cubicBezTo>
                    <a:cubicBezTo>
                      <a:pt x="2" y="20"/>
                      <a:pt x="0" y="0"/>
                      <a:pt x="0" y="0"/>
                    </a:cubicBezTo>
                    <a:cubicBezTo>
                      <a:pt x="38" y="1"/>
                      <a:pt x="38" y="1"/>
                      <a:pt x="38" y="1"/>
                    </a:cubicBezTo>
                    <a:cubicBezTo>
                      <a:pt x="38" y="0"/>
                      <a:pt x="38" y="0"/>
                      <a:pt x="38" y="0"/>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39" name="Freeform 601">
                <a:extLst>
                  <a:ext uri="{FF2B5EF4-FFF2-40B4-BE49-F238E27FC236}">
                    <a16:creationId xmlns:a16="http://schemas.microsoft.com/office/drawing/2014/main" id="{847EDBC3-A1E4-450A-A04A-142D5BC7739B}"/>
                  </a:ext>
                </a:extLst>
              </p:cNvPr>
              <p:cNvSpPr>
                <a:spLocks noEditPoints="1"/>
              </p:cNvSpPr>
              <p:nvPr/>
            </p:nvSpPr>
            <p:spPr bwMode="auto">
              <a:xfrm>
                <a:off x="8501618" y="2198197"/>
                <a:ext cx="813537" cy="437385"/>
              </a:xfrm>
              <a:custGeom>
                <a:avLst/>
                <a:gdLst>
                  <a:gd name="T0" fmla="*/ 9 w 251"/>
                  <a:gd name="T1" fmla="*/ 131 h 135"/>
                  <a:gd name="T2" fmla="*/ 243 w 251"/>
                  <a:gd name="T3" fmla="*/ 131 h 135"/>
                  <a:gd name="T4" fmla="*/ 214 w 251"/>
                  <a:gd name="T5" fmla="*/ 72 h 135"/>
                  <a:gd name="T6" fmla="*/ 191 w 251"/>
                  <a:gd name="T7" fmla="*/ 65 h 135"/>
                  <a:gd name="T8" fmla="*/ 155 w 251"/>
                  <a:gd name="T9" fmla="*/ 42 h 135"/>
                  <a:gd name="T10" fmla="*/ 155 w 251"/>
                  <a:gd name="T11" fmla="*/ 36 h 135"/>
                  <a:gd name="T12" fmla="*/ 156 w 251"/>
                  <a:gd name="T13" fmla="*/ 3 h 135"/>
                  <a:gd name="T14" fmla="*/ 131 w 251"/>
                  <a:gd name="T15" fmla="*/ 4 h 135"/>
                  <a:gd name="T16" fmla="*/ 131 w 251"/>
                  <a:gd name="T17" fmla="*/ 4 h 135"/>
                  <a:gd name="T18" fmla="*/ 129 w 251"/>
                  <a:gd name="T19" fmla="*/ 5 h 135"/>
                  <a:gd name="T20" fmla="*/ 93 w 251"/>
                  <a:gd name="T21" fmla="*/ 4 h 135"/>
                  <a:gd name="T22" fmla="*/ 94 w 251"/>
                  <a:gd name="T23" fmla="*/ 38 h 135"/>
                  <a:gd name="T24" fmla="*/ 94 w 251"/>
                  <a:gd name="T25" fmla="*/ 42 h 135"/>
                  <a:gd name="T26" fmla="*/ 58 w 251"/>
                  <a:gd name="T27" fmla="*/ 66 h 135"/>
                  <a:gd name="T28" fmla="*/ 38 w 251"/>
                  <a:gd name="T29" fmla="*/ 72 h 135"/>
                  <a:gd name="T30" fmla="*/ 9 w 251"/>
                  <a:gd name="T31" fmla="*/ 131 h 135"/>
                  <a:gd name="T32" fmla="*/ 245 w 251"/>
                  <a:gd name="T33" fmla="*/ 135 h 135"/>
                  <a:gd name="T34" fmla="*/ 7 w 251"/>
                  <a:gd name="T35" fmla="*/ 135 h 135"/>
                  <a:gd name="T36" fmla="*/ 5 w 251"/>
                  <a:gd name="T37" fmla="*/ 133 h 135"/>
                  <a:gd name="T38" fmla="*/ 37 w 251"/>
                  <a:gd name="T39" fmla="*/ 68 h 135"/>
                  <a:gd name="T40" fmla="*/ 57 w 251"/>
                  <a:gd name="T41" fmla="*/ 62 h 135"/>
                  <a:gd name="T42" fmla="*/ 90 w 251"/>
                  <a:gd name="T43" fmla="*/ 42 h 135"/>
                  <a:gd name="T44" fmla="*/ 91 w 251"/>
                  <a:gd name="T45" fmla="*/ 38 h 135"/>
                  <a:gd name="T46" fmla="*/ 89 w 251"/>
                  <a:gd name="T47" fmla="*/ 2 h 135"/>
                  <a:gd name="T48" fmla="*/ 90 w 251"/>
                  <a:gd name="T49" fmla="*/ 0 h 135"/>
                  <a:gd name="T50" fmla="*/ 91 w 251"/>
                  <a:gd name="T51" fmla="*/ 0 h 135"/>
                  <a:gd name="T52" fmla="*/ 128 w 251"/>
                  <a:gd name="T53" fmla="*/ 1 h 135"/>
                  <a:gd name="T54" fmla="*/ 129 w 251"/>
                  <a:gd name="T55" fmla="*/ 0 h 135"/>
                  <a:gd name="T56" fmla="*/ 158 w 251"/>
                  <a:gd name="T57" fmla="*/ 0 h 135"/>
                  <a:gd name="T58" fmla="*/ 160 w 251"/>
                  <a:gd name="T59" fmla="*/ 0 h 135"/>
                  <a:gd name="T60" fmla="*/ 160 w 251"/>
                  <a:gd name="T61" fmla="*/ 2 h 135"/>
                  <a:gd name="T62" fmla="*/ 159 w 251"/>
                  <a:gd name="T63" fmla="*/ 36 h 135"/>
                  <a:gd name="T64" fmla="*/ 159 w 251"/>
                  <a:gd name="T65" fmla="*/ 42 h 135"/>
                  <a:gd name="T66" fmla="*/ 192 w 251"/>
                  <a:gd name="T67" fmla="*/ 62 h 135"/>
                  <a:gd name="T68" fmla="*/ 215 w 251"/>
                  <a:gd name="T69" fmla="*/ 68 h 135"/>
                  <a:gd name="T70" fmla="*/ 247 w 251"/>
                  <a:gd name="T71" fmla="*/ 133 h 135"/>
                  <a:gd name="T72" fmla="*/ 245 w 251"/>
                  <a:gd name="T73"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1" h="135">
                    <a:moveTo>
                      <a:pt x="9" y="131"/>
                    </a:moveTo>
                    <a:cubicBezTo>
                      <a:pt x="243" y="131"/>
                      <a:pt x="243" y="131"/>
                      <a:pt x="243" y="131"/>
                    </a:cubicBezTo>
                    <a:cubicBezTo>
                      <a:pt x="243" y="122"/>
                      <a:pt x="243" y="81"/>
                      <a:pt x="214" y="72"/>
                    </a:cubicBezTo>
                    <a:cubicBezTo>
                      <a:pt x="205" y="69"/>
                      <a:pt x="198" y="67"/>
                      <a:pt x="191" y="65"/>
                    </a:cubicBezTo>
                    <a:cubicBezTo>
                      <a:pt x="169" y="60"/>
                      <a:pt x="156" y="56"/>
                      <a:pt x="155" y="42"/>
                    </a:cubicBezTo>
                    <a:cubicBezTo>
                      <a:pt x="155" y="40"/>
                      <a:pt x="155" y="38"/>
                      <a:pt x="155" y="36"/>
                    </a:cubicBezTo>
                    <a:cubicBezTo>
                      <a:pt x="155" y="23"/>
                      <a:pt x="156" y="9"/>
                      <a:pt x="156" y="3"/>
                    </a:cubicBezTo>
                    <a:cubicBezTo>
                      <a:pt x="131" y="4"/>
                      <a:pt x="131" y="4"/>
                      <a:pt x="131" y="4"/>
                    </a:cubicBezTo>
                    <a:cubicBezTo>
                      <a:pt x="131" y="4"/>
                      <a:pt x="131" y="4"/>
                      <a:pt x="131" y="4"/>
                    </a:cubicBezTo>
                    <a:cubicBezTo>
                      <a:pt x="130" y="5"/>
                      <a:pt x="130" y="5"/>
                      <a:pt x="129" y="5"/>
                    </a:cubicBezTo>
                    <a:cubicBezTo>
                      <a:pt x="93" y="4"/>
                      <a:pt x="93" y="4"/>
                      <a:pt x="93" y="4"/>
                    </a:cubicBezTo>
                    <a:cubicBezTo>
                      <a:pt x="93" y="9"/>
                      <a:pt x="94" y="25"/>
                      <a:pt x="94" y="38"/>
                    </a:cubicBezTo>
                    <a:cubicBezTo>
                      <a:pt x="94" y="40"/>
                      <a:pt x="94" y="41"/>
                      <a:pt x="94" y="42"/>
                    </a:cubicBezTo>
                    <a:cubicBezTo>
                      <a:pt x="94" y="56"/>
                      <a:pt x="81" y="60"/>
                      <a:pt x="58" y="66"/>
                    </a:cubicBezTo>
                    <a:cubicBezTo>
                      <a:pt x="52" y="67"/>
                      <a:pt x="45" y="69"/>
                      <a:pt x="38" y="72"/>
                    </a:cubicBezTo>
                    <a:cubicBezTo>
                      <a:pt x="8" y="81"/>
                      <a:pt x="8" y="122"/>
                      <a:pt x="9" y="131"/>
                    </a:cubicBezTo>
                    <a:moveTo>
                      <a:pt x="245" y="135"/>
                    </a:moveTo>
                    <a:cubicBezTo>
                      <a:pt x="7" y="135"/>
                      <a:pt x="7" y="135"/>
                      <a:pt x="7" y="135"/>
                    </a:cubicBezTo>
                    <a:cubicBezTo>
                      <a:pt x="6" y="135"/>
                      <a:pt x="5" y="134"/>
                      <a:pt x="5" y="133"/>
                    </a:cubicBezTo>
                    <a:cubicBezTo>
                      <a:pt x="5" y="133"/>
                      <a:pt x="0" y="79"/>
                      <a:pt x="37" y="68"/>
                    </a:cubicBezTo>
                    <a:cubicBezTo>
                      <a:pt x="44" y="66"/>
                      <a:pt x="51" y="64"/>
                      <a:pt x="57" y="62"/>
                    </a:cubicBezTo>
                    <a:cubicBezTo>
                      <a:pt x="81" y="56"/>
                      <a:pt x="90" y="53"/>
                      <a:pt x="90" y="42"/>
                    </a:cubicBezTo>
                    <a:cubicBezTo>
                      <a:pt x="91" y="41"/>
                      <a:pt x="91" y="40"/>
                      <a:pt x="91" y="38"/>
                    </a:cubicBezTo>
                    <a:cubicBezTo>
                      <a:pt x="91" y="23"/>
                      <a:pt x="89" y="2"/>
                      <a:pt x="89" y="2"/>
                    </a:cubicBezTo>
                    <a:cubicBezTo>
                      <a:pt x="89" y="1"/>
                      <a:pt x="89" y="1"/>
                      <a:pt x="90" y="0"/>
                    </a:cubicBezTo>
                    <a:cubicBezTo>
                      <a:pt x="90" y="0"/>
                      <a:pt x="90" y="0"/>
                      <a:pt x="91" y="0"/>
                    </a:cubicBezTo>
                    <a:cubicBezTo>
                      <a:pt x="128" y="1"/>
                      <a:pt x="128" y="1"/>
                      <a:pt x="128" y="1"/>
                    </a:cubicBezTo>
                    <a:cubicBezTo>
                      <a:pt x="128" y="1"/>
                      <a:pt x="129" y="0"/>
                      <a:pt x="129" y="0"/>
                    </a:cubicBezTo>
                    <a:cubicBezTo>
                      <a:pt x="158" y="0"/>
                      <a:pt x="158" y="0"/>
                      <a:pt x="158" y="0"/>
                    </a:cubicBezTo>
                    <a:cubicBezTo>
                      <a:pt x="159" y="0"/>
                      <a:pt x="159" y="0"/>
                      <a:pt x="160" y="0"/>
                    </a:cubicBezTo>
                    <a:cubicBezTo>
                      <a:pt x="160" y="1"/>
                      <a:pt x="160" y="1"/>
                      <a:pt x="160" y="2"/>
                    </a:cubicBezTo>
                    <a:cubicBezTo>
                      <a:pt x="160" y="2"/>
                      <a:pt x="159" y="20"/>
                      <a:pt x="159" y="36"/>
                    </a:cubicBezTo>
                    <a:cubicBezTo>
                      <a:pt x="159" y="38"/>
                      <a:pt x="159" y="40"/>
                      <a:pt x="159" y="42"/>
                    </a:cubicBezTo>
                    <a:cubicBezTo>
                      <a:pt x="159" y="53"/>
                      <a:pt x="171" y="56"/>
                      <a:pt x="192" y="62"/>
                    </a:cubicBezTo>
                    <a:cubicBezTo>
                      <a:pt x="199" y="64"/>
                      <a:pt x="206" y="66"/>
                      <a:pt x="215" y="68"/>
                    </a:cubicBezTo>
                    <a:cubicBezTo>
                      <a:pt x="251" y="79"/>
                      <a:pt x="247" y="133"/>
                      <a:pt x="247" y="133"/>
                    </a:cubicBezTo>
                    <a:cubicBezTo>
                      <a:pt x="246" y="134"/>
                      <a:pt x="246" y="135"/>
                      <a:pt x="245" y="1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0" name="Freeform 602">
                <a:extLst>
                  <a:ext uri="{FF2B5EF4-FFF2-40B4-BE49-F238E27FC236}">
                    <a16:creationId xmlns:a16="http://schemas.microsoft.com/office/drawing/2014/main" id="{7B9F90F6-3AA5-43BB-8657-5703EEB38522}"/>
                  </a:ext>
                </a:extLst>
              </p:cNvPr>
              <p:cNvSpPr>
                <a:spLocks/>
              </p:cNvSpPr>
              <p:nvPr/>
            </p:nvSpPr>
            <p:spPr bwMode="auto">
              <a:xfrm>
                <a:off x="8795541" y="2308418"/>
                <a:ext cx="215194" cy="73481"/>
              </a:xfrm>
              <a:custGeom>
                <a:avLst/>
                <a:gdLst>
                  <a:gd name="T0" fmla="*/ 33 w 66"/>
                  <a:gd name="T1" fmla="*/ 23 h 23"/>
                  <a:gd name="T2" fmla="*/ 32 w 66"/>
                  <a:gd name="T3" fmla="*/ 23 h 23"/>
                  <a:gd name="T4" fmla="*/ 1 w 66"/>
                  <a:gd name="T5" fmla="*/ 6 h 23"/>
                  <a:gd name="T6" fmla="*/ 1 w 66"/>
                  <a:gd name="T7" fmla="*/ 3 h 23"/>
                  <a:gd name="T8" fmla="*/ 4 w 66"/>
                  <a:gd name="T9" fmla="*/ 3 h 23"/>
                  <a:gd name="T10" fmla="*/ 33 w 66"/>
                  <a:gd name="T11" fmla="*/ 19 h 23"/>
                  <a:gd name="T12" fmla="*/ 63 w 66"/>
                  <a:gd name="T13" fmla="*/ 0 h 23"/>
                  <a:gd name="T14" fmla="*/ 66 w 66"/>
                  <a:gd name="T15" fmla="*/ 0 h 23"/>
                  <a:gd name="T16" fmla="*/ 66 w 66"/>
                  <a:gd name="T17" fmla="*/ 3 h 23"/>
                  <a:gd name="T18" fmla="*/ 33 w 66"/>
                  <a:gd name="T19" fmla="*/ 23 h 23"/>
                  <a:gd name="T20" fmla="*/ 33 w 6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3">
                    <a:moveTo>
                      <a:pt x="33" y="23"/>
                    </a:moveTo>
                    <a:cubicBezTo>
                      <a:pt x="33" y="23"/>
                      <a:pt x="32" y="23"/>
                      <a:pt x="32" y="23"/>
                    </a:cubicBezTo>
                    <a:cubicBezTo>
                      <a:pt x="14" y="14"/>
                      <a:pt x="2" y="6"/>
                      <a:pt x="1" y="6"/>
                    </a:cubicBezTo>
                    <a:cubicBezTo>
                      <a:pt x="1" y="5"/>
                      <a:pt x="0" y="4"/>
                      <a:pt x="1" y="3"/>
                    </a:cubicBezTo>
                    <a:cubicBezTo>
                      <a:pt x="2" y="2"/>
                      <a:pt x="3" y="2"/>
                      <a:pt x="4" y="3"/>
                    </a:cubicBezTo>
                    <a:cubicBezTo>
                      <a:pt x="4" y="3"/>
                      <a:pt x="16" y="11"/>
                      <a:pt x="33" y="19"/>
                    </a:cubicBezTo>
                    <a:cubicBezTo>
                      <a:pt x="50" y="13"/>
                      <a:pt x="63" y="1"/>
                      <a:pt x="63" y="0"/>
                    </a:cubicBezTo>
                    <a:cubicBezTo>
                      <a:pt x="64" y="0"/>
                      <a:pt x="65" y="0"/>
                      <a:pt x="66" y="0"/>
                    </a:cubicBezTo>
                    <a:cubicBezTo>
                      <a:pt x="66" y="1"/>
                      <a:pt x="66" y="2"/>
                      <a:pt x="66" y="3"/>
                    </a:cubicBezTo>
                    <a:cubicBezTo>
                      <a:pt x="65" y="4"/>
                      <a:pt x="52" y="16"/>
                      <a:pt x="33" y="23"/>
                    </a:cubicBezTo>
                    <a:cubicBezTo>
                      <a:pt x="33" y="23"/>
                      <a:pt x="33" y="23"/>
                      <a:pt x="33" y="2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1" name="Freeform 603">
                <a:extLst>
                  <a:ext uri="{FF2B5EF4-FFF2-40B4-BE49-F238E27FC236}">
                    <a16:creationId xmlns:a16="http://schemas.microsoft.com/office/drawing/2014/main" id="{3948D819-D73B-44E1-B1FB-D2ECE26702FA}"/>
                  </a:ext>
                </a:extLst>
              </p:cNvPr>
              <p:cNvSpPr>
                <a:spLocks/>
              </p:cNvSpPr>
              <p:nvPr/>
            </p:nvSpPr>
            <p:spPr bwMode="auto">
              <a:xfrm>
                <a:off x="9250422" y="2628584"/>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2" name="Line 604">
                <a:extLst>
                  <a:ext uri="{FF2B5EF4-FFF2-40B4-BE49-F238E27FC236}">
                    <a16:creationId xmlns:a16="http://schemas.microsoft.com/office/drawing/2014/main" id="{12A452A6-1DB3-473D-AF20-76D29530725B}"/>
                  </a:ext>
                </a:extLst>
              </p:cNvPr>
              <p:cNvSpPr>
                <a:spLocks noChangeShapeType="1"/>
              </p:cNvSpPr>
              <p:nvPr/>
            </p:nvSpPr>
            <p:spPr bwMode="auto">
              <a:xfrm>
                <a:off x="9250422" y="2628584"/>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3" name="Freeform 605">
                <a:extLst>
                  <a:ext uri="{FF2B5EF4-FFF2-40B4-BE49-F238E27FC236}">
                    <a16:creationId xmlns:a16="http://schemas.microsoft.com/office/drawing/2014/main" id="{B9E5D4E4-9D89-480C-BC3C-CBB5319807AF}"/>
                  </a:ext>
                </a:extLst>
              </p:cNvPr>
              <p:cNvSpPr>
                <a:spLocks/>
              </p:cNvSpPr>
              <p:nvPr/>
            </p:nvSpPr>
            <p:spPr bwMode="auto">
              <a:xfrm>
                <a:off x="9243424" y="2623336"/>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4" name="Freeform 606">
                <a:extLst>
                  <a:ext uri="{FF2B5EF4-FFF2-40B4-BE49-F238E27FC236}">
                    <a16:creationId xmlns:a16="http://schemas.microsoft.com/office/drawing/2014/main" id="{E459378F-BF6F-4B3E-93F0-25D9DF5F7F66}"/>
                  </a:ext>
                </a:extLst>
              </p:cNvPr>
              <p:cNvSpPr>
                <a:spLocks/>
              </p:cNvSpPr>
              <p:nvPr/>
            </p:nvSpPr>
            <p:spPr bwMode="auto">
              <a:xfrm>
                <a:off x="8475375" y="2628584"/>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5" name="Line 608">
                <a:extLst>
                  <a:ext uri="{FF2B5EF4-FFF2-40B4-BE49-F238E27FC236}">
                    <a16:creationId xmlns:a16="http://schemas.microsoft.com/office/drawing/2014/main" id="{9FC75269-1B26-4D99-8E86-17F3020CE025}"/>
                  </a:ext>
                </a:extLst>
              </p:cNvPr>
              <p:cNvSpPr>
                <a:spLocks noChangeShapeType="1"/>
              </p:cNvSpPr>
              <p:nvPr/>
            </p:nvSpPr>
            <p:spPr bwMode="auto">
              <a:xfrm>
                <a:off x="8475375" y="2628584"/>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6" name="Freeform 609">
                <a:extLst>
                  <a:ext uri="{FF2B5EF4-FFF2-40B4-BE49-F238E27FC236}">
                    <a16:creationId xmlns:a16="http://schemas.microsoft.com/office/drawing/2014/main" id="{F512EAEC-DD1C-4610-A70B-F2D9B192A008}"/>
                  </a:ext>
                </a:extLst>
              </p:cNvPr>
              <p:cNvSpPr>
                <a:spLocks/>
              </p:cNvSpPr>
              <p:nvPr/>
            </p:nvSpPr>
            <p:spPr bwMode="auto">
              <a:xfrm>
                <a:off x="8468377" y="2623336"/>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7" name="Freeform 610">
                <a:extLst>
                  <a:ext uri="{FF2B5EF4-FFF2-40B4-BE49-F238E27FC236}">
                    <a16:creationId xmlns:a16="http://schemas.microsoft.com/office/drawing/2014/main" id="{238EF250-9819-47E4-BE2C-5F32500DB0BF}"/>
                  </a:ext>
                </a:extLst>
              </p:cNvPr>
              <p:cNvSpPr>
                <a:spLocks/>
              </p:cNvSpPr>
              <p:nvPr/>
            </p:nvSpPr>
            <p:spPr bwMode="auto">
              <a:xfrm>
                <a:off x="8753552" y="2380150"/>
                <a:ext cx="302671" cy="122468"/>
              </a:xfrm>
              <a:custGeom>
                <a:avLst/>
                <a:gdLst>
                  <a:gd name="T0" fmla="*/ 27 w 93"/>
                  <a:gd name="T1" fmla="*/ 38 h 38"/>
                  <a:gd name="T2" fmla="*/ 27 w 93"/>
                  <a:gd name="T3" fmla="*/ 38 h 38"/>
                  <a:gd name="T4" fmla="*/ 26 w 93"/>
                  <a:gd name="T5" fmla="*/ 38 h 38"/>
                  <a:gd name="T6" fmla="*/ 1 w 93"/>
                  <a:gd name="T7" fmla="*/ 3 h 38"/>
                  <a:gd name="T8" fmla="*/ 1 w 93"/>
                  <a:gd name="T9" fmla="*/ 1 h 38"/>
                  <a:gd name="T10" fmla="*/ 4 w 93"/>
                  <a:gd name="T11" fmla="*/ 1 h 38"/>
                  <a:gd name="T12" fmla="*/ 27 w 93"/>
                  <a:gd name="T13" fmla="*/ 33 h 38"/>
                  <a:gd name="T14" fmla="*/ 44 w 93"/>
                  <a:gd name="T15" fmla="*/ 13 h 38"/>
                  <a:gd name="T16" fmla="*/ 45 w 93"/>
                  <a:gd name="T17" fmla="*/ 12 h 38"/>
                  <a:gd name="T18" fmla="*/ 47 w 93"/>
                  <a:gd name="T19" fmla="*/ 13 h 38"/>
                  <a:gd name="T20" fmla="*/ 64 w 93"/>
                  <a:gd name="T21" fmla="*/ 34 h 38"/>
                  <a:gd name="T22" fmla="*/ 90 w 93"/>
                  <a:gd name="T23" fmla="*/ 1 h 38"/>
                  <a:gd name="T24" fmla="*/ 92 w 93"/>
                  <a:gd name="T25" fmla="*/ 0 h 38"/>
                  <a:gd name="T26" fmla="*/ 92 w 93"/>
                  <a:gd name="T27" fmla="*/ 3 h 38"/>
                  <a:gd name="T28" fmla="*/ 65 w 93"/>
                  <a:gd name="T29" fmla="*/ 38 h 38"/>
                  <a:gd name="T30" fmla="*/ 64 w 93"/>
                  <a:gd name="T31" fmla="*/ 38 h 38"/>
                  <a:gd name="T32" fmla="*/ 63 w 93"/>
                  <a:gd name="T33" fmla="*/ 38 h 38"/>
                  <a:gd name="T34" fmla="*/ 45 w 93"/>
                  <a:gd name="T35" fmla="*/ 17 h 38"/>
                  <a:gd name="T36" fmla="*/ 29 w 93"/>
                  <a:gd name="T37" fmla="*/ 38 h 38"/>
                  <a:gd name="T38" fmla="*/ 27 w 93"/>
                  <a:gd name="T3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38">
                    <a:moveTo>
                      <a:pt x="27" y="38"/>
                    </a:moveTo>
                    <a:cubicBezTo>
                      <a:pt x="27" y="38"/>
                      <a:pt x="27" y="38"/>
                      <a:pt x="27" y="38"/>
                    </a:cubicBezTo>
                    <a:cubicBezTo>
                      <a:pt x="27" y="38"/>
                      <a:pt x="26" y="38"/>
                      <a:pt x="26" y="38"/>
                    </a:cubicBezTo>
                    <a:cubicBezTo>
                      <a:pt x="1" y="3"/>
                      <a:pt x="1" y="3"/>
                      <a:pt x="1" y="3"/>
                    </a:cubicBezTo>
                    <a:cubicBezTo>
                      <a:pt x="0" y="3"/>
                      <a:pt x="0" y="1"/>
                      <a:pt x="1" y="1"/>
                    </a:cubicBezTo>
                    <a:cubicBezTo>
                      <a:pt x="2" y="0"/>
                      <a:pt x="3" y="0"/>
                      <a:pt x="4" y="1"/>
                    </a:cubicBezTo>
                    <a:cubicBezTo>
                      <a:pt x="27" y="33"/>
                      <a:pt x="27" y="33"/>
                      <a:pt x="27" y="33"/>
                    </a:cubicBezTo>
                    <a:cubicBezTo>
                      <a:pt x="44" y="13"/>
                      <a:pt x="44" y="13"/>
                      <a:pt x="44" y="13"/>
                    </a:cubicBezTo>
                    <a:cubicBezTo>
                      <a:pt x="44" y="12"/>
                      <a:pt x="45" y="12"/>
                      <a:pt x="45" y="12"/>
                    </a:cubicBezTo>
                    <a:cubicBezTo>
                      <a:pt x="46" y="12"/>
                      <a:pt x="46" y="12"/>
                      <a:pt x="47" y="13"/>
                    </a:cubicBezTo>
                    <a:cubicBezTo>
                      <a:pt x="64" y="34"/>
                      <a:pt x="64" y="34"/>
                      <a:pt x="64" y="34"/>
                    </a:cubicBezTo>
                    <a:cubicBezTo>
                      <a:pt x="90" y="1"/>
                      <a:pt x="90" y="1"/>
                      <a:pt x="90" y="1"/>
                    </a:cubicBezTo>
                    <a:cubicBezTo>
                      <a:pt x="90" y="0"/>
                      <a:pt x="91" y="0"/>
                      <a:pt x="92" y="0"/>
                    </a:cubicBezTo>
                    <a:cubicBezTo>
                      <a:pt x="93" y="1"/>
                      <a:pt x="93" y="2"/>
                      <a:pt x="92" y="3"/>
                    </a:cubicBezTo>
                    <a:cubicBezTo>
                      <a:pt x="65" y="38"/>
                      <a:pt x="65" y="38"/>
                      <a:pt x="65" y="38"/>
                    </a:cubicBezTo>
                    <a:cubicBezTo>
                      <a:pt x="65" y="38"/>
                      <a:pt x="65" y="38"/>
                      <a:pt x="64" y="38"/>
                    </a:cubicBezTo>
                    <a:cubicBezTo>
                      <a:pt x="63" y="38"/>
                      <a:pt x="63" y="38"/>
                      <a:pt x="63" y="38"/>
                    </a:cubicBezTo>
                    <a:cubicBezTo>
                      <a:pt x="45" y="17"/>
                      <a:pt x="45" y="17"/>
                      <a:pt x="45" y="17"/>
                    </a:cubicBezTo>
                    <a:cubicBezTo>
                      <a:pt x="29" y="38"/>
                      <a:pt x="29" y="38"/>
                      <a:pt x="29" y="38"/>
                    </a:cubicBezTo>
                    <a:cubicBezTo>
                      <a:pt x="28" y="38"/>
                      <a:pt x="28" y="38"/>
                      <a:pt x="27" y="3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8" name="Freeform 611">
                <a:extLst>
                  <a:ext uri="{FF2B5EF4-FFF2-40B4-BE49-F238E27FC236}">
                    <a16:creationId xmlns:a16="http://schemas.microsoft.com/office/drawing/2014/main" id="{17A32970-34BB-463D-A7BF-68091DF6331E}"/>
                  </a:ext>
                </a:extLst>
              </p:cNvPr>
              <p:cNvSpPr>
                <a:spLocks/>
              </p:cNvSpPr>
              <p:nvPr/>
            </p:nvSpPr>
            <p:spPr bwMode="auto">
              <a:xfrm>
                <a:off x="8715062" y="1675084"/>
                <a:ext cx="395396" cy="633334"/>
              </a:xfrm>
              <a:custGeom>
                <a:avLst/>
                <a:gdLst>
                  <a:gd name="T0" fmla="*/ 0 w 122"/>
                  <a:gd name="T1" fmla="*/ 81 h 195"/>
                  <a:gd name="T2" fmla="*/ 5 w 122"/>
                  <a:gd name="T3" fmla="*/ 140 h 195"/>
                  <a:gd name="T4" fmla="*/ 51 w 122"/>
                  <a:gd name="T5" fmla="*/ 192 h 195"/>
                  <a:gd name="T6" fmla="*/ 114 w 122"/>
                  <a:gd name="T7" fmla="*/ 141 h 195"/>
                  <a:gd name="T8" fmla="*/ 107 w 122"/>
                  <a:gd name="T9" fmla="*/ 38 h 195"/>
                  <a:gd name="T10" fmla="*/ 0 w 122"/>
                  <a:gd name="T11" fmla="*/ 81 h 195"/>
                </a:gdLst>
                <a:ahLst/>
                <a:cxnLst>
                  <a:cxn ang="0">
                    <a:pos x="T0" y="T1"/>
                  </a:cxn>
                  <a:cxn ang="0">
                    <a:pos x="T2" y="T3"/>
                  </a:cxn>
                  <a:cxn ang="0">
                    <a:pos x="T4" y="T5"/>
                  </a:cxn>
                  <a:cxn ang="0">
                    <a:pos x="T6" y="T7"/>
                  </a:cxn>
                  <a:cxn ang="0">
                    <a:pos x="T8" y="T9"/>
                  </a:cxn>
                  <a:cxn ang="0">
                    <a:pos x="T10" y="T11"/>
                  </a:cxn>
                </a:cxnLst>
                <a:rect l="0" t="0" r="r" b="b"/>
                <a:pathLst>
                  <a:path w="122" h="195">
                    <a:moveTo>
                      <a:pt x="0" y="81"/>
                    </a:moveTo>
                    <a:cubicBezTo>
                      <a:pt x="0" y="81"/>
                      <a:pt x="0" y="117"/>
                      <a:pt x="5" y="140"/>
                    </a:cubicBezTo>
                    <a:cubicBezTo>
                      <a:pt x="9" y="164"/>
                      <a:pt x="31" y="189"/>
                      <a:pt x="51" y="192"/>
                    </a:cubicBezTo>
                    <a:cubicBezTo>
                      <a:pt x="72" y="195"/>
                      <a:pt x="106" y="182"/>
                      <a:pt x="114" y="141"/>
                    </a:cubicBezTo>
                    <a:cubicBezTo>
                      <a:pt x="121" y="100"/>
                      <a:pt x="122" y="63"/>
                      <a:pt x="107" y="38"/>
                    </a:cubicBezTo>
                    <a:cubicBezTo>
                      <a:pt x="90" y="10"/>
                      <a:pt x="3" y="0"/>
                      <a:pt x="0" y="81"/>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49" name="Freeform 612">
                <a:extLst>
                  <a:ext uri="{FF2B5EF4-FFF2-40B4-BE49-F238E27FC236}">
                    <a16:creationId xmlns:a16="http://schemas.microsoft.com/office/drawing/2014/main" id="{519839C8-B3F1-4E0F-B78A-55230B288001}"/>
                  </a:ext>
                </a:extLst>
              </p:cNvPr>
              <p:cNvSpPr>
                <a:spLocks noEditPoints="1"/>
              </p:cNvSpPr>
              <p:nvPr/>
            </p:nvSpPr>
            <p:spPr bwMode="auto">
              <a:xfrm>
                <a:off x="8708064" y="1727571"/>
                <a:ext cx="409393" cy="577349"/>
              </a:xfrm>
              <a:custGeom>
                <a:avLst/>
                <a:gdLst>
                  <a:gd name="T0" fmla="*/ 62 w 126"/>
                  <a:gd name="T1" fmla="*/ 4 h 178"/>
                  <a:gd name="T2" fmla="*/ 4 w 126"/>
                  <a:gd name="T3" fmla="*/ 65 h 178"/>
                  <a:gd name="T4" fmla="*/ 9 w 126"/>
                  <a:gd name="T5" fmla="*/ 124 h 178"/>
                  <a:gd name="T6" fmla="*/ 54 w 126"/>
                  <a:gd name="T7" fmla="*/ 174 h 178"/>
                  <a:gd name="T8" fmla="*/ 59 w 126"/>
                  <a:gd name="T9" fmla="*/ 175 h 178"/>
                  <a:gd name="T10" fmla="*/ 114 w 126"/>
                  <a:gd name="T11" fmla="*/ 125 h 178"/>
                  <a:gd name="T12" fmla="*/ 107 w 126"/>
                  <a:gd name="T13" fmla="*/ 23 h 178"/>
                  <a:gd name="T14" fmla="*/ 62 w 126"/>
                  <a:gd name="T15" fmla="*/ 4 h 178"/>
                  <a:gd name="T16" fmla="*/ 59 w 126"/>
                  <a:gd name="T17" fmla="*/ 178 h 178"/>
                  <a:gd name="T18" fmla="*/ 59 w 126"/>
                  <a:gd name="T19" fmla="*/ 178 h 178"/>
                  <a:gd name="T20" fmla="*/ 53 w 126"/>
                  <a:gd name="T21" fmla="*/ 178 h 178"/>
                  <a:gd name="T22" fmla="*/ 5 w 126"/>
                  <a:gd name="T23" fmla="*/ 125 h 178"/>
                  <a:gd name="T24" fmla="*/ 0 w 126"/>
                  <a:gd name="T25" fmla="*/ 65 h 178"/>
                  <a:gd name="T26" fmla="*/ 62 w 126"/>
                  <a:gd name="T27" fmla="*/ 0 h 178"/>
                  <a:gd name="T28" fmla="*/ 111 w 126"/>
                  <a:gd name="T29" fmla="*/ 21 h 178"/>
                  <a:gd name="T30" fmla="*/ 118 w 126"/>
                  <a:gd name="T31" fmla="*/ 125 h 178"/>
                  <a:gd name="T32" fmla="*/ 59 w 126"/>
                  <a:gd name="T3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78">
                    <a:moveTo>
                      <a:pt x="62" y="4"/>
                    </a:moveTo>
                    <a:cubicBezTo>
                      <a:pt x="49" y="4"/>
                      <a:pt x="6" y="8"/>
                      <a:pt x="4" y="65"/>
                    </a:cubicBezTo>
                    <a:cubicBezTo>
                      <a:pt x="4" y="65"/>
                      <a:pt x="4" y="101"/>
                      <a:pt x="9" y="124"/>
                    </a:cubicBezTo>
                    <a:cubicBezTo>
                      <a:pt x="13" y="147"/>
                      <a:pt x="35" y="172"/>
                      <a:pt x="54" y="174"/>
                    </a:cubicBezTo>
                    <a:cubicBezTo>
                      <a:pt x="55" y="175"/>
                      <a:pt x="57" y="175"/>
                      <a:pt x="59" y="175"/>
                    </a:cubicBezTo>
                    <a:cubicBezTo>
                      <a:pt x="81" y="175"/>
                      <a:pt x="108" y="159"/>
                      <a:pt x="114" y="125"/>
                    </a:cubicBezTo>
                    <a:cubicBezTo>
                      <a:pt x="122" y="78"/>
                      <a:pt x="120" y="44"/>
                      <a:pt x="107" y="23"/>
                    </a:cubicBezTo>
                    <a:cubicBezTo>
                      <a:pt x="100" y="12"/>
                      <a:pt x="81" y="4"/>
                      <a:pt x="62" y="4"/>
                    </a:cubicBezTo>
                    <a:moveTo>
                      <a:pt x="59" y="178"/>
                    </a:moveTo>
                    <a:cubicBezTo>
                      <a:pt x="59" y="178"/>
                      <a:pt x="59" y="178"/>
                      <a:pt x="59" y="178"/>
                    </a:cubicBezTo>
                    <a:cubicBezTo>
                      <a:pt x="57" y="178"/>
                      <a:pt x="55" y="178"/>
                      <a:pt x="53" y="178"/>
                    </a:cubicBezTo>
                    <a:cubicBezTo>
                      <a:pt x="32" y="175"/>
                      <a:pt x="9" y="150"/>
                      <a:pt x="5" y="125"/>
                    </a:cubicBezTo>
                    <a:cubicBezTo>
                      <a:pt x="1" y="102"/>
                      <a:pt x="0" y="65"/>
                      <a:pt x="0" y="65"/>
                    </a:cubicBezTo>
                    <a:cubicBezTo>
                      <a:pt x="2" y="17"/>
                      <a:pt x="33" y="0"/>
                      <a:pt x="62" y="0"/>
                    </a:cubicBezTo>
                    <a:cubicBezTo>
                      <a:pt x="83" y="0"/>
                      <a:pt x="103" y="9"/>
                      <a:pt x="111" y="21"/>
                    </a:cubicBezTo>
                    <a:cubicBezTo>
                      <a:pt x="124" y="43"/>
                      <a:pt x="126" y="77"/>
                      <a:pt x="118" y="125"/>
                    </a:cubicBezTo>
                    <a:cubicBezTo>
                      <a:pt x="111" y="162"/>
                      <a:pt x="83" y="178"/>
                      <a:pt x="59"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50" name="Freeform 613">
                <a:extLst>
                  <a:ext uri="{FF2B5EF4-FFF2-40B4-BE49-F238E27FC236}">
                    <a16:creationId xmlns:a16="http://schemas.microsoft.com/office/drawing/2014/main" id="{5A97965D-3B0E-44AE-BA00-24676DCB6BE4}"/>
                  </a:ext>
                </a:extLst>
              </p:cNvPr>
              <p:cNvSpPr>
                <a:spLocks/>
              </p:cNvSpPr>
              <p:nvPr/>
            </p:nvSpPr>
            <p:spPr bwMode="auto">
              <a:xfrm>
                <a:off x="8683571" y="1682082"/>
                <a:ext cx="453131" cy="428638"/>
              </a:xfrm>
              <a:custGeom>
                <a:avLst/>
                <a:gdLst>
                  <a:gd name="T0" fmla="*/ 71 w 140"/>
                  <a:gd name="T1" fmla="*/ 66 h 132"/>
                  <a:gd name="T2" fmla="*/ 115 w 140"/>
                  <a:gd name="T3" fmla="*/ 86 h 132"/>
                  <a:gd name="T4" fmla="*/ 126 w 140"/>
                  <a:gd name="T5" fmla="*/ 130 h 132"/>
                  <a:gd name="T6" fmla="*/ 132 w 140"/>
                  <a:gd name="T7" fmla="*/ 46 h 132"/>
                  <a:gd name="T8" fmla="*/ 71 w 140"/>
                  <a:gd name="T9" fmla="*/ 17 h 132"/>
                  <a:gd name="T10" fmla="*/ 0 w 140"/>
                  <a:gd name="T11" fmla="*/ 66 h 132"/>
                  <a:gd name="T12" fmla="*/ 14 w 140"/>
                  <a:gd name="T13" fmla="*/ 132 h 132"/>
                  <a:gd name="T14" fmla="*/ 20 w 140"/>
                  <a:gd name="T15" fmla="*/ 88 h 132"/>
                  <a:gd name="T16" fmla="*/ 71 w 140"/>
                  <a:gd name="T17"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2">
                    <a:moveTo>
                      <a:pt x="71" y="66"/>
                    </a:moveTo>
                    <a:cubicBezTo>
                      <a:pt x="71" y="66"/>
                      <a:pt x="109" y="18"/>
                      <a:pt x="115" y="86"/>
                    </a:cubicBezTo>
                    <a:cubicBezTo>
                      <a:pt x="123" y="85"/>
                      <a:pt x="128" y="103"/>
                      <a:pt x="126" y="130"/>
                    </a:cubicBezTo>
                    <a:cubicBezTo>
                      <a:pt x="133" y="99"/>
                      <a:pt x="140" y="79"/>
                      <a:pt x="132" y="46"/>
                    </a:cubicBezTo>
                    <a:cubicBezTo>
                      <a:pt x="127" y="26"/>
                      <a:pt x="109" y="0"/>
                      <a:pt x="71" y="17"/>
                    </a:cubicBezTo>
                    <a:cubicBezTo>
                      <a:pt x="24" y="2"/>
                      <a:pt x="0" y="34"/>
                      <a:pt x="0" y="66"/>
                    </a:cubicBezTo>
                    <a:cubicBezTo>
                      <a:pt x="0" y="98"/>
                      <a:pt x="14" y="132"/>
                      <a:pt x="14" y="132"/>
                    </a:cubicBezTo>
                    <a:cubicBezTo>
                      <a:pt x="14" y="132"/>
                      <a:pt x="5" y="88"/>
                      <a:pt x="20" y="88"/>
                    </a:cubicBezTo>
                    <a:cubicBezTo>
                      <a:pt x="20" y="67"/>
                      <a:pt x="42" y="29"/>
                      <a:pt x="71" y="66"/>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51" name="Freeform 614">
                <a:extLst>
                  <a:ext uri="{FF2B5EF4-FFF2-40B4-BE49-F238E27FC236}">
                    <a16:creationId xmlns:a16="http://schemas.microsoft.com/office/drawing/2014/main" id="{27CFEDDB-7D1D-4029-8E87-F61251EE7958}"/>
                  </a:ext>
                </a:extLst>
              </p:cNvPr>
              <p:cNvSpPr>
                <a:spLocks noEditPoints="1"/>
              </p:cNvSpPr>
              <p:nvPr/>
            </p:nvSpPr>
            <p:spPr bwMode="auto">
              <a:xfrm>
                <a:off x="8676573" y="1713574"/>
                <a:ext cx="463628" cy="402395"/>
              </a:xfrm>
              <a:custGeom>
                <a:avLst/>
                <a:gdLst>
                  <a:gd name="T0" fmla="*/ 51 w 143"/>
                  <a:gd name="T1" fmla="*/ 5 h 124"/>
                  <a:gd name="T2" fmla="*/ 4 w 143"/>
                  <a:gd name="T3" fmla="*/ 56 h 124"/>
                  <a:gd name="T4" fmla="*/ 12 w 143"/>
                  <a:gd name="T5" fmla="*/ 103 h 124"/>
                  <a:gd name="T6" fmla="*/ 16 w 143"/>
                  <a:gd name="T7" fmla="*/ 80 h 124"/>
                  <a:gd name="T8" fmla="*/ 21 w 143"/>
                  <a:gd name="T9" fmla="*/ 77 h 124"/>
                  <a:gd name="T10" fmla="*/ 33 w 143"/>
                  <a:gd name="T11" fmla="*/ 46 h 124"/>
                  <a:gd name="T12" fmla="*/ 49 w 143"/>
                  <a:gd name="T13" fmla="*/ 39 h 124"/>
                  <a:gd name="T14" fmla="*/ 73 w 143"/>
                  <a:gd name="T15" fmla="*/ 53 h 124"/>
                  <a:gd name="T16" fmla="*/ 98 w 143"/>
                  <a:gd name="T17" fmla="*/ 38 h 124"/>
                  <a:gd name="T18" fmla="*/ 119 w 143"/>
                  <a:gd name="T19" fmla="*/ 75 h 124"/>
                  <a:gd name="T20" fmla="*/ 123 w 143"/>
                  <a:gd name="T21" fmla="*/ 77 h 124"/>
                  <a:gd name="T22" fmla="*/ 130 w 143"/>
                  <a:gd name="T23" fmla="*/ 102 h 124"/>
                  <a:gd name="T24" fmla="*/ 132 w 143"/>
                  <a:gd name="T25" fmla="*/ 36 h 124"/>
                  <a:gd name="T26" fmla="*/ 95 w 143"/>
                  <a:gd name="T27" fmla="*/ 3 h 124"/>
                  <a:gd name="T28" fmla="*/ 74 w 143"/>
                  <a:gd name="T29" fmla="*/ 8 h 124"/>
                  <a:gd name="T30" fmla="*/ 72 w 143"/>
                  <a:gd name="T31" fmla="*/ 9 h 124"/>
                  <a:gd name="T32" fmla="*/ 51 w 143"/>
                  <a:gd name="T33" fmla="*/ 5 h 124"/>
                  <a:gd name="T34" fmla="*/ 16 w 143"/>
                  <a:gd name="T35" fmla="*/ 124 h 124"/>
                  <a:gd name="T36" fmla="*/ 14 w 143"/>
                  <a:gd name="T37" fmla="*/ 123 h 124"/>
                  <a:gd name="T38" fmla="*/ 0 w 143"/>
                  <a:gd name="T39" fmla="*/ 56 h 124"/>
                  <a:gd name="T40" fmla="*/ 51 w 143"/>
                  <a:gd name="T41" fmla="*/ 1 h 124"/>
                  <a:gd name="T42" fmla="*/ 73 w 143"/>
                  <a:gd name="T43" fmla="*/ 5 h 124"/>
                  <a:gd name="T44" fmla="*/ 95 w 143"/>
                  <a:gd name="T45" fmla="*/ 0 h 124"/>
                  <a:gd name="T46" fmla="*/ 136 w 143"/>
                  <a:gd name="T47" fmla="*/ 35 h 124"/>
                  <a:gd name="T48" fmla="*/ 133 w 143"/>
                  <a:gd name="T49" fmla="*/ 108 h 124"/>
                  <a:gd name="T50" fmla="*/ 130 w 143"/>
                  <a:gd name="T51" fmla="*/ 120 h 124"/>
                  <a:gd name="T52" fmla="*/ 128 w 143"/>
                  <a:gd name="T53" fmla="*/ 122 h 124"/>
                  <a:gd name="T54" fmla="*/ 126 w 143"/>
                  <a:gd name="T55" fmla="*/ 120 h 124"/>
                  <a:gd name="T56" fmla="*/ 121 w 143"/>
                  <a:gd name="T57" fmla="*/ 80 h 124"/>
                  <a:gd name="T58" fmla="*/ 118 w 143"/>
                  <a:gd name="T59" fmla="*/ 78 h 124"/>
                  <a:gd name="T60" fmla="*/ 116 w 143"/>
                  <a:gd name="T61" fmla="*/ 78 h 124"/>
                  <a:gd name="T62" fmla="*/ 115 w 143"/>
                  <a:gd name="T63" fmla="*/ 77 h 124"/>
                  <a:gd name="T64" fmla="*/ 98 w 143"/>
                  <a:gd name="T65" fmla="*/ 41 h 124"/>
                  <a:gd name="T66" fmla="*/ 74 w 143"/>
                  <a:gd name="T67" fmla="*/ 57 h 124"/>
                  <a:gd name="T68" fmla="*/ 73 w 143"/>
                  <a:gd name="T69" fmla="*/ 58 h 124"/>
                  <a:gd name="T70" fmla="*/ 71 w 143"/>
                  <a:gd name="T71" fmla="*/ 57 h 124"/>
                  <a:gd name="T72" fmla="*/ 49 w 143"/>
                  <a:gd name="T73" fmla="*/ 43 h 124"/>
                  <a:gd name="T74" fmla="*/ 35 w 143"/>
                  <a:gd name="T75" fmla="*/ 49 h 124"/>
                  <a:gd name="T76" fmla="*/ 24 w 143"/>
                  <a:gd name="T77" fmla="*/ 78 h 124"/>
                  <a:gd name="T78" fmla="*/ 24 w 143"/>
                  <a:gd name="T79" fmla="*/ 80 h 124"/>
                  <a:gd name="T80" fmla="*/ 22 w 143"/>
                  <a:gd name="T81" fmla="*/ 80 h 124"/>
                  <a:gd name="T82" fmla="*/ 19 w 143"/>
                  <a:gd name="T83" fmla="*/ 82 h 124"/>
                  <a:gd name="T84" fmla="*/ 18 w 143"/>
                  <a:gd name="T85" fmla="*/ 122 h 124"/>
                  <a:gd name="T86" fmla="*/ 16 w 143"/>
                  <a:gd name="T87" fmla="*/ 124 h 124"/>
                  <a:gd name="T88" fmla="*/ 16 w 143"/>
                  <a:gd name="T8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24">
                    <a:moveTo>
                      <a:pt x="51" y="5"/>
                    </a:moveTo>
                    <a:cubicBezTo>
                      <a:pt x="20" y="5"/>
                      <a:pt x="4" y="31"/>
                      <a:pt x="4" y="56"/>
                    </a:cubicBezTo>
                    <a:cubicBezTo>
                      <a:pt x="4" y="73"/>
                      <a:pt x="8" y="91"/>
                      <a:pt x="12" y="103"/>
                    </a:cubicBezTo>
                    <a:cubicBezTo>
                      <a:pt x="11" y="94"/>
                      <a:pt x="12" y="85"/>
                      <a:pt x="16" y="80"/>
                    </a:cubicBezTo>
                    <a:cubicBezTo>
                      <a:pt x="17" y="78"/>
                      <a:pt x="19" y="77"/>
                      <a:pt x="21" y="77"/>
                    </a:cubicBezTo>
                    <a:cubicBezTo>
                      <a:pt x="21" y="66"/>
                      <a:pt x="26" y="54"/>
                      <a:pt x="33" y="46"/>
                    </a:cubicBezTo>
                    <a:cubicBezTo>
                      <a:pt x="37" y="41"/>
                      <a:pt x="43" y="39"/>
                      <a:pt x="49" y="39"/>
                    </a:cubicBezTo>
                    <a:cubicBezTo>
                      <a:pt x="57" y="39"/>
                      <a:pt x="65" y="44"/>
                      <a:pt x="73" y="53"/>
                    </a:cubicBezTo>
                    <a:cubicBezTo>
                      <a:pt x="77" y="49"/>
                      <a:pt x="87" y="38"/>
                      <a:pt x="98" y="38"/>
                    </a:cubicBezTo>
                    <a:cubicBezTo>
                      <a:pt x="109" y="38"/>
                      <a:pt x="116" y="50"/>
                      <a:pt x="119" y="75"/>
                    </a:cubicBezTo>
                    <a:cubicBezTo>
                      <a:pt x="121" y="75"/>
                      <a:pt x="122" y="76"/>
                      <a:pt x="123" y="77"/>
                    </a:cubicBezTo>
                    <a:cubicBezTo>
                      <a:pt x="127" y="81"/>
                      <a:pt x="129" y="90"/>
                      <a:pt x="130" y="102"/>
                    </a:cubicBezTo>
                    <a:cubicBezTo>
                      <a:pt x="135" y="80"/>
                      <a:pt x="138" y="62"/>
                      <a:pt x="132" y="36"/>
                    </a:cubicBezTo>
                    <a:cubicBezTo>
                      <a:pt x="128" y="21"/>
                      <a:pt x="116" y="3"/>
                      <a:pt x="95" y="3"/>
                    </a:cubicBezTo>
                    <a:cubicBezTo>
                      <a:pt x="88" y="3"/>
                      <a:pt x="81" y="5"/>
                      <a:pt x="74" y="8"/>
                    </a:cubicBezTo>
                    <a:cubicBezTo>
                      <a:pt x="73" y="9"/>
                      <a:pt x="73" y="9"/>
                      <a:pt x="72" y="9"/>
                    </a:cubicBezTo>
                    <a:cubicBezTo>
                      <a:pt x="65" y="6"/>
                      <a:pt x="58" y="5"/>
                      <a:pt x="51" y="5"/>
                    </a:cubicBezTo>
                    <a:moveTo>
                      <a:pt x="16" y="124"/>
                    </a:moveTo>
                    <a:cubicBezTo>
                      <a:pt x="15" y="124"/>
                      <a:pt x="14" y="123"/>
                      <a:pt x="14" y="123"/>
                    </a:cubicBezTo>
                    <a:cubicBezTo>
                      <a:pt x="14" y="122"/>
                      <a:pt x="0" y="88"/>
                      <a:pt x="0" y="56"/>
                    </a:cubicBezTo>
                    <a:cubicBezTo>
                      <a:pt x="0" y="29"/>
                      <a:pt x="18" y="1"/>
                      <a:pt x="51" y="1"/>
                    </a:cubicBezTo>
                    <a:cubicBezTo>
                      <a:pt x="58" y="1"/>
                      <a:pt x="65" y="3"/>
                      <a:pt x="73" y="5"/>
                    </a:cubicBezTo>
                    <a:cubicBezTo>
                      <a:pt x="81" y="1"/>
                      <a:pt x="88" y="0"/>
                      <a:pt x="95" y="0"/>
                    </a:cubicBezTo>
                    <a:cubicBezTo>
                      <a:pt x="118" y="0"/>
                      <a:pt x="131" y="19"/>
                      <a:pt x="136" y="35"/>
                    </a:cubicBezTo>
                    <a:cubicBezTo>
                      <a:pt x="143" y="64"/>
                      <a:pt x="138" y="83"/>
                      <a:pt x="133" y="108"/>
                    </a:cubicBezTo>
                    <a:cubicBezTo>
                      <a:pt x="132" y="112"/>
                      <a:pt x="131" y="116"/>
                      <a:pt x="130" y="120"/>
                    </a:cubicBezTo>
                    <a:cubicBezTo>
                      <a:pt x="130" y="121"/>
                      <a:pt x="129" y="122"/>
                      <a:pt x="128" y="122"/>
                    </a:cubicBezTo>
                    <a:cubicBezTo>
                      <a:pt x="127" y="122"/>
                      <a:pt x="126" y="121"/>
                      <a:pt x="126" y="120"/>
                    </a:cubicBezTo>
                    <a:cubicBezTo>
                      <a:pt x="128" y="96"/>
                      <a:pt x="124" y="83"/>
                      <a:pt x="121" y="80"/>
                    </a:cubicBezTo>
                    <a:cubicBezTo>
                      <a:pt x="120" y="79"/>
                      <a:pt x="119" y="78"/>
                      <a:pt x="118" y="78"/>
                    </a:cubicBezTo>
                    <a:cubicBezTo>
                      <a:pt x="117" y="78"/>
                      <a:pt x="116" y="78"/>
                      <a:pt x="116" y="78"/>
                    </a:cubicBezTo>
                    <a:cubicBezTo>
                      <a:pt x="116" y="78"/>
                      <a:pt x="115" y="77"/>
                      <a:pt x="115" y="77"/>
                    </a:cubicBezTo>
                    <a:cubicBezTo>
                      <a:pt x="114" y="61"/>
                      <a:pt x="109" y="41"/>
                      <a:pt x="98" y="41"/>
                    </a:cubicBezTo>
                    <a:cubicBezTo>
                      <a:pt x="87" y="41"/>
                      <a:pt x="74" y="57"/>
                      <a:pt x="74" y="57"/>
                    </a:cubicBezTo>
                    <a:cubicBezTo>
                      <a:pt x="74" y="58"/>
                      <a:pt x="73" y="58"/>
                      <a:pt x="73" y="58"/>
                    </a:cubicBezTo>
                    <a:cubicBezTo>
                      <a:pt x="72" y="58"/>
                      <a:pt x="72" y="58"/>
                      <a:pt x="71" y="57"/>
                    </a:cubicBezTo>
                    <a:cubicBezTo>
                      <a:pt x="64" y="48"/>
                      <a:pt x="56" y="43"/>
                      <a:pt x="49" y="43"/>
                    </a:cubicBezTo>
                    <a:cubicBezTo>
                      <a:pt x="44" y="43"/>
                      <a:pt x="39" y="45"/>
                      <a:pt x="35" y="49"/>
                    </a:cubicBezTo>
                    <a:cubicBezTo>
                      <a:pt x="29" y="56"/>
                      <a:pt x="24" y="68"/>
                      <a:pt x="24" y="78"/>
                    </a:cubicBezTo>
                    <a:cubicBezTo>
                      <a:pt x="24" y="79"/>
                      <a:pt x="24" y="79"/>
                      <a:pt x="24" y="80"/>
                    </a:cubicBezTo>
                    <a:cubicBezTo>
                      <a:pt x="23" y="80"/>
                      <a:pt x="23" y="80"/>
                      <a:pt x="22" y="80"/>
                    </a:cubicBezTo>
                    <a:cubicBezTo>
                      <a:pt x="21" y="80"/>
                      <a:pt x="20" y="81"/>
                      <a:pt x="19" y="82"/>
                    </a:cubicBezTo>
                    <a:cubicBezTo>
                      <a:pt x="13" y="89"/>
                      <a:pt x="16" y="113"/>
                      <a:pt x="18" y="122"/>
                    </a:cubicBezTo>
                    <a:cubicBezTo>
                      <a:pt x="18" y="122"/>
                      <a:pt x="17" y="123"/>
                      <a:pt x="16" y="124"/>
                    </a:cubicBezTo>
                    <a:cubicBezTo>
                      <a:pt x="16" y="124"/>
                      <a:pt x="16" y="124"/>
                      <a:pt x="16" y="1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52" name="Oval 615">
                <a:extLst>
                  <a:ext uri="{FF2B5EF4-FFF2-40B4-BE49-F238E27FC236}">
                    <a16:creationId xmlns:a16="http://schemas.microsoft.com/office/drawing/2014/main" id="{25ADE3B2-01B8-443C-BD86-71D279915832}"/>
                  </a:ext>
                </a:extLst>
              </p:cNvPr>
              <p:cNvSpPr>
                <a:spLocks noChangeArrowheads="1"/>
              </p:cNvSpPr>
              <p:nvPr/>
            </p:nvSpPr>
            <p:spPr bwMode="auto">
              <a:xfrm>
                <a:off x="8795541" y="2016245"/>
                <a:ext cx="43739" cy="41989"/>
              </a:xfrm>
              <a:prstGeom prst="ellipse">
                <a:avLst/>
              </a:prstGeom>
              <a:solidFill>
                <a:srgbClr val="7996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53" name="Freeform 616">
                <a:extLst>
                  <a:ext uri="{FF2B5EF4-FFF2-40B4-BE49-F238E27FC236}">
                    <a16:creationId xmlns:a16="http://schemas.microsoft.com/office/drawing/2014/main" id="{03F050F0-7098-4727-A918-27F48622C6F8}"/>
                  </a:ext>
                </a:extLst>
              </p:cNvPr>
              <p:cNvSpPr>
                <a:spLocks noEditPoints="1"/>
              </p:cNvSpPr>
              <p:nvPr/>
            </p:nvSpPr>
            <p:spPr bwMode="auto">
              <a:xfrm>
                <a:off x="8790293" y="2009247"/>
                <a:ext cx="54236" cy="55985"/>
              </a:xfrm>
              <a:custGeom>
                <a:avLst/>
                <a:gdLst>
                  <a:gd name="T0" fmla="*/ 9 w 17"/>
                  <a:gd name="T1" fmla="*/ 4 h 17"/>
                  <a:gd name="T2" fmla="*/ 4 w 17"/>
                  <a:gd name="T3" fmla="*/ 8 h 17"/>
                  <a:gd name="T4" fmla="*/ 9 w 17"/>
                  <a:gd name="T5" fmla="*/ 13 h 17"/>
                  <a:gd name="T6" fmla="*/ 13 w 17"/>
                  <a:gd name="T7" fmla="*/ 8 h 17"/>
                  <a:gd name="T8" fmla="*/ 9 w 17"/>
                  <a:gd name="T9" fmla="*/ 4 h 17"/>
                  <a:gd name="T10" fmla="*/ 9 w 17"/>
                  <a:gd name="T11" fmla="*/ 17 h 17"/>
                  <a:gd name="T12" fmla="*/ 0 w 17"/>
                  <a:gd name="T13" fmla="*/ 8 h 17"/>
                  <a:gd name="T14" fmla="*/ 9 w 17"/>
                  <a:gd name="T15" fmla="*/ 0 h 17"/>
                  <a:gd name="T16" fmla="*/ 17 w 17"/>
                  <a:gd name="T17" fmla="*/ 8 h 17"/>
                  <a:gd name="T18" fmla="*/ 9 w 17"/>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4"/>
                    </a:moveTo>
                    <a:cubicBezTo>
                      <a:pt x="6" y="4"/>
                      <a:pt x="4" y="6"/>
                      <a:pt x="4" y="8"/>
                    </a:cubicBezTo>
                    <a:cubicBezTo>
                      <a:pt x="4" y="11"/>
                      <a:pt x="6" y="13"/>
                      <a:pt x="9" y="13"/>
                    </a:cubicBezTo>
                    <a:cubicBezTo>
                      <a:pt x="11" y="13"/>
                      <a:pt x="13" y="11"/>
                      <a:pt x="13" y="8"/>
                    </a:cubicBezTo>
                    <a:cubicBezTo>
                      <a:pt x="13" y="6"/>
                      <a:pt x="11" y="4"/>
                      <a:pt x="9" y="4"/>
                    </a:cubicBezTo>
                    <a:moveTo>
                      <a:pt x="9" y="17"/>
                    </a:moveTo>
                    <a:cubicBezTo>
                      <a:pt x="4" y="17"/>
                      <a:pt x="0" y="13"/>
                      <a:pt x="0" y="8"/>
                    </a:cubicBezTo>
                    <a:cubicBezTo>
                      <a:pt x="0" y="4"/>
                      <a:pt x="4" y="0"/>
                      <a:pt x="9" y="0"/>
                    </a:cubicBezTo>
                    <a:cubicBezTo>
                      <a:pt x="13" y="0"/>
                      <a:pt x="17" y="4"/>
                      <a:pt x="17" y="8"/>
                    </a:cubicBezTo>
                    <a:cubicBezTo>
                      <a:pt x="17" y="13"/>
                      <a:pt x="13" y="17"/>
                      <a:pt x="9"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54" name="Freeform 617">
                <a:extLst>
                  <a:ext uri="{FF2B5EF4-FFF2-40B4-BE49-F238E27FC236}">
                    <a16:creationId xmlns:a16="http://schemas.microsoft.com/office/drawing/2014/main" id="{0166EA5A-6CA5-4175-B8FA-5B2DBF8B9E5B}"/>
                  </a:ext>
                </a:extLst>
              </p:cNvPr>
              <p:cNvSpPr>
                <a:spLocks/>
              </p:cNvSpPr>
              <p:nvPr/>
            </p:nvSpPr>
            <p:spPr bwMode="auto">
              <a:xfrm>
                <a:off x="8757051" y="2009247"/>
                <a:ext cx="106722" cy="36740"/>
              </a:xfrm>
              <a:custGeom>
                <a:avLst/>
                <a:gdLst>
                  <a:gd name="T0" fmla="*/ 2 w 33"/>
                  <a:gd name="T1" fmla="*/ 11 h 11"/>
                  <a:gd name="T2" fmla="*/ 1 w 33"/>
                  <a:gd name="T3" fmla="*/ 10 h 11"/>
                  <a:gd name="T4" fmla="*/ 0 w 33"/>
                  <a:gd name="T5" fmla="*/ 7 h 11"/>
                  <a:gd name="T6" fmla="*/ 19 w 33"/>
                  <a:gd name="T7" fmla="*/ 0 h 11"/>
                  <a:gd name="T8" fmla="*/ 33 w 33"/>
                  <a:gd name="T9" fmla="*/ 7 h 11"/>
                  <a:gd name="T10" fmla="*/ 32 w 33"/>
                  <a:gd name="T11" fmla="*/ 9 h 11"/>
                  <a:gd name="T12" fmla="*/ 30 w 33"/>
                  <a:gd name="T13" fmla="*/ 8 h 11"/>
                  <a:gd name="T14" fmla="*/ 18 w 33"/>
                  <a:gd name="T15" fmla="*/ 4 h 11"/>
                  <a:gd name="T16" fmla="*/ 3 w 33"/>
                  <a:gd name="T17" fmla="*/ 10 h 11"/>
                  <a:gd name="T18" fmla="*/ 2 w 33"/>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1">
                    <a:moveTo>
                      <a:pt x="2" y="11"/>
                    </a:moveTo>
                    <a:cubicBezTo>
                      <a:pt x="1" y="11"/>
                      <a:pt x="1" y="10"/>
                      <a:pt x="1" y="10"/>
                    </a:cubicBezTo>
                    <a:cubicBezTo>
                      <a:pt x="0" y="9"/>
                      <a:pt x="0" y="8"/>
                      <a:pt x="0" y="7"/>
                    </a:cubicBezTo>
                    <a:cubicBezTo>
                      <a:pt x="1" y="7"/>
                      <a:pt x="7" y="0"/>
                      <a:pt x="19" y="0"/>
                    </a:cubicBezTo>
                    <a:cubicBezTo>
                      <a:pt x="30" y="1"/>
                      <a:pt x="33" y="6"/>
                      <a:pt x="33" y="7"/>
                    </a:cubicBezTo>
                    <a:cubicBezTo>
                      <a:pt x="33" y="8"/>
                      <a:pt x="33" y="9"/>
                      <a:pt x="32" y="9"/>
                    </a:cubicBezTo>
                    <a:cubicBezTo>
                      <a:pt x="31" y="9"/>
                      <a:pt x="30" y="9"/>
                      <a:pt x="30" y="8"/>
                    </a:cubicBezTo>
                    <a:cubicBezTo>
                      <a:pt x="30" y="8"/>
                      <a:pt x="27" y="4"/>
                      <a:pt x="18" y="4"/>
                    </a:cubicBezTo>
                    <a:cubicBezTo>
                      <a:pt x="9" y="4"/>
                      <a:pt x="3" y="10"/>
                      <a:pt x="3" y="10"/>
                    </a:cubicBezTo>
                    <a:cubicBezTo>
                      <a:pt x="3" y="10"/>
                      <a:pt x="2" y="11"/>
                      <a:pt x="2" y="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55" name="Oval 618">
                <a:extLst>
                  <a:ext uri="{FF2B5EF4-FFF2-40B4-BE49-F238E27FC236}">
                    <a16:creationId xmlns:a16="http://schemas.microsoft.com/office/drawing/2014/main" id="{948B195E-48B3-4071-9E87-83BADE22C65F}"/>
                  </a:ext>
                </a:extLst>
              </p:cNvPr>
              <p:cNvSpPr>
                <a:spLocks noChangeArrowheads="1"/>
              </p:cNvSpPr>
              <p:nvPr/>
            </p:nvSpPr>
            <p:spPr bwMode="auto">
              <a:xfrm>
                <a:off x="8972245" y="2016245"/>
                <a:ext cx="41989" cy="41989"/>
              </a:xfrm>
              <a:prstGeom prst="ellipse">
                <a:avLst/>
              </a:prstGeom>
              <a:solidFill>
                <a:srgbClr val="7996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56" name="Freeform 619">
                <a:extLst>
                  <a:ext uri="{FF2B5EF4-FFF2-40B4-BE49-F238E27FC236}">
                    <a16:creationId xmlns:a16="http://schemas.microsoft.com/office/drawing/2014/main" id="{4460517E-A8B7-41BB-9E89-A98167B3E95A}"/>
                  </a:ext>
                </a:extLst>
              </p:cNvPr>
              <p:cNvSpPr>
                <a:spLocks noEditPoints="1"/>
              </p:cNvSpPr>
              <p:nvPr/>
            </p:nvSpPr>
            <p:spPr bwMode="auto">
              <a:xfrm>
                <a:off x="8968746" y="2009247"/>
                <a:ext cx="50737" cy="55985"/>
              </a:xfrm>
              <a:custGeom>
                <a:avLst/>
                <a:gdLst>
                  <a:gd name="T0" fmla="*/ 8 w 16"/>
                  <a:gd name="T1" fmla="*/ 4 h 17"/>
                  <a:gd name="T2" fmla="*/ 3 w 16"/>
                  <a:gd name="T3" fmla="*/ 8 h 17"/>
                  <a:gd name="T4" fmla="*/ 8 w 16"/>
                  <a:gd name="T5" fmla="*/ 13 h 17"/>
                  <a:gd name="T6" fmla="*/ 12 w 16"/>
                  <a:gd name="T7" fmla="*/ 8 h 17"/>
                  <a:gd name="T8" fmla="*/ 8 w 16"/>
                  <a:gd name="T9" fmla="*/ 4 h 17"/>
                  <a:gd name="T10" fmla="*/ 8 w 16"/>
                  <a:gd name="T11" fmla="*/ 17 h 17"/>
                  <a:gd name="T12" fmla="*/ 0 w 16"/>
                  <a:gd name="T13" fmla="*/ 8 h 17"/>
                  <a:gd name="T14" fmla="*/ 8 w 16"/>
                  <a:gd name="T15" fmla="*/ 0 h 17"/>
                  <a:gd name="T16" fmla="*/ 16 w 16"/>
                  <a:gd name="T17" fmla="*/ 8 h 17"/>
                  <a:gd name="T18" fmla="*/ 8 w 16"/>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4"/>
                    </a:moveTo>
                    <a:cubicBezTo>
                      <a:pt x="5" y="4"/>
                      <a:pt x="3" y="6"/>
                      <a:pt x="3" y="8"/>
                    </a:cubicBezTo>
                    <a:cubicBezTo>
                      <a:pt x="3" y="11"/>
                      <a:pt x="5" y="13"/>
                      <a:pt x="8" y="13"/>
                    </a:cubicBezTo>
                    <a:cubicBezTo>
                      <a:pt x="10" y="13"/>
                      <a:pt x="12" y="11"/>
                      <a:pt x="12" y="8"/>
                    </a:cubicBezTo>
                    <a:cubicBezTo>
                      <a:pt x="12" y="6"/>
                      <a:pt x="10" y="4"/>
                      <a:pt x="8" y="4"/>
                    </a:cubicBezTo>
                    <a:moveTo>
                      <a:pt x="8" y="17"/>
                    </a:moveTo>
                    <a:cubicBezTo>
                      <a:pt x="3" y="17"/>
                      <a:pt x="0" y="13"/>
                      <a:pt x="0" y="8"/>
                    </a:cubicBezTo>
                    <a:cubicBezTo>
                      <a:pt x="0" y="4"/>
                      <a:pt x="3" y="0"/>
                      <a:pt x="8" y="0"/>
                    </a:cubicBezTo>
                    <a:cubicBezTo>
                      <a:pt x="12" y="0"/>
                      <a:pt x="16" y="4"/>
                      <a:pt x="16" y="8"/>
                    </a:cubicBezTo>
                    <a:cubicBezTo>
                      <a:pt x="16" y="13"/>
                      <a:pt x="12" y="17"/>
                      <a:pt x="8"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57" name="Freeform 620">
                <a:extLst>
                  <a:ext uri="{FF2B5EF4-FFF2-40B4-BE49-F238E27FC236}">
                    <a16:creationId xmlns:a16="http://schemas.microsoft.com/office/drawing/2014/main" id="{03359A4F-EC75-46E1-BF5E-33A9FFB2C4A1}"/>
                  </a:ext>
                </a:extLst>
              </p:cNvPr>
              <p:cNvSpPr>
                <a:spLocks/>
              </p:cNvSpPr>
              <p:nvPr/>
            </p:nvSpPr>
            <p:spPr bwMode="auto">
              <a:xfrm>
                <a:off x="8946002" y="2009247"/>
                <a:ext cx="110221" cy="36740"/>
              </a:xfrm>
              <a:custGeom>
                <a:avLst/>
                <a:gdLst>
                  <a:gd name="T0" fmla="*/ 31 w 34"/>
                  <a:gd name="T1" fmla="*/ 11 h 11"/>
                  <a:gd name="T2" fmla="*/ 30 w 34"/>
                  <a:gd name="T3" fmla="*/ 10 h 11"/>
                  <a:gd name="T4" fmla="*/ 15 w 34"/>
                  <a:gd name="T5" fmla="*/ 4 h 11"/>
                  <a:gd name="T6" fmla="*/ 4 w 34"/>
                  <a:gd name="T7" fmla="*/ 8 h 11"/>
                  <a:gd name="T8" fmla="*/ 1 w 34"/>
                  <a:gd name="T9" fmla="*/ 9 h 11"/>
                  <a:gd name="T10" fmla="*/ 0 w 34"/>
                  <a:gd name="T11" fmla="*/ 7 h 11"/>
                  <a:gd name="T12" fmla="*/ 15 w 34"/>
                  <a:gd name="T13" fmla="*/ 0 h 11"/>
                  <a:gd name="T14" fmla="*/ 33 w 34"/>
                  <a:gd name="T15" fmla="*/ 7 h 11"/>
                  <a:gd name="T16" fmla="*/ 33 w 34"/>
                  <a:gd name="T17" fmla="*/ 10 h 11"/>
                  <a:gd name="T18" fmla="*/ 31 w 34"/>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1">
                    <a:moveTo>
                      <a:pt x="31" y="11"/>
                    </a:moveTo>
                    <a:cubicBezTo>
                      <a:pt x="31" y="11"/>
                      <a:pt x="30" y="10"/>
                      <a:pt x="30" y="10"/>
                    </a:cubicBezTo>
                    <a:cubicBezTo>
                      <a:pt x="30" y="10"/>
                      <a:pt x="24" y="4"/>
                      <a:pt x="15" y="4"/>
                    </a:cubicBezTo>
                    <a:cubicBezTo>
                      <a:pt x="6" y="4"/>
                      <a:pt x="4" y="8"/>
                      <a:pt x="4" y="8"/>
                    </a:cubicBezTo>
                    <a:cubicBezTo>
                      <a:pt x="3" y="9"/>
                      <a:pt x="2" y="9"/>
                      <a:pt x="1" y="9"/>
                    </a:cubicBezTo>
                    <a:cubicBezTo>
                      <a:pt x="0" y="9"/>
                      <a:pt x="0" y="7"/>
                      <a:pt x="0" y="7"/>
                    </a:cubicBezTo>
                    <a:cubicBezTo>
                      <a:pt x="0" y="6"/>
                      <a:pt x="3" y="1"/>
                      <a:pt x="15" y="0"/>
                    </a:cubicBezTo>
                    <a:cubicBezTo>
                      <a:pt x="26" y="0"/>
                      <a:pt x="33" y="7"/>
                      <a:pt x="33" y="7"/>
                    </a:cubicBezTo>
                    <a:cubicBezTo>
                      <a:pt x="34" y="8"/>
                      <a:pt x="33" y="9"/>
                      <a:pt x="33" y="10"/>
                    </a:cubicBezTo>
                    <a:cubicBezTo>
                      <a:pt x="32" y="10"/>
                      <a:pt x="32" y="11"/>
                      <a:pt x="31" y="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58" name="Freeform 621">
                <a:extLst>
                  <a:ext uri="{FF2B5EF4-FFF2-40B4-BE49-F238E27FC236}">
                    <a16:creationId xmlns:a16="http://schemas.microsoft.com/office/drawing/2014/main" id="{B3615447-3BAC-4E07-A25E-7745B0844746}"/>
                  </a:ext>
                </a:extLst>
              </p:cNvPr>
              <p:cNvSpPr>
                <a:spLocks/>
              </p:cNvSpPr>
              <p:nvPr/>
            </p:nvSpPr>
            <p:spPr bwMode="auto">
              <a:xfrm>
                <a:off x="8828783" y="2152709"/>
                <a:ext cx="148711" cy="22744"/>
              </a:xfrm>
              <a:custGeom>
                <a:avLst/>
                <a:gdLst>
                  <a:gd name="T0" fmla="*/ 23 w 46"/>
                  <a:gd name="T1" fmla="*/ 7 h 7"/>
                  <a:gd name="T2" fmla="*/ 22 w 46"/>
                  <a:gd name="T3" fmla="*/ 6 h 7"/>
                  <a:gd name="T4" fmla="*/ 18 w 46"/>
                  <a:gd name="T5" fmla="*/ 3 h 7"/>
                  <a:gd name="T6" fmla="*/ 3 w 46"/>
                  <a:gd name="T7" fmla="*/ 6 h 7"/>
                  <a:gd name="T8" fmla="*/ 1 w 46"/>
                  <a:gd name="T9" fmla="*/ 5 h 7"/>
                  <a:gd name="T10" fmla="*/ 2 w 46"/>
                  <a:gd name="T11" fmla="*/ 2 h 7"/>
                  <a:gd name="T12" fmla="*/ 18 w 46"/>
                  <a:gd name="T13" fmla="*/ 0 h 7"/>
                  <a:gd name="T14" fmla="*/ 20 w 46"/>
                  <a:gd name="T15" fmla="*/ 0 h 7"/>
                  <a:gd name="T16" fmla="*/ 23 w 46"/>
                  <a:gd name="T17" fmla="*/ 3 h 7"/>
                  <a:gd name="T18" fmla="*/ 28 w 46"/>
                  <a:gd name="T19" fmla="*/ 0 h 7"/>
                  <a:gd name="T20" fmla="*/ 29 w 46"/>
                  <a:gd name="T21" fmla="*/ 0 h 7"/>
                  <a:gd name="T22" fmla="*/ 45 w 46"/>
                  <a:gd name="T23" fmla="*/ 3 h 7"/>
                  <a:gd name="T24" fmla="*/ 46 w 46"/>
                  <a:gd name="T25" fmla="*/ 6 h 7"/>
                  <a:gd name="T26" fmla="*/ 43 w 46"/>
                  <a:gd name="T27" fmla="*/ 6 h 7"/>
                  <a:gd name="T28" fmla="*/ 29 w 46"/>
                  <a:gd name="T29" fmla="*/ 3 h 7"/>
                  <a:gd name="T30" fmla="*/ 24 w 46"/>
                  <a:gd name="T31" fmla="*/ 6 h 7"/>
                  <a:gd name="T32" fmla="*/ 23 w 46"/>
                  <a:gd name="T3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7">
                    <a:moveTo>
                      <a:pt x="23" y="7"/>
                    </a:moveTo>
                    <a:cubicBezTo>
                      <a:pt x="23" y="7"/>
                      <a:pt x="23" y="7"/>
                      <a:pt x="22" y="6"/>
                    </a:cubicBezTo>
                    <a:cubicBezTo>
                      <a:pt x="22" y="6"/>
                      <a:pt x="21" y="5"/>
                      <a:pt x="18" y="3"/>
                    </a:cubicBezTo>
                    <a:cubicBezTo>
                      <a:pt x="9" y="4"/>
                      <a:pt x="3" y="6"/>
                      <a:pt x="3" y="6"/>
                    </a:cubicBezTo>
                    <a:cubicBezTo>
                      <a:pt x="2" y="6"/>
                      <a:pt x="1" y="6"/>
                      <a:pt x="1" y="5"/>
                    </a:cubicBezTo>
                    <a:cubicBezTo>
                      <a:pt x="0" y="4"/>
                      <a:pt x="1" y="3"/>
                      <a:pt x="2" y="2"/>
                    </a:cubicBezTo>
                    <a:cubicBezTo>
                      <a:pt x="2" y="2"/>
                      <a:pt x="9" y="0"/>
                      <a:pt x="18" y="0"/>
                    </a:cubicBezTo>
                    <a:cubicBezTo>
                      <a:pt x="19" y="0"/>
                      <a:pt x="19" y="0"/>
                      <a:pt x="20" y="0"/>
                    </a:cubicBezTo>
                    <a:cubicBezTo>
                      <a:pt x="21" y="1"/>
                      <a:pt x="23" y="2"/>
                      <a:pt x="23" y="3"/>
                    </a:cubicBezTo>
                    <a:cubicBezTo>
                      <a:pt x="28" y="0"/>
                      <a:pt x="28" y="0"/>
                      <a:pt x="28" y="0"/>
                    </a:cubicBezTo>
                    <a:cubicBezTo>
                      <a:pt x="28" y="0"/>
                      <a:pt x="28" y="0"/>
                      <a:pt x="29" y="0"/>
                    </a:cubicBezTo>
                    <a:cubicBezTo>
                      <a:pt x="29" y="0"/>
                      <a:pt x="40" y="0"/>
                      <a:pt x="45" y="3"/>
                    </a:cubicBezTo>
                    <a:cubicBezTo>
                      <a:pt x="46" y="4"/>
                      <a:pt x="46" y="5"/>
                      <a:pt x="46" y="6"/>
                    </a:cubicBezTo>
                    <a:cubicBezTo>
                      <a:pt x="45" y="7"/>
                      <a:pt x="44" y="7"/>
                      <a:pt x="43" y="6"/>
                    </a:cubicBezTo>
                    <a:cubicBezTo>
                      <a:pt x="40" y="4"/>
                      <a:pt x="32" y="4"/>
                      <a:pt x="29" y="3"/>
                    </a:cubicBezTo>
                    <a:cubicBezTo>
                      <a:pt x="24" y="6"/>
                      <a:pt x="24" y="6"/>
                      <a:pt x="24" y="6"/>
                    </a:cubicBezTo>
                    <a:cubicBezTo>
                      <a:pt x="24" y="7"/>
                      <a:pt x="24" y="7"/>
                      <a:pt x="23"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59" name="Freeform 622">
                <a:extLst>
                  <a:ext uri="{FF2B5EF4-FFF2-40B4-BE49-F238E27FC236}">
                    <a16:creationId xmlns:a16="http://schemas.microsoft.com/office/drawing/2014/main" id="{91364E77-F43F-42B8-9D6D-762047A70D98}"/>
                  </a:ext>
                </a:extLst>
              </p:cNvPr>
              <p:cNvSpPr>
                <a:spLocks/>
              </p:cNvSpPr>
              <p:nvPr/>
            </p:nvSpPr>
            <p:spPr bwMode="auto">
              <a:xfrm>
                <a:off x="8867273" y="2201696"/>
                <a:ext cx="78729" cy="12247"/>
              </a:xfrm>
              <a:custGeom>
                <a:avLst/>
                <a:gdLst>
                  <a:gd name="T0" fmla="*/ 22 w 24"/>
                  <a:gd name="T1" fmla="*/ 4 h 4"/>
                  <a:gd name="T2" fmla="*/ 2 w 24"/>
                  <a:gd name="T3" fmla="*/ 3 h 4"/>
                  <a:gd name="T4" fmla="*/ 0 w 24"/>
                  <a:gd name="T5" fmla="*/ 1 h 4"/>
                  <a:gd name="T6" fmla="*/ 2 w 24"/>
                  <a:gd name="T7" fmla="*/ 0 h 4"/>
                  <a:gd name="T8" fmla="*/ 22 w 24"/>
                  <a:gd name="T9" fmla="*/ 0 h 4"/>
                  <a:gd name="T10" fmla="*/ 24 w 24"/>
                  <a:gd name="T11" fmla="*/ 2 h 4"/>
                  <a:gd name="T12" fmla="*/ 2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2" y="4"/>
                    </a:moveTo>
                    <a:cubicBezTo>
                      <a:pt x="22" y="4"/>
                      <a:pt x="9" y="4"/>
                      <a:pt x="2" y="3"/>
                    </a:cubicBezTo>
                    <a:cubicBezTo>
                      <a:pt x="1" y="3"/>
                      <a:pt x="0" y="2"/>
                      <a:pt x="0" y="1"/>
                    </a:cubicBezTo>
                    <a:cubicBezTo>
                      <a:pt x="0" y="0"/>
                      <a:pt x="1" y="0"/>
                      <a:pt x="2" y="0"/>
                    </a:cubicBezTo>
                    <a:cubicBezTo>
                      <a:pt x="9" y="0"/>
                      <a:pt x="22" y="0"/>
                      <a:pt x="22" y="0"/>
                    </a:cubicBezTo>
                    <a:cubicBezTo>
                      <a:pt x="23" y="0"/>
                      <a:pt x="24" y="1"/>
                      <a:pt x="24" y="2"/>
                    </a:cubicBezTo>
                    <a:cubicBezTo>
                      <a:pt x="24" y="3"/>
                      <a:pt x="23" y="4"/>
                      <a:pt x="22"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sp>
          <p:nvSpPr>
            <p:cNvPr id="36" name="矩形 35">
              <a:extLst>
                <a:ext uri="{FF2B5EF4-FFF2-40B4-BE49-F238E27FC236}">
                  <a16:creationId xmlns:a16="http://schemas.microsoft.com/office/drawing/2014/main" id="{103D4A01-B05D-47A4-8B76-76CD30C4E024}"/>
                </a:ext>
              </a:extLst>
            </p:cNvPr>
            <p:cNvSpPr/>
            <p:nvPr/>
          </p:nvSpPr>
          <p:spPr>
            <a:xfrm>
              <a:off x="10566402" y="3853934"/>
              <a:ext cx="623889" cy="369332"/>
            </a:xfrm>
            <a:prstGeom prst="rect">
              <a:avLst/>
            </a:prstGeom>
          </p:spPr>
          <p:txBody>
            <a:bodyPr wrap="none">
              <a:spAutoFit/>
            </a:bodyPr>
            <a:lstStyle/>
            <a:p>
              <a:r>
                <a:rPr lang="en-US" altLang="zh-CN" dirty="0">
                  <a:solidFill>
                    <a:srgbClr val="7030A0"/>
                  </a:solidFill>
                  <a:latin typeface="微软雅黑" pitchFamily="34" charset="-122"/>
                  <a:ea typeface="微软雅黑" pitchFamily="34" charset="-122"/>
                </a:rPr>
                <a:t>Bob</a:t>
              </a:r>
              <a:endParaRPr lang="zh-CN" altLang="en-US" dirty="0">
                <a:solidFill>
                  <a:srgbClr val="7030A0"/>
                </a:solidFill>
                <a:latin typeface="微软雅黑" pitchFamily="34" charset="-122"/>
                <a:ea typeface="微软雅黑" pitchFamily="34" charset="-122"/>
              </a:endParaRPr>
            </a:p>
          </p:txBody>
        </p:sp>
      </p:grpSp>
      <p:grpSp>
        <p:nvGrpSpPr>
          <p:cNvPr id="60" name="组合 59">
            <a:extLst>
              <a:ext uri="{FF2B5EF4-FFF2-40B4-BE49-F238E27FC236}">
                <a16:creationId xmlns:a16="http://schemas.microsoft.com/office/drawing/2014/main" id="{20F77D5D-3FBE-4977-BCBE-E6EB4D26591D}"/>
              </a:ext>
            </a:extLst>
          </p:cNvPr>
          <p:cNvGrpSpPr/>
          <p:nvPr/>
        </p:nvGrpSpPr>
        <p:grpSpPr>
          <a:xfrm>
            <a:off x="4506705" y="1953067"/>
            <a:ext cx="715260" cy="1126497"/>
            <a:chOff x="1117602" y="3011425"/>
            <a:chExt cx="715260" cy="1126497"/>
          </a:xfrm>
        </p:grpSpPr>
        <p:grpSp>
          <p:nvGrpSpPr>
            <p:cNvPr id="61" name="组合 60">
              <a:extLst>
                <a:ext uri="{FF2B5EF4-FFF2-40B4-BE49-F238E27FC236}">
                  <a16:creationId xmlns:a16="http://schemas.microsoft.com/office/drawing/2014/main" id="{A306B8AB-AE34-4365-A68A-A94926C7E103}"/>
                </a:ext>
              </a:extLst>
            </p:cNvPr>
            <p:cNvGrpSpPr/>
            <p:nvPr/>
          </p:nvGrpSpPr>
          <p:grpSpPr>
            <a:xfrm>
              <a:off x="1158240" y="3011425"/>
              <a:ext cx="612000" cy="718818"/>
              <a:chOff x="8468377" y="140736"/>
              <a:chExt cx="881769" cy="1135453"/>
            </a:xfrm>
          </p:grpSpPr>
          <p:sp>
            <p:nvSpPr>
              <p:cNvPr id="63" name="Freeform 463">
                <a:extLst>
                  <a:ext uri="{FF2B5EF4-FFF2-40B4-BE49-F238E27FC236}">
                    <a16:creationId xmlns:a16="http://schemas.microsoft.com/office/drawing/2014/main" id="{6CDEE0E9-166A-4BBF-B436-87AB89DA29E4}"/>
                  </a:ext>
                </a:extLst>
              </p:cNvPr>
              <p:cNvSpPr>
                <a:spLocks/>
              </p:cNvSpPr>
              <p:nvPr/>
            </p:nvSpPr>
            <p:spPr bwMode="auto">
              <a:xfrm>
                <a:off x="8855026" y="140736"/>
                <a:ext cx="339411" cy="272928"/>
              </a:xfrm>
              <a:custGeom>
                <a:avLst/>
                <a:gdLst>
                  <a:gd name="T0" fmla="*/ 19 w 105"/>
                  <a:gd name="T1" fmla="*/ 63 h 84"/>
                  <a:gd name="T2" fmla="*/ 19 w 105"/>
                  <a:gd name="T3" fmla="*/ 21 h 84"/>
                  <a:gd name="T4" fmla="*/ 63 w 105"/>
                  <a:gd name="T5" fmla="*/ 82 h 84"/>
                  <a:gd name="T6" fmla="*/ 19 w 105"/>
                  <a:gd name="T7" fmla="*/ 63 h 84"/>
                </a:gdLst>
                <a:ahLst/>
                <a:cxnLst>
                  <a:cxn ang="0">
                    <a:pos x="T0" y="T1"/>
                  </a:cxn>
                  <a:cxn ang="0">
                    <a:pos x="T2" y="T3"/>
                  </a:cxn>
                  <a:cxn ang="0">
                    <a:pos x="T4" y="T5"/>
                  </a:cxn>
                  <a:cxn ang="0">
                    <a:pos x="T6" y="T7"/>
                  </a:cxn>
                </a:cxnLst>
                <a:rect l="0" t="0" r="r" b="b"/>
                <a:pathLst>
                  <a:path w="105" h="84">
                    <a:moveTo>
                      <a:pt x="19" y="63"/>
                    </a:moveTo>
                    <a:cubicBezTo>
                      <a:pt x="19" y="63"/>
                      <a:pt x="0" y="43"/>
                      <a:pt x="19" y="21"/>
                    </a:cubicBezTo>
                    <a:cubicBezTo>
                      <a:pt x="39" y="0"/>
                      <a:pt x="105" y="32"/>
                      <a:pt x="63" y="82"/>
                    </a:cubicBezTo>
                    <a:cubicBezTo>
                      <a:pt x="39" y="84"/>
                      <a:pt x="19" y="63"/>
                      <a:pt x="19" y="63"/>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4" name="Freeform 464">
                <a:extLst>
                  <a:ext uri="{FF2B5EF4-FFF2-40B4-BE49-F238E27FC236}">
                    <a16:creationId xmlns:a16="http://schemas.microsoft.com/office/drawing/2014/main" id="{77273601-D4E8-4FE7-B9F0-715D1C008D22}"/>
                  </a:ext>
                </a:extLst>
              </p:cNvPr>
              <p:cNvSpPr>
                <a:spLocks noEditPoints="1"/>
              </p:cNvSpPr>
              <p:nvPr/>
            </p:nvSpPr>
            <p:spPr bwMode="auto">
              <a:xfrm>
                <a:off x="8844529" y="182725"/>
                <a:ext cx="276428" cy="230939"/>
              </a:xfrm>
              <a:custGeom>
                <a:avLst/>
                <a:gdLst>
                  <a:gd name="T0" fmla="*/ 40 w 85"/>
                  <a:gd name="T1" fmla="*/ 3 h 71"/>
                  <a:gd name="T2" fmla="*/ 24 w 85"/>
                  <a:gd name="T3" fmla="*/ 10 h 71"/>
                  <a:gd name="T4" fmla="*/ 24 w 85"/>
                  <a:gd name="T5" fmla="*/ 49 h 71"/>
                  <a:gd name="T6" fmla="*/ 65 w 85"/>
                  <a:gd name="T7" fmla="*/ 67 h 71"/>
                  <a:gd name="T8" fmla="*/ 75 w 85"/>
                  <a:gd name="T9" fmla="*/ 25 h 71"/>
                  <a:gd name="T10" fmla="*/ 40 w 85"/>
                  <a:gd name="T11" fmla="*/ 3 h 71"/>
                  <a:gd name="T12" fmla="*/ 61 w 85"/>
                  <a:gd name="T13" fmla="*/ 71 h 71"/>
                  <a:gd name="T14" fmla="*/ 21 w 85"/>
                  <a:gd name="T15" fmla="*/ 52 h 71"/>
                  <a:gd name="T16" fmla="*/ 21 w 85"/>
                  <a:gd name="T17" fmla="*/ 7 h 71"/>
                  <a:gd name="T18" fmla="*/ 40 w 85"/>
                  <a:gd name="T19" fmla="*/ 0 h 71"/>
                  <a:gd name="T20" fmla="*/ 79 w 85"/>
                  <a:gd name="T21" fmla="*/ 23 h 71"/>
                  <a:gd name="T22" fmla="*/ 67 w 85"/>
                  <a:gd name="T23" fmla="*/ 70 h 71"/>
                  <a:gd name="T24" fmla="*/ 66 w 85"/>
                  <a:gd name="T25" fmla="*/ 70 h 71"/>
                  <a:gd name="T26" fmla="*/ 61 w 85"/>
                  <a:gd name="T2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71">
                    <a:moveTo>
                      <a:pt x="40" y="3"/>
                    </a:moveTo>
                    <a:cubicBezTo>
                      <a:pt x="33" y="3"/>
                      <a:pt x="27" y="6"/>
                      <a:pt x="24" y="10"/>
                    </a:cubicBezTo>
                    <a:cubicBezTo>
                      <a:pt x="5" y="30"/>
                      <a:pt x="23" y="48"/>
                      <a:pt x="24" y="49"/>
                    </a:cubicBezTo>
                    <a:cubicBezTo>
                      <a:pt x="24" y="49"/>
                      <a:pt x="43" y="69"/>
                      <a:pt x="65" y="67"/>
                    </a:cubicBezTo>
                    <a:cubicBezTo>
                      <a:pt x="81" y="48"/>
                      <a:pt x="79" y="34"/>
                      <a:pt x="75" y="25"/>
                    </a:cubicBezTo>
                    <a:cubicBezTo>
                      <a:pt x="69" y="11"/>
                      <a:pt x="53" y="3"/>
                      <a:pt x="40" y="3"/>
                    </a:cubicBezTo>
                    <a:moveTo>
                      <a:pt x="61" y="71"/>
                    </a:moveTo>
                    <a:cubicBezTo>
                      <a:pt x="39" y="71"/>
                      <a:pt x="22" y="52"/>
                      <a:pt x="21" y="52"/>
                    </a:cubicBezTo>
                    <a:cubicBezTo>
                      <a:pt x="21" y="51"/>
                      <a:pt x="0" y="30"/>
                      <a:pt x="21" y="7"/>
                    </a:cubicBezTo>
                    <a:cubicBezTo>
                      <a:pt x="25" y="2"/>
                      <a:pt x="32" y="0"/>
                      <a:pt x="40" y="0"/>
                    </a:cubicBezTo>
                    <a:cubicBezTo>
                      <a:pt x="54" y="0"/>
                      <a:pt x="71" y="8"/>
                      <a:pt x="79" y="23"/>
                    </a:cubicBezTo>
                    <a:cubicBezTo>
                      <a:pt x="83" y="33"/>
                      <a:pt x="85" y="49"/>
                      <a:pt x="67" y="70"/>
                    </a:cubicBezTo>
                    <a:cubicBezTo>
                      <a:pt x="67" y="70"/>
                      <a:pt x="66" y="70"/>
                      <a:pt x="66" y="70"/>
                    </a:cubicBezTo>
                    <a:cubicBezTo>
                      <a:pt x="64" y="71"/>
                      <a:pt x="63" y="71"/>
                      <a:pt x="61"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5" name="Freeform 465">
                <a:extLst>
                  <a:ext uri="{FF2B5EF4-FFF2-40B4-BE49-F238E27FC236}">
                    <a16:creationId xmlns:a16="http://schemas.microsoft.com/office/drawing/2014/main" id="{0BEC8C44-7A90-4206-BC92-D71B50446436}"/>
                  </a:ext>
                </a:extLst>
              </p:cNvPr>
              <p:cNvSpPr>
                <a:spLocks/>
              </p:cNvSpPr>
              <p:nvPr/>
            </p:nvSpPr>
            <p:spPr bwMode="auto">
              <a:xfrm>
                <a:off x="8657328" y="296445"/>
                <a:ext cx="537109" cy="486373"/>
              </a:xfrm>
              <a:custGeom>
                <a:avLst/>
                <a:gdLst>
                  <a:gd name="T0" fmla="*/ 18 w 166"/>
                  <a:gd name="T1" fmla="*/ 150 h 150"/>
                  <a:gd name="T2" fmla="*/ 10 w 166"/>
                  <a:gd name="T3" fmla="*/ 66 h 150"/>
                  <a:gd name="T4" fmla="*/ 100 w 166"/>
                  <a:gd name="T5" fmla="*/ 17 h 150"/>
                  <a:gd name="T6" fmla="*/ 141 w 166"/>
                  <a:gd name="T7" fmla="*/ 143 h 150"/>
                  <a:gd name="T8" fmla="*/ 95 w 166"/>
                  <a:gd name="T9" fmla="*/ 62 h 150"/>
                  <a:gd name="T10" fmla="*/ 18 w 166"/>
                  <a:gd name="T11" fmla="*/ 150 h 150"/>
                </a:gdLst>
                <a:ahLst/>
                <a:cxnLst>
                  <a:cxn ang="0">
                    <a:pos x="T0" y="T1"/>
                  </a:cxn>
                  <a:cxn ang="0">
                    <a:pos x="T2" y="T3"/>
                  </a:cxn>
                  <a:cxn ang="0">
                    <a:pos x="T4" y="T5"/>
                  </a:cxn>
                  <a:cxn ang="0">
                    <a:pos x="T6" y="T7"/>
                  </a:cxn>
                  <a:cxn ang="0">
                    <a:pos x="T8" y="T9"/>
                  </a:cxn>
                  <a:cxn ang="0">
                    <a:pos x="T10" y="T11"/>
                  </a:cxn>
                </a:cxnLst>
                <a:rect l="0" t="0" r="r" b="b"/>
                <a:pathLst>
                  <a:path w="166" h="150">
                    <a:moveTo>
                      <a:pt x="18" y="150"/>
                    </a:moveTo>
                    <a:cubicBezTo>
                      <a:pt x="18" y="150"/>
                      <a:pt x="0" y="113"/>
                      <a:pt x="10" y="66"/>
                    </a:cubicBezTo>
                    <a:cubicBezTo>
                      <a:pt x="20" y="19"/>
                      <a:pt x="59" y="0"/>
                      <a:pt x="100" y="17"/>
                    </a:cubicBezTo>
                    <a:cubicBezTo>
                      <a:pt x="124" y="11"/>
                      <a:pt x="166" y="49"/>
                      <a:pt x="141" y="143"/>
                    </a:cubicBezTo>
                    <a:cubicBezTo>
                      <a:pt x="137" y="129"/>
                      <a:pt x="107" y="69"/>
                      <a:pt x="95" y="62"/>
                    </a:cubicBezTo>
                    <a:cubicBezTo>
                      <a:pt x="82" y="55"/>
                      <a:pt x="29" y="111"/>
                      <a:pt x="18" y="150"/>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6" name="Freeform 466">
                <a:extLst>
                  <a:ext uri="{FF2B5EF4-FFF2-40B4-BE49-F238E27FC236}">
                    <a16:creationId xmlns:a16="http://schemas.microsoft.com/office/drawing/2014/main" id="{DF4C7D20-A264-497C-BB95-FBE99F53164B}"/>
                  </a:ext>
                </a:extLst>
              </p:cNvPr>
              <p:cNvSpPr>
                <a:spLocks noEditPoints="1"/>
              </p:cNvSpPr>
              <p:nvPr/>
            </p:nvSpPr>
            <p:spPr bwMode="auto">
              <a:xfrm>
                <a:off x="8650329" y="326187"/>
                <a:ext cx="512616" cy="463629"/>
              </a:xfrm>
              <a:custGeom>
                <a:avLst/>
                <a:gdLst>
                  <a:gd name="T0" fmla="*/ 73 w 158"/>
                  <a:gd name="T1" fmla="*/ 4 h 143"/>
                  <a:gd name="T2" fmla="*/ 14 w 158"/>
                  <a:gd name="T3" fmla="*/ 57 h 143"/>
                  <a:gd name="T4" fmla="*/ 20 w 158"/>
                  <a:gd name="T5" fmla="*/ 135 h 143"/>
                  <a:gd name="T6" fmla="*/ 94 w 158"/>
                  <a:gd name="T7" fmla="*/ 50 h 143"/>
                  <a:gd name="T8" fmla="*/ 97 w 158"/>
                  <a:gd name="T9" fmla="*/ 51 h 143"/>
                  <a:gd name="T10" fmla="*/ 142 w 158"/>
                  <a:gd name="T11" fmla="*/ 127 h 143"/>
                  <a:gd name="T12" fmla="*/ 133 w 158"/>
                  <a:gd name="T13" fmla="*/ 24 h 143"/>
                  <a:gd name="T14" fmla="*/ 107 w 158"/>
                  <a:gd name="T15" fmla="*/ 9 h 143"/>
                  <a:gd name="T16" fmla="*/ 102 w 158"/>
                  <a:gd name="T17" fmla="*/ 9 h 143"/>
                  <a:gd name="T18" fmla="*/ 101 w 158"/>
                  <a:gd name="T19" fmla="*/ 9 h 143"/>
                  <a:gd name="T20" fmla="*/ 73 w 158"/>
                  <a:gd name="T21" fmla="*/ 4 h 143"/>
                  <a:gd name="T22" fmla="*/ 20 w 158"/>
                  <a:gd name="T23" fmla="*/ 143 h 143"/>
                  <a:gd name="T24" fmla="*/ 18 w 158"/>
                  <a:gd name="T25" fmla="*/ 142 h 143"/>
                  <a:gd name="T26" fmla="*/ 10 w 158"/>
                  <a:gd name="T27" fmla="*/ 57 h 143"/>
                  <a:gd name="T28" fmla="*/ 73 w 158"/>
                  <a:gd name="T29" fmla="*/ 0 h 143"/>
                  <a:gd name="T30" fmla="*/ 102 w 158"/>
                  <a:gd name="T31" fmla="*/ 6 h 143"/>
                  <a:gd name="T32" fmla="*/ 107 w 158"/>
                  <a:gd name="T33" fmla="*/ 5 h 143"/>
                  <a:gd name="T34" fmla="*/ 136 w 158"/>
                  <a:gd name="T35" fmla="*/ 22 h 143"/>
                  <a:gd name="T36" fmla="*/ 144 w 158"/>
                  <a:gd name="T37" fmla="*/ 135 h 143"/>
                  <a:gd name="T38" fmla="*/ 142 w 158"/>
                  <a:gd name="T39" fmla="*/ 136 h 143"/>
                  <a:gd name="T40" fmla="*/ 141 w 158"/>
                  <a:gd name="T41" fmla="*/ 135 h 143"/>
                  <a:gd name="T42" fmla="*/ 96 w 158"/>
                  <a:gd name="T43" fmla="*/ 55 h 143"/>
                  <a:gd name="T44" fmla="*/ 94 w 158"/>
                  <a:gd name="T45" fmla="*/ 54 h 143"/>
                  <a:gd name="T46" fmla="*/ 22 w 158"/>
                  <a:gd name="T47" fmla="*/ 141 h 143"/>
                  <a:gd name="T48" fmla="*/ 20 w 158"/>
                  <a:gd name="T49" fmla="*/ 143 h 143"/>
                  <a:gd name="T50" fmla="*/ 20 w 158"/>
                  <a:gd name="T5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43">
                    <a:moveTo>
                      <a:pt x="73" y="4"/>
                    </a:moveTo>
                    <a:cubicBezTo>
                      <a:pt x="44" y="4"/>
                      <a:pt x="21" y="24"/>
                      <a:pt x="14" y="57"/>
                    </a:cubicBezTo>
                    <a:cubicBezTo>
                      <a:pt x="6" y="94"/>
                      <a:pt x="16" y="124"/>
                      <a:pt x="20" y="135"/>
                    </a:cubicBezTo>
                    <a:cubicBezTo>
                      <a:pt x="33" y="99"/>
                      <a:pt x="77" y="50"/>
                      <a:pt x="94" y="50"/>
                    </a:cubicBezTo>
                    <a:cubicBezTo>
                      <a:pt x="95" y="50"/>
                      <a:pt x="96" y="51"/>
                      <a:pt x="97" y="51"/>
                    </a:cubicBezTo>
                    <a:cubicBezTo>
                      <a:pt x="110" y="58"/>
                      <a:pt x="135" y="107"/>
                      <a:pt x="142" y="127"/>
                    </a:cubicBezTo>
                    <a:cubicBezTo>
                      <a:pt x="158" y="65"/>
                      <a:pt x="141" y="35"/>
                      <a:pt x="133" y="24"/>
                    </a:cubicBezTo>
                    <a:cubicBezTo>
                      <a:pt x="126" y="15"/>
                      <a:pt x="116" y="9"/>
                      <a:pt x="107" y="9"/>
                    </a:cubicBezTo>
                    <a:cubicBezTo>
                      <a:pt x="105" y="9"/>
                      <a:pt x="104" y="9"/>
                      <a:pt x="102" y="9"/>
                    </a:cubicBezTo>
                    <a:cubicBezTo>
                      <a:pt x="102" y="10"/>
                      <a:pt x="102" y="10"/>
                      <a:pt x="101" y="9"/>
                    </a:cubicBezTo>
                    <a:cubicBezTo>
                      <a:pt x="92" y="6"/>
                      <a:pt x="82" y="4"/>
                      <a:pt x="73" y="4"/>
                    </a:cubicBezTo>
                    <a:moveTo>
                      <a:pt x="20" y="143"/>
                    </a:moveTo>
                    <a:cubicBezTo>
                      <a:pt x="19" y="143"/>
                      <a:pt x="19" y="142"/>
                      <a:pt x="18" y="142"/>
                    </a:cubicBezTo>
                    <a:cubicBezTo>
                      <a:pt x="18" y="141"/>
                      <a:pt x="0" y="103"/>
                      <a:pt x="10" y="57"/>
                    </a:cubicBezTo>
                    <a:cubicBezTo>
                      <a:pt x="18" y="22"/>
                      <a:pt x="42" y="0"/>
                      <a:pt x="73" y="0"/>
                    </a:cubicBezTo>
                    <a:cubicBezTo>
                      <a:pt x="83" y="0"/>
                      <a:pt x="92" y="2"/>
                      <a:pt x="102" y="6"/>
                    </a:cubicBezTo>
                    <a:cubicBezTo>
                      <a:pt x="104" y="5"/>
                      <a:pt x="105" y="5"/>
                      <a:pt x="107" y="5"/>
                    </a:cubicBezTo>
                    <a:cubicBezTo>
                      <a:pt x="117" y="5"/>
                      <a:pt x="128" y="11"/>
                      <a:pt x="136" y="22"/>
                    </a:cubicBezTo>
                    <a:cubicBezTo>
                      <a:pt x="154" y="46"/>
                      <a:pt x="157" y="87"/>
                      <a:pt x="144" y="135"/>
                    </a:cubicBezTo>
                    <a:cubicBezTo>
                      <a:pt x="144" y="135"/>
                      <a:pt x="143" y="136"/>
                      <a:pt x="142" y="136"/>
                    </a:cubicBezTo>
                    <a:cubicBezTo>
                      <a:pt x="142" y="136"/>
                      <a:pt x="141" y="135"/>
                      <a:pt x="141" y="135"/>
                    </a:cubicBezTo>
                    <a:cubicBezTo>
                      <a:pt x="137" y="120"/>
                      <a:pt x="107" y="61"/>
                      <a:pt x="96" y="55"/>
                    </a:cubicBezTo>
                    <a:cubicBezTo>
                      <a:pt x="95" y="54"/>
                      <a:pt x="95" y="54"/>
                      <a:pt x="94" y="54"/>
                    </a:cubicBezTo>
                    <a:cubicBezTo>
                      <a:pt x="79" y="54"/>
                      <a:pt x="32" y="105"/>
                      <a:pt x="22" y="141"/>
                    </a:cubicBezTo>
                    <a:cubicBezTo>
                      <a:pt x="22" y="142"/>
                      <a:pt x="21" y="143"/>
                      <a:pt x="20" y="143"/>
                    </a:cubicBezTo>
                    <a:cubicBezTo>
                      <a:pt x="20" y="143"/>
                      <a:pt x="20" y="143"/>
                      <a:pt x="20" y="1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7" name="Freeform 467">
                <a:extLst>
                  <a:ext uri="{FF2B5EF4-FFF2-40B4-BE49-F238E27FC236}">
                    <a16:creationId xmlns:a16="http://schemas.microsoft.com/office/drawing/2014/main" id="{3EDB0F83-F00A-402C-986E-89F984914726}"/>
                  </a:ext>
                </a:extLst>
              </p:cNvPr>
              <p:cNvSpPr>
                <a:spLocks/>
              </p:cNvSpPr>
              <p:nvPr/>
            </p:nvSpPr>
            <p:spPr bwMode="auto">
              <a:xfrm>
                <a:off x="8543607" y="1062744"/>
                <a:ext cx="722561" cy="206446"/>
              </a:xfrm>
              <a:custGeom>
                <a:avLst/>
                <a:gdLst>
                  <a:gd name="T0" fmla="*/ 188 w 223"/>
                  <a:gd name="T1" fmla="*/ 7 h 64"/>
                  <a:gd name="T2" fmla="*/ 218 w 223"/>
                  <a:gd name="T3" fmla="*/ 64 h 64"/>
                  <a:gd name="T4" fmla="*/ 5 w 223"/>
                  <a:gd name="T5" fmla="*/ 64 h 64"/>
                  <a:gd name="T6" fmla="*/ 35 w 223"/>
                  <a:gd name="T7" fmla="*/ 7 h 64"/>
                  <a:gd name="T8" fmla="*/ 61 w 223"/>
                  <a:gd name="T9" fmla="*/ 0 h 64"/>
                  <a:gd name="T10" fmla="*/ 76 w 223"/>
                  <a:gd name="T11" fmla="*/ 31 h 64"/>
                  <a:gd name="T12" fmla="*/ 110 w 223"/>
                  <a:gd name="T13" fmla="*/ 22 h 64"/>
                  <a:gd name="T14" fmla="*/ 140 w 223"/>
                  <a:gd name="T15" fmla="*/ 34 h 64"/>
                  <a:gd name="T16" fmla="*/ 160 w 223"/>
                  <a:gd name="T17" fmla="*/ 0 h 64"/>
                  <a:gd name="T18" fmla="*/ 188 w 223"/>
                  <a:gd name="T19"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64">
                    <a:moveTo>
                      <a:pt x="188" y="7"/>
                    </a:moveTo>
                    <a:cubicBezTo>
                      <a:pt x="223" y="18"/>
                      <a:pt x="218" y="64"/>
                      <a:pt x="218" y="64"/>
                    </a:cubicBezTo>
                    <a:cubicBezTo>
                      <a:pt x="5" y="64"/>
                      <a:pt x="5" y="64"/>
                      <a:pt x="5" y="64"/>
                    </a:cubicBezTo>
                    <a:cubicBezTo>
                      <a:pt x="5" y="64"/>
                      <a:pt x="0" y="18"/>
                      <a:pt x="35" y="7"/>
                    </a:cubicBezTo>
                    <a:cubicBezTo>
                      <a:pt x="45" y="4"/>
                      <a:pt x="53" y="2"/>
                      <a:pt x="61" y="0"/>
                    </a:cubicBezTo>
                    <a:cubicBezTo>
                      <a:pt x="61" y="4"/>
                      <a:pt x="66" y="22"/>
                      <a:pt x="76" y="31"/>
                    </a:cubicBezTo>
                    <a:cubicBezTo>
                      <a:pt x="86" y="41"/>
                      <a:pt x="102" y="35"/>
                      <a:pt x="110" y="22"/>
                    </a:cubicBezTo>
                    <a:cubicBezTo>
                      <a:pt x="122" y="37"/>
                      <a:pt x="130" y="39"/>
                      <a:pt x="140" y="34"/>
                    </a:cubicBezTo>
                    <a:cubicBezTo>
                      <a:pt x="152" y="27"/>
                      <a:pt x="160" y="0"/>
                      <a:pt x="160" y="0"/>
                    </a:cubicBezTo>
                    <a:cubicBezTo>
                      <a:pt x="168" y="2"/>
                      <a:pt x="177" y="4"/>
                      <a:pt x="188" y="7"/>
                    </a:cubicBezTo>
                  </a:path>
                </a:pathLst>
              </a:custGeom>
              <a:solidFill>
                <a:srgbClr val="C48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8" name="Freeform 468">
                <a:extLst>
                  <a:ext uri="{FF2B5EF4-FFF2-40B4-BE49-F238E27FC236}">
                    <a16:creationId xmlns:a16="http://schemas.microsoft.com/office/drawing/2014/main" id="{9694F9BB-DEB0-4A09-9451-E9209823B7C1}"/>
                  </a:ext>
                </a:extLst>
              </p:cNvPr>
              <p:cNvSpPr>
                <a:spLocks/>
              </p:cNvSpPr>
              <p:nvPr/>
            </p:nvSpPr>
            <p:spPr bwMode="auto">
              <a:xfrm>
                <a:off x="8741306" y="1040000"/>
                <a:ext cx="320166" cy="155709"/>
              </a:xfrm>
              <a:custGeom>
                <a:avLst/>
                <a:gdLst>
                  <a:gd name="T0" fmla="*/ 23 w 99"/>
                  <a:gd name="T1" fmla="*/ 5 h 48"/>
                  <a:gd name="T2" fmla="*/ 52 w 99"/>
                  <a:gd name="T3" fmla="*/ 18 h 48"/>
                  <a:gd name="T4" fmla="*/ 76 w 99"/>
                  <a:gd name="T5" fmla="*/ 6 h 48"/>
                  <a:gd name="T6" fmla="*/ 76 w 99"/>
                  <a:gd name="T7" fmla="*/ 6 h 48"/>
                  <a:gd name="T8" fmla="*/ 80 w 99"/>
                  <a:gd name="T9" fmla="*/ 0 h 48"/>
                  <a:gd name="T10" fmla="*/ 99 w 99"/>
                  <a:gd name="T11" fmla="*/ 7 h 48"/>
                  <a:gd name="T12" fmla="*/ 79 w 99"/>
                  <a:gd name="T13" fmla="*/ 41 h 48"/>
                  <a:gd name="T14" fmla="*/ 49 w 99"/>
                  <a:gd name="T15" fmla="*/ 29 h 48"/>
                  <a:gd name="T16" fmla="*/ 15 w 99"/>
                  <a:gd name="T17" fmla="*/ 38 h 48"/>
                  <a:gd name="T18" fmla="*/ 0 w 99"/>
                  <a:gd name="T19" fmla="*/ 7 h 48"/>
                  <a:gd name="T20" fmla="*/ 19 w 99"/>
                  <a:gd name="T21" fmla="*/ 1 h 48"/>
                  <a:gd name="T22" fmla="*/ 19 w 99"/>
                  <a:gd name="T23" fmla="*/ 1 h 48"/>
                  <a:gd name="T24" fmla="*/ 23 w 99"/>
                  <a:gd name="T25"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8">
                    <a:moveTo>
                      <a:pt x="23" y="5"/>
                    </a:moveTo>
                    <a:cubicBezTo>
                      <a:pt x="27" y="11"/>
                      <a:pt x="37" y="18"/>
                      <a:pt x="52" y="18"/>
                    </a:cubicBezTo>
                    <a:cubicBezTo>
                      <a:pt x="59" y="18"/>
                      <a:pt x="69" y="15"/>
                      <a:pt x="76" y="6"/>
                    </a:cubicBezTo>
                    <a:cubicBezTo>
                      <a:pt x="76" y="6"/>
                      <a:pt x="76" y="6"/>
                      <a:pt x="76" y="6"/>
                    </a:cubicBezTo>
                    <a:cubicBezTo>
                      <a:pt x="78" y="4"/>
                      <a:pt x="79" y="2"/>
                      <a:pt x="80" y="0"/>
                    </a:cubicBezTo>
                    <a:cubicBezTo>
                      <a:pt x="85" y="2"/>
                      <a:pt x="91" y="4"/>
                      <a:pt x="99" y="7"/>
                    </a:cubicBezTo>
                    <a:cubicBezTo>
                      <a:pt x="99" y="7"/>
                      <a:pt x="91" y="34"/>
                      <a:pt x="79" y="41"/>
                    </a:cubicBezTo>
                    <a:cubicBezTo>
                      <a:pt x="69" y="46"/>
                      <a:pt x="61" y="44"/>
                      <a:pt x="49" y="29"/>
                    </a:cubicBezTo>
                    <a:cubicBezTo>
                      <a:pt x="41" y="42"/>
                      <a:pt x="25" y="48"/>
                      <a:pt x="15" y="38"/>
                    </a:cubicBezTo>
                    <a:cubicBezTo>
                      <a:pt x="5" y="29"/>
                      <a:pt x="0" y="11"/>
                      <a:pt x="0" y="7"/>
                    </a:cubicBezTo>
                    <a:cubicBezTo>
                      <a:pt x="7" y="5"/>
                      <a:pt x="14" y="3"/>
                      <a:pt x="19" y="1"/>
                    </a:cubicBezTo>
                    <a:cubicBezTo>
                      <a:pt x="19" y="1"/>
                      <a:pt x="19" y="1"/>
                      <a:pt x="19" y="1"/>
                    </a:cubicBezTo>
                    <a:cubicBezTo>
                      <a:pt x="19" y="1"/>
                      <a:pt x="20" y="3"/>
                      <a:pt x="2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9" name="Freeform 469">
                <a:extLst>
                  <a:ext uri="{FF2B5EF4-FFF2-40B4-BE49-F238E27FC236}">
                    <a16:creationId xmlns:a16="http://schemas.microsoft.com/office/drawing/2014/main" id="{64AF26CA-64E0-48E5-9791-459667BD10DD}"/>
                  </a:ext>
                </a:extLst>
              </p:cNvPr>
              <p:cNvSpPr>
                <a:spLocks/>
              </p:cNvSpPr>
              <p:nvPr/>
            </p:nvSpPr>
            <p:spPr bwMode="auto">
              <a:xfrm>
                <a:off x="8802540" y="865046"/>
                <a:ext cx="197698" cy="194199"/>
              </a:xfrm>
              <a:custGeom>
                <a:avLst/>
                <a:gdLst>
                  <a:gd name="T0" fmla="*/ 61 w 61"/>
                  <a:gd name="T1" fmla="*/ 54 h 60"/>
                  <a:gd name="T2" fmla="*/ 57 w 61"/>
                  <a:gd name="T3" fmla="*/ 60 h 60"/>
                  <a:gd name="T4" fmla="*/ 57 w 61"/>
                  <a:gd name="T5" fmla="*/ 60 h 60"/>
                  <a:gd name="T6" fmla="*/ 4 w 61"/>
                  <a:gd name="T7" fmla="*/ 59 h 60"/>
                  <a:gd name="T8" fmla="*/ 0 w 61"/>
                  <a:gd name="T9" fmla="*/ 55 h 60"/>
                  <a:gd name="T10" fmla="*/ 13 w 61"/>
                  <a:gd name="T11" fmla="*/ 40 h 60"/>
                  <a:gd name="T12" fmla="*/ 11 w 61"/>
                  <a:gd name="T13" fmla="*/ 0 h 60"/>
                  <a:gd name="T14" fmla="*/ 36 w 61"/>
                  <a:gd name="T15" fmla="*/ 1 h 60"/>
                  <a:gd name="T16" fmla="*/ 36 w 61"/>
                  <a:gd name="T17" fmla="*/ 1 h 60"/>
                  <a:gd name="T18" fmla="*/ 52 w 61"/>
                  <a:gd name="T19" fmla="*/ 0 h 60"/>
                  <a:gd name="T20" fmla="*/ 50 w 61"/>
                  <a:gd name="T21" fmla="*/ 40 h 60"/>
                  <a:gd name="T22" fmla="*/ 61 w 61"/>
                  <a:gd name="T23"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0">
                    <a:moveTo>
                      <a:pt x="61" y="54"/>
                    </a:moveTo>
                    <a:cubicBezTo>
                      <a:pt x="60" y="56"/>
                      <a:pt x="59" y="58"/>
                      <a:pt x="57" y="60"/>
                    </a:cubicBezTo>
                    <a:cubicBezTo>
                      <a:pt x="57" y="60"/>
                      <a:pt x="57" y="60"/>
                      <a:pt x="57" y="60"/>
                    </a:cubicBezTo>
                    <a:cubicBezTo>
                      <a:pt x="4" y="59"/>
                      <a:pt x="4" y="59"/>
                      <a:pt x="4" y="59"/>
                    </a:cubicBezTo>
                    <a:cubicBezTo>
                      <a:pt x="1" y="57"/>
                      <a:pt x="0" y="55"/>
                      <a:pt x="0" y="55"/>
                    </a:cubicBezTo>
                    <a:cubicBezTo>
                      <a:pt x="8" y="52"/>
                      <a:pt x="12" y="48"/>
                      <a:pt x="13" y="40"/>
                    </a:cubicBezTo>
                    <a:cubicBezTo>
                      <a:pt x="13" y="24"/>
                      <a:pt x="11" y="0"/>
                      <a:pt x="11" y="0"/>
                    </a:cubicBezTo>
                    <a:cubicBezTo>
                      <a:pt x="36" y="1"/>
                      <a:pt x="36" y="1"/>
                      <a:pt x="36" y="1"/>
                    </a:cubicBezTo>
                    <a:cubicBezTo>
                      <a:pt x="36" y="1"/>
                      <a:pt x="36" y="1"/>
                      <a:pt x="36" y="1"/>
                    </a:cubicBezTo>
                    <a:cubicBezTo>
                      <a:pt x="52" y="0"/>
                      <a:pt x="52" y="0"/>
                      <a:pt x="52" y="0"/>
                    </a:cubicBezTo>
                    <a:cubicBezTo>
                      <a:pt x="52" y="0"/>
                      <a:pt x="50" y="24"/>
                      <a:pt x="50" y="40"/>
                    </a:cubicBezTo>
                    <a:cubicBezTo>
                      <a:pt x="51" y="47"/>
                      <a:pt x="54" y="51"/>
                      <a:pt x="61" y="54"/>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0" name="Freeform 470">
                <a:extLst>
                  <a:ext uri="{FF2B5EF4-FFF2-40B4-BE49-F238E27FC236}">
                    <a16:creationId xmlns:a16="http://schemas.microsoft.com/office/drawing/2014/main" id="{B411260C-00ED-449F-B3AA-B666DF62B6D0}"/>
                  </a:ext>
                </a:extLst>
              </p:cNvPr>
              <p:cNvSpPr>
                <a:spLocks/>
              </p:cNvSpPr>
              <p:nvPr/>
            </p:nvSpPr>
            <p:spPr bwMode="auto">
              <a:xfrm>
                <a:off x="8816536" y="1055746"/>
                <a:ext cx="171455" cy="41989"/>
              </a:xfrm>
              <a:custGeom>
                <a:avLst/>
                <a:gdLst>
                  <a:gd name="T0" fmla="*/ 0 w 53"/>
                  <a:gd name="T1" fmla="*/ 0 h 13"/>
                  <a:gd name="T2" fmla="*/ 53 w 53"/>
                  <a:gd name="T3" fmla="*/ 1 h 13"/>
                  <a:gd name="T4" fmla="*/ 29 w 53"/>
                  <a:gd name="T5" fmla="*/ 13 h 13"/>
                  <a:gd name="T6" fmla="*/ 0 w 53"/>
                  <a:gd name="T7" fmla="*/ 0 h 13"/>
                </a:gdLst>
                <a:ahLst/>
                <a:cxnLst>
                  <a:cxn ang="0">
                    <a:pos x="T0" y="T1"/>
                  </a:cxn>
                  <a:cxn ang="0">
                    <a:pos x="T2" y="T3"/>
                  </a:cxn>
                  <a:cxn ang="0">
                    <a:pos x="T4" y="T5"/>
                  </a:cxn>
                  <a:cxn ang="0">
                    <a:pos x="T6" y="T7"/>
                  </a:cxn>
                </a:cxnLst>
                <a:rect l="0" t="0" r="r" b="b"/>
                <a:pathLst>
                  <a:path w="53" h="13">
                    <a:moveTo>
                      <a:pt x="0" y="0"/>
                    </a:moveTo>
                    <a:cubicBezTo>
                      <a:pt x="53" y="1"/>
                      <a:pt x="53" y="1"/>
                      <a:pt x="53" y="1"/>
                    </a:cubicBezTo>
                    <a:cubicBezTo>
                      <a:pt x="46" y="10"/>
                      <a:pt x="36" y="13"/>
                      <a:pt x="29" y="13"/>
                    </a:cubicBezTo>
                    <a:cubicBezTo>
                      <a:pt x="14" y="13"/>
                      <a:pt x="4" y="6"/>
                      <a:pt x="0" y="0"/>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1" name="Freeform 471">
                <a:extLst>
                  <a:ext uri="{FF2B5EF4-FFF2-40B4-BE49-F238E27FC236}">
                    <a16:creationId xmlns:a16="http://schemas.microsoft.com/office/drawing/2014/main" id="{8086E1C0-F247-4652-AEE3-FE891F23FE84}"/>
                  </a:ext>
                </a:extLst>
              </p:cNvPr>
              <p:cNvSpPr>
                <a:spLocks noEditPoints="1"/>
              </p:cNvSpPr>
              <p:nvPr/>
            </p:nvSpPr>
            <p:spPr bwMode="auto">
              <a:xfrm>
                <a:off x="8540108" y="858048"/>
                <a:ext cx="733058" cy="418140"/>
              </a:xfrm>
              <a:custGeom>
                <a:avLst/>
                <a:gdLst>
                  <a:gd name="T0" fmla="*/ 8 w 226"/>
                  <a:gd name="T1" fmla="*/ 125 h 129"/>
                  <a:gd name="T2" fmla="*/ 218 w 226"/>
                  <a:gd name="T3" fmla="*/ 125 h 129"/>
                  <a:gd name="T4" fmla="*/ 188 w 226"/>
                  <a:gd name="T5" fmla="*/ 72 h 129"/>
                  <a:gd name="T6" fmla="*/ 166 w 226"/>
                  <a:gd name="T7" fmla="*/ 66 h 129"/>
                  <a:gd name="T8" fmla="*/ 161 w 226"/>
                  <a:gd name="T9" fmla="*/ 64 h 129"/>
                  <a:gd name="T10" fmla="*/ 141 w 226"/>
                  <a:gd name="T11" fmla="*/ 58 h 129"/>
                  <a:gd name="T12" fmla="*/ 130 w 226"/>
                  <a:gd name="T13" fmla="*/ 42 h 129"/>
                  <a:gd name="T14" fmla="*/ 131 w 226"/>
                  <a:gd name="T15" fmla="*/ 4 h 129"/>
                  <a:gd name="T16" fmla="*/ 119 w 226"/>
                  <a:gd name="T17" fmla="*/ 4 h 129"/>
                  <a:gd name="T18" fmla="*/ 119 w 226"/>
                  <a:gd name="T19" fmla="*/ 5 h 129"/>
                  <a:gd name="T20" fmla="*/ 117 w 226"/>
                  <a:gd name="T21" fmla="*/ 5 h 129"/>
                  <a:gd name="T22" fmla="*/ 94 w 226"/>
                  <a:gd name="T23" fmla="*/ 4 h 129"/>
                  <a:gd name="T24" fmla="*/ 96 w 226"/>
                  <a:gd name="T25" fmla="*/ 42 h 129"/>
                  <a:gd name="T26" fmla="*/ 82 w 226"/>
                  <a:gd name="T27" fmla="*/ 59 h 129"/>
                  <a:gd name="T28" fmla="*/ 82 w 226"/>
                  <a:gd name="T29" fmla="*/ 59 h 129"/>
                  <a:gd name="T30" fmla="*/ 62 w 226"/>
                  <a:gd name="T31" fmla="*/ 65 h 129"/>
                  <a:gd name="T32" fmla="*/ 60 w 226"/>
                  <a:gd name="T33" fmla="*/ 66 h 129"/>
                  <a:gd name="T34" fmla="*/ 37 w 226"/>
                  <a:gd name="T35" fmla="*/ 72 h 129"/>
                  <a:gd name="T36" fmla="*/ 8 w 226"/>
                  <a:gd name="T37" fmla="*/ 125 h 129"/>
                  <a:gd name="T38" fmla="*/ 219 w 226"/>
                  <a:gd name="T39" fmla="*/ 129 h 129"/>
                  <a:gd name="T40" fmla="*/ 6 w 226"/>
                  <a:gd name="T41" fmla="*/ 129 h 129"/>
                  <a:gd name="T42" fmla="*/ 4 w 226"/>
                  <a:gd name="T43" fmla="*/ 127 h 129"/>
                  <a:gd name="T44" fmla="*/ 36 w 226"/>
                  <a:gd name="T45" fmla="*/ 68 h 129"/>
                  <a:gd name="T46" fmla="*/ 59 w 226"/>
                  <a:gd name="T47" fmla="*/ 62 h 129"/>
                  <a:gd name="T48" fmla="*/ 61 w 226"/>
                  <a:gd name="T49" fmla="*/ 61 h 129"/>
                  <a:gd name="T50" fmla="*/ 80 w 226"/>
                  <a:gd name="T51" fmla="*/ 55 h 129"/>
                  <a:gd name="T52" fmla="*/ 81 w 226"/>
                  <a:gd name="T53" fmla="*/ 55 h 129"/>
                  <a:gd name="T54" fmla="*/ 92 w 226"/>
                  <a:gd name="T55" fmla="*/ 42 h 129"/>
                  <a:gd name="T56" fmla="*/ 91 w 226"/>
                  <a:gd name="T57" fmla="*/ 2 h 129"/>
                  <a:gd name="T58" fmla="*/ 91 w 226"/>
                  <a:gd name="T59" fmla="*/ 1 h 129"/>
                  <a:gd name="T60" fmla="*/ 92 w 226"/>
                  <a:gd name="T61" fmla="*/ 0 h 129"/>
                  <a:gd name="T62" fmla="*/ 116 w 226"/>
                  <a:gd name="T63" fmla="*/ 1 h 129"/>
                  <a:gd name="T64" fmla="*/ 117 w 226"/>
                  <a:gd name="T65" fmla="*/ 1 h 129"/>
                  <a:gd name="T66" fmla="*/ 133 w 226"/>
                  <a:gd name="T67" fmla="*/ 0 h 129"/>
                  <a:gd name="T68" fmla="*/ 134 w 226"/>
                  <a:gd name="T69" fmla="*/ 1 h 129"/>
                  <a:gd name="T70" fmla="*/ 135 w 226"/>
                  <a:gd name="T71" fmla="*/ 2 h 129"/>
                  <a:gd name="T72" fmla="*/ 133 w 226"/>
                  <a:gd name="T73" fmla="*/ 42 h 129"/>
                  <a:gd name="T74" fmla="*/ 143 w 226"/>
                  <a:gd name="T75" fmla="*/ 54 h 129"/>
                  <a:gd name="T76" fmla="*/ 162 w 226"/>
                  <a:gd name="T77" fmla="*/ 61 h 129"/>
                  <a:gd name="T78" fmla="*/ 167 w 226"/>
                  <a:gd name="T79" fmla="*/ 62 h 129"/>
                  <a:gd name="T80" fmla="*/ 189 w 226"/>
                  <a:gd name="T81" fmla="*/ 68 h 129"/>
                  <a:gd name="T82" fmla="*/ 221 w 226"/>
                  <a:gd name="T83" fmla="*/ 127 h 129"/>
                  <a:gd name="T84" fmla="*/ 219 w 226"/>
                  <a:gd name="T85"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6" h="129">
                    <a:moveTo>
                      <a:pt x="8" y="125"/>
                    </a:moveTo>
                    <a:cubicBezTo>
                      <a:pt x="218" y="125"/>
                      <a:pt x="218" y="125"/>
                      <a:pt x="218" y="125"/>
                    </a:cubicBezTo>
                    <a:cubicBezTo>
                      <a:pt x="218" y="117"/>
                      <a:pt x="218" y="81"/>
                      <a:pt x="188" y="72"/>
                    </a:cubicBezTo>
                    <a:cubicBezTo>
                      <a:pt x="180" y="69"/>
                      <a:pt x="172" y="67"/>
                      <a:pt x="166" y="66"/>
                    </a:cubicBezTo>
                    <a:cubicBezTo>
                      <a:pt x="161" y="64"/>
                      <a:pt x="161" y="64"/>
                      <a:pt x="161" y="64"/>
                    </a:cubicBezTo>
                    <a:cubicBezTo>
                      <a:pt x="153" y="62"/>
                      <a:pt x="146" y="60"/>
                      <a:pt x="141" y="58"/>
                    </a:cubicBezTo>
                    <a:cubicBezTo>
                      <a:pt x="134" y="54"/>
                      <a:pt x="130" y="49"/>
                      <a:pt x="130" y="42"/>
                    </a:cubicBezTo>
                    <a:cubicBezTo>
                      <a:pt x="129" y="29"/>
                      <a:pt x="130" y="10"/>
                      <a:pt x="131" y="4"/>
                    </a:cubicBezTo>
                    <a:cubicBezTo>
                      <a:pt x="119" y="4"/>
                      <a:pt x="119" y="4"/>
                      <a:pt x="119" y="4"/>
                    </a:cubicBezTo>
                    <a:cubicBezTo>
                      <a:pt x="119" y="4"/>
                      <a:pt x="119" y="5"/>
                      <a:pt x="119" y="5"/>
                    </a:cubicBezTo>
                    <a:cubicBezTo>
                      <a:pt x="118" y="5"/>
                      <a:pt x="118" y="5"/>
                      <a:pt x="117" y="5"/>
                    </a:cubicBezTo>
                    <a:cubicBezTo>
                      <a:pt x="94" y="4"/>
                      <a:pt x="94" y="4"/>
                      <a:pt x="94" y="4"/>
                    </a:cubicBezTo>
                    <a:cubicBezTo>
                      <a:pt x="95" y="10"/>
                      <a:pt x="96" y="29"/>
                      <a:pt x="96" y="42"/>
                    </a:cubicBezTo>
                    <a:cubicBezTo>
                      <a:pt x="95" y="52"/>
                      <a:pt x="88" y="56"/>
                      <a:pt x="82" y="59"/>
                    </a:cubicBezTo>
                    <a:cubicBezTo>
                      <a:pt x="82" y="59"/>
                      <a:pt x="82" y="59"/>
                      <a:pt x="82" y="59"/>
                    </a:cubicBezTo>
                    <a:cubicBezTo>
                      <a:pt x="76" y="61"/>
                      <a:pt x="70" y="63"/>
                      <a:pt x="62" y="65"/>
                    </a:cubicBezTo>
                    <a:cubicBezTo>
                      <a:pt x="60" y="66"/>
                      <a:pt x="60" y="66"/>
                      <a:pt x="60" y="66"/>
                    </a:cubicBezTo>
                    <a:cubicBezTo>
                      <a:pt x="53" y="67"/>
                      <a:pt x="45" y="69"/>
                      <a:pt x="37" y="72"/>
                    </a:cubicBezTo>
                    <a:cubicBezTo>
                      <a:pt x="7" y="81"/>
                      <a:pt x="7" y="117"/>
                      <a:pt x="8" y="125"/>
                    </a:cubicBezTo>
                    <a:moveTo>
                      <a:pt x="219" y="129"/>
                    </a:moveTo>
                    <a:cubicBezTo>
                      <a:pt x="6" y="129"/>
                      <a:pt x="6" y="129"/>
                      <a:pt x="6" y="129"/>
                    </a:cubicBezTo>
                    <a:cubicBezTo>
                      <a:pt x="5" y="129"/>
                      <a:pt x="4" y="128"/>
                      <a:pt x="4" y="127"/>
                    </a:cubicBezTo>
                    <a:cubicBezTo>
                      <a:pt x="4" y="127"/>
                      <a:pt x="0" y="80"/>
                      <a:pt x="36" y="68"/>
                    </a:cubicBezTo>
                    <a:cubicBezTo>
                      <a:pt x="44" y="66"/>
                      <a:pt x="52" y="64"/>
                      <a:pt x="59" y="62"/>
                    </a:cubicBezTo>
                    <a:cubicBezTo>
                      <a:pt x="61" y="61"/>
                      <a:pt x="61" y="61"/>
                      <a:pt x="61" y="61"/>
                    </a:cubicBezTo>
                    <a:cubicBezTo>
                      <a:pt x="69" y="59"/>
                      <a:pt x="75" y="58"/>
                      <a:pt x="80" y="55"/>
                    </a:cubicBezTo>
                    <a:cubicBezTo>
                      <a:pt x="80" y="55"/>
                      <a:pt x="81" y="55"/>
                      <a:pt x="81" y="55"/>
                    </a:cubicBezTo>
                    <a:cubicBezTo>
                      <a:pt x="88" y="52"/>
                      <a:pt x="92" y="48"/>
                      <a:pt x="92" y="42"/>
                    </a:cubicBezTo>
                    <a:cubicBezTo>
                      <a:pt x="93" y="26"/>
                      <a:pt x="91" y="2"/>
                      <a:pt x="91" y="2"/>
                    </a:cubicBezTo>
                    <a:cubicBezTo>
                      <a:pt x="90" y="1"/>
                      <a:pt x="91" y="1"/>
                      <a:pt x="91" y="1"/>
                    </a:cubicBezTo>
                    <a:cubicBezTo>
                      <a:pt x="91" y="0"/>
                      <a:pt x="92" y="0"/>
                      <a:pt x="92" y="0"/>
                    </a:cubicBezTo>
                    <a:cubicBezTo>
                      <a:pt x="116" y="1"/>
                      <a:pt x="116" y="1"/>
                      <a:pt x="116" y="1"/>
                    </a:cubicBezTo>
                    <a:cubicBezTo>
                      <a:pt x="116" y="1"/>
                      <a:pt x="117" y="1"/>
                      <a:pt x="117" y="1"/>
                    </a:cubicBezTo>
                    <a:cubicBezTo>
                      <a:pt x="133" y="0"/>
                      <a:pt x="133" y="0"/>
                      <a:pt x="133" y="0"/>
                    </a:cubicBezTo>
                    <a:cubicBezTo>
                      <a:pt x="133" y="0"/>
                      <a:pt x="134" y="0"/>
                      <a:pt x="134" y="1"/>
                    </a:cubicBezTo>
                    <a:cubicBezTo>
                      <a:pt x="135" y="1"/>
                      <a:pt x="135" y="1"/>
                      <a:pt x="135" y="2"/>
                    </a:cubicBezTo>
                    <a:cubicBezTo>
                      <a:pt x="135" y="2"/>
                      <a:pt x="133" y="26"/>
                      <a:pt x="133" y="42"/>
                    </a:cubicBezTo>
                    <a:cubicBezTo>
                      <a:pt x="134" y="48"/>
                      <a:pt x="136" y="51"/>
                      <a:pt x="143" y="54"/>
                    </a:cubicBezTo>
                    <a:cubicBezTo>
                      <a:pt x="147" y="57"/>
                      <a:pt x="154" y="59"/>
                      <a:pt x="162" y="61"/>
                    </a:cubicBezTo>
                    <a:cubicBezTo>
                      <a:pt x="167" y="62"/>
                      <a:pt x="167" y="62"/>
                      <a:pt x="167" y="62"/>
                    </a:cubicBezTo>
                    <a:cubicBezTo>
                      <a:pt x="173" y="64"/>
                      <a:pt x="181" y="66"/>
                      <a:pt x="189" y="68"/>
                    </a:cubicBezTo>
                    <a:cubicBezTo>
                      <a:pt x="226" y="80"/>
                      <a:pt x="221" y="127"/>
                      <a:pt x="221" y="127"/>
                    </a:cubicBezTo>
                    <a:cubicBezTo>
                      <a:pt x="221" y="128"/>
                      <a:pt x="220" y="129"/>
                      <a:pt x="219" y="1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2" name="Freeform 472">
                <a:extLst>
                  <a:ext uri="{FF2B5EF4-FFF2-40B4-BE49-F238E27FC236}">
                    <a16:creationId xmlns:a16="http://schemas.microsoft.com/office/drawing/2014/main" id="{F67A6E76-953C-4BFC-A61D-E1E37D08E839}"/>
                  </a:ext>
                </a:extLst>
              </p:cNvPr>
              <p:cNvSpPr>
                <a:spLocks/>
              </p:cNvSpPr>
              <p:nvPr/>
            </p:nvSpPr>
            <p:spPr bwMode="auto">
              <a:xfrm>
                <a:off x="8980993" y="1033002"/>
                <a:ext cx="26243" cy="33241"/>
              </a:xfrm>
              <a:custGeom>
                <a:avLst/>
                <a:gdLst>
                  <a:gd name="T0" fmla="*/ 2 w 8"/>
                  <a:gd name="T1" fmla="*/ 10 h 10"/>
                  <a:gd name="T2" fmla="*/ 1 w 8"/>
                  <a:gd name="T3" fmla="*/ 9 h 10"/>
                  <a:gd name="T4" fmla="*/ 1 w 8"/>
                  <a:gd name="T5" fmla="*/ 7 h 10"/>
                  <a:gd name="T6" fmla="*/ 4 w 8"/>
                  <a:gd name="T7" fmla="*/ 1 h 10"/>
                  <a:gd name="T8" fmla="*/ 6 w 8"/>
                  <a:gd name="T9" fmla="*/ 0 h 10"/>
                  <a:gd name="T10" fmla="*/ 8 w 8"/>
                  <a:gd name="T11" fmla="*/ 2 h 10"/>
                  <a:gd name="T12" fmla="*/ 8 w 8"/>
                  <a:gd name="T13" fmla="*/ 3 h 10"/>
                  <a:gd name="T14" fmla="*/ 4 w 8"/>
                  <a:gd name="T15" fmla="*/ 9 h 10"/>
                  <a:gd name="T16" fmla="*/ 2 w 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2" y="10"/>
                    </a:moveTo>
                    <a:cubicBezTo>
                      <a:pt x="2" y="10"/>
                      <a:pt x="1" y="10"/>
                      <a:pt x="1" y="9"/>
                    </a:cubicBezTo>
                    <a:cubicBezTo>
                      <a:pt x="0" y="9"/>
                      <a:pt x="0" y="8"/>
                      <a:pt x="1" y="7"/>
                    </a:cubicBezTo>
                    <a:cubicBezTo>
                      <a:pt x="2" y="5"/>
                      <a:pt x="3" y="3"/>
                      <a:pt x="4" y="1"/>
                    </a:cubicBezTo>
                    <a:cubicBezTo>
                      <a:pt x="5" y="1"/>
                      <a:pt x="5" y="0"/>
                      <a:pt x="6" y="0"/>
                    </a:cubicBezTo>
                    <a:cubicBezTo>
                      <a:pt x="7" y="0"/>
                      <a:pt x="8" y="1"/>
                      <a:pt x="8" y="2"/>
                    </a:cubicBezTo>
                    <a:cubicBezTo>
                      <a:pt x="8" y="2"/>
                      <a:pt x="8" y="3"/>
                      <a:pt x="8" y="3"/>
                    </a:cubicBezTo>
                    <a:cubicBezTo>
                      <a:pt x="7" y="5"/>
                      <a:pt x="5" y="7"/>
                      <a:pt x="4" y="9"/>
                    </a:cubicBezTo>
                    <a:cubicBezTo>
                      <a:pt x="3"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3" name="Freeform 473">
                <a:extLst>
                  <a:ext uri="{FF2B5EF4-FFF2-40B4-BE49-F238E27FC236}">
                    <a16:creationId xmlns:a16="http://schemas.microsoft.com/office/drawing/2014/main" id="{876A3A63-9C0B-4C00-8C4B-D257B0FDA957}"/>
                  </a:ext>
                </a:extLst>
              </p:cNvPr>
              <p:cNvSpPr>
                <a:spLocks/>
              </p:cNvSpPr>
              <p:nvPr/>
            </p:nvSpPr>
            <p:spPr bwMode="auto">
              <a:xfrm>
                <a:off x="8795541" y="1036501"/>
                <a:ext cx="199448" cy="68232"/>
              </a:xfrm>
              <a:custGeom>
                <a:avLst/>
                <a:gdLst>
                  <a:gd name="T0" fmla="*/ 35 w 61"/>
                  <a:gd name="T1" fmla="*/ 21 h 21"/>
                  <a:gd name="T2" fmla="*/ 4 w 61"/>
                  <a:gd name="T3" fmla="*/ 8 h 21"/>
                  <a:gd name="T4" fmla="*/ 1 w 61"/>
                  <a:gd name="T5" fmla="*/ 3 h 21"/>
                  <a:gd name="T6" fmla="*/ 1 w 61"/>
                  <a:gd name="T7" fmla="*/ 3 h 21"/>
                  <a:gd name="T8" fmla="*/ 0 w 61"/>
                  <a:gd name="T9" fmla="*/ 2 h 21"/>
                  <a:gd name="T10" fmla="*/ 3 w 61"/>
                  <a:gd name="T11" fmla="*/ 0 h 21"/>
                  <a:gd name="T12" fmla="*/ 4 w 61"/>
                  <a:gd name="T13" fmla="*/ 1 h 21"/>
                  <a:gd name="T14" fmla="*/ 7 w 61"/>
                  <a:gd name="T15" fmla="*/ 5 h 21"/>
                  <a:gd name="T16" fmla="*/ 35 w 61"/>
                  <a:gd name="T17" fmla="*/ 17 h 21"/>
                  <a:gd name="T18" fmla="*/ 58 w 61"/>
                  <a:gd name="T19" fmla="*/ 6 h 21"/>
                  <a:gd name="T20" fmla="*/ 60 w 61"/>
                  <a:gd name="T21" fmla="*/ 5 h 21"/>
                  <a:gd name="T22" fmla="*/ 61 w 61"/>
                  <a:gd name="T23" fmla="*/ 8 h 21"/>
                  <a:gd name="T24" fmla="*/ 35 w 61"/>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21">
                    <a:moveTo>
                      <a:pt x="35" y="21"/>
                    </a:moveTo>
                    <a:cubicBezTo>
                      <a:pt x="19" y="21"/>
                      <a:pt x="9" y="13"/>
                      <a:pt x="4" y="8"/>
                    </a:cubicBezTo>
                    <a:cubicBezTo>
                      <a:pt x="2" y="6"/>
                      <a:pt x="1" y="4"/>
                      <a:pt x="1" y="3"/>
                    </a:cubicBezTo>
                    <a:cubicBezTo>
                      <a:pt x="1" y="3"/>
                      <a:pt x="1" y="3"/>
                      <a:pt x="1" y="3"/>
                    </a:cubicBezTo>
                    <a:cubicBezTo>
                      <a:pt x="0" y="3"/>
                      <a:pt x="0" y="3"/>
                      <a:pt x="0" y="2"/>
                    </a:cubicBezTo>
                    <a:cubicBezTo>
                      <a:pt x="0" y="1"/>
                      <a:pt x="2" y="0"/>
                      <a:pt x="3" y="0"/>
                    </a:cubicBezTo>
                    <a:cubicBezTo>
                      <a:pt x="3" y="1"/>
                      <a:pt x="4" y="1"/>
                      <a:pt x="4" y="1"/>
                    </a:cubicBezTo>
                    <a:cubicBezTo>
                      <a:pt x="4" y="1"/>
                      <a:pt x="5" y="3"/>
                      <a:pt x="7" y="5"/>
                    </a:cubicBezTo>
                    <a:cubicBezTo>
                      <a:pt x="11" y="10"/>
                      <a:pt x="20" y="17"/>
                      <a:pt x="35" y="17"/>
                    </a:cubicBezTo>
                    <a:cubicBezTo>
                      <a:pt x="41" y="17"/>
                      <a:pt x="51" y="14"/>
                      <a:pt x="58" y="6"/>
                    </a:cubicBezTo>
                    <a:cubicBezTo>
                      <a:pt x="58" y="5"/>
                      <a:pt x="59" y="5"/>
                      <a:pt x="60" y="5"/>
                    </a:cubicBezTo>
                    <a:cubicBezTo>
                      <a:pt x="61" y="6"/>
                      <a:pt x="61" y="7"/>
                      <a:pt x="61" y="8"/>
                    </a:cubicBezTo>
                    <a:cubicBezTo>
                      <a:pt x="53" y="18"/>
                      <a:pt x="42" y="21"/>
                      <a:pt x="35" y="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4" name="Freeform 474">
                <a:extLst>
                  <a:ext uri="{FF2B5EF4-FFF2-40B4-BE49-F238E27FC236}">
                    <a16:creationId xmlns:a16="http://schemas.microsoft.com/office/drawing/2014/main" id="{D66CCD62-D668-4830-85C0-24991ACBC6F1}"/>
                  </a:ext>
                </a:extLst>
              </p:cNvPr>
              <p:cNvSpPr>
                <a:spLocks/>
              </p:cNvSpPr>
              <p:nvPr/>
            </p:nvSpPr>
            <p:spPr bwMode="auto">
              <a:xfrm>
                <a:off x="8980993" y="1052247"/>
                <a:ext cx="13996" cy="13996"/>
              </a:xfrm>
              <a:custGeom>
                <a:avLst/>
                <a:gdLst>
                  <a:gd name="T0" fmla="*/ 2 w 4"/>
                  <a:gd name="T1" fmla="*/ 4 h 4"/>
                  <a:gd name="T2" fmla="*/ 2 w 4"/>
                  <a:gd name="T3" fmla="*/ 4 h 4"/>
                  <a:gd name="T4" fmla="*/ 0 w 4"/>
                  <a:gd name="T5" fmla="*/ 2 h 4"/>
                  <a:gd name="T6" fmla="*/ 2 w 4"/>
                  <a:gd name="T7" fmla="*/ 0 h 4"/>
                  <a:gd name="T8" fmla="*/ 4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2" y="4"/>
                      <a:pt x="2" y="4"/>
                      <a:pt x="2" y="4"/>
                    </a:cubicBezTo>
                    <a:cubicBezTo>
                      <a:pt x="1" y="4"/>
                      <a:pt x="0" y="3"/>
                      <a:pt x="0" y="2"/>
                    </a:cubicBezTo>
                    <a:cubicBezTo>
                      <a:pt x="0" y="1"/>
                      <a:pt x="1" y="0"/>
                      <a:pt x="2" y="0"/>
                    </a:cubicBezTo>
                    <a:cubicBezTo>
                      <a:pt x="3" y="0"/>
                      <a:pt x="4" y="1"/>
                      <a:pt x="4" y="2"/>
                    </a:cubicBezTo>
                    <a:cubicBezTo>
                      <a:pt x="4" y="3"/>
                      <a:pt x="3" y="4"/>
                      <a:pt x="2"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5" name="Freeform 475">
                <a:extLst>
                  <a:ext uri="{FF2B5EF4-FFF2-40B4-BE49-F238E27FC236}">
                    <a16:creationId xmlns:a16="http://schemas.microsoft.com/office/drawing/2014/main" id="{FEF23370-002B-4F96-AC3A-E87732E1C355}"/>
                  </a:ext>
                </a:extLst>
              </p:cNvPr>
              <p:cNvSpPr>
                <a:spLocks/>
              </p:cNvSpPr>
              <p:nvPr/>
            </p:nvSpPr>
            <p:spPr bwMode="auto">
              <a:xfrm>
                <a:off x="8730808" y="1052247"/>
                <a:ext cx="337661" cy="132965"/>
              </a:xfrm>
              <a:custGeom>
                <a:avLst/>
                <a:gdLst>
                  <a:gd name="T0" fmla="*/ 73 w 104"/>
                  <a:gd name="T1" fmla="*/ 41 h 41"/>
                  <a:gd name="T2" fmla="*/ 52 w 104"/>
                  <a:gd name="T3" fmla="*/ 28 h 41"/>
                  <a:gd name="T4" fmla="*/ 33 w 104"/>
                  <a:gd name="T5" fmla="*/ 40 h 41"/>
                  <a:gd name="T6" fmla="*/ 16 w 104"/>
                  <a:gd name="T7" fmla="*/ 35 h 41"/>
                  <a:gd name="T8" fmla="*/ 1 w 104"/>
                  <a:gd name="T9" fmla="*/ 4 h 41"/>
                  <a:gd name="T10" fmla="*/ 1 w 104"/>
                  <a:gd name="T11" fmla="*/ 3 h 41"/>
                  <a:gd name="T12" fmla="*/ 2 w 104"/>
                  <a:gd name="T13" fmla="*/ 1 h 41"/>
                  <a:gd name="T14" fmla="*/ 4 w 104"/>
                  <a:gd name="T15" fmla="*/ 2 h 41"/>
                  <a:gd name="T16" fmla="*/ 4 w 104"/>
                  <a:gd name="T17" fmla="*/ 3 h 41"/>
                  <a:gd name="T18" fmla="*/ 19 w 104"/>
                  <a:gd name="T19" fmla="*/ 33 h 41"/>
                  <a:gd name="T20" fmla="*/ 32 w 104"/>
                  <a:gd name="T21" fmla="*/ 37 h 41"/>
                  <a:gd name="T22" fmla="*/ 50 w 104"/>
                  <a:gd name="T23" fmla="*/ 24 h 41"/>
                  <a:gd name="T24" fmla="*/ 52 w 104"/>
                  <a:gd name="T25" fmla="*/ 23 h 41"/>
                  <a:gd name="T26" fmla="*/ 53 w 104"/>
                  <a:gd name="T27" fmla="*/ 24 h 41"/>
                  <a:gd name="T28" fmla="*/ 81 w 104"/>
                  <a:gd name="T29" fmla="*/ 35 h 41"/>
                  <a:gd name="T30" fmla="*/ 100 w 104"/>
                  <a:gd name="T31" fmla="*/ 2 h 41"/>
                  <a:gd name="T32" fmla="*/ 103 w 104"/>
                  <a:gd name="T33" fmla="*/ 1 h 41"/>
                  <a:gd name="T34" fmla="*/ 104 w 104"/>
                  <a:gd name="T35" fmla="*/ 3 h 41"/>
                  <a:gd name="T36" fmla="*/ 83 w 104"/>
                  <a:gd name="T37" fmla="*/ 38 h 41"/>
                  <a:gd name="T38" fmla="*/ 73 w 104"/>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41">
                    <a:moveTo>
                      <a:pt x="73" y="41"/>
                    </a:moveTo>
                    <a:cubicBezTo>
                      <a:pt x="66" y="41"/>
                      <a:pt x="60" y="37"/>
                      <a:pt x="52" y="28"/>
                    </a:cubicBezTo>
                    <a:cubicBezTo>
                      <a:pt x="47" y="35"/>
                      <a:pt x="40" y="39"/>
                      <a:pt x="33" y="40"/>
                    </a:cubicBezTo>
                    <a:cubicBezTo>
                      <a:pt x="27" y="41"/>
                      <a:pt x="21" y="40"/>
                      <a:pt x="16" y="35"/>
                    </a:cubicBezTo>
                    <a:cubicBezTo>
                      <a:pt x="6" y="26"/>
                      <a:pt x="1" y="6"/>
                      <a:pt x="1" y="4"/>
                    </a:cubicBezTo>
                    <a:cubicBezTo>
                      <a:pt x="1" y="3"/>
                      <a:pt x="1" y="3"/>
                      <a:pt x="1" y="3"/>
                    </a:cubicBezTo>
                    <a:cubicBezTo>
                      <a:pt x="0" y="2"/>
                      <a:pt x="1" y="1"/>
                      <a:pt x="2" y="1"/>
                    </a:cubicBezTo>
                    <a:cubicBezTo>
                      <a:pt x="3" y="0"/>
                      <a:pt x="4" y="1"/>
                      <a:pt x="4" y="2"/>
                    </a:cubicBezTo>
                    <a:cubicBezTo>
                      <a:pt x="4" y="2"/>
                      <a:pt x="4" y="2"/>
                      <a:pt x="4" y="3"/>
                    </a:cubicBezTo>
                    <a:cubicBezTo>
                      <a:pt x="5" y="4"/>
                      <a:pt x="9" y="24"/>
                      <a:pt x="19" y="33"/>
                    </a:cubicBezTo>
                    <a:cubicBezTo>
                      <a:pt x="23" y="36"/>
                      <a:pt x="27" y="37"/>
                      <a:pt x="32" y="37"/>
                    </a:cubicBezTo>
                    <a:cubicBezTo>
                      <a:pt x="39" y="36"/>
                      <a:pt x="46" y="31"/>
                      <a:pt x="50" y="24"/>
                    </a:cubicBezTo>
                    <a:cubicBezTo>
                      <a:pt x="51" y="23"/>
                      <a:pt x="51" y="23"/>
                      <a:pt x="52" y="23"/>
                    </a:cubicBezTo>
                    <a:cubicBezTo>
                      <a:pt x="53" y="23"/>
                      <a:pt x="53" y="23"/>
                      <a:pt x="53" y="24"/>
                    </a:cubicBezTo>
                    <a:cubicBezTo>
                      <a:pt x="66" y="39"/>
                      <a:pt x="72" y="39"/>
                      <a:pt x="81" y="35"/>
                    </a:cubicBezTo>
                    <a:cubicBezTo>
                      <a:pt x="92" y="29"/>
                      <a:pt x="100" y="2"/>
                      <a:pt x="100" y="2"/>
                    </a:cubicBezTo>
                    <a:cubicBezTo>
                      <a:pt x="101" y="1"/>
                      <a:pt x="102" y="0"/>
                      <a:pt x="103" y="1"/>
                    </a:cubicBezTo>
                    <a:cubicBezTo>
                      <a:pt x="104" y="1"/>
                      <a:pt x="104" y="2"/>
                      <a:pt x="104" y="3"/>
                    </a:cubicBezTo>
                    <a:cubicBezTo>
                      <a:pt x="104" y="4"/>
                      <a:pt x="96" y="32"/>
                      <a:pt x="83" y="38"/>
                    </a:cubicBezTo>
                    <a:cubicBezTo>
                      <a:pt x="79" y="40"/>
                      <a:pt x="76" y="41"/>
                      <a:pt x="73" y="4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6" name="Freeform 476">
                <a:extLst>
                  <a:ext uri="{FF2B5EF4-FFF2-40B4-BE49-F238E27FC236}">
                    <a16:creationId xmlns:a16="http://schemas.microsoft.com/office/drawing/2014/main" id="{C356B44E-8565-467A-8413-A24A35DE193A}"/>
                  </a:ext>
                </a:extLst>
              </p:cNvPr>
              <p:cNvSpPr>
                <a:spLocks/>
              </p:cNvSpPr>
              <p:nvPr/>
            </p:nvSpPr>
            <p:spPr bwMode="auto">
              <a:xfrm>
                <a:off x="8730808" y="289447"/>
                <a:ext cx="360406" cy="656078"/>
              </a:xfrm>
              <a:custGeom>
                <a:avLst/>
                <a:gdLst>
                  <a:gd name="T0" fmla="*/ 0 w 111"/>
                  <a:gd name="T1" fmla="*/ 95 h 202"/>
                  <a:gd name="T2" fmla="*/ 7 w 111"/>
                  <a:gd name="T3" fmla="*/ 151 h 202"/>
                  <a:gd name="T4" fmla="*/ 45 w 111"/>
                  <a:gd name="T5" fmla="*/ 199 h 202"/>
                  <a:gd name="T6" fmla="*/ 102 w 111"/>
                  <a:gd name="T7" fmla="*/ 150 h 202"/>
                  <a:gd name="T8" fmla="*/ 99 w 111"/>
                  <a:gd name="T9" fmla="*/ 52 h 202"/>
                  <a:gd name="T10" fmla="*/ 0 w 111"/>
                  <a:gd name="T11" fmla="*/ 95 h 202"/>
                </a:gdLst>
                <a:ahLst/>
                <a:cxnLst>
                  <a:cxn ang="0">
                    <a:pos x="T0" y="T1"/>
                  </a:cxn>
                  <a:cxn ang="0">
                    <a:pos x="T2" y="T3"/>
                  </a:cxn>
                  <a:cxn ang="0">
                    <a:pos x="T4" y="T5"/>
                  </a:cxn>
                  <a:cxn ang="0">
                    <a:pos x="T6" y="T7"/>
                  </a:cxn>
                  <a:cxn ang="0">
                    <a:pos x="T8" y="T9"/>
                  </a:cxn>
                  <a:cxn ang="0">
                    <a:pos x="T10" y="T11"/>
                  </a:cxn>
                </a:cxnLst>
                <a:rect l="0" t="0" r="r" b="b"/>
                <a:pathLst>
                  <a:path w="111" h="202">
                    <a:moveTo>
                      <a:pt x="0" y="95"/>
                    </a:moveTo>
                    <a:cubicBezTo>
                      <a:pt x="0" y="95"/>
                      <a:pt x="3" y="128"/>
                      <a:pt x="7" y="151"/>
                    </a:cubicBezTo>
                    <a:cubicBezTo>
                      <a:pt x="11" y="174"/>
                      <a:pt x="26" y="196"/>
                      <a:pt x="45" y="199"/>
                    </a:cubicBezTo>
                    <a:cubicBezTo>
                      <a:pt x="65" y="202"/>
                      <a:pt x="95" y="190"/>
                      <a:pt x="102" y="150"/>
                    </a:cubicBezTo>
                    <a:cubicBezTo>
                      <a:pt x="109" y="109"/>
                      <a:pt x="111" y="72"/>
                      <a:pt x="99" y="52"/>
                    </a:cubicBezTo>
                    <a:cubicBezTo>
                      <a:pt x="87" y="31"/>
                      <a:pt x="6" y="0"/>
                      <a:pt x="0" y="95"/>
                    </a:cubicBezTo>
                  </a:path>
                </a:pathLst>
              </a:custGeom>
              <a:solidFill>
                <a:srgbClr val="F4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7" name="Freeform 477">
                <a:extLst>
                  <a:ext uri="{FF2B5EF4-FFF2-40B4-BE49-F238E27FC236}">
                    <a16:creationId xmlns:a16="http://schemas.microsoft.com/office/drawing/2014/main" id="{1FF726DE-E89D-431C-8B48-6102C07A0B89}"/>
                  </a:ext>
                </a:extLst>
              </p:cNvPr>
              <p:cNvSpPr>
                <a:spLocks noEditPoints="1"/>
              </p:cNvSpPr>
              <p:nvPr/>
            </p:nvSpPr>
            <p:spPr bwMode="auto">
              <a:xfrm>
                <a:off x="8725560" y="380423"/>
                <a:ext cx="369153" cy="561603"/>
              </a:xfrm>
              <a:custGeom>
                <a:avLst/>
                <a:gdLst>
                  <a:gd name="T0" fmla="*/ 53 w 114"/>
                  <a:gd name="T1" fmla="*/ 4 h 173"/>
                  <a:gd name="T2" fmla="*/ 3 w 114"/>
                  <a:gd name="T3" fmla="*/ 67 h 173"/>
                  <a:gd name="T4" fmla="*/ 11 w 114"/>
                  <a:gd name="T5" fmla="*/ 122 h 173"/>
                  <a:gd name="T6" fmla="*/ 48 w 114"/>
                  <a:gd name="T7" fmla="*/ 169 h 173"/>
                  <a:gd name="T8" fmla="*/ 102 w 114"/>
                  <a:gd name="T9" fmla="*/ 121 h 173"/>
                  <a:gd name="T10" fmla="*/ 99 w 114"/>
                  <a:gd name="T11" fmla="*/ 25 h 173"/>
                  <a:gd name="T12" fmla="*/ 53 w 114"/>
                  <a:gd name="T13" fmla="*/ 4 h 173"/>
                  <a:gd name="T14" fmla="*/ 53 w 114"/>
                  <a:gd name="T15" fmla="*/ 173 h 173"/>
                  <a:gd name="T16" fmla="*/ 53 w 114"/>
                  <a:gd name="T17" fmla="*/ 173 h 173"/>
                  <a:gd name="T18" fmla="*/ 47 w 114"/>
                  <a:gd name="T19" fmla="*/ 173 h 173"/>
                  <a:gd name="T20" fmla="*/ 7 w 114"/>
                  <a:gd name="T21" fmla="*/ 123 h 173"/>
                  <a:gd name="T22" fmla="*/ 0 w 114"/>
                  <a:gd name="T23" fmla="*/ 67 h 173"/>
                  <a:gd name="T24" fmla="*/ 53 w 114"/>
                  <a:gd name="T25" fmla="*/ 0 h 173"/>
                  <a:gd name="T26" fmla="*/ 103 w 114"/>
                  <a:gd name="T27" fmla="*/ 23 h 173"/>
                  <a:gd name="T28" fmla="*/ 106 w 114"/>
                  <a:gd name="T29" fmla="*/ 122 h 173"/>
                  <a:gd name="T30" fmla="*/ 53 w 114"/>
                  <a:gd name="T31"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73">
                    <a:moveTo>
                      <a:pt x="53" y="4"/>
                    </a:moveTo>
                    <a:cubicBezTo>
                      <a:pt x="36" y="4"/>
                      <a:pt x="7" y="12"/>
                      <a:pt x="3" y="67"/>
                    </a:cubicBezTo>
                    <a:cubicBezTo>
                      <a:pt x="3" y="67"/>
                      <a:pt x="7" y="100"/>
                      <a:pt x="11" y="122"/>
                    </a:cubicBezTo>
                    <a:cubicBezTo>
                      <a:pt x="14" y="143"/>
                      <a:pt x="28" y="166"/>
                      <a:pt x="48" y="169"/>
                    </a:cubicBezTo>
                    <a:cubicBezTo>
                      <a:pt x="67" y="172"/>
                      <a:pt x="95" y="160"/>
                      <a:pt x="102" y="121"/>
                    </a:cubicBezTo>
                    <a:cubicBezTo>
                      <a:pt x="111" y="73"/>
                      <a:pt x="110" y="42"/>
                      <a:pt x="99" y="25"/>
                    </a:cubicBezTo>
                    <a:cubicBezTo>
                      <a:pt x="94" y="16"/>
                      <a:pt x="74" y="4"/>
                      <a:pt x="53" y="4"/>
                    </a:cubicBezTo>
                    <a:moveTo>
                      <a:pt x="53" y="173"/>
                    </a:moveTo>
                    <a:cubicBezTo>
                      <a:pt x="53" y="173"/>
                      <a:pt x="53" y="173"/>
                      <a:pt x="53" y="173"/>
                    </a:cubicBezTo>
                    <a:cubicBezTo>
                      <a:pt x="51" y="173"/>
                      <a:pt x="49" y="173"/>
                      <a:pt x="47" y="173"/>
                    </a:cubicBezTo>
                    <a:cubicBezTo>
                      <a:pt x="26" y="170"/>
                      <a:pt x="11" y="145"/>
                      <a:pt x="7" y="123"/>
                    </a:cubicBezTo>
                    <a:cubicBezTo>
                      <a:pt x="3" y="100"/>
                      <a:pt x="0" y="67"/>
                      <a:pt x="0" y="67"/>
                    </a:cubicBezTo>
                    <a:cubicBezTo>
                      <a:pt x="3" y="9"/>
                      <a:pt x="34" y="0"/>
                      <a:pt x="53" y="0"/>
                    </a:cubicBezTo>
                    <a:cubicBezTo>
                      <a:pt x="74" y="0"/>
                      <a:pt x="96" y="12"/>
                      <a:pt x="103" y="23"/>
                    </a:cubicBezTo>
                    <a:cubicBezTo>
                      <a:pt x="113" y="41"/>
                      <a:pt x="114" y="73"/>
                      <a:pt x="106" y="122"/>
                    </a:cubicBezTo>
                    <a:cubicBezTo>
                      <a:pt x="100" y="157"/>
                      <a:pt x="75" y="173"/>
                      <a:pt x="53" y="17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8" name="Freeform 478">
                <a:extLst>
                  <a:ext uri="{FF2B5EF4-FFF2-40B4-BE49-F238E27FC236}">
                    <a16:creationId xmlns:a16="http://schemas.microsoft.com/office/drawing/2014/main" id="{DC0CFB3F-FD2C-48BD-B0C0-B67942034BE4}"/>
                  </a:ext>
                </a:extLst>
              </p:cNvPr>
              <p:cNvSpPr>
                <a:spLocks/>
              </p:cNvSpPr>
              <p:nvPr/>
            </p:nvSpPr>
            <p:spPr bwMode="auto">
              <a:xfrm>
                <a:off x="9250422" y="1269190"/>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9" name="Line 479">
                <a:extLst>
                  <a:ext uri="{FF2B5EF4-FFF2-40B4-BE49-F238E27FC236}">
                    <a16:creationId xmlns:a16="http://schemas.microsoft.com/office/drawing/2014/main" id="{7F97CCA6-B5B3-47D9-A062-85D3B0FA6C03}"/>
                  </a:ext>
                </a:extLst>
              </p:cNvPr>
              <p:cNvSpPr>
                <a:spLocks noChangeShapeType="1"/>
              </p:cNvSpPr>
              <p:nvPr/>
            </p:nvSpPr>
            <p:spPr bwMode="auto">
              <a:xfrm>
                <a:off x="9250422" y="1269190"/>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0" name="Freeform 480">
                <a:extLst>
                  <a:ext uri="{FF2B5EF4-FFF2-40B4-BE49-F238E27FC236}">
                    <a16:creationId xmlns:a16="http://schemas.microsoft.com/office/drawing/2014/main" id="{0829BE7D-8BDA-44DD-B3BE-8C2C340C43D4}"/>
                  </a:ext>
                </a:extLst>
              </p:cNvPr>
              <p:cNvSpPr>
                <a:spLocks/>
              </p:cNvSpPr>
              <p:nvPr/>
            </p:nvSpPr>
            <p:spPr bwMode="auto">
              <a:xfrm>
                <a:off x="9243424" y="1263942"/>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1" name="Freeform 481">
                <a:extLst>
                  <a:ext uri="{FF2B5EF4-FFF2-40B4-BE49-F238E27FC236}">
                    <a16:creationId xmlns:a16="http://schemas.microsoft.com/office/drawing/2014/main" id="{70FE13D1-0ECC-45AA-ACEB-564B4A0374AB}"/>
                  </a:ext>
                </a:extLst>
              </p:cNvPr>
              <p:cNvSpPr>
                <a:spLocks/>
              </p:cNvSpPr>
              <p:nvPr/>
            </p:nvSpPr>
            <p:spPr bwMode="auto">
              <a:xfrm>
                <a:off x="8475375" y="1269190"/>
                <a:ext cx="9447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2" name="Line 482">
                <a:extLst>
                  <a:ext uri="{FF2B5EF4-FFF2-40B4-BE49-F238E27FC236}">
                    <a16:creationId xmlns:a16="http://schemas.microsoft.com/office/drawing/2014/main" id="{488889CD-C324-4476-8F20-8A118298BAAF}"/>
                  </a:ext>
                </a:extLst>
              </p:cNvPr>
              <p:cNvSpPr>
                <a:spLocks noChangeShapeType="1"/>
              </p:cNvSpPr>
              <p:nvPr/>
            </p:nvSpPr>
            <p:spPr bwMode="auto">
              <a:xfrm>
                <a:off x="8475375" y="1269190"/>
                <a:ext cx="944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3" name="Freeform 483">
                <a:extLst>
                  <a:ext uri="{FF2B5EF4-FFF2-40B4-BE49-F238E27FC236}">
                    <a16:creationId xmlns:a16="http://schemas.microsoft.com/office/drawing/2014/main" id="{EF360609-FAC7-44EE-B387-0024C4D87C9E}"/>
                  </a:ext>
                </a:extLst>
              </p:cNvPr>
              <p:cNvSpPr>
                <a:spLocks/>
              </p:cNvSpPr>
              <p:nvPr/>
            </p:nvSpPr>
            <p:spPr bwMode="auto">
              <a:xfrm>
                <a:off x="8468377" y="1263942"/>
                <a:ext cx="106722" cy="12247"/>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4" name="Freeform 484">
                <a:extLst>
                  <a:ext uri="{FF2B5EF4-FFF2-40B4-BE49-F238E27FC236}">
                    <a16:creationId xmlns:a16="http://schemas.microsoft.com/office/drawing/2014/main" id="{3913D34E-BFFE-47F4-9738-2D5165749E74}"/>
                  </a:ext>
                </a:extLst>
              </p:cNvPr>
              <p:cNvSpPr>
                <a:spLocks/>
              </p:cNvSpPr>
              <p:nvPr/>
            </p:nvSpPr>
            <p:spPr bwMode="auto">
              <a:xfrm>
                <a:off x="8666075" y="345432"/>
                <a:ext cx="454881" cy="425139"/>
              </a:xfrm>
              <a:custGeom>
                <a:avLst/>
                <a:gdLst>
                  <a:gd name="T0" fmla="*/ 12 w 140"/>
                  <a:gd name="T1" fmla="*/ 100 h 131"/>
                  <a:gd name="T2" fmla="*/ 40 w 140"/>
                  <a:gd name="T3" fmla="*/ 13 h 131"/>
                  <a:gd name="T4" fmla="*/ 121 w 140"/>
                  <a:gd name="T5" fmla="*/ 26 h 131"/>
                  <a:gd name="T6" fmla="*/ 135 w 140"/>
                  <a:gd name="T7" fmla="*/ 131 h 131"/>
                  <a:gd name="T8" fmla="*/ 117 w 140"/>
                  <a:gd name="T9" fmla="*/ 68 h 131"/>
                  <a:gd name="T10" fmla="*/ 101 w 140"/>
                  <a:gd name="T11" fmla="*/ 35 h 131"/>
                  <a:gd name="T12" fmla="*/ 68 w 140"/>
                  <a:gd name="T13" fmla="*/ 66 h 131"/>
                  <a:gd name="T14" fmla="*/ 18 w 140"/>
                  <a:gd name="T15" fmla="*/ 125 h 131"/>
                  <a:gd name="T16" fmla="*/ 12 w 140"/>
                  <a:gd name="T17"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31">
                    <a:moveTo>
                      <a:pt x="12" y="100"/>
                    </a:moveTo>
                    <a:cubicBezTo>
                      <a:pt x="12" y="100"/>
                      <a:pt x="0" y="42"/>
                      <a:pt x="40" y="13"/>
                    </a:cubicBezTo>
                    <a:cubicBezTo>
                      <a:pt x="63" y="1"/>
                      <a:pt x="104" y="0"/>
                      <a:pt x="121" y="26"/>
                    </a:cubicBezTo>
                    <a:cubicBezTo>
                      <a:pt x="134" y="50"/>
                      <a:pt x="140" y="100"/>
                      <a:pt x="135" y="131"/>
                    </a:cubicBezTo>
                    <a:cubicBezTo>
                      <a:pt x="131" y="104"/>
                      <a:pt x="125" y="85"/>
                      <a:pt x="117" y="68"/>
                    </a:cubicBezTo>
                    <a:cubicBezTo>
                      <a:pt x="109" y="51"/>
                      <a:pt x="101" y="35"/>
                      <a:pt x="101" y="35"/>
                    </a:cubicBezTo>
                    <a:cubicBezTo>
                      <a:pt x="101" y="35"/>
                      <a:pt x="90" y="51"/>
                      <a:pt x="68" y="66"/>
                    </a:cubicBezTo>
                    <a:cubicBezTo>
                      <a:pt x="47" y="81"/>
                      <a:pt x="23" y="100"/>
                      <a:pt x="18" y="125"/>
                    </a:cubicBezTo>
                    <a:cubicBezTo>
                      <a:pt x="16" y="118"/>
                      <a:pt x="12" y="100"/>
                      <a:pt x="12" y="100"/>
                    </a:cubicBezTo>
                  </a:path>
                </a:pathLst>
              </a:custGeom>
              <a:solidFill>
                <a:srgbClr val="775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5" name="Freeform 485">
                <a:extLst>
                  <a:ext uri="{FF2B5EF4-FFF2-40B4-BE49-F238E27FC236}">
                    <a16:creationId xmlns:a16="http://schemas.microsoft.com/office/drawing/2014/main" id="{182D2BE7-5039-4FA2-A473-131EB5312B05}"/>
                  </a:ext>
                </a:extLst>
              </p:cNvPr>
              <p:cNvSpPr>
                <a:spLocks/>
              </p:cNvSpPr>
              <p:nvPr/>
            </p:nvSpPr>
            <p:spPr bwMode="auto">
              <a:xfrm>
                <a:off x="8646830" y="455653"/>
                <a:ext cx="496870" cy="509117"/>
              </a:xfrm>
              <a:custGeom>
                <a:avLst/>
                <a:gdLst>
                  <a:gd name="T0" fmla="*/ 34 w 153"/>
                  <a:gd name="T1" fmla="*/ 157 h 157"/>
                  <a:gd name="T2" fmla="*/ 33 w 153"/>
                  <a:gd name="T3" fmla="*/ 156 h 157"/>
                  <a:gd name="T4" fmla="*/ 39 w 153"/>
                  <a:gd name="T5" fmla="*/ 58 h 157"/>
                  <a:gd name="T6" fmla="*/ 70 w 153"/>
                  <a:gd name="T7" fmla="*/ 33 h 157"/>
                  <a:gd name="T8" fmla="*/ 105 w 153"/>
                  <a:gd name="T9" fmla="*/ 1 h 157"/>
                  <a:gd name="T10" fmla="*/ 107 w 153"/>
                  <a:gd name="T11" fmla="*/ 0 h 157"/>
                  <a:gd name="T12" fmla="*/ 109 w 153"/>
                  <a:gd name="T13" fmla="*/ 1 h 157"/>
                  <a:gd name="T14" fmla="*/ 116 w 153"/>
                  <a:gd name="T15" fmla="*/ 16 h 157"/>
                  <a:gd name="T16" fmla="*/ 139 w 153"/>
                  <a:gd name="T17" fmla="*/ 142 h 157"/>
                  <a:gd name="T18" fmla="*/ 137 w 153"/>
                  <a:gd name="T19" fmla="*/ 143 h 157"/>
                  <a:gd name="T20" fmla="*/ 135 w 153"/>
                  <a:gd name="T21" fmla="*/ 141 h 157"/>
                  <a:gd name="T22" fmla="*/ 113 w 153"/>
                  <a:gd name="T23" fmla="*/ 17 h 157"/>
                  <a:gd name="T24" fmla="*/ 107 w 153"/>
                  <a:gd name="T25" fmla="*/ 6 h 157"/>
                  <a:gd name="T26" fmla="*/ 72 w 153"/>
                  <a:gd name="T27" fmla="*/ 36 h 157"/>
                  <a:gd name="T28" fmla="*/ 42 w 153"/>
                  <a:gd name="T29" fmla="*/ 60 h 157"/>
                  <a:gd name="T30" fmla="*/ 36 w 153"/>
                  <a:gd name="T31" fmla="*/ 154 h 157"/>
                  <a:gd name="T32" fmla="*/ 36 w 153"/>
                  <a:gd name="T33" fmla="*/ 157 h 157"/>
                  <a:gd name="T34" fmla="*/ 34 w 153"/>
                  <a:gd name="T3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157">
                    <a:moveTo>
                      <a:pt x="34" y="157"/>
                    </a:moveTo>
                    <a:cubicBezTo>
                      <a:pt x="34" y="157"/>
                      <a:pt x="33" y="157"/>
                      <a:pt x="33" y="156"/>
                    </a:cubicBezTo>
                    <a:cubicBezTo>
                      <a:pt x="33" y="155"/>
                      <a:pt x="0" y="106"/>
                      <a:pt x="39" y="58"/>
                    </a:cubicBezTo>
                    <a:cubicBezTo>
                      <a:pt x="47" y="49"/>
                      <a:pt x="59" y="41"/>
                      <a:pt x="70" y="33"/>
                    </a:cubicBezTo>
                    <a:cubicBezTo>
                      <a:pt x="85" y="23"/>
                      <a:pt x="100" y="12"/>
                      <a:pt x="105" y="1"/>
                    </a:cubicBezTo>
                    <a:cubicBezTo>
                      <a:pt x="105" y="0"/>
                      <a:pt x="106" y="0"/>
                      <a:pt x="107" y="0"/>
                    </a:cubicBezTo>
                    <a:cubicBezTo>
                      <a:pt x="108" y="0"/>
                      <a:pt x="108" y="0"/>
                      <a:pt x="109" y="1"/>
                    </a:cubicBezTo>
                    <a:cubicBezTo>
                      <a:pt x="110" y="5"/>
                      <a:pt x="113" y="10"/>
                      <a:pt x="116" y="16"/>
                    </a:cubicBezTo>
                    <a:cubicBezTo>
                      <a:pt x="130" y="42"/>
                      <a:pt x="153" y="86"/>
                      <a:pt x="139" y="142"/>
                    </a:cubicBezTo>
                    <a:cubicBezTo>
                      <a:pt x="139" y="143"/>
                      <a:pt x="138" y="143"/>
                      <a:pt x="137" y="143"/>
                    </a:cubicBezTo>
                    <a:cubicBezTo>
                      <a:pt x="136" y="143"/>
                      <a:pt x="135" y="142"/>
                      <a:pt x="135" y="141"/>
                    </a:cubicBezTo>
                    <a:cubicBezTo>
                      <a:pt x="149" y="86"/>
                      <a:pt x="126" y="43"/>
                      <a:pt x="113" y="17"/>
                    </a:cubicBezTo>
                    <a:cubicBezTo>
                      <a:pt x="110" y="13"/>
                      <a:pt x="108" y="9"/>
                      <a:pt x="107" y="6"/>
                    </a:cubicBezTo>
                    <a:cubicBezTo>
                      <a:pt x="100" y="17"/>
                      <a:pt x="86" y="27"/>
                      <a:pt x="72" y="36"/>
                    </a:cubicBezTo>
                    <a:cubicBezTo>
                      <a:pt x="61" y="44"/>
                      <a:pt x="49" y="52"/>
                      <a:pt x="42" y="60"/>
                    </a:cubicBezTo>
                    <a:cubicBezTo>
                      <a:pt x="5" y="106"/>
                      <a:pt x="36" y="153"/>
                      <a:pt x="36" y="154"/>
                    </a:cubicBezTo>
                    <a:cubicBezTo>
                      <a:pt x="37" y="155"/>
                      <a:pt x="36" y="156"/>
                      <a:pt x="36" y="157"/>
                    </a:cubicBezTo>
                    <a:cubicBezTo>
                      <a:pt x="35" y="157"/>
                      <a:pt x="35" y="157"/>
                      <a:pt x="34" y="1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6" name="Oval 486">
                <a:extLst>
                  <a:ext uri="{FF2B5EF4-FFF2-40B4-BE49-F238E27FC236}">
                    <a16:creationId xmlns:a16="http://schemas.microsoft.com/office/drawing/2014/main" id="{9ADB6674-AE9E-4370-AD29-344EB5E4C2D6}"/>
                  </a:ext>
                </a:extLst>
              </p:cNvPr>
              <p:cNvSpPr>
                <a:spLocks noChangeArrowheads="1"/>
              </p:cNvSpPr>
              <p:nvPr/>
            </p:nvSpPr>
            <p:spPr bwMode="auto">
              <a:xfrm>
                <a:off x="8802540" y="656851"/>
                <a:ext cx="38490" cy="41989"/>
              </a:xfrm>
              <a:prstGeom prst="ellipse">
                <a:avLst/>
              </a:prstGeom>
              <a:solidFill>
                <a:srgbClr val="65C8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7" name="Freeform 487">
                <a:extLst>
                  <a:ext uri="{FF2B5EF4-FFF2-40B4-BE49-F238E27FC236}">
                    <a16:creationId xmlns:a16="http://schemas.microsoft.com/office/drawing/2014/main" id="{154EB317-5250-41E8-AEDD-74481474D25E}"/>
                  </a:ext>
                </a:extLst>
              </p:cNvPr>
              <p:cNvSpPr>
                <a:spLocks noEditPoints="1"/>
              </p:cNvSpPr>
              <p:nvPr/>
            </p:nvSpPr>
            <p:spPr bwMode="auto">
              <a:xfrm>
                <a:off x="8795541" y="649853"/>
                <a:ext cx="52486" cy="52486"/>
              </a:xfrm>
              <a:custGeom>
                <a:avLst/>
                <a:gdLst>
                  <a:gd name="T0" fmla="*/ 8 w 16"/>
                  <a:gd name="T1" fmla="*/ 4 h 16"/>
                  <a:gd name="T2" fmla="*/ 4 w 16"/>
                  <a:gd name="T3" fmla="*/ 8 h 16"/>
                  <a:gd name="T4" fmla="*/ 8 w 16"/>
                  <a:gd name="T5" fmla="*/ 13 h 16"/>
                  <a:gd name="T6" fmla="*/ 13 w 16"/>
                  <a:gd name="T7" fmla="*/ 8 h 16"/>
                  <a:gd name="T8" fmla="*/ 8 w 16"/>
                  <a:gd name="T9" fmla="*/ 4 h 16"/>
                  <a:gd name="T10" fmla="*/ 8 w 16"/>
                  <a:gd name="T11" fmla="*/ 16 h 16"/>
                  <a:gd name="T12" fmla="*/ 0 w 16"/>
                  <a:gd name="T13" fmla="*/ 8 h 16"/>
                  <a:gd name="T14" fmla="*/ 8 w 16"/>
                  <a:gd name="T15" fmla="*/ 0 h 16"/>
                  <a:gd name="T16" fmla="*/ 16 w 16"/>
                  <a:gd name="T17" fmla="*/ 8 h 16"/>
                  <a:gd name="T18" fmla="*/ 8 w 16"/>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4"/>
                    </a:moveTo>
                    <a:cubicBezTo>
                      <a:pt x="6" y="4"/>
                      <a:pt x="4" y="6"/>
                      <a:pt x="4" y="8"/>
                    </a:cubicBezTo>
                    <a:cubicBezTo>
                      <a:pt x="4" y="11"/>
                      <a:pt x="6" y="13"/>
                      <a:pt x="8" y="13"/>
                    </a:cubicBezTo>
                    <a:cubicBezTo>
                      <a:pt x="11" y="13"/>
                      <a:pt x="13" y="11"/>
                      <a:pt x="13" y="8"/>
                    </a:cubicBezTo>
                    <a:cubicBezTo>
                      <a:pt x="13" y="6"/>
                      <a:pt x="11" y="4"/>
                      <a:pt x="8" y="4"/>
                    </a:cubicBezTo>
                    <a:moveTo>
                      <a:pt x="8" y="16"/>
                    </a:moveTo>
                    <a:cubicBezTo>
                      <a:pt x="3" y="16"/>
                      <a:pt x="0" y="13"/>
                      <a:pt x="0" y="8"/>
                    </a:cubicBezTo>
                    <a:cubicBezTo>
                      <a:pt x="0" y="4"/>
                      <a:pt x="3" y="0"/>
                      <a:pt x="8" y="0"/>
                    </a:cubicBezTo>
                    <a:cubicBezTo>
                      <a:pt x="13" y="0"/>
                      <a:pt x="16" y="4"/>
                      <a:pt x="16" y="8"/>
                    </a:cubicBezTo>
                    <a:cubicBezTo>
                      <a:pt x="16" y="13"/>
                      <a:pt x="13" y="16"/>
                      <a:pt x="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8" name="Freeform 488">
                <a:extLst>
                  <a:ext uri="{FF2B5EF4-FFF2-40B4-BE49-F238E27FC236}">
                    <a16:creationId xmlns:a16="http://schemas.microsoft.com/office/drawing/2014/main" id="{4C38F196-961E-474C-8E9C-13831C218881}"/>
                  </a:ext>
                </a:extLst>
              </p:cNvPr>
              <p:cNvSpPr>
                <a:spLocks/>
              </p:cNvSpPr>
              <p:nvPr/>
            </p:nvSpPr>
            <p:spPr bwMode="auto">
              <a:xfrm>
                <a:off x="8760551" y="649853"/>
                <a:ext cx="110221" cy="33241"/>
              </a:xfrm>
              <a:custGeom>
                <a:avLst/>
                <a:gdLst>
                  <a:gd name="T0" fmla="*/ 2 w 34"/>
                  <a:gd name="T1" fmla="*/ 10 h 10"/>
                  <a:gd name="T2" fmla="*/ 1 w 34"/>
                  <a:gd name="T3" fmla="*/ 10 h 10"/>
                  <a:gd name="T4" fmla="*/ 1 w 34"/>
                  <a:gd name="T5" fmla="*/ 7 h 10"/>
                  <a:gd name="T6" fmla="*/ 19 w 34"/>
                  <a:gd name="T7" fmla="*/ 0 h 10"/>
                  <a:gd name="T8" fmla="*/ 33 w 34"/>
                  <a:gd name="T9" fmla="*/ 6 h 10"/>
                  <a:gd name="T10" fmla="*/ 33 w 34"/>
                  <a:gd name="T11" fmla="*/ 9 h 10"/>
                  <a:gd name="T12" fmla="*/ 30 w 34"/>
                  <a:gd name="T13" fmla="*/ 8 h 10"/>
                  <a:gd name="T14" fmla="*/ 19 w 34"/>
                  <a:gd name="T15" fmla="*/ 4 h 10"/>
                  <a:gd name="T16" fmla="*/ 4 w 34"/>
                  <a:gd name="T17" fmla="*/ 10 h 10"/>
                  <a:gd name="T18" fmla="*/ 2 w 34"/>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2" y="10"/>
                    </a:moveTo>
                    <a:cubicBezTo>
                      <a:pt x="2" y="10"/>
                      <a:pt x="1" y="10"/>
                      <a:pt x="1" y="10"/>
                    </a:cubicBezTo>
                    <a:cubicBezTo>
                      <a:pt x="0" y="9"/>
                      <a:pt x="0" y="8"/>
                      <a:pt x="1" y="7"/>
                    </a:cubicBezTo>
                    <a:cubicBezTo>
                      <a:pt x="1" y="7"/>
                      <a:pt x="8" y="0"/>
                      <a:pt x="19" y="0"/>
                    </a:cubicBezTo>
                    <a:cubicBezTo>
                      <a:pt x="30" y="0"/>
                      <a:pt x="33" y="6"/>
                      <a:pt x="33" y="6"/>
                    </a:cubicBezTo>
                    <a:cubicBezTo>
                      <a:pt x="34" y="7"/>
                      <a:pt x="33" y="9"/>
                      <a:pt x="33" y="9"/>
                    </a:cubicBezTo>
                    <a:cubicBezTo>
                      <a:pt x="32" y="9"/>
                      <a:pt x="30" y="9"/>
                      <a:pt x="30" y="8"/>
                    </a:cubicBezTo>
                    <a:cubicBezTo>
                      <a:pt x="30" y="8"/>
                      <a:pt x="28" y="4"/>
                      <a:pt x="19" y="4"/>
                    </a:cubicBezTo>
                    <a:cubicBezTo>
                      <a:pt x="10" y="4"/>
                      <a:pt x="4" y="10"/>
                      <a:pt x="4" y="10"/>
                    </a:cubicBezTo>
                    <a:cubicBezTo>
                      <a:pt x="3" y="10"/>
                      <a:pt x="3" y="10"/>
                      <a:pt x="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9" name="Oval 489">
                <a:extLst>
                  <a:ext uri="{FF2B5EF4-FFF2-40B4-BE49-F238E27FC236}">
                    <a16:creationId xmlns:a16="http://schemas.microsoft.com/office/drawing/2014/main" id="{E1FA1F77-20D4-467A-A60C-988A6A47A6E1}"/>
                  </a:ext>
                </a:extLst>
              </p:cNvPr>
              <p:cNvSpPr>
                <a:spLocks noChangeArrowheads="1"/>
              </p:cNvSpPr>
              <p:nvPr/>
            </p:nvSpPr>
            <p:spPr bwMode="auto">
              <a:xfrm>
                <a:off x="8977494" y="656851"/>
                <a:ext cx="41989" cy="41989"/>
              </a:xfrm>
              <a:prstGeom prst="ellipse">
                <a:avLst/>
              </a:prstGeom>
              <a:solidFill>
                <a:srgbClr val="65C8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90" name="Freeform 490">
                <a:extLst>
                  <a:ext uri="{FF2B5EF4-FFF2-40B4-BE49-F238E27FC236}">
                    <a16:creationId xmlns:a16="http://schemas.microsoft.com/office/drawing/2014/main" id="{37FE0C75-387F-45B5-9BFB-AC36877A51CB}"/>
                  </a:ext>
                </a:extLst>
              </p:cNvPr>
              <p:cNvSpPr>
                <a:spLocks noEditPoints="1"/>
              </p:cNvSpPr>
              <p:nvPr/>
            </p:nvSpPr>
            <p:spPr bwMode="auto">
              <a:xfrm>
                <a:off x="8972245" y="649853"/>
                <a:ext cx="50737" cy="52486"/>
              </a:xfrm>
              <a:custGeom>
                <a:avLst/>
                <a:gdLst>
                  <a:gd name="T0" fmla="*/ 8 w 16"/>
                  <a:gd name="T1" fmla="*/ 4 h 16"/>
                  <a:gd name="T2" fmla="*/ 4 w 16"/>
                  <a:gd name="T3" fmla="*/ 8 h 16"/>
                  <a:gd name="T4" fmla="*/ 8 w 16"/>
                  <a:gd name="T5" fmla="*/ 13 h 16"/>
                  <a:gd name="T6" fmla="*/ 13 w 16"/>
                  <a:gd name="T7" fmla="*/ 8 h 16"/>
                  <a:gd name="T8" fmla="*/ 8 w 16"/>
                  <a:gd name="T9" fmla="*/ 4 h 16"/>
                  <a:gd name="T10" fmla="*/ 8 w 16"/>
                  <a:gd name="T11" fmla="*/ 16 h 16"/>
                  <a:gd name="T12" fmla="*/ 0 w 16"/>
                  <a:gd name="T13" fmla="*/ 8 h 16"/>
                  <a:gd name="T14" fmla="*/ 8 w 16"/>
                  <a:gd name="T15" fmla="*/ 0 h 16"/>
                  <a:gd name="T16" fmla="*/ 16 w 16"/>
                  <a:gd name="T17" fmla="*/ 8 h 16"/>
                  <a:gd name="T18" fmla="*/ 8 w 16"/>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4"/>
                    </a:moveTo>
                    <a:cubicBezTo>
                      <a:pt x="6" y="4"/>
                      <a:pt x="4" y="6"/>
                      <a:pt x="4" y="8"/>
                    </a:cubicBezTo>
                    <a:cubicBezTo>
                      <a:pt x="4" y="11"/>
                      <a:pt x="6" y="13"/>
                      <a:pt x="8" y="13"/>
                    </a:cubicBezTo>
                    <a:cubicBezTo>
                      <a:pt x="11" y="13"/>
                      <a:pt x="13" y="11"/>
                      <a:pt x="13" y="8"/>
                    </a:cubicBezTo>
                    <a:cubicBezTo>
                      <a:pt x="13" y="6"/>
                      <a:pt x="11" y="4"/>
                      <a:pt x="8" y="4"/>
                    </a:cubicBezTo>
                    <a:moveTo>
                      <a:pt x="8" y="16"/>
                    </a:moveTo>
                    <a:cubicBezTo>
                      <a:pt x="4" y="16"/>
                      <a:pt x="0" y="13"/>
                      <a:pt x="0" y="8"/>
                    </a:cubicBezTo>
                    <a:cubicBezTo>
                      <a:pt x="0" y="4"/>
                      <a:pt x="4" y="0"/>
                      <a:pt x="8" y="0"/>
                    </a:cubicBezTo>
                    <a:cubicBezTo>
                      <a:pt x="13" y="0"/>
                      <a:pt x="16" y="4"/>
                      <a:pt x="16" y="8"/>
                    </a:cubicBezTo>
                    <a:cubicBezTo>
                      <a:pt x="16" y="13"/>
                      <a:pt x="13" y="16"/>
                      <a:pt x="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91" name="Freeform 491">
                <a:extLst>
                  <a:ext uri="{FF2B5EF4-FFF2-40B4-BE49-F238E27FC236}">
                    <a16:creationId xmlns:a16="http://schemas.microsoft.com/office/drawing/2014/main" id="{F027C443-C796-44DE-B86A-7F2F868D58B7}"/>
                  </a:ext>
                </a:extLst>
              </p:cNvPr>
              <p:cNvSpPr>
                <a:spLocks/>
              </p:cNvSpPr>
              <p:nvPr/>
            </p:nvSpPr>
            <p:spPr bwMode="auto">
              <a:xfrm>
                <a:off x="8949501" y="649853"/>
                <a:ext cx="110221" cy="33241"/>
              </a:xfrm>
              <a:custGeom>
                <a:avLst/>
                <a:gdLst>
                  <a:gd name="T0" fmla="*/ 32 w 34"/>
                  <a:gd name="T1" fmla="*/ 10 h 10"/>
                  <a:gd name="T2" fmla="*/ 31 w 34"/>
                  <a:gd name="T3" fmla="*/ 10 h 10"/>
                  <a:gd name="T4" fmla="*/ 16 w 34"/>
                  <a:gd name="T5" fmla="*/ 4 h 10"/>
                  <a:gd name="T6" fmla="*/ 15 w 34"/>
                  <a:gd name="T7" fmla="*/ 4 h 10"/>
                  <a:gd name="T8" fmla="*/ 4 w 34"/>
                  <a:gd name="T9" fmla="*/ 8 h 10"/>
                  <a:gd name="T10" fmla="*/ 2 w 34"/>
                  <a:gd name="T11" fmla="*/ 9 h 10"/>
                  <a:gd name="T12" fmla="*/ 1 w 34"/>
                  <a:gd name="T13" fmla="*/ 6 h 10"/>
                  <a:gd name="T14" fmla="*/ 15 w 34"/>
                  <a:gd name="T15" fmla="*/ 0 h 10"/>
                  <a:gd name="T16" fmla="*/ 33 w 34"/>
                  <a:gd name="T17" fmla="*/ 7 h 10"/>
                  <a:gd name="T18" fmla="*/ 33 w 34"/>
                  <a:gd name="T19" fmla="*/ 10 h 10"/>
                  <a:gd name="T20" fmla="*/ 32 w 34"/>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0">
                    <a:moveTo>
                      <a:pt x="32" y="10"/>
                    </a:moveTo>
                    <a:cubicBezTo>
                      <a:pt x="31" y="10"/>
                      <a:pt x="31" y="10"/>
                      <a:pt x="31" y="10"/>
                    </a:cubicBezTo>
                    <a:cubicBezTo>
                      <a:pt x="31" y="10"/>
                      <a:pt x="25" y="4"/>
                      <a:pt x="16" y="4"/>
                    </a:cubicBezTo>
                    <a:cubicBezTo>
                      <a:pt x="16" y="4"/>
                      <a:pt x="15" y="4"/>
                      <a:pt x="15" y="4"/>
                    </a:cubicBezTo>
                    <a:cubicBezTo>
                      <a:pt x="6" y="4"/>
                      <a:pt x="4" y="8"/>
                      <a:pt x="4" y="8"/>
                    </a:cubicBezTo>
                    <a:cubicBezTo>
                      <a:pt x="4" y="9"/>
                      <a:pt x="3" y="9"/>
                      <a:pt x="2" y="9"/>
                    </a:cubicBezTo>
                    <a:cubicBezTo>
                      <a:pt x="1" y="8"/>
                      <a:pt x="0" y="7"/>
                      <a:pt x="1" y="6"/>
                    </a:cubicBezTo>
                    <a:cubicBezTo>
                      <a:pt x="1" y="6"/>
                      <a:pt x="4" y="0"/>
                      <a:pt x="15" y="0"/>
                    </a:cubicBezTo>
                    <a:cubicBezTo>
                      <a:pt x="26" y="0"/>
                      <a:pt x="33" y="7"/>
                      <a:pt x="33" y="7"/>
                    </a:cubicBezTo>
                    <a:cubicBezTo>
                      <a:pt x="34" y="8"/>
                      <a:pt x="34" y="9"/>
                      <a:pt x="33" y="10"/>
                    </a:cubicBezTo>
                    <a:cubicBezTo>
                      <a:pt x="33" y="10"/>
                      <a:pt x="32" y="10"/>
                      <a:pt x="3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92" name="Freeform 492">
                <a:extLst>
                  <a:ext uri="{FF2B5EF4-FFF2-40B4-BE49-F238E27FC236}">
                    <a16:creationId xmlns:a16="http://schemas.microsoft.com/office/drawing/2014/main" id="{7434AB3F-A8CB-4897-A296-EF4BF5720374}"/>
                  </a:ext>
                </a:extLst>
              </p:cNvPr>
              <p:cNvSpPr>
                <a:spLocks/>
              </p:cNvSpPr>
              <p:nvPr/>
            </p:nvSpPr>
            <p:spPr bwMode="auto">
              <a:xfrm>
                <a:off x="8844529" y="812560"/>
                <a:ext cx="124217" cy="71731"/>
              </a:xfrm>
              <a:custGeom>
                <a:avLst/>
                <a:gdLst>
                  <a:gd name="T0" fmla="*/ 0 w 38"/>
                  <a:gd name="T1" fmla="*/ 2 h 22"/>
                  <a:gd name="T2" fmla="*/ 19 w 38"/>
                  <a:gd name="T3" fmla="*/ 6 h 22"/>
                  <a:gd name="T4" fmla="*/ 38 w 38"/>
                  <a:gd name="T5" fmla="*/ 3 h 22"/>
                  <a:gd name="T6" fmla="*/ 0 w 38"/>
                  <a:gd name="T7" fmla="*/ 2 h 22"/>
                </a:gdLst>
                <a:ahLst/>
                <a:cxnLst>
                  <a:cxn ang="0">
                    <a:pos x="T0" y="T1"/>
                  </a:cxn>
                  <a:cxn ang="0">
                    <a:pos x="T2" y="T3"/>
                  </a:cxn>
                  <a:cxn ang="0">
                    <a:pos x="T4" y="T5"/>
                  </a:cxn>
                  <a:cxn ang="0">
                    <a:pos x="T6" y="T7"/>
                  </a:cxn>
                </a:cxnLst>
                <a:rect l="0" t="0" r="r" b="b"/>
                <a:pathLst>
                  <a:path w="38" h="22">
                    <a:moveTo>
                      <a:pt x="0" y="2"/>
                    </a:moveTo>
                    <a:cubicBezTo>
                      <a:pt x="5" y="2"/>
                      <a:pt x="11" y="0"/>
                      <a:pt x="19" y="6"/>
                    </a:cubicBezTo>
                    <a:cubicBezTo>
                      <a:pt x="25" y="1"/>
                      <a:pt x="33" y="0"/>
                      <a:pt x="38" y="3"/>
                    </a:cubicBezTo>
                    <a:cubicBezTo>
                      <a:pt x="29" y="16"/>
                      <a:pt x="12" y="22"/>
                      <a:pt x="0" y="2"/>
                    </a:cubicBezTo>
                  </a:path>
                </a:pathLst>
              </a:custGeom>
              <a:solidFill>
                <a:srgbClr val="ED1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93" name="Freeform 493">
                <a:extLst>
                  <a:ext uri="{FF2B5EF4-FFF2-40B4-BE49-F238E27FC236}">
                    <a16:creationId xmlns:a16="http://schemas.microsoft.com/office/drawing/2014/main" id="{570AC80A-0C5F-4D8D-B9CA-1AFA0E9B350E}"/>
                  </a:ext>
                </a:extLst>
              </p:cNvPr>
              <p:cNvSpPr>
                <a:spLocks noEditPoints="1"/>
              </p:cNvSpPr>
              <p:nvPr/>
            </p:nvSpPr>
            <p:spPr bwMode="auto">
              <a:xfrm>
                <a:off x="8839280" y="809061"/>
                <a:ext cx="134715" cy="57735"/>
              </a:xfrm>
              <a:custGeom>
                <a:avLst/>
                <a:gdLst>
                  <a:gd name="T0" fmla="*/ 5 w 42"/>
                  <a:gd name="T1" fmla="*/ 5 h 18"/>
                  <a:gd name="T2" fmla="*/ 21 w 42"/>
                  <a:gd name="T3" fmla="*/ 14 h 18"/>
                  <a:gd name="T4" fmla="*/ 37 w 42"/>
                  <a:gd name="T5" fmla="*/ 5 h 18"/>
                  <a:gd name="T6" fmla="*/ 33 w 42"/>
                  <a:gd name="T7" fmla="*/ 4 h 18"/>
                  <a:gd name="T8" fmla="*/ 23 w 42"/>
                  <a:gd name="T9" fmla="*/ 8 h 18"/>
                  <a:gd name="T10" fmla="*/ 20 w 42"/>
                  <a:gd name="T11" fmla="*/ 8 h 18"/>
                  <a:gd name="T12" fmla="*/ 9 w 42"/>
                  <a:gd name="T13" fmla="*/ 5 h 18"/>
                  <a:gd name="T14" fmla="*/ 5 w 42"/>
                  <a:gd name="T15" fmla="*/ 5 h 18"/>
                  <a:gd name="T16" fmla="*/ 21 w 42"/>
                  <a:gd name="T17" fmla="*/ 18 h 18"/>
                  <a:gd name="T18" fmla="*/ 0 w 42"/>
                  <a:gd name="T19" fmla="*/ 4 h 18"/>
                  <a:gd name="T20" fmla="*/ 0 w 42"/>
                  <a:gd name="T21" fmla="*/ 2 h 18"/>
                  <a:gd name="T22" fmla="*/ 1 w 42"/>
                  <a:gd name="T23" fmla="*/ 1 h 18"/>
                  <a:gd name="T24" fmla="*/ 3 w 42"/>
                  <a:gd name="T25" fmla="*/ 1 h 18"/>
                  <a:gd name="T26" fmla="*/ 9 w 42"/>
                  <a:gd name="T27" fmla="*/ 1 h 18"/>
                  <a:gd name="T28" fmla="*/ 21 w 42"/>
                  <a:gd name="T29" fmla="*/ 4 h 18"/>
                  <a:gd name="T30" fmla="*/ 33 w 42"/>
                  <a:gd name="T31" fmla="*/ 0 h 18"/>
                  <a:gd name="T32" fmla="*/ 41 w 42"/>
                  <a:gd name="T33" fmla="*/ 2 h 18"/>
                  <a:gd name="T34" fmla="*/ 42 w 42"/>
                  <a:gd name="T35" fmla="*/ 3 h 18"/>
                  <a:gd name="T36" fmla="*/ 42 w 42"/>
                  <a:gd name="T37" fmla="*/ 5 h 18"/>
                  <a:gd name="T38" fmla="*/ 21 w 42"/>
                  <a:gd name="T3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8">
                    <a:moveTo>
                      <a:pt x="5" y="5"/>
                    </a:moveTo>
                    <a:cubicBezTo>
                      <a:pt x="10" y="11"/>
                      <a:pt x="15" y="14"/>
                      <a:pt x="21" y="14"/>
                    </a:cubicBezTo>
                    <a:cubicBezTo>
                      <a:pt x="27" y="14"/>
                      <a:pt x="33" y="11"/>
                      <a:pt x="37" y="5"/>
                    </a:cubicBezTo>
                    <a:cubicBezTo>
                      <a:pt x="36" y="4"/>
                      <a:pt x="35" y="4"/>
                      <a:pt x="33" y="4"/>
                    </a:cubicBezTo>
                    <a:cubicBezTo>
                      <a:pt x="29" y="4"/>
                      <a:pt x="25" y="6"/>
                      <a:pt x="23" y="8"/>
                    </a:cubicBezTo>
                    <a:cubicBezTo>
                      <a:pt x="22" y="9"/>
                      <a:pt x="21" y="9"/>
                      <a:pt x="20" y="8"/>
                    </a:cubicBezTo>
                    <a:cubicBezTo>
                      <a:pt x="15" y="5"/>
                      <a:pt x="11" y="5"/>
                      <a:pt x="9" y="5"/>
                    </a:cubicBezTo>
                    <a:cubicBezTo>
                      <a:pt x="7" y="5"/>
                      <a:pt x="6" y="5"/>
                      <a:pt x="5" y="5"/>
                    </a:cubicBezTo>
                    <a:moveTo>
                      <a:pt x="21" y="18"/>
                    </a:moveTo>
                    <a:cubicBezTo>
                      <a:pt x="15" y="18"/>
                      <a:pt x="7" y="16"/>
                      <a:pt x="0" y="4"/>
                    </a:cubicBezTo>
                    <a:cubicBezTo>
                      <a:pt x="0" y="4"/>
                      <a:pt x="0" y="3"/>
                      <a:pt x="0" y="2"/>
                    </a:cubicBezTo>
                    <a:cubicBezTo>
                      <a:pt x="0" y="2"/>
                      <a:pt x="1" y="1"/>
                      <a:pt x="1" y="1"/>
                    </a:cubicBezTo>
                    <a:cubicBezTo>
                      <a:pt x="2" y="1"/>
                      <a:pt x="3" y="1"/>
                      <a:pt x="3" y="1"/>
                    </a:cubicBezTo>
                    <a:cubicBezTo>
                      <a:pt x="5" y="1"/>
                      <a:pt x="7" y="1"/>
                      <a:pt x="9" y="1"/>
                    </a:cubicBezTo>
                    <a:cubicBezTo>
                      <a:pt x="13" y="1"/>
                      <a:pt x="17" y="2"/>
                      <a:pt x="21" y="4"/>
                    </a:cubicBezTo>
                    <a:cubicBezTo>
                      <a:pt x="24" y="2"/>
                      <a:pt x="29" y="0"/>
                      <a:pt x="33" y="0"/>
                    </a:cubicBezTo>
                    <a:cubicBezTo>
                      <a:pt x="36" y="0"/>
                      <a:pt x="39" y="1"/>
                      <a:pt x="41" y="2"/>
                    </a:cubicBezTo>
                    <a:cubicBezTo>
                      <a:pt x="41" y="2"/>
                      <a:pt x="42" y="3"/>
                      <a:pt x="42" y="3"/>
                    </a:cubicBezTo>
                    <a:cubicBezTo>
                      <a:pt x="42" y="4"/>
                      <a:pt x="42" y="4"/>
                      <a:pt x="42" y="5"/>
                    </a:cubicBezTo>
                    <a:cubicBezTo>
                      <a:pt x="36" y="13"/>
                      <a:pt x="28" y="18"/>
                      <a:pt x="21"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62" name="矩形 61">
              <a:extLst>
                <a:ext uri="{FF2B5EF4-FFF2-40B4-BE49-F238E27FC236}">
                  <a16:creationId xmlns:a16="http://schemas.microsoft.com/office/drawing/2014/main" id="{6B53449D-EC85-4859-AF50-05473AA0E7A1}"/>
                </a:ext>
              </a:extLst>
            </p:cNvPr>
            <p:cNvSpPr/>
            <p:nvPr/>
          </p:nvSpPr>
          <p:spPr>
            <a:xfrm>
              <a:off x="1117602" y="3768590"/>
              <a:ext cx="715260" cy="369332"/>
            </a:xfrm>
            <a:prstGeom prst="rect">
              <a:avLst/>
            </a:prstGeom>
          </p:spPr>
          <p:txBody>
            <a:bodyPr wrap="none">
              <a:spAutoFit/>
            </a:bodyPr>
            <a:lstStyle/>
            <a:p>
              <a:r>
                <a:rPr lang="en-US" altLang="zh-CN" dirty="0">
                  <a:solidFill>
                    <a:srgbClr val="7030A0"/>
                  </a:solidFill>
                  <a:latin typeface="微软雅黑" pitchFamily="34" charset="-122"/>
                  <a:ea typeface="微软雅黑" pitchFamily="34" charset="-122"/>
                </a:rPr>
                <a:t>Alice</a:t>
              </a:r>
              <a:endParaRPr lang="zh-CN" altLang="en-US" dirty="0">
                <a:solidFill>
                  <a:srgbClr val="7030A0"/>
                </a:solidFill>
                <a:latin typeface="微软雅黑" pitchFamily="34" charset="-122"/>
                <a:ea typeface="微软雅黑" pitchFamily="34" charset="-122"/>
              </a:endParaRPr>
            </a:p>
          </p:txBody>
        </p:sp>
      </p:grpSp>
      <p:sp>
        <p:nvSpPr>
          <p:cNvPr id="95" name="日期占位符 9">
            <a:extLst>
              <a:ext uri="{FF2B5EF4-FFF2-40B4-BE49-F238E27FC236}">
                <a16:creationId xmlns:a16="http://schemas.microsoft.com/office/drawing/2014/main" id="{55461D92-BB19-4577-A5DB-08D437D749A4}"/>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94" name="灯片编号占位符 3">
            <a:extLst>
              <a:ext uri="{FF2B5EF4-FFF2-40B4-BE49-F238E27FC236}">
                <a16:creationId xmlns:a16="http://schemas.microsoft.com/office/drawing/2014/main" id="{E196E545-6459-46CC-B43B-D31286CDC916}"/>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87656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750"/>
                                        <p:tgtEl>
                                          <p:spTgt spid="21"/>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750"/>
                                        <p:tgtEl>
                                          <p:spTgt spid="12"/>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4AB3-529E-413F-85B1-5C1BD70860CA}"/>
              </a:ext>
            </a:extLst>
          </p:cNvPr>
          <p:cNvSpPr>
            <a:spLocks noGrp="1"/>
          </p:cNvSpPr>
          <p:nvPr>
            <p:ph type="title"/>
          </p:nvPr>
        </p:nvSpPr>
        <p:spPr/>
        <p:txBody>
          <a:bodyPr>
            <a:normAutofit/>
          </a:bodyPr>
          <a:lstStyle/>
          <a:p>
            <a:r>
              <a:rPr lang="zh-CN" altLang="en-US" dirty="0"/>
              <a:t>安全传输层协议</a:t>
            </a:r>
            <a:r>
              <a:rPr lang="en-US" altLang="zh-CN" dirty="0"/>
              <a:t>TLS </a:t>
            </a:r>
            <a:r>
              <a:rPr lang="en-US" altLang="zh-CN" sz="2800" dirty="0"/>
              <a:t>(4/11)</a:t>
            </a:r>
            <a:endParaRPr lang="zh-CN" altLang="en-US" dirty="0"/>
          </a:p>
        </p:txBody>
      </p:sp>
      <p:sp>
        <p:nvSpPr>
          <p:cNvPr id="5" name="Title 1">
            <a:extLst>
              <a:ext uri="{FF2B5EF4-FFF2-40B4-BE49-F238E27FC236}">
                <a16:creationId xmlns:a16="http://schemas.microsoft.com/office/drawing/2014/main" id="{3CFD4530-939F-4D5F-A8DA-079B7723971F}"/>
              </a:ext>
            </a:extLst>
          </p:cNvPr>
          <p:cNvSpPr txBox="1">
            <a:spLocks/>
          </p:cNvSpPr>
          <p:nvPr/>
        </p:nvSpPr>
        <p:spPr>
          <a:xfrm>
            <a:off x="355557" y="1159396"/>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pPr>
              <a:buFont typeface="Wingdings" pitchFamily="2" charset="2"/>
              <a:buChar char="Ø"/>
            </a:pPr>
            <a:r>
              <a:rPr lang="en-US" sz="3600" dirty="0">
                <a:solidFill>
                  <a:srgbClr val="7030A0"/>
                </a:solidFill>
                <a:latin typeface="微软雅黑" panose="020B0503020204020204" pitchFamily="34" charset="-122"/>
                <a:ea typeface="微软雅黑" panose="020B0503020204020204" pitchFamily="34" charset="-122"/>
              </a:rPr>
              <a:t>t-</a:t>
            </a:r>
            <a:r>
              <a:rPr lang="en-US" sz="3600" dirty="0" err="1">
                <a:solidFill>
                  <a:srgbClr val="7030A0"/>
                </a:solidFill>
                <a:latin typeface="微软雅黑" panose="020B0503020204020204" pitchFamily="34" charset="-122"/>
                <a:ea typeface="微软雅黑" panose="020B0503020204020204" pitchFamily="34" charset="-122"/>
              </a:rPr>
              <a:t>tls</a:t>
            </a:r>
            <a:r>
              <a:rPr lang="en-US" sz="3600" dirty="0">
                <a:solidFill>
                  <a:srgbClr val="7030A0"/>
                </a:solidFill>
                <a:latin typeface="微软雅黑" panose="020B0503020204020204" pitchFamily="34" charset="-122"/>
                <a:ea typeface="微软雅黑" panose="020B0503020204020204" pitchFamily="34" charset="-122"/>
              </a:rPr>
              <a:t>: </a:t>
            </a:r>
            <a:r>
              <a:rPr lang="zh-CN" altLang="en-US" sz="3600" dirty="0">
                <a:solidFill>
                  <a:srgbClr val="7030A0"/>
                </a:solidFill>
                <a:latin typeface="微软雅黑" panose="020B0503020204020204" pitchFamily="34" charset="-122"/>
                <a:ea typeface="微软雅黑" panose="020B0503020204020204" pitchFamily="34" charset="-122"/>
              </a:rPr>
              <a:t>加密密钥</a:t>
            </a:r>
            <a:endParaRPr lang="en-US" dirty="0">
              <a:solidFill>
                <a:srgbClr val="7030A0"/>
              </a:solidFill>
              <a:latin typeface="微软雅黑" panose="020B0503020204020204" pitchFamily="34" charset="-122"/>
              <a:ea typeface="微软雅黑" panose="020B0503020204020204" pitchFamily="34" charset="-122"/>
            </a:endParaRPr>
          </a:p>
        </p:txBody>
      </p:sp>
      <p:sp>
        <p:nvSpPr>
          <p:cNvPr id="6" name="Rectangle 3">
            <a:extLst>
              <a:ext uri="{FF2B5EF4-FFF2-40B4-BE49-F238E27FC236}">
                <a16:creationId xmlns:a16="http://schemas.microsoft.com/office/drawing/2014/main" id="{BA9D8064-EC85-45A4-B87B-8D16C33C0967}"/>
              </a:ext>
            </a:extLst>
          </p:cNvPr>
          <p:cNvSpPr txBox="1">
            <a:spLocks noChangeArrowheads="1"/>
          </p:cNvSpPr>
          <p:nvPr/>
        </p:nvSpPr>
        <p:spPr>
          <a:xfrm>
            <a:off x="203492" y="1933157"/>
            <a:ext cx="12119135" cy="534939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lnSpc>
                <a:spcPct val="120000"/>
              </a:lnSpc>
              <a:buClr>
                <a:srgbClr val="7030A0"/>
              </a:buClr>
            </a:pPr>
            <a:r>
              <a:rPr lang="zh-CN" altLang="en-US" sz="2400" dirty="0">
                <a:latin typeface="微软雅黑" panose="020B0503020204020204" pitchFamily="34" charset="-122"/>
                <a:ea typeface="微软雅黑" panose="020B0503020204020204" pitchFamily="34" charset="-122"/>
              </a:rPr>
              <a:t>对多个加密函数使用同一密钥被认为是不好的</a:t>
            </a:r>
            <a:endParaRPr lang="en-US" sz="2400" dirty="0">
              <a:latin typeface="微软雅黑" panose="020B0503020204020204" pitchFamily="34" charset="-122"/>
              <a:ea typeface="微软雅黑" panose="020B0503020204020204" pitchFamily="34" charset="-122"/>
            </a:endParaRPr>
          </a:p>
          <a:p>
            <a:pPr lvl="1">
              <a:lnSpc>
                <a:spcPct val="120000"/>
              </a:lnSpc>
              <a:buClr>
                <a:srgbClr val="7030A0"/>
              </a:buClr>
            </a:pPr>
            <a:r>
              <a:rPr lang="zh-CN" altLang="en-US" dirty="0">
                <a:latin typeface="微软雅黑" panose="020B0503020204020204" pitchFamily="34" charset="-122"/>
                <a:ea typeface="微软雅黑" panose="020B0503020204020204" pitchFamily="34" charset="-122"/>
              </a:rPr>
              <a:t>建议在不同的消息认证码</a:t>
            </a:r>
            <a:r>
              <a:rPr lang="en-US" altLang="zh-CN" dirty="0">
                <a:latin typeface="微软雅黑" panose="020B0503020204020204" pitchFamily="34" charset="-122"/>
                <a:ea typeface="微软雅黑" panose="020B0503020204020204" pitchFamily="34" charset="-122"/>
              </a:rPr>
              <a:t>MAC</a:t>
            </a:r>
            <a:r>
              <a:rPr lang="zh-CN" altLang="en-US" dirty="0">
                <a:latin typeface="微软雅黑" panose="020B0503020204020204" pitchFamily="34" charset="-122"/>
                <a:ea typeface="微软雅黑" panose="020B0503020204020204" pitchFamily="34" charset="-122"/>
              </a:rPr>
              <a:t>和加密过程中使用不同的密钥</a:t>
            </a:r>
            <a:endParaRPr lang="en-US" dirty="0">
              <a:latin typeface="微软雅黑" panose="020B0503020204020204" pitchFamily="34" charset="-122"/>
              <a:ea typeface="微软雅黑" panose="020B0503020204020204" pitchFamily="34" charset="-122"/>
            </a:endParaRPr>
          </a:p>
          <a:p>
            <a:pPr indent="-287338">
              <a:lnSpc>
                <a:spcPct val="120000"/>
              </a:lnSpc>
              <a:buClr>
                <a:srgbClr val="7030A0"/>
              </a:buClr>
            </a:pPr>
            <a:r>
              <a:rPr lang="zh-CN" altLang="en-US" sz="2400" dirty="0">
                <a:latin typeface="微软雅黑" panose="020B0503020204020204" pitchFamily="34" charset="-122"/>
                <a:ea typeface="微软雅黑" panose="020B0503020204020204" pitchFamily="34" charset="-122"/>
              </a:rPr>
              <a:t>四类密钥</a:t>
            </a:r>
            <a:r>
              <a:rPr lang="en-US" sz="2400" dirty="0">
                <a:latin typeface="微软雅黑" panose="020B0503020204020204" pitchFamily="34" charset="-122"/>
                <a:ea typeface="微软雅黑" panose="020B0503020204020204" pitchFamily="34" charset="-122"/>
              </a:rPr>
              <a:t>:</a:t>
            </a:r>
          </a:p>
          <a:p>
            <a:pPr marL="981075" lvl="1" indent="0">
              <a:lnSpc>
                <a:spcPct val="120000"/>
              </a:lnSpc>
              <a:buClr>
                <a:srgbClr val="7030A0"/>
              </a:buClr>
              <a:buNone/>
            </a:pPr>
            <a:r>
              <a:rPr lang="en-US" dirty="0">
                <a:latin typeface="微软雅黑" panose="020B0503020204020204" pitchFamily="34" charset="-122"/>
                <a:ea typeface="微软雅黑" panose="020B0503020204020204" pitchFamily="34" charset="-122"/>
              </a:rPr>
              <a:t>K</a:t>
            </a:r>
            <a:r>
              <a:rPr lang="en-US" baseline="-25000" dirty="0">
                <a:latin typeface="微软雅黑" panose="020B0503020204020204" pitchFamily="34" charset="-122"/>
                <a:ea typeface="微软雅黑" panose="020B0503020204020204" pitchFamily="34" charset="-122"/>
              </a:rPr>
              <a:t>c</a:t>
            </a:r>
            <a:r>
              <a:rPr lang="en-US"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客户端发给服务器的数据加密密钥</a:t>
            </a:r>
            <a:endParaRPr lang="en-US" dirty="0">
              <a:latin typeface="微软雅黑" panose="020B0503020204020204" pitchFamily="34" charset="-122"/>
              <a:ea typeface="微软雅黑" panose="020B0503020204020204" pitchFamily="34" charset="-122"/>
            </a:endParaRPr>
          </a:p>
          <a:p>
            <a:pPr marL="981075" lvl="1" indent="0">
              <a:lnSpc>
                <a:spcPct val="120000"/>
              </a:lnSpc>
              <a:buClr>
                <a:srgbClr val="7030A0"/>
              </a:buClr>
              <a:buNone/>
            </a:pPr>
            <a:r>
              <a:rPr lang="en-US" dirty="0">
                <a:latin typeface="微软雅黑" panose="020B0503020204020204" pitchFamily="34" charset="-122"/>
                <a:ea typeface="微软雅黑" panose="020B0503020204020204" pitchFamily="34" charset="-122"/>
              </a:rPr>
              <a:t>M</a:t>
            </a:r>
            <a:r>
              <a:rPr lang="en-US" baseline="-25000" dirty="0">
                <a:latin typeface="微软雅黑" panose="020B0503020204020204" pitchFamily="34" charset="-122"/>
                <a:ea typeface="微软雅黑" panose="020B0503020204020204" pitchFamily="34" charset="-122"/>
              </a:rPr>
              <a:t>c</a:t>
            </a:r>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客户端发给服务器的数据消息认证码密钥</a:t>
            </a:r>
            <a:endParaRPr lang="en-US" dirty="0">
              <a:latin typeface="微软雅黑" panose="020B0503020204020204" pitchFamily="34" charset="-122"/>
              <a:ea typeface="微软雅黑" panose="020B0503020204020204" pitchFamily="34" charset="-122"/>
            </a:endParaRPr>
          </a:p>
          <a:p>
            <a:pPr marL="981075" lvl="1" indent="0">
              <a:lnSpc>
                <a:spcPct val="120000"/>
              </a:lnSpc>
              <a:buClr>
                <a:srgbClr val="7030A0"/>
              </a:buClr>
              <a:buNone/>
            </a:pPr>
            <a:r>
              <a:rPr lang="en-US" dirty="0">
                <a:latin typeface="微软雅黑" panose="020B0503020204020204" pitchFamily="34" charset="-122"/>
                <a:ea typeface="微软雅黑" panose="020B0503020204020204" pitchFamily="34" charset="-122"/>
              </a:rPr>
              <a:t>K</a:t>
            </a:r>
            <a:r>
              <a:rPr lang="en-US" baseline="-25000" dirty="0">
                <a:latin typeface="微软雅黑" panose="020B0503020204020204" pitchFamily="34" charset="-122"/>
                <a:ea typeface="微软雅黑" panose="020B0503020204020204" pitchFamily="34" charset="-122"/>
              </a:rPr>
              <a:t>s</a:t>
            </a:r>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服务器发给客户端的数据加密密钥</a:t>
            </a:r>
            <a:endParaRPr lang="en-US" dirty="0">
              <a:latin typeface="微软雅黑" panose="020B0503020204020204" pitchFamily="34" charset="-122"/>
              <a:ea typeface="微软雅黑" panose="020B0503020204020204" pitchFamily="34" charset="-122"/>
            </a:endParaRPr>
          </a:p>
          <a:p>
            <a:pPr marL="981075" lvl="1" indent="0">
              <a:lnSpc>
                <a:spcPct val="120000"/>
              </a:lnSpc>
              <a:buClr>
                <a:srgbClr val="7030A0"/>
              </a:buClr>
              <a:buNone/>
            </a:pPr>
            <a:r>
              <a:rPr lang="en-US" dirty="0" err="1">
                <a:latin typeface="微软雅黑" panose="020B0503020204020204" pitchFamily="34" charset="-122"/>
                <a:ea typeface="微软雅黑" panose="020B0503020204020204" pitchFamily="34" charset="-122"/>
              </a:rPr>
              <a:t>M</a:t>
            </a:r>
            <a:r>
              <a:rPr lang="en-US" baseline="-25000" dirty="0" err="1">
                <a:latin typeface="微软雅黑" panose="020B0503020204020204" pitchFamily="34" charset="-122"/>
                <a:ea typeface="微软雅黑" panose="020B0503020204020204" pitchFamily="34" charset="-122"/>
              </a:rPr>
              <a:t>s</a:t>
            </a:r>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服务器发给客户端的数据消息认证码密钥</a:t>
            </a:r>
            <a:endParaRPr lang="en-US" dirty="0">
              <a:latin typeface="微软雅黑" panose="020B0503020204020204" pitchFamily="34" charset="-122"/>
              <a:ea typeface="微软雅黑" panose="020B0503020204020204" pitchFamily="34" charset="-122"/>
            </a:endParaRPr>
          </a:p>
          <a:p>
            <a:pPr indent="-287338">
              <a:lnSpc>
                <a:spcPct val="120000"/>
              </a:lnSpc>
              <a:buClr>
                <a:srgbClr val="7030A0"/>
              </a:buClr>
            </a:pPr>
            <a:r>
              <a:rPr lang="zh-CN" altLang="en-US" sz="2400" dirty="0">
                <a:latin typeface="微软雅黑" panose="020B0503020204020204" pitchFamily="34" charset="-122"/>
                <a:ea typeface="微软雅黑" panose="020B0503020204020204" pitchFamily="34" charset="-122"/>
              </a:rPr>
              <a:t>从密钥生成函数</a:t>
            </a:r>
            <a:r>
              <a:rPr lang="en-US" altLang="zh-CN" sz="2400" dirty="0">
                <a:latin typeface="微软雅黑" panose="020B0503020204020204" pitchFamily="34" charset="-122"/>
                <a:ea typeface="微软雅黑" panose="020B0503020204020204" pitchFamily="34" charset="-122"/>
              </a:rPr>
              <a:t>(KDF)</a:t>
            </a:r>
            <a:r>
              <a:rPr lang="zh-CN" altLang="en-US" sz="2400" dirty="0">
                <a:latin typeface="微软雅黑" panose="020B0503020204020204" pitchFamily="34" charset="-122"/>
                <a:ea typeface="微软雅黑" panose="020B0503020204020204" pitchFamily="34" charset="-122"/>
              </a:rPr>
              <a:t>生成的密钥</a:t>
            </a:r>
            <a:endParaRPr lang="en-US" sz="2400" dirty="0">
              <a:latin typeface="微软雅黑" panose="020B0503020204020204" pitchFamily="34" charset="-122"/>
              <a:ea typeface="微软雅黑" panose="020B0503020204020204" pitchFamily="34" charset="-122"/>
            </a:endParaRPr>
          </a:p>
          <a:p>
            <a:pPr lvl="1">
              <a:lnSpc>
                <a:spcPct val="120000"/>
              </a:lnSpc>
              <a:buClr>
                <a:srgbClr val="7030A0"/>
              </a:buClr>
            </a:pPr>
            <a:r>
              <a:rPr lang="zh-CN" altLang="en-US" dirty="0">
                <a:latin typeface="微软雅黑" panose="020B0503020204020204" pitchFamily="34" charset="-122"/>
                <a:ea typeface="微软雅黑" panose="020B0503020204020204" pitchFamily="34" charset="-122"/>
              </a:rPr>
              <a:t>获取主密钥和（可能）一些额外的随机数据来创建新密钥</a:t>
            </a:r>
            <a:endParaRPr lang="en-US" dirty="0">
              <a:latin typeface="微软雅黑" panose="020B0503020204020204" pitchFamily="34" charset="-122"/>
              <a:ea typeface="微软雅黑" panose="020B0503020204020204" pitchFamily="34" charset="-122"/>
            </a:endParaRPr>
          </a:p>
        </p:txBody>
      </p:sp>
      <p:pic>
        <p:nvPicPr>
          <p:cNvPr id="7" name="Picture 35" descr="BS00768_[1]">
            <a:extLst>
              <a:ext uri="{FF2B5EF4-FFF2-40B4-BE49-F238E27FC236}">
                <a16:creationId xmlns:a16="http://schemas.microsoft.com/office/drawing/2014/main" id="{93858655-EBE6-4923-BEB3-82C37F127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781810" y="3687052"/>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35" descr="BS00768_[1]">
            <a:extLst>
              <a:ext uri="{FF2B5EF4-FFF2-40B4-BE49-F238E27FC236}">
                <a16:creationId xmlns:a16="http://schemas.microsoft.com/office/drawing/2014/main" id="{B62DE54D-381E-4160-9231-32D6F6E89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790340" y="4157153"/>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35" descr="BS00768_[1]">
            <a:extLst>
              <a:ext uri="{FF2B5EF4-FFF2-40B4-BE49-F238E27FC236}">
                <a16:creationId xmlns:a16="http://schemas.microsoft.com/office/drawing/2014/main" id="{7DD4A0E6-57C1-4494-A6B5-4338F9E05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788766" y="4676198"/>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35" descr="BS00768_[1]">
            <a:extLst>
              <a:ext uri="{FF2B5EF4-FFF2-40B4-BE49-F238E27FC236}">
                <a16:creationId xmlns:a16="http://schemas.microsoft.com/office/drawing/2014/main" id="{4550FAC6-1C69-4CBD-BE57-FDAB034F2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787192" y="5165290"/>
            <a:ext cx="400050" cy="20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日期占位符 9">
            <a:extLst>
              <a:ext uri="{FF2B5EF4-FFF2-40B4-BE49-F238E27FC236}">
                <a16:creationId xmlns:a16="http://schemas.microsoft.com/office/drawing/2014/main" id="{29E4C002-0E70-4662-BFBE-08D1AE0FF45D}"/>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11" name="灯片编号占位符 3">
            <a:extLst>
              <a:ext uri="{FF2B5EF4-FFF2-40B4-BE49-F238E27FC236}">
                <a16:creationId xmlns:a16="http://schemas.microsoft.com/office/drawing/2014/main" id="{DE6B4538-75A9-40D4-BC06-79E3A662C699}"/>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4289050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4AB3-529E-413F-85B1-5C1BD70860CA}"/>
              </a:ext>
            </a:extLst>
          </p:cNvPr>
          <p:cNvSpPr>
            <a:spLocks noGrp="1"/>
          </p:cNvSpPr>
          <p:nvPr>
            <p:ph type="title"/>
          </p:nvPr>
        </p:nvSpPr>
        <p:spPr/>
        <p:txBody>
          <a:bodyPr>
            <a:normAutofit/>
          </a:bodyPr>
          <a:lstStyle/>
          <a:p>
            <a:r>
              <a:rPr lang="zh-CN" altLang="en-US" dirty="0"/>
              <a:t>安全传输层协议</a:t>
            </a:r>
            <a:r>
              <a:rPr lang="en-US" altLang="zh-CN" dirty="0"/>
              <a:t>TLS </a:t>
            </a:r>
            <a:r>
              <a:rPr lang="en-US" altLang="zh-CN" sz="2800" dirty="0"/>
              <a:t>(5/11)</a:t>
            </a:r>
            <a:endParaRPr lang="zh-CN" altLang="en-US" dirty="0"/>
          </a:p>
        </p:txBody>
      </p:sp>
      <p:sp>
        <p:nvSpPr>
          <p:cNvPr id="5" name="Title 1">
            <a:extLst>
              <a:ext uri="{FF2B5EF4-FFF2-40B4-BE49-F238E27FC236}">
                <a16:creationId xmlns:a16="http://schemas.microsoft.com/office/drawing/2014/main" id="{3B8CD900-19EC-824C-BF74-AADFBF5A172E}"/>
              </a:ext>
            </a:extLst>
          </p:cNvPr>
          <p:cNvSpPr txBox="1">
            <a:spLocks/>
          </p:cNvSpPr>
          <p:nvPr/>
        </p:nvSpPr>
        <p:spPr>
          <a:xfrm>
            <a:off x="838200" y="1140179"/>
            <a:ext cx="10515600" cy="894622"/>
          </a:xfrm>
          <a:prstGeom prst="rect">
            <a:avLst/>
          </a:prstGeom>
        </p:spPr>
        <p:txBody>
          <a:bodyPr vert="horz" lIns="91440" tIns="45720" rIns="91440" bIns="45720" rtlCol="0" anchor="ctr">
            <a:normAutofit/>
          </a:bodyPr>
          <a:lstStyle/>
          <a:p>
            <a:pPr lvl="0">
              <a:lnSpc>
                <a:spcPct val="90000"/>
              </a:lnSpc>
              <a:spcBef>
                <a:spcPct val="0"/>
              </a:spcBef>
              <a:buFont typeface="Wingdings" pitchFamily="2" charset="2"/>
              <a:buChar char="Ø"/>
              <a:defRPr/>
            </a:pPr>
            <a:r>
              <a:rPr lang="en-US" sz="3600" dirty="0">
                <a:solidFill>
                  <a:srgbClr val="7030A0"/>
                </a:solidFill>
                <a:latin typeface="微软雅黑" panose="020B0503020204020204" pitchFamily="34" charset="-122"/>
                <a:ea typeface="微软雅黑" panose="020B0503020204020204" pitchFamily="34" charset="-122"/>
                <a:cs typeface="+mj-cs"/>
              </a:rPr>
              <a:t>t-</a:t>
            </a:r>
            <a:r>
              <a:rPr lang="en-US" sz="3600" dirty="0" err="1">
                <a:solidFill>
                  <a:srgbClr val="7030A0"/>
                </a:solidFill>
                <a:latin typeface="微软雅黑" panose="020B0503020204020204" pitchFamily="34" charset="-122"/>
                <a:ea typeface="微软雅黑" panose="020B0503020204020204" pitchFamily="34" charset="-122"/>
                <a:cs typeface="+mj-cs"/>
              </a:rPr>
              <a:t>tls</a:t>
            </a:r>
            <a:r>
              <a:rPr lang="en-US" sz="3600" dirty="0">
                <a:solidFill>
                  <a:srgbClr val="7030A0"/>
                </a:solidFill>
                <a:latin typeface="微软雅黑" panose="020B0503020204020204" pitchFamily="34" charset="-122"/>
                <a:ea typeface="微软雅黑" panose="020B0503020204020204" pitchFamily="34" charset="-122"/>
                <a:cs typeface="+mj-cs"/>
              </a:rPr>
              <a:t>: </a:t>
            </a:r>
            <a:r>
              <a:rPr lang="zh-CN" altLang="en-US" sz="3600" dirty="0">
                <a:solidFill>
                  <a:srgbClr val="7030A0"/>
                </a:solidFill>
                <a:latin typeface="微软雅黑" panose="020B0503020204020204" pitchFamily="34" charset="-122"/>
                <a:ea typeface="微软雅黑" panose="020B0503020204020204" pitchFamily="34" charset="-122"/>
                <a:cs typeface="+mj-cs"/>
              </a:rPr>
              <a:t>加密数据</a:t>
            </a:r>
          </a:p>
        </p:txBody>
      </p:sp>
      <p:sp>
        <p:nvSpPr>
          <p:cNvPr id="6" name="Rectangle 3">
            <a:extLst>
              <a:ext uri="{FF2B5EF4-FFF2-40B4-BE49-F238E27FC236}">
                <a16:creationId xmlns:a16="http://schemas.microsoft.com/office/drawing/2014/main" id="{6D25B207-1FB5-FF4B-8D7D-67C4A3D06A5A}"/>
              </a:ext>
            </a:extLst>
          </p:cNvPr>
          <p:cNvSpPr txBox="1">
            <a:spLocks noChangeArrowheads="1"/>
          </p:cNvSpPr>
          <p:nvPr/>
        </p:nvSpPr>
        <p:spPr>
          <a:xfrm>
            <a:off x="824946" y="1952564"/>
            <a:ext cx="10227367" cy="336274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030A0"/>
              </a:buClr>
            </a:pPr>
            <a:r>
              <a:rPr lang="zh-CN" altLang="en-US" dirty="0">
                <a:latin typeface="微软雅黑" pitchFamily="34" charset="-122"/>
                <a:ea typeface="微软雅黑" pitchFamily="34" charset="-122"/>
              </a:rPr>
              <a:t>召回：</a:t>
            </a:r>
            <a:r>
              <a:rPr lang="en-US" altLang="zh-CN" dirty="0">
                <a:latin typeface="微软雅黑" pitchFamily="34" charset="-122"/>
                <a:ea typeface="微软雅黑" pitchFamily="34" charset="-122"/>
              </a:rPr>
              <a:t>TCP</a:t>
            </a:r>
            <a:r>
              <a:rPr lang="zh-CN" altLang="en-US" dirty="0">
                <a:latin typeface="微软雅黑" pitchFamily="34" charset="-122"/>
                <a:ea typeface="微软雅黑" pitchFamily="34" charset="-122"/>
              </a:rPr>
              <a:t>提供数据 </a:t>
            </a:r>
            <a:r>
              <a:rPr lang="zh-CN" altLang="en-US" i="1" dirty="0">
                <a:latin typeface="微软雅黑" pitchFamily="34" charset="-122"/>
                <a:ea typeface="微软雅黑" pitchFamily="34" charset="-122"/>
              </a:rPr>
              <a:t>字节流 </a:t>
            </a:r>
            <a:r>
              <a:rPr lang="zh-CN" altLang="en-US" dirty="0">
                <a:latin typeface="微软雅黑" pitchFamily="34" charset="-122"/>
                <a:ea typeface="微软雅黑" pitchFamily="34" charset="-122"/>
              </a:rPr>
              <a:t>抽象</a:t>
            </a:r>
            <a:endParaRPr lang="en-US" dirty="0">
              <a:latin typeface="微软雅黑" pitchFamily="34" charset="-122"/>
              <a:ea typeface="微软雅黑" pitchFamily="34" charset="-122"/>
            </a:endParaRPr>
          </a:p>
          <a:p>
            <a:pPr>
              <a:buClr>
                <a:srgbClr val="7030A0"/>
              </a:buClr>
            </a:pPr>
            <a:r>
              <a:rPr lang="zh-CN" altLang="en-US" u="sng" dirty="0">
                <a:solidFill>
                  <a:srgbClr val="7030A0"/>
                </a:solidFill>
                <a:latin typeface="微软雅黑" pitchFamily="34" charset="-122"/>
                <a:ea typeface="微软雅黑" pitchFamily="34" charset="-122"/>
              </a:rPr>
              <a:t>询问</a:t>
            </a:r>
            <a:r>
              <a:rPr lang="en-US" u="sng" dirty="0">
                <a:solidFill>
                  <a:srgbClr val="7030A0"/>
                </a:solidFill>
                <a:latin typeface="微软雅黑" pitchFamily="34" charset="-122"/>
                <a:ea typeface="微软雅黑" pitchFamily="34" charset="-122"/>
              </a:rPr>
              <a:t>:</a:t>
            </a:r>
            <a:r>
              <a:rPr lang="zh-CN" altLang="en-US" dirty="0">
                <a:latin typeface="微软雅黑" pitchFamily="34" charset="-122"/>
                <a:ea typeface="微软雅黑" pitchFamily="34" charset="-122"/>
              </a:rPr>
              <a:t>可以加密写入</a:t>
            </a:r>
            <a:r>
              <a:rPr lang="en-US" altLang="zh-CN" dirty="0">
                <a:latin typeface="微软雅黑" pitchFamily="34" charset="-122"/>
                <a:ea typeface="微软雅黑" pitchFamily="34" charset="-122"/>
              </a:rPr>
              <a:t>TCP</a:t>
            </a:r>
            <a:r>
              <a:rPr lang="zh-CN" altLang="en-US" dirty="0">
                <a:latin typeface="微软雅黑" pitchFamily="34" charset="-122"/>
                <a:ea typeface="微软雅黑" pitchFamily="34" charset="-122"/>
              </a:rPr>
              <a:t>套接字的流内数据吗</a:t>
            </a:r>
            <a:r>
              <a:rPr lang="en-US" dirty="0">
                <a:latin typeface="微软雅黑" pitchFamily="34" charset="-122"/>
                <a:ea typeface="微软雅黑" pitchFamily="34" charset="-122"/>
              </a:rPr>
              <a:t>?</a:t>
            </a:r>
          </a:p>
          <a:p>
            <a:pPr lvl="1">
              <a:buClr>
                <a:srgbClr val="7030A0"/>
              </a:buClr>
            </a:pPr>
            <a:r>
              <a:rPr lang="zh-CN" altLang="en-US" sz="2800" i="1" u="sng" dirty="0">
                <a:solidFill>
                  <a:srgbClr val="7030A0"/>
                </a:solidFill>
                <a:latin typeface="微软雅黑" pitchFamily="34" charset="-122"/>
                <a:ea typeface="微软雅黑" pitchFamily="34" charset="-122"/>
              </a:rPr>
              <a:t>应答</a:t>
            </a:r>
            <a:r>
              <a:rPr lang="en-US" sz="2800" i="1" u="sng" dirty="0">
                <a:solidFill>
                  <a:srgbClr val="7030A0"/>
                </a:solidFill>
                <a:latin typeface="微软雅黑" pitchFamily="34" charset="-122"/>
                <a:ea typeface="微软雅黑" pitchFamily="34" charset="-122"/>
              </a:rPr>
              <a:t>: </a:t>
            </a:r>
            <a:r>
              <a:rPr lang="en-US" altLang="zh-CN" sz="2800" dirty="0">
                <a:latin typeface="微软雅黑" pitchFamily="34" charset="-122"/>
                <a:ea typeface="微软雅黑" pitchFamily="34" charset="-122"/>
              </a:rPr>
              <a:t>MAC</a:t>
            </a:r>
            <a:r>
              <a:rPr lang="zh-CN" altLang="en-US" sz="2800" dirty="0">
                <a:latin typeface="微软雅黑" pitchFamily="34" charset="-122"/>
                <a:ea typeface="微软雅黑" pitchFamily="34" charset="-122"/>
              </a:rPr>
              <a:t>是哪里？ 如果通信结束，则在收到所有数据并关闭连接之后将不保证消息完整性</a:t>
            </a:r>
            <a:r>
              <a:rPr lang="en-US" sz="2800" dirty="0">
                <a:latin typeface="微软雅黑" pitchFamily="34" charset="-122"/>
                <a:ea typeface="微软雅黑" pitchFamily="34" charset="-122"/>
              </a:rPr>
              <a:t>!</a:t>
            </a:r>
          </a:p>
          <a:p>
            <a:pPr lvl="1">
              <a:buClr>
                <a:srgbClr val="7030A0"/>
              </a:buClr>
            </a:pPr>
            <a:r>
              <a:rPr lang="zh-CN" altLang="en-US" sz="2800" i="1" u="sng" dirty="0">
                <a:solidFill>
                  <a:srgbClr val="7030A0"/>
                </a:solidFill>
                <a:latin typeface="微软雅黑" pitchFamily="34" charset="-122"/>
                <a:ea typeface="微软雅黑" pitchFamily="34" charset="-122"/>
              </a:rPr>
              <a:t>方案</a:t>
            </a:r>
            <a:r>
              <a:rPr lang="en-US" sz="2800" i="1" u="sng" dirty="0">
                <a:solidFill>
                  <a:srgbClr val="7030A0"/>
                </a:solidFill>
                <a:latin typeface="微软雅黑" pitchFamily="34" charset="-122"/>
                <a:ea typeface="微软雅黑" pitchFamily="34" charset="-122"/>
              </a:rPr>
              <a:t>: </a:t>
            </a:r>
            <a:r>
              <a:rPr lang="zh-CN" altLang="en-US" sz="2800" dirty="0">
                <a:latin typeface="微软雅黑" pitchFamily="34" charset="-122"/>
                <a:ea typeface="微软雅黑" pitchFamily="34" charset="-122"/>
              </a:rPr>
              <a:t>中止所有的</a:t>
            </a:r>
            <a:r>
              <a:rPr lang="en-US" altLang="zh-CN" sz="2800" dirty="0">
                <a:latin typeface="微软雅黑" pitchFamily="34" charset="-122"/>
                <a:ea typeface="微软雅黑" pitchFamily="34" charset="-122"/>
              </a:rPr>
              <a:t>”</a:t>
            </a:r>
            <a:r>
              <a:rPr lang="zh-CN" altLang="en-US" sz="2800" dirty="0">
                <a:latin typeface="微软雅黑" pitchFamily="34" charset="-122"/>
                <a:ea typeface="微软雅黑" pitchFamily="34" charset="-122"/>
              </a:rPr>
              <a:t>记录</a:t>
            </a:r>
            <a:r>
              <a:rPr lang="en-US" altLang="zh-CN" sz="2800" dirty="0">
                <a:latin typeface="微软雅黑" pitchFamily="34" charset="-122"/>
                <a:ea typeface="微软雅黑" pitchFamily="34" charset="-122"/>
              </a:rPr>
              <a:t>”</a:t>
            </a:r>
            <a:r>
              <a:rPr lang="zh-CN" altLang="en-US" sz="2800" dirty="0">
                <a:latin typeface="微软雅黑" pitchFamily="34" charset="-122"/>
                <a:ea typeface="微软雅黑" pitchFamily="34" charset="-122"/>
              </a:rPr>
              <a:t>流数据。</a:t>
            </a:r>
            <a:endParaRPr lang="en-US" sz="2800" dirty="0">
              <a:latin typeface="微软雅黑" pitchFamily="34" charset="-122"/>
              <a:ea typeface="微软雅黑" pitchFamily="34" charset="-122"/>
            </a:endParaRPr>
          </a:p>
          <a:p>
            <a:pPr lvl="2">
              <a:buClr>
                <a:srgbClr val="7030A0"/>
              </a:buClr>
            </a:pPr>
            <a:r>
              <a:rPr lang="zh-CN" altLang="en-US" sz="2800" dirty="0">
                <a:latin typeface="微软雅黑" pitchFamily="34" charset="-122"/>
                <a:ea typeface="微软雅黑" pitchFamily="34" charset="-122"/>
              </a:rPr>
              <a:t>使用</a:t>
            </a:r>
            <a:r>
              <a:rPr lang="en-US" sz="2800" dirty="0">
                <a:latin typeface="微软雅黑" pitchFamily="34" charset="-122"/>
                <a:ea typeface="微软雅黑" pitchFamily="34" charset="-122"/>
              </a:rPr>
              <a:t>M</a:t>
            </a:r>
            <a:r>
              <a:rPr lang="en-US" sz="2800" baseline="-25000" dirty="0">
                <a:latin typeface="微软雅黑" pitchFamily="34" charset="-122"/>
                <a:ea typeface="微软雅黑" pitchFamily="34" charset="-122"/>
              </a:rPr>
              <a:t>c </a:t>
            </a:r>
            <a:r>
              <a:rPr lang="zh-CN" altLang="en-US" sz="2800" dirty="0">
                <a:latin typeface="微软雅黑" pitchFamily="34" charset="-122"/>
                <a:ea typeface="微软雅黑" pitchFamily="34" charset="-122"/>
              </a:rPr>
              <a:t>生成携带消息认证码</a:t>
            </a:r>
            <a:r>
              <a:rPr lang="en-US" altLang="zh-CN" sz="2800" dirty="0">
                <a:latin typeface="微软雅黑" pitchFamily="34" charset="-122"/>
                <a:ea typeface="微软雅黑" pitchFamily="34" charset="-122"/>
              </a:rPr>
              <a:t>MAC</a:t>
            </a:r>
            <a:r>
              <a:rPr lang="zh-CN" altLang="en-US" sz="2800" dirty="0">
                <a:latin typeface="微软雅黑" pitchFamily="34" charset="-122"/>
                <a:ea typeface="微软雅黑" pitchFamily="34" charset="-122"/>
              </a:rPr>
              <a:t>信息的端到服务器记录</a:t>
            </a:r>
            <a:endParaRPr lang="en-US" altLang="zh-CN" sz="2800" dirty="0">
              <a:latin typeface="微软雅黑" pitchFamily="34" charset="-122"/>
              <a:ea typeface="微软雅黑" pitchFamily="34" charset="-122"/>
            </a:endParaRPr>
          </a:p>
          <a:p>
            <a:pPr lvl="2">
              <a:buClr>
                <a:srgbClr val="7030A0"/>
              </a:buClr>
            </a:pPr>
            <a:r>
              <a:rPr lang="zh-CN" altLang="en-US" sz="2800" dirty="0">
                <a:latin typeface="微软雅黑" pitchFamily="34" charset="-122"/>
                <a:ea typeface="微软雅黑" pitchFamily="34" charset="-122"/>
              </a:rPr>
              <a:t>接收者收到每条记录时对其进行操作</a:t>
            </a:r>
            <a:endParaRPr lang="en-US" sz="2800" dirty="0">
              <a:latin typeface="微软雅黑" pitchFamily="34" charset="-122"/>
              <a:ea typeface="微软雅黑" pitchFamily="34" charset="-122"/>
            </a:endParaRPr>
          </a:p>
        </p:txBody>
      </p:sp>
      <p:grpSp>
        <p:nvGrpSpPr>
          <p:cNvPr id="7" name="Group 3">
            <a:extLst>
              <a:ext uri="{FF2B5EF4-FFF2-40B4-BE49-F238E27FC236}">
                <a16:creationId xmlns:a16="http://schemas.microsoft.com/office/drawing/2014/main" id="{0C7CC204-2725-AB4C-B58B-7112F62D4A61}"/>
              </a:ext>
            </a:extLst>
          </p:cNvPr>
          <p:cNvGrpSpPr/>
          <p:nvPr/>
        </p:nvGrpSpPr>
        <p:grpSpPr>
          <a:xfrm>
            <a:off x="3320179" y="5962745"/>
            <a:ext cx="5723798" cy="700398"/>
            <a:chOff x="1748471" y="5104488"/>
            <a:chExt cx="5723798" cy="700398"/>
          </a:xfrm>
        </p:grpSpPr>
        <p:sp>
          <p:nvSpPr>
            <p:cNvPr id="8" name="Rectangle 1">
              <a:extLst>
                <a:ext uri="{FF2B5EF4-FFF2-40B4-BE49-F238E27FC236}">
                  <a16:creationId xmlns:a16="http://schemas.microsoft.com/office/drawing/2014/main" id="{64A9355E-2311-9848-B1C5-BF4F86752508}"/>
                </a:ext>
              </a:extLst>
            </p:cNvPr>
            <p:cNvSpPr>
              <a:spLocks noChangeArrowheads="1"/>
            </p:cNvSpPr>
            <p:nvPr/>
          </p:nvSpPr>
          <p:spPr bwMode="auto">
            <a:xfrm>
              <a:off x="1748471" y="5111919"/>
              <a:ext cx="5723798" cy="609373"/>
            </a:xfrm>
            <a:prstGeom prst="rect">
              <a:avLst/>
            </a:prstGeom>
            <a:solidFill>
              <a:srgbClr val="00B050"/>
            </a:solidFill>
            <a:ln w="9525">
              <a:solidFill>
                <a:schemeClr val="bg1"/>
              </a:solidFill>
              <a:round/>
              <a:headEnd/>
              <a:tailEnd/>
            </a:ln>
            <a:effectLst>
              <a:outerShdw blurRad="50800" dist="38100" dir="18900000" algn="bl" rotWithShape="0">
                <a:prstClr val="black">
                  <a:alpha val="40000"/>
                </a:prstClr>
              </a:outerShdw>
            </a:effectLst>
          </p:spPr>
          <p:txBody>
            <a:bodyPr wrap="none"/>
            <a:lstStyle/>
            <a:p>
              <a:endParaRPr lang="en-US" sz="2000" dirty="0"/>
            </a:p>
          </p:txBody>
        </p:sp>
        <p:cxnSp>
          <p:nvCxnSpPr>
            <p:cNvPr id="9" name="Straight Connector 34">
              <a:extLst>
                <a:ext uri="{FF2B5EF4-FFF2-40B4-BE49-F238E27FC236}">
                  <a16:creationId xmlns:a16="http://schemas.microsoft.com/office/drawing/2014/main" id="{1ABCBCC2-8272-AF45-BA8C-D38FE2166095}"/>
                </a:ext>
              </a:extLst>
            </p:cNvPr>
            <p:cNvCxnSpPr>
              <a:cxnSpLocks noChangeShapeType="1"/>
            </p:cNvCxnSpPr>
            <p:nvPr/>
          </p:nvCxnSpPr>
          <p:spPr bwMode="auto">
            <a:xfrm>
              <a:off x="3035104" y="5104488"/>
              <a:ext cx="0" cy="645706"/>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Connector 35">
              <a:extLst>
                <a:ext uri="{FF2B5EF4-FFF2-40B4-BE49-F238E27FC236}">
                  <a16:creationId xmlns:a16="http://schemas.microsoft.com/office/drawing/2014/main" id="{9E9D8E90-1CBE-084C-8FB6-ABEDC4C5E9E6}"/>
                </a:ext>
              </a:extLst>
            </p:cNvPr>
            <p:cNvCxnSpPr>
              <a:cxnSpLocks noChangeShapeType="1"/>
            </p:cNvCxnSpPr>
            <p:nvPr/>
          </p:nvCxnSpPr>
          <p:spPr bwMode="auto">
            <a:xfrm>
              <a:off x="5494902" y="5111544"/>
              <a:ext cx="0" cy="693342"/>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TextBox 38">
              <a:extLst>
                <a:ext uri="{FF2B5EF4-FFF2-40B4-BE49-F238E27FC236}">
                  <a16:creationId xmlns:a16="http://schemas.microsoft.com/office/drawing/2014/main" id="{0F524D55-CED6-F640-B11D-905C1442C8C9}"/>
                </a:ext>
              </a:extLst>
            </p:cNvPr>
            <p:cNvSpPr txBox="1">
              <a:spLocks noChangeArrowheads="1"/>
            </p:cNvSpPr>
            <p:nvPr/>
          </p:nvSpPr>
          <p:spPr bwMode="auto">
            <a:xfrm>
              <a:off x="3339572" y="5393635"/>
              <a:ext cx="1828776" cy="316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3200" dirty="0">
                  <a:solidFill>
                    <a:schemeClr val="bg1"/>
                  </a:solidFill>
                  <a:latin typeface="+mn-lt"/>
                  <a:cs typeface="Arial" charset="0"/>
                </a:rPr>
                <a:t>data</a:t>
              </a:r>
            </a:p>
          </p:txBody>
        </p:sp>
        <p:sp>
          <p:nvSpPr>
            <p:cNvPr id="12" name="TextBox 39">
              <a:extLst>
                <a:ext uri="{FF2B5EF4-FFF2-40B4-BE49-F238E27FC236}">
                  <a16:creationId xmlns:a16="http://schemas.microsoft.com/office/drawing/2014/main" id="{573DB687-A85D-7E4A-A7A7-2A1A38ECAD21}"/>
                </a:ext>
              </a:extLst>
            </p:cNvPr>
            <p:cNvSpPr txBox="1">
              <a:spLocks noChangeArrowheads="1"/>
            </p:cNvSpPr>
            <p:nvPr/>
          </p:nvSpPr>
          <p:spPr bwMode="auto">
            <a:xfrm>
              <a:off x="5858134" y="5354816"/>
              <a:ext cx="1070013" cy="288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dirty="0">
                  <a:solidFill>
                    <a:schemeClr val="bg1"/>
                  </a:solidFill>
                  <a:latin typeface="+mn-lt"/>
                  <a:cs typeface="Arial" charset="0"/>
                </a:rPr>
                <a:t>MAC</a:t>
              </a:r>
              <a:endParaRPr lang="en-US" sz="1800" dirty="0">
                <a:solidFill>
                  <a:schemeClr val="bg1"/>
                </a:solidFill>
                <a:latin typeface="+mn-lt"/>
                <a:cs typeface="Arial" charset="0"/>
              </a:endParaRPr>
            </a:p>
          </p:txBody>
        </p:sp>
        <p:sp>
          <p:nvSpPr>
            <p:cNvPr id="13" name="TextBox 40">
              <a:extLst>
                <a:ext uri="{FF2B5EF4-FFF2-40B4-BE49-F238E27FC236}">
                  <a16:creationId xmlns:a16="http://schemas.microsoft.com/office/drawing/2014/main" id="{95EFDCA5-DD6E-8E46-B7A8-A73629FF017E}"/>
                </a:ext>
              </a:extLst>
            </p:cNvPr>
            <p:cNvSpPr txBox="1">
              <a:spLocks noChangeArrowheads="1"/>
            </p:cNvSpPr>
            <p:nvPr/>
          </p:nvSpPr>
          <p:spPr bwMode="auto">
            <a:xfrm>
              <a:off x="1755217" y="5346778"/>
              <a:ext cx="1338345" cy="288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dirty="0">
                  <a:solidFill>
                    <a:schemeClr val="bg1"/>
                  </a:solidFill>
                  <a:latin typeface="+mn-lt"/>
                  <a:cs typeface="Arial" charset="0"/>
                </a:rPr>
                <a:t>length</a:t>
              </a:r>
              <a:endParaRPr lang="en-US" sz="1800" dirty="0">
                <a:solidFill>
                  <a:schemeClr val="bg1"/>
                </a:solidFill>
                <a:latin typeface="+mn-lt"/>
                <a:cs typeface="Arial" charset="0"/>
              </a:endParaRPr>
            </a:p>
          </p:txBody>
        </p:sp>
      </p:grpSp>
      <p:grpSp>
        <p:nvGrpSpPr>
          <p:cNvPr id="14" name="Group 6">
            <a:extLst>
              <a:ext uri="{FF2B5EF4-FFF2-40B4-BE49-F238E27FC236}">
                <a16:creationId xmlns:a16="http://schemas.microsoft.com/office/drawing/2014/main" id="{C2B18A76-F268-AC4E-9474-CBA7C17A826B}"/>
              </a:ext>
            </a:extLst>
          </p:cNvPr>
          <p:cNvGrpSpPr/>
          <p:nvPr/>
        </p:nvGrpSpPr>
        <p:grpSpPr>
          <a:xfrm>
            <a:off x="950842" y="5304096"/>
            <a:ext cx="10227367" cy="1386751"/>
            <a:chOff x="950842" y="4810944"/>
            <a:chExt cx="10227367" cy="1386751"/>
          </a:xfrm>
        </p:grpSpPr>
        <p:sp>
          <p:nvSpPr>
            <p:cNvPr id="15" name="Rectangle 3">
              <a:extLst>
                <a:ext uri="{FF2B5EF4-FFF2-40B4-BE49-F238E27FC236}">
                  <a16:creationId xmlns:a16="http://schemas.microsoft.com/office/drawing/2014/main" id="{C72136EC-BB48-374E-9FE9-B7E3E8583AEA}"/>
                </a:ext>
              </a:extLst>
            </p:cNvPr>
            <p:cNvSpPr txBox="1">
              <a:spLocks noChangeArrowheads="1"/>
            </p:cNvSpPr>
            <p:nvPr/>
          </p:nvSpPr>
          <p:spPr>
            <a:xfrm>
              <a:off x="950842" y="4810944"/>
              <a:ext cx="10227367" cy="66592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030A0"/>
                </a:buClr>
              </a:pPr>
              <a:r>
                <a:rPr lang="en-US" sz="2800" dirty="0">
                  <a:latin typeface="微软雅黑" pitchFamily="34" charset="-122"/>
                  <a:ea typeface="微软雅黑" pitchFamily="34" charset="-122"/>
                </a:rPr>
                <a:t>t-</a:t>
              </a:r>
              <a:r>
                <a:rPr lang="en-US" sz="2800" dirty="0" err="1">
                  <a:latin typeface="微软雅黑" pitchFamily="34" charset="-122"/>
                  <a:ea typeface="微软雅黑" pitchFamily="34" charset="-122"/>
                </a:rPr>
                <a:t>tls</a:t>
              </a:r>
              <a:r>
                <a:rPr lang="en-US" sz="2800" dirty="0">
                  <a:latin typeface="微软雅黑" pitchFamily="34" charset="-122"/>
                  <a:ea typeface="微软雅黑" pitchFamily="34" charset="-122"/>
                </a:rPr>
                <a:t> </a:t>
              </a:r>
              <a:r>
                <a:rPr lang="zh-CN" altLang="en-US" dirty="0">
                  <a:latin typeface="微软雅黑" pitchFamily="34" charset="-122"/>
                  <a:ea typeface="微软雅黑" pitchFamily="34" charset="-122"/>
                </a:rPr>
                <a:t>使用对称密钥</a:t>
              </a:r>
              <a:r>
                <a:rPr lang="en-US" altLang="zh-CN" dirty="0" err="1">
                  <a:latin typeface="微软雅黑" pitchFamily="34" charset="-122"/>
                  <a:ea typeface="微软雅黑" pitchFamily="34" charset="-122"/>
                </a:rPr>
                <a:t>Kc</a:t>
              </a:r>
              <a:r>
                <a:rPr lang="zh-CN" altLang="en-US" dirty="0">
                  <a:latin typeface="微软雅黑" pitchFamily="34" charset="-122"/>
                  <a:ea typeface="微软雅黑" pitchFamily="34" charset="-122"/>
                </a:rPr>
                <a:t>加密的记录传递给</a:t>
              </a:r>
              <a:r>
                <a:rPr lang="en-US" altLang="zh-CN" dirty="0">
                  <a:latin typeface="微软雅黑" pitchFamily="34" charset="-122"/>
                  <a:ea typeface="微软雅黑" pitchFamily="34" charset="-122"/>
                </a:rPr>
                <a:t>TCP </a:t>
              </a:r>
              <a:r>
                <a:rPr lang="en-US" sz="2800" dirty="0">
                  <a:latin typeface="微软雅黑" pitchFamily="34" charset="-122"/>
                  <a:ea typeface="微软雅黑" pitchFamily="34" charset="-122"/>
                </a:rPr>
                <a:t>:</a:t>
              </a:r>
            </a:p>
          </p:txBody>
        </p:sp>
        <p:sp>
          <p:nvSpPr>
            <p:cNvPr id="16" name="TextBox 15">
              <a:extLst>
                <a:ext uri="{FF2B5EF4-FFF2-40B4-BE49-F238E27FC236}">
                  <a16:creationId xmlns:a16="http://schemas.microsoft.com/office/drawing/2014/main" id="{C224A3BE-C0F4-2046-AE63-D800C557C227}"/>
                </a:ext>
              </a:extLst>
            </p:cNvPr>
            <p:cNvSpPr txBox="1"/>
            <p:nvPr/>
          </p:nvSpPr>
          <p:spPr>
            <a:xfrm>
              <a:off x="2358886" y="5274365"/>
              <a:ext cx="978153" cy="923330"/>
            </a:xfrm>
            <a:prstGeom prst="rect">
              <a:avLst/>
            </a:prstGeom>
            <a:noFill/>
          </p:spPr>
          <p:txBody>
            <a:bodyPr wrap="none" rtlCol="0">
              <a:spAutoFit/>
            </a:bodyPr>
            <a:lstStyle/>
            <a:p>
              <a:r>
                <a:rPr lang="en-US" sz="5400" dirty="0">
                  <a:solidFill>
                    <a:srgbClr val="7030A0"/>
                  </a:solidFill>
                </a:rPr>
                <a:t>K</a:t>
              </a:r>
              <a:r>
                <a:rPr lang="en-US" sz="5400" baseline="-25000" dirty="0">
                  <a:solidFill>
                    <a:srgbClr val="7030A0"/>
                  </a:solidFill>
                </a:rPr>
                <a:t>c</a:t>
              </a:r>
              <a:r>
                <a:rPr lang="en-US" sz="5400" dirty="0">
                  <a:solidFill>
                    <a:srgbClr val="7030A0"/>
                  </a:solidFill>
                </a:rPr>
                <a:t>(</a:t>
              </a:r>
            </a:p>
          </p:txBody>
        </p:sp>
        <p:sp>
          <p:nvSpPr>
            <p:cNvPr id="17" name="TextBox 16">
              <a:extLst>
                <a:ext uri="{FF2B5EF4-FFF2-40B4-BE49-F238E27FC236}">
                  <a16:creationId xmlns:a16="http://schemas.microsoft.com/office/drawing/2014/main" id="{2797B9B9-4805-474C-8F87-6466AA4B4923}"/>
                </a:ext>
              </a:extLst>
            </p:cNvPr>
            <p:cNvSpPr txBox="1"/>
            <p:nvPr/>
          </p:nvSpPr>
          <p:spPr>
            <a:xfrm>
              <a:off x="9084364" y="5254488"/>
              <a:ext cx="394660" cy="923330"/>
            </a:xfrm>
            <a:prstGeom prst="rect">
              <a:avLst/>
            </a:prstGeom>
            <a:noFill/>
          </p:spPr>
          <p:txBody>
            <a:bodyPr wrap="none" rtlCol="0">
              <a:spAutoFit/>
            </a:bodyPr>
            <a:lstStyle/>
            <a:p>
              <a:r>
                <a:rPr lang="en-US" sz="5400" dirty="0">
                  <a:solidFill>
                    <a:srgbClr val="7030A0"/>
                  </a:solidFill>
                </a:rPr>
                <a:t>)</a:t>
              </a:r>
            </a:p>
          </p:txBody>
        </p:sp>
      </p:grpSp>
      <p:sp>
        <p:nvSpPr>
          <p:cNvPr id="19" name="日期占位符 9">
            <a:extLst>
              <a:ext uri="{FF2B5EF4-FFF2-40B4-BE49-F238E27FC236}">
                <a16:creationId xmlns:a16="http://schemas.microsoft.com/office/drawing/2014/main" id="{E49DEFEA-EB6F-4409-8516-7948BE784E60}"/>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18" name="灯片编号占位符 3">
            <a:extLst>
              <a:ext uri="{FF2B5EF4-FFF2-40B4-BE49-F238E27FC236}">
                <a16:creationId xmlns:a16="http://schemas.microsoft.com/office/drawing/2014/main" id="{5487C40C-5782-4817-81C5-04BC0BE7CBF7}"/>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26802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4AB3-529E-413F-85B1-5C1BD70860CA}"/>
              </a:ext>
            </a:extLst>
          </p:cNvPr>
          <p:cNvSpPr>
            <a:spLocks noGrp="1"/>
          </p:cNvSpPr>
          <p:nvPr>
            <p:ph type="title"/>
          </p:nvPr>
        </p:nvSpPr>
        <p:spPr/>
        <p:txBody>
          <a:bodyPr>
            <a:normAutofit/>
          </a:bodyPr>
          <a:lstStyle/>
          <a:p>
            <a:r>
              <a:rPr lang="zh-CN" altLang="en-US" dirty="0"/>
              <a:t>安全传输层协议</a:t>
            </a:r>
            <a:r>
              <a:rPr lang="en-US" altLang="zh-CN" dirty="0"/>
              <a:t>TLS </a:t>
            </a:r>
            <a:r>
              <a:rPr lang="en-US" altLang="zh-CN" sz="2800" dirty="0"/>
              <a:t>(6/11)</a:t>
            </a:r>
            <a:endParaRPr lang="zh-CN" altLang="en-US" dirty="0"/>
          </a:p>
        </p:txBody>
      </p:sp>
      <p:sp>
        <p:nvSpPr>
          <p:cNvPr id="5" name="Rectangle 3">
            <a:extLst>
              <a:ext uri="{FF2B5EF4-FFF2-40B4-BE49-F238E27FC236}">
                <a16:creationId xmlns:a16="http://schemas.microsoft.com/office/drawing/2014/main" id="{6D25B207-1FB5-FF4B-8D7D-67C4A3D06A5A}"/>
              </a:ext>
            </a:extLst>
          </p:cNvPr>
          <p:cNvSpPr txBox="1">
            <a:spLocks noChangeArrowheads="1"/>
          </p:cNvSpPr>
          <p:nvPr/>
        </p:nvSpPr>
        <p:spPr>
          <a:xfrm>
            <a:off x="824946" y="2167768"/>
            <a:ext cx="10770706" cy="18652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030A0"/>
              </a:buClr>
            </a:pPr>
            <a:r>
              <a:rPr lang="zh-CN" altLang="en-US" dirty="0">
                <a:latin typeface="微软雅黑" pitchFamily="34" charset="-122"/>
                <a:ea typeface="微软雅黑" pitchFamily="34" charset="-122"/>
              </a:rPr>
              <a:t>是否可能对数据流进行攻击</a:t>
            </a:r>
            <a:r>
              <a:rPr lang="en-US" dirty="0">
                <a:latin typeface="微软雅黑" pitchFamily="34" charset="-122"/>
                <a:ea typeface="微软雅黑" pitchFamily="34" charset="-122"/>
              </a:rPr>
              <a:t>?</a:t>
            </a:r>
          </a:p>
          <a:p>
            <a:pPr lvl="1">
              <a:buClr>
                <a:srgbClr val="7030A0"/>
              </a:buClr>
            </a:pPr>
            <a:r>
              <a:rPr lang="zh-CN" altLang="en-US" sz="2800" i="1" dirty="0">
                <a:solidFill>
                  <a:srgbClr val="7030A0"/>
                </a:solidFill>
                <a:latin typeface="微软雅黑" pitchFamily="34" charset="-122"/>
                <a:ea typeface="微软雅黑" pitchFamily="34" charset="-122"/>
              </a:rPr>
              <a:t>重新排序</a:t>
            </a:r>
            <a:r>
              <a:rPr lang="en-US" sz="2800" i="1" dirty="0">
                <a:solidFill>
                  <a:srgbClr val="7030A0"/>
                </a:solidFill>
                <a:latin typeface="微软雅黑" pitchFamily="34" charset="-122"/>
                <a:ea typeface="微软雅黑" pitchFamily="34" charset="-122"/>
              </a:rPr>
              <a:t>: </a:t>
            </a:r>
            <a:r>
              <a:rPr lang="zh-CN" altLang="en-US" sz="2800" dirty="0">
                <a:latin typeface="微软雅黑" pitchFamily="34" charset="-122"/>
                <a:ea typeface="微软雅黑" pitchFamily="34" charset="-122"/>
              </a:rPr>
              <a:t>中间人拦截</a:t>
            </a:r>
            <a:r>
              <a:rPr lang="en-US" altLang="zh-CN" sz="2800" dirty="0">
                <a:latin typeface="微软雅黑" pitchFamily="34" charset="-122"/>
                <a:ea typeface="微软雅黑" pitchFamily="34" charset="-122"/>
              </a:rPr>
              <a:t>TCP</a:t>
            </a:r>
            <a:r>
              <a:rPr lang="zh-CN" altLang="en-US" sz="2800" dirty="0">
                <a:latin typeface="微软雅黑" pitchFamily="34" charset="-122"/>
                <a:ea typeface="微软雅黑" pitchFamily="34" charset="-122"/>
              </a:rPr>
              <a:t>片段并重新排序（在未加密的</a:t>
            </a:r>
            <a:r>
              <a:rPr lang="en-US" altLang="zh-CN" sz="2800" dirty="0">
                <a:latin typeface="微软雅黑" pitchFamily="34" charset="-122"/>
                <a:ea typeface="微软雅黑" pitchFamily="34" charset="-122"/>
              </a:rPr>
              <a:t>TCP</a:t>
            </a:r>
            <a:r>
              <a:rPr lang="zh-CN" altLang="en-US" sz="2800" dirty="0">
                <a:latin typeface="微软雅黑" pitchFamily="34" charset="-122"/>
                <a:ea typeface="微软雅黑" pitchFamily="34" charset="-122"/>
              </a:rPr>
              <a:t>标头中操纵序列号实现）</a:t>
            </a:r>
            <a:endParaRPr lang="en-US" sz="2800" dirty="0">
              <a:latin typeface="微软雅黑" pitchFamily="34" charset="-122"/>
              <a:ea typeface="微软雅黑" pitchFamily="34" charset="-122"/>
            </a:endParaRPr>
          </a:p>
          <a:p>
            <a:pPr lvl="1">
              <a:buClr>
                <a:srgbClr val="7030A0"/>
              </a:buClr>
            </a:pPr>
            <a:r>
              <a:rPr lang="zh-CN" altLang="en-US" sz="2800" i="1" dirty="0">
                <a:solidFill>
                  <a:srgbClr val="7030A0"/>
                </a:solidFill>
                <a:latin typeface="微软雅黑" pitchFamily="34" charset="-122"/>
                <a:ea typeface="微软雅黑" pitchFamily="34" charset="-122"/>
              </a:rPr>
              <a:t>重放攻击</a:t>
            </a:r>
            <a:endParaRPr lang="en-US" sz="2800" i="1" dirty="0">
              <a:solidFill>
                <a:srgbClr val="7030A0"/>
              </a:solidFill>
              <a:latin typeface="微软雅黑" pitchFamily="34" charset="-122"/>
              <a:ea typeface="微软雅黑" pitchFamily="34" charset="-122"/>
            </a:endParaRPr>
          </a:p>
        </p:txBody>
      </p:sp>
      <p:sp>
        <p:nvSpPr>
          <p:cNvPr id="6" name="Rectangle 3">
            <a:extLst>
              <a:ext uri="{FF2B5EF4-FFF2-40B4-BE49-F238E27FC236}">
                <a16:creationId xmlns:a16="http://schemas.microsoft.com/office/drawing/2014/main" id="{D10C6FCF-6552-434B-A569-0DFC7248D525}"/>
              </a:ext>
            </a:extLst>
          </p:cNvPr>
          <p:cNvSpPr txBox="1">
            <a:spLocks noChangeArrowheads="1"/>
          </p:cNvSpPr>
          <p:nvPr/>
        </p:nvSpPr>
        <p:spPr>
          <a:xfrm>
            <a:off x="831273" y="4161872"/>
            <a:ext cx="10770706" cy="18652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030A0"/>
              </a:buClr>
            </a:pPr>
            <a:r>
              <a:rPr lang="zh-CN" altLang="en-US" dirty="0">
                <a:latin typeface="微软雅黑" pitchFamily="34" charset="-122"/>
                <a:ea typeface="微软雅黑" pitchFamily="34" charset="-122"/>
              </a:rPr>
              <a:t>方案</a:t>
            </a:r>
            <a:r>
              <a:rPr lang="en-US" dirty="0">
                <a:latin typeface="微软雅黑" pitchFamily="34" charset="-122"/>
                <a:ea typeface="微软雅黑" pitchFamily="34" charset="-122"/>
              </a:rPr>
              <a:t>:</a:t>
            </a:r>
          </a:p>
          <a:p>
            <a:pPr lvl="1">
              <a:buClr>
                <a:srgbClr val="7030A0"/>
              </a:buClr>
            </a:pPr>
            <a:r>
              <a:rPr lang="zh-CN" altLang="en-US" sz="2800" dirty="0">
                <a:latin typeface="微软雅黑" pitchFamily="34" charset="-122"/>
                <a:ea typeface="微软雅黑" pitchFamily="34" charset="-122"/>
              </a:rPr>
              <a:t>使用</a:t>
            </a:r>
            <a:r>
              <a:rPr lang="en-US" sz="2800" dirty="0">
                <a:latin typeface="微软雅黑" pitchFamily="34" charset="-122"/>
                <a:ea typeface="微软雅黑" pitchFamily="34" charset="-122"/>
              </a:rPr>
              <a:t>TLS</a:t>
            </a:r>
            <a:r>
              <a:rPr lang="zh-CN" altLang="en-US" sz="2800" dirty="0">
                <a:latin typeface="微软雅黑" pitchFamily="34" charset="-122"/>
                <a:ea typeface="微软雅黑" pitchFamily="34" charset="-122"/>
              </a:rPr>
              <a:t>序列号（数据，</a:t>
            </a:r>
            <a:r>
              <a:rPr lang="en-US" sz="2800" dirty="0">
                <a:latin typeface="微软雅黑" pitchFamily="34" charset="-122"/>
                <a:ea typeface="微软雅黑" pitchFamily="34" charset="-122"/>
              </a:rPr>
              <a:t>MAC</a:t>
            </a:r>
            <a:r>
              <a:rPr lang="zh-CN" altLang="en-US" sz="2800" dirty="0">
                <a:latin typeface="微软雅黑" pitchFamily="34" charset="-122"/>
                <a:ea typeface="微软雅黑" pitchFamily="34" charset="-122"/>
              </a:rPr>
              <a:t>中包含的</a:t>
            </a:r>
            <a:r>
              <a:rPr lang="en-US" sz="2800" dirty="0">
                <a:latin typeface="微软雅黑" pitchFamily="34" charset="-122"/>
                <a:ea typeface="微软雅黑" pitchFamily="34" charset="-122"/>
              </a:rPr>
              <a:t>TLS-</a:t>
            </a:r>
            <a:r>
              <a:rPr lang="en-US" sz="2800" dirty="0" err="1">
                <a:latin typeface="微软雅黑" pitchFamily="34" charset="-122"/>
                <a:ea typeface="微软雅黑" pitchFamily="34" charset="-122"/>
              </a:rPr>
              <a:t>seq</a:t>
            </a:r>
            <a:r>
              <a:rPr lang="en-US" sz="2800" dirty="0">
                <a:latin typeface="微软雅黑" pitchFamily="34" charset="-122"/>
                <a:ea typeface="微软雅黑" pitchFamily="34" charset="-122"/>
              </a:rPr>
              <a:t>-＃</a:t>
            </a:r>
            <a:r>
              <a:rPr lang="zh-CN" altLang="en-US" sz="2800" dirty="0">
                <a:latin typeface="微软雅黑" pitchFamily="34" charset="-122"/>
                <a:ea typeface="微软雅黑" pitchFamily="34" charset="-122"/>
              </a:rPr>
              <a:t>号</a:t>
            </a:r>
            <a:r>
              <a:rPr lang="en-US" sz="2800" dirty="0">
                <a:latin typeface="微软雅黑" pitchFamily="34" charset="-122"/>
                <a:ea typeface="微软雅黑" pitchFamily="34" charset="-122"/>
              </a:rPr>
              <a:t>）)</a:t>
            </a:r>
          </a:p>
          <a:p>
            <a:pPr lvl="1">
              <a:buClr>
                <a:srgbClr val="7030A0"/>
              </a:buClr>
            </a:pPr>
            <a:r>
              <a:rPr lang="zh-CN" altLang="en-US" sz="2800" dirty="0">
                <a:latin typeface="微软雅黑" pitchFamily="34" charset="-122"/>
                <a:ea typeface="微软雅黑" pitchFamily="34" charset="-122"/>
              </a:rPr>
              <a:t>使用随机数</a:t>
            </a:r>
            <a:endParaRPr lang="en-US" sz="2800" dirty="0">
              <a:latin typeface="微软雅黑" pitchFamily="34" charset="-122"/>
              <a:ea typeface="微软雅黑" pitchFamily="34" charset="-122"/>
            </a:endParaRPr>
          </a:p>
        </p:txBody>
      </p:sp>
      <p:sp>
        <p:nvSpPr>
          <p:cNvPr id="7" name="Title 1">
            <a:extLst>
              <a:ext uri="{FF2B5EF4-FFF2-40B4-BE49-F238E27FC236}">
                <a16:creationId xmlns:a16="http://schemas.microsoft.com/office/drawing/2014/main" id="{3B8CD900-19EC-824C-BF74-AADFBF5A172E}"/>
              </a:ext>
            </a:extLst>
          </p:cNvPr>
          <p:cNvSpPr txBox="1">
            <a:spLocks/>
          </p:cNvSpPr>
          <p:nvPr/>
        </p:nvSpPr>
        <p:spPr>
          <a:xfrm>
            <a:off x="838200" y="1191549"/>
            <a:ext cx="10515600" cy="89462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 typeface="Wingdings" pitchFamily="2" charset="2"/>
              <a:buChar char="Ø"/>
              <a:tabLst/>
              <a:defRPr/>
            </a:pPr>
            <a:r>
              <a:rPr kumimoji="0" lang="en-US" sz="3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t-</a:t>
            </a:r>
            <a:r>
              <a:rPr kumimoji="0" lang="en-US" sz="3600" b="0" i="0" u="none" strike="noStrike" kern="1200" cap="none" spc="0" normalizeH="0" baseline="0" noProof="0" dirty="0" err="1">
                <a:ln>
                  <a:noFill/>
                </a:ln>
                <a:solidFill>
                  <a:srgbClr val="7030A0"/>
                </a:solidFill>
                <a:effectLst/>
                <a:uLnTx/>
                <a:uFillTx/>
                <a:latin typeface="微软雅黑" panose="020B0503020204020204" pitchFamily="34" charset="-122"/>
                <a:ea typeface="微软雅黑" panose="020B0503020204020204" pitchFamily="34" charset="-122"/>
                <a:cs typeface="+mj-cs"/>
              </a:rPr>
              <a:t>tls</a:t>
            </a:r>
            <a:r>
              <a:rPr kumimoji="0" lang="en-US" sz="3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 </a:t>
            </a:r>
            <a:r>
              <a:rPr kumimoji="0" lang="zh-CN" altLang="en-US" sz="3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加密数据 </a:t>
            </a:r>
            <a:r>
              <a:rPr kumimoji="0" lang="en-US" sz="28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a:t>
            </a:r>
            <a:r>
              <a:rPr kumimoji="0" lang="zh-CN" altLang="en-US" sz="28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续</a:t>
            </a:r>
            <a:r>
              <a:rPr kumimoji="0" lang="en-US" sz="28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a:t>
            </a:r>
            <a:endParaRPr kumimoji="0" lang="en-US" sz="4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endParaRPr>
          </a:p>
        </p:txBody>
      </p:sp>
      <p:sp>
        <p:nvSpPr>
          <p:cNvPr id="9" name="日期占位符 9">
            <a:extLst>
              <a:ext uri="{FF2B5EF4-FFF2-40B4-BE49-F238E27FC236}">
                <a16:creationId xmlns:a16="http://schemas.microsoft.com/office/drawing/2014/main" id="{352109AF-0480-482F-8BA5-A157E40B042F}"/>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8" name="灯片编号占位符 3">
            <a:extLst>
              <a:ext uri="{FF2B5EF4-FFF2-40B4-BE49-F238E27FC236}">
                <a16:creationId xmlns:a16="http://schemas.microsoft.com/office/drawing/2014/main" id="{E5494C8E-298D-4FB4-B150-605D2668C86D}"/>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5330040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4AB3-529E-413F-85B1-5C1BD70860CA}"/>
              </a:ext>
            </a:extLst>
          </p:cNvPr>
          <p:cNvSpPr>
            <a:spLocks noGrp="1"/>
          </p:cNvSpPr>
          <p:nvPr>
            <p:ph type="title"/>
          </p:nvPr>
        </p:nvSpPr>
        <p:spPr/>
        <p:txBody>
          <a:bodyPr>
            <a:normAutofit/>
          </a:bodyPr>
          <a:lstStyle/>
          <a:p>
            <a:r>
              <a:rPr lang="zh-CN" altLang="en-US" dirty="0"/>
              <a:t>安全传输层协议</a:t>
            </a:r>
            <a:r>
              <a:rPr lang="en-US" altLang="zh-CN" dirty="0"/>
              <a:t>TLS </a:t>
            </a:r>
            <a:r>
              <a:rPr lang="en-US" altLang="zh-CN" sz="2800" dirty="0"/>
              <a:t>(7/11)</a:t>
            </a:r>
            <a:endParaRPr lang="zh-CN" altLang="en-US" dirty="0"/>
          </a:p>
        </p:txBody>
      </p:sp>
      <p:sp>
        <p:nvSpPr>
          <p:cNvPr id="5" name="Title 1">
            <a:extLst>
              <a:ext uri="{FF2B5EF4-FFF2-40B4-BE49-F238E27FC236}">
                <a16:creationId xmlns:a16="http://schemas.microsoft.com/office/drawing/2014/main" id="{3B8CD900-19EC-824C-BF74-AADFBF5A172E}"/>
              </a:ext>
            </a:extLst>
          </p:cNvPr>
          <p:cNvSpPr txBox="1">
            <a:spLocks/>
          </p:cNvSpPr>
          <p:nvPr/>
        </p:nvSpPr>
        <p:spPr>
          <a:xfrm>
            <a:off x="632720" y="1263467"/>
            <a:ext cx="10515600" cy="89462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 typeface="Wingdings" pitchFamily="2" charset="2"/>
              <a:buChar char="Ø"/>
              <a:tabLst/>
              <a:defRPr/>
            </a:pPr>
            <a:r>
              <a:rPr kumimoji="0" lang="en-US" sz="4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t-</a:t>
            </a:r>
            <a:r>
              <a:rPr kumimoji="0" lang="en-US" sz="4000" b="0" i="0" u="none" strike="noStrike" kern="1200" cap="none" spc="0" normalizeH="0" baseline="0" noProof="0" dirty="0" err="1">
                <a:ln>
                  <a:noFill/>
                </a:ln>
                <a:solidFill>
                  <a:srgbClr val="7030A0"/>
                </a:solidFill>
                <a:effectLst/>
                <a:uLnTx/>
                <a:uFillTx/>
                <a:latin typeface="微软雅黑" panose="020B0503020204020204" pitchFamily="34" charset="-122"/>
                <a:ea typeface="微软雅黑" panose="020B0503020204020204" pitchFamily="34" charset="-122"/>
                <a:cs typeface="+mj-cs"/>
              </a:rPr>
              <a:t>tls</a:t>
            </a:r>
            <a:r>
              <a:rPr kumimoji="0" lang="en-US" sz="4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 </a:t>
            </a:r>
            <a:r>
              <a:rPr kumimoji="0" lang="zh-CN" altLang="en-US" sz="4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连接关闭</a:t>
            </a:r>
            <a:endParaRPr kumimoji="0" lang="en-US" sz="44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endParaRPr>
          </a:p>
        </p:txBody>
      </p:sp>
      <p:grpSp>
        <p:nvGrpSpPr>
          <p:cNvPr id="6" name="Group 3">
            <a:extLst>
              <a:ext uri="{FF2B5EF4-FFF2-40B4-BE49-F238E27FC236}">
                <a16:creationId xmlns:a16="http://schemas.microsoft.com/office/drawing/2014/main" id="{0C7CC204-2725-AB4C-B58B-7112F62D4A61}"/>
              </a:ext>
            </a:extLst>
          </p:cNvPr>
          <p:cNvGrpSpPr/>
          <p:nvPr/>
        </p:nvGrpSpPr>
        <p:grpSpPr>
          <a:xfrm>
            <a:off x="2515561" y="5523778"/>
            <a:ext cx="6745752" cy="719730"/>
            <a:chOff x="726517" y="5104488"/>
            <a:chExt cx="6745752" cy="719730"/>
          </a:xfrm>
        </p:grpSpPr>
        <p:sp>
          <p:nvSpPr>
            <p:cNvPr id="7" name="Rectangle 1">
              <a:extLst>
                <a:ext uri="{FF2B5EF4-FFF2-40B4-BE49-F238E27FC236}">
                  <a16:creationId xmlns:a16="http://schemas.microsoft.com/office/drawing/2014/main" id="{64A9355E-2311-9848-B1C5-BF4F86752508}"/>
                </a:ext>
              </a:extLst>
            </p:cNvPr>
            <p:cNvSpPr>
              <a:spLocks noChangeArrowheads="1"/>
            </p:cNvSpPr>
            <p:nvPr/>
          </p:nvSpPr>
          <p:spPr bwMode="auto">
            <a:xfrm>
              <a:off x="849795" y="5111919"/>
              <a:ext cx="6622474" cy="609373"/>
            </a:xfrm>
            <a:prstGeom prst="rect">
              <a:avLst/>
            </a:prstGeom>
            <a:solidFill>
              <a:srgbClr val="00B050"/>
            </a:solidFill>
            <a:ln w="9525">
              <a:solidFill>
                <a:schemeClr val="bg1"/>
              </a:solidFill>
              <a:round/>
              <a:headEnd/>
              <a:tailEnd/>
            </a:ln>
            <a:effectLst>
              <a:outerShdw blurRad="50800" dist="38100" dir="18900000" algn="bl" rotWithShape="0">
                <a:prstClr val="black">
                  <a:alpha val="40000"/>
                </a:prstClr>
              </a:outerShdw>
            </a:effectLst>
          </p:spPr>
          <p:txBody>
            <a:bodyPr wrap="none"/>
            <a:lstStyle/>
            <a:p>
              <a:endParaRPr lang="en-US" sz="2000" dirty="0">
                <a:latin typeface="微软雅黑 Light"/>
              </a:endParaRPr>
            </a:p>
          </p:txBody>
        </p:sp>
        <p:cxnSp>
          <p:nvCxnSpPr>
            <p:cNvPr id="8" name="Straight Connector 34">
              <a:extLst>
                <a:ext uri="{FF2B5EF4-FFF2-40B4-BE49-F238E27FC236}">
                  <a16:creationId xmlns:a16="http://schemas.microsoft.com/office/drawing/2014/main" id="{1ABCBCC2-8272-AF45-BA8C-D38FE2166095}"/>
                </a:ext>
              </a:extLst>
            </p:cNvPr>
            <p:cNvCxnSpPr>
              <a:cxnSpLocks noChangeShapeType="1"/>
            </p:cNvCxnSpPr>
            <p:nvPr/>
          </p:nvCxnSpPr>
          <p:spPr bwMode="auto">
            <a:xfrm>
              <a:off x="3035104" y="5104488"/>
              <a:ext cx="0" cy="645706"/>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Connector 35">
              <a:extLst>
                <a:ext uri="{FF2B5EF4-FFF2-40B4-BE49-F238E27FC236}">
                  <a16:creationId xmlns:a16="http://schemas.microsoft.com/office/drawing/2014/main" id="{9E9D8E90-1CBE-084C-8FB6-ABEDC4C5E9E6}"/>
                </a:ext>
              </a:extLst>
            </p:cNvPr>
            <p:cNvCxnSpPr>
              <a:cxnSpLocks noChangeShapeType="1"/>
            </p:cNvCxnSpPr>
            <p:nvPr/>
          </p:nvCxnSpPr>
          <p:spPr bwMode="auto">
            <a:xfrm>
              <a:off x="5494902" y="5111544"/>
              <a:ext cx="0" cy="693342"/>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TextBox 38">
              <a:extLst>
                <a:ext uri="{FF2B5EF4-FFF2-40B4-BE49-F238E27FC236}">
                  <a16:creationId xmlns:a16="http://schemas.microsoft.com/office/drawing/2014/main" id="{0F524D55-CED6-F640-B11D-905C1442C8C9}"/>
                </a:ext>
              </a:extLst>
            </p:cNvPr>
            <p:cNvSpPr txBox="1">
              <a:spLocks noChangeArrowheads="1"/>
            </p:cNvSpPr>
            <p:nvPr/>
          </p:nvSpPr>
          <p:spPr bwMode="auto">
            <a:xfrm>
              <a:off x="3339572" y="5393635"/>
              <a:ext cx="182877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3200" dirty="0">
                  <a:solidFill>
                    <a:schemeClr val="bg1"/>
                  </a:solidFill>
                  <a:latin typeface="微软雅黑 Light"/>
                  <a:cs typeface="Arial" charset="0"/>
                </a:rPr>
                <a:t>data</a:t>
              </a:r>
            </a:p>
          </p:txBody>
        </p:sp>
        <p:sp>
          <p:nvSpPr>
            <p:cNvPr id="11" name="TextBox 39">
              <a:extLst>
                <a:ext uri="{FF2B5EF4-FFF2-40B4-BE49-F238E27FC236}">
                  <a16:creationId xmlns:a16="http://schemas.microsoft.com/office/drawing/2014/main" id="{573DB687-A85D-7E4A-A7A7-2A1A38ECAD21}"/>
                </a:ext>
              </a:extLst>
            </p:cNvPr>
            <p:cNvSpPr txBox="1">
              <a:spLocks noChangeArrowheads="1"/>
            </p:cNvSpPr>
            <p:nvPr/>
          </p:nvSpPr>
          <p:spPr bwMode="auto">
            <a:xfrm>
              <a:off x="5858134" y="5354816"/>
              <a:ext cx="107001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dirty="0">
                  <a:solidFill>
                    <a:schemeClr val="bg1"/>
                  </a:solidFill>
                  <a:latin typeface="微软雅黑 Light"/>
                  <a:cs typeface="Arial" charset="0"/>
                </a:rPr>
                <a:t>MAC</a:t>
              </a:r>
              <a:endParaRPr lang="en-US" sz="1800" dirty="0">
                <a:solidFill>
                  <a:schemeClr val="bg1"/>
                </a:solidFill>
                <a:latin typeface="微软雅黑 Light"/>
                <a:cs typeface="Arial" charset="0"/>
              </a:endParaRPr>
            </a:p>
          </p:txBody>
        </p:sp>
        <p:sp>
          <p:nvSpPr>
            <p:cNvPr id="12" name="TextBox 40">
              <a:extLst>
                <a:ext uri="{FF2B5EF4-FFF2-40B4-BE49-F238E27FC236}">
                  <a16:creationId xmlns:a16="http://schemas.microsoft.com/office/drawing/2014/main" id="{95EFDCA5-DD6E-8E46-B7A8-A73629FF017E}"/>
                </a:ext>
              </a:extLst>
            </p:cNvPr>
            <p:cNvSpPr txBox="1">
              <a:spLocks noChangeArrowheads="1"/>
            </p:cNvSpPr>
            <p:nvPr/>
          </p:nvSpPr>
          <p:spPr bwMode="auto">
            <a:xfrm>
              <a:off x="726517" y="5355912"/>
              <a:ext cx="1338345"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dirty="0">
                  <a:solidFill>
                    <a:schemeClr val="bg1"/>
                  </a:solidFill>
                  <a:latin typeface="微软雅黑 Light"/>
                  <a:cs typeface="Arial" charset="0"/>
                </a:rPr>
                <a:t>length</a:t>
              </a:r>
              <a:endParaRPr lang="en-US" sz="1800" dirty="0">
                <a:solidFill>
                  <a:schemeClr val="bg1"/>
                </a:solidFill>
                <a:latin typeface="微软雅黑 Light"/>
                <a:cs typeface="Arial" charset="0"/>
              </a:endParaRPr>
            </a:p>
          </p:txBody>
        </p:sp>
        <p:sp>
          <p:nvSpPr>
            <p:cNvPr id="13" name="TextBox 40">
              <a:extLst>
                <a:ext uri="{FF2B5EF4-FFF2-40B4-BE49-F238E27FC236}">
                  <a16:creationId xmlns:a16="http://schemas.microsoft.com/office/drawing/2014/main" id="{40349773-0930-D141-AEDF-6487C739AF39}"/>
                </a:ext>
              </a:extLst>
            </p:cNvPr>
            <p:cNvSpPr txBox="1">
              <a:spLocks noChangeArrowheads="1"/>
            </p:cNvSpPr>
            <p:nvPr/>
          </p:nvSpPr>
          <p:spPr bwMode="auto">
            <a:xfrm>
              <a:off x="1816177" y="5344482"/>
              <a:ext cx="1338345"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dirty="0">
                  <a:solidFill>
                    <a:schemeClr val="bg1"/>
                  </a:solidFill>
                  <a:latin typeface="微软雅黑 Light"/>
                  <a:cs typeface="Arial" charset="0"/>
                </a:rPr>
                <a:t>type</a:t>
              </a:r>
              <a:endParaRPr lang="en-US" sz="1800" dirty="0">
                <a:solidFill>
                  <a:schemeClr val="bg1"/>
                </a:solidFill>
                <a:latin typeface="微软雅黑 Light"/>
                <a:cs typeface="Arial" charset="0"/>
              </a:endParaRPr>
            </a:p>
          </p:txBody>
        </p:sp>
        <p:cxnSp>
          <p:nvCxnSpPr>
            <p:cNvPr id="14" name="Straight Connector 35">
              <a:extLst>
                <a:ext uri="{FF2B5EF4-FFF2-40B4-BE49-F238E27FC236}">
                  <a16:creationId xmlns:a16="http://schemas.microsoft.com/office/drawing/2014/main" id="{ACA878E9-7BAB-4547-BDA6-CEACC26C2C23}"/>
                </a:ext>
              </a:extLst>
            </p:cNvPr>
            <p:cNvCxnSpPr>
              <a:cxnSpLocks noChangeShapeType="1"/>
            </p:cNvCxnSpPr>
            <p:nvPr/>
          </p:nvCxnSpPr>
          <p:spPr bwMode="auto">
            <a:xfrm>
              <a:off x="1955412" y="5130876"/>
              <a:ext cx="0" cy="693342"/>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5" name="Group 6">
            <a:extLst>
              <a:ext uri="{FF2B5EF4-FFF2-40B4-BE49-F238E27FC236}">
                <a16:creationId xmlns:a16="http://schemas.microsoft.com/office/drawing/2014/main" id="{C2B18A76-F268-AC4E-9474-CBA7C17A826B}"/>
              </a:ext>
            </a:extLst>
          </p:cNvPr>
          <p:cNvGrpSpPr/>
          <p:nvPr/>
        </p:nvGrpSpPr>
        <p:grpSpPr>
          <a:xfrm>
            <a:off x="1176130" y="4691219"/>
            <a:ext cx="10227367" cy="1582628"/>
            <a:chOff x="950842" y="4595190"/>
            <a:chExt cx="10227367" cy="1582628"/>
          </a:xfrm>
        </p:grpSpPr>
        <p:sp>
          <p:nvSpPr>
            <p:cNvPr id="16" name="Rectangle 3">
              <a:extLst>
                <a:ext uri="{FF2B5EF4-FFF2-40B4-BE49-F238E27FC236}">
                  <a16:creationId xmlns:a16="http://schemas.microsoft.com/office/drawing/2014/main" id="{C72136EC-BB48-374E-9FE9-B7E3E8583AEA}"/>
                </a:ext>
              </a:extLst>
            </p:cNvPr>
            <p:cNvSpPr txBox="1">
              <a:spLocks noChangeArrowheads="1"/>
            </p:cNvSpPr>
            <p:nvPr/>
          </p:nvSpPr>
          <p:spPr>
            <a:xfrm>
              <a:off x="950842" y="4595190"/>
              <a:ext cx="10227367" cy="66592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a:latin typeface="微软雅黑 Light"/>
              </a:endParaRPr>
            </a:p>
          </p:txBody>
        </p:sp>
        <p:sp>
          <p:nvSpPr>
            <p:cNvPr id="17" name="TextBox 16">
              <a:extLst>
                <a:ext uri="{FF2B5EF4-FFF2-40B4-BE49-F238E27FC236}">
                  <a16:creationId xmlns:a16="http://schemas.microsoft.com/office/drawing/2014/main" id="{C224A3BE-C0F4-2046-AE63-D800C557C227}"/>
                </a:ext>
              </a:extLst>
            </p:cNvPr>
            <p:cNvSpPr txBox="1"/>
            <p:nvPr/>
          </p:nvSpPr>
          <p:spPr>
            <a:xfrm>
              <a:off x="1331602" y="5240075"/>
              <a:ext cx="1075744" cy="923330"/>
            </a:xfrm>
            <a:prstGeom prst="rect">
              <a:avLst/>
            </a:prstGeom>
            <a:noFill/>
          </p:spPr>
          <p:txBody>
            <a:bodyPr wrap="none" rtlCol="0">
              <a:spAutoFit/>
            </a:bodyPr>
            <a:lstStyle/>
            <a:p>
              <a:r>
                <a:rPr lang="en-US" sz="5400" dirty="0">
                  <a:solidFill>
                    <a:srgbClr val="7030A0"/>
                  </a:solidFill>
                  <a:latin typeface="微软雅黑 Light"/>
                </a:rPr>
                <a:t>K</a:t>
              </a:r>
              <a:r>
                <a:rPr lang="en-US" sz="5400" baseline="-25000" dirty="0">
                  <a:solidFill>
                    <a:srgbClr val="7030A0"/>
                  </a:solidFill>
                  <a:latin typeface="微软雅黑 Light"/>
                </a:rPr>
                <a:t>c</a:t>
              </a:r>
              <a:r>
                <a:rPr lang="en-US" sz="5400" dirty="0">
                  <a:solidFill>
                    <a:srgbClr val="7030A0"/>
                  </a:solidFill>
                  <a:latin typeface="微软雅黑 Light"/>
                </a:rPr>
                <a:t>(</a:t>
              </a:r>
            </a:p>
          </p:txBody>
        </p:sp>
        <p:sp>
          <p:nvSpPr>
            <p:cNvPr id="18" name="TextBox 17">
              <a:extLst>
                <a:ext uri="{FF2B5EF4-FFF2-40B4-BE49-F238E27FC236}">
                  <a16:creationId xmlns:a16="http://schemas.microsoft.com/office/drawing/2014/main" id="{2797B9B9-4805-474C-8F87-6466AA4B4923}"/>
                </a:ext>
              </a:extLst>
            </p:cNvPr>
            <p:cNvSpPr txBox="1"/>
            <p:nvPr/>
          </p:nvSpPr>
          <p:spPr>
            <a:xfrm>
              <a:off x="9084364" y="5254488"/>
              <a:ext cx="415498" cy="923330"/>
            </a:xfrm>
            <a:prstGeom prst="rect">
              <a:avLst/>
            </a:prstGeom>
            <a:noFill/>
          </p:spPr>
          <p:txBody>
            <a:bodyPr wrap="none" rtlCol="0">
              <a:spAutoFit/>
            </a:bodyPr>
            <a:lstStyle/>
            <a:p>
              <a:r>
                <a:rPr lang="en-US" sz="5400" dirty="0">
                  <a:solidFill>
                    <a:srgbClr val="7030A0"/>
                  </a:solidFill>
                  <a:latin typeface="微软雅黑 Light"/>
                </a:rPr>
                <a:t>)</a:t>
              </a:r>
            </a:p>
          </p:txBody>
        </p:sp>
      </p:grpSp>
      <p:sp>
        <p:nvSpPr>
          <p:cNvPr id="19" name="Rectangle 3">
            <a:extLst>
              <a:ext uri="{FF2B5EF4-FFF2-40B4-BE49-F238E27FC236}">
                <a16:creationId xmlns:a16="http://schemas.microsoft.com/office/drawing/2014/main" id="{CFB3BD4C-9E5D-884B-8F72-F51F636D1647}"/>
              </a:ext>
            </a:extLst>
          </p:cNvPr>
          <p:cNvSpPr txBox="1">
            <a:spLocks noChangeArrowheads="1"/>
          </p:cNvSpPr>
          <p:nvPr/>
        </p:nvSpPr>
        <p:spPr>
          <a:xfrm>
            <a:off x="523986" y="2401272"/>
            <a:ext cx="11671443" cy="38211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7030A0"/>
              </a:buClr>
            </a:pPr>
            <a:r>
              <a:rPr lang="zh-CN" altLang="en-US" dirty="0">
                <a:latin typeface="微软雅黑" pitchFamily="34" charset="-122"/>
                <a:ea typeface="微软雅黑" pitchFamily="34" charset="-122"/>
              </a:rPr>
              <a:t>截断攻击：</a:t>
            </a:r>
          </a:p>
          <a:p>
            <a:pPr lvl="1">
              <a:buClr>
                <a:srgbClr val="7030A0"/>
              </a:buClr>
            </a:pPr>
            <a:r>
              <a:rPr lang="zh-CN" altLang="en-US" dirty="0">
                <a:latin typeface="微软雅黑" pitchFamily="34" charset="-122"/>
                <a:ea typeface="微软雅黑" pitchFamily="34" charset="-122"/>
              </a:rPr>
              <a:t>攻击者伪造</a:t>
            </a:r>
            <a:r>
              <a:rPr lang="en-US" altLang="zh-CN" dirty="0">
                <a:latin typeface="微软雅黑" pitchFamily="34" charset="-122"/>
                <a:ea typeface="微软雅黑" pitchFamily="34" charset="-122"/>
              </a:rPr>
              <a:t>TCP</a:t>
            </a:r>
            <a:r>
              <a:rPr lang="zh-CN" altLang="en-US" dirty="0">
                <a:latin typeface="微软雅黑" pitchFamily="34" charset="-122"/>
                <a:ea typeface="微软雅黑" pitchFamily="34" charset="-122"/>
              </a:rPr>
              <a:t>连接关闭网段</a:t>
            </a:r>
          </a:p>
          <a:p>
            <a:pPr lvl="1">
              <a:buClr>
                <a:srgbClr val="7030A0"/>
              </a:buClr>
            </a:pPr>
            <a:r>
              <a:rPr lang="zh-CN" altLang="en-US" dirty="0">
                <a:latin typeface="微软雅黑" pitchFamily="34" charset="-122"/>
                <a:ea typeface="微软雅黑" pitchFamily="34" charset="-122"/>
              </a:rPr>
              <a:t>一方或双方认为数据少于实际数量</a:t>
            </a:r>
            <a:endParaRPr lang="en-US" sz="2400" dirty="0">
              <a:latin typeface="微软雅黑" pitchFamily="34" charset="-122"/>
              <a:ea typeface="微软雅黑" pitchFamily="34" charset="-122"/>
            </a:endParaRPr>
          </a:p>
          <a:p>
            <a:pPr>
              <a:buClr>
                <a:srgbClr val="7030A0"/>
              </a:buClr>
            </a:pPr>
            <a:r>
              <a:rPr lang="zh-CN" altLang="en-US" dirty="0">
                <a:solidFill>
                  <a:srgbClr val="7030A0"/>
                </a:solidFill>
                <a:latin typeface="微软雅黑" pitchFamily="34" charset="-122"/>
                <a:ea typeface="微软雅黑" pitchFamily="34" charset="-122"/>
              </a:rPr>
              <a:t>方案</a:t>
            </a:r>
            <a:r>
              <a:rPr lang="en-US" dirty="0">
                <a:solidFill>
                  <a:srgbClr val="7030A0"/>
                </a:solidFill>
                <a:latin typeface="微软雅黑" pitchFamily="34" charset="-122"/>
                <a:ea typeface="微软雅黑" pitchFamily="34" charset="-122"/>
              </a:rPr>
              <a:t>:</a:t>
            </a:r>
            <a:r>
              <a:rPr lang="zh-CN" altLang="en-US" dirty="0">
                <a:latin typeface="微软雅黑" pitchFamily="34" charset="-122"/>
                <a:ea typeface="微软雅黑" pitchFamily="34" charset="-122"/>
              </a:rPr>
              <a:t>记录类型，其中一种用于关闭</a:t>
            </a:r>
            <a:endParaRPr lang="en-US" dirty="0">
              <a:latin typeface="微软雅黑" pitchFamily="34" charset="-122"/>
              <a:ea typeface="微软雅黑" pitchFamily="34" charset="-122"/>
            </a:endParaRPr>
          </a:p>
          <a:p>
            <a:pPr lvl="1">
              <a:buClr>
                <a:srgbClr val="7030A0"/>
              </a:buClr>
            </a:pPr>
            <a:r>
              <a:rPr lang="zh-CN" altLang="en-US" dirty="0">
                <a:latin typeface="微软雅黑" pitchFamily="34" charset="-122"/>
                <a:ea typeface="微软雅黑" pitchFamily="34" charset="-122"/>
              </a:rPr>
              <a:t>记录类型为 </a:t>
            </a:r>
            <a:r>
              <a:rPr lang="en-US" dirty="0">
                <a:latin typeface="微软雅黑" pitchFamily="34" charset="-122"/>
                <a:ea typeface="微软雅黑" pitchFamily="34" charset="-122"/>
              </a:rPr>
              <a:t>0 </a:t>
            </a:r>
            <a:r>
              <a:rPr lang="zh-CN" altLang="en-US" dirty="0">
                <a:latin typeface="微软雅黑" pitchFamily="34" charset="-122"/>
                <a:ea typeface="微软雅黑" pitchFamily="34" charset="-122"/>
              </a:rPr>
              <a:t>表示数据，为</a:t>
            </a:r>
            <a:r>
              <a:rPr lang="en-US" dirty="0">
                <a:latin typeface="微软雅黑" pitchFamily="34" charset="-122"/>
                <a:ea typeface="微软雅黑" pitchFamily="34" charset="-122"/>
              </a:rPr>
              <a:t>1 </a:t>
            </a:r>
            <a:r>
              <a:rPr lang="zh-CN" altLang="en-US" dirty="0">
                <a:latin typeface="微软雅黑" pitchFamily="34" charset="-122"/>
                <a:ea typeface="微软雅黑" pitchFamily="34" charset="-122"/>
              </a:rPr>
              <a:t>表示关闭</a:t>
            </a:r>
            <a:endParaRPr lang="en-US" dirty="0">
              <a:latin typeface="微软雅黑" pitchFamily="34" charset="-122"/>
              <a:ea typeface="微软雅黑" pitchFamily="34" charset="-122"/>
            </a:endParaRPr>
          </a:p>
          <a:p>
            <a:pPr>
              <a:buClr>
                <a:srgbClr val="7030A0"/>
              </a:buClr>
            </a:pPr>
            <a:r>
              <a:rPr lang="zh-CN" altLang="en-US" dirty="0">
                <a:latin typeface="微软雅黑" pitchFamily="34" charset="-122"/>
                <a:ea typeface="微软雅黑" pitchFamily="34" charset="-122"/>
              </a:rPr>
              <a:t>使用数据、记录类型和序列号</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计算消息认证码</a:t>
            </a:r>
            <a:r>
              <a:rPr lang="en-US" dirty="0">
                <a:latin typeface="微软雅黑" pitchFamily="34" charset="-122"/>
                <a:ea typeface="微软雅黑" pitchFamily="34" charset="-122"/>
              </a:rPr>
              <a:t>MAC</a:t>
            </a:r>
          </a:p>
        </p:txBody>
      </p:sp>
      <p:sp>
        <p:nvSpPr>
          <p:cNvPr id="21" name="日期占位符 9">
            <a:extLst>
              <a:ext uri="{FF2B5EF4-FFF2-40B4-BE49-F238E27FC236}">
                <a16:creationId xmlns:a16="http://schemas.microsoft.com/office/drawing/2014/main" id="{1A554B84-497E-4E4A-8EC8-AF50EFA09076}"/>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20" name="灯片编号占位符 3">
            <a:extLst>
              <a:ext uri="{FF2B5EF4-FFF2-40B4-BE49-F238E27FC236}">
                <a16:creationId xmlns:a16="http://schemas.microsoft.com/office/drawing/2014/main" id="{C6BF5820-481C-4988-9B4A-546DF74CB011}"/>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4900285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4AB3-529E-413F-85B1-5C1BD70860CA}"/>
              </a:ext>
            </a:extLst>
          </p:cNvPr>
          <p:cNvSpPr>
            <a:spLocks noGrp="1"/>
          </p:cNvSpPr>
          <p:nvPr>
            <p:ph type="title"/>
          </p:nvPr>
        </p:nvSpPr>
        <p:spPr/>
        <p:txBody>
          <a:bodyPr>
            <a:normAutofit/>
          </a:bodyPr>
          <a:lstStyle/>
          <a:p>
            <a:r>
              <a:rPr lang="zh-CN" altLang="en-US" dirty="0"/>
              <a:t>安全传输层协议</a:t>
            </a:r>
            <a:r>
              <a:rPr lang="en-US" altLang="zh-CN" dirty="0"/>
              <a:t>TLS </a:t>
            </a:r>
            <a:r>
              <a:rPr lang="en-US" altLang="zh-CN" sz="2800" dirty="0"/>
              <a:t>(8/11)</a:t>
            </a:r>
            <a:endParaRPr lang="zh-CN" altLang="en-US" dirty="0"/>
          </a:p>
        </p:txBody>
      </p:sp>
      <p:grpSp>
        <p:nvGrpSpPr>
          <p:cNvPr id="5" name="Group 47">
            <a:extLst>
              <a:ext uri="{FF2B5EF4-FFF2-40B4-BE49-F238E27FC236}">
                <a16:creationId xmlns:a16="http://schemas.microsoft.com/office/drawing/2014/main" id="{49B6E1B3-13C9-8945-B4C8-DF3D7E18C89E}"/>
              </a:ext>
            </a:extLst>
          </p:cNvPr>
          <p:cNvGrpSpPr/>
          <p:nvPr/>
        </p:nvGrpSpPr>
        <p:grpSpPr>
          <a:xfrm>
            <a:off x="1211828" y="3240114"/>
            <a:ext cx="9836304" cy="2958133"/>
            <a:chOff x="1211828" y="3044908"/>
            <a:chExt cx="9511542" cy="2958133"/>
          </a:xfrm>
        </p:grpSpPr>
        <p:sp>
          <p:nvSpPr>
            <p:cNvPr id="6" name="Rectangle 10">
              <a:extLst>
                <a:ext uri="{FF2B5EF4-FFF2-40B4-BE49-F238E27FC236}">
                  <a16:creationId xmlns:a16="http://schemas.microsoft.com/office/drawing/2014/main" id="{31916C2B-D7EF-BF44-B631-0B62D5EBDA56}"/>
                </a:ext>
              </a:extLst>
            </p:cNvPr>
            <p:cNvSpPr/>
            <p:nvPr/>
          </p:nvSpPr>
          <p:spPr>
            <a:xfrm>
              <a:off x="5149446" y="4793255"/>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C558A446-6B9F-2E47-9609-B6CADDB9798A}"/>
                </a:ext>
              </a:extLst>
            </p:cNvPr>
            <p:cNvSpPr txBox="1"/>
            <p:nvPr/>
          </p:nvSpPr>
          <p:spPr>
            <a:xfrm>
              <a:off x="5924933" y="4836616"/>
              <a:ext cx="3930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IP</a:t>
              </a:r>
            </a:p>
          </p:txBody>
        </p:sp>
        <p:sp>
          <p:nvSpPr>
            <p:cNvPr id="8" name="Rectangle 12">
              <a:extLst>
                <a:ext uri="{FF2B5EF4-FFF2-40B4-BE49-F238E27FC236}">
                  <a16:creationId xmlns:a16="http://schemas.microsoft.com/office/drawing/2014/main" id="{CF3015E3-1F8C-C741-878A-8AA698E96E7C}"/>
                </a:ext>
              </a:extLst>
            </p:cNvPr>
            <p:cNvSpPr/>
            <p:nvPr/>
          </p:nvSpPr>
          <p:spPr>
            <a:xfrm>
              <a:off x="5151315" y="4221859"/>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 name="TextBox 8">
              <a:extLst>
                <a:ext uri="{FF2B5EF4-FFF2-40B4-BE49-F238E27FC236}">
                  <a16:creationId xmlns:a16="http://schemas.microsoft.com/office/drawing/2014/main" id="{572AFCE4-D7C8-244E-AA02-FEECB0118F16}"/>
                </a:ext>
              </a:extLst>
            </p:cNvPr>
            <p:cNvSpPr txBox="1"/>
            <p:nvPr/>
          </p:nvSpPr>
          <p:spPr>
            <a:xfrm>
              <a:off x="5841132" y="4268295"/>
              <a:ext cx="6126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TCP</a:t>
              </a:r>
            </a:p>
          </p:txBody>
        </p:sp>
        <p:sp>
          <p:nvSpPr>
            <p:cNvPr id="10" name="Rectangle 14">
              <a:extLst>
                <a:ext uri="{FF2B5EF4-FFF2-40B4-BE49-F238E27FC236}">
                  <a16:creationId xmlns:a16="http://schemas.microsoft.com/office/drawing/2014/main" id="{FEF77898-B99E-B947-AC75-F25AB1606EAA}"/>
                </a:ext>
              </a:extLst>
            </p:cNvPr>
            <p:cNvSpPr/>
            <p:nvPr/>
          </p:nvSpPr>
          <p:spPr>
            <a:xfrm>
              <a:off x="5152164" y="3640072"/>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17E38A84-E462-CD43-BB9F-6E14F48CE02A}"/>
                </a:ext>
              </a:extLst>
            </p:cNvPr>
            <p:cNvSpPr txBox="1"/>
            <p:nvPr/>
          </p:nvSpPr>
          <p:spPr>
            <a:xfrm>
              <a:off x="5841981" y="3686508"/>
              <a:ext cx="56938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TLS</a:t>
              </a:r>
            </a:p>
          </p:txBody>
        </p:sp>
        <p:grpSp>
          <p:nvGrpSpPr>
            <p:cNvPr id="12" name="Group 16">
              <a:extLst>
                <a:ext uri="{FF2B5EF4-FFF2-40B4-BE49-F238E27FC236}">
                  <a16:creationId xmlns:a16="http://schemas.microsoft.com/office/drawing/2014/main" id="{2BA44FDA-034F-FA44-B4E5-A383BFBA0921}"/>
                </a:ext>
              </a:extLst>
            </p:cNvPr>
            <p:cNvGrpSpPr/>
            <p:nvPr/>
          </p:nvGrpSpPr>
          <p:grpSpPr>
            <a:xfrm>
              <a:off x="5149446" y="3055575"/>
              <a:ext cx="1905057" cy="455283"/>
              <a:chOff x="975444" y="4703759"/>
              <a:chExt cx="2128813" cy="498521"/>
            </a:xfrm>
          </p:grpSpPr>
          <p:sp>
            <p:nvSpPr>
              <p:cNvPr id="38" name="Rectangle 34">
                <a:extLst>
                  <a:ext uri="{FF2B5EF4-FFF2-40B4-BE49-F238E27FC236}">
                    <a16:creationId xmlns:a16="http://schemas.microsoft.com/office/drawing/2014/main" id="{640684BE-04FA-6042-BBBF-7BEE4ADA92DB}"/>
                  </a:ext>
                </a:extLst>
              </p:cNvPr>
              <p:cNvSpPr/>
              <p:nvPr/>
            </p:nvSpPr>
            <p:spPr>
              <a:xfrm>
                <a:off x="975444" y="4703759"/>
                <a:ext cx="2128813" cy="498521"/>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9" name="TextBox 38">
                <a:extLst>
                  <a:ext uri="{FF2B5EF4-FFF2-40B4-BE49-F238E27FC236}">
                    <a16:creationId xmlns:a16="http://schemas.microsoft.com/office/drawing/2014/main" id="{AC528318-9287-5D4B-8DB6-AECD7CA0D6C7}"/>
                  </a:ext>
                </a:extLst>
              </p:cNvPr>
              <p:cNvSpPr txBox="1"/>
              <p:nvPr/>
            </p:nvSpPr>
            <p:spPr>
              <a:xfrm>
                <a:off x="1576949" y="4754605"/>
                <a:ext cx="1121701" cy="40440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HTTP/2</a:t>
                </a:r>
              </a:p>
            </p:txBody>
          </p:sp>
        </p:grpSp>
        <p:sp>
          <p:nvSpPr>
            <p:cNvPr id="13" name="Rectangle 17">
              <a:extLst>
                <a:ext uri="{FF2B5EF4-FFF2-40B4-BE49-F238E27FC236}">
                  <a16:creationId xmlns:a16="http://schemas.microsoft.com/office/drawing/2014/main" id="{8B983F30-C2B9-D64C-AB3E-16BEEFAD2F8C}"/>
                </a:ext>
              </a:extLst>
            </p:cNvPr>
            <p:cNvSpPr/>
            <p:nvPr/>
          </p:nvSpPr>
          <p:spPr>
            <a:xfrm>
              <a:off x="7765382" y="4795730"/>
              <a:ext cx="1905058" cy="45527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E899FDA1-13E1-ED41-B7CB-14891E4274AB}"/>
                </a:ext>
              </a:extLst>
            </p:cNvPr>
            <p:cNvSpPr txBox="1"/>
            <p:nvPr/>
          </p:nvSpPr>
          <p:spPr>
            <a:xfrm>
              <a:off x="8560739" y="4839088"/>
              <a:ext cx="3930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IP</a:t>
              </a:r>
            </a:p>
          </p:txBody>
        </p:sp>
        <p:sp>
          <p:nvSpPr>
            <p:cNvPr id="15" name="Rectangle 19">
              <a:extLst>
                <a:ext uri="{FF2B5EF4-FFF2-40B4-BE49-F238E27FC236}">
                  <a16:creationId xmlns:a16="http://schemas.microsoft.com/office/drawing/2014/main" id="{D678255B-D9D7-BA42-B84C-C27E023AEE5F}"/>
                </a:ext>
              </a:extLst>
            </p:cNvPr>
            <p:cNvSpPr/>
            <p:nvPr/>
          </p:nvSpPr>
          <p:spPr>
            <a:xfrm>
              <a:off x="7767251" y="4311256"/>
              <a:ext cx="1905058" cy="368352"/>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TextBox 15">
              <a:extLst>
                <a:ext uri="{FF2B5EF4-FFF2-40B4-BE49-F238E27FC236}">
                  <a16:creationId xmlns:a16="http://schemas.microsoft.com/office/drawing/2014/main" id="{D10A8F33-53CF-8D4D-965C-20A7EC36DF0A}"/>
                </a:ext>
              </a:extLst>
            </p:cNvPr>
            <p:cNvSpPr txBox="1"/>
            <p:nvPr/>
          </p:nvSpPr>
          <p:spPr>
            <a:xfrm>
              <a:off x="8463946" y="4299992"/>
              <a:ext cx="67518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UDP</a:t>
              </a:r>
            </a:p>
          </p:txBody>
        </p:sp>
        <p:sp>
          <p:nvSpPr>
            <p:cNvPr id="17" name="Rectangle 21">
              <a:extLst>
                <a:ext uri="{FF2B5EF4-FFF2-40B4-BE49-F238E27FC236}">
                  <a16:creationId xmlns:a16="http://schemas.microsoft.com/office/drawing/2014/main" id="{1260DD56-4A32-E54A-92E3-4DF5A939E262}"/>
                </a:ext>
              </a:extLst>
            </p:cNvPr>
            <p:cNvSpPr/>
            <p:nvPr/>
          </p:nvSpPr>
          <p:spPr>
            <a:xfrm>
              <a:off x="7748230" y="3630740"/>
              <a:ext cx="1905058" cy="460683"/>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TextBox 17">
              <a:extLst>
                <a:ext uri="{FF2B5EF4-FFF2-40B4-BE49-F238E27FC236}">
                  <a16:creationId xmlns:a16="http://schemas.microsoft.com/office/drawing/2014/main" id="{78B40237-6F67-2D41-AFF0-588D83BB3E71}"/>
                </a:ext>
              </a:extLst>
            </p:cNvPr>
            <p:cNvSpPr txBox="1"/>
            <p:nvPr/>
          </p:nvSpPr>
          <p:spPr>
            <a:xfrm>
              <a:off x="8346315" y="3622988"/>
              <a:ext cx="7665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QUIC</a:t>
              </a:r>
            </a:p>
          </p:txBody>
        </p:sp>
        <p:sp>
          <p:nvSpPr>
            <p:cNvPr id="19" name="Rectangle 23">
              <a:extLst>
                <a:ext uri="{FF2B5EF4-FFF2-40B4-BE49-F238E27FC236}">
                  <a16:creationId xmlns:a16="http://schemas.microsoft.com/office/drawing/2014/main" id="{4B7AA547-F1E4-C54B-A489-1F5532C76AD4}"/>
                </a:ext>
              </a:extLst>
            </p:cNvPr>
            <p:cNvSpPr/>
            <p:nvPr/>
          </p:nvSpPr>
          <p:spPr>
            <a:xfrm>
              <a:off x="7745512" y="3044911"/>
              <a:ext cx="1905058" cy="39778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TextBox 19">
              <a:extLst>
                <a:ext uri="{FF2B5EF4-FFF2-40B4-BE49-F238E27FC236}">
                  <a16:creationId xmlns:a16="http://schemas.microsoft.com/office/drawing/2014/main" id="{69D38505-37B9-AB4C-8BF1-74EFE1C095A7}"/>
                </a:ext>
              </a:extLst>
            </p:cNvPr>
            <p:cNvSpPr txBox="1"/>
            <p:nvPr/>
          </p:nvSpPr>
          <p:spPr>
            <a:xfrm>
              <a:off x="7757860" y="3044908"/>
              <a:ext cx="176584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HTTP/2 </a:t>
              </a:r>
              <a:r>
                <a:rPr kumimoji="0" 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精简版</a:t>
              </a:r>
              <a:r>
                <a:rPr kumimoji="0" 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cxnSp>
          <p:nvCxnSpPr>
            <p:cNvPr id="21" name="Straight Connector 25">
              <a:extLst>
                <a:ext uri="{FF2B5EF4-FFF2-40B4-BE49-F238E27FC236}">
                  <a16:creationId xmlns:a16="http://schemas.microsoft.com/office/drawing/2014/main" id="{237335F2-ABF6-4242-9FE2-B2E1F3C5E2B1}"/>
                </a:ext>
              </a:extLst>
            </p:cNvPr>
            <p:cNvCxnSpPr>
              <a:cxnSpLocks/>
            </p:cNvCxnSpPr>
            <p:nvPr/>
          </p:nvCxnSpPr>
          <p:spPr>
            <a:xfrm>
              <a:off x="2411896" y="4737663"/>
              <a:ext cx="7475083" cy="0"/>
            </a:xfrm>
            <a:prstGeom prst="line">
              <a:avLst/>
            </a:prstGeom>
            <a:noFill/>
            <a:ln w="12700" cap="flat" cmpd="sng" algn="ctr">
              <a:solidFill>
                <a:sysClr val="windowText" lastClr="000000"/>
              </a:solidFill>
              <a:prstDash val="dash"/>
            </a:ln>
            <a:effectLst/>
          </p:spPr>
        </p:cxnSp>
        <p:cxnSp>
          <p:nvCxnSpPr>
            <p:cNvPr id="22" name="Straight Connector 26">
              <a:extLst>
                <a:ext uri="{FF2B5EF4-FFF2-40B4-BE49-F238E27FC236}">
                  <a16:creationId xmlns:a16="http://schemas.microsoft.com/office/drawing/2014/main" id="{7FC3B49F-E6E0-2949-AEF9-4FFC5288F340}"/>
                </a:ext>
              </a:extLst>
            </p:cNvPr>
            <p:cNvCxnSpPr>
              <a:cxnSpLocks/>
            </p:cNvCxnSpPr>
            <p:nvPr/>
          </p:nvCxnSpPr>
          <p:spPr>
            <a:xfrm>
              <a:off x="2451652" y="4162508"/>
              <a:ext cx="7454449" cy="0"/>
            </a:xfrm>
            <a:prstGeom prst="line">
              <a:avLst/>
            </a:prstGeom>
            <a:noFill/>
            <a:ln w="12700" cap="flat" cmpd="sng" algn="ctr">
              <a:solidFill>
                <a:sysClr val="windowText" lastClr="000000"/>
              </a:solidFill>
              <a:prstDash val="dash"/>
            </a:ln>
            <a:effectLst/>
          </p:spPr>
        </p:cxnSp>
        <p:sp>
          <p:nvSpPr>
            <p:cNvPr id="23" name="TextBox 22">
              <a:extLst>
                <a:ext uri="{FF2B5EF4-FFF2-40B4-BE49-F238E27FC236}">
                  <a16:creationId xmlns:a16="http://schemas.microsoft.com/office/drawing/2014/main" id="{C0235AA9-F0DA-CA46-A5C9-DCB93EE9132C}"/>
                </a:ext>
              </a:extLst>
            </p:cNvPr>
            <p:cNvSpPr txBox="1"/>
            <p:nvPr/>
          </p:nvSpPr>
          <p:spPr>
            <a:xfrm>
              <a:off x="1343559" y="4839087"/>
              <a:ext cx="1349721"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网络层</a:t>
              </a:r>
              <a:endPar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TextBox 23">
              <a:extLst>
                <a:ext uri="{FF2B5EF4-FFF2-40B4-BE49-F238E27FC236}">
                  <a16:creationId xmlns:a16="http://schemas.microsoft.com/office/drawing/2014/main" id="{13613C58-7CEF-3544-BEA7-AB8BF40EB729}"/>
                </a:ext>
              </a:extLst>
            </p:cNvPr>
            <p:cNvSpPr txBox="1"/>
            <p:nvPr/>
          </p:nvSpPr>
          <p:spPr>
            <a:xfrm>
              <a:off x="1349730" y="4245114"/>
              <a:ext cx="1349721"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传输层</a:t>
              </a:r>
              <a:endPar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TextBox 24">
              <a:extLst>
                <a:ext uri="{FF2B5EF4-FFF2-40B4-BE49-F238E27FC236}">
                  <a16:creationId xmlns:a16="http://schemas.microsoft.com/office/drawing/2014/main" id="{97CC5FCA-13B1-8C40-BE2B-6836A9805CCD}"/>
                </a:ext>
              </a:extLst>
            </p:cNvPr>
            <p:cNvSpPr txBox="1"/>
            <p:nvPr/>
          </p:nvSpPr>
          <p:spPr>
            <a:xfrm>
              <a:off x="1211828" y="3393222"/>
              <a:ext cx="1521097"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应用层</a:t>
              </a:r>
              <a:endPar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Right Brace 31">
              <a:extLst>
                <a:ext uri="{FF2B5EF4-FFF2-40B4-BE49-F238E27FC236}">
                  <a16:creationId xmlns:a16="http://schemas.microsoft.com/office/drawing/2014/main" id="{7114ECE2-1121-0345-B7B9-9FB2F084ED76}"/>
                </a:ext>
              </a:extLst>
            </p:cNvPr>
            <p:cNvSpPr/>
            <p:nvPr/>
          </p:nvSpPr>
          <p:spPr>
            <a:xfrm>
              <a:off x="9700408" y="3044908"/>
              <a:ext cx="155448" cy="1050444"/>
            </a:xfrm>
            <a:prstGeom prst="rightBrace">
              <a:avLst/>
            </a:prstGeom>
            <a:noFill/>
            <a:ln w="12700" cap="flat" cmpd="sng" algn="ctr">
              <a:solidFill>
                <a:sysClr val="windowText" lastClr="00000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TextBox 27">
              <a:extLst>
                <a:ext uri="{FF2B5EF4-FFF2-40B4-BE49-F238E27FC236}">
                  <a16:creationId xmlns:a16="http://schemas.microsoft.com/office/drawing/2014/main" id="{C035C09F-1046-AB48-ADAB-00EF1C3B0A9C}"/>
                </a:ext>
              </a:extLst>
            </p:cNvPr>
            <p:cNvSpPr txBox="1"/>
            <p:nvPr/>
          </p:nvSpPr>
          <p:spPr>
            <a:xfrm>
              <a:off x="9740526" y="3388735"/>
              <a:ext cx="900059"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HTTP/3</a:t>
              </a:r>
            </a:p>
          </p:txBody>
        </p:sp>
        <p:sp>
          <p:nvSpPr>
            <p:cNvPr id="29" name="TextBox 28">
              <a:extLst>
                <a:ext uri="{FF2B5EF4-FFF2-40B4-BE49-F238E27FC236}">
                  <a16:creationId xmlns:a16="http://schemas.microsoft.com/office/drawing/2014/main" id="{211362FB-24E4-2844-AC7E-E4518CF0715D}"/>
                </a:ext>
              </a:extLst>
            </p:cNvPr>
            <p:cNvSpPr txBox="1"/>
            <p:nvPr/>
          </p:nvSpPr>
          <p:spPr>
            <a:xfrm>
              <a:off x="7399695" y="5467510"/>
              <a:ext cx="3323675" cy="535531"/>
            </a:xfrm>
            <a:prstGeom prst="rect">
              <a:avLst/>
            </a:prstGeom>
            <a:noFill/>
          </p:spPr>
          <p:txBody>
            <a:bodyPr wrap="non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UDP</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上层</a:t>
              </a: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HTTP/2 </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QUIC</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协议</a:t>
              </a: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结合</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TLS</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协议</a:t>
              </a: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30" name="Rectangle 37">
              <a:extLst>
                <a:ext uri="{FF2B5EF4-FFF2-40B4-BE49-F238E27FC236}">
                  <a16:creationId xmlns:a16="http://schemas.microsoft.com/office/drawing/2014/main" id="{071AB2D0-DE7D-1046-8E6E-9E10EE65DBFB}"/>
                </a:ext>
              </a:extLst>
            </p:cNvPr>
            <p:cNvSpPr/>
            <p:nvPr/>
          </p:nvSpPr>
          <p:spPr>
            <a:xfrm>
              <a:off x="2850194" y="4786628"/>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TextBox 30">
              <a:extLst>
                <a:ext uri="{FF2B5EF4-FFF2-40B4-BE49-F238E27FC236}">
                  <a16:creationId xmlns:a16="http://schemas.microsoft.com/office/drawing/2014/main" id="{E837EA29-F710-1744-8487-F190DF4B1F1F}"/>
                </a:ext>
              </a:extLst>
            </p:cNvPr>
            <p:cNvSpPr txBox="1"/>
            <p:nvPr/>
          </p:nvSpPr>
          <p:spPr>
            <a:xfrm>
              <a:off x="3625681" y="4829989"/>
              <a:ext cx="3930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IP</a:t>
              </a:r>
            </a:p>
          </p:txBody>
        </p:sp>
        <p:sp>
          <p:nvSpPr>
            <p:cNvPr id="32" name="Rectangle 39">
              <a:extLst>
                <a:ext uri="{FF2B5EF4-FFF2-40B4-BE49-F238E27FC236}">
                  <a16:creationId xmlns:a16="http://schemas.microsoft.com/office/drawing/2014/main" id="{6A9237DD-B9BA-6E47-B09A-1EB16931BEBC}"/>
                </a:ext>
              </a:extLst>
            </p:cNvPr>
            <p:cNvSpPr/>
            <p:nvPr/>
          </p:nvSpPr>
          <p:spPr>
            <a:xfrm>
              <a:off x="2852063" y="4215232"/>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3" name="TextBox 32">
              <a:extLst>
                <a:ext uri="{FF2B5EF4-FFF2-40B4-BE49-F238E27FC236}">
                  <a16:creationId xmlns:a16="http://schemas.microsoft.com/office/drawing/2014/main" id="{F1DA7FF9-8DE9-834C-B550-844A130DB512}"/>
                </a:ext>
              </a:extLst>
            </p:cNvPr>
            <p:cNvSpPr txBox="1"/>
            <p:nvPr/>
          </p:nvSpPr>
          <p:spPr>
            <a:xfrm>
              <a:off x="3541880" y="4261668"/>
              <a:ext cx="6126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TCP</a:t>
              </a:r>
            </a:p>
          </p:txBody>
        </p:sp>
        <p:grpSp>
          <p:nvGrpSpPr>
            <p:cNvPr id="34" name="Group 43">
              <a:extLst>
                <a:ext uri="{FF2B5EF4-FFF2-40B4-BE49-F238E27FC236}">
                  <a16:creationId xmlns:a16="http://schemas.microsoft.com/office/drawing/2014/main" id="{99CD36DF-A6E8-E94A-830D-71530B00B9C8}"/>
                </a:ext>
              </a:extLst>
            </p:cNvPr>
            <p:cNvGrpSpPr/>
            <p:nvPr/>
          </p:nvGrpSpPr>
          <p:grpSpPr>
            <a:xfrm>
              <a:off x="2889950" y="3062200"/>
              <a:ext cx="1905057" cy="455283"/>
              <a:chOff x="975444" y="4703759"/>
              <a:chExt cx="2128813" cy="498521"/>
            </a:xfrm>
          </p:grpSpPr>
          <p:sp>
            <p:nvSpPr>
              <p:cNvPr id="36" name="Rectangle 44">
                <a:extLst>
                  <a:ext uri="{FF2B5EF4-FFF2-40B4-BE49-F238E27FC236}">
                    <a16:creationId xmlns:a16="http://schemas.microsoft.com/office/drawing/2014/main" id="{9E23F83F-706C-254E-9283-B3C113109B24}"/>
                  </a:ext>
                </a:extLst>
              </p:cNvPr>
              <p:cNvSpPr/>
              <p:nvPr/>
            </p:nvSpPr>
            <p:spPr>
              <a:xfrm>
                <a:off x="975444" y="4703759"/>
                <a:ext cx="2128813" cy="498521"/>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7" name="TextBox 36">
                <a:extLst>
                  <a:ext uri="{FF2B5EF4-FFF2-40B4-BE49-F238E27FC236}">
                    <a16:creationId xmlns:a16="http://schemas.microsoft.com/office/drawing/2014/main" id="{45A4CDE4-7EF7-DD4B-A4D8-4FDB90287E05}"/>
                  </a:ext>
                </a:extLst>
              </p:cNvPr>
              <p:cNvSpPr txBox="1"/>
              <p:nvPr/>
            </p:nvSpPr>
            <p:spPr>
              <a:xfrm>
                <a:off x="1488098" y="4754605"/>
                <a:ext cx="1300829" cy="40440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HTTP</a:t>
                </a:r>
                <a:r>
                  <a:rPr lang="en-US" kern="0" dirty="0">
                    <a:solidFill>
                      <a:prstClr val="black"/>
                    </a:solidFill>
                    <a:latin typeface="微软雅黑" panose="020B0503020204020204" pitchFamily="34" charset="-122"/>
                    <a:ea typeface="微软雅黑" panose="020B0503020204020204" pitchFamily="34" charset="-122"/>
                  </a:rPr>
                  <a:t> 1.0</a:t>
                </a:r>
                <a:endPar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35" name="TextBox 34">
              <a:extLst>
                <a:ext uri="{FF2B5EF4-FFF2-40B4-BE49-F238E27FC236}">
                  <a16:creationId xmlns:a16="http://schemas.microsoft.com/office/drawing/2014/main" id="{5D5E28FB-A1AD-D543-A262-74F2FD5695C1}"/>
                </a:ext>
              </a:extLst>
            </p:cNvPr>
            <p:cNvSpPr txBox="1"/>
            <p:nvPr/>
          </p:nvSpPr>
          <p:spPr>
            <a:xfrm>
              <a:off x="2701290" y="5417732"/>
              <a:ext cx="227737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TCP</a:t>
              </a:r>
              <a:r>
                <a:rPr lang="zh-CN" altLang="en-US" kern="0" dirty="0">
                  <a:solidFill>
                    <a:prstClr val="black"/>
                  </a:solidFill>
                  <a:latin typeface="微软雅黑" panose="020B0503020204020204" pitchFamily="34" charset="-122"/>
                  <a:ea typeface="微软雅黑" panose="020B0503020204020204" pitchFamily="34" charset="-122"/>
                </a:rPr>
                <a:t>上层</a:t>
              </a: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HTTP/</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协议</a:t>
              </a:r>
              <a:endPar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40" name="Rectangle 3">
            <a:extLst>
              <a:ext uri="{FF2B5EF4-FFF2-40B4-BE49-F238E27FC236}">
                <a16:creationId xmlns:a16="http://schemas.microsoft.com/office/drawing/2014/main" id="{39760742-0469-2542-A9D6-EFAC12730D3B}"/>
              </a:ext>
            </a:extLst>
          </p:cNvPr>
          <p:cNvSpPr txBox="1">
            <a:spLocks noChangeArrowheads="1"/>
          </p:cNvSpPr>
          <p:nvPr/>
        </p:nvSpPr>
        <p:spPr>
          <a:xfrm>
            <a:off x="990600" y="1586476"/>
            <a:ext cx="10883348" cy="16302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indent="-287338"/>
            <a:r>
              <a:rPr lang="en-US" sz="3200" dirty="0">
                <a:latin typeface="微软雅黑" panose="020B0503020204020204" pitchFamily="34" charset="-122"/>
                <a:ea typeface="微软雅黑" panose="020B0503020204020204" pitchFamily="34" charset="-122"/>
              </a:rPr>
              <a:t>TLS</a:t>
            </a:r>
            <a:r>
              <a:rPr lang="zh-CN" altLang="en-US" sz="3200" dirty="0">
                <a:latin typeface="微软雅黑" panose="020B0503020204020204" pitchFamily="34" charset="-122"/>
                <a:ea typeface="微软雅黑" panose="020B0503020204020204" pitchFamily="34" charset="-122"/>
              </a:rPr>
              <a:t>提供了一个任何应用都能使用的</a:t>
            </a:r>
            <a:r>
              <a:rPr lang="en-US" altLang="zh-CN" sz="3200" dirty="0">
                <a:latin typeface="微软雅黑" panose="020B0503020204020204" pitchFamily="34" charset="-122"/>
                <a:ea typeface="微软雅黑" panose="020B0503020204020204" pitchFamily="34" charset="-122"/>
              </a:rPr>
              <a:t>API</a:t>
            </a:r>
            <a:r>
              <a:rPr lang="zh-CN" altLang="en-US" sz="3200" dirty="0">
                <a:latin typeface="微软雅黑" panose="020B0503020204020204" pitchFamily="34" charset="-122"/>
                <a:ea typeface="微软雅黑" panose="020B0503020204020204" pitchFamily="34" charset="-122"/>
              </a:rPr>
              <a:t>接口</a:t>
            </a:r>
            <a:endParaRPr lang="en-US" sz="3200" dirty="0">
              <a:latin typeface="微软雅黑" panose="020B0503020204020204" pitchFamily="34" charset="-122"/>
              <a:ea typeface="微软雅黑" panose="020B0503020204020204" pitchFamily="34" charset="-122"/>
            </a:endParaRPr>
          </a:p>
          <a:p>
            <a:pPr marL="287338" indent="-287338"/>
            <a:r>
              <a:rPr lang="en-US" sz="3200" dirty="0">
                <a:latin typeface="微软雅黑" panose="020B0503020204020204" pitchFamily="34" charset="-122"/>
                <a:ea typeface="微软雅黑" panose="020B0503020204020204" pitchFamily="34" charset="-122"/>
              </a:rPr>
              <a:t>TLS</a:t>
            </a:r>
            <a:r>
              <a:rPr lang="zh-CN" altLang="en-US" sz="3200" dirty="0">
                <a:latin typeface="微软雅黑" panose="020B0503020204020204" pitchFamily="34" charset="-122"/>
                <a:ea typeface="微软雅黑" panose="020B0503020204020204" pitchFamily="34" charset="-122"/>
              </a:rPr>
              <a:t>的</a:t>
            </a:r>
            <a:r>
              <a:rPr lang="en-US" sz="3200" dirty="0">
                <a:latin typeface="微软雅黑" panose="020B0503020204020204" pitchFamily="34" charset="-122"/>
                <a:ea typeface="微软雅黑" panose="020B0503020204020204" pitchFamily="34" charset="-122"/>
              </a:rPr>
              <a:t>HTTP</a:t>
            </a:r>
            <a:r>
              <a:rPr lang="zh-CN" altLang="en-US" sz="3200" dirty="0">
                <a:latin typeface="微软雅黑" panose="020B0503020204020204" pitchFamily="34" charset="-122"/>
                <a:ea typeface="微软雅黑" panose="020B0503020204020204" pitchFamily="34" charset="-122"/>
              </a:rPr>
              <a:t>视图</a:t>
            </a:r>
            <a:r>
              <a:rPr lang="en-US" sz="3200" dirty="0">
                <a:latin typeface="微软雅黑" panose="020B0503020204020204" pitchFamily="34" charset="-122"/>
                <a:ea typeface="微软雅黑" panose="020B0503020204020204" pitchFamily="34" charset="-122"/>
              </a:rPr>
              <a:t>:</a:t>
            </a:r>
            <a:endParaRPr lang="en-US" sz="2800" dirty="0">
              <a:latin typeface="微软雅黑" panose="020B0503020204020204" pitchFamily="34" charset="-122"/>
              <a:ea typeface="微软雅黑" panose="020B0503020204020204" pitchFamily="34" charset="-122"/>
            </a:endParaRPr>
          </a:p>
          <a:p>
            <a:pPr marL="641350" lvl="1" indent="-236538"/>
            <a:endParaRPr lang="en-US" sz="2800" dirty="0">
              <a:latin typeface="微软雅黑" panose="020B0503020204020204" pitchFamily="34" charset="-122"/>
              <a:ea typeface="微软雅黑" panose="020B0503020204020204" pitchFamily="34" charset="-122"/>
            </a:endParaRPr>
          </a:p>
          <a:p>
            <a:pPr lvl="1"/>
            <a:endParaRPr lang="en-US" dirty="0">
              <a:latin typeface="微软雅黑" panose="020B0503020204020204" pitchFamily="34" charset="-122"/>
              <a:ea typeface="微软雅黑" panose="020B0503020204020204" pitchFamily="34" charset="-122"/>
            </a:endParaRPr>
          </a:p>
        </p:txBody>
      </p:sp>
      <p:sp>
        <p:nvSpPr>
          <p:cNvPr id="41" name="TextBox 40">
            <a:extLst>
              <a:ext uri="{FF2B5EF4-FFF2-40B4-BE49-F238E27FC236}">
                <a16:creationId xmlns:a16="http://schemas.microsoft.com/office/drawing/2014/main" id="{5D5E28FB-A1AD-D543-A262-74F2FD5695C1}"/>
              </a:ext>
            </a:extLst>
          </p:cNvPr>
          <p:cNvSpPr txBox="1"/>
          <p:nvPr/>
        </p:nvSpPr>
        <p:spPr>
          <a:xfrm>
            <a:off x="5160067" y="5643418"/>
            <a:ext cx="235513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TCP</a:t>
            </a:r>
            <a:r>
              <a:rPr lang="zh-CN" altLang="en-US" kern="0" dirty="0">
                <a:solidFill>
                  <a:prstClr val="black"/>
                </a:solidFill>
                <a:latin typeface="微软雅黑" panose="020B0503020204020204" pitchFamily="34" charset="-122"/>
                <a:ea typeface="微软雅黑" panose="020B0503020204020204" pitchFamily="34" charset="-122"/>
              </a:rPr>
              <a:t>上层</a:t>
            </a:r>
            <a:r>
              <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HTTP/</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协议</a:t>
            </a:r>
            <a:endPar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99A5B911-E259-4B00-AF57-6C4A5806FBF0}"/>
              </a:ext>
            </a:extLst>
          </p:cNvPr>
          <p:cNvSpPr/>
          <p:nvPr/>
        </p:nvSpPr>
        <p:spPr>
          <a:xfrm>
            <a:off x="5240702" y="3778245"/>
            <a:ext cx="4791028" cy="560079"/>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矩形 42">
            <a:extLst>
              <a:ext uri="{FF2B5EF4-FFF2-40B4-BE49-F238E27FC236}">
                <a16:creationId xmlns:a16="http://schemas.microsoft.com/office/drawing/2014/main" id="{FF49922F-29F2-4F4A-A059-D7FCFDC968BB}"/>
              </a:ext>
            </a:extLst>
          </p:cNvPr>
          <p:cNvSpPr/>
          <p:nvPr/>
        </p:nvSpPr>
        <p:spPr>
          <a:xfrm>
            <a:off x="7610973" y="5604991"/>
            <a:ext cx="3351548" cy="560079"/>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日期占位符 9">
            <a:extLst>
              <a:ext uri="{FF2B5EF4-FFF2-40B4-BE49-F238E27FC236}">
                <a16:creationId xmlns:a16="http://schemas.microsoft.com/office/drawing/2014/main" id="{90D31D59-9876-4A21-9FB0-07A7F0E90167}"/>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44" name="灯片编号占位符 3">
            <a:extLst>
              <a:ext uri="{FF2B5EF4-FFF2-40B4-BE49-F238E27FC236}">
                <a16:creationId xmlns:a16="http://schemas.microsoft.com/office/drawing/2014/main" id="{CCBD2C93-E433-4222-9D3F-C22BDE006A52}"/>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44478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dissolve">
                                      <p:cBhvr>
                                        <p:cTn id="7" dur="500"/>
                                        <p:tgtEl>
                                          <p:spTgt spid="4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dissolve">
                                      <p:cBhvr>
                                        <p:cTn id="10" dur="500"/>
                                        <p:tgtEl>
                                          <p:spTgt spid="4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barn(outVertical)">
                                      <p:cBhvr>
                                        <p:cTn id="20" dur="25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arn(outVertical)">
                                      <p:cBhvr>
                                        <p:cTn id="25"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4AB3-529E-413F-85B1-5C1BD70860CA}"/>
              </a:ext>
            </a:extLst>
          </p:cNvPr>
          <p:cNvSpPr>
            <a:spLocks noGrp="1"/>
          </p:cNvSpPr>
          <p:nvPr>
            <p:ph type="title"/>
          </p:nvPr>
        </p:nvSpPr>
        <p:spPr/>
        <p:txBody>
          <a:bodyPr>
            <a:normAutofit/>
          </a:bodyPr>
          <a:lstStyle/>
          <a:p>
            <a:r>
              <a:rPr lang="zh-CN" altLang="en-US" dirty="0"/>
              <a:t>安全传输层协议</a:t>
            </a:r>
            <a:r>
              <a:rPr lang="en-US" altLang="zh-CN" dirty="0"/>
              <a:t>TLS </a:t>
            </a:r>
            <a:r>
              <a:rPr lang="en-US" altLang="zh-CN" sz="2800" dirty="0"/>
              <a:t>(9/11)</a:t>
            </a:r>
            <a:endParaRPr lang="zh-CN" altLang="en-US" dirty="0"/>
          </a:p>
        </p:txBody>
      </p:sp>
      <p:sp>
        <p:nvSpPr>
          <p:cNvPr id="5" name="Content Placeholder 2">
            <a:extLst>
              <a:ext uri="{FF2B5EF4-FFF2-40B4-BE49-F238E27FC236}">
                <a16:creationId xmlns:a16="http://schemas.microsoft.com/office/drawing/2014/main" id="{724E75DA-960F-9E42-A5A3-3B8B45FCB96A}"/>
              </a:ext>
            </a:extLst>
          </p:cNvPr>
          <p:cNvSpPr>
            <a:spLocks noGrp="1"/>
          </p:cNvSpPr>
          <p:nvPr>
            <p:ph idx="1"/>
          </p:nvPr>
        </p:nvSpPr>
        <p:spPr>
          <a:xfrm>
            <a:off x="766106" y="2180801"/>
            <a:ext cx="11056297" cy="4875557"/>
          </a:xfrm>
        </p:spPr>
        <p:txBody>
          <a:bodyPr>
            <a:normAutofit/>
          </a:bodyPr>
          <a:lstStyle/>
          <a:p>
            <a:pPr>
              <a:buSzPct val="50000"/>
              <a:buFont typeface="Wingdings" pitchFamily="2" charset="2"/>
              <a:buChar char="n"/>
            </a:pPr>
            <a:r>
              <a:rPr 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密码套件</a:t>
            </a:r>
            <a:r>
              <a:rPr 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可用于密钥生成，加密，消息认证码</a:t>
            </a:r>
            <a:r>
              <a:rPr lang="en-US" altLang="zh-CN" sz="2400" dirty="0">
                <a:latin typeface="微软雅黑" panose="020B0503020204020204" pitchFamily="34" charset="-122"/>
                <a:ea typeface="微软雅黑" panose="020B0503020204020204" pitchFamily="34" charset="-122"/>
              </a:rPr>
              <a:t>MAC</a:t>
            </a:r>
            <a:r>
              <a:rPr lang="zh-CN" altLang="en-US" sz="2400" dirty="0">
                <a:latin typeface="微软雅黑" panose="020B0503020204020204" pitchFamily="34" charset="-122"/>
                <a:ea typeface="微软雅黑" panose="020B0503020204020204" pitchFamily="34" charset="-122"/>
              </a:rPr>
              <a:t>和数字签名的算法</a:t>
            </a:r>
            <a:endParaRPr lang="en-US" sz="2400" dirty="0">
              <a:latin typeface="微软雅黑" panose="020B0503020204020204" pitchFamily="34" charset="-122"/>
              <a:ea typeface="微软雅黑" panose="020B0503020204020204" pitchFamily="34" charset="-122"/>
            </a:endParaRPr>
          </a:p>
          <a:p>
            <a:pPr>
              <a:buSzPct val="50000"/>
              <a:buFont typeface="Wingdings" pitchFamily="2" charset="2"/>
              <a:buChar char="n"/>
            </a:pPr>
            <a:r>
              <a:rPr lang="en-US" sz="2400" dirty="0">
                <a:latin typeface="微软雅黑" panose="020B0503020204020204" pitchFamily="34" charset="-122"/>
                <a:ea typeface="微软雅黑" panose="020B0503020204020204" pitchFamily="34" charset="-122"/>
              </a:rPr>
              <a:t>  TLS: 1.3 </a:t>
            </a:r>
            <a:r>
              <a:rPr lang="en-US" sz="2000" dirty="0">
                <a:latin typeface="微软雅黑" panose="020B0503020204020204" pitchFamily="34" charset="-122"/>
                <a:ea typeface="微软雅黑" panose="020B0503020204020204" pitchFamily="34" charset="-122"/>
              </a:rPr>
              <a:t>(2018</a:t>
            </a:r>
            <a:r>
              <a:rPr lang="zh-CN" altLang="en-US" sz="2000" dirty="0">
                <a:latin typeface="微软雅黑" panose="020B0503020204020204" pitchFamily="34" charset="-122"/>
                <a:ea typeface="微软雅黑" panose="020B0503020204020204" pitchFamily="34" charset="-122"/>
              </a:rPr>
              <a:t>年</a:t>
            </a:r>
            <a:r>
              <a:rPr lang="en-US" sz="2000" dirty="0">
                <a:latin typeface="微软雅黑" panose="020B0503020204020204" pitchFamily="34" charset="-122"/>
                <a:ea typeface="微软雅黑" panose="020B0503020204020204" pitchFamily="34" charset="-122"/>
              </a:rPr>
              <a:t>)</a:t>
            </a:r>
            <a:r>
              <a:rPr lang="en-US" sz="32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比</a:t>
            </a:r>
            <a:r>
              <a:rPr lang="en-US" altLang="zh-CN" sz="2400" dirty="0">
                <a:latin typeface="微软雅黑" panose="020B0503020204020204" pitchFamily="34" charset="-122"/>
                <a:ea typeface="微软雅黑" panose="020B0503020204020204" pitchFamily="34" charset="-122"/>
              </a:rPr>
              <a:t>TLS 1.2</a:t>
            </a:r>
            <a:r>
              <a:rPr lang="en-US" altLang="zh-CN"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(2008</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更精简的密码套件 </a:t>
            </a:r>
            <a:endParaRPr lang="en-US" sz="1800" dirty="0">
              <a:latin typeface="微软雅黑" panose="020B0503020204020204" pitchFamily="34" charset="-122"/>
              <a:ea typeface="微软雅黑" panose="020B0503020204020204" pitchFamily="34" charset="-122"/>
            </a:endParaRPr>
          </a:p>
          <a:p>
            <a:pPr lvl="1">
              <a:buSzPct val="50000"/>
              <a:buFont typeface="Wingdings" pitchFamily="2" charset="2"/>
              <a:buChar char="l"/>
            </a:pPr>
            <a:r>
              <a:rPr lang="zh-CN" altLang="en-US" dirty="0">
                <a:latin typeface="微软雅黑" panose="020B0503020204020204" pitchFamily="34" charset="-122"/>
                <a:ea typeface="微软雅黑" panose="020B0503020204020204" pitchFamily="34" charset="-122"/>
              </a:rPr>
              <a:t>仅</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种选择方式，而非原来的</a:t>
            </a:r>
            <a:r>
              <a:rPr lang="en-US" altLang="zh-CN" dirty="0">
                <a:latin typeface="微软雅黑" panose="020B0503020204020204" pitchFamily="34" charset="-122"/>
                <a:ea typeface="微软雅黑" panose="020B0503020204020204" pitchFamily="34" charset="-122"/>
              </a:rPr>
              <a:t>37</a:t>
            </a:r>
            <a:r>
              <a:rPr lang="zh-CN" altLang="en-US" dirty="0">
                <a:latin typeface="微软雅黑" panose="020B0503020204020204" pitchFamily="34" charset="-122"/>
                <a:ea typeface="微软雅黑" panose="020B0503020204020204" pitchFamily="34" charset="-122"/>
              </a:rPr>
              <a:t>种</a:t>
            </a:r>
            <a:endParaRPr lang="en-US" dirty="0">
              <a:latin typeface="微软雅黑" panose="020B0503020204020204" pitchFamily="34" charset="-122"/>
              <a:ea typeface="微软雅黑" panose="020B0503020204020204" pitchFamily="34" charset="-122"/>
            </a:endParaRPr>
          </a:p>
          <a:p>
            <a:pPr lvl="1">
              <a:buSzPct val="50000"/>
              <a:buFont typeface="Wingdings" pitchFamily="2" charset="2"/>
              <a:buChar char="l"/>
            </a:pPr>
            <a:r>
              <a:rPr lang="zh-CN" altLang="en-US" dirty="0">
                <a:latin typeface="微软雅黑" panose="020B0503020204020204" pitchFamily="34" charset="-122"/>
                <a:ea typeface="微软雅黑" panose="020B0503020204020204" pitchFamily="34" charset="-122"/>
              </a:rPr>
              <a:t>必须通过</a:t>
            </a:r>
            <a:r>
              <a:rPr lang="en-US" dirty="0" err="1">
                <a:latin typeface="微软雅黑" panose="020B0503020204020204" pitchFamily="34" charset="-122"/>
                <a:ea typeface="微软雅黑" panose="020B0503020204020204" pitchFamily="34" charset="-122"/>
              </a:rPr>
              <a:t>Diffie-Hellman（DH</a:t>
            </a:r>
            <a:r>
              <a:rPr 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算法进行密钥交换，而不是</a:t>
            </a:r>
            <a:r>
              <a:rPr lang="en-US" dirty="0">
                <a:latin typeface="微软雅黑" panose="020B0503020204020204" pitchFamily="34" charset="-122"/>
                <a:ea typeface="微软雅黑" panose="020B0503020204020204" pitchFamily="34" charset="-122"/>
              </a:rPr>
              <a:t>DH</a:t>
            </a:r>
            <a:r>
              <a:rPr lang="zh-CN" altLang="en-US" dirty="0">
                <a:latin typeface="微软雅黑" panose="020B0503020204020204" pitchFamily="34" charset="-122"/>
                <a:ea typeface="微软雅黑" panose="020B0503020204020204" pitchFamily="34" charset="-122"/>
              </a:rPr>
              <a:t>或</a:t>
            </a:r>
            <a:r>
              <a:rPr lang="en-US" dirty="0">
                <a:latin typeface="微软雅黑" panose="020B0503020204020204" pitchFamily="34" charset="-122"/>
                <a:ea typeface="微软雅黑" panose="020B0503020204020204" pitchFamily="34" charset="-122"/>
              </a:rPr>
              <a:t>RSAA</a:t>
            </a:r>
          </a:p>
          <a:p>
            <a:pPr lvl="1">
              <a:buSzPct val="50000"/>
              <a:buFont typeface="Wingdings" pitchFamily="2" charset="2"/>
              <a:buChar char="l"/>
            </a:pPr>
            <a:r>
              <a:rPr lang="zh-CN" altLang="en-US" dirty="0">
                <a:latin typeface="微软雅黑" panose="020B0503020204020204" pitchFamily="34" charset="-122"/>
                <a:ea typeface="微软雅黑" panose="020B0503020204020204" pitchFamily="34" charset="-122"/>
              </a:rPr>
              <a:t>认证的组合加密和认证算法（“认证加密”）用于数据而非串行加密</a:t>
            </a:r>
            <a:endParaRPr lang="en-US" dirty="0">
              <a:latin typeface="微软雅黑" panose="020B0503020204020204" pitchFamily="34" charset="-122"/>
              <a:ea typeface="微软雅黑" panose="020B0503020204020204" pitchFamily="34" charset="-122"/>
            </a:endParaRPr>
          </a:p>
          <a:p>
            <a:pPr lvl="2">
              <a:buSzPct val="50000"/>
              <a:buFont typeface="Wingdings" pitchFamily="2" charset="2"/>
              <a:buChar char="l"/>
            </a:pPr>
            <a:r>
              <a:rPr lang="zh-CN" altLang="en-US" dirty="0">
                <a:latin typeface="微软雅黑" panose="020B0503020204020204" pitchFamily="34" charset="-122"/>
                <a:ea typeface="微软雅黑" panose="020B0503020204020204" pitchFamily="34" charset="-122"/>
              </a:rPr>
              <a:t>基于</a:t>
            </a:r>
            <a:r>
              <a:rPr lang="en-US" dirty="0">
                <a:latin typeface="微软雅黑" panose="020B0503020204020204" pitchFamily="34" charset="-122"/>
                <a:ea typeface="微软雅黑" panose="020B0503020204020204" pitchFamily="34" charset="-122"/>
              </a:rPr>
              <a:t>AES</a:t>
            </a:r>
            <a:r>
              <a:rPr lang="zh-CN" altLang="en-US" dirty="0">
                <a:latin typeface="微软雅黑" panose="020B0503020204020204" pitchFamily="34" charset="-122"/>
                <a:ea typeface="微软雅黑" panose="020B0503020204020204" pitchFamily="34" charset="-122"/>
              </a:rPr>
              <a:t>加密算法</a:t>
            </a:r>
            <a:endParaRPr lang="en-US" dirty="0">
              <a:latin typeface="微软雅黑" panose="020B0503020204020204" pitchFamily="34" charset="-122"/>
              <a:ea typeface="微软雅黑" panose="020B0503020204020204" pitchFamily="34" charset="-122"/>
            </a:endParaRPr>
          </a:p>
          <a:p>
            <a:pPr lvl="1">
              <a:buSzPct val="50000"/>
              <a:buFont typeface="Wingdings" pitchFamily="2" charset="2"/>
              <a:buChar char="l"/>
            </a:pPr>
            <a:r>
              <a:rPr lang="en-US" dirty="0">
                <a:latin typeface="微软雅黑" panose="020B0503020204020204" pitchFamily="34" charset="-122"/>
                <a:ea typeface="微软雅黑" panose="020B0503020204020204" pitchFamily="34" charset="-122"/>
              </a:rPr>
              <a:t>HMAC</a:t>
            </a:r>
            <a:r>
              <a:rPr lang="zh-CN" altLang="en-US" dirty="0">
                <a:latin typeface="微软雅黑" panose="020B0503020204020204" pitchFamily="34" charset="-122"/>
                <a:ea typeface="微软雅黑" panose="020B0503020204020204" pitchFamily="34" charset="-122"/>
              </a:rPr>
              <a:t>使用</a:t>
            </a:r>
            <a:r>
              <a:rPr lang="en-US" dirty="0">
                <a:latin typeface="微软雅黑" panose="020B0503020204020204" pitchFamily="34" charset="-122"/>
                <a:ea typeface="微软雅黑" panose="020B0503020204020204" pitchFamily="34" charset="-122"/>
              </a:rPr>
              <a:t>SHA（256</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284</a:t>
            </a:r>
            <a:r>
              <a:rPr lang="zh-CN" altLang="en-US" dirty="0">
                <a:latin typeface="微软雅黑" panose="020B0503020204020204" pitchFamily="34" charset="-122"/>
                <a:ea typeface="微软雅黑" panose="020B0503020204020204" pitchFamily="34" charset="-122"/>
              </a:rPr>
              <a:t>）加密哈希函数</a:t>
            </a:r>
            <a:endParaRPr lang="en-US" dirty="0">
              <a:latin typeface="微软雅黑" panose="020B0503020204020204" pitchFamily="34" charset="-122"/>
              <a:ea typeface="微软雅黑" panose="020B0503020204020204" pitchFamily="34" charset="-122"/>
            </a:endParaRPr>
          </a:p>
        </p:txBody>
      </p:sp>
      <p:sp>
        <p:nvSpPr>
          <p:cNvPr id="6" name="Title 1">
            <a:extLst>
              <a:ext uri="{FF2B5EF4-FFF2-40B4-BE49-F238E27FC236}">
                <a16:creationId xmlns:a16="http://schemas.microsoft.com/office/drawing/2014/main" id="{3B8CD900-19EC-824C-BF74-AADFBF5A172E}"/>
              </a:ext>
            </a:extLst>
          </p:cNvPr>
          <p:cNvSpPr txBox="1">
            <a:spLocks/>
          </p:cNvSpPr>
          <p:nvPr/>
        </p:nvSpPr>
        <p:spPr>
          <a:xfrm>
            <a:off x="786830" y="1244153"/>
            <a:ext cx="10515600" cy="89462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 typeface="Wingdings" pitchFamily="2" charset="2"/>
              <a:buChar char="Ø"/>
              <a:tabLst/>
              <a:defRPr/>
            </a:pPr>
            <a:r>
              <a:rPr kumimoji="0" lang="en-US" sz="3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TLS: 1.3 </a:t>
            </a:r>
            <a:r>
              <a:rPr kumimoji="0" lang="zh-CN" altLang="en-US" sz="3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密码套件</a:t>
            </a:r>
            <a:endParaRPr kumimoji="0" lang="en-US" sz="4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endParaRPr>
          </a:p>
        </p:txBody>
      </p:sp>
      <p:sp>
        <p:nvSpPr>
          <p:cNvPr id="8" name="日期占位符 9">
            <a:extLst>
              <a:ext uri="{FF2B5EF4-FFF2-40B4-BE49-F238E27FC236}">
                <a16:creationId xmlns:a16="http://schemas.microsoft.com/office/drawing/2014/main" id="{FCA4228D-9506-4F25-B5DA-D1DFB18260D5}"/>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7" name="灯片编号占位符 3">
            <a:extLst>
              <a:ext uri="{FF2B5EF4-FFF2-40B4-BE49-F238E27FC236}">
                <a16:creationId xmlns:a16="http://schemas.microsoft.com/office/drawing/2014/main" id="{8D0A689C-C515-4229-8787-79963704E30B}"/>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8026214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4AB3-529E-413F-85B1-5C1BD70860CA}"/>
              </a:ext>
            </a:extLst>
          </p:cNvPr>
          <p:cNvSpPr>
            <a:spLocks noGrp="1"/>
          </p:cNvSpPr>
          <p:nvPr>
            <p:ph type="title"/>
          </p:nvPr>
        </p:nvSpPr>
        <p:spPr/>
        <p:txBody>
          <a:bodyPr>
            <a:normAutofit/>
          </a:bodyPr>
          <a:lstStyle/>
          <a:p>
            <a:r>
              <a:rPr lang="zh-CN" altLang="en-US" dirty="0"/>
              <a:t>安全传输层协议</a:t>
            </a:r>
            <a:r>
              <a:rPr lang="en-US" altLang="zh-CN" dirty="0"/>
              <a:t>TLS </a:t>
            </a:r>
            <a:r>
              <a:rPr lang="en-US" altLang="zh-CN" sz="2800" dirty="0"/>
              <a:t>(10/11)</a:t>
            </a:r>
            <a:endParaRPr lang="zh-CN" altLang="en-US" dirty="0"/>
          </a:p>
        </p:txBody>
      </p:sp>
      <p:sp>
        <p:nvSpPr>
          <p:cNvPr id="5" name="Title 1">
            <a:extLst>
              <a:ext uri="{FF2B5EF4-FFF2-40B4-BE49-F238E27FC236}">
                <a16:creationId xmlns:a16="http://schemas.microsoft.com/office/drawing/2014/main" id="{3B8CD900-19EC-824C-BF74-AADFBF5A172E}"/>
              </a:ext>
            </a:extLst>
          </p:cNvPr>
          <p:cNvSpPr txBox="1">
            <a:spLocks/>
          </p:cNvSpPr>
          <p:nvPr/>
        </p:nvSpPr>
        <p:spPr>
          <a:xfrm>
            <a:off x="663542" y="1198547"/>
            <a:ext cx="10515600" cy="89462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icrosoft YaHei" panose="020B0503020204020204" pitchFamily="34" charset="-122"/>
                <a:cs typeface="+mj-cs"/>
              </a:rPr>
              <a:t>TLS 1.3 </a:t>
            </a:r>
            <a:r>
              <a:rPr kumimoji="0" lang="zh-CN" altLang="en-US" sz="4000" b="0" i="0" u="none" strike="noStrike" kern="1200" cap="none" spc="0" normalizeH="0" baseline="0" noProof="0" dirty="0">
                <a:ln>
                  <a:noFill/>
                </a:ln>
                <a:solidFill>
                  <a:schemeClr val="tx1"/>
                </a:solidFill>
                <a:effectLst/>
                <a:uLnTx/>
                <a:uFillTx/>
                <a:latin typeface="+mn-lt"/>
                <a:ea typeface="Microsoft YaHei" panose="020B0503020204020204" pitchFamily="34" charset="-122"/>
                <a:cs typeface="+mj-cs"/>
              </a:rPr>
              <a:t>握手</a:t>
            </a:r>
            <a:r>
              <a:rPr kumimoji="0" lang="en-US" sz="4000" b="0" i="0" u="none" strike="noStrike" kern="1200" cap="none" spc="0" normalizeH="0" baseline="0" noProof="0" dirty="0">
                <a:ln>
                  <a:noFill/>
                </a:ln>
                <a:solidFill>
                  <a:schemeClr val="tx1"/>
                </a:solidFill>
                <a:effectLst/>
                <a:uLnTx/>
                <a:uFillTx/>
                <a:latin typeface="+mn-lt"/>
                <a:ea typeface="Microsoft YaHei" panose="020B0503020204020204" pitchFamily="34" charset="-122"/>
                <a:cs typeface="+mj-cs"/>
              </a:rPr>
              <a:t>: 1 RTT</a:t>
            </a:r>
            <a:endParaRPr kumimoji="0" lang="en-US" sz="4400" b="0" i="0" u="none" strike="noStrike" kern="1200" cap="none" spc="0" normalizeH="0" baseline="0" noProof="0" dirty="0">
              <a:ln>
                <a:noFill/>
              </a:ln>
              <a:solidFill>
                <a:schemeClr val="tx1"/>
              </a:solidFill>
              <a:effectLst/>
              <a:uLnTx/>
              <a:uFillTx/>
              <a:latin typeface="+mn-lt"/>
              <a:ea typeface="Microsoft YaHei" panose="020B0503020204020204" pitchFamily="34" charset="-122"/>
              <a:cs typeface="+mj-cs"/>
            </a:endParaRPr>
          </a:p>
        </p:txBody>
      </p:sp>
      <p:sp>
        <p:nvSpPr>
          <p:cNvPr id="6" name="Line 73">
            <a:extLst>
              <a:ext uri="{FF2B5EF4-FFF2-40B4-BE49-F238E27FC236}">
                <a16:creationId xmlns:a16="http://schemas.microsoft.com/office/drawing/2014/main" id="{FD2D2176-5510-9F45-87FD-D6A6EC51F7F4}"/>
              </a:ext>
            </a:extLst>
          </p:cNvPr>
          <p:cNvSpPr>
            <a:spLocks noChangeShapeType="1"/>
          </p:cNvSpPr>
          <p:nvPr/>
        </p:nvSpPr>
        <p:spPr bwMode="auto">
          <a:xfrm>
            <a:off x="1376159" y="2757579"/>
            <a:ext cx="4429126" cy="1135261"/>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7" name="Line 74">
            <a:extLst>
              <a:ext uri="{FF2B5EF4-FFF2-40B4-BE49-F238E27FC236}">
                <a16:creationId xmlns:a16="http://schemas.microsoft.com/office/drawing/2014/main" id="{9C9A11CD-F0BB-C549-A8F8-6D4FF0D12F1A}"/>
              </a:ext>
            </a:extLst>
          </p:cNvPr>
          <p:cNvSpPr>
            <a:spLocks noChangeShapeType="1"/>
          </p:cNvSpPr>
          <p:nvPr/>
        </p:nvSpPr>
        <p:spPr bwMode="auto">
          <a:xfrm>
            <a:off x="1316179" y="2667820"/>
            <a:ext cx="15581" cy="3223019"/>
          </a:xfrm>
          <a:prstGeom prst="line">
            <a:avLst/>
          </a:prstGeom>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8" name="Group 92">
            <a:extLst>
              <a:ext uri="{FF2B5EF4-FFF2-40B4-BE49-F238E27FC236}">
                <a16:creationId xmlns:a16="http://schemas.microsoft.com/office/drawing/2014/main" id="{6E8A024B-934D-504C-8896-F75B17C4E30C}"/>
              </a:ext>
            </a:extLst>
          </p:cNvPr>
          <p:cNvGrpSpPr>
            <a:grpSpLocks/>
          </p:cNvGrpSpPr>
          <p:nvPr/>
        </p:nvGrpSpPr>
        <p:grpSpPr bwMode="auto">
          <a:xfrm>
            <a:off x="823522" y="2087835"/>
            <a:ext cx="775403" cy="566176"/>
            <a:chOff x="-44" y="1473"/>
            <a:chExt cx="981" cy="1105"/>
          </a:xfrm>
        </p:grpSpPr>
        <p:pic>
          <p:nvPicPr>
            <p:cNvPr id="9" name="Picture 93" descr="desktop_computer_stylized_medium">
              <a:extLst>
                <a:ext uri="{FF2B5EF4-FFF2-40B4-BE49-F238E27FC236}">
                  <a16:creationId xmlns:a16="http://schemas.microsoft.com/office/drawing/2014/main" id="{FFF52D87-075E-6348-BE99-E8EC7CD1E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94">
              <a:extLst>
                <a:ext uri="{FF2B5EF4-FFF2-40B4-BE49-F238E27FC236}">
                  <a16:creationId xmlns:a16="http://schemas.microsoft.com/office/drawing/2014/main" id="{D7116080-D36D-CD47-8C70-8E42B60EEB2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1" name="Group 95">
            <a:extLst>
              <a:ext uri="{FF2B5EF4-FFF2-40B4-BE49-F238E27FC236}">
                <a16:creationId xmlns:a16="http://schemas.microsoft.com/office/drawing/2014/main" id="{139F01BA-E014-9249-B995-5FAC9C861608}"/>
              </a:ext>
            </a:extLst>
          </p:cNvPr>
          <p:cNvGrpSpPr>
            <a:grpSpLocks/>
          </p:cNvGrpSpPr>
          <p:nvPr/>
        </p:nvGrpSpPr>
        <p:grpSpPr bwMode="auto">
          <a:xfrm>
            <a:off x="5692549" y="2067122"/>
            <a:ext cx="318750" cy="557545"/>
            <a:chOff x="4140" y="429"/>
            <a:chExt cx="1425" cy="2396"/>
          </a:xfrm>
        </p:grpSpPr>
        <p:sp>
          <p:nvSpPr>
            <p:cNvPr id="12" name="Freeform 96">
              <a:extLst>
                <a:ext uri="{FF2B5EF4-FFF2-40B4-BE49-F238E27FC236}">
                  <a16:creationId xmlns:a16="http://schemas.microsoft.com/office/drawing/2014/main" id="{26F68C99-0453-5B45-95CB-564AAAC977D4}"/>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 name="Rectangle 97">
              <a:extLst>
                <a:ext uri="{FF2B5EF4-FFF2-40B4-BE49-F238E27FC236}">
                  <a16:creationId xmlns:a16="http://schemas.microsoft.com/office/drawing/2014/main" id="{86B8B2EC-8A39-8744-AEE7-7DE596B8F46D}"/>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 name="Freeform 98">
              <a:extLst>
                <a:ext uri="{FF2B5EF4-FFF2-40B4-BE49-F238E27FC236}">
                  <a16:creationId xmlns:a16="http://schemas.microsoft.com/office/drawing/2014/main" id="{B016FCC5-1355-7C46-BE07-AA386B36F85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5" name="Freeform 99">
              <a:extLst>
                <a:ext uri="{FF2B5EF4-FFF2-40B4-BE49-F238E27FC236}">
                  <a16:creationId xmlns:a16="http://schemas.microsoft.com/office/drawing/2014/main" id="{E10DD31D-2B99-5E4F-ACC6-3EE07F59D160}"/>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6" name="Rectangle 100">
              <a:extLst>
                <a:ext uri="{FF2B5EF4-FFF2-40B4-BE49-F238E27FC236}">
                  <a16:creationId xmlns:a16="http://schemas.microsoft.com/office/drawing/2014/main" id="{07D055DB-84BC-8141-BF69-FEB626941E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7" name="Group 101">
              <a:extLst>
                <a:ext uri="{FF2B5EF4-FFF2-40B4-BE49-F238E27FC236}">
                  <a16:creationId xmlns:a16="http://schemas.microsoft.com/office/drawing/2014/main" id="{7EBA2B7C-6079-8746-B162-23AD0AB2A8FF}"/>
                </a:ext>
              </a:extLst>
            </p:cNvPr>
            <p:cNvGrpSpPr>
              <a:grpSpLocks/>
            </p:cNvGrpSpPr>
            <p:nvPr/>
          </p:nvGrpSpPr>
          <p:grpSpPr bwMode="auto">
            <a:xfrm>
              <a:off x="4752" y="664"/>
              <a:ext cx="578" cy="148"/>
              <a:chOff x="617" y="2566"/>
              <a:chExt cx="721" cy="142"/>
            </a:xfrm>
          </p:grpSpPr>
          <p:sp>
            <p:nvSpPr>
              <p:cNvPr id="42" name="AutoShape 102">
                <a:extLst>
                  <a:ext uri="{FF2B5EF4-FFF2-40B4-BE49-F238E27FC236}">
                    <a16:creationId xmlns:a16="http://schemas.microsoft.com/office/drawing/2014/main" id="{0B5CF742-03A1-6840-937B-1734F87445A4}"/>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3" name="AutoShape 103">
                <a:extLst>
                  <a:ext uri="{FF2B5EF4-FFF2-40B4-BE49-F238E27FC236}">
                    <a16:creationId xmlns:a16="http://schemas.microsoft.com/office/drawing/2014/main" id="{B8E8974D-EF0D-0B4E-B873-CD95E1DB3BE9}"/>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8" name="Rectangle 104">
              <a:extLst>
                <a:ext uri="{FF2B5EF4-FFF2-40B4-BE49-F238E27FC236}">
                  <a16:creationId xmlns:a16="http://schemas.microsoft.com/office/drawing/2014/main" id="{C1375B90-3426-4144-81E9-3AB17E3B599D}"/>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9" name="Group 105">
              <a:extLst>
                <a:ext uri="{FF2B5EF4-FFF2-40B4-BE49-F238E27FC236}">
                  <a16:creationId xmlns:a16="http://schemas.microsoft.com/office/drawing/2014/main" id="{F5B4E34A-A543-A54C-B5B9-24CF5E72BF5E}"/>
                </a:ext>
              </a:extLst>
            </p:cNvPr>
            <p:cNvGrpSpPr>
              <a:grpSpLocks/>
            </p:cNvGrpSpPr>
            <p:nvPr/>
          </p:nvGrpSpPr>
          <p:grpSpPr bwMode="auto">
            <a:xfrm>
              <a:off x="4745" y="993"/>
              <a:ext cx="585" cy="134"/>
              <a:chOff x="611" y="2567"/>
              <a:chExt cx="730" cy="139"/>
            </a:xfrm>
          </p:grpSpPr>
          <p:sp>
            <p:nvSpPr>
              <p:cNvPr id="40" name="AutoShape 106">
                <a:extLst>
                  <a:ext uri="{FF2B5EF4-FFF2-40B4-BE49-F238E27FC236}">
                    <a16:creationId xmlns:a16="http://schemas.microsoft.com/office/drawing/2014/main" id="{4460BD36-1985-6243-8FEF-6363BA07CC2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1" name="AutoShape 107">
                <a:extLst>
                  <a:ext uri="{FF2B5EF4-FFF2-40B4-BE49-F238E27FC236}">
                    <a16:creationId xmlns:a16="http://schemas.microsoft.com/office/drawing/2014/main" id="{04A041AD-0228-384D-A83E-190B8418A6DD}"/>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0" name="Rectangle 108">
              <a:extLst>
                <a:ext uri="{FF2B5EF4-FFF2-40B4-BE49-F238E27FC236}">
                  <a16:creationId xmlns:a16="http://schemas.microsoft.com/office/drawing/2014/main" id="{996612E0-5C46-C249-9643-F7B6C380E813}"/>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 name="Rectangle 109">
              <a:extLst>
                <a:ext uri="{FF2B5EF4-FFF2-40B4-BE49-F238E27FC236}">
                  <a16:creationId xmlns:a16="http://schemas.microsoft.com/office/drawing/2014/main" id="{DCF6931C-69E4-FE4E-B760-71FAC5A164A9}"/>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2" name="Group 110">
              <a:extLst>
                <a:ext uri="{FF2B5EF4-FFF2-40B4-BE49-F238E27FC236}">
                  <a16:creationId xmlns:a16="http://schemas.microsoft.com/office/drawing/2014/main" id="{CAB625F0-0691-D04B-B240-3FB9F1166343}"/>
                </a:ext>
              </a:extLst>
            </p:cNvPr>
            <p:cNvGrpSpPr>
              <a:grpSpLocks/>
            </p:cNvGrpSpPr>
            <p:nvPr/>
          </p:nvGrpSpPr>
          <p:grpSpPr bwMode="auto">
            <a:xfrm>
              <a:off x="4738" y="1633"/>
              <a:ext cx="578" cy="149"/>
              <a:chOff x="618" y="2571"/>
              <a:chExt cx="720" cy="137"/>
            </a:xfrm>
          </p:grpSpPr>
          <p:sp>
            <p:nvSpPr>
              <p:cNvPr id="38" name="AutoShape 111">
                <a:extLst>
                  <a:ext uri="{FF2B5EF4-FFF2-40B4-BE49-F238E27FC236}">
                    <a16:creationId xmlns:a16="http://schemas.microsoft.com/office/drawing/2014/main" id="{1798E5BB-0EE4-B14D-A096-D6DF8E1A3F88}"/>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9" name="AutoShape 112">
                <a:extLst>
                  <a:ext uri="{FF2B5EF4-FFF2-40B4-BE49-F238E27FC236}">
                    <a16:creationId xmlns:a16="http://schemas.microsoft.com/office/drawing/2014/main" id="{37D6D764-BBE7-2C4C-B814-C8433A2520D4}"/>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3" name="Freeform 113">
              <a:extLst>
                <a:ext uri="{FF2B5EF4-FFF2-40B4-BE49-F238E27FC236}">
                  <a16:creationId xmlns:a16="http://schemas.microsoft.com/office/drawing/2014/main" id="{2735D8B7-00A2-114C-8592-1506F5632F16}"/>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 name="Group 114">
              <a:extLst>
                <a:ext uri="{FF2B5EF4-FFF2-40B4-BE49-F238E27FC236}">
                  <a16:creationId xmlns:a16="http://schemas.microsoft.com/office/drawing/2014/main" id="{D2FEF0BF-A9A6-B94E-AEC6-B75180F9C2AB}"/>
                </a:ext>
              </a:extLst>
            </p:cNvPr>
            <p:cNvGrpSpPr>
              <a:grpSpLocks/>
            </p:cNvGrpSpPr>
            <p:nvPr/>
          </p:nvGrpSpPr>
          <p:grpSpPr bwMode="auto">
            <a:xfrm>
              <a:off x="4738" y="1327"/>
              <a:ext cx="584" cy="141"/>
              <a:chOff x="613" y="2568"/>
              <a:chExt cx="728" cy="141"/>
            </a:xfrm>
          </p:grpSpPr>
          <p:sp>
            <p:nvSpPr>
              <p:cNvPr id="36" name="AutoShape 115">
                <a:extLst>
                  <a:ext uri="{FF2B5EF4-FFF2-40B4-BE49-F238E27FC236}">
                    <a16:creationId xmlns:a16="http://schemas.microsoft.com/office/drawing/2014/main" id="{8ED374E1-9B28-E146-BDED-A72B05703C74}"/>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7" name="AutoShape 116">
                <a:extLst>
                  <a:ext uri="{FF2B5EF4-FFF2-40B4-BE49-F238E27FC236}">
                    <a16:creationId xmlns:a16="http://schemas.microsoft.com/office/drawing/2014/main" id="{D587FE6E-D81D-534E-8051-418AD812D90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5" name="Rectangle 117">
              <a:extLst>
                <a:ext uri="{FF2B5EF4-FFF2-40B4-BE49-F238E27FC236}">
                  <a16:creationId xmlns:a16="http://schemas.microsoft.com/office/drawing/2014/main" id="{B1AB82F8-F3C2-2C41-87BC-893365048E72}"/>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 name="Freeform 118">
              <a:extLst>
                <a:ext uri="{FF2B5EF4-FFF2-40B4-BE49-F238E27FC236}">
                  <a16:creationId xmlns:a16="http://schemas.microsoft.com/office/drawing/2014/main" id="{FFFBD39F-75BA-A04D-A04B-8A96E36414E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 name="Freeform 119">
              <a:extLst>
                <a:ext uri="{FF2B5EF4-FFF2-40B4-BE49-F238E27FC236}">
                  <a16:creationId xmlns:a16="http://schemas.microsoft.com/office/drawing/2014/main" id="{423E4EEF-52F1-274F-8150-7B8FE36B1DF4}"/>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 name="Oval 120">
              <a:extLst>
                <a:ext uri="{FF2B5EF4-FFF2-40B4-BE49-F238E27FC236}">
                  <a16:creationId xmlns:a16="http://schemas.microsoft.com/office/drawing/2014/main" id="{8E622F2C-9916-E44C-8D15-A3EB50990693}"/>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9" name="Freeform 121">
              <a:extLst>
                <a:ext uri="{FF2B5EF4-FFF2-40B4-BE49-F238E27FC236}">
                  <a16:creationId xmlns:a16="http://schemas.microsoft.com/office/drawing/2014/main" id="{2B2C122C-9558-C74A-B292-6745935E5DAC}"/>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 name="AutoShape 122">
              <a:extLst>
                <a:ext uri="{FF2B5EF4-FFF2-40B4-BE49-F238E27FC236}">
                  <a16:creationId xmlns:a16="http://schemas.microsoft.com/office/drawing/2014/main" id="{9EB66954-1692-804C-9BE3-43BB692EDE41}"/>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1" name="AutoShape 123">
              <a:extLst>
                <a:ext uri="{FF2B5EF4-FFF2-40B4-BE49-F238E27FC236}">
                  <a16:creationId xmlns:a16="http://schemas.microsoft.com/office/drawing/2014/main" id="{2BACD6F5-3BD3-8443-98EE-6D7911FBA4EF}"/>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2" name="Oval 124">
              <a:extLst>
                <a:ext uri="{FF2B5EF4-FFF2-40B4-BE49-F238E27FC236}">
                  <a16:creationId xmlns:a16="http://schemas.microsoft.com/office/drawing/2014/main" id="{2287EC08-ED14-2548-BC2D-0D0B10C39EE8}"/>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3" name="Oval 125">
              <a:extLst>
                <a:ext uri="{FF2B5EF4-FFF2-40B4-BE49-F238E27FC236}">
                  <a16:creationId xmlns:a16="http://schemas.microsoft.com/office/drawing/2014/main" id="{31709B70-F20F-5045-B062-881A30E1B4BB}"/>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endParaRPr>
            </a:p>
          </p:txBody>
        </p:sp>
        <p:sp>
          <p:nvSpPr>
            <p:cNvPr id="34" name="Oval 126">
              <a:extLst>
                <a:ext uri="{FF2B5EF4-FFF2-40B4-BE49-F238E27FC236}">
                  <a16:creationId xmlns:a16="http://schemas.microsoft.com/office/drawing/2014/main" id="{2AB72B66-2D1D-5D48-9738-F7A60A6DE44E}"/>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5" name="Rectangle 127">
              <a:extLst>
                <a:ext uri="{FF2B5EF4-FFF2-40B4-BE49-F238E27FC236}">
                  <a16:creationId xmlns:a16="http://schemas.microsoft.com/office/drawing/2014/main" id="{5182F070-FBAE-C742-8223-21FCE45B2518}"/>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45" name="Line 73">
            <a:extLst>
              <a:ext uri="{FF2B5EF4-FFF2-40B4-BE49-F238E27FC236}">
                <a16:creationId xmlns:a16="http://schemas.microsoft.com/office/drawing/2014/main" id="{73AB1539-E1D3-A74D-B91D-21C37901A473}"/>
              </a:ext>
            </a:extLst>
          </p:cNvPr>
          <p:cNvSpPr>
            <a:spLocks noChangeShapeType="1"/>
          </p:cNvSpPr>
          <p:nvPr/>
        </p:nvSpPr>
        <p:spPr bwMode="auto">
          <a:xfrm flipH="1">
            <a:off x="1356279" y="3963581"/>
            <a:ext cx="4453089" cy="74874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6" name="Line 73">
            <a:extLst>
              <a:ext uri="{FF2B5EF4-FFF2-40B4-BE49-F238E27FC236}">
                <a16:creationId xmlns:a16="http://schemas.microsoft.com/office/drawing/2014/main" id="{B119B6F9-3051-4845-8DC3-AC7CA82816DE}"/>
              </a:ext>
            </a:extLst>
          </p:cNvPr>
          <p:cNvSpPr>
            <a:spLocks noChangeShapeType="1"/>
          </p:cNvSpPr>
          <p:nvPr/>
        </p:nvSpPr>
        <p:spPr bwMode="auto">
          <a:xfrm>
            <a:off x="1356281" y="4990573"/>
            <a:ext cx="4431058" cy="9002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47" name="Group 109">
            <a:extLst>
              <a:ext uri="{FF2B5EF4-FFF2-40B4-BE49-F238E27FC236}">
                <a16:creationId xmlns:a16="http://schemas.microsoft.com/office/drawing/2014/main" id="{66FD78D8-A011-BF41-BF8B-F55B6EBED7DB}"/>
              </a:ext>
            </a:extLst>
          </p:cNvPr>
          <p:cNvGrpSpPr/>
          <p:nvPr/>
        </p:nvGrpSpPr>
        <p:grpSpPr>
          <a:xfrm>
            <a:off x="1598925" y="2250342"/>
            <a:ext cx="3253491" cy="1253669"/>
            <a:chOff x="1706701" y="1760321"/>
            <a:chExt cx="3253491" cy="1253669"/>
          </a:xfrm>
        </p:grpSpPr>
        <p:sp>
          <p:nvSpPr>
            <p:cNvPr id="48" name="Rectangle 77">
              <a:extLst>
                <a:ext uri="{FF2B5EF4-FFF2-40B4-BE49-F238E27FC236}">
                  <a16:creationId xmlns:a16="http://schemas.microsoft.com/office/drawing/2014/main" id="{F8CA38D6-DA75-DA48-A714-1C05DAF7BDE9}"/>
                </a:ext>
              </a:extLst>
            </p:cNvPr>
            <p:cNvSpPr>
              <a:spLocks noChangeArrowheads="1"/>
            </p:cNvSpPr>
            <p:nvPr/>
          </p:nvSpPr>
          <p:spPr bwMode="auto">
            <a:xfrm>
              <a:off x="3442912" y="2409556"/>
              <a:ext cx="1049579"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9" name="Rectangle 79">
              <a:extLst>
                <a:ext uri="{FF2B5EF4-FFF2-40B4-BE49-F238E27FC236}">
                  <a16:creationId xmlns:a16="http://schemas.microsoft.com/office/drawing/2014/main" id="{27341C0E-38B0-8E4B-B70A-41ED33D9D64C}"/>
                </a:ext>
              </a:extLst>
            </p:cNvPr>
            <p:cNvSpPr>
              <a:spLocks noChangeArrowheads="1"/>
            </p:cNvSpPr>
            <p:nvPr/>
          </p:nvSpPr>
          <p:spPr bwMode="auto">
            <a:xfrm>
              <a:off x="2198572" y="2658404"/>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0" name="Rectangle 72">
              <a:extLst>
                <a:ext uri="{FF2B5EF4-FFF2-40B4-BE49-F238E27FC236}">
                  <a16:creationId xmlns:a16="http://schemas.microsoft.com/office/drawing/2014/main" id="{D3C8411C-D034-C847-A430-7115B6AF6DC3}"/>
                </a:ext>
              </a:extLst>
            </p:cNvPr>
            <p:cNvSpPr/>
            <p:nvPr/>
          </p:nvSpPr>
          <p:spPr>
            <a:xfrm>
              <a:off x="2067341" y="1760321"/>
              <a:ext cx="2892851" cy="1065882"/>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80B4A451-6D15-754A-81D3-3A6437D01540}"/>
                </a:ext>
              </a:extLst>
            </p:cNvPr>
            <p:cNvSpPr txBox="1"/>
            <p:nvPr/>
          </p:nvSpPr>
          <p:spPr>
            <a:xfrm>
              <a:off x="2029704" y="1808353"/>
              <a:ext cx="2906104" cy="898708"/>
            </a:xfrm>
            <a:prstGeom prst="rect">
              <a:avLst/>
            </a:prstGeom>
            <a:noFill/>
          </p:spPr>
          <p:txBody>
            <a:bodyPr wrap="square" rtlCol="0">
              <a:spAutoFit/>
            </a:bodyPr>
            <a:lstStyle/>
            <a:p>
              <a:pPr>
                <a:buClr>
                  <a:srgbClr val="7030A0"/>
                </a:buClr>
              </a:pPr>
              <a:r>
                <a:rPr lang="zh-CN" altLang="en-US" sz="2000" dirty="0"/>
                <a:t>客户端</a:t>
              </a:r>
              <a:r>
                <a:rPr lang="en-US" sz="2000" dirty="0"/>
                <a:t>:</a:t>
              </a:r>
            </a:p>
            <a:p>
              <a:pPr marL="285750" indent="-220663">
                <a:lnSpc>
                  <a:spcPct val="90000"/>
                </a:lnSpc>
                <a:buClr>
                  <a:srgbClr val="7030A0"/>
                </a:buClr>
                <a:buFont typeface="Wingdings" pitchFamily="2" charset="2"/>
                <a:buChar char="§"/>
              </a:pPr>
              <a:r>
                <a:rPr lang="zh-CN" altLang="en-US" dirty="0"/>
                <a:t>支持的密码套件</a:t>
              </a:r>
              <a:endParaRPr lang="en-US" dirty="0"/>
            </a:p>
            <a:p>
              <a:pPr marL="285750" indent="-220663">
                <a:lnSpc>
                  <a:spcPct val="90000"/>
                </a:lnSpc>
                <a:buClr>
                  <a:srgbClr val="7030A0"/>
                </a:buClr>
                <a:buFont typeface="Wingdings" pitchFamily="2" charset="2"/>
                <a:buChar char="§"/>
              </a:pPr>
              <a:r>
                <a:rPr lang="en-US" altLang="zh-CN" dirty="0"/>
                <a:t>DH</a:t>
              </a:r>
              <a:r>
                <a:rPr lang="zh-CN" altLang="en-US" dirty="0"/>
                <a:t>密钥协商协议和参数</a:t>
              </a:r>
              <a:endParaRPr lang="en-US" dirty="0"/>
            </a:p>
          </p:txBody>
        </p:sp>
        <p:grpSp>
          <p:nvGrpSpPr>
            <p:cNvPr id="52" name="Group 84">
              <a:extLst>
                <a:ext uri="{FF2B5EF4-FFF2-40B4-BE49-F238E27FC236}">
                  <a16:creationId xmlns:a16="http://schemas.microsoft.com/office/drawing/2014/main" id="{879AF327-7180-2D4F-B786-6C4D99E8780B}"/>
                </a:ext>
              </a:extLst>
            </p:cNvPr>
            <p:cNvGrpSpPr/>
            <p:nvPr/>
          </p:nvGrpSpPr>
          <p:grpSpPr>
            <a:xfrm>
              <a:off x="1706701" y="2080590"/>
              <a:ext cx="318052" cy="351406"/>
              <a:chOff x="10015814" y="1484243"/>
              <a:chExt cx="318052" cy="351406"/>
            </a:xfrm>
          </p:grpSpPr>
          <p:sp>
            <p:nvSpPr>
              <p:cNvPr id="53" name="Oval 83">
                <a:extLst>
                  <a:ext uri="{FF2B5EF4-FFF2-40B4-BE49-F238E27FC236}">
                    <a16:creationId xmlns:a16="http://schemas.microsoft.com/office/drawing/2014/main" id="{C56D9E5A-5ED3-374B-9790-3B78253C2B98}"/>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A0280EBC-BB7A-564A-963E-3E72488991D3}"/>
                  </a:ext>
                </a:extLst>
              </p:cNvPr>
              <p:cNvSpPr txBox="1"/>
              <p:nvPr/>
            </p:nvSpPr>
            <p:spPr>
              <a:xfrm>
                <a:off x="10029066" y="1484243"/>
                <a:ext cx="301686" cy="307642"/>
              </a:xfrm>
              <a:prstGeom prst="rect">
                <a:avLst/>
              </a:prstGeom>
              <a:noFill/>
            </p:spPr>
            <p:txBody>
              <a:bodyPr wrap="square" rtlCol="0">
                <a:spAutoFit/>
              </a:bodyPr>
              <a:lstStyle/>
              <a:p>
                <a:r>
                  <a:rPr lang="en-US" dirty="0">
                    <a:solidFill>
                      <a:srgbClr val="C00000"/>
                    </a:solidFill>
                  </a:rPr>
                  <a:t>1</a:t>
                </a:r>
              </a:p>
            </p:txBody>
          </p:sp>
        </p:grpSp>
      </p:grpSp>
      <p:grpSp>
        <p:nvGrpSpPr>
          <p:cNvPr id="55" name="Group 110">
            <a:extLst>
              <a:ext uri="{FF2B5EF4-FFF2-40B4-BE49-F238E27FC236}">
                <a16:creationId xmlns:a16="http://schemas.microsoft.com/office/drawing/2014/main" id="{AAE94685-FD97-0B41-8CD2-EFB1AACB74B8}"/>
              </a:ext>
            </a:extLst>
          </p:cNvPr>
          <p:cNvGrpSpPr/>
          <p:nvPr/>
        </p:nvGrpSpPr>
        <p:grpSpPr>
          <a:xfrm>
            <a:off x="1866847" y="3901111"/>
            <a:ext cx="3442735" cy="1139687"/>
            <a:chOff x="2020957" y="3160644"/>
            <a:chExt cx="3442735" cy="1139687"/>
          </a:xfrm>
        </p:grpSpPr>
        <p:grpSp>
          <p:nvGrpSpPr>
            <p:cNvPr id="56" name="Group 81">
              <a:extLst>
                <a:ext uri="{FF2B5EF4-FFF2-40B4-BE49-F238E27FC236}">
                  <a16:creationId xmlns:a16="http://schemas.microsoft.com/office/drawing/2014/main" id="{33401A1E-798A-B043-A313-16D3E1D0D4E3}"/>
                </a:ext>
              </a:extLst>
            </p:cNvPr>
            <p:cNvGrpSpPr/>
            <p:nvPr/>
          </p:nvGrpSpPr>
          <p:grpSpPr>
            <a:xfrm>
              <a:off x="2020957" y="3160644"/>
              <a:ext cx="3290369" cy="1139687"/>
              <a:chOff x="8382000" y="2670313"/>
              <a:chExt cx="3290369" cy="1139687"/>
            </a:xfrm>
          </p:grpSpPr>
          <p:sp>
            <p:nvSpPr>
              <p:cNvPr id="60" name="Rectangle 79">
                <a:extLst>
                  <a:ext uri="{FF2B5EF4-FFF2-40B4-BE49-F238E27FC236}">
                    <a16:creationId xmlns:a16="http://schemas.microsoft.com/office/drawing/2014/main" id="{929B3F4D-DC3B-524F-832B-72A27F4E7222}"/>
                  </a:ext>
                </a:extLst>
              </p:cNvPr>
              <p:cNvSpPr>
                <a:spLocks noChangeArrowheads="1"/>
              </p:cNvSpPr>
              <p:nvPr/>
            </p:nvSpPr>
            <p:spPr bwMode="auto">
              <a:xfrm>
                <a:off x="8526484" y="3407153"/>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1" name="Rectangle 79">
                <a:extLst>
                  <a:ext uri="{FF2B5EF4-FFF2-40B4-BE49-F238E27FC236}">
                    <a16:creationId xmlns:a16="http://schemas.microsoft.com/office/drawing/2014/main" id="{5AE9F0B4-D415-2D4C-8FE9-1E41596DEA9F}"/>
                  </a:ext>
                </a:extLst>
              </p:cNvPr>
              <p:cNvSpPr/>
              <p:nvPr/>
            </p:nvSpPr>
            <p:spPr>
              <a:xfrm>
                <a:off x="8382000" y="2683565"/>
                <a:ext cx="3009953" cy="1126435"/>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11876DC1-8D84-6748-BD43-CDCAB74776FE}"/>
                  </a:ext>
                </a:extLst>
              </p:cNvPr>
              <p:cNvSpPr txBox="1"/>
              <p:nvPr/>
            </p:nvSpPr>
            <p:spPr>
              <a:xfrm>
                <a:off x="8382000" y="2670313"/>
                <a:ext cx="3290369" cy="898708"/>
              </a:xfrm>
              <a:prstGeom prst="rect">
                <a:avLst/>
              </a:prstGeom>
              <a:noFill/>
            </p:spPr>
            <p:txBody>
              <a:bodyPr wrap="square" rtlCol="0">
                <a:spAutoFit/>
              </a:bodyPr>
              <a:lstStyle/>
              <a:p>
                <a:pPr>
                  <a:buClr>
                    <a:srgbClr val="7030A0"/>
                  </a:buClr>
                </a:pPr>
                <a:r>
                  <a:rPr lang="zh-CN" altLang="en-US" sz="2000" dirty="0"/>
                  <a:t>服务器</a:t>
                </a:r>
                <a:r>
                  <a:rPr lang="en-US" sz="2000" dirty="0"/>
                  <a:t>:</a:t>
                </a:r>
              </a:p>
              <a:p>
                <a:pPr marL="285750" indent="-220663">
                  <a:lnSpc>
                    <a:spcPct val="90000"/>
                  </a:lnSpc>
                  <a:buClr>
                    <a:srgbClr val="7030A0"/>
                  </a:buClr>
                  <a:buFont typeface="Wingdings" pitchFamily="2" charset="2"/>
                  <a:buChar char="§"/>
                </a:pPr>
                <a:r>
                  <a:rPr lang="zh-CN" altLang="en-US" dirty="0"/>
                  <a:t>选择的密码套件</a:t>
                </a:r>
                <a:endParaRPr lang="en-US" dirty="0"/>
              </a:p>
              <a:p>
                <a:pPr marL="285750" indent="-220663">
                  <a:lnSpc>
                    <a:spcPct val="90000"/>
                  </a:lnSpc>
                  <a:buClr>
                    <a:srgbClr val="7030A0"/>
                  </a:buClr>
                  <a:buFont typeface="Wingdings" pitchFamily="2" charset="2"/>
                  <a:buChar char="§"/>
                </a:pPr>
                <a:r>
                  <a:rPr lang="en-US" altLang="zh-CN" dirty="0"/>
                  <a:t>DH</a:t>
                </a:r>
                <a:r>
                  <a:rPr lang="zh-CN" altLang="en-US" dirty="0"/>
                  <a:t>密钥协商协议和参数</a:t>
                </a:r>
                <a:endParaRPr lang="en-US" dirty="0"/>
              </a:p>
            </p:txBody>
          </p:sp>
        </p:grpSp>
        <p:grpSp>
          <p:nvGrpSpPr>
            <p:cNvPr id="57" name="Group 85">
              <a:extLst>
                <a:ext uri="{FF2B5EF4-FFF2-40B4-BE49-F238E27FC236}">
                  <a16:creationId xmlns:a16="http://schemas.microsoft.com/office/drawing/2014/main" id="{84B20F14-67AA-4449-8216-AA9235811F84}"/>
                </a:ext>
              </a:extLst>
            </p:cNvPr>
            <p:cNvGrpSpPr/>
            <p:nvPr/>
          </p:nvGrpSpPr>
          <p:grpSpPr>
            <a:xfrm>
              <a:off x="5145640" y="3332921"/>
              <a:ext cx="318052" cy="369332"/>
              <a:chOff x="10015814" y="1484244"/>
              <a:chExt cx="318052" cy="369332"/>
            </a:xfrm>
          </p:grpSpPr>
          <p:sp>
            <p:nvSpPr>
              <p:cNvPr id="58" name="Oval 86">
                <a:extLst>
                  <a:ext uri="{FF2B5EF4-FFF2-40B4-BE49-F238E27FC236}">
                    <a16:creationId xmlns:a16="http://schemas.microsoft.com/office/drawing/2014/main" id="{8FEE8FED-9849-0640-ADC2-A51F04F1D092}"/>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BA7D11A2-826D-6F4D-8085-88C8D0B18D5C}"/>
                  </a:ext>
                </a:extLst>
              </p:cNvPr>
              <p:cNvSpPr txBox="1"/>
              <p:nvPr/>
            </p:nvSpPr>
            <p:spPr>
              <a:xfrm>
                <a:off x="10029066" y="1484244"/>
                <a:ext cx="301686" cy="369332"/>
              </a:xfrm>
              <a:prstGeom prst="rect">
                <a:avLst/>
              </a:prstGeom>
              <a:noFill/>
            </p:spPr>
            <p:txBody>
              <a:bodyPr wrap="none" rtlCol="0">
                <a:spAutoFit/>
              </a:bodyPr>
              <a:lstStyle/>
              <a:p>
                <a:r>
                  <a:rPr lang="en-US" dirty="0">
                    <a:solidFill>
                      <a:srgbClr val="C00000"/>
                    </a:solidFill>
                  </a:rPr>
                  <a:t>2</a:t>
                </a:r>
              </a:p>
            </p:txBody>
          </p:sp>
        </p:grpSp>
      </p:grpSp>
      <p:grpSp>
        <p:nvGrpSpPr>
          <p:cNvPr id="63" name="Group 88">
            <a:extLst>
              <a:ext uri="{FF2B5EF4-FFF2-40B4-BE49-F238E27FC236}">
                <a16:creationId xmlns:a16="http://schemas.microsoft.com/office/drawing/2014/main" id="{46A04956-A9EC-9F4E-B0FD-8BDF21A502C5}"/>
              </a:ext>
            </a:extLst>
          </p:cNvPr>
          <p:cNvGrpSpPr/>
          <p:nvPr/>
        </p:nvGrpSpPr>
        <p:grpSpPr>
          <a:xfrm>
            <a:off x="876730" y="4639443"/>
            <a:ext cx="318052" cy="369332"/>
            <a:chOff x="10015814" y="1484244"/>
            <a:chExt cx="318052" cy="369332"/>
          </a:xfrm>
        </p:grpSpPr>
        <p:sp>
          <p:nvSpPr>
            <p:cNvPr id="64" name="Oval 89">
              <a:extLst>
                <a:ext uri="{FF2B5EF4-FFF2-40B4-BE49-F238E27FC236}">
                  <a16:creationId xmlns:a16="http://schemas.microsoft.com/office/drawing/2014/main" id="{DA21D853-0AA1-3E42-8F47-15ECB71F1459}"/>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06F4317B-0829-2745-8E4A-0EBC142CF32B}"/>
                </a:ext>
              </a:extLst>
            </p:cNvPr>
            <p:cNvSpPr txBox="1"/>
            <p:nvPr/>
          </p:nvSpPr>
          <p:spPr>
            <a:xfrm>
              <a:off x="10029066" y="1484244"/>
              <a:ext cx="301686" cy="369332"/>
            </a:xfrm>
            <a:prstGeom prst="rect">
              <a:avLst/>
            </a:prstGeom>
            <a:noFill/>
          </p:spPr>
          <p:txBody>
            <a:bodyPr wrap="none" rtlCol="0">
              <a:spAutoFit/>
            </a:bodyPr>
            <a:lstStyle/>
            <a:p>
              <a:r>
                <a:rPr lang="en-US" dirty="0">
                  <a:solidFill>
                    <a:srgbClr val="C00000"/>
                  </a:solidFill>
                </a:rPr>
                <a:t>3</a:t>
              </a:r>
            </a:p>
          </p:txBody>
        </p:sp>
      </p:grpSp>
      <p:sp>
        <p:nvSpPr>
          <p:cNvPr id="66" name="TextBox 65">
            <a:extLst>
              <a:ext uri="{FF2B5EF4-FFF2-40B4-BE49-F238E27FC236}">
                <a16:creationId xmlns:a16="http://schemas.microsoft.com/office/drawing/2014/main" id="{3C5895EB-3741-A047-8065-8814A15AE75E}"/>
              </a:ext>
            </a:extLst>
          </p:cNvPr>
          <p:cNvSpPr txBox="1"/>
          <p:nvPr/>
        </p:nvSpPr>
        <p:spPr>
          <a:xfrm>
            <a:off x="826552" y="5890840"/>
            <a:ext cx="940904" cy="409023"/>
          </a:xfrm>
          <a:prstGeom prst="rect">
            <a:avLst/>
          </a:prstGeom>
          <a:noFill/>
        </p:spPr>
        <p:txBody>
          <a:bodyPr wrap="square" rtlCol="0">
            <a:spAutoFit/>
          </a:bodyPr>
          <a:lstStyle/>
          <a:p>
            <a:pPr>
              <a:lnSpc>
                <a:spcPct val="85000"/>
              </a:lnSpc>
            </a:pPr>
            <a:r>
              <a:rPr lang="en-US" sz="2400" dirty="0"/>
              <a:t>client </a:t>
            </a:r>
          </a:p>
        </p:txBody>
      </p:sp>
      <p:sp>
        <p:nvSpPr>
          <p:cNvPr id="67" name="TextBox 66">
            <a:extLst>
              <a:ext uri="{FF2B5EF4-FFF2-40B4-BE49-F238E27FC236}">
                <a16:creationId xmlns:a16="http://schemas.microsoft.com/office/drawing/2014/main" id="{45AAEDA9-73ED-5A45-B4A9-823B5C3F169C}"/>
              </a:ext>
            </a:extLst>
          </p:cNvPr>
          <p:cNvSpPr txBox="1"/>
          <p:nvPr/>
        </p:nvSpPr>
        <p:spPr>
          <a:xfrm>
            <a:off x="5317962" y="5988175"/>
            <a:ext cx="1013792" cy="409023"/>
          </a:xfrm>
          <a:prstGeom prst="rect">
            <a:avLst/>
          </a:prstGeom>
          <a:noFill/>
        </p:spPr>
        <p:txBody>
          <a:bodyPr wrap="square" rtlCol="0">
            <a:spAutoFit/>
          </a:bodyPr>
          <a:lstStyle/>
          <a:p>
            <a:pPr>
              <a:lnSpc>
                <a:spcPct val="85000"/>
              </a:lnSpc>
            </a:pPr>
            <a:r>
              <a:rPr lang="en-US" sz="2400" dirty="0"/>
              <a:t>server </a:t>
            </a:r>
          </a:p>
        </p:txBody>
      </p:sp>
      <p:grpSp>
        <p:nvGrpSpPr>
          <p:cNvPr id="68" name="Group 100">
            <a:extLst>
              <a:ext uri="{FF2B5EF4-FFF2-40B4-BE49-F238E27FC236}">
                <a16:creationId xmlns:a16="http://schemas.microsoft.com/office/drawing/2014/main" id="{08D2E281-5D35-6042-A1B3-F9E2FBADECFB}"/>
              </a:ext>
            </a:extLst>
          </p:cNvPr>
          <p:cNvGrpSpPr/>
          <p:nvPr/>
        </p:nvGrpSpPr>
        <p:grpSpPr>
          <a:xfrm>
            <a:off x="6944086" y="1704086"/>
            <a:ext cx="4775747" cy="1039822"/>
            <a:chOff x="7098196" y="1159564"/>
            <a:chExt cx="4775747" cy="1039822"/>
          </a:xfrm>
        </p:grpSpPr>
        <p:sp>
          <p:nvSpPr>
            <p:cNvPr id="69" name="TextBox 68">
              <a:extLst>
                <a:ext uri="{FF2B5EF4-FFF2-40B4-BE49-F238E27FC236}">
                  <a16:creationId xmlns:a16="http://schemas.microsoft.com/office/drawing/2014/main" id="{AC36F151-9EED-B348-96AA-8062FCF1CB3B}"/>
                </a:ext>
              </a:extLst>
            </p:cNvPr>
            <p:cNvSpPr txBox="1"/>
            <p:nvPr/>
          </p:nvSpPr>
          <p:spPr>
            <a:xfrm>
              <a:off x="7421212" y="1165257"/>
              <a:ext cx="4452731" cy="1034129"/>
            </a:xfrm>
            <a:prstGeom prst="rect">
              <a:avLst/>
            </a:prstGeom>
            <a:noFill/>
          </p:spPr>
          <p:txBody>
            <a:bodyPr wrap="square" rtlCol="0">
              <a:spAutoFit/>
            </a:bodyPr>
            <a:lstStyle/>
            <a:p>
              <a:pPr>
                <a:lnSpc>
                  <a:spcPct val="85000"/>
                </a:lnSpc>
              </a:pPr>
              <a:r>
                <a:rPr lang="zh-CN" altLang="en-US" sz="2400" dirty="0"/>
                <a:t>客户端</a:t>
              </a:r>
              <a:r>
                <a:rPr lang="en-US" sz="2400" dirty="0"/>
                <a:t> TLS </a:t>
              </a:r>
              <a:r>
                <a:rPr lang="zh-CN" altLang="en-US" sz="2400" dirty="0"/>
                <a:t>询问消息</a:t>
              </a:r>
              <a:r>
                <a:rPr lang="en-US" sz="2400" dirty="0"/>
                <a:t>: </a:t>
              </a:r>
            </a:p>
            <a:p>
              <a:pPr marL="342900" indent="-225425">
                <a:lnSpc>
                  <a:spcPct val="85000"/>
                </a:lnSpc>
                <a:buClr>
                  <a:srgbClr val="0012A0"/>
                </a:buClr>
                <a:buFont typeface="Wingdings" pitchFamily="2" charset="2"/>
                <a:buChar char="§"/>
              </a:pPr>
              <a:r>
                <a:rPr lang="zh-CN" altLang="en-US" sz="2400" dirty="0"/>
                <a:t>猜测密钥协商协议和参数</a:t>
              </a:r>
              <a:endParaRPr lang="en-US" sz="2400" dirty="0"/>
            </a:p>
            <a:p>
              <a:pPr marL="342900" indent="-225425">
                <a:lnSpc>
                  <a:spcPct val="85000"/>
                </a:lnSpc>
                <a:buClr>
                  <a:srgbClr val="0012A0"/>
                </a:buClr>
                <a:buFont typeface="Wingdings" pitchFamily="2" charset="2"/>
                <a:buChar char="§"/>
              </a:pPr>
              <a:r>
                <a:rPr lang="zh-CN" altLang="en-US" sz="2400" dirty="0"/>
                <a:t>指出它支持的密码套件</a:t>
              </a:r>
              <a:endParaRPr lang="en-US" sz="2400" dirty="0"/>
            </a:p>
          </p:txBody>
        </p:sp>
        <p:grpSp>
          <p:nvGrpSpPr>
            <p:cNvPr id="70" name="Group 97">
              <a:extLst>
                <a:ext uri="{FF2B5EF4-FFF2-40B4-BE49-F238E27FC236}">
                  <a16:creationId xmlns:a16="http://schemas.microsoft.com/office/drawing/2014/main" id="{273D9687-9F48-3447-976D-72F8C75DF63E}"/>
                </a:ext>
              </a:extLst>
            </p:cNvPr>
            <p:cNvGrpSpPr/>
            <p:nvPr/>
          </p:nvGrpSpPr>
          <p:grpSpPr>
            <a:xfrm>
              <a:off x="7098196" y="1159564"/>
              <a:ext cx="318052" cy="369332"/>
              <a:chOff x="10015814" y="1484244"/>
              <a:chExt cx="318052" cy="369332"/>
            </a:xfrm>
          </p:grpSpPr>
          <p:sp>
            <p:nvSpPr>
              <p:cNvPr id="71" name="Oval 98">
                <a:extLst>
                  <a:ext uri="{FF2B5EF4-FFF2-40B4-BE49-F238E27FC236}">
                    <a16:creationId xmlns:a16="http://schemas.microsoft.com/office/drawing/2014/main" id="{AC8042C3-B36C-2F4D-B826-590F3BDA6D55}"/>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D5B5C66D-1F38-D643-99AF-39C171C11E55}"/>
                  </a:ext>
                </a:extLst>
              </p:cNvPr>
              <p:cNvSpPr txBox="1"/>
              <p:nvPr/>
            </p:nvSpPr>
            <p:spPr>
              <a:xfrm>
                <a:off x="10029066" y="1484244"/>
                <a:ext cx="301686" cy="369332"/>
              </a:xfrm>
              <a:prstGeom prst="rect">
                <a:avLst/>
              </a:prstGeom>
              <a:noFill/>
            </p:spPr>
            <p:txBody>
              <a:bodyPr wrap="none" rtlCol="0">
                <a:spAutoFit/>
              </a:bodyPr>
              <a:lstStyle/>
              <a:p>
                <a:r>
                  <a:rPr lang="en-US" dirty="0">
                    <a:solidFill>
                      <a:srgbClr val="C00000"/>
                    </a:solidFill>
                  </a:rPr>
                  <a:t>1</a:t>
                </a:r>
              </a:p>
            </p:txBody>
          </p:sp>
        </p:grpSp>
      </p:grpSp>
      <p:grpSp>
        <p:nvGrpSpPr>
          <p:cNvPr id="73" name="Group 104">
            <a:extLst>
              <a:ext uri="{FF2B5EF4-FFF2-40B4-BE49-F238E27FC236}">
                <a16:creationId xmlns:a16="http://schemas.microsoft.com/office/drawing/2014/main" id="{B0B08D4F-46F1-8A4B-BB13-DC6881FEB440}"/>
              </a:ext>
            </a:extLst>
          </p:cNvPr>
          <p:cNvGrpSpPr/>
          <p:nvPr/>
        </p:nvGrpSpPr>
        <p:grpSpPr>
          <a:xfrm>
            <a:off x="6930834" y="3399431"/>
            <a:ext cx="4444447" cy="1348061"/>
            <a:chOff x="7084944" y="2854909"/>
            <a:chExt cx="4444447" cy="1348061"/>
          </a:xfrm>
        </p:grpSpPr>
        <p:sp>
          <p:nvSpPr>
            <p:cNvPr id="74" name="TextBox 73">
              <a:extLst>
                <a:ext uri="{FF2B5EF4-FFF2-40B4-BE49-F238E27FC236}">
                  <a16:creationId xmlns:a16="http://schemas.microsoft.com/office/drawing/2014/main" id="{D0B52424-6607-484C-BD49-FC6EC4A0C5B5}"/>
                </a:ext>
              </a:extLst>
            </p:cNvPr>
            <p:cNvSpPr txBox="1"/>
            <p:nvPr/>
          </p:nvSpPr>
          <p:spPr>
            <a:xfrm>
              <a:off x="7394708" y="2854909"/>
              <a:ext cx="4134683" cy="1348061"/>
            </a:xfrm>
            <a:prstGeom prst="rect">
              <a:avLst/>
            </a:prstGeom>
            <a:noFill/>
          </p:spPr>
          <p:txBody>
            <a:bodyPr wrap="square" rtlCol="0">
              <a:spAutoFit/>
            </a:bodyPr>
            <a:lstStyle/>
            <a:p>
              <a:pPr>
                <a:lnSpc>
                  <a:spcPct val="85000"/>
                </a:lnSpc>
              </a:pPr>
              <a:r>
                <a:rPr lang="zh-CN" altLang="en-US" sz="2400" dirty="0"/>
                <a:t>服务器</a:t>
              </a:r>
              <a:r>
                <a:rPr lang="en-US" sz="2400" dirty="0"/>
                <a:t> TLS</a:t>
              </a:r>
              <a:r>
                <a:rPr lang="zh-CN" altLang="en-US" sz="2400" dirty="0"/>
                <a:t>询问消息选择：</a:t>
              </a:r>
              <a:endParaRPr lang="en-US" sz="2400" dirty="0"/>
            </a:p>
            <a:p>
              <a:pPr marL="342900" indent="-225425">
                <a:lnSpc>
                  <a:spcPct val="85000"/>
                </a:lnSpc>
                <a:buClr>
                  <a:srgbClr val="0012A0"/>
                </a:buClr>
                <a:buFont typeface="Wingdings" pitchFamily="2" charset="2"/>
                <a:buChar char="§"/>
              </a:pPr>
              <a:r>
                <a:rPr lang="zh-CN" altLang="en-US" sz="2400" dirty="0"/>
                <a:t>密钥协商协议和参数</a:t>
              </a:r>
              <a:endParaRPr lang="en-US" sz="2400" dirty="0"/>
            </a:p>
            <a:p>
              <a:pPr marL="342900" indent="-225425">
                <a:lnSpc>
                  <a:spcPct val="85000"/>
                </a:lnSpc>
                <a:buClr>
                  <a:srgbClr val="0012A0"/>
                </a:buClr>
                <a:buFont typeface="Wingdings" pitchFamily="2" charset="2"/>
                <a:buChar char="§"/>
              </a:pPr>
              <a:r>
                <a:rPr lang="zh-CN" altLang="en-US" sz="2400" dirty="0"/>
                <a:t>密码套件</a:t>
              </a:r>
              <a:endParaRPr lang="en-US" altLang="zh-CN" sz="2400" dirty="0"/>
            </a:p>
            <a:p>
              <a:pPr marL="342900" indent="-225425">
                <a:lnSpc>
                  <a:spcPct val="85000"/>
                </a:lnSpc>
                <a:buClr>
                  <a:srgbClr val="0012A0"/>
                </a:buClr>
                <a:buFont typeface="Wingdings" pitchFamily="2" charset="2"/>
                <a:buChar char="§"/>
              </a:pPr>
              <a:r>
                <a:rPr lang="zh-CN" altLang="en-US" sz="2400" dirty="0"/>
                <a:t>服务器签名认证</a:t>
              </a:r>
              <a:endParaRPr lang="en-US" sz="2400" dirty="0"/>
            </a:p>
          </p:txBody>
        </p:sp>
        <p:grpSp>
          <p:nvGrpSpPr>
            <p:cNvPr id="75" name="Group 101">
              <a:extLst>
                <a:ext uri="{FF2B5EF4-FFF2-40B4-BE49-F238E27FC236}">
                  <a16:creationId xmlns:a16="http://schemas.microsoft.com/office/drawing/2014/main" id="{86F9CB07-1EAC-B945-80DF-41F8681DFE0B}"/>
                </a:ext>
              </a:extLst>
            </p:cNvPr>
            <p:cNvGrpSpPr/>
            <p:nvPr/>
          </p:nvGrpSpPr>
          <p:grpSpPr>
            <a:xfrm>
              <a:off x="7084944" y="2875721"/>
              <a:ext cx="318052" cy="369332"/>
              <a:chOff x="10015814" y="1484244"/>
              <a:chExt cx="318052" cy="369332"/>
            </a:xfrm>
          </p:grpSpPr>
          <p:sp>
            <p:nvSpPr>
              <p:cNvPr id="76" name="Oval 102">
                <a:extLst>
                  <a:ext uri="{FF2B5EF4-FFF2-40B4-BE49-F238E27FC236}">
                    <a16:creationId xmlns:a16="http://schemas.microsoft.com/office/drawing/2014/main" id="{48519843-0AD0-A94D-B2B9-7974C84A5527}"/>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CEB3A009-2410-4A4A-A33A-2700AEB8B24D}"/>
                  </a:ext>
                </a:extLst>
              </p:cNvPr>
              <p:cNvSpPr txBox="1"/>
              <p:nvPr/>
            </p:nvSpPr>
            <p:spPr>
              <a:xfrm>
                <a:off x="10029066" y="1484244"/>
                <a:ext cx="301686" cy="369332"/>
              </a:xfrm>
              <a:prstGeom prst="rect">
                <a:avLst/>
              </a:prstGeom>
              <a:noFill/>
            </p:spPr>
            <p:txBody>
              <a:bodyPr wrap="none" rtlCol="0">
                <a:spAutoFit/>
              </a:bodyPr>
              <a:lstStyle/>
              <a:p>
                <a:r>
                  <a:rPr lang="en-US" dirty="0">
                    <a:solidFill>
                      <a:srgbClr val="C00000"/>
                    </a:solidFill>
                  </a:rPr>
                  <a:t>2</a:t>
                </a:r>
              </a:p>
            </p:txBody>
          </p:sp>
        </p:grpSp>
      </p:grpSp>
      <p:grpSp>
        <p:nvGrpSpPr>
          <p:cNvPr id="78" name="Group 108">
            <a:extLst>
              <a:ext uri="{FF2B5EF4-FFF2-40B4-BE49-F238E27FC236}">
                <a16:creationId xmlns:a16="http://schemas.microsoft.com/office/drawing/2014/main" id="{6A4F4A90-03F0-F34A-822F-A3F079D550FA}"/>
              </a:ext>
            </a:extLst>
          </p:cNvPr>
          <p:cNvGrpSpPr/>
          <p:nvPr/>
        </p:nvGrpSpPr>
        <p:grpSpPr>
          <a:xfrm>
            <a:off x="6917582" y="5083390"/>
            <a:ext cx="4934773" cy="1358054"/>
            <a:chOff x="7071692" y="4538868"/>
            <a:chExt cx="4934773" cy="1358054"/>
          </a:xfrm>
        </p:grpSpPr>
        <p:sp>
          <p:nvSpPr>
            <p:cNvPr id="79" name="TextBox 78">
              <a:extLst>
                <a:ext uri="{FF2B5EF4-FFF2-40B4-BE49-F238E27FC236}">
                  <a16:creationId xmlns:a16="http://schemas.microsoft.com/office/drawing/2014/main" id="{628CC550-011E-5041-B6E2-2DDA5F90CF12}"/>
                </a:ext>
              </a:extLst>
            </p:cNvPr>
            <p:cNvSpPr txBox="1"/>
            <p:nvPr/>
          </p:nvSpPr>
          <p:spPr>
            <a:xfrm>
              <a:off x="7381456" y="4548861"/>
              <a:ext cx="4625009" cy="1348061"/>
            </a:xfrm>
            <a:prstGeom prst="rect">
              <a:avLst/>
            </a:prstGeom>
            <a:noFill/>
          </p:spPr>
          <p:txBody>
            <a:bodyPr wrap="square" rtlCol="0">
              <a:spAutoFit/>
            </a:bodyPr>
            <a:lstStyle/>
            <a:p>
              <a:pPr>
                <a:lnSpc>
                  <a:spcPct val="85000"/>
                </a:lnSpc>
              </a:pPr>
              <a:r>
                <a:rPr lang="zh-CN" altLang="en-US" sz="2400" dirty="0"/>
                <a:t>客户端</a:t>
              </a:r>
              <a:r>
                <a:rPr lang="en-US" sz="2400" dirty="0"/>
                <a:t>:</a:t>
              </a:r>
            </a:p>
            <a:p>
              <a:pPr marL="342900" indent="-225425">
                <a:lnSpc>
                  <a:spcPct val="85000"/>
                </a:lnSpc>
                <a:buClr>
                  <a:srgbClr val="0012A0"/>
                </a:buClr>
                <a:buFont typeface="Wingdings" pitchFamily="2" charset="2"/>
                <a:buChar char="§"/>
              </a:pPr>
              <a:r>
                <a:rPr lang="zh-CN" altLang="en-US" sz="2400" dirty="0"/>
                <a:t>检查服务器认证</a:t>
              </a:r>
              <a:endParaRPr lang="en-US" altLang="zh-CN" sz="2400" dirty="0"/>
            </a:p>
            <a:p>
              <a:pPr marL="342900" indent="-225425">
                <a:lnSpc>
                  <a:spcPct val="85000"/>
                </a:lnSpc>
                <a:buClr>
                  <a:srgbClr val="0012A0"/>
                </a:buClr>
                <a:buFont typeface="Wingdings" pitchFamily="2" charset="2"/>
                <a:buChar char="§"/>
              </a:pPr>
              <a:r>
                <a:rPr lang="zh-CN" altLang="en-US" sz="2400" dirty="0"/>
                <a:t>生成密钥</a:t>
              </a:r>
              <a:endParaRPr lang="en-US" sz="2400" dirty="0"/>
            </a:p>
            <a:p>
              <a:pPr marL="342900" indent="-225425">
                <a:lnSpc>
                  <a:spcPct val="85000"/>
                </a:lnSpc>
                <a:buClr>
                  <a:srgbClr val="0012A0"/>
                </a:buClr>
                <a:buFont typeface="Wingdings" pitchFamily="2" charset="2"/>
                <a:buChar char="§"/>
              </a:pPr>
              <a:r>
                <a:rPr lang="zh-CN" altLang="en-US" sz="2400" dirty="0"/>
                <a:t>提出应用请求</a:t>
              </a:r>
              <a:r>
                <a:rPr lang="en-US" sz="2400" dirty="0"/>
                <a:t>(</a:t>
              </a:r>
              <a:r>
                <a:rPr lang="zh-CN" altLang="en-US" sz="2400" dirty="0"/>
                <a:t>如</a:t>
              </a:r>
              <a:r>
                <a:rPr lang="en-US" sz="2400" dirty="0"/>
                <a:t>, HTTPS GET)</a:t>
              </a:r>
            </a:p>
          </p:txBody>
        </p:sp>
        <p:grpSp>
          <p:nvGrpSpPr>
            <p:cNvPr id="80" name="Group 105">
              <a:extLst>
                <a:ext uri="{FF2B5EF4-FFF2-40B4-BE49-F238E27FC236}">
                  <a16:creationId xmlns:a16="http://schemas.microsoft.com/office/drawing/2014/main" id="{8F248C5B-DA6D-4146-B6BB-E22ABB520608}"/>
                </a:ext>
              </a:extLst>
            </p:cNvPr>
            <p:cNvGrpSpPr/>
            <p:nvPr/>
          </p:nvGrpSpPr>
          <p:grpSpPr>
            <a:xfrm>
              <a:off x="7071692" y="4538868"/>
              <a:ext cx="318052" cy="369332"/>
              <a:chOff x="10015814" y="1484244"/>
              <a:chExt cx="318052" cy="369332"/>
            </a:xfrm>
          </p:grpSpPr>
          <p:sp>
            <p:nvSpPr>
              <p:cNvPr id="81" name="Oval 106">
                <a:extLst>
                  <a:ext uri="{FF2B5EF4-FFF2-40B4-BE49-F238E27FC236}">
                    <a16:creationId xmlns:a16="http://schemas.microsoft.com/office/drawing/2014/main" id="{0F7BDA39-4222-C64B-AFF8-63BB40E7EDA6}"/>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6D5B9647-139B-944F-BD2F-804D83D4EF24}"/>
                  </a:ext>
                </a:extLst>
              </p:cNvPr>
              <p:cNvSpPr txBox="1"/>
              <p:nvPr/>
            </p:nvSpPr>
            <p:spPr>
              <a:xfrm>
                <a:off x="10029066" y="1484244"/>
                <a:ext cx="301686" cy="369332"/>
              </a:xfrm>
              <a:prstGeom prst="rect">
                <a:avLst/>
              </a:prstGeom>
              <a:noFill/>
            </p:spPr>
            <p:txBody>
              <a:bodyPr wrap="none" rtlCol="0">
                <a:spAutoFit/>
              </a:bodyPr>
              <a:lstStyle/>
              <a:p>
                <a:r>
                  <a:rPr lang="en-US" dirty="0">
                    <a:solidFill>
                      <a:srgbClr val="C00000"/>
                    </a:solidFill>
                  </a:rPr>
                  <a:t>3</a:t>
                </a:r>
              </a:p>
            </p:txBody>
          </p:sp>
        </p:grpSp>
      </p:grpSp>
      <p:sp>
        <p:nvSpPr>
          <p:cNvPr id="84" name="日期占位符 9">
            <a:extLst>
              <a:ext uri="{FF2B5EF4-FFF2-40B4-BE49-F238E27FC236}">
                <a16:creationId xmlns:a16="http://schemas.microsoft.com/office/drawing/2014/main" id="{1BDA1F17-1855-444C-9463-679B8AC1604F}"/>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83" name="灯片编号占位符 3">
            <a:extLst>
              <a:ext uri="{FF2B5EF4-FFF2-40B4-BE49-F238E27FC236}">
                <a16:creationId xmlns:a16="http://schemas.microsoft.com/office/drawing/2014/main" id="{89E5015B-B3D2-41CD-BDCC-F29727D1CAFA}"/>
              </a:ext>
            </a:extLst>
          </p:cNvPr>
          <p:cNvSpPr>
            <a:spLocks noGrp="1"/>
          </p:cNvSpPr>
          <p:nvPr>
            <p:ph type="sldNum" sz="quarter" idx="12"/>
          </p:nvPr>
        </p:nvSpPr>
        <p:spPr>
          <a:xfrm>
            <a:off x="9448800" y="648710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cxnSp>
        <p:nvCxnSpPr>
          <p:cNvPr id="85" name="直接连接符 84">
            <a:extLst>
              <a:ext uri="{FF2B5EF4-FFF2-40B4-BE49-F238E27FC236}">
                <a16:creationId xmlns:a16="http://schemas.microsoft.com/office/drawing/2014/main" id="{D46EF089-A185-4A05-9AC0-7DEAFD09FBB9}"/>
              </a:ext>
            </a:extLst>
          </p:cNvPr>
          <p:cNvCxnSpPr>
            <a:cxnSpLocks/>
            <a:stCxn id="13" idx="2"/>
            <a:endCxn id="67" idx="0"/>
          </p:cNvCxnSpPr>
          <p:nvPr/>
        </p:nvCxnSpPr>
        <p:spPr>
          <a:xfrm flipH="1">
            <a:off x="5824858" y="2598837"/>
            <a:ext cx="1" cy="33893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45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dissolve">
                                      <p:cBhvr>
                                        <p:cTn id="11" dur="500"/>
                                        <p:tgtEl>
                                          <p:spTgt spid="6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right)">
                                      <p:cBhvr>
                                        <p:cTn id="16" dur="500"/>
                                        <p:tgtEl>
                                          <p:spTgt spid="55"/>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dissolve">
                                      <p:cBhvr>
                                        <p:cTn id="20" dur="500"/>
                                        <p:tgtEl>
                                          <p:spTgt spid="7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dissolve">
                                      <p:cBhvr>
                                        <p:cTn id="25" dur="500"/>
                                        <p:tgtEl>
                                          <p:spTgt spid="78"/>
                                        </p:tgtEl>
                                      </p:cBhvr>
                                    </p:animEffect>
                                  </p:childTnLst>
                                </p:cTn>
                              </p:par>
                              <p:par>
                                <p:cTn id="26" presetID="9"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dissolve">
                                      <p:cBhvr>
                                        <p:cTn id="2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2F96C93-A767-E84D-9E03-FEB332AFB1D6}"/>
              </a:ext>
            </a:extLst>
          </p:cNvPr>
          <p:cNvSpPr>
            <a:spLocks noGrp="1" noChangeArrowheads="1"/>
          </p:cNvSpPr>
          <p:nvPr>
            <p:ph type="title"/>
          </p:nvPr>
        </p:nvSpPr>
        <p:spPr>
          <a:xfrm>
            <a:off x="1325968" y="476250"/>
            <a:ext cx="8172450" cy="720725"/>
          </a:xfrm>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lIns="91440" tIns="45720" rIns="91440" bIns="45720" rtlCol="0" anchor="ctr">
            <a:normAutofit/>
          </a:bodyPr>
          <a:lstStyle/>
          <a:p>
            <a:r>
              <a:rPr kumimoji="1" lang="zh-CN" altLang="en-US" dirty="0"/>
              <a:t>窃听 （</a:t>
            </a:r>
            <a:r>
              <a:rPr kumimoji="1" lang="en-US" altLang="zh-CN" dirty="0"/>
              <a:t>Eavesdropping</a:t>
            </a:r>
            <a:r>
              <a:rPr kumimoji="1" lang="zh-CN" altLang="en-US" dirty="0"/>
              <a:t>）</a:t>
            </a:r>
            <a:endParaRPr kumimoji="1" lang="en-US" altLang="zh-CN" dirty="0"/>
          </a:p>
        </p:txBody>
      </p:sp>
      <p:sp>
        <p:nvSpPr>
          <p:cNvPr id="92167" name="Rectangle 7">
            <a:extLst>
              <a:ext uri="{FF2B5EF4-FFF2-40B4-BE49-F238E27FC236}">
                <a16:creationId xmlns:a16="http://schemas.microsoft.com/office/drawing/2014/main" id="{961DC638-A9F7-6E46-80B1-B1DD6883C0AA}"/>
              </a:ext>
            </a:extLst>
          </p:cNvPr>
          <p:cNvSpPr>
            <a:spLocks noChangeArrowheads="1"/>
          </p:cNvSpPr>
          <p:nvPr/>
        </p:nvSpPr>
        <p:spPr bwMode="auto">
          <a:xfrm>
            <a:off x="2495551" y="1196975"/>
            <a:ext cx="755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8FADC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None/>
            </a:pPr>
            <a:r>
              <a:rPr lang="en-US" altLang="zh-CN" sz="2400">
                <a:solidFill>
                  <a:srgbClr val="000080"/>
                </a:solidFill>
              </a:rPr>
              <a:t> </a:t>
            </a:r>
          </a:p>
        </p:txBody>
      </p:sp>
      <p:sp>
        <p:nvSpPr>
          <p:cNvPr id="92168" name="Rectangle 8">
            <a:extLst>
              <a:ext uri="{FF2B5EF4-FFF2-40B4-BE49-F238E27FC236}">
                <a16:creationId xmlns:a16="http://schemas.microsoft.com/office/drawing/2014/main" id="{979E84CA-0E3C-6E40-BE18-B06610F2A623}"/>
              </a:ext>
            </a:extLst>
          </p:cNvPr>
          <p:cNvSpPr>
            <a:spLocks noGrp="1" noChangeArrowheads="1"/>
          </p:cNvSpPr>
          <p:nvPr>
            <p:ph type="body" idx="1"/>
          </p:nvPr>
        </p:nvSpPr>
        <p:spPr>
          <a:xfrm>
            <a:off x="823303" y="1425881"/>
            <a:ext cx="10545394" cy="5181600"/>
          </a:xfrm>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lIns="91440" tIns="45720" rIns="91440" bIns="45720" rtlCol="0">
            <a:normAutofit/>
          </a:bodyPr>
          <a:lstStyle/>
          <a:p>
            <a:r>
              <a:rPr kumimoji="1" lang="zh-CN" altLang="en-US" dirty="0"/>
              <a:t>窃听：以窥探传输的数据的方式收集信息。</a:t>
            </a:r>
            <a:endParaRPr kumimoji="1" lang="en-US" altLang="zh-CN" dirty="0"/>
          </a:p>
          <a:p>
            <a:endParaRPr kumimoji="1" lang="en-US" altLang="zh-CN" dirty="0"/>
          </a:p>
          <a:p>
            <a:r>
              <a:rPr kumimoji="1" lang="zh-CN" altLang="en-US" dirty="0"/>
              <a:t>通常是在机密性通信链路上不合法地监听私密性的对话。</a:t>
            </a:r>
            <a:endParaRPr kumimoji="1" lang="en-US" altLang="zh-CN" dirty="0"/>
          </a:p>
          <a:p>
            <a:endParaRPr kumimoji="1" lang="en-US" altLang="zh-CN" dirty="0"/>
          </a:p>
          <a:p>
            <a:r>
              <a:rPr kumimoji="1" lang="zh-CN" altLang="en-US" dirty="0"/>
              <a:t>消息没有发生变化，但机密性已遭破坏或隐私已经泄露。</a:t>
            </a:r>
            <a:endParaRPr kumimoji="1" lang="en-US" altLang="zh-CN" dirty="0"/>
          </a:p>
        </p:txBody>
      </p:sp>
      <p:sp>
        <p:nvSpPr>
          <p:cNvPr id="7" name="iconfont-1177-866257">
            <a:extLst>
              <a:ext uri="{FF2B5EF4-FFF2-40B4-BE49-F238E27FC236}">
                <a16:creationId xmlns:a16="http://schemas.microsoft.com/office/drawing/2014/main" id="{2327418E-16B8-469E-B342-516E32DA69B2}"/>
              </a:ext>
            </a:extLst>
          </p:cNvPr>
          <p:cNvSpPr/>
          <p:nvPr/>
        </p:nvSpPr>
        <p:spPr>
          <a:xfrm>
            <a:off x="3615348" y="4577562"/>
            <a:ext cx="609685" cy="609685"/>
          </a:xfrm>
          <a:custGeom>
            <a:avLst/>
            <a:gdLst>
              <a:gd name="T0" fmla="*/ 11636 w 12800"/>
              <a:gd name="T1" fmla="*/ 10473 h 12800"/>
              <a:gd name="T2" fmla="*/ 12800 w 12800"/>
              <a:gd name="T3" fmla="*/ 9309 h 12800"/>
              <a:gd name="T4" fmla="*/ 12800 w 12800"/>
              <a:gd name="T5" fmla="*/ 1164 h 12800"/>
              <a:gd name="T6" fmla="*/ 11636 w 12800"/>
              <a:gd name="T7" fmla="*/ 0 h 12800"/>
              <a:gd name="T8" fmla="*/ 1164 w 12800"/>
              <a:gd name="T9" fmla="*/ 0 h 12800"/>
              <a:gd name="T10" fmla="*/ 0 w 12800"/>
              <a:gd name="T11" fmla="*/ 1164 h 12800"/>
              <a:gd name="T12" fmla="*/ 0 w 12800"/>
              <a:gd name="T13" fmla="*/ 9309 h 12800"/>
              <a:gd name="T14" fmla="*/ 1164 w 12800"/>
              <a:gd name="T15" fmla="*/ 10473 h 12800"/>
              <a:gd name="T16" fmla="*/ 4538 w 12800"/>
              <a:gd name="T17" fmla="*/ 10473 h 12800"/>
              <a:gd name="T18" fmla="*/ 4538 w 12800"/>
              <a:gd name="T19" fmla="*/ 11636 h 12800"/>
              <a:gd name="T20" fmla="*/ 3491 w 12800"/>
              <a:gd name="T21" fmla="*/ 12800 h 12800"/>
              <a:gd name="T22" fmla="*/ 9309 w 12800"/>
              <a:gd name="T23" fmla="*/ 12800 h 12800"/>
              <a:gd name="T24" fmla="*/ 8029 w 12800"/>
              <a:gd name="T25" fmla="*/ 11636 h 12800"/>
              <a:gd name="T26" fmla="*/ 8029 w 12800"/>
              <a:gd name="T27" fmla="*/ 10473 h 12800"/>
              <a:gd name="T28" fmla="*/ 11636 w 12800"/>
              <a:gd name="T29" fmla="*/ 10473 h 12800"/>
              <a:gd name="T30" fmla="*/ 582 w 12800"/>
              <a:gd name="T31" fmla="*/ 1187 h 12800"/>
              <a:gd name="T32" fmla="*/ 1164 w 12800"/>
              <a:gd name="T33" fmla="*/ 582 h 12800"/>
              <a:gd name="T34" fmla="*/ 11636 w 12800"/>
              <a:gd name="T35" fmla="*/ 582 h 12800"/>
              <a:gd name="T36" fmla="*/ 12218 w 12800"/>
              <a:gd name="T37" fmla="*/ 1187 h 12800"/>
              <a:gd name="T38" fmla="*/ 12218 w 12800"/>
              <a:gd name="T39" fmla="*/ 7564 h 12800"/>
              <a:gd name="T40" fmla="*/ 582 w 12800"/>
              <a:gd name="T41" fmla="*/ 7564 h 12800"/>
              <a:gd name="T42" fmla="*/ 582 w 12800"/>
              <a:gd name="T43" fmla="*/ 1187 h 12800"/>
              <a:gd name="T44" fmla="*/ 4767 w 12800"/>
              <a:gd name="T45" fmla="*/ 12154 h 12800"/>
              <a:gd name="T46" fmla="*/ 5116 w 12800"/>
              <a:gd name="T47" fmla="*/ 11636 h 12800"/>
              <a:gd name="T48" fmla="*/ 5116 w 12800"/>
              <a:gd name="T49" fmla="*/ 10473 h 12800"/>
              <a:gd name="T50" fmla="*/ 7447 w 12800"/>
              <a:gd name="T51" fmla="*/ 10473 h 12800"/>
              <a:gd name="T52" fmla="*/ 7447 w 12800"/>
              <a:gd name="T53" fmla="*/ 11636 h 12800"/>
              <a:gd name="T54" fmla="*/ 7928 w 12800"/>
              <a:gd name="T55" fmla="*/ 12154 h 12800"/>
              <a:gd name="T56" fmla="*/ 4767 w 12800"/>
              <a:gd name="T57" fmla="*/ 12154 h 12800"/>
              <a:gd name="T58" fmla="*/ 1164 w 12800"/>
              <a:gd name="T59" fmla="*/ 9891 h 12800"/>
              <a:gd name="T60" fmla="*/ 582 w 12800"/>
              <a:gd name="T61" fmla="*/ 9286 h 12800"/>
              <a:gd name="T62" fmla="*/ 582 w 12800"/>
              <a:gd name="T63" fmla="*/ 8145 h 12800"/>
              <a:gd name="T64" fmla="*/ 12218 w 12800"/>
              <a:gd name="T65" fmla="*/ 8145 h 12800"/>
              <a:gd name="T66" fmla="*/ 12218 w 12800"/>
              <a:gd name="T67" fmla="*/ 9286 h 12800"/>
              <a:gd name="T68" fmla="*/ 11636 w 12800"/>
              <a:gd name="T69" fmla="*/ 9891 h 12800"/>
              <a:gd name="T70" fmla="*/ 1164 w 12800"/>
              <a:gd name="T71" fmla="*/ 989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00" h="12800">
                <a:moveTo>
                  <a:pt x="11636" y="10473"/>
                </a:moveTo>
                <a:cubicBezTo>
                  <a:pt x="11636" y="10473"/>
                  <a:pt x="12800" y="10473"/>
                  <a:pt x="12800" y="9309"/>
                </a:cubicBezTo>
                <a:lnTo>
                  <a:pt x="12800" y="1164"/>
                </a:lnTo>
                <a:cubicBezTo>
                  <a:pt x="12800" y="0"/>
                  <a:pt x="11636" y="0"/>
                  <a:pt x="11636" y="0"/>
                </a:cubicBezTo>
                <a:lnTo>
                  <a:pt x="1164" y="0"/>
                </a:lnTo>
                <a:cubicBezTo>
                  <a:pt x="1164" y="0"/>
                  <a:pt x="0" y="0"/>
                  <a:pt x="0" y="1164"/>
                </a:cubicBezTo>
                <a:lnTo>
                  <a:pt x="0" y="9309"/>
                </a:lnTo>
                <a:cubicBezTo>
                  <a:pt x="0" y="10473"/>
                  <a:pt x="1164" y="10473"/>
                  <a:pt x="1164" y="10473"/>
                </a:cubicBezTo>
                <a:lnTo>
                  <a:pt x="4538" y="10473"/>
                </a:lnTo>
                <a:lnTo>
                  <a:pt x="4538" y="11636"/>
                </a:lnTo>
                <a:lnTo>
                  <a:pt x="3491" y="12800"/>
                </a:lnTo>
                <a:lnTo>
                  <a:pt x="9309" y="12800"/>
                </a:lnTo>
                <a:lnTo>
                  <a:pt x="8029" y="11636"/>
                </a:lnTo>
                <a:lnTo>
                  <a:pt x="8029" y="10473"/>
                </a:lnTo>
                <a:lnTo>
                  <a:pt x="11636" y="10473"/>
                </a:lnTo>
                <a:close/>
                <a:moveTo>
                  <a:pt x="582" y="1187"/>
                </a:moveTo>
                <a:cubicBezTo>
                  <a:pt x="582" y="582"/>
                  <a:pt x="1164" y="582"/>
                  <a:pt x="1164" y="582"/>
                </a:cubicBezTo>
                <a:lnTo>
                  <a:pt x="11636" y="582"/>
                </a:lnTo>
                <a:cubicBezTo>
                  <a:pt x="11636" y="582"/>
                  <a:pt x="12218" y="582"/>
                  <a:pt x="12218" y="1187"/>
                </a:cubicBezTo>
                <a:lnTo>
                  <a:pt x="12218" y="7564"/>
                </a:lnTo>
                <a:lnTo>
                  <a:pt x="582" y="7564"/>
                </a:lnTo>
                <a:lnTo>
                  <a:pt x="582" y="1187"/>
                </a:lnTo>
                <a:close/>
                <a:moveTo>
                  <a:pt x="4767" y="12154"/>
                </a:moveTo>
                <a:lnTo>
                  <a:pt x="5116" y="11636"/>
                </a:lnTo>
                <a:lnTo>
                  <a:pt x="5116" y="10473"/>
                </a:lnTo>
                <a:lnTo>
                  <a:pt x="7447" y="10473"/>
                </a:lnTo>
                <a:lnTo>
                  <a:pt x="7447" y="11636"/>
                </a:lnTo>
                <a:lnTo>
                  <a:pt x="7928" y="12154"/>
                </a:lnTo>
                <a:lnTo>
                  <a:pt x="4767" y="12154"/>
                </a:lnTo>
                <a:close/>
                <a:moveTo>
                  <a:pt x="1164" y="9891"/>
                </a:moveTo>
                <a:cubicBezTo>
                  <a:pt x="1164" y="9891"/>
                  <a:pt x="582" y="9891"/>
                  <a:pt x="582" y="9286"/>
                </a:cubicBezTo>
                <a:lnTo>
                  <a:pt x="582" y="8145"/>
                </a:lnTo>
                <a:lnTo>
                  <a:pt x="12218" y="8145"/>
                </a:lnTo>
                <a:lnTo>
                  <a:pt x="12218" y="9286"/>
                </a:lnTo>
                <a:cubicBezTo>
                  <a:pt x="12218" y="9891"/>
                  <a:pt x="11636" y="9891"/>
                  <a:pt x="11636" y="9891"/>
                </a:cubicBezTo>
                <a:lnTo>
                  <a:pt x="1164" y="98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ervers_182395">
            <a:extLst>
              <a:ext uri="{FF2B5EF4-FFF2-40B4-BE49-F238E27FC236}">
                <a16:creationId xmlns:a16="http://schemas.microsoft.com/office/drawing/2014/main" id="{5486F099-BABB-4B57-95DC-6C0730990650}"/>
              </a:ext>
            </a:extLst>
          </p:cNvPr>
          <p:cNvSpPr/>
          <p:nvPr/>
        </p:nvSpPr>
        <p:spPr>
          <a:xfrm>
            <a:off x="7455876" y="4360984"/>
            <a:ext cx="1215313" cy="108428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 name="connsiteX170" fmla="*/ 325000 h 606722"/>
              <a:gd name="connsiteY170" fmla="*/ 325000 h 606722"/>
              <a:gd name="connsiteX171" fmla="*/ 325000 h 606722"/>
              <a:gd name="connsiteY171" fmla="*/ 325000 h 606722"/>
              <a:gd name="connsiteX172" fmla="*/ 325000 h 606722"/>
              <a:gd name="connsiteY172" fmla="*/ 325000 h 606722"/>
              <a:gd name="connsiteX173" fmla="*/ 325000 h 606722"/>
              <a:gd name="connsiteY173" fmla="*/ 325000 h 606722"/>
              <a:gd name="connsiteX174" fmla="*/ 325000 h 606722"/>
              <a:gd name="connsiteY174" fmla="*/ 325000 h 606722"/>
              <a:gd name="connsiteX175" fmla="*/ 325000 h 606722"/>
              <a:gd name="connsiteY175" fmla="*/ 325000 h 606722"/>
              <a:gd name="connsiteX176" fmla="*/ 325000 h 606722"/>
              <a:gd name="connsiteY176" fmla="*/ 325000 h 606722"/>
              <a:gd name="connsiteX177" fmla="*/ 325000 h 606722"/>
              <a:gd name="connsiteY177" fmla="*/ 325000 h 606722"/>
              <a:gd name="connsiteX178" fmla="*/ 325000 h 606722"/>
              <a:gd name="connsiteY178" fmla="*/ 325000 h 606722"/>
              <a:gd name="connsiteX179" fmla="*/ 325000 h 606722"/>
              <a:gd name="connsiteY179" fmla="*/ 325000 h 606722"/>
              <a:gd name="connsiteX180" fmla="*/ 325000 h 606722"/>
              <a:gd name="connsiteY180" fmla="*/ 325000 h 606722"/>
              <a:gd name="connsiteX181" fmla="*/ 325000 h 606722"/>
              <a:gd name="connsiteY181" fmla="*/ 325000 h 606722"/>
              <a:gd name="connsiteX182" fmla="*/ 325000 h 606722"/>
              <a:gd name="connsiteY182" fmla="*/ 325000 h 606722"/>
              <a:gd name="connsiteX183" fmla="*/ 325000 h 606722"/>
              <a:gd name="connsiteY183" fmla="*/ 325000 h 606722"/>
              <a:gd name="connsiteX184" fmla="*/ 325000 h 606722"/>
              <a:gd name="connsiteY184" fmla="*/ 325000 h 606722"/>
              <a:gd name="connsiteX185" fmla="*/ 325000 h 606722"/>
              <a:gd name="connsiteY185" fmla="*/ 325000 h 606722"/>
              <a:gd name="connsiteX186" fmla="*/ 325000 h 606722"/>
              <a:gd name="connsiteY186" fmla="*/ 325000 h 606722"/>
              <a:gd name="connsiteX187" fmla="*/ 325000 h 606722"/>
              <a:gd name="connsiteY187" fmla="*/ 325000 h 606722"/>
              <a:gd name="connsiteX188" fmla="*/ 325000 h 606722"/>
              <a:gd name="connsiteY188" fmla="*/ 325000 h 606722"/>
              <a:gd name="connsiteX189" fmla="*/ 325000 h 606722"/>
              <a:gd name="connsiteY189" fmla="*/ 325000 h 606722"/>
              <a:gd name="connsiteX190" fmla="*/ 325000 h 606722"/>
              <a:gd name="connsiteY190" fmla="*/ 325000 h 606722"/>
              <a:gd name="connsiteX191" fmla="*/ 325000 h 606722"/>
              <a:gd name="connsiteY191" fmla="*/ 325000 h 606722"/>
              <a:gd name="connsiteX192" fmla="*/ 325000 h 606722"/>
              <a:gd name="connsiteY192" fmla="*/ 325000 h 606722"/>
              <a:gd name="connsiteX193" fmla="*/ 325000 h 606722"/>
              <a:gd name="connsiteY193" fmla="*/ 325000 h 606722"/>
              <a:gd name="connsiteX194" fmla="*/ 325000 h 606722"/>
              <a:gd name="connsiteY194" fmla="*/ 325000 h 606722"/>
              <a:gd name="connsiteX195" fmla="*/ 325000 h 606722"/>
              <a:gd name="connsiteY195" fmla="*/ 325000 h 606722"/>
              <a:gd name="connsiteX196" fmla="*/ 325000 h 606722"/>
              <a:gd name="connsiteY196" fmla="*/ 325000 h 606722"/>
              <a:gd name="connsiteX197" fmla="*/ 325000 h 606722"/>
              <a:gd name="connsiteY197" fmla="*/ 325000 h 606722"/>
              <a:gd name="connsiteX198" fmla="*/ 325000 h 606722"/>
              <a:gd name="connsiteY198" fmla="*/ 325000 h 606722"/>
              <a:gd name="connsiteX199" fmla="*/ 325000 h 606722"/>
              <a:gd name="connsiteY199" fmla="*/ 325000 h 606722"/>
              <a:gd name="connsiteX200" fmla="*/ 325000 h 606722"/>
              <a:gd name="connsiteY200" fmla="*/ 325000 h 606722"/>
              <a:gd name="connsiteX201" fmla="*/ 325000 h 606722"/>
              <a:gd name="connsiteY201" fmla="*/ 325000 h 606722"/>
              <a:gd name="connsiteX202" fmla="*/ 325000 h 606722"/>
              <a:gd name="connsiteY202" fmla="*/ 325000 h 606722"/>
              <a:gd name="connsiteX203" fmla="*/ 325000 h 606722"/>
              <a:gd name="connsiteY203" fmla="*/ 325000 h 606722"/>
              <a:gd name="connsiteX204" fmla="*/ 325000 h 606722"/>
              <a:gd name="connsiteY204" fmla="*/ 325000 h 606722"/>
              <a:gd name="connsiteX205" fmla="*/ 325000 h 606722"/>
              <a:gd name="connsiteY205" fmla="*/ 325000 h 606722"/>
              <a:gd name="connsiteX206" fmla="*/ 325000 h 606722"/>
              <a:gd name="connsiteY206" fmla="*/ 325000 h 606722"/>
              <a:gd name="connsiteX207" fmla="*/ 325000 h 606722"/>
              <a:gd name="connsiteY207" fmla="*/ 325000 h 606722"/>
              <a:gd name="connsiteX208" fmla="*/ 325000 h 606722"/>
              <a:gd name="connsiteY208" fmla="*/ 325000 h 606722"/>
              <a:gd name="connsiteX209" fmla="*/ 325000 h 606722"/>
              <a:gd name="connsiteY209" fmla="*/ 325000 h 606722"/>
              <a:gd name="connsiteX210" fmla="*/ 325000 h 606722"/>
              <a:gd name="connsiteY210" fmla="*/ 325000 h 606722"/>
              <a:gd name="connsiteX211" fmla="*/ 325000 h 606722"/>
              <a:gd name="connsiteY211" fmla="*/ 325000 h 606722"/>
              <a:gd name="connsiteX212" fmla="*/ 325000 h 606722"/>
              <a:gd name="connsiteY212" fmla="*/ 325000 h 606722"/>
              <a:gd name="connsiteX213" fmla="*/ 325000 h 606722"/>
              <a:gd name="connsiteY213" fmla="*/ 325000 h 606722"/>
              <a:gd name="connsiteX214" fmla="*/ 325000 h 606722"/>
              <a:gd name="connsiteY214" fmla="*/ 325000 h 606722"/>
              <a:gd name="connsiteX215" fmla="*/ 325000 h 606722"/>
              <a:gd name="connsiteY215" fmla="*/ 325000 h 606722"/>
              <a:gd name="connsiteX216" fmla="*/ 325000 h 606722"/>
              <a:gd name="connsiteY216" fmla="*/ 325000 h 606722"/>
              <a:gd name="connsiteX217" fmla="*/ 325000 h 606722"/>
              <a:gd name="connsiteY21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07639" h="606722">
                <a:moveTo>
                  <a:pt x="253152" y="525783"/>
                </a:moveTo>
                <a:lnTo>
                  <a:pt x="354399" y="525783"/>
                </a:lnTo>
                <a:cubicBezTo>
                  <a:pt x="360004" y="525783"/>
                  <a:pt x="364541" y="530313"/>
                  <a:pt x="364541" y="535909"/>
                </a:cubicBezTo>
                <a:cubicBezTo>
                  <a:pt x="364541" y="541505"/>
                  <a:pt x="360004" y="546035"/>
                  <a:pt x="354399" y="546035"/>
                </a:cubicBezTo>
                <a:lnTo>
                  <a:pt x="253152" y="546035"/>
                </a:lnTo>
                <a:cubicBezTo>
                  <a:pt x="247635" y="546035"/>
                  <a:pt x="243098" y="541505"/>
                  <a:pt x="243098" y="535909"/>
                </a:cubicBezTo>
                <a:cubicBezTo>
                  <a:pt x="243098" y="530313"/>
                  <a:pt x="247635" y="525783"/>
                  <a:pt x="253152" y="525783"/>
                </a:cubicBezTo>
                <a:close/>
                <a:moveTo>
                  <a:pt x="496204" y="485349"/>
                </a:moveTo>
                <a:lnTo>
                  <a:pt x="516501" y="485349"/>
                </a:lnTo>
                <a:cubicBezTo>
                  <a:pt x="522020" y="485349"/>
                  <a:pt x="526560" y="489879"/>
                  <a:pt x="526560" y="495475"/>
                </a:cubicBezTo>
                <a:cubicBezTo>
                  <a:pt x="526560" y="501071"/>
                  <a:pt x="522020" y="505601"/>
                  <a:pt x="516501" y="505601"/>
                </a:cubicBezTo>
                <a:lnTo>
                  <a:pt x="496204" y="505601"/>
                </a:lnTo>
                <a:cubicBezTo>
                  <a:pt x="490595" y="505601"/>
                  <a:pt x="486055" y="501071"/>
                  <a:pt x="486055" y="495475"/>
                </a:cubicBezTo>
                <a:cubicBezTo>
                  <a:pt x="486055" y="489879"/>
                  <a:pt x="490595" y="485349"/>
                  <a:pt x="496204" y="485349"/>
                </a:cubicBezTo>
                <a:close/>
                <a:moveTo>
                  <a:pt x="253152" y="485349"/>
                </a:moveTo>
                <a:lnTo>
                  <a:pt x="354399" y="485349"/>
                </a:lnTo>
                <a:cubicBezTo>
                  <a:pt x="360004" y="485349"/>
                  <a:pt x="364541" y="489879"/>
                  <a:pt x="364541" y="495475"/>
                </a:cubicBezTo>
                <a:cubicBezTo>
                  <a:pt x="364541" y="501071"/>
                  <a:pt x="360004" y="505601"/>
                  <a:pt x="354399" y="505601"/>
                </a:cubicBezTo>
                <a:lnTo>
                  <a:pt x="253152" y="505601"/>
                </a:lnTo>
                <a:cubicBezTo>
                  <a:pt x="247635" y="505601"/>
                  <a:pt x="243098" y="501071"/>
                  <a:pt x="243098" y="495475"/>
                </a:cubicBezTo>
                <a:cubicBezTo>
                  <a:pt x="243098" y="489879"/>
                  <a:pt x="247635" y="485349"/>
                  <a:pt x="253152" y="485349"/>
                </a:cubicBezTo>
                <a:close/>
                <a:moveTo>
                  <a:pt x="91157" y="485349"/>
                </a:moveTo>
                <a:lnTo>
                  <a:pt x="111454" y="485349"/>
                </a:lnTo>
                <a:cubicBezTo>
                  <a:pt x="116974" y="485349"/>
                  <a:pt x="121514" y="489879"/>
                  <a:pt x="121514" y="495475"/>
                </a:cubicBezTo>
                <a:cubicBezTo>
                  <a:pt x="121514" y="501071"/>
                  <a:pt x="116974" y="505601"/>
                  <a:pt x="111454" y="505601"/>
                </a:cubicBezTo>
                <a:lnTo>
                  <a:pt x="91157" y="505601"/>
                </a:lnTo>
                <a:cubicBezTo>
                  <a:pt x="85549" y="505601"/>
                  <a:pt x="81009" y="501071"/>
                  <a:pt x="81009" y="495475"/>
                </a:cubicBezTo>
                <a:cubicBezTo>
                  <a:pt x="81009" y="489879"/>
                  <a:pt x="85549" y="485349"/>
                  <a:pt x="91157" y="485349"/>
                </a:cubicBezTo>
                <a:close/>
                <a:moveTo>
                  <a:pt x="496204" y="444915"/>
                </a:moveTo>
                <a:lnTo>
                  <a:pt x="516501" y="444915"/>
                </a:lnTo>
                <a:cubicBezTo>
                  <a:pt x="522020" y="444915"/>
                  <a:pt x="526560" y="449445"/>
                  <a:pt x="526560" y="455041"/>
                </a:cubicBezTo>
                <a:cubicBezTo>
                  <a:pt x="526560" y="460637"/>
                  <a:pt x="522020" y="465167"/>
                  <a:pt x="516501" y="465167"/>
                </a:cubicBezTo>
                <a:lnTo>
                  <a:pt x="496204" y="465167"/>
                </a:lnTo>
                <a:cubicBezTo>
                  <a:pt x="490595" y="465167"/>
                  <a:pt x="486055" y="460637"/>
                  <a:pt x="486055" y="455041"/>
                </a:cubicBezTo>
                <a:cubicBezTo>
                  <a:pt x="486055" y="449445"/>
                  <a:pt x="490595" y="444915"/>
                  <a:pt x="496204" y="444915"/>
                </a:cubicBezTo>
                <a:close/>
                <a:moveTo>
                  <a:pt x="91157" y="444915"/>
                </a:moveTo>
                <a:lnTo>
                  <a:pt x="111454" y="444915"/>
                </a:lnTo>
                <a:cubicBezTo>
                  <a:pt x="116974" y="444915"/>
                  <a:pt x="121514" y="449445"/>
                  <a:pt x="121514" y="455041"/>
                </a:cubicBezTo>
                <a:cubicBezTo>
                  <a:pt x="121514" y="460637"/>
                  <a:pt x="116974" y="465167"/>
                  <a:pt x="111454" y="465167"/>
                </a:cubicBezTo>
                <a:lnTo>
                  <a:pt x="91157" y="465167"/>
                </a:lnTo>
                <a:cubicBezTo>
                  <a:pt x="85549" y="465167"/>
                  <a:pt x="81009" y="460637"/>
                  <a:pt x="81009" y="455041"/>
                </a:cubicBezTo>
                <a:cubicBezTo>
                  <a:pt x="81009" y="449445"/>
                  <a:pt x="85549" y="444915"/>
                  <a:pt x="91157" y="444915"/>
                </a:cubicBezTo>
                <a:close/>
                <a:moveTo>
                  <a:pt x="303785" y="404481"/>
                </a:moveTo>
                <a:cubicBezTo>
                  <a:pt x="314970" y="404481"/>
                  <a:pt x="324038" y="413532"/>
                  <a:pt x="324038" y="424698"/>
                </a:cubicBezTo>
                <a:cubicBezTo>
                  <a:pt x="324038" y="435864"/>
                  <a:pt x="314970" y="444915"/>
                  <a:pt x="303785" y="444915"/>
                </a:cubicBezTo>
                <a:cubicBezTo>
                  <a:pt x="292600" y="444915"/>
                  <a:pt x="283532" y="435864"/>
                  <a:pt x="283532" y="424698"/>
                </a:cubicBezTo>
                <a:cubicBezTo>
                  <a:pt x="283532" y="413532"/>
                  <a:pt x="292600" y="404481"/>
                  <a:pt x="303785" y="404481"/>
                </a:cubicBezTo>
                <a:close/>
                <a:moveTo>
                  <a:pt x="496201" y="283179"/>
                </a:moveTo>
                <a:lnTo>
                  <a:pt x="556989" y="283179"/>
                </a:lnTo>
                <a:cubicBezTo>
                  <a:pt x="562596" y="283179"/>
                  <a:pt x="567135" y="287697"/>
                  <a:pt x="567135" y="293279"/>
                </a:cubicBezTo>
                <a:cubicBezTo>
                  <a:pt x="567135" y="298772"/>
                  <a:pt x="562596" y="303290"/>
                  <a:pt x="556989" y="303290"/>
                </a:cubicBezTo>
                <a:lnTo>
                  <a:pt x="496201" y="303290"/>
                </a:lnTo>
                <a:cubicBezTo>
                  <a:pt x="490594" y="303290"/>
                  <a:pt x="486055" y="298772"/>
                  <a:pt x="486055" y="293279"/>
                </a:cubicBezTo>
                <a:cubicBezTo>
                  <a:pt x="486055" y="287697"/>
                  <a:pt x="490594" y="283179"/>
                  <a:pt x="496201" y="283179"/>
                </a:cubicBezTo>
                <a:close/>
                <a:moveTo>
                  <a:pt x="192419" y="283179"/>
                </a:moveTo>
                <a:lnTo>
                  <a:pt x="415221" y="283179"/>
                </a:lnTo>
                <a:cubicBezTo>
                  <a:pt x="420829" y="283179"/>
                  <a:pt x="425369" y="287697"/>
                  <a:pt x="425369" y="293279"/>
                </a:cubicBezTo>
                <a:cubicBezTo>
                  <a:pt x="425369" y="298772"/>
                  <a:pt x="420829" y="303290"/>
                  <a:pt x="415221" y="303290"/>
                </a:cubicBezTo>
                <a:lnTo>
                  <a:pt x="192419" y="303290"/>
                </a:lnTo>
                <a:cubicBezTo>
                  <a:pt x="186811" y="303290"/>
                  <a:pt x="182271" y="298772"/>
                  <a:pt x="182271" y="293279"/>
                </a:cubicBezTo>
                <a:cubicBezTo>
                  <a:pt x="182271" y="287697"/>
                  <a:pt x="186811" y="283179"/>
                  <a:pt x="192419" y="283179"/>
                </a:cubicBezTo>
                <a:close/>
                <a:moveTo>
                  <a:pt x="50653" y="283179"/>
                </a:moveTo>
                <a:lnTo>
                  <a:pt x="111455" y="283179"/>
                </a:lnTo>
                <a:cubicBezTo>
                  <a:pt x="116974" y="283179"/>
                  <a:pt x="121514" y="287697"/>
                  <a:pt x="121514" y="293279"/>
                </a:cubicBezTo>
                <a:cubicBezTo>
                  <a:pt x="121514" y="298772"/>
                  <a:pt x="116974" y="303290"/>
                  <a:pt x="111455" y="303290"/>
                </a:cubicBezTo>
                <a:lnTo>
                  <a:pt x="50653" y="303290"/>
                </a:lnTo>
                <a:cubicBezTo>
                  <a:pt x="45045" y="303290"/>
                  <a:pt x="40505" y="298772"/>
                  <a:pt x="40505" y="293279"/>
                </a:cubicBezTo>
                <a:cubicBezTo>
                  <a:pt x="40505" y="287697"/>
                  <a:pt x="45045" y="283179"/>
                  <a:pt x="50653" y="283179"/>
                </a:cubicBezTo>
                <a:close/>
                <a:moveTo>
                  <a:pt x="496374" y="242745"/>
                </a:moveTo>
                <a:lnTo>
                  <a:pt x="496552" y="242745"/>
                </a:lnTo>
                <a:cubicBezTo>
                  <a:pt x="502059" y="242745"/>
                  <a:pt x="506589" y="247264"/>
                  <a:pt x="506589" y="252756"/>
                </a:cubicBezTo>
                <a:cubicBezTo>
                  <a:pt x="506589" y="258338"/>
                  <a:pt x="502059" y="262856"/>
                  <a:pt x="496552" y="262856"/>
                </a:cubicBezTo>
                <a:cubicBezTo>
                  <a:pt x="490956" y="262856"/>
                  <a:pt x="486337" y="258338"/>
                  <a:pt x="486337" y="252756"/>
                </a:cubicBezTo>
                <a:cubicBezTo>
                  <a:pt x="486337" y="247264"/>
                  <a:pt x="490867" y="242745"/>
                  <a:pt x="496374" y="242745"/>
                </a:cubicBezTo>
                <a:close/>
                <a:moveTo>
                  <a:pt x="111616" y="242745"/>
                </a:moveTo>
                <a:lnTo>
                  <a:pt x="111705" y="242745"/>
                </a:lnTo>
                <a:cubicBezTo>
                  <a:pt x="117321" y="242745"/>
                  <a:pt x="121867" y="247263"/>
                  <a:pt x="121867" y="252756"/>
                </a:cubicBezTo>
                <a:cubicBezTo>
                  <a:pt x="121867" y="258338"/>
                  <a:pt x="117321" y="262856"/>
                  <a:pt x="111705" y="262856"/>
                </a:cubicBezTo>
                <a:cubicBezTo>
                  <a:pt x="106090" y="262856"/>
                  <a:pt x="101544" y="258338"/>
                  <a:pt x="101544" y="252756"/>
                </a:cubicBezTo>
                <a:cubicBezTo>
                  <a:pt x="101544" y="247263"/>
                  <a:pt x="106001" y="242745"/>
                  <a:pt x="111616" y="242745"/>
                </a:cubicBezTo>
                <a:close/>
                <a:moveTo>
                  <a:pt x="304057" y="242745"/>
                </a:moveTo>
                <a:lnTo>
                  <a:pt x="304146" y="242745"/>
                </a:lnTo>
                <a:cubicBezTo>
                  <a:pt x="309756" y="242745"/>
                  <a:pt x="314298" y="247263"/>
                  <a:pt x="314298" y="252756"/>
                </a:cubicBezTo>
                <a:cubicBezTo>
                  <a:pt x="314298" y="258338"/>
                  <a:pt x="309756" y="262856"/>
                  <a:pt x="304146" y="262856"/>
                </a:cubicBezTo>
                <a:cubicBezTo>
                  <a:pt x="298536" y="262856"/>
                  <a:pt x="293905" y="258338"/>
                  <a:pt x="293905" y="252756"/>
                </a:cubicBezTo>
                <a:cubicBezTo>
                  <a:pt x="293905" y="247263"/>
                  <a:pt x="298447" y="242745"/>
                  <a:pt x="304057" y="242745"/>
                </a:cubicBezTo>
                <a:close/>
                <a:moveTo>
                  <a:pt x="192419" y="202241"/>
                </a:moveTo>
                <a:lnTo>
                  <a:pt x="415221" y="202241"/>
                </a:lnTo>
                <a:cubicBezTo>
                  <a:pt x="420829" y="202241"/>
                  <a:pt x="425369" y="206776"/>
                  <a:pt x="425369" y="212288"/>
                </a:cubicBezTo>
                <a:cubicBezTo>
                  <a:pt x="425369" y="217889"/>
                  <a:pt x="420829" y="222423"/>
                  <a:pt x="415221" y="222423"/>
                </a:cubicBezTo>
                <a:lnTo>
                  <a:pt x="192419" y="222423"/>
                </a:lnTo>
                <a:cubicBezTo>
                  <a:pt x="186811" y="222423"/>
                  <a:pt x="182271" y="217889"/>
                  <a:pt x="182271" y="212288"/>
                </a:cubicBezTo>
                <a:cubicBezTo>
                  <a:pt x="182271" y="206776"/>
                  <a:pt x="186811" y="202241"/>
                  <a:pt x="192419" y="202241"/>
                </a:cubicBezTo>
                <a:close/>
                <a:moveTo>
                  <a:pt x="496201" y="202241"/>
                </a:moveTo>
                <a:lnTo>
                  <a:pt x="556989" y="202241"/>
                </a:lnTo>
                <a:cubicBezTo>
                  <a:pt x="562596" y="202241"/>
                  <a:pt x="567135" y="206775"/>
                  <a:pt x="567135" y="212288"/>
                </a:cubicBezTo>
                <a:cubicBezTo>
                  <a:pt x="567135" y="217889"/>
                  <a:pt x="562596" y="222423"/>
                  <a:pt x="556989" y="222423"/>
                </a:cubicBezTo>
                <a:lnTo>
                  <a:pt x="496201" y="222423"/>
                </a:lnTo>
                <a:cubicBezTo>
                  <a:pt x="490594" y="222423"/>
                  <a:pt x="486055" y="217889"/>
                  <a:pt x="486055" y="212288"/>
                </a:cubicBezTo>
                <a:cubicBezTo>
                  <a:pt x="486055" y="206775"/>
                  <a:pt x="490594" y="202241"/>
                  <a:pt x="496201" y="202241"/>
                </a:cubicBezTo>
                <a:close/>
                <a:moveTo>
                  <a:pt x="50653" y="202241"/>
                </a:moveTo>
                <a:lnTo>
                  <a:pt x="111455" y="202241"/>
                </a:lnTo>
                <a:cubicBezTo>
                  <a:pt x="116974" y="202241"/>
                  <a:pt x="121514" y="206775"/>
                  <a:pt x="121514" y="212288"/>
                </a:cubicBezTo>
                <a:cubicBezTo>
                  <a:pt x="121514" y="217889"/>
                  <a:pt x="116974" y="222423"/>
                  <a:pt x="111455" y="222423"/>
                </a:cubicBezTo>
                <a:lnTo>
                  <a:pt x="50653" y="222423"/>
                </a:lnTo>
                <a:cubicBezTo>
                  <a:pt x="45045" y="222423"/>
                  <a:pt x="40505" y="217889"/>
                  <a:pt x="40505" y="212288"/>
                </a:cubicBezTo>
                <a:cubicBezTo>
                  <a:pt x="40505" y="206775"/>
                  <a:pt x="45045" y="202241"/>
                  <a:pt x="50653" y="202241"/>
                </a:cubicBezTo>
                <a:close/>
                <a:moveTo>
                  <a:pt x="304057" y="161736"/>
                </a:moveTo>
                <a:lnTo>
                  <a:pt x="304146" y="161736"/>
                </a:lnTo>
                <a:cubicBezTo>
                  <a:pt x="309756" y="161736"/>
                  <a:pt x="314298" y="166266"/>
                  <a:pt x="314298" y="171862"/>
                </a:cubicBezTo>
                <a:cubicBezTo>
                  <a:pt x="314298" y="177458"/>
                  <a:pt x="309756" y="181988"/>
                  <a:pt x="304146" y="181988"/>
                </a:cubicBezTo>
                <a:cubicBezTo>
                  <a:pt x="298536" y="181988"/>
                  <a:pt x="293905" y="177458"/>
                  <a:pt x="293905" y="171862"/>
                </a:cubicBezTo>
                <a:cubicBezTo>
                  <a:pt x="293905" y="166266"/>
                  <a:pt x="298447" y="161736"/>
                  <a:pt x="304057" y="161736"/>
                </a:cubicBezTo>
                <a:close/>
                <a:moveTo>
                  <a:pt x="496374" y="161736"/>
                </a:moveTo>
                <a:lnTo>
                  <a:pt x="496552" y="161736"/>
                </a:lnTo>
                <a:cubicBezTo>
                  <a:pt x="502059" y="161736"/>
                  <a:pt x="506589" y="166266"/>
                  <a:pt x="506589" y="171862"/>
                </a:cubicBezTo>
                <a:cubicBezTo>
                  <a:pt x="506589" y="177458"/>
                  <a:pt x="502059" y="181988"/>
                  <a:pt x="496552" y="181988"/>
                </a:cubicBezTo>
                <a:cubicBezTo>
                  <a:pt x="490956" y="181988"/>
                  <a:pt x="486337" y="177458"/>
                  <a:pt x="486337" y="171862"/>
                </a:cubicBezTo>
                <a:cubicBezTo>
                  <a:pt x="486337" y="166266"/>
                  <a:pt x="490867" y="161736"/>
                  <a:pt x="496374" y="161736"/>
                </a:cubicBezTo>
                <a:close/>
                <a:moveTo>
                  <a:pt x="111616" y="161736"/>
                </a:moveTo>
                <a:lnTo>
                  <a:pt x="111705" y="161736"/>
                </a:lnTo>
                <a:cubicBezTo>
                  <a:pt x="117321" y="161736"/>
                  <a:pt x="121867" y="166266"/>
                  <a:pt x="121867" y="171862"/>
                </a:cubicBezTo>
                <a:cubicBezTo>
                  <a:pt x="121867" y="177458"/>
                  <a:pt x="117321" y="181988"/>
                  <a:pt x="111705" y="181988"/>
                </a:cubicBezTo>
                <a:cubicBezTo>
                  <a:pt x="106090" y="181988"/>
                  <a:pt x="101544" y="177458"/>
                  <a:pt x="101544" y="171862"/>
                </a:cubicBezTo>
                <a:cubicBezTo>
                  <a:pt x="101544" y="166266"/>
                  <a:pt x="106001" y="161736"/>
                  <a:pt x="111616" y="161736"/>
                </a:cubicBezTo>
                <a:close/>
                <a:moveTo>
                  <a:pt x="496201" y="121302"/>
                </a:moveTo>
                <a:lnTo>
                  <a:pt x="556989" y="121302"/>
                </a:lnTo>
                <a:cubicBezTo>
                  <a:pt x="562596" y="121302"/>
                  <a:pt x="567135" y="125832"/>
                  <a:pt x="567135" y="131428"/>
                </a:cubicBezTo>
                <a:cubicBezTo>
                  <a:pt x="567135" y="137024"/>
                  <a:pt x="562596" y="141554"/>
                  <a:pt x="556989" y="141554"/>
                </a:cubicBezTo>
                <a:lnTo>
                  <a:pt x="496201" y="141554"/>
                </a:lnTo>
                <a:cubicBezTo>
                  <a:pt x="490594" y="141554"/>
                  <a:pt x="486055" y="137024"/>
                  <a:pt x="486055" y="131428"/>
                </a:cubicBezTo>
                <a:cubicBezTo>
                  <a:pt x="486055" y="125832"/>
                  <a:pt x="490594" y="121302"/>
                  <a:pt x="496201" y="121302"/>
                </a:cubicBezTo>
                <a:close/>
                <a:moveTo>
                  <a:pt x="192419" y="121302"/>
                </a:moveTo>
                <a:lnTo>
                  <a:pt x="415221" y="121302"/>
                </a:lnTo>
                <a:cubicBezTo>
                  <a:pt x="420829" y="121302"/>
                  <a:pt x="425369" y="125832"/>
                  <a:pt x="425369" y="131428"/>
                </a:cubicBezTo>
                <a:cubicBezTo>
                  <a:pt x="425369" y="137024"/>
                  <a:pt x="420829" y="141554"/>
                  <a:pt x="415221" y="141554"/>
                </a:cubicBezTo>
                <a:lnTo>
                  <a:pt x="192419" y="141554"/>
                </a:lnTo>
                <a:cubicBezTo>
                  <a:pt x="186811" y="141554"/>
                  <a:pt x="182271" y="137024"/>
                  <a:pt x="182271" y="131428"/>
                </a:cubicBezTo>
                <a:cubicBezTo>
                  <a:pt x="182271" y="125832"/>
                  <a:pt x="186811" y="121302"/>
                  <a:pt x="192419" y="121302"/>
                </a:cubicBezTo>
                <a:close/>
                <a:moveTo>
                  <a:pt x="50653" y="121302"/>
                </a:moveTo>
                <a:lnTo>
                  <a:pt x="111455" y="121302"/>
                </a:lnTo>
                <a:cubicBezTo>
                  <a:pt x="116974" y="121302"/>
                  <a:pt x="121514" y="125832"/>
                  <a:pt x="121514" y="131428"/>
                </a:cubicBezTo>
                <a:cubicBezTo>
                  <a:pt x="121514" y="137024"/>
                  <a:pt x="116974" y="141554"/>
                  <a:pt x="111455" y="141554"/>
                </a:cubicBezTo>
                <a:lnTo>
                  <a:pt x="50653" y="141554"/>
                </a:lnTo>
                <a:cubicBezTo>
                  <a:pt x="45045" y="141554"/>
                  <a:pt x="40505" y="137024"/>
                  <a:pt x="40505" y="131428"/>
                </a:cubicBezTo>
                <a:cubicBezTo>
                  <a:pt x="40505" y="125832"/>
                  <a:pt x="45045" y="121302"/>
                  <a:pt x="50653" y="121302"/>
                </a:cubicBezTo>
                <a:close/>
                <a:moveTo>
                  <a:pt x="304057" y="80868"/>
                </a:moveTo>
                <a:lnTo>
                  <a:pt x="304146" y="80868"/>
                </a:lnTo>
                <a:cubicBezTo>
                  <a:pt x="309756" y="80868"/>
                  <a:pt x="314298" y="85398"/>
                  <a:pt x="314298" y="90994"/>
                </a:cubicBezTo>
                <a:cubicBezTo>
                  <a:pt x="314298" y="96590"/>
                  <a:pt x="309756" y="101120"/>
                  <a:pt x="304146" y="101120"/>
                </a:cubicBezTo>
                <a:cubicBezTo>
                  <a:pt x="298536" y="101120"/>
                  <a:pt x="293905" y="96590"/>
                  <a:pt x="293905" y="90994"/>
                </a:cubicBezTo>
                <a:cubicBezTo>
                  <a:pt x="293905" y="85398"/>
                  <a:pt x="298447" y="80868"/>
                  <a:pt x="304057" y="80868"/>
                </a:cubicBezTo>
                <a:close/>
                <a:moveTo>
                  <a:pt x="496374" y="80868"/>
                </a:moveTo>
                <a:lnTo>
                  <a:pt x="496552" y="80868"/>
                </a:lnTo>
                <a:cubicBezTo>
                  <a:pt x="502059" y="80868"/>
                  <a:pt x="506589" y="85398"/>
                  <a:pt x="506589" y="90994"/>
                </a:cubicBezTo>
                <a:cubicBezTo>
                  <a:pt x="506589" y="96590"/>
                  <a:pt x="502059" y="101120"/>
                  <a:pt x="496552" y="101120"/>
                </a:cubicBezTo>
                <a:cubicBezTo>
                  <a:pt x="490956" y="101120"/>
                  <a:pt x="486337" y="96590"/>
                  <a:pt x="486337" y="90994"/>
                </a:cubicBezTo>
                <a:cubicBezTo>
                  <a:pt x="486337" y="85398"/>
                  <a:pt x="490867" y="80868"/>
                  <a:pt x="496374" y="80868"/>
                </a:cubicBezTo>
                <a:close/>
                <a:moveTo>
                  <a:pt x="111616" y="80868"/>
                </a:moveTo>
                <a:lnTo>
                  <a:pt x="111705" y="80868"/>
                </a:lnTo>
                <a:cubicBezTo>
                  <a:pt x="117321" y="80868"/>
                  <a:pt x="121867" y="85398"/>
                  <a:pt x="121867" y="90994"/>
                </a:cubicBezTo>
                <a:cubicBezTo>
                  <a:pt x="121867" y="96590"/>
                  <a:pt x="117321" y="101120"/>
                  <a:pt x="111705" y="101120"/>
                </a:cubicBezTo>
                <a:cubicBezTo>
                  <a:pt x="106090" y="101120"/>
                  <a:pt x="101544" y="96590"/>
                  <a:pt x="101544" y="90994"/>
                </a:cubicBezTo>
                <a:cubicBezTo>
                  <a:pt x="101544" y="85398"/>
                  <a:pt x="106001" y="80868"/>
                  <a:pt x="111616" y="80868"/>
                </a:cubicBezTo>
                <a:close/>
                <a:moveTo>
                  <a:pt x="192419" y="40434"/>
                </a:moveTo>
                <a:lnTo>
                  <a:pt x="415221" y="40434"/>
                </a:lnTo>
                <a:cubicBezTo>
                  <a:pt x="420829" y="40434"/>
                  <a:pt x="425369" y="44964"/>
                  <a:pt x="425369" y="50560"/>
                </a:cubicBezTo>
                <a:cubicBezTo>
                  <a:pt x="425369" y="56156"/>
                  <a:pt x="420829" y="60686"/>
                  <a:pt x="415221" y="60686"/>
                </a:cubicBezTo>
                <a:lnTo>
                  <a:pt x="192419" y="60686"/>
                </a:lnTo>
                <a:cubicBezTo>
                  <a:pt x="186811" y="60686"/>
                  <a:pt x="182271" y="56156"/>
                  <a:pt x="182271" y="50560"/>
                </a:cubicBezTo>
                <a:cubicBezTo>
                  <a:pt x="182271" y="44964"/>
                  <a:pt x="186811" y="40434"/>
                  <a:pt x="192419" y="40434"/>
                </a:cubicBezTo>
                <a:close/>
                <a:moveTo>
                  <a:pt x="192416" y="20263"/>
                </a:moveTo>
                <a:cubicBezTo>
                  <a:pt x="175681" y="20263"/>
                  <a:pt x="161973" y="33860"/>
                  <a:pt x="161973" y="50568"/>
                </a:cubicBezTo>
                <a:lnTo>
                  <a:pt x="161973" y="556154"/>
                </a:lnTo>
                <a:cubicBezTo>
                  <a:pt x="161973" y="572862"/>
                  <a:pt x="175681" y="586459"/>
                  <a:pt x="192416" y="586459"/>
                </a:cubicBezTo>
                <a:lnTo>
                  <a:pt x="415223" y="586459"/>
                </a:lnTo>
                <a:cubicBezTo>
                  <a:pt x="431958" y="586459"/>
                  <a:pt x="445577" y="572862"/>
                  <a:pt x="445577" y="556154"/>
                </a:cubicBezTo>
                <a:lnTo>
                  <a:pt x="445577" y="50568"/>
                </a:lnTo>
                <a:cubicBezTo>
                  <a:pt x="445577" y="33860"/>
                  <a:pt x="431958" y="20263"/>
                  <a:pt x="415223" y="20263"/>
                </a:cubicBezTo>
                <a:close/>
                <a:moveTo>
                  <a:pt x="491122" y="20252"/>
                </a:moveTo>
                <a:lnTo>
                  <a:pt x="556991" y="20252"/>
                </a:lnTo>
                <a:cubicBezTo>
                  <a:pt x="584852" y="20252"/>
                  <a:pt x="607639" y="42915"/>
                  <a:pt x="607639" y="70732"/>
                </a:cubicBezTo>
                <a:lnTo>
                  <a:pt x="607639" y="515719"/>
                </a:lnTo>
                <a:cubicBezTo>
                  <a:pt x="607639" y="543537"/>
                  <a:pt x="584852" y="566288"/>
                  <a:pt x="556991" y="566288"/>
                </a:cubicBezTo>
                <a:lnTo>
                  <a:pt x="496195" y="566288"/>
                </a:lnTo>
                <a:cubicBezTo>
                  <a:pt x="490587" y="566288"/>
                  <a:pt x="486048" y="561756"/>
                  <a:pt x="486048" y="556157"/>
                </a:cubicBezTo>
                <a:cubicBezTo>
                  <a:pt x="486048" y="550558"/>
                  <a:pt x="490587" y="546025"/>
                  <a:pt x="496195" y="546025"/>
                </a:cubicBezTo>
                <a:lnTo>
                  <a:pt x="556991" y="546025"/>
                </a:lnTo>
                <a:cubicBezTo>
                  <a:pt x="573725" y="546025"/>
                  <a:pt x="587344" y="532427"/>
                  <a:pt x="587344" y="515719"/>
                </a:cubicBezTo>
                <a:lnTo>
                  <a:pt x="587344" y="70732"/>
                </a:lnTo>
                <a:cubicBezTo>
                  <a:pt x="587344" y="54024"/>
                  <a:pt x="573725" y="40426"/>
                  <a:pt x="556991" y="40426"/>
                </a:cubicBezTo>
                <a:lnTo>
                  <a:pt x="491122" y="40426"/>
                </a:lnTo>
                <a:cubicBezTo>
                  <a:pt x="485514" y="40426"/>
                  <a:pt x="480974" y="35894"/>
                  <a:pt x="480974" y="30295"/>
                </a:cubicBezTo>
                <a:cubicBezTo>
                  <a:pt x="480974" y="24785"/>
                  <a:pt x="485514" y="20252"/>
                  <a:pt x="491122" y="20252"/>
                </a:cubicBezTo>
                <a:close/>
                <a:moveTo>
                  <a:pt x="50655" y="20252"/>
                </a:moveTo>
                <a:lnTo>
                  <a:pt x="116445" y="20252"/>
                </a:lnTo>
                <a:cubicBezTo>
                  <a:pt x="122054" y="20252"/>
                  <a:pt x="126594" y="24785"/>
                  <a:pt x="126594" y="30295"/>
                </a:cubicBezTo>
                <a:cubicBezTo>
                  <a:pt x="126594" y="35894"/>
                  <a:pt x="122054" y="40426"/>
                  <a:pt x="116445" y="40426"/>
                </a:cubicBezTo>
                <a:lnTo>
                  <a:pt x="50655" y="40426"/>
                </a:lnTo>
                <a:cubicBezTo>
                  <a:pt x="33919" y="40426"/>
                  <a:pt x="20298" y="54024"/>
                  <a:pt x="20298" y="70732"/>
                </a:cubicBezTo>
                <a:lnTo>
                  <a:pt x="20298" y="515719"/>
                </a:lnTo>
                <a:cubicBezTo>
                  <a:pt x="20298" y="532427"/>
                  <a:pt x="33919" y="546025"/>
                  <a:pt x="50655" y="546025"/>
                </a:cubicBezTo>
                <a:lnTo>
                  <a:pt x="111460" y="546025"/>
                </a:lnTo>
                <a:cubicBezTo>
                  <a:pt x="116979" y="546025"/>
                  <a:pt x="121519" y="550558"/>
                  <a:pt x="121519" y="556157"/>
                </a:cubicBezTo>
                <a:cubicBezTo>
                  <a:pt x="121519" y="561756"/>
                  <a:pt x="116979" y="566288"/>
                  <a:pt x="111460" y="566288"/>
                </a:cubicBezTo>
                <a:lnTo>
                  <a:pt x="50655" y="566288"/>
                </a:lnTo>
                <a:cubicBezTo>
                  <a:pt x="22701" y="566288"/>
                  <a:pt x="0" y="543537"/>
                  <a:pt x="0" y="515719"/>
                </a:cubicBezTo>
                <a:lnTo>
                  <a:pt x="0" y="70732"/>
                </a:lnTo>
                <a:cubicBezTo>
                  <a:pt x="0" y="42915"/>
                  <a:pt x="22701" y="20252"/>
                  <a:pt x="50655" y="20252"/>
                </a:cubicBezTo>
                <a:close/>
                <a:moveTo>
                  <a:pt x="192416" y="0"/>
                </a:moveTo>
                <a:lnTo>
                  <a:pt x="415223" y="0"/>
                </a:lnTo>
                <a:cubicBezTo>
                  <a:pt x="443174" y="0"/>
                  <a:pt x="465873" y="22662"/>
                  <a:pt x="465873" y="50568"/>
                </a:cubicBezTo>
                <a:lnTo>
                  <a:pt x="465873" y="556154"/>
                </a:lnTo>
                <a:cubicBezTo>
                  <a:pt x="465873" y="583971"/>
                  <a:pt x="443174" y="606722"/>
                  <a:pt x="415223" y="606722"/>
                </a:cubicBezTo>
                <a:lnTo>
                  <a:pt x="192416" y="606722"/>
                </a:lnTo>
                <a:cubicBezTo>
                  <a:pt x="164465" y="606722"/>
                  <a:pt x="141766" y="583971"/>
                  <a:pt x="141766" y="556154"/>
                </a:cubicBezTo>
                <a:lnTo>
                  <a:pt x="141766" y="50568"/>
                </a:lnTo>
                <a:cubicBezTo>
                  <a:pt x="141766" y="22662"/>
                  <a:pt x="164465" y="0"/>
                  <a:pt x="1924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直接箭头连接符 2">
            <a:extLst>
              <a:ext uri="{FF2B5EF4-FFF2-40B4-BE49-F238E27FC236}">
                <a16:creationId xmlns:a16="http://schemas.microsoft.com/office/drawing/2014/main" id="{90971E88-8BB2-4FF8-AF8A-9293A7F8E2A8}"/>
              </a:ext>
            </a:extLst>
          </p:cNvPr>
          <p:cNvCxnSpPr>
            <a:cxnSpLocks/>
          </p:cNvCxnSpPr>
          <p:nvPr/>
        </p:nvCxnSpPr>
        <p:spPr>
          <a:xfrm>
            <a:off x="4346191" y="4899602"/>
            <a:ext cx="2929932" cy="3526"/>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F229ADF6-9BFE-457D-9307-35D29AE49A6D}"/>
              </a:ext>
            </a:extLst>
          </p:cNvPr>
          <p:cNvGrpSpPr/>
          <p:nvPr/>
        </p:nvGrpSpPr>
        <p:grpSpPr>
          <a:xfrm>
            <a:off x="5792248" y="5482585"/>
            <a:ext cx="845875" cy="663240"/>
            <a:chOff x="6275388" y="5728872"/>
            <a:chExt cx="845875" cy="663240"/>
          </a:xfrm>
        </p:grpSpPr>
        <p:sp>
          <p:nvSpPr>
            <p:cNvPr id="9" name="servers-interface-symbol_36043">
              <a:extLst>
                <a:ext uri="{FF2B5EF4-FFF2-40B4-BE49-F238E27FC236}">
                  <a16:creationId xmlns:a16="http://schemas.microsoft.com/office/drawing/2014/main" id="{0C1E178B-C1B3-49E1-BE50-ACBAA300AD21}"/>
                </a:ext>
              </a:extLst>
            </p:cNvPr>
            <p:cNvSpPr/>
            <p:nvPr/>
          </p:nvSpPr>
          <p:spPr>
            <a:xfrm>
              <a:off x="6275388" y="5752350"/>
              <a:ext cx="513254" cy="639762"/>
            </a:xfrm>
            <a:custGeom>
              <a:avLst/>
              <a:gdLst>
                <a:gd name="T0" fmla="*/ 580 w 6643"/>
                <a:gd name="T1" fmla="*/ 4060 h 6969"/>
                <a:gd name="T2" fmla="*/ 2067 w 6643"/>
                <a:gd name="T3" fmla="*/ 4503 h 6969"/>
                <a:gd name="T4" fmla="*/ 1937 w 6643"/>
                <a:gd name="T5" fmla="*/ 904 h 6969"/>
                <a:gd name="T6" fmla="*/ 1937 w 6643"/>
                <a:gd name="T7" fmla="*/ 617 h 6969"/>
                <a:gd name="T8" fmla="*/ 1937 w 6643"/>
                <a:gd name="T9" fmla="*/ 904 h 6969"/>
                <a:gd name="T10" fmla="*/ 3011 w 6643"/>
                <a:gd name="T11" fmla="*/ 761 h 6969"/>
                <a:gd name="T12" fmla="*/ 2724 w 6643"/>
                <a:gd name="T13" fmla="*/ 761 h 6969"/>
                <a:gd name="T14" fmla="*/ 2067 w 6643"/>
                <a:gd name="T15" fmla="*/ 3338 h 6969"/>
                <a:gd name="T16" fmla="*/ 580 w 6643"/>
                <a:gd name="T17" fmla="*/ 2894 h 6969"/>
                <a:gd name="T18" fmla="*/ 2067 w 6643"/>
                <a:gd name="T19" fmla="*/ 3338 h 6969"/>
                <a:gd name="T20" fmla="*/ 0 w 6643"/>
                <a:gd name="T21" fmla="*/ 5235 h 6969"/>
                <a:gd name="T22" fmla="*/ 3730 w 6643"/>
                <a:gd name="T23" fmla="*/ 0 h 6969"/>
                <a:gd name="T24" fmla="*/ 2067 w 6643"/>
                <a:gd name="T25" fmla="*/ 2517 h 6969"/>
                <a:gd name="T26" fmla="*/ 346 w 6643"/>
                <a:gd name="T27" fmla="*/ 2660 h 6969"/>
                <a:gd name="T28" fmla="*/ 2067 w 6643"/>
                <a:gd name="T29" fmla="*/ 3573 h 6969"/>
                <a:gd name="T30" fmla="*/ 346 w 6643"/>
                <a:gd name="T31" fmla="*/ 3825 h 6969"/>
                <a:gd name="T32" fmla="*/ 2067 w 6643"/>
                <a:gd name="T33" fmla="*/ 4738 h 6969"/>
                <a:gd name="T34" fmla="*/ 2489 w 6643"/>
                <a:gd name="T35" fmla="*/ 761 h 6969"/>
                <a:gd name="T36" fmla="*/ 3246 w 6643"/>
                <a:gd name="T37" fmla="*/ 761 h 6969"/>
                <a:gd name="T38" fmla="*/ 2489 w 6643"/>
                <a:gd name="T39" fmla="*/ 761 h 6969"/>
                <a:gd name="T40" fmla="*/ 1937 w 6643"/>
                <a:gd name="T41" fmla="*/ 1139 h 6969"/>
                <a:gd name="T42" fmla="*/ 1937 w 6643"/>
                <a:gd name="T43" fmla="*/ 383 h 6969"/>
                <a:gd name="T44" fmla="*/ 346 w 6643"/>
                <a:gd name="T45" fmla="*/ 2391 h 6969"/>
                <a:gd name="T46" fmla="*/ 3423 w 6643"/>
                <a:gd name="T47" fmla="*/ 1478 h 6969"/>
                <a:gd name="T48" fmla="*/ 346 w 6643"/>
                <a:gd name="T49" fmla="*/ 2391 h 6969"/>
                <a:gd name="T50" fmla="*/ 3189 w 6643"/>
                <a:gd name="T51" fmla="*/ 1713 h 6969"/>
                <a:gd name="T52" fmla="*/ 580 w 6643"/>
                <a:gd name="T53" fmla="*/ 2156 h 6969"/>
                <a:gd name="T54" fmla="*/ 2654 w 6643"/>
                <a:gd name="T55" fmla="*/ 1980 h 6969"/>
                <a:gd name="T56" fmla="*/ 3011 w 6643"/>
                <a:gd name="T57" fmla="*/ 1856 h 6969"/>
                <a:gd name="T58" fmla="*/ 2654 w 6643"/>
                <a:gd name="T59" fmla="*/ 1980 h 6969"/>
                <a:gd name="T60" fmla="*/ 5007 w 6643"/>
                <a:gd name="T61" fmla="*/ 5684 h 6969"/>
                <a:gd name="T62" fmla="*/ 4569 w 6643"/>
                <a:gd name="T63" fmla="*/ 5948 h 6969"/>
                <a:gd name="T64" fmla="*/ 3968 w 6643"/>
                <a:gd name="T65" fmla="*/ 5691 h 6969"/>
                <a:gd name="T66" fmla="*/ 2332 w 6643"/>
                <a:gd name="T67" fmla="*/ 5486 h 6969"/>
                <a:gd name="T68" fmla="*/ 6643 w 6643"/>
                <a:gd name="T69" fmla="*/ 2733 h 6969"/>
                <a:gd name="T70" fmla="*/ 5007 w 6643"/>
                <a:gd name="T71" fmla="*/ 5486 h 6969"/>
                <a:gd name="T72" fmla="*/ 6359 w 6643"/>
                <a:gd name="T73" fmla="*/ 2945 h 6969"/>
                <a:gd name="T74" fmla="*/ 2615 w 6643"/>
                <a:gd name="T75" fmla="*/ 5250 h 6969"/>
                <a:gd name="T76" fmla="*/ 6359 w 6643"/>
                <a:gd name="T77" fmla="*/ 5250 h 6969"/>
                <a:gd name="T78" fmla="*/ 1905 w 6643"/>
                <a:gd name="T79" fmla="*/ 5587 h 6969"/>
                <a:gd name="T80" fmla="*/ 2066 w 6643"/>
                <a:gd name="T81" fmla="*/ 6064 h 6969"/>
                <a:gd name="T82" fmla="*/ 1339 w 6643"/>
                <a:gd name="T83" fmla="*/ 5896 h 6969"/>
                <a:gd name="T84" fmla="*/ 767 w 6643"/>
                <a:gd name="T85" fmla="*/ 5462 h 6969"/>
                <a:gd name="T86" fmla="*/ 1794 w 6643"/>
                <a:gd name="T87" fmla="*/ 6484 h 6969"/>
                <a:gd name="T88" fmla="*/ 1844 w 6643"/>
                <a:gd name="T89" fmla="*/ 6484 h 6969"/>
                <a:gd name="T90" fmla="*/ 1894 w 6643"/>
                <a:gd name="T91" fmla="*/ 6921 h 6969"/>
                <a:gd name="T92" fmla="*/ 1926 w 6643"/>
                <a:gd name="T93" fmla="*/ 6969 h 6969"/>
                <a:gd name="T94" fmla="*/ 2805 w 6643"/>
                <a:gd name="T95" fmla="*/ 6302 h 6969"/>
                <a:gd name="T96" fmla="*/ 2805 w 6643"/>
                <a:gd name="T97" fmla="*/ 6247 h 6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43" h="6969">
                  <a:moveTo>
                    <a:pt x="580" y="4503"/>
                  </a:moveTo>
                  <a:lnTo>
                    <a:pt x="580" y="4060"/>
                  </a:lnTo>
                  <a:lnTo>
                    <a:pt x="2067" y="4060"/>
                  </a:lnTo>
                  <a:lnTo>
                    <a:pt x="2067" y="4503"/>
                  </a:lnTo>
                  <a:lnTo>
                    <a:pt x="580" y="4503"/>
                  </a:lnTo>
                  <a:close/>
                  <a:moveTo>
                    <a:pt x="1937" y="904"/>
                  </a:moveTo>
                  <a:cubicBezTo>
                    <a:pt x="2016" y="904"/>
                    <a:pt x="2080" y="840"/>
                    <a:pt x="2080" y="761"/>
                  </a:cubicBezTo>
                  <a:cubicBezTo>
                    <a:pt x="2080" y="682"/>
                    <a:pt x="2016" y="617"/>
                    <a:pt x="1937" y="617"/>
                  </a:cubicBezTo>
                  <a:cubicBezTo>
                    <a:pt x="1858" y="617"/>
                    <a:pt x="1793" y="682"/>
                    <a:pt x="1793" y="761"/>
                  </a:cubicBezTo>
                  <a:cubicBezTo>
                    <a:pt x="1793" y="840"/>
                    <a:pt x="1858" y="904"/>
                    <a:pt x="1937" y="904"/>
                  </a:cubicBezTo>
                  <a:close/>
                  <a:moveTo>
                    <a:pt x="2867" y="904"/>
                  </a:moveTo>
                  <a:cubicBezTo>
                    <a:pt x="2946" y="904"/>
                    <a:pt x="3011" y="840"/>
                    <a:pt x="3011" y="761"/>
                  </a:cubicBezTo>
                  <a:cubicBezTo>
                    <a:pt x="3011" y="682"/>
                    <a:pt x="2947" y="617"/>
                    <a:pt x="2867" y="617"/>
                  </a:cubicBezTo>
                  <a:cubicBezTo>
                    <a:pt x="2788" y="617"/>
                    <a:pt x="2724" y="682"/>
                    <a:pt x="2724" y="761"/>
                  </a:cubicBezTo>
                  <a:cubicBezTo>
                    <a:pt x="2724" y="840"/>
                    <a:pt x="2788" y="904"/>
                    <a:pt x="2867" y="904"/>
                  </a:cubicBezTo>
                  <a:close/>
                  <a:moveTo>
                    <a:pt x="2067" y="3338"/>
                  </a:moveTo>
                  <a:lnTo>
                    <a:pt x="2067" y="2894"/>
                  </a:lnTo>
                  <a:lnTo>
                    <a:pt x="580" y="2894"/>
                  </a:lnTo>
                  <a:lnTo>
                    <a:pt x="580" y="3338"/>
                  </a:lnTo>
                  <a:lnTo>
                    <a:pt x="2067" y="3338"/>
                  </a:lnTo>
                  <a:close/>
                  <a:moveTo>
                    <a:pt x="2067" y="5235"/>
                  </a:moveTo>
                  <a:lnTo>
                    <a:pt x="0" y="5235"/>
                  </a:lnTo>
                  <a:lnTo>
                    <a:pt x="0" y="0"/>
                  </a:lnTo>
                  <a:lnTo>
                    <a:pt x="3730" y="0"/>
                  </a:lnTo>
                  <a:lnTo>
                    <a:pt x="3730" y="2517"/>
                  </a:lnTo>
                  <a:lnTo>
                    <a:pt x="2067" y="2517"/>
                  </a:lnTo>
                  <a:lnTo>
                    <a:pt x="2067" y="2660"/>
                  </a:lnTo>
                  <a:lnTo>
                    <a:pt x="346" y="2660"/>
                  </a:lnTo>
                  <a:lnTo>
                    <a:pt x="346" y="3573"/>
                  </a:lnTo>
                  <a:lnTo>
                    <a:pt x="2067" y="3573"/>
                  </a:lnTo>
                  <a:lnTo>
                    <a:pt x="2067" y="3825"/>
                  </a:lnTo>
                  <a:lnTo>
                    <a:pt x="346" y="3825"/>
                  </a:lnTo>
                  <a:lnTo>
                    <a:pt x="346" y="4738"/>
                  </a:lnTo>
                  <a:lnTo>
                    <a:pt x="2067" y="4738"/>
                  </a:lnTo>
                  <a:lnTo>
                    <a:pt x="2067" y="5235"/>
                  </a:lnTo>
                  <a:close/>
                  <a:moveTo>
                    <a:pt x="2489" y="761"/>
                  </a:moveTo>
                  <a:cubicBezTo>
                    <a:pt x="2489" y="969"/>
                    <a:pt x="2659" y="1139"/>
                    <a:pt x="2867" y="1139"/>
                  </a:cubicBezTo>
                  <a:cubicBezTo>
                    <a:pt x="3076" y="1139"/>
                    <a:pt x="3246" y="969"/>
                    <a:pt x="3246" y="761"/>
                  </a:cubicBezTo>
                  <a:cubicBezTo>
                    <a:pt x="3246" y="552"/>
                    <a:pt x="3076" y="383"/>
                    <a:pt x="2867" y="383"/>
                  </a:cubicBezTo>
                  <a:cubicBezTo>
                    <a:pt x="2659" y="383"/>
                    <a:pt x="2489" y="552"/>
                    <a:pt x="2489" y="761"/>
                  </a:cubicBezTo>
                  <a:close/>
                  <a:moveTo>
                    <a:pt x="1559" y="761"/>
                  </a:moveTo>
                  <a:cubicBezTo>
                    <a:pt x="1559" y="969"/>
                    <a:pt x="1728" y="1139"/>
                    <a:pt x="1937" y="1139"/>
                  </a:cubicBezTo>
                  <a:cubicBezTo>
                    <a:pt x="2145" y="1139"/>
                    <a:pt x="2315" y="969"/>
                    <a:pt x="2315" y="761"/>
                  </a:cubicBezTo>
                  <a:cubicBezTo>
                    <a:pt x="2315" y="552"/>
                    <a:pt x="2145" y="383"/>
                    <a:pt x="1937" y="383"/>
                  </a:cubicBezTo>
                  <a:cubicBezTo>
                    <a:pt x="1728" y="383"/>
                    <a:pt x="1559" y="552"/>
                    <a:pt x="1559" y="761"/>
                  </a:cubicBezTo>
                  <a:close/>
                  <a:moveTo>
                    <a:pt x="346" y="2391"/>
                  </a:moveTo>
                  <a:lnTo>
                    <a:pt x="3423" y="2391"/>
                  </a:lnTo>
                  <a:lnTo>
                    <a:pt x="3423" y="1478"/>
                  </a:lnTo>
                  <a:lnTo>
                    <a:pt x="346" y="1478"/>
                  </a:lnTo>
                  <a:lnTo>
                    <a:pt x="346" y="2391"/>
                  </a:lnTo>
                  <a:close/>
                  <a:moveTo>
                    <a:pt x="580" y="1713"/>
                  </a:moveTo>
                  <a:lnTo>
                    <a:pt x="3189" y="1713"/>
                  </a:lnTo>
                  <a:lnTo>
                    <a:pt x="3189" y="2156"/>
                  </a:lnTo>
                  <a:lnTo>
                    <a:pt x="580" y="2156"/>
                  </a:lnTo>
                  <a:lnTo>
                    <a:pt x="580" y="1713"/>
                  </a:lnTo>
                  <a:close/>
                  <a:moveTo>
                    <a:pt x="2654" y="1980"/>
                  </a:moveTo>
                  <a:lnTo>
                    <a:pt x="3011" y="1980"/>
                  </a:lnTo>
                  <a:lnTo>
                    <a:pt x="3011" y="1856"/>
                  </a:lnTo>
                  <a:lnTo>
                    <a:pt x="2654" y="1856"/>
                  </a:lnTo>
                  <a:lnTo>
                    <a:pt x="2654" y="1980"/>
                  </a:lnTo>
                  <a:close/>
                  <a:moveTo>
                    <a:pt x="5007" y="5486"/>
                  </a:moveTo>
                  <a:lnTo>
                    <a:pt x="5007" y="5684"/>
                  </a:lnTo>
                  <a:cubicBezTo>
                    <a:pt x="5554" y="5702"/>
                    <a:pt x="5949" y="5753"/>
                    <a:pt x="5949" y="5812"/>
                  </a:cubicBezTo>
                  <a:cubicBezTo>
                    <a:pt x="5949" y="5887"/>
                    <a:pt x="5331" y="5948"/>
                    <a:pt x="4569" y="5948"/>
                  </a:cubicBezTo>
                  <a:cubicBezTo>
                    <a:pt x="3806" y="5948"/>
                    <a:pt x="3188" y="5887"/>
                    <a:pt x="3188" y="5812"/>
                  </a:cubicBezTo>
                  <a:cubicBezTo>
                    <a:pt x="3188" y="5759"/>
                    <a:pt x="3507" y="5713"/>
                    <a:pt x="3968" y="5691"/>
                  </a:cubicBezTo>
                  <a:lnTo>
                    <a:pt x="3968" y="5486"/>
                  </a:lnTo>
                  <a:lnTo>
                    <a:pt x="2332" y="5486"/>
                  </a:lnTo>
                  <a:lnTo>
                    <a:pt x="2332" y="2733"/>
                  </a:lnTo>
                  <a:lnTo>
                    <a:pt x="6643" y="2733"/>
                  </a:lnTo>
                  <a:lnTo>
                    <a:pt x="6643" y="5486"/>
                  </a:lnTo>
                  <a:lnTo>
                    <a:pt x="5007" y="5486"/>
                  </a:lnTo>
                  <a:close/>
                  <a:moveTo>
                    <a:pt x="6359" y="5250"/>
                  </a:moveTo>
                  <a:lnTo>
                    <a:pt x="6359" y="2945"/>
                  </a:lnTo>
                  <a:lnTo>
                    <a:pt x="2615" y="2945"/>
                  </a:lnTo>
                  <a:lnTo>
                    <a:pt x="2615" y="5250"/>
                  </a:lnTo>
                  <a:lnTo>
                    <a:pt x="6359" y="5250"/>
                  </a:lnTo>
                  <a:lnTo>
                    <a:pt x="6359" y="5250"/>
                  </a:lnTo>
                  <a:close/>
                  <a:moveTo>
                    <a:pt x="1948" y="5587"/>
                  </a:moveTo>
                  <a:cubicBezTo>
                    <a:pt x="1935" y="5578"/>
                    <a:pt x="1918" y="5577"/>
                    <a:pt x="1905" y="5587"/>
                  </a:cubicBezTo>
                  <a:cubicBezTo>
                    <a:pt x="1893" y="5596"/>
                    <a:pt x="1888" y="5613"/>
                    <a:pt x="1894" y="5628"/>
                  </a:cubicBezTo>
                  <a:lnTo>
                    <a:pt x="2066" y="6064"/>
                  </a:lnTo>
                  <a:lnTo>
                    <a:pt x="1765" y="6064"/>
                  </a:lnTo>
                  <a:cubicBezTo>
                    <a:pt x="1700" y="6061"/>
                    <a:pt x="1485" y="6039"/>
                    <a:pt x="1339" y="5896"/>
                  </a:cubicBezTo>
                  <a:cubicBezTo>
                    <a:pt x="1236" y="5795"/>
                    <a:pt x="1186" y="5653"/>
                    <a:pt x="1186" y="5462"/>
                  </a:cubicBezTo>
                  <a:lnTo>
                    <a:pt x="767" y="5462"/>
                  </a:lnTo>
                  <a:cubicBezTo>
                    <a:pt x="767" y="5767"/>
                    <a:pt x="861" y="6014"/>
                    <a:pt x="1045" y="6195"/>
                  </a:cubicBezTo>
                  <a:cubicBezTo>
                    <a:pt x="1345" y="6489"/>
                    <a:pt x="1775" y="6484"/>
                    <a:pt x="1794" y="6484"/>
                  </a:cubicBezTo>
                  <a:lnTo>
                    <a:pt x="1793" y="6480"/>
                  </a:lnTo>
                  <a:cubicBezTo>
                    <a:pt x="1823" y="6483"/>
                    <a:pt x="1844" y="6484"/>
                    <a:pt x="1844" y="6484"/>
                  </a:cubicBezTo>
                  <a:lnTo>
                    <a:pt x="2066" y="6484"/>
                  </a:lnTo>
                  <a:lnTo>
                    <a:pt x="1894" y="6921"/>
                  </a:lnTo>
                  <a:cubicBezTo>
                    <a:pt x="1888" y="6936"/>
                    <a:pt x="1893" y="6952"/>
                    <a:pt x="1905" y="6962"/>
                  </a:cubicBezTo>
                  <a:cubicBezTo>
                    <a:pt x="1911" y="6967"/>
                    <a:pt x="1919" y="6969"/>
                    <a:pt x="1926" y="6969"/>
                  </a:cubicBezTo>
                  <a:cubicBezTo>
                    <a:pt x="1934" y="6969"/>
                    <a:pt x="1941" y="6966"/>
                    <a:pt x="1948" y="6962"/>
                  </a:cubicBezTo>
                  <a:lnTo>
                    <a:pt x="2805" y="6302"/>
                  </a:lnTo>
                  <a:cubicBezTo>
                    <a:pt x="2814" y="6296"/>
                    <a:pt x="2819" y="6285"/>
                    <a:pt x="2819" y="6274"/>
                  </a:cubicBezTo>
                  <a:cubicBezTo>
                    <a:pt x="2819" y="6264"/>
                    <a:pt x="2814" y="6253"/>
                    <a:pt x="2805" y="6247"/>
                  </a:cubicBezTo>
                  <a:lnTo>
                    <a:pt x="1948" y="5587"/>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anonymous_99618">
              <a:extLst>
                <a:ext uri="{FF2B5EF4-FFF2-40B4-BE49-F238E27FC236}">
                  <a16:creationId xmlns:a16="http://schemas.microsoft.com/office/drawing/2014/main" id="{F0EA9EBD-6F80-4FE5-94D9-6F878873C835}"/>
                </a:ext>
              </a:extLst>
            </p:cNvPr>
            <p:cNvSpPr/>
            <p:nvPr/>
          </p:nvSpPr>
          <p:spPr>
            <a:xfrm>
              <a:off x="6702357" y="5728872"/>
              <a:ext cx="418906" cy="405734"/>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直接箭头连接符 12">
            <a:extLst>
              <a:ext uri="{FF2B5EF4-FFF2-40B4-BE49-F238E27FC236}">
                <a16:creationId xmlns:a16="http://schemas.microsoft.com/office/drawing/2014/main" id="{40FE9F86-AA54-4021-9B46-1C73EE92C86D}"/>
              </a:ext>
            </a:extLst>
          </p:cNvPr>
          <p:cNvCxnSpPr/>
          <p:nvPr/>
        </p:nvCxnSpPr>
        <p:spPr>
          <a:xfrm>
            <a:off x="5583677" y="5029200"/>
            <a:ext cx="0" cy="865762"/>
          </a:xfrm>
          <a:prstGeom prst="straightConnector1">
            <a:avLst/>
          </a:prstGeom>
          <a:ln w="38100">
            <a:solidFill>
              <a:srgbClr val="FF00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灯片编号占位符 3">
            <a:extLst>
              <a:ext uri="{FF2B5EF4-FFF2-40B4-BE49-F238E27FC236}">
                <a16:creationId xmlns:a16="http://schemas.microsoft.com/office/drawing/2014/main" id="{BCED433C-6E67-429A-9204-AE3DF478ABC5}"/>
              </a:ext>
            </a:extLst>
          </p:cNvPr>
          <p:cNvSpPr>
            <a:spLocks noGrp="1"/>
          </p:cNvSpPr>
          <p:nvPr>
            <p:ph type="sldNum" sz="quarter" idx="12"/>
          </p:nvPr>
        </p:nvSpPr>
        <p:spPr>
          <a:xfrm>
            <a:off x="9448800" y="6489303"/>
            <a:ext cx="2743200" cy="365125"/>
          </a:xfrm>
        </p:spPr>
        <p:txBody>
          <a:bodyPr/>
          <a:lstStyle/>
          <a:p>
            <a:fld id="{8D4D1E41-7A09-AB4A-A4E1-09765ADA2698}" type="slidenum">
              <a:rPr kumimoji="1" lang="zh-CN" altLang="en-US" smtClean="0"/>
              <a:pPr/>
              <a:t>14</a:t>
            </a:fld>
            <a:endParaRPr kumimoji="1" lang="zh-CN" altLang="en-US" dirty="0"/>
          </a:p>
        </p:txBody>
      </p:sp>
      <p:sp>
        <p:nvSpPr>
          <p:cNvPr id="17" name="日期占位符 9">
            <a:extLst>
              <a:ext uri="{FF2B5EF4-FFF2-40B4-BE49-F238E27FC236}">
                <a16:creationId xmlns:a16="http://schemas.microsoft.com/office/drawing/2014/main" id="{178FE10B-0372-4056-A235-87C9273918F3}"/>
              </a:ext>
            </a:extLst>
          </p:cNvPr>
          <p:cNvSpPr>
            <a:spLocks noGrp="1"/>
          </p:cNvSpPr>
          <p:nvPr>
            <p:ph type="dt" sz="half" idx="10"/>
          </p:nvPr>
        </p:nvSpPr>
        <p:spPr>
          <a:xfrm>
            <a:off x="169682" y="6492875"/>
            <a:ext cx="2743200" cy="365125"/>
          </a:xfrm>
        </p:spPr>
        <p:txBody>
          <a:bodyPr/>
          <a:lstStyle/>
          <a:p>
            <a:r>
              <a:rPr kumimoji="1" lang="en-US" altLang="zh-CN" dirty="0"/>
              <a:t>8.2.2 </a:t>
            </a:r>
            <a:r>
              <a:rPr kumimoji="1" lang="zh-CN" altLang="en-US" dirty="0"/>
              <a:t>窃听与嗅探</a:t>
            </a:r>
          </a:p>
        </p:txBody>
      </p:sp>
    </p:spTree>
    <p:custDataLst>
      <p:tags r:id="rId1"/>
    </p:custDataLst>
    <p:extLst>
      <p:ext uri="{BB962C8B-B14F-4D97-AF65-F5344CB8AC3E}">
        <p14:creationId xmlns:p14="http://schemas.microsoft.com/office/powerpoint/2010/main" val="25550029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F4AB3-529E-413F-85B1-5C1BD70860CA}"/>
              </a:ext>
            </a:extLst>
          </p:cNvPr>
          <p:cNvSpPr>
            <a:spLocks noGrp="1"/>
          </p:cNvSpPr>
          <p:nvPr>
            <p:ph type="title"/>
          </p:nvPr>
        </p:nvSpPr>
        <p:spPr/>
        <p:txBody>
          <a:bodyPr>
            <a:normAutofit/>
          </a:bodyPr>
          <a:lstStyle/>
          <a:p>
            <a:r>
              <a:rPr lang="zh-CN" altLang="en-US" dirty="0"/>
              <a:t>安全传输层协议</a:t>
            </a:r>
            <a:r>
              <a:rPr lang="en-US" altLang="zh-CN" dirty="0"/>
              <a:t>TLS </a:t>
            </a:r>
            <a:r>
              <a:rPr lang="en-US" altLang="zh-CN" sz="2800" dirty="0"/>
              <a:t>(11/11)</a:t>
            </a:r>
            <a:endParaRPr lang="zh-CN" altLang="en-US" dirty="0"/>
          </a:p>
        </p:txBody>
      </p:sp>
      <p:sp>
        <p:nvSpPr>
          <p:cNvPr id="4" name="灯片编号占位符 3">
            <a:extLst>
              <a:ext uri="{FF2B5EF4-FFF2-40B4-BE49-F238E27FC236}">
                <a16:creationId xmlns:a16="http://schemas.microsoft.com/office/drawing/2014/main" id="{A2808815-B8C5-4009-A02E-98BF335CF88C}"/>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140</a:t>
            </a:fld>
            <a:endParaRPr kumimoji="1" lang="zh-CN" altLang="en-US" dirty="0"/>
          </a:p>
        </p:txBody>
      </p:sp>
      <p:sp>
        <p:nvSpPr>
          <p:cNvPr id="5" name="Title 1">
            <a:extLst>
              <a:ext uri="{FF2B5EF4-FFF2-40B4-BE49-F238E27FC236}">
                <a16:creationId xmlns:a16="http://schemas.microsoft.com/office/drawing/2014/main" id="{3B8CD900-19EC-824C-BF74-AADFBF5A172E}"/>
              </a:ext>
            </a:extLst>
          </p:cNvPr>
          <p:cNvSpPr txBox="1">
            <a:spLocks/>
          </p:cNvSpPr>
          <p:nvPr/>
        </p:nvSpPr>
        <p:spPr>
          <a:xfrm>
            <a:off x="838200" y="1188273"/>
            <a:ext cx="10515600" cy="89462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n-lt"/>
                <a:ea typeface="Microsoft YaHei" panose="020B0503020204020204" pitchFamily="34" charset="-122"/>
                <a:cs typeface="+mj-cs"/>
              </a:rPr>
              <a:t>TLS 1.3 </a:t>
            </a:r>
            <a:r>
              <a:rPr kumimoji="0" lang="zh-CN" altLang="en-US" sz="4000" b="0" i="0" u="none" strike="noStrike" kern="1200" cap="none" spc="0" normalizeH="0" baseline="0" noProof="0" dirty="0">
                <a:ln>
                  <a:noFill/>
                </a:ln>
                <a:solidFill>
                  <a:schemeClr val="tx1"/>
                </a:solidFill>
                <a:effectLst/>
                <a:uLnTx/>
                <a:uFillTx/>
                <a:latin typeface="+mn-lt"/>
                <a:ea typeface="Microsoft YaHei" panose="020B0503020204020204" pitchFamily="34" charset="-122"/>
                <a:cs typeface="+mj-cs"/>
              </a:rPr>
              <a:t>握手</a:t>
            </a:r>
            <a:r>
              <a:rPr kumimoji="0" lang="en-US" sz="4000" b="0" i="0" u="none" strike="noStrike" kern="1200" cap="none" spc="0" normalizeH="0" baseline="0" noProof="0" dirty="0">
                <a:ln>
                  <a:noFill/>
                </a:ln>
                <a:solidFill>
                  <a:schemeClr val="tx1"/>
                </a:solidFill>
                <a:effectLst/>
                <a:uLnTx/>
                <a:uFillTx/>
                <a:latin typeface="+mn-lt"/>
                <a:ea typeface="Microsoft YaHei" panose="020B0503020204020204" pitchFamily="34" charset="-122"/>
                <a:cs typeface="+mj-cs"/>
              </a:rPr>
              <a:t>: 0 RTT</a:t>
            </a:r>
            <a:endParaRPr kumimoji="0" lang="en-US" sz="4400" b="0" i="0" u="none" strike="noStrike" kern="1200" cap="none" spc="0" normalizeH="0" baseline="0" noProof="0" dirty="0">
              <a:ln>
                <a:noFill/>
              </a:ln>
              <a:solidFill>
                <a:schemeClr val="tx1"/>
              </a:solidFill>
              <a:effectLst/>
              <a:uLnTx/>
              <a:uFillTx/>
              <a:latin typeface="+mn-lt"/>
              <a:ea typeface="Microsoft YaHei" panose="020B0503020204020204" pitchFamily="34" charset="-122"/>
              <a:cs typeface="+mj-cs"/>
            </a:endParaRPr>
          </a:p>
        </p:txBody>
      </p:sp>
      <p:sp>
        <p:nvSpPr>
          <p:cNvPr id="6" name="Line 73">
            <a:extLst>
              <a:ext uri="{FF2B5EF4-FFF2-40B4-BE49-F238E27FC236}">
                <a16:creationId xmlns:a16="http://schemas.microsoft.com/office/drawing/2014/main" id="{FD2D2176-5510-9F45-87FD-D6A6EC51F7F4}"/>
              </a:ext>
            </a:extLst>
          </p:cNvPr>
          <p:cNvSpPr>
            <a:spLocks noChangeShapeType="1"/>
          </p:cNvSpPr>
          <p:nvPr/>
        </p:nvSpPr>
        <p:spPr bwMode="auto">
          <a:xfrm>
            <a:off x="1530269" y="2737031"/>
            <a:ext cx="4486220" cy="109998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7" name="Line 74">
            <a:extLst>
              <a:ext uri="{FF2B5EF4-FFF2-40B4-BE49-F238E27FC236}">
                <a16:creationId xmlns:a16="http://schemas.microsoft.com/office/drawing/2014/main" id="{9C9A11CD-F0BB-C549-A8F8-6D4FF0D12F1A}"/>
              </a:ext>
            </a:extLst>
          </p:cNvPr>
          <p:cNvSpPr>
            <a:spLocks noChangeShapeType="1"/>
          </p:cNvSpPr>
          <p:nvPr/>
        </p:nvSpPr>
        <p:spPr bwMode="auto">
          <a:xfrm flipH="1">
            <a:off x="1417983" y="2647272"/>
            <a:ext cx="52309" cy="3747414"/>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8" name="Group 92">
            <a:extLst>
              <a:ext uri="{FF2B5EF4-FFF2-40B4-BE49-F238E27FC236}">
                <a16:creationId xmlns:a16="http://schemas.microsoft.com/office/drawing/2014/main" id="{6E8A024B-934D-504C-8896-F75B17C4E30C}"/>
              </a:ext>
            </a:extLst>
          </p:cNvPr>
          <p:cNvGrpSpPr>
            <a:grpSpLocks/>
          </p:cNvGrpSpPr>
          <p:nvPr/>
        </p:nvGrpSpPr>
        <p:grpSpPr bwMode="auto">
          <a:xfrm>
            <a:off x="977632" y="2067287"/>
            <a:ext cx="775403" cy="566176"/>
            <a:chOff x="-44" y="1473"/>
            <a:chExt cx="981" cy="1105"/>
          </a:xfrm>
        </p:grpSpPr>
        <p:pic>
          <p:nvPicPr>
            <p:cNvPr id="9" name="Picture 93" descr="desktop_computer_stylized_medium">
              <a:extLst>
                <a:ext uri="{FF2B5EF4-FFF2-40B4-BE49-F238E27FC236}">
                  <a16:creationId xmlns:a16="http://schemas.microsoft.com/office/drawing/2014/main" id="{FFF52D87-075E-6348-BE99-E8EC7CD1E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94">
              <a:extLst>
                <a:ext uri="{FF2B5EF4-FFF2-40B4-BE49-F238E27FC236}">
                  <a16:creationId xmlns:a16="http://schemas.microsoft.com/office/drawing/2014/main" id="{D7116080-D36D-CD47-8C70-8E42B60EEB2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1" name="Group 95">
            <a:extLst>
              <a:ext uri="{FF2B5EF4-FFF2-40B4-BE49-F238E27FC236}">
                <a16:creationId xmlns:a16="http://schemas.microsoft.com/office/drawing/2014/main" id="{139F01BA-E014-9249-B995-5FAC9C861608}"/>
              </a:ext>
            </a:extLst>
          </p:cNvPr>
          <p:cNvGrpSpPr>
            <a:grpSpLocks/>
          </p:cNvGrpSpPr>
          <p:nvPr/>
        </p:nvGrpSpPr>
        <p:grpSpPr bwMode="auto">
          <a:xfrm>
            <a:off x="5846659" y="2046574"/>
            <a:ext cx="318750" cy="557545"/>
            <a:chOff x="4140" y="429"/>
            <a:chExt cx="1425" cy="2396"/>
          </a:xfrm>
        </p:grpSpPr>
        <p:sp>
          <p:nvSpPr>
            <p:cNvPr id="12" name="Freeform 96">
              <a:extLst>
                <a:ext uri="{FF2B5EF4-FFF2-40B4-BE49-F238E27FC236}">
                  <a16:creationId xmlns:a16="http://schemas.microsoft.com/office/drawing/2014/main" id="{26F68C99-0453-5B45-95CB-564AAAC977D4}"/>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 name="Rectangle 97">
              <a:extLst>
                <a:ext uri="{FF2B5EF4-FFF2-40B4-BE49-F238E27FC236}">
                  <a16:creationId xmlns:a16="http://schemas.microsoft.com/office/drawing/2014/main" id="{86B8B2EC-8A39-8744-AEE7-7DE596B8F46D}"/>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 name="Freeform 98">
              <a:extLst>
                <a:ext uri="{FF2B5EF4-FFF2-40B4-BE49-F238E27FC236}">
                  <a16:creationId xmlns:a16="http://schemas.microsoft.com/office/drawing/2014/main" id="{B016FCC5-1355-7C46-BE07-AA386B36F85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5" name="Freeform 99">
              <a:extLst>
                <a:ext uri="{FF2B5EF4-FFF2-40B4-BE49-F238E27FC236}">
                  <a16:creationId xmlns:a16="http://schemas.microsoft.com/office/drawing/2014/main" id="{E10DD31D-2B99-5E4F-ACC6-3EE07F59D160}"/>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6" name="Rectangle 100">
              <a:extLst>
                <a:ext uri="{FF2B5EF4-FFF2-40B4-BE49-F238E27FC236}">
                  <a16:creationId xmlns:a16="http://schemas.microsoft.com/office/drawing/2014/main" id="{07D055DB-84BC-8141-BF69-FEB626941E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7" name="Group 101">
              <a:extLst>
                <a:ext uri="{FF2B5EF4-FFF2-40B4-BE49-F238E27FC236}">
                  <a16:creationId xmlns:a16="http://schemas.microsoft.com/office/drawing/2014/main" id="{7EBA2B7C-6079-8746-B162-23AD0AB2A8FF}"/>
                </a:ext>
              </a:extLst>
            </p:cNvPr>
            <p:cNvGrpSpPr>
              <a:grpSpLocks/>
            </p:cNvGrpSpPr>
            <p:nvPr/>
          </p:nvGrpSpPr>
          <p:grpSpPr bwMode="auto">
            <a:xfrm>
              <a:off x="4752" y="664"/>
              <a:ext cx="578" cy="148"/>
              <a:chOff x="617" y="2566"/>
              <a:chExt cx="721" cy="142"/>
            </a:xfrm>
          </p:grpSpPr>
          <p:sp>
            <p:nvSpPr>
              <p:cNvPr id="42" name="AutoShape 102">
                <a:extLst>
                  <a:ext uri="{FF2B5EF4-FFF2-40B4-BE49-F238E27FC236}">
                    <a16:creationId xmlns:a16="http://schemas.microsoft.com/office/drawing/2014/main" id="{0B5CF742-03A1-6840-937B-1734F87445A4}"/>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3" name="AutoShape 103">
                <a:extLst>
                  <a:ext uri="{FF2B5EF4-FFF2-40B4-BE49-F238E27FC236}">
                    <a16:creationId xmlns:a16="http://schemas.microsoft.com/office/drawing/2014/main" id="{B8E8974D-EF0D-0B4E-B873-CD95E1DB3BE9}"/>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8" name="Rectangle 104">
              <a:extLst>
                <a:ext uri="{FF2B5EF4-FFF2-40B4-BE49-F238E27FC236}">
                  <a16:creationId xmlns:a16="http://schemas.microsoft.com/office/drawing/2014/main" id="{C1375B90-3426-4144-81E9-3AB17E3B599D}"/>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9" name="Group 105">
              <a:extLst>
                <a:ext uri="{FF2B5EF4-FFF2-40B4-BE49-F238E27FC236}">
                  <a16:creationId xmlns:a16="http://schemas.microsoft.com/office/drawing/2014/main" id="{F5B4E34A-A543-A54C-B5B9-24CF5E72BF5E}"/>
                </a:ext>
              </a:extLst>
            </p:cNvPr>
            <p:cNvGrpSpPr>
              <a:grpSpLocks/>
            </p:cNvGrpSpPr>
            <p:nvPr/>
          </p:nvGrpSpPr>
          <p:grpSpPr bwMode="auto">
            <a:xfrm>
              <a:off x="4745" y="993"/>
              <a:ext cx="585" cy="134"/>
              <a:chOff x="611" y="2567"/>
              <a:chExt cx="730" cy="139"/>
            </a:xfrm>
          </p:grpSpPr>
          <p:sp>
            <p:nvSpPr>
              <p:cNvPr id="40" name="AutoShape 106">
                <a:extLst>
                  <a:ext uri="{FF2B5EF4-FFF2-40B4-BE49-F238E27FC236}">
                    <a16:creationId xmlns:a16="http://schemas.microsoft.com/office/drawing/2014/main" id="{4460BD36-1985-6243-8FEF-6363BA07CC2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1" name="AutoShape 107">
                <a:extLst>
                  <a:ext uri="{FF2B5EF4-FFF2-40B4-BE49-F238E27FC236}">
                    <a16:creationId xmlns:a16="http://schemas.microsoft.com/office/drawing/2014/main" id="{04A041AD-0228-384D-A83E-190B8418A6DD}"/>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0" name="Rectangle 108">
              <a:extLst>
                <a:ext uri="{FF2B5EF4-FFF2-40B4-BE49-F238E27FC236}">
                  <a16:creationId xmlns:a16="http://schemas.microsoft.com/office/drawing/2014/main" id="{996612E0-5C46-C249-9643-F7B6C380E813}"/>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 name="Rectangle 109">
              <a:extLst>
                <a:ext uri="{FF2B5EF4-FFF2-40B4-BE49-F238E27FC236}">
                  <a16:creationId xmlns:a16="http://schemas.microsoft.com/office/drawing/2014/main" id="{DCF6931C-69E4-FE4E-B760-71FAC5A164A9}"/>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2" name="Group 110">
              <a:extLst>
                <a:ext uri="{FF2B5EF4-FFF2-40B4-BE49-F238E27FC236}">
                  <a16:creationId xmlns:a16="http://schemas.microsoft.com/office/drawing/2014/main" id="{CAB625F0-0691-D04B-B240-3FB9F1166343}"/>
                </a:ext>
              </a:extLst>
            </p:cNvPr>
            <p:cNvGrpSpPr>
              <a:grpSpLocks/>
            </p:cNvGrpSpPr>
            <p:nvPr/>
          </p:nvGrpSpPr>
          <p:grpSpPr bwMode="auto">
            <a:xfrm>
              <a:off x="4738" y="1633"/>
              <a:ext cx="578" cy="149"/>
              <a:chOff x="618" y="2571"/>
              <a:chExt cx="720" cy="137"/>
            </a:xfrm>
          </p:grpSpPr>
          <p:sp>
            <p:nvSpPr>
              <p:cNvPr id="38" name="AutoShape 111">
                <a:extLst>
                  <a:ext uri="{FF2B5EF4-FFF2-40B4-BE49-F238E27FC236}">
                    <a16:creationId xmlns:a16="http://schemas.microsoft.com/office/drawing/2014/main" id="{1798E5BB-0EE4-B14D-A096-D6DF8E1A3F88}"/>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9" name="AutoShape 112">
                <a:extLst>
                  <a:ext uri="{FF2B5EF4-FFF2-40B4-BE49-F238E27FC236}">
                    <a16:creationId xmlns:a16="http://schemas.microsoft.com/office/drawing/2014/main" id="{37D6D764-BBE7-2C4C-B814-C8433A2520D4}"/>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3" name="Freeform 113">
              <a:extLst>
                <a:ext uri="{FF2B5EF4-FFF2-40B4-BE49-F238E27FC236}">
                  <a16:creationId xmlns:a16="http://schemas.microsoft.com/office/drawing/2014/main" id="{2735D8B7-00A2-114C-8592-1506F5632F16}"/>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 name="Group 114">
              <a:extLst>
                <a:ext uri="{FF2B5EF4-FFF2-40B4-BE49-F238E27FC236}">
                  <a16:creationId xmlns:a16="http://schemas.microsoft.com/office/drawing/2014/main" id="{D2FEF0BF-A9A6-B94E-AEC6-B75180F9C2AB}"/>
                </a:ext>
              </a:extLst>
            </p:cNvPr>
            <p:cNvGrpSpPr>
              <a:grpSpLocks/>
            </p:cNvGrpSpPr>
            <p:nvPr/>
          </p:nvGrpSpPr>
          <p:grpSpPr bwMode="auto">
            <a:xfrm>
              <a:off x="4738" y="1327"/>
              <a:ext cx="584" cy="141"/>
              <a:chOff x="613" y="2568"/>
              <a:chExt cx="728" cy="141"/>
            </a:xfrm>
          </p:grpSpPr>
          <p:sp>
            <p:nvSpPr>
              <p:cNvPr id="36" name="AutoShape 115">
                <a:extLst>
                  <a:ext uri="{FF2B5EF4-FFF2-40B4-BE49-F238E27FC236}">
                    <a16:creationId xmlns:a16="http://schemas.microsoft.com/office/drawing/2014/main" id="{8ED374E1-9B28-E146-BDED-A72B05703C74}"/>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7" name="AutoShape 116">
                <a:extLst>
                  <a:ext uri="{FF2B5EF4-FFF2-40B4-BE49-F238E27FC236}">
                    <a16:creationId xmlns:a16="http://schemas.microsoft.com/office/drawing/2014/main" id="{D587FE6E-D81D-534E-8051-418AD812D90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5" name="Rectangle 117">
              <a:extLst>
                <a:ext uri="{FF2B5EF4-FFF2-40B4-BE49-F238E27FC236}">
                  <a16:creationId xmlns:a16="http://schemas.microsoft.com/office/drawing/2014/main" id="{B1AB82F8-F3C2-2C41-87BC-893365048E72}"/>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6" name="Freeform 118">
              <a:extLst>
                <a:ext uri="{FF2B5EF4-FFF2-40B4-BE49-F238E27FC236}">
                  <a16:creationId xmlns:a16="http://schemas.microsoft.com/office/drawing/2014/main" id="{FFFBD39F-75BA-A04D-A04B-8A96E36414E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 name="Freeform 119">
              <a:extLst>
                <a:ext uri="{FF2B5EF4-FFF2-40B4-BE49-F238E27FC236}">
                  <a16:creationId xmlns:a16="http://schemas.microsoft.com/office/drawing/2014/main" id="{423E4EEF-52F1-274F-8150-7B8FE36B1DF4}"/>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 name="Oval 120">
              <a:extLst>
                <a:ext uri="{FF2B5EF4-FFF2-40B4-BE49-F238E27FC236}">
                  <a16:creationId xmlns:a16="http://schemas.microsoft.com/office/drawing/2014/main" id="{8E622F2C-9916-E44C-8D15-A3EB50990693}"/>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9" name="Freeform 121">
              <a:extLst>
                <a:ext uri="{FF2B5EF4-FFF2-40B4-BE49-F238E27FC236}">
                  <a16:creationId xmlns:a16="http://schemas.microsoft.com/office/drawing/2014/main" id="{2B2C122C-9558-C74A-B292-6745935E5DAC}"/>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 name="AutoShape 122">
              <a:extLst>
                <a:ext uri="{FF2B5EF4-FFF2-40B4-BE49-F238E27FC236}">
                  <a16:creationId xmlns:a16="http://schemas.microsoft.com/office/drawing/2014/main" id="{9EB66954-1692-804C-9BE3-43BB692EDE41}"/>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1" name="AutoShape 123">
              <a:extLst>
                <a:ext uri="{FF2B5EF4-FFF2-40B4-BE49-F238E27FC236}">
                  <a16:creationId xmlns:a16="http://schemas.microsoft.com/office/drawing/2014/main" id="{2BACD6F5-3BD3-8443-98EE-6D7911FBA4EF}"/>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2" name="Oval 124">
              <a:extLst>
                <a:ext uri="{FF2B5EF4-FFF2-40B4-BE49-F238E27FC236}">
                  <a16:creationId xmlns:a16="http://schemas.microsoft.com/office/drawing/2014/main" id="{2287EC08-ED14-2548-BC2D-0D0B10C39EE8}"/>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3" name="Oval 125">
              <a:extLst>
                <a:ext uri="{FF2B5EF4-FFF2-40B4-BE49-F238E27FC236}">
                  <a16:creationId xmlns:a16="http://schemas.microsoft.com/office/drawing/2014/main" id="{31709B70-F20F-5045-B062-881A30E1B4BB}"/>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endParaRPr>
            </a:p>
          </p:txBody>
        </p:sp>
        <p:sp>
          <p:nvSpPr>
            <p:cNvPr id="34" name="Oval 126">
              <a:extLst>
                <a:ext uri="{FF2B5EF4-FFF2-40B4-BE49-F238E27FC236}">
                  <a16:creationId xmlns:a16="http://schemas.microsoft.com/office/drawing/2014/main" id="{2AB72B66-2D1D-5D48-9738-F7A60A6DE44E}"/>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5" name="Rectangle 127">
              <a:extLst>
                <a:ext uri="{FF2B5EF4-FFF2-40B4-BE49-F238E27FC236}">
                  <a16:creationId xmlns:a16="http://schemas.microsoft.com/office/drawing/2014/main" id="{5182F070-FBAE-C742-8223-21FCE45B2518}"/>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44" name="Line 74">
            <a:extLst>
              <a:ext uri="{FF2B5EF4-FFF2-40B4-BE49-F238E27FC236}">
                <a16:creationId xmlns:a16="http://schemas.microsoft.com/office/drawing/2014/main" id="{B6EBBF64-96C1-1946-824F-FA9C089FD996}"/>
              </a:ext>
            </a:extLst>
          </p:cNvPr>
          <p:cNvSpPr>
            <a:spLocks noChangeShapeType="1"/>
          </p:cNvSpPr>
          <p:nvPr/>
        </p:nvSpPr>
        <p:spPr bwMode="auto">
          <a:xfrm flipH="1">
            <a:off x="5970104" y="2561133"/>
            <a:ext cx="52309" cy="3747414"/>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5" name="Line 73">
            <a:extLst>
              <a:ext uri="{FF2B5EF4-FFF2-40B4-BE49-F238E27FC236}">
                <a16:creationId xmlns:a16="http://schemas.microsoft.com/office/drawing/2014/main" id="{73AB1539-E1D3-A74D-B91D-21C37901A473}"/>
              </a:ext>
            </a:extLst>
          </p:cNvPr>
          <p:cNvSpPr>
            <a:spLocks noChangeShapeType="1"/>
          </p:cNvSpPr>
          <p:nvPr/>
        </p:nvSpPr>
        <p:spPr bwMode="auto">
          <a:xfrm flipH="1">
            <a:off x="1510389" y="4380358"/>
            <a:ext cx="4453089" cy="74874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6" name="Rectangle 77">
            <a:extLst>
              <a:ext uri="{FF2B5EF4-FFF2-40B4-BE49-F238E27FC236}">
                <a16:creationId xmlns:a16="http://schemas.microsoft.com/office/drawing/2014/main" id="{F8CA38D6-DA75-DA48-A714-1C05DAF7BDE9}"/>
              </a:ext>
            </a:extLst>
          </p:cNvPr>
          <p:cNvSpPr>
            <a:spLocks noChangeArrowheads="1"/>
          </p:cNvSpPr>
          <p:nvPr/>
        </p:nvSpPr>
        <p:spPr bwMode="auto">
          <a:xfrm>
            <a:off x="3442912" y="2933530"/>
            <a:ext cx="1049579"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7" name="Rectangle 79">
            <a:extLst>
              <a:ext uri="{FF2B5EF4-FFF2-40B4-BE49-F238E27FC236}">
                <a16:creationId xmlns:a16="http://schemas.microsoft.com/office/drawing/2014/main" id="{27341C0E-38B0-8E4B-B70A-41ED33D9D64C}"/>
              </a:ext>
            </a:extLst>
          </p:cNvPr>
          <p:cNvSpPr>
            <a:spLocks noChangeArrowheads="1"/>
          </p:cNvSpPr>
          <p:nvPr/>
        </p:nvSpPr>
        <p:spPr bwMode="auto">
          <a:xfrm>
            <a:off x="2198572" y="3182378"/>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8" name="Rectangle 72">
            <a:extLst>
              <a:ext uri="{FF2B5EF4-FFF2-40B4-BE49-F238E27FC236}">
                <a16:creationId xmlns:a16="http://schemas.microsoft.com/office/drawing/2014/main" id="{D3C8411C-D034-C847-A430-7115B6AF6DC3}"/>
              </a:ext>
            </a:extLst>
          </p:cNvPr>
          <p:cNvSpPr/>
          <p:nvPr/>
        </p:nvSpPr>
        <p:spPr>
          <a:xfrm>
            <a:off x="2067341" y="2445538"/>
            <a:ext cx="3175219" cy="1391480"/>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81">
            <a:extLst>
              <a:ext uri="{FF2B5EF4-FFF2-40B4-BE49-F238E27FC236}">
                <a16:creationId xmlns:a16="http://schemas.microsoft.com/office/drawing/2014/main" id="{33401A1E-798A-B043-A313-16D3E1D0D4E3}"/>
              </a:ext>
            </a:extLst>
          </p:cNvPr>
          <p:cNvGrpSpPr/>
          <p:nvPr/>
        </p:nvGrpSpPr>
        <p:grpSpPr>
          <a:xfrm>
            <a:off x="2072640" y="4135195"/>
            <a:ext cx="3169920" cy="1424605"/>
            <a:chOff x="8433683" y="2683565"/>
            <a:chExt cx="3169920" cy="1424605"/>
          </a:xfrm>
        </p:grpSpPr>
        <p:sp>
          <p:nvSpPr>
            <p:cNvPr id="51" name="Rectangle 79">
              <a:extLst>
                <a:ext uri="{FF2B5EF4-FFF2-40B4-BE49-F238E27FC236}">
                  <a16:creationId xmlns:a16="http://schemas.microsoft.com/office/drawing/2014/main" id="{929B3F4D-DC3B-524F-832B-72A27F4E7222}"/>
                </a:ext>
              </a:extLst>
            </p:cNvPr>
            <p:cNvSpPr>
              <a:spLocks noChangeArrowheads="1"/>
            </p:cNvSpPr>
            <p:nvPr/>
          </p:nvSpPr>
          <p:spPr bwMode="auto">
            <a:xfrm>
              <a:off x="8526484" y="3407153"/>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2" name="Rectangle 79">
              <a:extLst>
                <a:ext uri="{FF2B5EF4-FFF2-40B4-BE49-F238E27FC236}">
                  <a16:creationId xmlns:a16="http://schemas.microsoft.com/office/drawing/2014/main" id="{5AE9F0B4-D415-2D4C-8FE9-1E41596DEA9F}"/>
                </a:ext>
              </a:extLst>
            </p:cNvPr>
            <p:cNvSpPr/>
            <p:nvPr/>
          </p:nvSpPr>
          <p:spPr>
            <a:xfrm>
              <a:off x="8433683" y="2683565"/>
              <a:ext cx="3169920" cy="1424605"/>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TextBox 53">
            <a:extLst>
              <a:ext uri="{FF2B5EF4-FFF2-40B4-BE49-F238E27FC236}">
                <a16:creationId xmlns:a16="http://schemas.microsoft.com/office/drawing/2014/main" id="{3C5895EB-3741-A047-8065-8814A15AE75E}"/>
              </a:ext>
            </a:extLst>
          </p:cNvPr>
          <p:cNvSpPr txBox="1"/>
          <p:nvPr/>
        </p:nvSpPr>
        <p:spPr>
          <a:xfrm>
            <a:off x="980662" y="5870292"/>
            <a:ext cx="940904" cy="409023"/>
          </a:xfrm>
          <a:prstGeom prst="rect">
            <a:avLst/>
          </a:prstGeom>
          <a:noFill/>
        </p:spPr>
        <p:txBody>
          <a:bodyPr wrap="square" rtlCol="0">
            <a:spAutoFit/>
          </a:bodyPr>
          <a:lstStyle/>
          <a:p>
            <a:pPr>
              <a:lnSpc>
                <a:spcPct val="85000"/>
              </a:lnSpc>
            </a:pPr>
            <a:r>
              <a:rPr lang="en-US" sz="2400" dirty="0"/>
              <a:t>client </a:t>
            </a:r>
          </a:p>
        </p:txBody>
      </p:sp>
      <p:sp>
        <p:nvSpPr>
          <p:cNvPr id="55" name="TextBox 54">
            <a:extLst>
              <a:ext uri="{FF2B5EF4-FFF2-40B4-BE49-F238E27FC236}">
                <a16:creationId xmlns:a16="http://schemas.microsoft.com/office/drawing/2014/main" id="{45AAEDA9-73ED-5A45-B4A9-823B5C3F169C}"/>
              </a:ext>
            </a:extLst>
          </p:cNvPr>
          <p:cNvSpPr txBox="1"/>
          <p:nvPr/>
        </p:nvSpPr>
        <p:spPr>
          <a:xfrm>
            <a:off x="5473148" y="5890170"/>
            <a:ext cx="1013792" cy="409023"/>
          </a:xfrm>
          <a:prstGeom prst="rect">
            <a:avLst/>
          </a:prstGeom>
          <a:noFill/>
        </p:spPr>
        <p:txBody>
          <a:bodyPr wrap="square" rtlCol="0">
            <a:spAutoFit/>
          </a:bodyPr>
          <a:lstStyle/>
          <a:p>
            <a:pPr>
              <a:lnSpc>
                <a:spcPct val="85000"/>
              </a:lnSpc>
            </a:pPr>
            <a:r>
              <a:rPr lang="en-US" sz="2400" dirty="0"/>
              <a:t>server </a:t>
            </a:r>
          </a:p>
        </p:txBody>
      </p:sp>
      <p:sp>
        <p:nvSpPr>
          <p:cNvPr id="56" name="Content Placeholder 2">
            <a:extLst>
              <a:ext uri="{FF2B5EF4-FFF2-40B4-BE49-F238E27FC236}">
                <a16:creationId xmlns:a16="http://schemas.microsoft.com/office/drawing/2014/main" id="{58702B9F-F007-BD45-B451-CDED71CA389A}"/>
              </a:ext>
            </a:extLst>
          </p:cNvPr>
          <p:cNvSpPr>
            <a:spLocks noGrp="1"/>
          </p:cNvSpPr>
          <p:nvPr>
            <p:ph idx="1"/>
          </p:nvPr>
        </p:nvSpPr>
        <p:spPr>
          <a:xfrm>
            <a:off x="6944140" y="1954795"/>
            <a:ext cx="4929807" cy="4875557"/>
          </a:xfrm>
        </p:spPr>
        <p:txBody>
          <a:bodyPr>
            <a:normAutofit/>
          </a:bodyPr>
          <a:lstStyle/>
          <a:p>
            <a:r>
              <a:rPr lang="zh-CN" altLang="en-US" dirty="0"/>
              <a:t>初始询问消息包含加密的应用程序数据</a:t>
            </a:r>
            <a:r>
              <a:rPr lang="en-US" dirty="0"/>
              <a:t>!</a:t>
            </a:r>
          </a:p>
          <a:p>
            <a:pPr marL="641350" indent="-236538">
              <a:buFont typeface="Arial" panose="020B0604020202020204" pitchFamily="34" charset="0"/>
              <a:buChar char="•"/>
            </a:pPr>
            <a:r>
              <a:rPr lang="zh-CN" altLang="en-US" sz="2400" dirty="0"/>
              <a:t>“恢复”客户端与服务器之前的连接</a:t>
            </a:r>
            <a:endParaRPr lang="en-US" sz="2400" dirty="0"/>
          </a:p>
          <a:p>
            <a:pPr marL="641350" indent="-236538">
              <a:buFont typeface="Arial" panose="020B0604020202020204" pitchFamily="34" charset="0"/>
              <a:buChar char="•"/>
            </a:pPr>
            <a:r>
              <a:rPr lang="zh-CN" altLang="en-US" sz="2400" dirty="0"/>
              <a:t>使用之前连接的“恢复主密钥”加密应用程序数据</a:t>
            </a:r>
            <a:endParaRPr lang="en-US" sz="2400" dirty="0"/>
          </a:p>
          <a:p>
            <a:pPr indent="-234950"/>
            <a:r>
              <a:rPr lang="zh-CN" altLang="en-US" dirty="0"/>
              <a:t>容易受到重放攻击</a:t>
            </a:r>
            <a:r>
              <a:rPr lang="en-US" dirty="0"/>
              <a:t>!</a:t>
            </a:r>
          </a:p>
          <a:p>
            <a:pPr marL="641350" indent="-236538">
              <a:buFont typeface="Arial" panose="020B0604020202020204" pitchFamily="34" charset="0"/>
              <a:buChar char="•"/>
            </a:pPr>
            <a:r>
              <a:rPr lang="zh-CN" altLang="en-US" sz="2400" dirty="0"/>
              <a:t>也许可以获取</a:t>
            </a:r>
            <a:r>
              <a:rPr lang="en-US" altLang="zh-CN" sz="2400" dirty="0"/>
              <a:t>HTTP GET</a:t>
            </a:r>
            <a:r>
              <a:rPr lang="zh-CN" altLang="en-US" sz="2400" dirty="0"/>
              <a:t>或不修改服务器状态的客户端请求</a:t>
            </a:r>
            <a:endParaRPr lang="en-US" sz="2400" dirty="0"/>
          </a:p>
        </p:txBody>
      </p:sp>
      <p:sp>
        <p:nvSpPr>
          <p:cNvPr id="57" name="TextBox 56">
            <a:extLst>
              <a:ext uri="{FF2B5EF4-FFF2-40B4-BE49-F238E27FC236}">
                <a16:creationId xmlns:a16="http://schemas.microsoft.com/office/drawing/2014/main" id="{80B4A451-6D15-754A-81D3-3A6437D01540}"/>
              </a:ext>
            </a:extLst>
          </p:cNvPr>
          <p:cNvSpPr txBox="1"/>
          <p:nvPr/>
        </p:nvSpPr>
        <p:spPr>
          <a:xfrm>
            <a:off x="2190152" y="2566598"/>
            <a:ext cx="2906104" cy="1148007"/>
          </a:xfrm>
          <a:prstGeom prst="rect">
            <a:avLst/>
          </a:prstGeom>
          <a:noFill/>
        </p:spPr>
        <p:txBody>
          <a:bodyPr wrap="square" rtlCol="0">
            <a:spAutoFit/>
          </a:bodyPr>
          <a:lstStyle/>
          <a:p>
            <a:r>
              <a:rPr lang="zh-CN" altLang="en-US" sz="2000" dirty="0"/>
              <a:t>客户端</a:t>
            </a:r>
            <a:r>
              <a:rPr lang="en-US" sz="2000" dirty="0"/>
              <a:t>:</a:t>
            </a:r>
          </a:p>
          <a:p>
            <a:pPr marL="285750" indent="-220663">
              <a:lnSpc>
                <a:spcPct val="90000"/>
              </a:lnSpc>
              <a:buClr>
                <a:srgbClr val="0012A0"/>
              </a:buClr>
              <a:buFont typeface="Wingdings" pitchFamily="2" charset="2"/>
              <a:buChar char="§"/>
            </a:pPr>
            <a:r>
              <a:rPr lang="zh-CN" altLang="en-US" dirty="0"/>
              <a:t>支持的密码套件</a:t>
            </a:r>
            <a:endParaRPr lang="en-US" dirty="0"/>
          </a:p>
          <a:p>
            <a:pPr marL="285750" indent="-220663">
              <a:lnSpc>
                <a:spcPct val="90000"/>
              </a:lnSpc>
              <a:buClr>
                <a:srgbClr val="0012A0"/>
              </a:buClr>
              <a:buFont typeface="Wingdings" pitchFamily="2" charset="2"/>
              <a:buChar char="§"/>
            </a:pPr>
            <a:r>
              <a:rPr lang="en-US" altLang="zh-CN" dirty="0"/>
              <a:t>DH</a:t>
            </a:r>
            <a:r>
              <a:rPr lang="zh-CN" altLang="en-US" dirty="0"/>
              <a:t>密钥协商协议和参数</a:t>
            </a:r>
            <a:endParaRPr lang="en-US" altLang="zh-CN" dirty="0"/>
          </a:p>
          <a:p>
            <a:pPr marL="285750" indent="-220663">
              <a:lnSpc>
                <a:spcPct val="90000"/>
              </a:lnSpc>
              <a:buClr>
                <a:srgbClr val="0012A0"/>
              </a:buClr>
              <a:buFont typeface="Wingdings" pitchFamily="2" charset="2"/>
              <a:buChar char="§"/>
            </a:pPr>
            <a:r>
              <a:rPr lang="zh-CN" altLang="en-US" dirty="0"/>
              <a:t>应用数据请求</a:t>
            </a:r>
            <a:endParaRPr lang="en-US" dirty="0"/>
          </a:p>
        </p:txBody>
      </p:sp>
      <p:sp>
        <p:nvSpPr>
          <p:cNvPr id="58" name="TextBox 57">
            <a:extLst>
              <a:ext uri="{FF2B5EF4-FFF2-40B4-BE49-F238E27FC236}">
                <a16:creationId xmlns:a16="http://schemas.microsoft.com/office/drawing/2014/main" id="{80B4A451-6D15-754A-81D3-3A6437D01540}"/>
              </a:ext>
            </a:extLst>
          </p:cNvPr>
          <p:cNvSpPr txBox="1"/>
          <p:nvPr/>
        </p:nvSpPr>
        <p:spPr>
          <a:xfrm>
            <a:off x="2171864" y="4291766"/>
            <a:ext cx="2906104" cy="1148007"/>
          </a:xfrm>
          <a:prstGeom prst="rect">
            <a:avLst/>
          </a:prstGeom>
          <a:noFill/>
        </p:spPr>
        <p:txBody>
          <a:bodyPr wrap="square" rtlCol="0">
            <a:spAutoFit/>
          </a:bodyPr>
          <a:lstStyle/>
          <a:p>
            <a:r>
              <a:rPr lang="zh-CN" altLang="en-US" sz="2000" dirty="0"/>
              <a:t>服务器</a:t>
            </a:r>
            <a:r>
              <a:rPr lang="en-US" sz="2000" dirty="0"/>
              <a:t>:</a:t>
            </a:r>
          </a:p>
          <a:p>
            <a:pPr marL="285750" indent="-220663">
              <a:lnSpc>
                <a:spcPct val="90000"/>
              </a:lnSpc>
              <a:buClr>
                <a:srgbClr val="0012A0"/>
              </a:buClr>
              <a:buFont typeface="Wingdings" pitchFamily="2" charset="2"/>
              <a:buChar char="§"/>
            </a:pPr>
            <a:r>
              <a:rPr lang="zh-CN" altLang="en-US" dirty="0"/>
              <a:t>选择的密码套件</a:t>
            </a:r>
            <a:endParaRPr lang="en-US" dirty="0"/>
          </a:p>
          <a:p>
            <a:pPr marL="285750" indent="-220663">
              <a:lnSpc>
                <a:spcPct val="90000"/>
              </a:lnSpc>
              <a:buClr>
                <a:srgbClr val="0012A0"/>
              </a:buClr>
              <a:buFont typeface="Wingdings" pitchFamily="2" charset="2"/>
              <a:buChar char="§"/>
            </a:pPr>
            <a:r>
              <a:rPr lang="en-US" altLang="zh-CN" dirty="0"/>
              <a:t>DH</a:t>
            </a:r>
            <a:r>
              <a:rPr lang="zh-CN" altLang="en-US" dirty="0"/>
              <a:t>密钥协商协议和参数</a:t>
            </a:r>
            <a:endParaRPr lang="en-US" altLang="zh-CN" dirty="0"/>
          </a:p>
          <a:p>
            <a:pPr marL="285750" indent="-220663">
              <a:lnSpc>
                <a:spcPct val="90000"/>
              </a:lnSpc>
              <a:buClr>
                <a:srgbClr val="0012A0"/>
              </a:buClr>
              <a:buFont typeface="Wingdings" pitchFamily="2" charset="2"/>
              <a:buChar char="§"/>
            </a:pPr>
            <a:r>
              <a:rPr lang="zh-CN" altLang="en-US" dirty="0"/>
              <a:t>应用数据回复</a:t>
            </a:r>
            <a:endParaRPr lang="en-US" dirty="0"/>
          </a:p>
        </p:txBody>
      </p:sp>
      <p:sp>
        <p:nvSpPr>
          <p:cNvPr id="60" name="日期占位符 9">
            <a:extLst>
              <a:ext uri="{FF2B5EF4-FFF2-40B4-BE49-F238E27FC236}">
                <a16:creationId xmlns:a16="http://schemas.microsoft.com/office/drawing/2014/main" id="{4827465C-DB04-4F1D-87DA-F18BB53083C9}"/>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Tree>
    <p:extLst>
      <p:ext uri="{BB962C8B-B14F-4D97-AF65-F5344CB8AC3E}">
        <p14:creationId xmlns:p14="http://schemas.microsoft.com/office/powerpoint/2010/main" val="15711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6">
                                            <p:txEl>
                                              <p:pRg st="3" end="3"/>
                                            </p:txEl>
                                          </p:spTgt>
                                        </p:tgtEl>
                                        <p:attrNameLst>
                                          <p:attrName>style.visibility</p:attrName>
                                        </p:attrNameLst>
                                      </p:cBhvr>
                                      <p:to>
                                        <p:strVal val="visible"/>
                                      </p:to>
                                    </p:set>
                                    <p:animEffect transition="in" filter="dissolve">
                                      <p:cBhvr>
                                        <p:cTn id="7" dur="500"/>
                                        <p:tgtEl>
                                          <p:spTgt spid="56">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6">
                                            <p:txEl>
                                              <p:pRg st="4" end="4"/>
                                            </p:txEl>
                                          </p:spTgt>
                                        </p:tgtEl>
                                        <p:attrNameLst>
                                          <p:attrName>style.visibility</p:attrName>
                                        </p:attrNameLst>
                                      </p:cBhvr>
                                      <p:to>
                                        <p:strVal val="visible"/>
                                      </p:to>
                                    </p:set>
                                    <p:animEffect transition="in" filter="dissolve">
                                      <p:cBhvr>
                                        <p:cTn id="10" dur="500"/>
                                        <p:tgtEl>
                                          <p:spTgt spid="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1494B-6D3E-4943-AF1E-5121CB044DDE}"/>
              </a:ext>
            </a:extLst>
          </p:cNvPr>
          <p:cNvSpPr>
            <a:spLocks noGrp="1"/>
          </p:cNvSpPr>
          <p:nvPr>
            <p:ph type="title"/>
          </p:nvPr>
        </p:nvSpPr>
        <p:spPr/>
        <p:txBody>
          <a:bodyPr/>
          <a:lstStyle/>
          <a:p>
            <a:r>
              <a:rPr lang="zh-CN" altLang="en-US" dirty="0"/>
              <a:t>超文本传输协议安全</a:t>
            </a:r>
            <a:r>
              <a:rPr lang="en-US" altLang="zh-CN" dirty="0"/>
              <a:t>HTTPS </a:t>
            </a:r>
            <a:endParaRPr lang="zh-CN" altLang="en-US" dirty="0"/>
          </a:p>
        </p:txBody>
      </p:sp>
      <p:sp>
        <p:nvSpPr>
          <p:cNvPr id="5" name="文本框 10">
            <a:extLst>
              <a:ext uri="{FF2B5EF4-FFF2-40B4-BE49-F238E27FC236}">
                <a16:creationId xmlns:a16="http://schemas.microsoft.com/office/drawing/2014/main" id="{01D57060-93C7-45C3-AABF-F543ABC2E967}"/>
              </a:ext>
            </a:extLst>
          </p:cNvPr>
          <p:cNvSpPr txBox="1"/>
          <p:nvPr/>
        </p:nvSpPr>
        <p:spPr>
          <a:xfrm>
            <a:off x="628321" y="1326281"/>
            <a:ext cx="10563935" cy="1477328"/>
          </a:xfrm>
          <a:prstGeom prst="rect">
            <a:avLst/>
          </a:prstGeom>
          <a:noFill/>
        </p:spPr>
        <p:txBody>
          <a:bodyPr wrap="square">
            <a:spAutoFit/>
          </a:bodyPr>
          <a:lstStyle/>
          <a:p>
            <a:pPr marL="457200" indent="-457200" algn="just">
              <a:lnSpc>
                <a:spcPct val="125000"/>
              </a:lnSpc>
              <a:buFont typeface="Wingdings" panose="05000000000000000000" pitchFamily="2" charset="2"/>
              <a:buChar char="Ø"/>
              <a:defRPr/>
            </a:pPr>
            <a:r>
              <a:rPr lang="en-US" altLang="zh-CN" sz="2400" dirty="0">
                <a:latin typeface="Microsoft YaHei" panose="020B0503020204020204" pitchFamily="34" charset="-122"/>
                <a:ea typeface="Microsoft YaHei" panose="020B0503020204020204" pitchFamily="34" charset="-122"/>
              </a:rPr>
              <a:t>HTTPS</a:t>
            </a:r>
            <a:r>
              <a:rPr lang="zh-CN" altLang="en-US" sz="2400" dirty="0">
                <a:latin typeface="Microsoft YaHei" panose="020B0503020204020204" pitchFamily="34" charset="-122"/>
                <a:ea typeface="Microsoft YaHei" panose="020B0503020204020204" pitchFamily="34" charset="-122"/>
              </a:rPr>
              <a:t>是以安全为目标的</a:t>
            </a:r>
            <a:r>
              <a:rPr lang="en-US" altLang="zh-CN" sz="2400" dirty="0">
                <a:latin typeface="Microsoft YaHei" panose="020B0503020204020204" pitchFamily="34" charset="-122"/>
                <a:ea typeface="Microsoft YaHei" panose="020B0503020204020204" pitchFamily="34" charset="-122"/>
              </a:rPr>
              <a:t>HTTP</a:t>
            </a:r>
            <a:r>
              <a:rPr lang="zh-CN" altLang="en-US" sz="2400" dirty="0">
                <a:latin typeface="Microsoft YaHei" panose="020B0503020204020204" pitchFamily="34" charset="-122"/>
                <a:ea typeface="Microsoft YaHei" panose="020B0503020204020204" pitchFamily="34" charset="-122"/>
              </a:rPr>
              <a:t>通道，是</a:t>
            </a:r>
            <a:r>
              <a:rPr lang="en-US" altLang="zh-CN" sz="2400" dirty="0">
                <a:latin typeface="Microsoft YaHei" panose="020B0503020204020204" pitchFamily="34" charset="-122"/>
                <a:ea typeface="Microsoft YaHei" panose="020B0503020204020204" pitchFamily="34" charset="-122"/>
              </a:rPr>
              <a:t>HTTP</a:t>
            </a:r>
            <a:r>
              <a:rPr lang="zh-CN" altLang="en-US" sz="2400" dirty="0">
                <a:latin typeface="Microsoft YaHei" panose="020B0503020204020204" pitchFamily="34" charset="-122"/>
                <a:ea typeface="Microsoft YaHei" panose="020B0503020204020204" pitchFamily="34" charset="-122"/>
              </a:rPr>
              <a:t>的安全版，在</a:t>
            </a:r>
            <a:r>
              <a:rPr lang="en-US" altLang="zh-CN" sz="2400" dirty="0">
                <a:latin typeface="Microsoft YaHei" panose="020B0503020204020204" pitchFamily="34" charset="-122"/>
                <a:ea typeface="Microsoft YaHei" panose="020B0503020204020204" pitchFamily="34" charset="-122"/>
              </a:rPr>
              <a:t>HTTP</a:t>
            </a:r>
            <a:r>
              <a:rPr lang="zh-CN" altLang="en-US" sz="2400" dirty="0">
                <a:latin typeface="Microsoft YaHei" panose="020B0503020204020204" pitchFamily="34" charset="-122"/>
                <a:ea typeface="Microsoft YaHei" panose="020B0503020204020204" pitchFamily="34" charset="-122"/>
              </a:rPr>
              <a:t>协议应用层和传输层之间加了一层</a:t>
            </a:r>
            <a:r>
              <a:rPr lang="en-US" altLang="zh-CN" sz="2400" dirty="0">
                <a:latin typeface="Microsoft YaHei" panose="020B0503020204020204" pitchFamily="34" charset="-122"/>
                <a:ea typeface="Microsoft YaHei" panose="020B0503020204020204" pitchFamily="34" charset="-122"/>
              </a:rPr>
              <a:t>SSL/TSL</a:t>
            </a:r>
            <a:r>
              <a:rPr lang="zh-CN" altLang="en-US" sz="2400" dirty="0">
                <a:latin typeface="Microsoft YaHei" panose="020B0503020204020204" pitchFamily="34" charset="-122"/>
                <a:ea typeface="Microsoft YaHei" panose="020B0503020204020204" pitchFamily="34" charset="-122"/>
              </a:rPr>
              <a:t>安全层，</a:t>
            </a:r>
            <a:r>
              <a:rPr lang="en-US" altLang="zh-CN" sz="2400" dirty="0">
                <a:latin typeface="Microsoft YaHei" panose="020B0503020204020204" pitchFamily="34" charset="-122"/>
                <a:ea typeface="Microsoft YaHei" panose="020B0503020204020204" pitchFamily="34" charset="-122"/>
              </a:rPr>
              <a:t>HTTPS</a:t>
            </a:r>
            <a:r>
              <a:rPr lang="zh-CN" altLang="en-US" sz="2400" dirty="0">
                <a:latin typeface="Microsoft YaHei" panose="020B0503020204020204" pitchFamily="34" charset="-122"/>
                <a:ea typeface="Microsoft YaHei" panose="020B0503020204020204" pitchFamily="34" charset="-122"/>
              </a:rPr>
              <a:t>安全基础是基于</a:t>
            </a:r>
            <a:r>
              <a:rPr lang="en-US" altLang="zh-CN" sz="2400" dirty="0">
                <a:latin typeface="Microsoft YaHei" panose="020B0503020204020204" pitchFamily="34" charset="-122"/>
                <a:ea typeface="Microsoft YaHei" panose="020B0503020204020204" pitchFamily="34" charset="-122"/>
              </a:rPr>
              <a:t>SSL/TSL</a:t>
            </a:r>
            <a:r>
              <a:rPr lang="zh-CN" altLang="en-US" sz="2400" dirty="0">
                <a:latin typeface="Microsoft YaHei" panose="020B0503020204020204" pitchFamily="34" charset="-122"/>
                <a:ea typeface="Microsoft YaHei" panose="020B0503020204020204" pitchFamily="34" charset="-122"/>
              </a:rPr>
              <a:t>协议，</a:t>
            </a:r>
            <a:r>
              <a:rPr lang="en-US" altLang="zh-CN" sz="2400" dirty="0">
                <a:latin typeface="Microsoft YaHei" panose="020B0503020204020204" pitchFamily="34" charset="-122"/>
                <a:ea typeface="Microsoft YaHei" panose="020B0503020204020204" pitchFamily="34" charset="-122"/>
              </a:rPr>
              <a:t>HTTPS</a:t>
            </a:r>
            <a:r>
              <a:rPr lang="zh-CN" altLang="en-US" sz="2400" dirty="0">
                <a:latin typeface="Microsoft YaHei" panose="020B0503020204020204" pitchFamily="34" charset="-122"/>
                <a:ea typeface="Microsoft YaHei" panose="020B0503020204020204" pitchFamily="34" charset="-122"/>
              </a:rPr>
              <a:t>框架如下图。</a:t>
            </a:r>
          </a:p>
        </p:txBody>
      </p:sp>
      <p:pic>
        <p:nvPicPr>
          <p:cNvPr id="1026" name="Picture 2"/>
          <p:cNvPicPr>
            <a:picLocks noChangeAspect="1" noChangeArrowheads="1"/>
          </p:cNvPicPr>
          <p:nvPr/>
        </p:nvPicPr>
        <p:blipFill>
          <a:blip r:embed="rId3"/>
          <a:srcRect t="4020"/>
          <a:stretch>
            <a:fillRect/>
          </a:stretch>
        </p:blipFill>
        <p:spPr bwMode="auto">
          <a:xfrm>
            <a:off x="1093117" y="2915561"/>
            <a:ext cx="4466435" cy="3392737"/>
          </a:xfrm>
          <a:prstGeom prst="rect">
            <a:avLst/>
          </a:prstGeom>
          <a:noFill/>
          <a:ln w="9525">
            <a:noFill/>
            <a:miter lim="800000"/>
            <a:headEnd/>
            <a:tailEnd/>
          </a:ln>
          <a:effectLst/>
        </p:spPr>
      </p:pic>
      <p:pic>
        <p:nvPicPr>
          <p:cNvPr id="5122" name="Picture 2" descr="https://images2015.cnblogs.com/blog/682616/201703/682616-20170329200846545-712614649.png"/>
          <p:cNvPicPr>
            <a:picLocks noChangeAspect="1" noChangeArrowheads="1"/>
          </p:cNvPicPr>
          <p:nvPr/>
        </p:nvPicPr>
        <p:blipFill>
          <a:blip r:embed="rId4"/>
          <a:srcRect/>
          <a:stretch>
            <a:fillRect/>
          </a:stretch>
        </p:blipFill>
        <p:spPr bwMode="auto">
          <a:xfrm>
            <a:off x="5873623" y="2969839"/>
            <a:ext cx="5721736" cy="3235889"/>
          </a:xfrm>
          <a:prstGeom prst="rect">
            <a:avLst/>
          </a:prstGeom>
          <a:ln>
            <a:noFill/>
          </a:ln>
          <a:effectLst>
            <a:outerShdw blurRad="292100" dist="139700" dir="2700000" algn="tl" rotWithShape="0">
              <a:srgbClr val="333333">
                <a:alpha val="65000"/>
              </a:srgbClr>
            </a:outerShdw>
          </a:effectLst>
        </p:spPr>
      </p:pic>
      <p:sp>
        <p:nvSpPr>
          <p:cNvPr id="8" name="日期占位符 9">
            <a:extLst>
              <a:ext uri="{FF2B5EF4-FFF2-40B4-BE49-F238E27FC236}">
                <a16:creationId xmlns:a16="http://schemas.microsoft.com/office/drawing/2014/main" id="{31745B21-449A-4670-AE53-3234AB845471}"/>
              </a:ext>
            </a:extLst>
          </p:cNvPr>
          <p:cNvSpPr>
            <a:spLocks noGrp="1"/>
          </p:cNvSpPr>
          <p:nvPr>
            <p:ph type="dt" sz="half" idx="10"/>
          </p:nvPr>
        </p:nvSpPr>
        <p:spPr>
          <a:xfrm>
            <a:off x="197335" y="6489303"/>
            <a:ext cx="2743200" cy="365125"/>
          </a:xfrm>
        </p:spPr>
        <p:txBody>
          <a:bodyPr/>
          <a:lstStyle/>
          <a:p>
            <a:r>
              <a:rPr kumimoji="1" lang="en-US" altLang="zh-CN" dirty="0"/>
              <a:t>8.6.1 </a:t>
            </a:r>
            <a:r>
              <a:rPr kumimoji="1" lang="zh-CN" altLang="en-US" dirty="0"/>
              <a:t>传输层安全</a:t>
            </a:r>
          </a:p>
        </p:txBody>
      </p:sp>
      <p:sp>
        <p:nvSpPr>
          <p:cNvPr id="9" name="灯片编号占位符 3">
            <a:extLst>
              <a:ext uri="{FF2B5EF4-FFF2-40B4-BE49-F238E27FC236}">
                <a16:creationId xmlns:a16="http://schemas.microsoft.com/office/drawing/2014/main" id="{2C1879FD-4F1F-46D7-827E-314D2B041BFA}"/>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141</a:t>
            </a:fld>
            <a:endParaRPr kumimoji="1" lang="zh-CN" altLang="en-US" dirty="0"/>
          </a:p>
        </p:txBody>
      </p:sp>
    </p:spTree>
    <p:extLst>
      <p:ext uri="{BB962C8B-B14F-4D97-AF65-F5344CB8AC3E}">
        <p14:creationId xmlns:p14="http://schemas.microsoft.com/office/powerpoint/2010/main" val="17408935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D9C1B63-D148-425D-A858-1E9013EC8C07}"/>
              </a:ext>
            </a:extLst>
          </p:cNvPr>
          <p:cNvSpPr>
            <a:spLocks noGrp="1"/>
          </p:cNvSpPr>
          <p:nvPr>
            <p:ph type="title"/>
          </p:nvPr>
        </p:nvSpPr>
        <p:spPr>
          <a:xfrm>
            <a:off x="1307508" y="365126"/>
            <a:ext cx="8220812" cy="879086"/>
          </a:xfrm>
        </p:spPr>
        <p:txBody>
          <a:bodyPr>
            <a:normAutofit/>
          </a:bodyPr>
          <a:lstStyle/>
          <a:p>
            <a:r>
              <a:rPr lang="zh-CN" altLang="en-US" dirty="0"/>
              <a:t>网络层安全 </a:t>
            </a:r>
            <a:r>
              <a:rPr lang="en-US" altLang="zh-CN" dirty="0"/>
              <a:t>IP Sec </a:t>
            </a:r>
            <a:r>
              <a:rPr lang="en-US" altLang="zh-CN" sz="3200" dirty="0"/>
              <a:t>(1/7)</a:t>
            </a:r>
            <a:endParaRPr lang="zh-CN" altLang="en-US" dirty="0"/>
          </a:p>
        </p:txBody>
      </p:sp>
      <p:sp>
        <p:nvSpPr>
          <p:cNvPr id="11" name="文本框 10">
            <a:extLst>
              <a:ext uri="{FF2B5EF4-FFF2-40B4-BE49-F238E27FC236}">
                <a16:creationId xmlns:a16="http://schemas.microsoft.com/office/drawing/2014/main" id="{D19EF653-9A06-4A5B-B1E4-ADB1BCBF127B}"/>
              </a:ext>
            </a:extLst>
          </p:cNvPr>
          <p:cNvSpPr txBox="1"/>
          <p:nvPr/>
        </p:nvSpPr>
        <p:spPr>
          <a:xfrm>
            <a:off x="309880" y="1319390"/>
            <a:ext cx="11572240" cy="1123384"/>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600"/>
              </a:spcBef>
              <a:spcAft>
                <a:spcPts val="0"/>
              </a:spcAft>
              <a:buClrTx/>
              <a:buSzTx/>
              <a:buFont typeface="Wingdings" pitchFamily="2" charset="2"/>
              <a:buChar char="Ø"/>
              <a:tabLst/>
              <a:defRPr/>
            </a:pPr>
            <a:r>
              <a:rPr kumimoji="0" lang="zh-CN" altLang="en-US" sz="3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网络层协议（</a:t>
            </a:r>
            <a:r>
              <a:rPr kumimoji="0" lang="en-US" altLang="zh-CN" sz="3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IP</a:t>
            </a:r>
            <a:r>
              <a:rPr kumimoji="0" lang="zh-CN" altLang="en-US" sz="3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）几乎没有提供安全保护机制，且存在安全漏洞</a:t>
            </a:r>
            <a:endParaRPr kumimoji="0" lang="en-US" altLang="zh-CN" sz="3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228600" marR="0" lvl="0" indent="-228600" algn="l" defTabSz="914400" rtl="0" eaLnBrk="1" fontAlgn="auto" latinLnBrk="0" hangingPunct="1">
              <a:lnSpc>
                <a:spcPct val="100000"/>
              </a:lnSpc>
              <a:spcBef>
                <a:spcPts val="600"/>
              </a:spcBef>
              <a:spcAft>
                <a:spcPts val="0"/>
              </a:spcAft>
              <a:buClrTx/>
              <a:buSzTx/>
              <a:buFont typeface="Wingdings" pitchFamily="2" charset="2"/>
              <a:buChar char="Ø"/>
              <a:tabLst/>
              <a:defRPr/>
            </a:pPr>
            <a:r>
              <a:rPr kumimoji="0" lang="en-US" altLang="zh-CN" sz="3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IP Sec</a:t>
            </a:r>
            <a:r>
              <a:rPr kumimoji="0" lang="zh-CN" altLang="en-US" sz="3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是在</a:t>
            </a:r>
            <a:r>
              <a:rPr kumimoji="0" lang="en-US" altLang="zh-CN" sz="3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IP</a:t>
            </a:r>
            <a:r>
              <a:rPr kumimoji="0" lang="zh-CN" altLang="en-US" sz="3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层提供互联网通信安全的协议族和安全框架</a:t>
            </a:r>
            <a:endParaRPr kumimoji="0" lang="en-US" altLang="zh-CN" sz="3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pSp>
        <p:nvGrpSpPr>
          <p:cNvPr id="6" name="组合 5">
            <a:extLst>
              <a:ext uri="{FF2B5EF4-FFF2-40B4-BE49-F238E27FC236}">
                <a16:creationId xmlns:a16="http://schemas.microsoft.com/office/drawing/2014/main" id="{D05D5E84-9109-418D-A9F2-F68179385675}"/>
              </a:ext>
            </a:extLst>
          </p:cNvPr>
          <p:cNvGrpSpPr/>
          <p:nvPr/>
        </p:nvGrpSpPr>
        <p:grpSpPr>
          <a:xfrm>
            <a:off x="722094" y="2444800"/>
            <a:ext cx="4142510" cy="3748736"/>
            <a:chOff x="758670" y="1465158"/>
            <a:chExt cx="4424362" cy="3981450"/>
          </a:xfrm>
        </p:grpSpPr>
        <p:sp>
          <p:nvSpPr>
            <p:cNvPr id="7" name="椭圆 6">
              <a:extLst>
                <a:ext uri="{FF2B5EF4-FFF2-40B4-BE49-F238E27FC236}">
                  <a16:creationId xmlns:a16="http://schemas.microsoft.com/office/drawing/2014/main" id="{078BCA60-1919-4566-805D-8E7042E51AA5}"/>
                </a:ext>
              </a:extLst>
            </p:cNvPr>
            <p:cNvSpPr/>
            <p:nvPr/>
          </p:nvSpPr>
          <p:spPr>
            <a:xfrm>
              <a:off x="1714345" y="1465158"/>
              <a:ext cx="2513012" cy="2513012"/>
            </a:xfrm>
            <a:prstGeom prst="ellipse">
              <a:avLst/>
            </a:prstGeom>
            <a:solidFill>
              <a:srgbClr val="C3239D">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344E8ED7-1CCB-4C6C-9D83-FBDABBF0B84C}"/>
                </a:ext>
              </a:extLst>
            </p:cNvPr>
            <p:cNvSpPr/>
            <p:nvPr/>
          </p:nvSpPr>
          <p:spPr>
            <a:xfrm>
              <a:off x="758670" y="2933595"/>
              <a:ext cx="2511425" cy="2513013"/>
            </a:xfrm>
            <a:prstGeom prst="ellipse">
              <a:avLst/>
            </a:prstGeom>
            <a:solidFill>
              <a:schemeClr val="tx1">
                <a:lumMod val="75000"/>
                <a:lumOff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id="{E2B11857-D57F-4EBD-817A-51D18C5DDEDC}"/>
                </a:ext>
              </a:extLst>
            </p:cNvPr>
            <p:cNvSpPr/>
            <p:nvPr/>
          </p:nvSpPr>
          <p:spPr>
            <a:xfrm>
              <a:off x="2671607" y="2933595"/>
              <a:ext cx="2511425" cy="2513013"/>
            </a:xfrm>
            <a:prstGeom prst="ellipse">
              <a:avLst/>
            </a:prstGeom>
            <a:solidFill>
              <a:srgbClr val="745A94">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29F07DC-EAA4-46E8-87E5-3A4A79DA097D}"/>
                </a:ext>
              </a:extLst>
            </p:cNvPr>
            <p:cNvSpPr txBox="1">
              <a:spLocks noChangeArrowheads="1"/>
            </p:cNvSpPr>
            <p:nvPr/>
          </p:nvSpPr>
          <p:spPr bwMode="auto">
            <a:xfrm flipH="1">
              <a:off x="1741960" y="2104476"/>
              <a:ext cx="2501895" cy="88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400" dirty="0">
                  <a:solidFill>
                    <a:schemeClr val="bg1"/>
                  </a:solidFill>
                  <a:latin typeface="微软雅黑" pitchFamily="34" charset="-122"/>
                  <a:ea typeface="微软雅黑" pitchFamily="34" charset="-122"/>
                </a:rPr>
                <a:t>一个密钥交换</a:t>
              </a:r>
              <a:endParaRPr lang="en-US" altLang="zh-CN" sz="2400" dirty="0">
                <a:solidFill>
                  <a:schemeClr val="bg1"/>
                </a:solidFill>
                <a:latin typeface="微软雅黑" pitchFamily="34" charset="-122"/>
                <a:ea typeface="微软雅黑" pitchFamily="34" charset="-122"/>
              </a:endParaRPr>
            </a:p>
            <a:p>
              <a:pPr algn="ctr" eaLnBrk="1" hangingPunct="1"/>
              <a:r>
                <a:rPr lang="zh-CN" altLang="en-US" sz="2400" dirty="0">
                  <a:solidFill>
                    <a:schemeClr val="bg1"/>
                  </a:solidFill>
                  <a:latin typeface="微软雅黑" pitchFamily="34" charset="-122"/>
                  <a:ea typeface="微软雅黑" pitchFamily="34" charset="-122"/>
                </a:rPr>
                <a:t>协议</a:t>
              </a:r>
              <a:r>
                <a:rPr lang="en-US" altLang="zh-CN" sz="2400" dirty="0">
                  <a:solidFill>
                    <a:schemeClr val="bg1"/>
                  </a:solidFill>
                  <a:latin typeface="微软雅黑" pitchFamily="34" charset="-122"/>
                  <a:ea typeface="微软雅黑" pitchFamily="34" charset="-122"/>
                </a:rPr>
                <a:t>IKE</a:t>
              </a:r>
              <a:endParaRPr lang="zh-CN" altLang="en-US" sz="2400" dirty="0">
                <a:solidFill>
                  <a:schemeClr val="bg1"/>
                </a:solidFill>
                <a:latin typeface="微软雅黑" pitchFamily="34" charset="-122"/>
                <a:ea typeface="微软雅黑" pitchFamily="34" charset="-122"/>
              </a:endParaRPr>
            </a:p>
          </p:txBody>
        </p:sp>
        <p:sp>
          <p:nvSpPr>
            <p:cNvPr id="12" name="文本框 11">
              <a:extLst>
                <a:ext uri="{FF2B5EF4-FFF2-40B4-BE49-F238E27FC236}">
                  <a16:creationId xmlns:a16="http://schemas.microsoft.com/office/drawing/2014/main" id="{F75B0948-E2C2-41F1-8B5B-2811FBE78AF4}"/>
                </a:ext>
              </a:extLst>
            </p:cNvPr>
            <p:cNvSpPr txBox="1">
              <a:spLocks noChangeArrowheads="1"/>
            </p:cNvSpPr>
            <p:nvPr/>
          </p:nvSpPr>
          <p:spPr bwMode="auto">
            <a:xfrm>
              <a:off x="1071407" y="3829274"/>
              <a:ext cx="1600200" cy="88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400" dirty="0">
                  <a:solidFill>
                    <a:schemeClr val="bg1"/>
                  </a:solidFill>
                  <a:latin typeface="微软雅黑" panose="020B0503020204020204" pitchFamily="34" charset="-122"/>
                  <a:ea typeface="微软雅黑" panose="020B0503020204020204" pitchFamily="34" charset="-122"/>
                </a:rPr>
                <a:t>三个加密算法协议</a:t>
              </a:r>
            </a:p>
          </p:txBody>
        </p:sp>
        <p:sp>
          <p:nvSpPr>
            <p:cNvPr id="13" name="文本框 12">
              <a:extLst>
                <a:ext uri="{FF2B5EF4-FFF2-40B4-BE49-F238E27FC236}">
                  <a16:creationId xmlns:a16="http://schemas.microsoft.com/office/drawing/2014/main" id="{7566079D-FE5D-4908-B6BB-D696076C56A2}"/>
                </a:ext>
              </a:extLst>
            </p:cNvPr>
            <p:cNvSpPr txBox="1">
              <a:spLocks noChangeArrowheads="1"/>
            </p:cNvSpPr>
            <p:nvPr/>
          </p:nvSpPr>
          <p:spPr bwMode="auto">
            <a:xfrm>
              <a:off x="3298184" y="3782240"/>
              <a:ext cx="1600200" cy="127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400" dirty="0">
                  <a:solidFill>
                    <a:schemeClr val="bg1"/>
                  </a:solidFill>
                  <a:latin typeface="微软雅黑" pitchFamily="34" charset="-122"/>
                  <a:ea typeface="微软雅黑" pitchFamily="34" charset="-122"/>
                </a:rPr>
                <a:t>两个</a:t>
              </a:r>
              <a:r>
                <a:rPr lang="en-US" altLang="zh-CN" sz="2400" dirty="0">
                  <a:solidFill>
                    <a:schemeClr val="bg1"/>
                  </a:solidFill>
                  <a:latin typeface="微软雅黑" panose="020B0503020204020204" pitchFamily="34" charset="-122"/>
                  <a:ea typeface="微软雅黑" panose="020B0503020204020204" pitchFamily="34" charset="-122"/>
                </a:rPr>
                <a:t>IP</a:t>
              </a:r>
              <a:r>
                <a:rPr lang="zh-CN" altLang="en-US" sz="2400" dirty="0">
                  <a:solidFill>
                    <a:schemeClr val="bg1"/>
                  </a:solidFill>
                  <a:latin typeface="微软雅黑" pitchFamily="34" charset="-122"/>
                  <a:ea typeface="微软雅黑" pitchFamily="34" charset="-122"/>
                </a:rPr>
                <a:t>安全数据报格式协议</a:t>
              </a:r>
            </a:p>
          </p:txBody>
        </p:sp>
      </p:grpSp>
      <p:grpSp>
        <p:nvGrpSpPr>
          <p:cNvPr id="15" name="组合 14">
            <a:extLst>
              <a:ext uri="{FF2B5EF4-FFF2-40B4-BE49-F238E27FC236}">
                <a16:creationId xmlns:a16="http://schemas.microsoft.com/office/drawing/2014/main" id="{5F55D0E2-2F69-441B-8DDD-940E4BA4519A}"/>
              </a:ext>
            </a:extLst>
          </p:cNvPr>
          <p:cNvGrpSpPr>
            <a:grpSpLocks/>
          </p:cNvGrpSpPr>
          <p:nvPr/>
        </p:nvGrpSpPr>
        <p:grpSpPr bwMode="auto">
          <a:xfrm>
            <a:off x="5463931" y="2526530"/>
            <a:ext cx="522287" cy="496887"/>
            <a:chOff x="5894363" y="1561514"/>
            <a:chExt cx="522051" cy="495612"/>
          </a:xfrm>
        </p:grpSpPr>
        <p:sp>
          <p:nvSpPr>
            <p:cNvPr id="18" name="椭圆 17">
              <a:extLst>
                <a:ext uri="{FF2B5EF4-FFF2-40B4-BE49-F238E27FC236}">
                  <a16:creationId xmlns:a16="http://schemas.microsoft.com/office/drawing/2014/main" id="{2E3A021A-1003-4A60-A083-8961C33D0638}"/>
                </a:ext>
              </a:extLst>
            </p:cNvPr>
            <p:cNvSpPr/>
            <p:nvPr/>
          </p:nvSpPr>
          <p:spPr>
            <a:xfrm>
              <a:off x="5894363" y="1561514"/>
              <a:ext cx="495076" cy="495612"/>
            </a:xfrm>
            <a:prstGeom prst="ellipse">
              <a:avLst/>
            </a:prstGeom>
            <a:solidFill>
              <a:srgbClr val="C3239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9" name="文本框 19">
              <a:extLst>
                <a:ext uri="{FF2B5EF4-FFF2-40B4-BE49-F238E27FC236}">
                  <a16:creationId xmlns:a16="http://schemas.microsoft.com/office/drawing/2014/main" id="{01CB07EF-E392-4D7A-BD88-356DFE6656B1}"/>
                </a:ext>
              </a:extLst>
            </p:cNvPr>
            <p:cNvSpPr txBox="1">
              <a:spLocks noChangeArrowheads="1"/>
            </p:cNvSpPr>
            <p:nvPr/>
          </p:nvSpPr>
          <p:spPr bwMode="auto">
            <a:xfrm>
              <a:off x="5980315" y="1578487"/>
              <a:ext cx="4360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cxnSp>
        <p:nvCxnSpPr>
          <p:cNvPr id="16" name="直接连接符 15">
            <a:extLst>
              <a:ext uri="{FF2B5EF4-FFF2-40B4-BE49-F238E27FC236}">
                <a16:creationId xmlns:a16="http://schemas.microsoft.com/office/drawing/2014/main" id="{7EB964AA-D20F-4338-9C57-952C212CB896}"/>
              </a:ext>
            </a:extLst>
          </p:cNvPr>
          <p:cNvCxnSpPr/>
          <p:nvPr/>
        </p:nvCxnSpPr>
        <p:spPr>
          <a:xfrm>
            <a:off x="6041781" y="2526529"/>
            <a:ext cx="0" cy="1332000"/>
          </a:xfrm>
          <a:prstGeom prst="line">
            <a:avLst/>
          </a:prstGeom>
          <a:ln>
            <a:solidFill>
              <a:srgbClr val="C3239D"/>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E904384-542D-4A14-83D2-49157B06765E}"/>
              </a:ext>
            </a:extLst>
          </p:cNvPr>
          <p:cNvSpPr txBox="1">
            <a:spLocks noChangeArrowheads="1"/>
          </p:cNvSpPr>
          <p:nvPr/>
        </p:nvSpPr>
        <p:spPr bwMode="auto">
          <a:xfrm>
            <a:off x="5739655" y="4140408"/>
            <a:ext cx="6452345" cy="131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712788" indent="-271463" eaLnBrk="0" hangingPunct="0">
              <a:lnSpc>
                <a:spcPts val="3300"/>
              </a:lnSpc>
              <a:buClr>
                <a:srgbClr val="7030A0"/>
              </a:buClr>
              <a:buFont typeface="Wingdings" panose="05000000000000000000" pitchFamily="2" charset="2"/>
              <a:buChar char="l"/>
            </a:pPr>
            <a:r>
              <a:rPr lang="zh-CN" altLang="en-US" sz="2000" dirty="0">
                <a:solidFill>
                  <a:srgbClr val="7030A0"/>
                </a:solidFill>
                <a:latin typeface="微软雅黑" pitchFamily="34" charset="-122"/>
                <a:ea typeface="微软雅黑" pitchFamily="34" charset="-122"/>
              </a:rPr>
              <a:t>鉴别首部 </a:t>
            </a:r>
            <a:r>
              <a:rPr lang="en-US" altLang="zh-CN" sz="2000" dirty="0">
                <a:solidFill>
                  <a:srgbClr val="7030A0"/>
                </a:solidFill>
                <a:latin typeface="微软雅黑" pitchFamily="34" charset="-122"/>
                <a:ea typeface="微软雅黑" pitchFamily="34" charset="-122"/>
              </a:rPr>
              <a:t>AH </a:t>
            </a:r>
            <a:r>
              <a:rPr lang="en-US" altLang="zh-CN" sz="2000" dirty="0">
                <a:latin typeface="微软雅黑" pitchFamily="34" charset="-122"/>
                <a:ea typeface="微软雅黑" pitchFamily="34" charset="-122"/>
              </a:rPr>
              <a:t>(Authentication Header) </a:t>
            </a:r>
            <a:r>
              <a:rPr lang="zh-CN" altLang="en-US" sz="2000" dirty="0">
                <a:latin typeface="微软雅黑" pitchFamily="34" charset="-122"/>
                <a:ea typeface="微软雅黑" pitchFamily="34" charset="-122"/>
              </a:rPr>
              <a:t>协议</a:t>
            </a:r>
          </a:p>
          <a:p>
            <a:pPr marL="712788" indent="-271463" eaLnBrk="0" hangingPunct="0">
              <a:lnSpc>
                <a:spcPts val="3300"/>
              </a:lnSpc>
              <a:buClr>
                <a:srgbClr val="7030A0"/>
              </a:buClr>
              <a:buFont typeface="Wingdings" panose="05000000000000000000" pitchFamily="2" charset="2"/>
              <a:buChar char="l"/>
            </a:pPr>
            <a:r>
              <a:rPr lang="zh-CN" altLang="en-US" sz="2000" dirty="0">
                <a:solidFill>
                  <a:srgbClr val="7030A0"/>
                </a:solidFill>
                <a:latin typeface="微软雅黑" pitchFamily="34" charset="-122"/>
                <a:ea typeface="微软雅黑" pitchFamily="34" charset="-122"/>
              </a:rPr>
              <a:t>封装安全有效载荷 </a:t>
            </a:r>
            <a:r>
              <a:rPr lang="en-US" altLang="zh-CN" sz="2000" dirty="0">
                <a:solidFill>
                  <a:srgbClr val="7030A0"/>
                </a:solidFill>
                <a:latin typeface="微软雅黑" pitchFamily="34" charset="-122"/>
                <a:ea typeface="微软雅黑" pitchFamily="34" charset="-122"/>
              </a:rPr>
              <a:t>ESP</a:t>
            </a:r>
            <a:r>
              <a:rPr lang="en-US" altLang="zh-CN" sz="2000" dirty="0">
                <a:latin typeface="微软雅黑" pitchFamily="34" charset="-122"/>
                <a:ea typeface="微软雅黑" pitchFamily="34" charset="-122"/>
              </a:rPr>
              <a:t>(Encapsulation Security Payload) </a:t>
            </a:r>
            <a:r>
              <a:rPr lang="zh-CN" altLang="en-US" sz="2000" dirty="0">
                <a:latin typeface="微软雅黑" pitchFamily="34" charset="-122"/>
                <a:ea typeface="微软雅黑" pitchFamily="34" charset="-122"/>
              </a:rPr>
              <a:t>协议</a:t>
            </a:r>
          </a:p>
        </p:txBody>
      </p:sp>
      <p:grpSp>
        <p:nvGrpSpPr>
          <p:cNvPr id="21" name="组合 20">
            <a:extLst>
              <a:ext uri="{FF2B5EF4-FFF2-40B4-BE49-F238E27FC236}">
                <a16:creationId xmlns:a16="http://schemas.microsoft.com/office/drawing/2014/main" id="{46A2C988-BAD5-4544-A3CB-4674B7816AC8}"/>
              </a:ext>
            </a:extLst>
          </p:cNvPr>
          <p:cNvGrpSpPr>
            <a:grpSpLocks/>
          </p:cNvGrpSpPr>
          <p:nvPr/>
        </p:nvGrpSpPr>
        <p:grpSpPr bwMode="auto">
          <a:xfrm>
            <a:off x="5474535" y="4217060"/>
            <a:ext cx="522287" cy="495300"/>
            <a:chOff x="5894363" y="1561514"/>
            <a:chExt cx="522051" cy="495612"/>
          </a:xfrm>
        </p:grpSpPr>
        <p:sp>
          <p:nvSpPr>
            <p:cNvPr id="24" name="椭圆 23">
              <a:extLst>
                <a:ext uri="{FF2B5EF4-FFF2-40B4-BE49-F238E27FC236}">
                  <a16:creationId xmlns:a16="http://schemas.microsoft.com/office/drawing/2014/main" id="{B7FF2B1E-9899-4244-9717-D912D6DFF3A1}"/>
                </a:ext>
              </a:extLst>
            </p:cNvPr>
            <p:cNvSpPr/>
            <p:nvPr/>
          </p:nvSpPr>
          <p:spPr>
            <a:xfrm>
              <a:off x="5894363" y="1561514"/>
              <a:ext cx="495076" cy="495612"/>
            </a:xfrm>
            <a:prstGeom prst="ellipse">
              <a:avLst/>
            </a:prstGeom>
            <a:solidFill>
              <a:srgbClr val="745A9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5" name="文本框 25">
              <a:extLst>
                <a:ext uri="{FF2B5EF4-FFF2-40B4-BE49-F238E27FC236}">
                  <a16:creationId xmlns:a16="http://schemas.microsoft.com/office/drawing/2014/main" id="{66C4E60A-A3B5-4E58-87E3-004B087898AA}"/>
                </a:ext>
              </a:extLst>
            </p:cNvPr>
            <p:cNvSpPr txBox="1">
              <a:spLocks noChangeArrowheads="1"/>
            </p:cNvSpPr>
            <p:nvPr/>
          </p:nvSpPr>
          <p:spPr bwMode="auto">
            <a:xfrm>
              <a:off x="5980315" y="1578487"/>
              <a:ext cx="4360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400" b="1">
                  <a:solidFill>
                    <a:schemeClr val="bg1"/>
                  </a:solidFill>
                  <a:latin typeface="微软雅黑" panose="020B0503020204020204" pitchFamily="34" charset="-122"/>
                  <a:ea typeface="微软雅黑" panose="020B0503020204020204" pitchFamily="34" charset="-122"/>
                </a:rPr>
                <a:t>2</a:t>
              </a:r>
              <a:endParaRPr lang="zh-CN" altLang="en-US" sz="2400" b="1">
                <a:solidFill>
                  <a:schemeClr val="bg1"/>
                </a:solidFill>
                <a:latin typeface="微软雅黑" panose="020B0503020204020204" pitchFamily="34" charset="-122"/>
                <a:ea typeface="微软雅黑" panose="020B0503020204020204" pitchFamily="34" charset="-122"/>
              </a:endParaRPr>
            </a:p>
          </p:txBody>
        </p:sp>
      </p:grpSp>
      <p:cxnSp>
        <p:nvCxnSpPr>
          <p:cNvPr id="22" name="直接连接符 21">
            <a:extLst>
              <a:ext uri="{FF2B5EF4-FFF2-40B4-BE49-F238E27FC236}">
                <a16:creationId xmlns:a16="http://schemas.microsoft.com/office/drawing/2014/main" id="{76B220C4-9624-43D1-9190-6E957835B81B}"/>
              </a:ext>
            </a:extLst>
          </p:cNvPr>
          <p:cNvCxnSpPr/>
          <p:nvPr/>
        </p:nvCxnSpPr>
        <p:spPr>
          <a:xfrm>
            <a:off x="6052385" y="4180484"/>
            <a:ext cx="0" cy="1188000"/>
          </a:xfrm>
          <a:prstGeom prst="line">
            <a:avLst/>
          </a:prstGeom>
          <a:ln>
            <a:solidFill>
              <a:srgbClr val="745A94"/>
            </a:solidFill>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id="{8BF41D63-F615-4F02-9767-487D5577D5E9}"/>
              </a:ext>
            </a:extLst>
          </p:cNvPr>
          <p:cNvGrpSpPr/>
          <p:nvPr/>
        </p:nvGrpSpPr>
        <p:grpSpPr>
          <a:xfrm>
            <a:off x="5474537" y="5498152"/>
            <a:ext cx="5879263" cy="1045346"/>
            <a:chOff x="5474537" y="5388424"/>
            <a:chExt cx="5879263" cy="1045346"/>
          </a:xfrm>
        </p:grpSpPr>
        <p:sp>
          <p:nvSpPr>
            <p:cNvPr id="30" name="椭圆 29">
              <a:extLst>
                <a:ext uri="{FF2B5EF4-FFF2-40B4-BE49-F238E27FC236}">
                  <a16:creationId xmlns:a16="http://schemas.microsoft.com/office/drawing/2014/main" id="{ED8748EE-6B43-49CC-9F3E-1B57D1680B46}"/>
                </a:ext>
              </a:extLst>
            </p:cNvPr>
            <p:cNvSpPr/>
            <p:nvPr/>
          </p:nvSpPr>
          <p:spPr bwMode="auto">
            <a:xfrm>
              <a:off x="5474537" y="5389189"/>
              <a:ext cx="495300" cy="495299"/>
            </a:xfrm>
            <a:prstGeom prst="ellips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55B205C7-DEA5-4319-8FF1-4B1EAA19894B}"/>
                </a:ext>
              </a:extLst>
            </p:cNvPr>
            <p:cNvGrpSpPr/>
            <p:nvPr/>
          </p:nvGrpSpPr>
          <p:grpSpPr>
            <a:xfrm>
              <a:off x="5533541" y="5388424"/>
              <a:ext cx="5820259" cy="1045346"/>
              <a:chOff x="5533541" y="5193352"/>
              <a:chExt cx="5820259" cy="1045346"/>
            </a:xfrm>
          </p:grpSpPr>
          <p:sp>
            <p:nvSpPr>
              <p:cNvPr id="23" name="文本框 22">
                <a:extLst>
                  <a:ext uri="{FF2B5EF4-FFF2-40B4-BE49-F238E27FC236}">
                    <a16:creationId xmlns:a16="http://schemas.microsoft.com/office/drawing/2014/main" id="{6515D388-2B9D-4AE6-AB27-087CA6C34A11}"/>
                  </a:ext>
                </a:extLst>
              </p:cNvPr>
              <p:cNvSpPr txBox="1">
                <a:spLocks noChangeArrowheads="1"/>
              </p:cNvSpPr>
              <p:nvPr/>
            </p:nvSpPr>
            <p:spPr bwMode="auto">
              <a:xfrm>
                <a:off x="6288805" y="5193352"/>
                <a:ext cx="506499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342900" indent="-342900" eaLnBrk="1" hangingPunct="1">
                  <a:buFont typeface="Wingdings" panose="05000000000000000000" pitchFamily="2" charset="2"/>
                  <a:buChar char="l"/>
                </a:pPr>
                <a:r>
                  <a:rPr lang="zh-CN" altLang="en-US" sz="2000" dirty="0">
                    <a:latin typeface="微软雅黑" pitchFamily="34" charset="-122"/>
                    <a:ea typeface="微软雅黑" pitchFamily="34" charset="-122"/>
                  </a:rPr>
                  <a:t>数据加密标准</a:t>
                </a:r>
                <a:r>
                  <a:rPr lang="en-US" altLang="zh-CN" sz="2000" dirty="0">
                    <a:latin typeface="微软雅黑" pitchFamily="34" charset="-122"/>
                    <a:ea typeface="微软雅黑" pitchFamily="34" charset="-122"/>
                  </a:rPr>
                  <a:t>DES/3DES</a:t>
                </a:r>
              </a:p>
              <a:p>
                <a:pPr marL="342900" indent="-342900" eaLnBrk="1" hangingPunct="1">
                  <a:buFont typeface="Wingdings" panose="05000000000000000000" pitchFamily="2" charset="2"/>
                  <a:buChar char="l"/>
                </a:pPr>
                <a:r>
                  <a:rPr lang="zh-CN" altLang="en-US" sz="2000" dirty="0">
                    <a:latin typeface="微软雅黑" pitchFamily="34" charset="-122"/>
                    <a:ea typeface="微软雅黑" pitchFamily="34" charset="-122"/>
                  </a:rPr>
                  <a:t>散列算法 </a:t>
                </a:r>
                <a:r>
                  <a:rPr lang="en-US" altLang="zh-CN" sz="2000" dirty="0">
                    <a:latin typeface="微软雅黑" pitchFamily="34" charset="-122"/>
                    <a:ea typeface="微软雅黑" pitchFamily="34" charset="-122"/>
                  </a:rPr>
                  <a:t>MD5/SHA-1</a:t>
                </a:r>
              </a:p>
              <a:p>
                <a:pPr marL="342900" indent="-342900" eaLnBrk="1" hangingPunct="1">
                  <a:buFont typeface="Wingdings" panose="05000000000000000000" pitchFamily="2" charset="2"/>
                  <a:buChar char="l"/>
                </a:pPr>
                <a:r>
                  <a:rPr lang="zh-CN" altLang="en-US" sz="2000" dirty="0">
                    <a:latin typeface="微软雅黑" pitchFamily="34" charset="-122"/>
                    <a:ea typeface="微软雅黑" pitchFamily="34" charset="-122"/>
                  </a:rPr>
                  <a:t>公钥加密算法</a:t>
                </a:r>
                <a:r>
                  <a:rPr lang="en-US" altLang="zh-CN" sz="2000" dirty="0">
                    <a:latin typeface="微软雅黑" pitchFamily="34" charset="-122"/>
                    <a:ea typeface="微软雅黑" pitchFamily="34" charset="-122"/>
                  </a:rPr>
                  <a:t>RSA</a:t>
                </a:r>
              </a:p>
            </p:txBody>
          </p:sp>
          <p:sp>
            <p:nvSpPr>
              <p:cNvPr id="31" name="文本框 25">
                <a:extLst>
                  <a:ext uri="{FF2B5EF4-FFF2-40B4-BE49-F238E27FC236}">
                    <a16:creationId xmlns:a16="http://schemas.microsoft.com/office/drawing/2014/main" id="{69B43385-A20C-47AA-86C9-B187B9ECEE73}"/>
                  </a:ext>
                </a:extLst>
              </p:cNvPr>
              <p:cNvSpPr txBox="1">
                <a:spLocks noChangeArrowheads="1"/>
              </p:cNvSpPr>
              <p:nvPr/>
            </p:nvSpPr>
            <p:spPr bwMode="auto">
              <a:xfrm>
                <a:off x="5533541" y="5235461"/>
                <a:ext cx="436296" cy="4613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400" dirty="0">
                    <a:solidFill>
                      <a:schemeClr val="bg1"/>
                    </a:solidFill>
                    <a:latin typeface="微软雅黑" panose="020B0503020204020204" pitchFamily="34" charset="-122"/>
                    <a:ea typeface="微软雅黑" panose="020B0503020204020204" pitchFamily="34" charset="-122"/>
                  </a:rPr>
                  <a:t>3</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id="{DB5B77DC-3FDF-4574-A6BF-93F0C07D3239}"/>
                  </a:ext>
                </a:extLst>
              </p:cNvPr>
              <p:cNvCxnSpPr/>
              <p:nvPr/>
            </p:nvCxnSpPr>
            <p:spPr>
              <a:xfrm>
                <a:off x="6052385" y="5230698"/>
                <a:ext cx="0" cy="1008000"/>
              </a:xfrm>
              <a:prstGeom prst="line">
                <a:avLst/>
              </a:prstGeom>
              <a:ln>
                <a:solidFill>
                  <a:srgbClr val="745A94"/>
                </a:solidFill>
              </a:ln>
            </p:spPr>
            <p:style>
              <a:lnRef idx="1">
                <a:schemeClr val="accent1"/>
              </a:lnRef>
              <a:fillRef idx="0">
                <a:schemeClr val="accent1"/>
              </a:fillRef>
              <a:effectRef idx="0">
                <a:schemeClr val="accent1"/>
              </a:effectRef>
              <a:fontRef idx="minor">
                <a:schemeClr val="tx1"/>
              </a:fontRef>
            </p:style>
          </p:cxnSp>
        </p:grpSp>
      </p:grpSp>
      <p:sp>
        <p:nvSpPr>
          <p:cNvPr id="29" name="文本框 28">
            <a:extLst>
              <a:ext uri="{FF2B5EF4-FFF2-40B4-BE49-F238E27FC236}">
                <a16:creationId xmlns:a16="http://schemas.microsoft.com/office/drawing/2014/main" id="{69B5A41A-F551-4137-8E92-6D5B49409809}"/>
              </a:ext>
            </a:extLst>
          </p:cNvPr>
          <p:cNvSpPr txBox="1">
            <a:spLocks noChangeArrowheads="1"/>
          </p:cNvSpPr>
          <p:nvPr/>
        </p:nvSpPr>
        <p:spPr bwMode="auto">
          <a:xfrm>
            <a:off x="6167948" y="2344109"/>
            <a:ext cx="6044364" cy="16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85750" indent="-285750" eaLnBrk="1" hangingPunct="1">
              <a:lnSpc>
                <a:spcPct val="150000"/>
              </a:lnSpc>
              <a:buFont typeface="Wingdings" panose="05000000000000000000" pitchFamily="2" charset="2"/>
              <a:buChar char="l"/>
            </a:pPr>
            <a:r>
              <a:rPr lang="zh-CN" altLang="en-US" sz="2000" dirty="0">
                <a:solidFill>
                  <a:srgbClr val="5C307E"/>
                </a:solidFill>
                <a:latin typeface="微软雅黑" pitchFamily="34" charset="-122"/>
                <a:ea typeface="微软雅黑" pitchFamily="34" charset="-122"/>
              </a:rPr>
              <a:t>互联网密钥交换 </a:t>
            </a:r>
            <a:r>
              <a:rPr lang="en-US" altLang="zh-CN" sz="2000" dirty="0">
                <a:solidFill>
                  <a:srgbClr val="5C307E"/>
                </a:solidFill>
                <a:latin typeface="微软雅黑" pitchFamily="34" charset="-122"/>
                <a:ea typeface="微软雅黑" pitchFamily="34" charset="-122"/>
              </a:rPr>
              <a:t>IKE </a:t>
            </a:r>
            <a:r>
              <a:rPr lang="zh-CN" altLang="en-US" sz="2000" dirty="0">
                <a:solidFill>
                  <a:srgbClr val="5C307E"/>
                </a:solidFill>
                <a:latin typeface="微软雅黑" pitchFamily="34" charset="-122"/>
                <a:ea typeface="微软雅黑" pitchFamily="34" charset="-122"/>
              </a:rPr>
              <a:t>协议</a:t>
            </a:r>
            <a:endParaRPr lang="en-US" altLang="zh-CN" sz="2000" dirty="0">
              <a:solidFill>
                <a:srgbClr val="5C307E"/>
              </a:solidFill>
              <a:latin typeface="微软雅黑" pitchFamily="34" charset="-122"/>
              <a:ea typeface="微软雅黑" pitchFamily="34" charset="-122"/>
            </a:endParaRPr>
          </a:p>
          <a:p>
            <a:pPr marL="684000" indent="-342900" eaLnBrk="0" hangingPunct="0">
              <a:lnSpc>
                <a:spcPts val="2900"/>
              </a:lnSpc>
              <a:buClr>
                <a:srgbClr val="7030A0"/>
              </a:buClr>
              <a:buFont typeface="Arial" panose="020B0604020202020204" pitchFamily="34" charset="0"/>
              <a:buChar char="•"/>
            </a:pPr>
            <a:r>
              <a:rPr lang="en-US" altLang="zh-CN" sz="2000" dirty="0">
                <a:latin typeface="微软雅黑" pitchFamily="34" charset="-122"/>
                <a:ea typeface="微软雅黑" pitchFamily="34" charset="-122"/>
              </a:rPr>
              <a:t>Oakley —— </a:t>
            </a:r>
            <a:r>
              <a:rPr lang="zh-CN" altLang="en-US" sz="2000" dirty="0">
                <a:latin typeface="微软雅黑" pitchFamily="34" charset="-122"/>
                <a:ea typeface="微软雅黑" pitchFamily="34" charset="-122"/>
              </a:rPr>
              <a:t>密钥生成协议</a:t>
            </a:r>
            <a:endParaRPr lang="en-US" altLang="zh-CN" sz="2000" dirty="0">
              <a:latin typeface="微软雅黑" pitchFamily="34" charset="-122"/>
              <a:ea typeface="微软雅黑" pitchFamily="34" charset="-122"/>
            </a:endParaRPr>
          </a:p>
          <a:p>
            <a:pPr marL="684000" indent="-342900" eaLnBrk="0" hangingPunct="0">
              <a:lnSpc>
                <a:spcPts val="2900"/>
              </a:lnSpc>
              <a:buClr>
                <a:srgbClr val="7030A0"/>
              </a:buClr>
              <a:buFont typeface="Arial" panose="020B0604020202020204" pitchFamily="34" charset="0"/>
              <a:buChar char="•"/>
            </a:pPr>
            <a:r>
              <a:rPr lang="zh-CN" altLang="en-US" sz="2000" dirty="0">
                <a:latin typeface="微软雅黑" pitchFamily="34" charset="-122"/>
                <a:ea typeface="微软雅黑" pitchFamily="34" charset="-122"/>
              </a:rPr>
              <a:t>安全密钥交换机制 </a:t>
            </a:r>
            <a:r>
              <a:rPr lang="en-US" altLang="zh-CN" sz="2000" dirty="0">
                <a:latin typeface="微软雅黑" pitchFamily="34" charset="-122"/>
                <a:ea typeface="微软雅黑" pitchFamily="34" charset="-122"/>
              </a:rPr>
              <a:t>SKEME</a:t>
            </a:r>
          </a:p>
          <a:p>
            <a:pPr marL="684000" indent="-342900" eaLnBrk="0" hangingPunct="0">
              <a:lnSpc>
                <a:spcPts val="2900"/>
              </a:lnSpc>
              <a:buClr>
                <a:srgbClr val="7030A0"/>
              </a:buClr>
              <a:buFont typeface="Arial" panose="020B0604020202020204" pitchFamily="34" charset="0"/>
              <a:buChar char="•"/>
            </a:pPr>
            <a:r>
              <a:rPr lang="zh-CN" altLang="en-US" sz="2000" dirty="0">
                <a:latin typeface="微软雅黑" pitchFamily="34" charset="-122"/>
                <a:ea typeface="微软雅黑" pitchFamily="34" charset="-122"/>
              </a:rPr>
              <a:t>互联网安全关联和密钥管理协议 </a:t>
            </a:r>
            <a:r>
              <a:rPr lang="en-US" altLang="zh-CN" sz="2000" dirty="0">
                <a:latin typeface="微软雅黑" pitchFamily="34" charset="-122"/>
                <a:ea typeface="微软雅黑" pitchFamily="34" charset="-122"/>
              </a:rPr>
              <a:t>ISAKMP</a:t>
            </a:r>
            <a:endParaRPr lang="zh-CN" altLang="en-US" sz="2000" dirty="0">
              <a:latin typeface="微软雅黑" pitchFamily="34" charset="-122"/>
              <a:ea typeface="微软雅黑" pitchFamily="34" charset="-122"/>
            </a:endParaRPr>
          </a:p>
        </p:txBody>
      </p:sp>
      <p:sp>
        <p:nvSpPr>
          <p:cNvPr id="32" name="文本框 31">
            <a:extLst>
              <a:ext uri="{FF2B5EF4-FFF2-40B4-BE49-F238E27FC236}">
                <a16:creationId xmlns:a16="http://schemas.microsoft.com/office/drawing/2014/main" id="{4E217D0E-72A5-4849-A9CB-4949A391260F}"/>
              </a:ext>
            </a:extLst>
          </p:cNvPr>
          <p:cNvSpPr txBox="1"/>
          <p:nvPr/>
        </p:nvSpPr>
        <p:spPr>
          <a:xfrm>
            <a:off x="1624238" y="6322612"/>
            <a:ext cx="2743200" cy="400110"/>
          </a:xfrm>
          <a:prstGeom prst="rect">
            <a:avLst/>
          </a:prstGeom>
          <a:noFill/>
          <a:ln>
            <a:solidFill>
              <a:srgbClr val="C00000"/>
            </a:solidFill>
          </a:ln>
        </p:spPr>
        <p:txBody>
          <a:bodyPr wrap="square">
            <a:spAutoFit/>
          </a:bodyPr>
          <a:lstStyle/>
          <a:p>
            <a:pPr algn="ctr"/>
            <a:r>
              <a:rPr lang="en-US" altLang="zh-CN" sz="2000" dirty="0">
                <a:latin typeface="微软雅黑" pitchFamily="34" charset="-122"/>
                <a:ea typeface="微软雅黑" pitchFamily="34" charset="-122"/>
              </a:rPr>
              <a:t>IP Sec</a:t>
            </a:r>
            <a:r>
              <a:rPr lang="zh-CN" altLang="en-US" sz="2000" dirty="0">
                <a:latin typeface="微软雅黑" pitchFamily="34" charset="-122"/>
                <a:ea typeface="微软雅黑" pitchFamily="34" charset="-122"/>
              </a:rPr>
              <a:t>由三部分组成</a:t>
            </a:r>
            <a:endParaRPr lang="zh-CN" altLang="en-US" sz="2000" dirty="0"/>
          </a:p>
        </p:txBody>
      </p:sp>
      <p:sp>
        <p:nvSpPr>
          <p:cNvPr id="33" name="日期占位符 9">
            <a:extLst>
              <a:ext uri="{FF2B5EF4-FFF2-40B4-BE49-F238E27FC236}">
                <a16:creationId xmlns:a16="http://schemas.microsoft.com/office/drawing/2014/main" id="{F2D89154-844A-4A62-86A6-E2488B10240D}"/>
              </a:ext>
            </a:extLst>
          </p:cNvPr>
          <p:cNvSpPr>
            <a:spLocks noGrp="1"/>
          </p:cNvSpPr>
          <p:nvPr>
            <p:ph type="dt" sz="half" idx="10"/>
          </p:nvPr>
        </p:nvSpPr>
        <p:spPr>
          <a:xfrm>
            <a:off x="197335" y="6489303"/>
            <a:ext cx="2743200" cy="365125"/>
          </a:xfrm>
        </p:spPr>
        <p:txBody>
          <a:bodyPr/>
          <a:lstStyle/>
          <a:p>
            <a:r>
              <a:rPr kumimoji="1" lang="en-US" altLang="zh-CN" dirty="0"/>
              <a:t>8.6.2 </a:t>
            </a:r>
            <a:r>
              <a:rPr kumimoji="1" lang="zh-CN" altLang="en-US" dirty="0"/>
              <a:t>网络层安全</a:t>
            </a:r>
          </a:p>
        </p:txBody>
      </p:sp>
      <p:sp>
        <p:nvSpPr>
          <p:cNvPr id="36" name="灯片编号占位符 3">
            <a:extLst>
              <a:ext uri="{FF2B5EF4-FFF2-40B4-BE49-F238E27FC236}">
                <a16:creationId xmlns:a16="http://schemas.microsoft.com/office/drawing/2014/main" id="{BBC59F80-3E3F-45DF-B1B2-28709C372336}"/>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142</a:t>
            </a:fld>
            <a:endParaRPr kumimoji="1" lang="zh-CN" altLang="en-US" dirty="0"/>
          </a:p>
        </p:txBody>
      </p:sp>
    </p:spTree>
    <p:extLst>
      <p:ext uri="{BB962C8B-B14F-4D97-AF65-F5344CB8AC3E}">
        <p14:creationId xmlns:p14="http://schemas.microsoft.com/office/powerpoint/2010/main" val="26540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圆角矩形 86"/>
          <p:cNvSpPr/>
          <p:nvPr/>
        </p:nvSpPr>
        <p:spPr>
          <a:xfrm>
            <a:off x="5921638" y="2269040"/>
            <a:ext cx="5965562" cy="3978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3" name="矩形 4"/>
          <p:cNvSpPr>
            <a:spLocks noChangeArrowheads="1"/>
          </p:cNvSpPr>
          <p:nvPr/>
        </p:nvSpPr>
        <p:spPr bwMode="auto">
          <a:xfrm>
            <a:off x="732629" y="1535380"/>
            <a:ext cx="89771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buFont typeface="Wingdings" panose="05000000000000000000" pitchFamily="2" charset="2"/>
              <a:buChar char="Ø"/>
            </a:pPr>
            <a:r>
              <a:rPr lang="en-US" altLang="zh-CN" sz="2800" dirty="0">
                <a:latin typeface="微软雅黑" pitchFamily="34" charset="-122"/>
                <a:ea typeface="微软雅黑" pitchFamily="34" charset="-122"/>
              </a:rPr>
              <a:t>IP </a:t>
            </a:r>
            <a:r>
              <a:rPr lang="zh-CN" altLang="en-US" sz="2800" dirty="0">
                <a:latin typeface="微软雅黑" pitchFamily="34" charset="-122"/>
                <a:ea typeface="微软雅黑" pitchFamily="34" charset="-122"/>
              </a:rPr>
              <a:t>安全数据报有两种工作模式：传输模式和隧道模式</a:t>
            </a:r>
          </a:p>
        </p:txBody>
      </p:sp>
      <p:sp>
        <p:nvSpPr>
          <p:cNvPr id="4" name="Rectangle 46"/>
          <p:cNvSpPr>
            <a:spLocks noChangeArrowheads="1"/>
          </p:cNvSpPr>
          <p:nvPr/>
        </p:nvSpPr>
        <p:spPr bwMode="auto">
          <a:xfrm>
            <a:off x="706332" y="2277090"/>
            <a:ext cx="5203777" cy="3628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4000"/>
              </a:lnSpc>
              <a:buClr>
                <a:srgbClr val="0070C0"/>
              </a:buClr>
            </a:pPr>
            <a:r>
              <a:rPr lang="zh-CN" altLang="en-US" sz="2667" dirty="0">
                <a:solidFill>
                  <a:srgbClr val="C00000"/>
                </a:solidFill>
                <a:latin typeface="微软雅黑" pitchFamily="34" charset="-122"/>
                <a:ea typeface="微软雅黑" pitchFamily="34" charset="-122"/>
              </a:rPr>
              <a:t>传输模式 </a:t>
            </a:r>
            <a:r>
              <a:rPr lang="en-US" altLang="zh-CN" sz="2667" dirty="0">
                <a:solidFill>
                  <a:srgbClr val="C00000"/>
                </a:solidFill>
                <a:latin typeface="微软雅黑" pitchFamily="34" charset="-122"/>
                <a:ea typeface="微软雅黑" pitchFamily="34" charset="-122"/>
              </a:rPr>
              <a:t>(transport mode)</a:t>
            </a:r>
            <a:endParaRPr lang="zh-CN" altLang="en-US" sz="2667" dirty="0">
              <a:solidFill>
                <a:srgbClr val="C00000"/>
              </a:solidFill>
              <a:latin typeface="微软雅黑" pitchFamily="34" charset="-122"/>
              <a:ea typeface="微软雅黑" pitchFamily="34" charset="-122"/>
            </a:endParaRPr>
          </a:p>
          <a:p>
            <a:pPr marL="353475" indent="-353475" eaLnBrk="0" hangingPunct="0">
              <a:lnSpc>
                <a:spcPts val="4000"/>
              </a:lnSpc>
              <a:buClr>
                <a:srgbClr val="7030A0"/>
              </a:buClr>
              <a:buFont typeface="Wingdings" panose="05000000000000000000" pitchFamily="2" charset="2"/>
              <a:buChar char="l"/>
            </a:pPr>
            <a:r>
              <a:rPr lang="zh-CN" altLang="en-US" sz="2400" dirty="0">
                <a:latin typeface="微软雅黑" pitchFamily="34" charset="-122"/>
                <a:ea typeface="微软雅黑" pitchFamily="34" charset="-122"/>
              </a:rPr>
              <a:t>在</a:t>
            </a:r>
            <a:r>
              <a:rPr lang="zh-CN" altLang="en-US" sz="2400" dirty="0">
                <a:solidFill>
                  <a:srgbClr val="7030A0"/>
                </a:solidFill>
                <a:latin typeface="微软雅黑" pitchFamily="34" charset="-122"/>
                <a:ea typeface="微软雅黑" pitchFamily="34" charset="-122"/>
              </a:rPr>
              <a:t>整个传输层报文段</a:t>
            </a:r>
            <a:r>
              <a:rPr lang="zh-CN" altLang="en-US" sz="2400" dirty="0">
                <a:latin typeface="微软雅黑" pitchFamily="34" charset="-122"/>
                <a:ea typeface="微软雅黑" pitchFamily="34" charset="-122"/>
              </a:rPr>
              <a:t>的前后分别添加若干控制信息，再加上 </a:t>
            </a:r>
            <a:r>
              <a:rPr lang="en-US" altLang="zh-CN" sz="2400" dirty="0">
                <a:latin typeface="微软雅黑" pitchFamily="34" charset="-122"/>
                <a:ea typeface="微软雅黑" pitchFamily="34" charset="-122"/>
              </a:rPr>
              <a:t>IP </a:t>
            </a:r>
            <a:r>
              <a:rPr lang="zh-CN" altLang="en-US" sz="2400" dirty="0">
                <a:latin typeface="微软雅黑" pitchFamily="34" charset="-122"/>
                <a:ea typeface="微软雅黑" pitchFamily="34" charset="-122"/>
              </a:rPr>
              <a:t>首部，构成 </a:t>
            </a:r>
            <a:r>
              <a:rPr lang="en-US" altLang="zh-CN" sz="2400" dirty="0">
                <a:latin typeface="微软雅黑" pitchFamily="34" charset="-122"/>
                <a:ea typeface="微软雅黑" pitchFamily="34" charset="-122"/>
              </a:rPr>
              <a:t>IP </a:t>
            </a:r>
            <a:r>
              <a:rPr lang="zh-CN" altLang="en-US" sz="2400" dirty="0">
                <a:latin typeface="微软雅黑" pitchFamily="34" charset="-122"/>
                <a:ea typeface="微软雅黑" pitchFamily="34" charset="-122"/>
              </a:rPr>
              <a:t>安全数据报</a:t>
            </a:r>
          </a:p>
          <a:p>
            <a:pPr marL="353475" indent="-353475" eaLnBrk="0" hangingPunct="0">
              <a:lnSpc>
                <a:spcPts val="4000"/>
              </a:lnSpc>
              <a:buClr>
                <a:srgbClr val="7030A0"/>
              </a:buClr>
              <a:buFont typeface="Wingdings" panose="05000000000000000000" pitchFamily="2" charset="2"/>
              <a:buChar char="l"/>
            </a:pPr>
            <a:r>
              <a:rPr lang="zh-CN" altLang="en-US" sz="2400" dirty="0">
                <a:latin typeface="微软雅黑" pitchFamily="34" charset="-122"/>
                <a:ea typeface="微软雅黑" pitchFamily="34" charset="-122"/>
              </a:rPr>
              <a:t>适合于主机到主机之间的安全传输</a:t>
            </a:r>
          </a:p>
          <a:p>
            <a:pPr marL="353475" indent="-353475" eaLnBrk="0" hangingPunct="0">
              <a:lnSpc>
                <a:spcPts val="4000"/>
              </a:lnSpc>
              <a:buClr>
                <a:srgbClr val="7030A0"/>
              </a:buClr>
              <a:buFont typeface="Wingdings" panose="05000000000000000000" pitchFamily="2" charset="2"/>
              <a:buChar char="l"/>
            </a:pPr>
            <a:r>
              <a:rPr lang="zh-CN" altLang="en-US" sz="2400" dirty="0">
                <a:latin typeface="微软雅黑" pitchFamily="34" charset="-122"/>
                <a:ea typeface="微软雅黑" pitchFamily="34" charset="-122"/>
              </a:rPr>
              <a:t>需要使用 </a:t>
            </a:r>
            <a:r>
              <a:rPr lang="en-US" altLang="zh-CN" sz="2400" dirty="0">
                <a:latin typeface="微软雅黑" pitchFamily="34" charset="-122"/>
                <a:ea typeface="微软雅黑" pitchFamily="34" charset="-122"/>
              </a:rPr>
              <a:t>IP Sec </a:t>
            </a:r>
            <a:r>
              <a:rPr lang="zh-CN" altLang="en-US" sz="2400" dirty="0">
                <a:latin typeface="微软雅黑" pitchFamily="34" charset="-122"/>
                <a:ea typeface="微软雅黑" pitchFamily="34" charset="-122"/>
              </a:rPr>
              <a:t>的主机都运行 </a:t>
            </a:r>
            <a:r>
              <a:rPr lang="en-US" altLang="zh-CN" sz="2400" dirty="0">
                <a:latin typeface="微软雅黑" pitchFamily="34" charset="-122"/>
                <a:ea typeface="微软雅黑" pitchFamily="34" charset="-122"/>
              </a:rPr>
              <a:t>IP Sec </a:t>
            </a:r>
            <a:r>
              <a:rPr lang="zh-CN" altLang="en-US" sz="2400" dirty="0">
                <a:latin typeface="微软雅黑" pitchFamily="34" charset="-122"/>
                <a:ea typeface="微软雅黑" pitchFamily="34" charset="-122"/>
              </a:rPr>
              <a:t>协议</a:t>
            </a:r>
          </a:p>
        </p:txBody>
      </p:sp>
      <p:grpSp>
        <p:nvGrpSpPr>
          <p:cNvPr id="85" name="组合 84"/>
          <p:cNvGrpSpPr/>
          <p:nvPr/>
        </p:nvGrpSpPr>
        <p:grpSpPr>
          <a:xfrm>
            <a:off x="7591382" y="2622279"/>
            <a:ext cx="2723132" cy="1067926"/>
            <a:chOff x="5601886" y="1398115"/>
            <a:chExt cx="2042349" cy="800945"/>
          </a:xfrm>
        </p:grpSpPr>
        <p:sp>
          <p:nvSpPr>
            <p:cNvPr id="40" name="Text Box 17"/>
            <p:cNvSpPr txBox="1">
              <a:spLocks noChangeArrowheads="1"/>
            </p:cNvSpPr>
            <p:nvPr/>
          </p:nvSpPr>
          <p:spPr bwMode="auto">
            <a:xfrm>
              <a:off x="5769618" y="1398115"/>
              <a:ext cx="1700876"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defTabSz="1219170">
                <a:defRPr/>
              </a:pPr>
              <a:r>
                <a:rPr lang="zh-CN" altLang="en-US" sz="2400" kern="0" dirty="0">
                  <a:solidFill>
                    <a:sysClr val="windowText" lastClr="000000"/>
                  </a:solidFill>
                  <a:latin typeface="微软雅黑" pitchFamily="34" charset="-122"/>
                  <a:ea typeface="微软雅黑" pitchFamily="34" charset="-122"/>
                </a:rPr>
                <a:t>原始 </a:t>
              </a:r>
              <a:r>
                <a:rPr lang="en-US" altLang="zh-CN" sz="2400" kern="0" dirty="0">
                  <a:solidFill>
                    <a:sysClr val="windowText" lastClr="000000"/>
                  </a:solidFill>
                  <a:latin typeface="微软雅黑" pitchFamily="34" charset="-122"/>
                  <a:ea typeface="微软雅黑" pitchFamily="34" charset="-122"/>
                </a:rPr>
                <a:t>IP </a:t>
              </a:r>
              <a:r>
                <a:rPr lang="zh-CN" altLang="en-US" sz="2400" kern="0" dirty="0">
                  <a:solidFill>
                    <a:sysClr val="windowText" lastClr="000000"/>
                  </a:solidFill>
                  <a:latin typeface="微软雅黑" pitchFamily="34" charset="-122"/>
                  <a:ea typeface="微软雅黑" pitchFamily="34" charset="-122"/>
                </a:rPr>
                <a:t>数据报</a:t>
              </a:r>
            </a:p>
          </p:txBody>
        </p:sp>
        <p:grpSp>
          <p:nvGrpSpPr>
            <p:cNvPr id="69" name="组合 68"/>
            <p:cNvGrpSpPr/>
            <p:nvPr/>
          </p:nvGrpSpPr>
          <p:grpSpPr>
            <a:xfrm>
              <a:off x="5601886" y="1786234"/>
              <a:ext cx="2042349" cy="412826"/>
              <a:chOff x="5925153" y="1233376"/>
              <a:chExt cx="2042349" cy="412826"/>
            </a:xfrm>
            <a:solidFill>
              <a:srgbClr val="00FF99"/>
            </a:solidFill>
          </p:grpSpPr>
          <p:sp>
            <p:nvSpPr>
              <p:cNvPr id="66" name="矩形 65"/>
              <p:cNvSpPr/>
              <p:nvPr/>
            </p:nvSpPr>
            <p:spPr>
              <a:xfrm>
                <a:off x="5925153" y="1233376"/>
                <a:ext cx="710969" cy="412826"/>
              </a:xfrm>
              <a:prstGeom prst="rect">
                <a:avLst/>
              </a:prstGeom>
              <a:solidFill>
                <a:srgbClr val="7030A0"/>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kern="0" dirty="0">
                    <a:solidFill>
                      <a:schemeClr val="bg1"/>
                    </a:solidFill>
                    <a:latin typeface="微软雅黑" pitchFamily="34" charset="-122"/>
                    <a:ea typeface="微软雅黑" pitchFamily="34" charset="-122"/>
                  </a:rPr>
                  <a:t>原始</a:t>
                </a:r>
                <a:endParaRPr lang="en-US" altLang="zh-CN" kern="0" dirty="0">
                  <a:solidFill>
                    <a:schemeClr val="bg1"/>
                  </a:solidFill>
                  <a:latin typeface="微软雅黑" pitchFamily="34" charset="-122"/>
                  <a:ea typeface="微软雅黑" pitchFamily="34" charset="-122"/>
                </a:endParaRPr>
              </a:p>
              <a:p>
                <a:pPr algn="ctr"/>
                <a:r>
                  <a:rPr lang="en-US" altLang="zh-CN" kern="0" dirty="0">
                    <a:solidFill>
                      <a:schemeClr val="bg1"/>
                    </a:solidFill>
                    <a:latin typeface="微软雅黑" pitchFamily="34" charset="-122"/>
                    <a:ea typeface="微软雅黑" pitchFamily="34" charset="-122"/>
                  </a:rPr>
                  <a:t>IP </a:t>
                </a:r>
                <a:r>
                  <a:rPr lang="zh-CN" altLang="en-US" kern="0" dirty="0">
                    <a:solidFill>
                      <a:schemeClr val="bg1"/>
                    </a:solidFill>
                    <a:latin typeface="微软雅黑" pitchFamily="34" charset="-122"/>
                    <a:ea typeface="微软雅黑" pitchFamily="34" charset="-122"/>
                  </a:rPr>
                  <a:t>首部</a:t>
                </a:r>
              </a:p>
            </p:txBody>
          </p:sp>
          <p:sp>
            <p:nvSpPr>
              <p:cNvPr id="68" name="矩形 67"/>
              <p:cNvSpPr/>
              <p:nvPr/>
            </p:nvSpPr>
            <p:spPr>
              <a:xfrm>
                <a:off x="6636122" y="1233377"/>
                <a:ext cx="1331380" cy="412825"/>
              </a:xfrm>
              <a:prstGeom prst="rect">
                <a:avLst/>
              </a:prstGeom>
              <a:solidFill>
                <a:schemeClr val="bg2">
                  <a:lumMod val="75000"/>
                </a:schemeClr>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kern="0" dirty="0">
                    <a:solidFill>
                      <a:sysClr val="windowText" lastClr="000000"/>
                    </a:solidFill>
                    <a:latin typeface="微软雅黑" pitchFamily="34" charset="-122"/>
                    <a:ea typeface="微软雅黑" pitchFamily="34" charset="-122"/>
                  </a:rPr>
                  <a:t>TCP/UDP </a:t>
                </a:r>
                <a:r>
                  <a:rPr lang="zh-CN" altLang="en-US" kern="0" dirty="0">
                    <a:solidFill>
                      <a:sysClr val="windowText" lastClr="000000"/>
                    </a:solidFill>
                    <a:latin typeface="微软雅黑" pitchFamily="34" charset="-122"/>
                    <a:ea typeface="微软雅黑" pitchFamily="34" charset="-122"/>
                  </a:rPr>
                  <a:t>报文段</a:t>
                </a:r>
              </a:p>
            </p:txBody>
          </p:sp>
        </p:grpSp>
      </p:grpSp>
      <p:grpSp>
        <p:nvGrpSpPr>
          <p:cNvPr id="86" name="组合 85"/>
          <p:cNvGrpSpPr/>
          <p:nvPr/>
        </p:nvGrpSpPr>
        <p:grpSpPr>
          <a:xfrm>
            <a:off x="6651095" y="4306448"/>
            <a:ext cx="4611379" cy="1324384"/>
            <a:chOff x="4896671" y="2661244"/>
            <a:chExt cx="3458534" cy="993289"/>
          </a:xfrm>
        </p:grpSpPr>
        <p:sp>
          <p:nvSpPr>
            <p:cNvPr id="71" name="矩形 70"/>
            <p:cNvSpPr/>
            <p:nvPr/>
          </p:nvSpPr>
          <p:spPr>
            <a:xfrm>
              <a:off x="4896671" y="2661246"/>
              <a:ext cx="710969" cy="470612"/>
            </a:xfrm>
            <a:prstGeom prst="rect">
              <a:avLst/>
            </a:prstGeom>
            <a:solidFill>
              <a:srgbClr val="7030A0"/>
            </a:solidFill>
            <a:ln w="9525">
              <a:solidFill>
                <a:srgbClr val="333399"/>
              </a:solidFill>
              <a:miter lim="800000"/>
              <a:headEnd/>
              <a:tailEnd/>
            </a:ln>
            <a:effectLst/>
          </p:spPr>
          <p:txBody>
            <a:bodyPr wrap="none" anchor="ctr"/>
            <a:lstStyle/>
            <a:p>
              <a:pPr algn="ctr"/>
              <a:r>
                <a:rPr lang="zh-CN" altLang="en-US" kern="0" dirty="0">
                  <a:solidFill>
                    <a:schemeClr val="bg1"/>
                  </a:solidFill>
                  <a:latin typeface="微软雅黑" pitchFamily="34" charset="-122"/>
                  <a:ea typeface="微软雅黑" pitchFamily="34" charset="-122"/>
                </a:rPr>
                <a:t>原始</a:t>
              </a:r>
              <a:endParaRPr lang="en-US" altLang="zh-CN" kern="0" dirty="0">
                <a:solidFill>
                  <a:schemeClr val="bg1"/>
                </a:solidFill>
                <a:latin typeface="微软雅黑" pitchFamily="34" charset="-122"/>
                <a:ea typeface="微软雅黑" pitchFamily="34" charset="-122"/>
              </a:endParaRPr>
            </a:p>
            <a:p>
              <a:pPr algn="ctr"/>
              <a:r>
                <a:rPr lang="en-US" altLang="zh-CN" kern="0" dirty="0">
                  <a:solidFill>
                    <a:schemeClr val="bg1"/>
                  </a:solidFill>
                  <a:latin typeface="微软雅黑" pitchFamily="34" charset="-122"/>
                  <a:ea typeface="微软雅黑" pitchFamily="34" charset="-122"/>
                </a:rPr>
                <a:t>IP </a:t>
              </a:r>
              <a:r>
                <a:rPr lang="zh-CN" altLang="en-US" kern="0" dirty="0">
                  <a:solidFill>
                    <a:schemeClr val="bg1"/>
                  </a:solidFill>
                  <a:latin typeface="微软雅黑" pitchFamily="34" charset="-122"/>
                  <a:ea typeface="微软雅黑" pitchFamily="34" charset="-122"/>
                </a:rPr>
                <a:t>首部</a:t>
              </a:r>
            </a:p>
          </p:txBody>
        </p:sp>
        <p:sp>
          <p:nvSpPr>
            <p:cNvPr id="72" name="矩形 71"/>
            <p:cNvSpPr/>
            <p:nvPr/>
          </p:nvSpPr>
          <p:spPr>
            <a:xfrm>
              <a:off x="6312855" y="2661244"/>
              <a:ext cx="1331380" cy="458523"/>
            </a:xfrm>
            <a:prstGeom prst="rect">
              <a:avLst/>
            </a:prstGeom>
            <a:solidFill>
              <a:schemeClr val="bg2">
                <a:lumMod val="75000"/>
              </a:schemeClr>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kern="0" dirty="0">
                  <a:solidFill>
                    <a:sysClr val="windowText" lastClr="000000"/>
                  </a:solidFill>
                  <a:latin typeface="微软雅黑" pitchFamily="34" charset="-122"/>
                  <a:ea typeface="微软雅黑" pitchFamily="34" charset="-122"/>
                </a:rPr>
                <a:t>TCP/UDP </a:t>
              </a:r>
              <a:r>
                <a:rPr lang="zh-CN" altLang="en-US" kern="0" dirty="0">
                  <a:solidFill>
                    <a:sysClr val="windowText" lastClr="000000"/>
                  </a:solidFill>
                  <a:latin typeface="微软雅黑" pitchFamily="34" charset="-122"/>
                  <a:ea typeface="微软雅黑" pitchFamily="34" charset="-122"/>
                </a:rPr>
                <a:t>报文段</a:t>
              </a:r>
            </a:p>
          </p:txBody>
        </p:sp>
        <p:sp>
          <p:nvSpPr>
            <p:cNvPr id="73" name="矩形 72"/>
            <p:cNvSpPr/>
            <p:nvPr/>
          </p:nvSpPr>
          <p:spPr>
            <a:xfrm>
              <a:off x="5601885" y="2661246"/>
              <a:ext cx="710969" cy="458525"/>
            </a:xfrm>
            <a:prstGeom prst="rect">
              <a:avLst/>
            </a:prstGeom>
            <a:solidFill>
              <a:schemeClr val="accent2">
                <a:lumMod val="40000"/>
                <a:lumOff val="60000"/>
              </a:schemeClr>
            </a:solidFill>
            <a:ln w="9525">
              <a:solidFill>
                <a:srgbClr val="333399"/>
              </a:solidFill>
              <a:miter lim="800000"/>
              <a:headEnd/>
              <a:tailEnd/>
            </a:ln>
            <a:effectLst/>
          </p:spPr>
          <p:txBody>
            <a:bodyPr wrap="none" anchor="ctr"/>
            <a:lstStyle/>
            <a:p>
              <a:pPr algn="ctr"/>
              <a:r>
                <a:rPr lang="zh-CN" altLang="en-US" kern="0" dirty="0">
                  <a:solidFill>
                    <a:sysClr val="windowText" lastClr="000000"/>
                  </a:solidFill>
                  <a:latin typeface="微软雅黑" pitchFamily="34" charset="-122"/>
                  <a:ea typeface="微软雅黑" pitchFamily="34" charset="-122"/>
                </a:rPr>
                <a:t>添加的</a:t>
              </a:r>
              <a:endParaRPr lang="en-US" altLang="zh-CN" kern="0" dirty="0">
                <a:solidFill>
                  <a:sysClr val="windowText" lastClr="000000"/>
                </a:solidFill>
                <a:latin typeface="微软雅黑" pitchFamily="34" charset="-122"/>
                <a:ea typeface="微软雅黑" pitchFamily="34" charset="-122"/>
              </a:endParaRPr>
            </a:p>
            <a:p>
              <a:pPr algn="ctr"/>
              <a:r>
                <a:rPr lang="zh-CN" altLang="en-US" kern="0" dirty="0">
                  <a:solidFill>
                    <a:sysClr val="windowText" lastClr="000000"/>
                  </a:solidFill>
                  <a:latin typeface="微软雅黑" pitchFamily="34" charset="-122"/>
                  <a:ea typeface="微软雅黑" pitchFamily="34" charset="-122"/>
                </a:rPr>
                <a:t>首部</a:t>
              </a:r>
            </a:p>
          </p:txBody>
        </p:sp>
        <p:sp>
          <p:nvSpPr>
            <p:cNvPr id="74" name="矩形 73"/>
            <p:cNvSpPr/>
            <p:nvPr/>
          </p:nvSpPr>
          <p:spPr>
            <a:xfrm>
              <a:off x="7644234" y="2661246"/>
              <a:ext cx="710966" cy="458518"/>
            </a:xfrm>
            <a:prstGeom prst="rect">
              <a:avLst/>
            </a:prstGeom>
            <a:solidFill>
              <a:schemeClr val="accent2">
                <a:lumMod val="40000"/>
                <a:lumOff val="60000"/>
              </a:schemeClr>
            </a:solidFill>
            <a:ln w="9525">
              <a:solidFill>
                <a:srgbClr val="333399"/>
              </a:solidFill>
              <a:miter lim="800000"/>
              <a:headEnd/>
              <a:tailEnd/>
            </a:ln>
            <a:effectLst/>
          </p:spPr>
          <p:txBody>
            <a:bodyPr wrap="none" anchor="ctr"/>
            <a:lstStyle/>
            <a:p>
              <a:pPr algn="ctr"/>
              <a:r>
                <a:rPr lang="zh-CN" altLang="en-US" kern="0" dirty="0">
                  <a:solidFill>
                    <a:sysClr val="windowText" lastClr="000000"/>
                  </a:solidFill>
                  <a:latin typeface="微软雅黑" pitchFamily="34" charset="-122"/>
                  <a:ea typeface="微软雅黑" pitchFamily="34" charset="-122"/>
                </a:rPr>
                <a:t>添加的</a:t>
              </a:r>
              <a:endParaRPr lang="en-US" altLang="zh-CN" kern="0" dirty="0">
                <a:solidFill>
                  <a:sysClr val="windowText" lastClr="000000"/>
                </a:solidFill>
                <a:latin typeface="微软雅黑" pitchFamily="34" charset="-122"/>
                <a:ea typeface="微软雅黑" pitchFamily="34" charset="-122"/>
              </a:endParaRPr>
            </a:p>
            <a:p>
              <a:pPr algn="ctr"/>
              <a:r>
                <a:rPr lang="zh-CN" altLang="en-US" kern="0" dirty="0">
                  <a:solidFill>
                    <a:sysClr val="windowText" lastClr="000000"/>
                  </a:solidFill>
                  <a:latin typeface="微软雅黑" pitchFamily="34" charset="-122"/>
                  <a:ea typeface="微软雅黑" pitchFamily="34" charset="-122"/>
                </a:rPr>
                <a:t>尾部</a:t>
              </a:r>
              <a:endParaRPr lang="en-US" altLang="zh-CN" kern="0" dirty="0">
                <a:solidFill>
                  <a:sysClr val="windowText" lastClr="000000"/>
                </a:solidFill>
                <a:latin typeface="微软雅黑" pitchFamily="34" charset="-122"/>
                <a:ea typeface="微软雅黑" pitchFamily="34" charset="-122"/>
              </a:endParaRPr>
            </a:p>
          </p:txBody>
        </p:sp>
        <p:sp>
          <p:nvSpPr>
            <p:cNvPr id="77" name="Line 55"/>
            <p:cNvSpPr>
              <a:spLocks noChangeShapeType="1"/>
            </p:cNvSpPr>
            <p:nvPr/>
          </p:nvSpPr>
          <p:spPr bwMode="auto">
            <a:xfrm>
              <a:off x="4901707" y="3032560"/>
              <a:ext cx="0" cy="5270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latin typeface="微软雅黑" panose="020B0503020204020204" pitchFamily="34" charset="-122"/>
                <a:ea typeface="微软雅黑" panose="020B0503020204020204" pitchFamily="34" charset="-122"/>
              </a:endParaRPr>
            </a:p>
          </p:txBody>
        </p:sp>
        <p:sp>
          <p:nvSpPr>
            <p:cNvPr id="81" name="Line 55"/>
            <p:cNvSpPr>
              <a:spLocks noChangeShapeType="1"/>
            </p:cNvSpPr>
            <p:nvPr/>
          </p:nvSpPr>
          <p:spPr bwMode="auto">
            <a:xfrm>
              <a:off x="8355204" y="3032560"/>
              <a:ext cx="0" cy="5270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latin typeface="微软雅黑" panose="020B0503020204020204" pitchFamily="34" charset="-122"/>
                <a:ea typeface="微软雅黑" panose="020B0503020204020204" pitchFamily="34" charset="-122"/>
              </a:endParaRPr>
            </a:p>
          </p:txBody>
        </p:sp>
        <p:sp>
          <p:nvSpPr>
            <p:cNvPr id="82" name="Line 62"/>
            <p:cNvSpPr>
              <a:spLocks noChangeShapeType="1"/>
            </p:cNvSpPr>
            <p:nvPr/>
          </p:nvSpPr>
          <p:spPr bwMode="auto">
            <a:xfrm>
              <a:off x="4930335" y="3294495"/>
              <a:ext cx="3424870" cy="0"/>
            </a:xfrm>
            <a:prstGeom prst="line">
              <a:avLst/>
            </a:prstGeom>
            <a:noFill/>
            <a:ln w="1905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latin typeface="微软雅黑" panose="020B0503020204020204" pitchFamily="34" charset="-122"/>
                <a:ea typeface="微软雅黑" panose="020B0503020204020204" pitchFamily="34" charset="-122"/>
              </a:endParaRPr>
            </a:p>
          </p:txBody>
        </p:sp>
        <p:sp>
          <p:nvSpPr>
            <p:cNvPr id="84" name="Text Box 17"/>
            <p:cNvSpPr txBox="1">
              <a:spLocks noChangeArrowheads="1"/>
            </p:cNvSpPr>
            <p:nvPr/>
          </p:nvSpPr>
          <p:spPr bwMode="auto">
            <a:xfrm>
              <a:off x="5769618" y="3308284"/>
              <a:ext cx="1620862"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defTabSz="1219170">
                <a:defRPr/>
              </a:pPr>
              <a:r>
                <a:rPr lang="en-US" altLang="zh-CN" sz="2400" kern="0" dirty="0">
                  <a:solidFill>
                    <a:sysClr val="windowText" lastClr="000000"/>
                  </a:solidFill>
                  <a:latin typeface="微软雅黑" pitchFamily="34" charset="-122"/>
                  <a:ea typeface="微软雅黑" pitchFamily="34" charset="-122"/>
                </a:rPr>
                <a:t>IP </a:t>
              </a:r>
              <a:r>
                <a:rPr lang="zh-CN" altLang="en-US" sz="2400" kern="0" dirty="0">
                  <a:solidFill>
                    <a:sysClr val="windowText" lastClr="000000"/>
                  </a:solidFill>
                  <a:latin typeface="微软雅黑" pitchFamily="34" charset="-122"/>
                  <a:ea typeface="微软雅黑" pitchFamily="34" charset="-122"/>
                </a:rPr>
                <a:t>安全数据报</a:t>
              </a:r>
            </a:p>
          </p:txBody>
        </p:sp>
      </p:grpSp>
      <p:sp>
        <p:nvSpPr>
          <p:cNvPr id="21" name="Line 55"/>
          <p:cNvSpPr>
            <a:spLocks noChangeShapeType="1"/>
          </p:cNvSpPr>
          <p:nvPr/>
        </p:nvSpPr>
        <p:spPr bwMode="auto">
          <a:xfrm>
            <a:off x="8529133" y="3593429"/>
            <a:ext cx="0" cy="702759"/>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latin typeface="微软雅黑" panose="020B0503020204020204" pitchFamily="34" charset="-122"/>
              <a:ea typeface="微软雅黑" panose="020B0503020204020204" pitchFamily="34" charset="-122"/>
            </a:endParaRPr>
          </a:p>
        </p:txBody>
      </p:sp>
      <p:sp>
        <p:nvSpPr>
          <p:cNvPr id="22" name="Line 55"/>
          <p:cNvSpPr>
            <a:spLocks noChangeShapeType="1"/>
          </p:cNvSpPr>
          <p:nvPr/>
        </p:nvSpPr>
        <p:spPr bwMode="auto">
          <a:xfrm>
            <a:off x="10314513" y="3593429"/>
            <a:ext cx="0" cy="702759"/>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latin typeface="微软雅黑" panose="020B0503020204020204" pitchFamily="34" charset="-122"/>
              <a:ea typeface="微软雅黑" panose="020B0503020204020204" pitchFamily="34" charset="-122"/>
            </a:endParaRPr>
          </a:p>
        </p:txBody>
      </p:sp>
      <p:cxnSp>
        <p:nvCxnSpPr>
          <p:cNvPr id="6" name="直接箭头连接符 5"/>
          <p:cNvCxnSpPr>
            <a:cxnSpLocks/>
            <a:stCxn id="66" idx="2"/>
            <a:endCxn id="71" idx="0"/>
          </p:cNvCxnSpPr>
          <p:nvPr/>
        </p:nvCxnSpPr>
        <p:spPr>
          <a:xfrm flipH="1">
            <a:off x="7125075" y="3690207"/>
            <a:ext cx="940287" cy="616244"/>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标题 1">
            <a:extLst>
              <a:ext uri="{FF2B5EF4-FFF2-40B4-BE49-F238E27FC236}">
                <a16:creationId xmlns:a16="http://schemas.microsoft.com/office/drawing/2014/main" id="{65849E92-8B39-4CD0-A413-69BC929AFA8C}"/>
              </a:ext>
            </a:extLst>
          </p:cNvPr>
          <p:cNvSpPr>
            <a:spLocks noGrp="1"/>
          </p:cNvSpPr>
          <p:nvPr>
            <p:ph type="title"/>
          </p:nvPr>
        </p:nvSpPr>
        <p:spPr>
          <a:xfrm>
            <a:off x="1307508" y="365126"/>
            <a:ext cx="8220812" cy="879086"/>
          </a:xfrm>
        </p:spPr>
        <p:txBody>
          <a:bodyPr>
            <a:normAutofit/>
          </a:bodyPr>
          <a:lstStyle/>
          <a:p>
            <a:r>
              <a:rPr lang="zh-CN" altLang="en-US" dirty="0"/>
              <a:t>网络层安全 </a:t>
            </a:r>
            <a:r>
              <a:rPr lang="en-US" altLang="zh-CN" dirty="0"/>
              <a:t>IP Sec </a:t>
            </a:r>
            <a:r>
              <a:rPr lang="en-US" altLang="zh-CN" sz="3200" dirty="0"/>
              <a:t>(2/7)</a:t>
            </a:r>
            <a:endParaRPr lang="zh-CN" altLang="en-US" dirty="0"/>
          </a:p>
        </p:txBody>
      </p:sp>
      <p:sp>
        <p:nvSpPr>
          <p:cNvPr id="29" name="页脚占位符 8">
            <a:extLst>
              <a:ext uri="{FF2B5EF4-FFF2-40B4-BE49-F238E27FC236}">
                <a16:creationId xmlns:a16="http://schemas.microsoft.com/office/drawing/2014/main" id="{14AC9932-09F7-4532-B109-EB99A8FDE91E}"/>
              </a:ext>
            </a:extLst>
          </p:cNvPr>
          <p:cNvSpPr>
            <a:spLocks noGrp="1"/>
          </p:cNvSpPr>
          <p:nvPr>
            <p:ph type="ftr" sz="quarter" idx="11"/>
          </p:nvPr>
        </p:nvSpPr>
        <p:spPr>
          <a:xfrm>
            <a:off x="4392168" y="6489303"/>
            <a:ext cx="4114800" cy="365125"/>
          </a:xfrm>
        </p:spPr>
        <p:txBody>
          <a:bodyPr/>
          <a:lstStyle/>
          <a:p>
            <a:r>
              <a:rPr kumimoji="1" lang="zh-CN" altLang="en-US" dirty="0"/>
              <a:t>引自：计算机网络（第</a:t>
            </a:r>
            <a:r>
              <a:rPr kumimoji="1" lang="en-US" altLang="zh-CN" dirty="0"/>
              <a:t>7</a:t>
            </a:r>
            <a:r>
              <a:rPr kumimoji="1" lang="zh-CN" altLang="en-US" dirty="0"/>
              <a:t>版）谢希仁 编著</a:t>
            </a:r>
          </a:p>
        </p:txBody>
      </p:sp>
      <p:sp>
        <p:nvSpPr>
          <p:cNvPr id="26" name="日期占位符 9">
            <a:extLst>
              <a:ext uri="{FF2B5EF4-FFF2-40B4-BE49-F238E27FC236}">
                <a16:creationId xmlns:a16="http://schemas.microsoft.com/office/drawing/2014/main" id="{0CF79FD5-BA29-49FE-8650-AC20997D5EFC}"/>
              </a:ext>
            </a:extLst>
          </p:cNvPr>
          <p:cNvSpPr>
            <a:spLocks noGrp="1"/>
          </p:cNvSpPr>
          <p:nvPr>
            <p:ph type="dt" sz="half" idx="10"/>
          </p:nvPr>
        </p:nvSpPr>
        <p:spPr>
          <a:xfrm>
            <a:off x="197335" y="6489303"/>
            <a:ext cx="2743200" cy="365125"/>
          </a:xfrm>
        </p:spPr>
        <p:txBody>
          <a:bodyPr/>
          <a:lstStyle/>
          <a:p>
            <a:r>
              <a:rPr kumimoji="1" lang="en-US" altLang="zh-CN" dirty="0"/>
              <a:t>8.6.2 </a:t>
            </a:r>
            <a:r>
              <a:rPr kumimoji="1" lang="zh-CN" altLang="en-US" dirty="0"/>
              <a:t>网络层安全</a:t>
            </a:r>
          </a:p>
        </p:txBody>
      </p:sp>
      <p:sp>
        <p:nvSpPr>
          <p:cNvPr id="27" name="灯片编号占位符 3">
            <a:extLst>
              <a:ext uri="{FF2B5EF4-FFF2-40B4-BE49-F238E27FC236}">
                <a16:creationId xmlns:a16="http://schemas.microsoft.com/office/drawing/2014/main" id="{DB43300F-59A5-44A8-8F3A-D2E48408BB0E}"/>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143</a:t>
            </a:fld>
            <a:endParaRPr kumimoji="1" lang="zh-CN" altLang="en-US" dirty="0"/>
          </a:p>
        </p:txBody>
      </p:sp>
    </p:spTree>
    <p:extLst>
      <p:ext uri="{BB962C8B-B14F-4D97-AF65-F5344CB8AC3E}">
        <p14:creationId xmlns:p14="http://schemas.microsoft.com/office/powerpoint/2010/main" val="29077268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圆角矩形 86"/>
          <p:cNvSpPr/>
          <p:nvPr/>
        </p:nvSpPr>
        <p:spPr>
          <a:xfrm>
            <a:off x="5799016" y="2368003"/>
            <a:ext cx="5793304" cy="3618270"/>
          </a:xfrm>
          <a:prstGeom prst="roundRect">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solidFill>
              <a:latin typeface="微软雅黑" panose="020B0503020204020204" pitchFamily="34" charset="-122"/>
              <a:ea typeface="微软雅黑" panose="020B0503020204020204" pitchFamily="34" charset="-122"/>
            </a:endParaRPr>
          </a:p>
        </p:txBody>
      </p:sp>
      <p:sp>
        <p:nvSpPr>
          <p:cNvPr id="4" name="Rectangle 46"/>
          <p:cNvSpPr>
            <a:spLocks noChangeArrowheads="1"/>
          </p:cNvSpPr>
          <p:nvPr/>
        </p:nvSpPr>
        <p:spPr bwMode="auto">
          <a:xfrm>
            <a:off x="707653" y="2174857"/>
            <a:ext cx="5091363" cy="41410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4000"/>
              </a:lnSpc>
              <a:buClr>
                <a:srgbClr val="0070C0"/>
              </a:buClr>
            </a:pPr>
            <a:r>
              <a:rPr lang="zh-CN" altLang="en-US" sz="2667" dirty="0">
                <a:solidFill>
                  <a:srgbClr val="C00000"/>
                </a:solidFill>
                <a:latin typeface="微软雅黑" pitchFamily="34" charset="-122"/>
                <a:ea typeface="微软雅黑" pitchFamily="34" charset="-122"/>
              </a:rPr>
              <a:t>隧道方式 </a:t>
            </a:r>
            <a:r>
              <a:rPr lang="en-US" altLang="zh-CN" sz="2667" dirty="0">
                <a:solidFill>
                  <a:srgbClr val="C00000"/>
                </a:solidFill>
                <a:latin typeface="微软雅黑" pitchFamily="34" charset="-122"/>
                <a:ea typeface="微软雅黑" pitchFamily="34" charset="-122"/>
              </a:rPr>
              <a:t>(tunnel mode)</a:t>
            </a:r>
            <a:r>
              <a:rPr lang="zh-CN" altLang="en-US" sz="2667" dirty="0">
                <a:solidFill>
                  <a:srgbClr val="C00000"/>
                </a:solidFill>
                <a:latin typeface="微软雅黑" pitchFamily="34" charset="-122"/>
                <a:ea typeface="微软雅黑" pitchFamily="34" charset="-122"/>
              </a:rPr>
              <a:t> </a:t>
            </a:r>
            <a:endParaRPr lang="en-US" altLang="zh-CN" sz="2667" dirty="0">
              <a:solidFill>
                <a:srgbClr val="C00000"/>
              </a:solidFill>
              <a:latin typeface="微软雅黑" pitchFamily="34" charset="-122"/>
              <a:ea typeface="微软雅黑" pitchFamily="34" charset="-122"/>
            </a:endParaRPr>
          </a:p>
          <a:p>
            <a:pPr marL="353475" indent="-353475" eaLnBrk="0" hangingPunct="0">
              <a:lnSpc>
                <a:spcPts val="4000"/>
              </a:lnSpc>
              <a:buClr>
                <a:srgbClr val="7030A0"/>
              </a:buClr>
              <a:buFont typeface="Wingdings" panose="05000000000000000000" pitchFamily="2" charset="2"/>
              <a:buChar char="l"/>
            </a:pPr>
            <a:r>
              <a:rPr lang="zh-CN" altLang="en-US" sz="2400" dirty="0">
                <a:latin typeface="微软雅黑" pitchFamily="34" charset="-122"/>
                <a:ea typeface="微软雅黑" pitchFamily="34" charset="-122"/>
              </a:rPr>
              <a:t>在</a:t>
            </a:r>
            <a:r>
              <a:rPr lang="zh-CN" altLang="en-US" sz="2400" dirty="0">
                <a:solidFill>
                  <a:srgbClr val="7030A0"/>
                </a:solidFill>
                <a:latin typeface="微软雅黑" pitchFamily="34" charset="-122"/>
                <a:ea typeface="微软雅黑" pitchFamily="34" charset="-122"/>
              </a:rPr>
              <a:t>原始 </a:t>
            </a:r>
            <a:r>
              <a:rPr lang="en-US" altLang="zh-CN" sz="2400" dirty="0">
                <a:solidFill>
                  <a:srgbClr val="7030A0"/>
                </a:solidFill>
                <a:latin typeface="微软雅黑" pitchFamily="34" charset="-122"/>
                <a:ea typeface="微软雅黑" pitchFamily="34" charset="-122"/>
              </a:rPr>
              <a:t>IP </a:t>
            </a:r>
            <a:r>
              <a:rPr lang="zh-CN" altLang="en-US" sz="2400" dirty="0">
                <a:solidFill>
                  <a:srgbClr val="7030A0"/>
                </a:solidFill>
                <a:latin typeface="微软雅黑" pitchFamily="34" charset="-122"/>
                <a:ea typeface="微软雅黑" pitchFamily="34" charset="-122"/>
              </a:rPr>
              <a:t>数据报</a:t>
            </a:r>
            <a:r>
              <a:rPr lang="zh-CN" altLang="en-US" sz="2400" dirty="0">
                <a:latin typeface="微软雅黑" pitchFamily="34" charset="-122"/>
                <a:ea typeface="微软雅黑" pitchFamily="34" charset="-122"/>
              </a:rPr>
              <a:t>的前后分别添加若干控制信息，再加上新 </a:t>
            </a:r>
            <a:r>
              <a:rPr lang="en-US" altLang="zh-CN" sz="2400" dirty="0">
                <a:latin typeface="微软雅黑" pitchFamily="34" charset="-122"/>
                <a:ea typeface="微软雅黑" pitchFamily="34" charset="-122"/>
              </a:rPr>
              <a:t>IP </a:t>
            </a:r>
            <a:r>
              <a:rPr lang="zh-CN" altLang="en-US" sz="2400" dirty="0">
                <a:latin typeface="微软雅黑" pitchFamily="34" charset="-122"/>
                <a:ea typeface="微软雅黑" pitchFamily="34" charset="-122"/>
              </a:rPr>
              <a:t>首部，构成一个 </a:t>
            </a:r>
            <a:r>
              <a:rPr lang="en-US" altLang="zh-CN" sz="2400" dirty="0">
                <a:latin typeface="微软雅黑" pitchFamily="34" charset="-122"/>
                <a:ea typeface="微软雅黑" pitchFamily="34" charset="-122"/>
              </a:rPr>
              <a:t>IP </a:t>
            </a:r>
            <a:r>
              <a:rPr lang="zh-CN" altLang="en-US" sz="2400" dirty="0">
                <a:latin typeface="微软雅黑" pitchFamily="34" charset="-122"/>
                <a:ea typeface="微软雅黑" pitchFamily="34" charset="-122"/>
              </a:rPr>
              <a:t>安全数据报</a:t>
            </a:r>
          </a:p>
          <a:p>
            <a:pPr marL="353475" indent="-353475" eaLnBrk="0" hangingPunct="0">
              <a:lnSpc>
                <a:spcPts val="4000"/>
              </a:lnSpc>
              <a:buClr>
                <a:srgbClr val="7030A0"/>
              </a:buClr>
              <a:buFont typeface="Wingdings" panose="05000000000000000000" pitchFamily="2" charset="2"/>
              <a:buChar char="l"/>
            </a:pPr>
            <a:r>
              <a:rPr lang="zh-CN" altLang="en-US" sz="2400" dirty="0">
                <a:latin typeface="微软雅黑" pitchFamily="34" charset="-122"/>
                <a:ea typeface="微软雅黑" pitchFamily="34" charset="-122"/>
              </a:rPr>
              <a:t>需要在 </a:t>
            </a:r>
            <a:r>
              <a:rPr lang="en-US" altLang="zh-CN" sz="2400" dirty="0">
                <a:latin typeface="微软雅黑" pitchFamily="34" charset="-122"/>
                <a:ea typeface="微软雅黑" pitchFamily="34" charset="-122"/>
              </a:rPr>
              <a:t>IP Sec </a:t>
            </a:r>
            <a:r>
              <a:rPr lang="zh-CN" altLang="en-US" sz="2400" dirty="0">
                <a:latin typeface="微软雅黑" pitchFamily="34" charset="-122"/>
                <a:ea typeface="微软雅黑" pitchFamily="34" charset="-122"/>
              </a:rPr>
              <a:t>数据报所经过的所有路由器上都运行 </a:t>
            </a:r>
            <a:r>
              <a:rPr lang="en-US" altLang="zh-CN" sz="2400" dirty="0">
                <a:latin typeface="微软雅黑" pitchFamily="34" charset="-122"/>
                <a:ea typeface="微软雅黑" pitchFamily="34" charset="-122"/>
              </a:rPr>
              <a:t>IP Sec </a:t>
            </a:r>
            <a:r>
              <a:rPr lang="zh-CN" altLang="en-US" sz="2400" dirty="0">
                <a:latin typeface="微软雅黑" pitchFamily="34" charset="-122"/>
                <a:ea typeface="微软雅黑" pitchFamily="34" charset="-122"/>
              </a:rPr>
              <a:t>协议</a:t>
            </a:r>
          </a:p>
          <a:p>
            <a:pPr marL="353475" indent="-353475" eaLnBrk="0" hangingPunct="0">
              <a:lnSpc>
                <a:spcPts val="4000"/>
              </a:lnSpc>
              <a:buClr>
                <a:srgbClr val="7030A0"/>
              </a:buClr>
              <a:buFont typeface="Wingdings" panose="05000000000000000000" pitchFamily="2" charset="2"/>
              <a:buChar char="l"/>
            </a:pPr>
            <a:r>
              <a:rPr lang="zh-CN" altLang="en-US" sz="2400" dirty="0">
                <a:solidFill>
                  <a:srgbClr val="7030A0"/>
                </a:solidFill>
                <a:latin typeface="微软雅黑" pitchFamily="34" charset="-122"/>
                <a:ea typeface="微软雅黑" pitchFamily="34" charset="-122"/>
              </a:rPr>
              <a:t>隧道方式常用来实现虚拟专用网 </a:t>
            </a:r>
            <a:r>
              <a:rPr lang="en-US" altLang="zh-CN" sz="2400" dirty="0">
                <a:solidFill>
                  <a:srgbClr val="7030A0"/>
                </a:solidFill>
                <a:latin typeface="微软雅黑" pitchFamily="34" charset="-122"/>
                <a:ea typeface="微软雅黑" pitchFamily="34" charset="-122"/>
              </a:rPr>
              <a:t>VPN</a:t>
            </a:r>
            <a:endParaRPr lang="zh-CN" altLang="en-US" sz="2400" dirty="0">
              <a:solidFill>
                <a:srgbClr val="7030A0"/>
              </a:solidFill>
              <a:latin typeface="微软雅黑" pitchFamily="34" charset="-122"/>
              <a:ea typeface="微软雅黑" pitchFamily="34" charset="-122"/>
            </a:endParaRPr>
          </a:p>
        </p:txBody>
      </p:sp>
      <p:grpSp>
        <p:nvGrpSpPr>
          <p:cNvPr id="85" name="组合 84"/>
          <p:cNvGrpSpPr/>
          <p:nvPr/>
        </p:nvGrpSpPr>
        <p:grpSpPr>
          <a:xfrm>
            <a:off x="7791215" y="2514424"/>
            <a:ext cx="2727179" cy="1057833"/>
            <a:chOff x="5598851" y="1407259"/>
            <a:chExt cx="2045384" cy="793375"/>
          </a:xfrm>
        </p:grpSpPr>
        <p:sp>
          <p:nvSpPr>
            <p:cNvPr id="40" name="Text Box 17"/>
            <p:cNvSpPr txBox="1">
              <a:spLocks noChangeArrowheads="1"/>
            </p:cNvSpPr>
            <p:nvPr/>
          </p:nvSpPr>
          <p:spPr bwMode="auto">
            <a:xfrm>
              <a:off x="5598851" y="1407259"/>
              <a:ext cx="17974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defTabSz="1219170">
                <a:defRPr/>
              </a:pPr>
              <a:r>
                <a:rPr lang="zh-CN" altLang="en-US" sz="2400" kern="0" dirty="0">
                  <a:solidFill>
                    <a:sysClr val="windowText" lastClr="000000"/>
                  </a:solidFill>
                  <a:latin typeface="微软雅黑" pitchFamily="34" charset="-122"/>
                  <a:ea typeface="微软雅黑" pitchFamily="34" charset="-122"/>
                </a:rPr>
                <a:t>原始 </a:t>
              </a:r>
              <a:r>
                <a:rPr lang="en-US" altLang="zh-CN" sz="2400" kern="0" dirty="0">
                  <a:solidFill>
                    <a:sysClr val="windowText" lastClr="000000"/>
                  </a:solidFill>
                  <a:latin typeface="微软雅黑" pitchFamily="34" charset="-122"/>
                  <a:ea typeface="微软雅黑" pitchFamily="34" charset="-122"/>
                </a:rPr>
                <a:t>IP </a:t>
              </a:r>
              <a:r>
                <a:rPr lang="zh-CN" altLang="en-US" sz="2400" kern="0" dirty="0">
                  <a:solidFill>
                    <a:sysClr val="windowText" lastClr="000000"/>
                  </a:solidFill>
                  <a:latin typeface="微软雅黑" pitchFamily="34" charset="-122"/>
                  <a:ea typeface="微软雅黑" pitchFamily="34" charset="-122"/>
                </a:rPr>
                <a:t>数据报</a:t>
              </a:r>
            </a:p>
          </p:txBody>
        </p:sp>
        <p:grpSp>
          <p:nvGrpSpPr>
            <p:cNvPr id="69" name="组合 68"/>
            <p:cNvGrpSpPr/>
            <p:nvPr/>
          </p:nvGrpSpPr>
          <p:grpSpPr>
            <a:xfrm>
              <a:off x="5601886" y="1786235"/>
              <a:ext cx="2042349" cy="414399"/>
              <a:chOff x="5925153" y="1233377"/>
              <a:chExt cx="2042349" cy="414399"/>
            </a:xfrm>
            <a:solidFill>
              <a:srgbClr val="00FF99"/>
            </a:solidFill>
          </p:grpSpPr>
          <p:sp>
            <p:nvSpPr>
              <p:cNvPr id="66" name="矩形 65"/>
              <p:cNvSpPr/>
              <p:nvPr/>
            </p:nvSpPr>
            <p:spPr>
              <a:xfrm>
                <a:off x="5925153" y="1233377"/>
                <a:ext cx="710969" cy="414399"/>
              </a:xfrm>
              <a:prstGeom prst="rect">
                <a:avLst/>
              </a:prstGeom>
              <a:solidFill>
                <a:srgbClr val="7030A0"/>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kern="0" dirty="0">
                    <a:solidFill>
                      <a:schemeClr val="bg1"/>
                    </a:solidFill>
                    <a:latin typeface="微软雅黑" pitchFamily="34" charset="-122"/>
                    <a:ea typeface="微软雅黑" pitchFamily="34" charset="-122"/>
                  </a:rPr>
                  <a:t>原始</a:t>
                </a:r>
                <a:endParaRPr lang="en-US" altLang="zh-CN" kern="0" dirty="0">
                  <a:solidFill>
                    <a:schemeClr val="bg1"/>
                  </a:solidFill>
                  <a:latin typeface="微软雅黑" pitchFamily="34" charset="-122"/>
                  <a:ea typeface="微软雅黑" pitchFamily="34" charset="-122"/>
                </a:endParaRPr>
              </a:p>
              <a:p>
                <a:pPr algn="ctr"/>
                <a:r>
                  <a:rPr lang="en-US" altLang="zh-CN" kern="0" dirty="0">
                    <a:solidFill>
                      <a:schemeClr val="bg1"/>
                    </a:solidFill>
                    <a:latin typeface="微软雅黑" pitchFamily="34" charset="-122"/>
                    <a:ea typeface="微软雅黑" pitchFamily="34" charset="-122"/>
                  </a:rPr>
                  <a:t>IP</a:t>
                </a:r>
                <a:r>
                  <a:rPr lang="zh-CN" altLang="en-US" kern="0" dirty="0">
                    <a:solidFill>
                      <a:schemeClr val="bg1"/>
                    </a:solidFill>
                    <a:latin typeface="微软雅黑" pitchFamily="34" charset="-122"/>
                    <a:ea typeface="微软雅黑" pitchFamily="34" charset="-122"/>
                  </a:rPr>
                  <a:t>首部</a:t>
                </a:r>
              </a:p>
            </p:txBody>
          </p:sp>
          <p:sp>
            <p:nvSpPr>
              <p:cNvPr id="68" name="矩形 67"/>
              <p:cNvSpPr/>
              <p:nvPr/>
            </p:nvSpPr>
            <p:spPr>
              <a:xfrm>
                <a:off x="6636122" y="1233377"/>
                <a:ext cx="1331380" cy="414399"/>
              </a:xfrm>
              <a:prstGeom prst="rect">
                <a:avLst/>
              </a:prstGeom>
              <a:solidFill>
                <a:schemeClr val="bg1">
                  <a:lumMod val="75000"/>
                </a:schemeClr>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kern="0" dirty="0">
                    <a:solidFill>
                      <a:sysClr val="windowText" lastClr="000000"/>
                    </a:solidFill>
                    <a:latin typeface="微软雅黑" pitchFamily="34" charset="-122"/>
                    <a:ea typeface="微软雅黑" pitchFamily="34" charset="-122"/>
                  </a:rPr>
                  <a:t>TCP/UDP </a:t>
                </a:r>
                <a:r>
                  <a:rPr lang="zh-CN" altLang="en-US" kern="0" dirty="0">
                    <a:solidFill>
                      <a:sysClr val="windowText" lastClr="000000"/>
                    </a:solidFill>
                    <a:latin typeface="微软雅黑" pitchFamily="34" charset="-122"/>
                    <a:ea typeface="微软雅黑" pitchFamily="34" charset="-122"/>
                  </a:rPr>
                  <a:t>报文段</a:t>
                </a:r>
              </a:p>
            </p:txBody>
          </p:sp>
        </p:grpSp>
      </p:grpSp>
      <p:grpSp>
        <p:nvGrpSpPr>
          <p:cNvPr id="89" name="组合 88"/>
          <p:cNvGrpSpPr/>
          <p:nvPr/>
        </p:nvGrpSpPr>
        <p:grpSpPr>
          <a:xfrm>
            <a:off x="5924000" y="4087527"/>
            <a:ext cx="5472000" cy="1470224"/>
            <a:chOff x="4400467" y="2533891"/>
            <a:chExt cx="4104000" cy="1102669"/>
          </a:xfrm>
        </p:grpSpPr>
        <p:sp>
          <p:nvSpPr>
            <p:cNvPr id="71" name="矩形 70"/>
            <p:cNvSpPr/>
            <p:nvPr/>
          </p:nvSpPr>
          <p:spPr>
            <a:xfrm>
              <a:off x="5802470" y="2533891"/>
              <a:ext cx="710969" cy="414399"/>
            </a:xfrm>
            <a:prstGeom prst="rect">
              <a:avLst/>
            </a:prstGeom>
            <a:solidFill>
              <a:srgbClr val="7030A0"/>
            </a:solidFill>
            <a:ln w="9525">
              <a:solidFill>
                <a:srgbClr val="333399"/>
              </a:solidFill>
              <a:miter lim="800000"/>
              <a:headEnd/>
              <a:tailEnd/>
            </a:ln>
            <a:effectLst/>
          </p:spPr>
          <p:txBody>
            <a:bodyPr wrap="none" anchor="ctr"/>
            <a:lstStyle/>
            <a:p>
              <a:pPr algn="ctr"/>
              <a:r>
                <a:rPr lang="zh-CN" altLang="en-US" kern="0" dirty="0">
                  <a:solidFill>
                    <a:schemeClr val="bg1"/>
                  </a:solidFill>
                  <a:latin typeface="微软雅黑" pitchFamily="34" charset="-122"/>
                  <a:ea typeface="微软雅黑" pitchFamily="34" charset="-122"/>
                </a:rPr>
                <a:t>原始</a:t>
              </a:r>
              <a:endParaRPr lang="en-US" altLang="zh-CN" kern="0" dirty="0">
                <a:solidFill>
                  <a:schemeClr val="bg1"/>
                </a:solidFill>
                <a:latin typeface="微软雅黑" pitchFamily="34" charset="-122"/>
                <a:ea typeface="微软雅黑" pitchFamily="34" charset="-122"/>
              </a:endParaRPr>
            </a:p>
            <a:p>
              <a:pPr algn="ctr"/>
              <a:r>
                <a:rPr lang="en-US" altLang="zh-CN" kern="0" dirty="0">
                  <a:solidFill>
                    <a:schemeClr val="bg1"/>
                  </a:solidFill>
                  <a:latin typeface="微软雅黑" pitchFamily="34" charset="-122"/>
                  <a:ea typeface="微软雅黑" pitchFamily="34" charset="-122"/>
                </a:rPr>
                <a:t>IP </a:t>
              </a:r>
              <a:r>
                <a:rPr lang="zh-CN" altLang="en-US" kern="0" dirty="0">
                  <a:solidFill>
                    <a:schemeClr val="bg1"/>
                  </a:solidFill>
                  <a:latin typeface="微软雅黑" pitchFamily="34" charset="-122"/>
                  <a:ea typeface="微软雅黑" pitchFamily="34" charset="-122"/>
                </a:rPr>
                <a:t>首部</a:t>
              </a:r>
            </a:p>
          </p:txBody>
        </p:sp>
        <p:sp>
          <p:nvSpPr>
            <p:cNvPr id="72" name="矩形 71"/>
            <p:cNvSpPr/>
            <p:nvPr/>
          </p:nvSpPr>
          <p:spPr>
            <a:xfrm>
              <a:off x="6514882" y="2533891"/>
              <a:ext cx="1331380" cy="414399"/>
            </a:xfrm>
            <a:prstGeom prst="rect">
              <a:avLst/>
            </a:prstGeom>
            <a:solidFill>
              <a:schemeClr val="bg1">
                <a:lumMod val="75000"/>
              </a:schemeClr>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kern="0" dirty="0">
                  <a:solidFill>
                    <a:sysClr val="windowText" lastClr="000000"/>
                  </a:solidFill>
                  <a:latin typeface="微软雅黑" pitchFamily="34" charset="-122"/>
                  <a:ea typeface="微软雅黑" pitchFamily="34" charset="-122"/>
                </a:rPr>
                <a:t>TCP/UDP </a:t>
              </a:r>
              <a:r>
                <a:rPr lang="zh-CN" altLang="en-US" kern="0" dirty="0">
                  <a:solidFill>
                    <a:sysClr val="windowText" lastClr="000000"/>
                  </a:solidFill>
                  <a:latin typeface="微软雅黑" pitchFamily="34" charset="-122"/>
                  <a:ea typeface="微软雅黑" pitchFamily="34" charset="-122"/>
                </a:rPr>
                <a:t>报文段</a:t>
              </a:r>
            </a:p>
          </p:txBody>
        </p:sp>
        <p:sp>
          <p:nvSpPr>
            <p:cNvPr id="73" name="矩形 72"/>
            <p:cNvSpPr/>
            <p:nvPr/>
          </p:nvSpPr>
          <p:spPr>
            <a:xfrm>
              <a:off x="5091501" y="2533891"/>
              <a:ext cx="710969" cy="414399"/>
            </a:xfrm>
            <a:prstGeom prst="rect">
              <a:avLst/>
            </a:prstGeom>
            <a:solidFill>
              <a:srgbClr val="FFC000"/>
            </a:solidFill>
            <a:ln w="9525">
              <a:solidFill>
                <a:srgbClr val="333399"/>
              </a:solidFill>
              <a:miter lim="800000"/>
              <a:headEnd/>
              <a:tailEnd/>
            </a:ln>
            <a:effectLst/>
          </p:spPr>
          <p:txBody>
            <a:bodyPr wrap="none" anchor="ctr"/>
            <a:lstStyle/>
            <a:p>
              <a:pPr algn="ctr"/>
              <a:r>
                <a:rPr lang="zh-CN" altLang="en-US" kern="0" dirty="0">
                  <a:solidFill>
                    <a:sysClr val="windowText" lastClr="000000"/>
                  </a:solidFill>
                  <a:latin typeface="微软雅黑" pitchFamily="34" charset="-122"/>
                  <a:ea typeface="微软雅黑" pitchFamily="34" charset="-122"/>
                </a:rPr>
                <a:t>添加的</a:t>
              </a:r>
              <a:endParaRPr lang="en-US" altLang="zh-CN" kern="0" dirty="0">
                <a:solidFill>
                  <a:sysClr val="windowText" lastClr="000000"/>
                </a:solidFill>
                <a:latin typeface="微软雅黑" pitchFamily="34" charset="-122"/>
                <a:ea typeface="微软雅黑" pitchFamily="34" charset="-122"/>
              </a:endParaRPr>
            </a:p>
            <a:p>
              <a:pPr algn="ctr"/>
              <a:r>
                <a:rPr lang="zh-CN" altLang="en-US" kern="0" dirty="0">
                  <a:solidFill>
                    <a:sysClr val="windowText" lastClr="000000"/>
                  </a:solidFill>
                  <a:latin typeface="微软雅黑" pitchFamily="34" charset="-122"/>
                  <a:ea typeface="微软雅黑" pitchFamily="34" charset="-122"/>
                </a:rPr>
                <a:t>首部</a:t>
              </a:r>
            </a:p>
          </p:txBody>
        </p:sp>
        <p:sp>
          <p:nvSpPr>
            <p:cNvPr id="74" name="矩形 73"/>
            <p:cNvSpPr/>
            <p:nvPr/>
          </p:nvSpPr>
          <p:spPr>
            <a:xfrm>
              <a:off x="7846263" y="2533891"/>
              <a:ext cx="606622" cy="414399"/>
            </a:xfrm>
            <a:prstGeom prst="rect">
              <a:avLst/>
            </a:prstGeom>
            <a:solidFill>
              <a:srgbClr val="FFC000"/>
            </a:solidFill>
            <a:ln w="9525">
              <a:solidFill>
                <a:srgbClr val="333399"/>
              </a:solidFill>
              <a:miter lim="800000"/>
              <a:headEnd/>
              <a:tailEnd/>
            </a:ln>
            <a:effectLst/>
          </p:spPr>
          <p:txBody>
            <a:bodyPr wrap="none" anchor="ctr"/>
            <a:lstStyle/>
            <a:p>
              <a:pPr algn="ctr"/>
              <a:r>
                <a:rPr lang="zh-CN" altLang="en-US" kern="0" dirty="0">
                  <a:solidFill>
                    <a:sysClr val="windowText" lastClr="000000"/>
                  </a:solidFill>
                  <a:latin typeface="微软雅黑" pitchFamily="34" charset="-122"/>
                  <a:ea typeface="微软雅黑" pitchFamily="34" charset="-122"/>
                </a:rPr>
                <a:t>添加的</a:t>
              </a:r>
              <a:endParaRPr lang="en-US" altLang="zh-CN" kern="0" dirty="0">
                <a:solidFill>
                  <a:sysClr val="windowText" lastClr="000000"/>
                </a:solidFill>
                <a:latin typeface="微软雅黑" pitchFamily="34" charset="-122"/>
                <a:ea typeface="微软雅黑" pitchFamily="34" charset="-122"/>
              </a:endParaRPr>
            </a:p>
            <a:p>
              <a:pPr algn="ctr"/>
              <a:r>
                <a:rPr lang="zh-CN" altLang="en-US" kern="0" dirty="0">
                  <a:solidFill>
                    <a:sysClr val="windowText" lastClr="000000"/>
                  </a:solidFill>
                  <a:latin typeface="微软雅黑" pitchFamily="34" charset="-122"/>
                  <a:ea typeface="微软雅黑" pitchFamily="34" charset="-122"/>
                </a:rPr>
                <a:t>尾部</a:t>
              </a:r>
              <a:endParaRPr lang="en-US" altLang="zh-CN" kern="0" dirty="0">
                <a:solidFill>
                  <a:sysClr val="windowText" lastClr="000000"/>
                </a:solidFill>
                <a:latin typeface="微软雅黑" pitchFamily="34" charset="-122"/>
                <a:ea typeface="微软雅黑" pitchFamily="34" charset="-122"/>
              </a:endParaRPr>
            </a:p>
          </p:txBody>
        </p:sp>
        <p:sp>
          <p:nvSpPr>
            <p:cNvPr id="77" name="Line 55"/>
            <p:cNvSpPr>
              <a:spLocks noChangeShapeType="1"/>
            </p:cNvSpPr>
            <p:nvPr/>
          </p:nvSpPr>
          <p:spPr bwMode="auto">
            <a:xfrm>
              <a:off x="4400467" y="2979362"/>
              <a:ext cx="0" cy="5270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latin typeface="微软雅黑" panose="020B0503020204020204" pitchFamily="34" charset="-122"/>
                <a:ea typeface="微软雅黑" panose="020B0503020204020204" pitchFamily="34" charset="-122"/>
              </a:endParaRPr>
            </a:p>
          </p:txBody>
        </p:sp>
        <p:sp>
          <p:nvSpPr>
            <p:cNvPr id="81" name="Line 55"/>
            <p:cNvSpPr>
              <a:spLocks noChangeShapeType="1"/>
            </p:cNvSpPr>
            <p:nvPr/>
          </p:nvSpPr>
          <p:spPr bwMode="auto">
            <a:xfrm>
              <a:off x="8474935" y="2979362"/>
              <a:ext cx="0" cy="5270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latin typeface="微软雅黑" panose="020B0503020204020204" pitchFamily="34" charset="-122"/>
                <a:ea typeface="微软雅黑" panose="020B0503020204020204" pitchFamily="34" charset="-122"/>
              </a:endParaRPr>
            </a:p>
          </p:txBody>
        </p:sp>
        <p:sp>
          <p:nvSpPr>
            <p:cNvPr id="82" name="Line 62"/>
            <p:cNvSpPr>
              <a:spLocks noChangeShapeType="1"/>
            </p:cNvSpPr>
            <p:nvPr/>
          </p:nvSpPr>
          <p:spPr bwMode="auto">
            <a:xfrm>
              <a:off x="4400467" y="3241297"/>
              <a:ext cx="4104000" cy="0"/>
            </a:xfrm>
            <a:prstGeom prst="line">
              <a:avLst/>
            </a:prstGeom>
            <a:noFill/>
            <a:ln w="1905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dirty="0">
                <a:latin typeface="微软雅黑" panose="020B0503020204020204" pitchFamily="34" charset="-122"/>
                <a:ea typeface="微软雅黑" panose="020B0503020204020204" pitchFamily="34" charset="-122"/>
              </a:endParaRPr>
            </a:p>
          </p:txBody>
        </p:sp>
        <p:sp>
          <p:nvSpPr>
            <p:cNvPr id="84" name="Text Box 17"/>
            <p:cNvSpPr txBox="1">
              <a:spLocks noChangeArrowheads="1"/>
            </p:cNvSpPr>
            <p:nvPr/>
          </p:nvSpPr>
          <p:spPr bwMode="auto">
            <a:xfrm>
              <a:off x="5581032" y="3290311"/>
              <a:ext cx="15812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defTabSz="1219170">
                <a:defRPr/>
              </a:pPr>
              <a:r>
                <a:rPr lang="en-US" altLang="zh-CN" sz="2400" kern="0" dirty="0">
                  <a:solidFill>
                    <a:sysClr val="windowText" lastClr="000000"/>
                  </a:solidFill>
                  <a:latin typeface="微软雅黑" pitchFamily="34" charset="-122"/>
                  <a:ea typeface="微软雅黑" pitchFamily="34" charset="-122"/>
                </a:rPr>
                <a:t>IP </a:t>
              </a:r>
              <a:r>
                <a:rPr lang="zh-CN" altLang="en-US" sz="2400" kern="0" dirty="0">
                  <a:solidFill>
                    <a:sysClr val="windowText" lastClr="000000"/>
                  </a:solidFill>
                  <a:latin typeface="微软雅黑" pitchFamily="34" charset="-122"/>
                  <a:ea typeface="微软雅黑" pitchFamily="34" charset="-122"/>
                </a:rPr>
                <a:t>安全数据报</a:t>
              </a:r>
            </a:p>
          </p:txBody>
        </p:sp>
      </p:grpSp>
      <p:sp>
        <p:nvSpPr>
          <p:cNvPr id="88" name="矩形 87"/>
          <p:cNvSpPr/>
          <p:nvPr/>
        </p:nvSpPr>
        <p:spPr>
          <a:xfrm>
            <a:off x="5923999" y="4087528"/>
            <a:ext cx="947959" cy="552533"/>
          </a:xfrm>
          <a:prstGeom prst="rect">
            <a:avLst/>
          </a:prstGeom>
          <a:solidFill>
            <a:srgbClr val="92D050"/>
          </a:solidFill>
          <a:ln w="9525">
            <a:solidFill>
              <a:srgbClr val="333399"/>
            </a:solidFill>
            <a:miter lim="800000"/>
            <a:headEnd/>
            <a:tailEnd/>
          </a:ln>
          <a:effectLst/>
        </p:spPr>
        <p:txBody>
          <a:bodyPr wrap="none" anchor="ctr"/>
          <a:lstStyle/>
          <a:p>
            <a:pPr algn="ctr"/>
            <a:r>
              <a:rPr lang="zh-CN" altLang="en-US" kern="0" dirty="0">
                <a:solidFill>
                  <a:sysClr val="windowText" lastClr="000000"/>
                </a:solidFill>
                <a:latin typeface="微软雅黑" pitchFamily="34" charset="-122"/>
                <a:ea typeface="微软雅黑" pitchFamily="34" charset="-122"/>
              </a:rPr>
              <a:t>新</a:t>
            </a:r>
            <a:r>
              <a:rPr lang="en-US" altLang="zh-CN" kern="0" dirty="0">
                <a:solidFill>
                  <a:sysClr val="windowText" lastClr="000000"/>
                </a:solidFill>
                <a:latin typeface="微软雅黑" pitchFamily="34" charset="-122"/>
                <a:ea typeface="微软雅黑" pitchFamily="34" charset="-122"/>
              </a:rPr>
              <a:t>IP</a:t>
            </a:r>
          </a:p>
          <a:p>
            <a:pPr algn="ctr"/>
            <a:r>
              <a:rPr lang="zh-CN" altLang="en-US" kern="0" dirty="0">
                <a:solidFill>
                  <a:sysClr val="windowText" lastClr="000000"/>
                </a:solidFill>
                <a:latin typeface="微软雅黑" pitchFamily="34" charset="-122"/>
                <a:ea typeface="微软雅黑" pitchFamily="34" charset="-122"/>
              </a:rPr>
              <a:t>首部</a:t>
            </a:r>
          </a:p>
        </p:txBody>
      </p:sp>
      <p:sp>
        <p:nvSpPr>
          <p:cNvPr id="90" name="Line 55"/>
          <p:cNvSpPr>
            <a:spLocks noChangeShapeType="1"/>
          </p:cNvSpPr>
          <p:nvPr/>
        </p:nvSpPr>
        <p:spPr bwMode="auto">
          <a:xfrm>
            <a:off x="7795260" y="3473381"/>
            <a:ext cx="0" cy="702759"/>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latin typeface="微软雅黑" panose="020B0503020204020204" pitchFamily="34" charset="-122"/>
              <a:ea typeface="微软雅黑" panose="020B0503020204020204" pitchFamily="34" charset="-122"/>
            </a:endParaRPr>
          </a:p>
        </p:txBody>
      </p:sp>
      <p:sp>
        <p:nvSpPr>
          <p:cNvPr id="91" name="Line 55"/>
          <p:cNvSpPr>
            <a:spLocks noChangeShapeType="1"/>
          </p:cNvSpPr>
          <p:nvPr/>
        </p:nvSpPr>
        <p:spPr bwMode="auto">
          <a:xfrm>
            <a:off x="10518392" y="3473381"/>
            <a:ext cx="0" cy="702759"/>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600">
              <a:latin typeface="微软雅黑" panose="020B0503020204020204" pitchFamily="34" charset="-122"/>
              <a:ea typeface="微软雅黑" panose="020B0503020204020204" pitchFamily="34" charset="-122"/>
            </a:endParaRPr>
          </a:p>
        </p:txBody>
      </p:sp>
      <p:sp>
        <p:nvSpPr>
          <p:cNvPr id="25" name="矩形 4">
            <a:extLst>
              <a:ext uri="{FF2B5EF4-FFF2-40B4-BE49-F238E27FC236}">
                <a16:creationId xmlns:a16="http://schemas.microsoft.com/office/drawing/2014/main" id="{0B14D03F-1B41-4519-8980-DBDD91805501}"/>
              </a:ext>
            </a:extLst>
          </p:cNvPr>
          <p:cNvSpPr>
            <a:spLocks noChangeArrowheads="1"/>
          </p:cNvSpPr>
          <p:nvPr/>
        </p:nvSpPr>
        <p:spPr bwMode="auto">
          <a:xfrm>
            <a:off x="732629" y="1486612"/>
            <a:ext cx="89771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457200" indent="-457200">
              <a:buFont typeface="Wingdings" panose="05000000000000000000" pitchFamily="2" charset="2"/>
              <a:buChar char="Ø"/>
            </a:pPr>
            <a:r>
              <a:rPr lang="en-US" altLang="zh-CN" sz="2800" dirty="0">
                <a:latin typeface="微软雅黑" pitchFamily="34" charset="-122"/>
                <a:ea typeface="微软雅黑" pitchFamily="34" charset="-122"/>
              </a:rPr>
              <a:t>IP </a:t>
            </a:r>
            <a:r>
              <a:rPr lang="zh-CN" altLang="en-US" sz="2800" dirty="0">
                <a:latin typeface="微软雅黑" pitchFamily="34" charset="-122"/>
                <a:ea typeface="微软雅黑" pitchFamily="34" charset="-122"/>
              </a:rPr>
              <a:t>安全数据报有两种工作模式：传输模式和隧道模式</a:t>
            </a:r>
          </a:p>
        </p:txBody>
      </p:sp>
      <p:sp>
        <p:nvSpPr>
          <p:cNvPr id="26" name="标题 1">
            <a:extLst>
              <a:ext uri="{FF2B5EF4-FFF2-40B4-BE49-F238E27FC236}">
                <a16:creationId xmlns:a16="http://schemas.microsoft.com/office/drawing/2014/main" id="{B4BBD52F-C8EA-4B68-86E2-716831B3F718}"/>
              </a:ext>
            </a:extLst>
          </p:cNvPr>
          <p:cNvSpPr>
            <a:spLocks noGrp="1"/>
          </p:cNvSpPr>
          <p:nvPr>
            <p:ph type="title"/>
          </p:nvPr>
        </p:nvSpPr>
        <p:spPr>
          <a:xfrm>
            <a:off x="1307508" y="365126"/>
            <a:ext cx="8220812" cy="879086"/>
          </a:xfrm>
        </p:spPr>
        <p:txBody>
          <a:bodyPr>
            <a:normAutofit/>
          </a:bodyPr>
          <a:lstStyle/>
          <a:p>
            <a:r>
              <a:rPr lang="zh-CN" altLang="en-US" dirty="0"/>
              <a:t>网络层安全 </a:t>
            </a:r>
            <a:r>
              <a:rPr lang="en-US" altLang="zh-CN" dirty="0"/>
              <a:t>IP Sec </a:t>
            </a:r>
            <a:r>
              <a:rPr lang="en-US" altLang="zh-CN" sz="3200" dirty="0"/>
              <a:t>(3/7)</a:t>
            </a:r>
            <a:endParaRPr lang="zh-CN" altLang="en-US" dirty="0"/>
          </a:p>
        </p:txBody>
      </p:sp>
      <p:sp>
        <p:nvSpPr>
          <p:cNvPr id="28" name="页脚占位符 8">
            <a:extLst>
              <a:ext uri="{FF2B5EF4-FFF2-40B4-BE49-F238E27FC236}">
                <a16:creationId xmlns:a16="http://schemas.microsoft.com/office/drawing/2014/main" id="{017282DE-5A05-46D5-8950-DFC2D519B2B9}"/>
              </a:ext>
            </a:extLst>
          </p:cNvPr>
          <p:cNvSpPr>
            <a:spLocks noGrp="1"/>
          </p:cNvSpPr>
          <p:nvPr>
            <p:ph type="ftr" sz="quarter" idx="11"/>
          </p:nvPr>
        </p:nvSpPr>
        <p:spPr>
          <a:xfrm>
            <a:off x="4392168" y="6489303"/>
            <a:ext cx="4114800" cy="365125"/>
          </a:xfrm>
        </p:spPr>
        <p:txBody>
          <a:bodyPr/>
          <a:lstStyle/>
          <a:p>
            <a:r>
              <a:rPr kumimoji="1" lang="zh-CN" altLang="en-US" dirty="0"/>
              <a:t>引自：计算机网络（第</a:t>
            </a:r>
            <a:r>
              <a:rPr kumimoji="1" lang="en-US" altLang="zh-CN" dirty="0"/>
              <a:t>7</a:t>
            </a:r>
            <a:r>
              <a:rPr kumimoji="1" lang="zh-CN" altLang="en-US" dirty="0"/>
              <a:t>版）谢希仁 编著</a:t>
            </a:r>
          </a:p>
        </p:txBody>
      </p:sp>
      <p:sp>
        <p:nvSpPr>
          <p:cNvPr id="29" name="日期占位符 9">
            <a:extLst>
              <a:ext uri="{FF2B5EF4-FFF2-40B4-BE49-F238E27FC236}">
                <a16:creationId xmlns:a16="http://schemas.microsoft.com/office/drawing/2014/main" id="{5239AB4D-D9E4-4A37-B9D1-0164585A0B48}"/>
              </a:ext>
            </a:extLst>
          </p:cNvPr>
          <p:cNvSpPr>
            <a:spLocks noGrp="1"/>
          </p:cNvSpPr>
          <p:nvPr>
            <p:ph type="dt" sz="half" idx="10"/>
          </p:nvPr>
        </p:nvSpPr>
        <p:spPr>
          <a:xfrm>
            <a:off x="197335" y="6489303"/>
            <a:ext cx="2743200" cy="365125"/>
          </a:xfrm>
        </p:spPr>
        <p:txBody>
          <a:bodyPr/>
          <a:lstStyle/>
          <a:p>
            <a:r>
              <a:rPr kumimoji="1" lang="en-US" altLang="zh-CN" dirty="0"/>
              <a:t>8.6.2 </a:t>
            </a:r>
            <a:r>
              <a:rPr kumimoji="1" lang="zh-CN" altLang="en-US" dirty="0"/>
              <a:t>网络层安全</a:t>
            </a:r>
          </a:p>
        </p:txBody>
      </p:sp>
      <p:sp>
        <p:nvSpPr>
          <p:cNvPr id="27" name="灯片编号占位符 3">
            <a:extLst>
              <a:ext uri="{FF2B5EF4-FFF2-40B4-BE49-F238E27FC236}">
                <a16:creationId xmlns:a16="http://schemas.microsoft.com/office/drawing/2014/main" id="{919DF757-0808-43B0-94D2-8BAD3CFDE2B9}"/>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144</a:t>
            </a:fld>
            <a:endParaRPr kumimoji="1" lang="zh-CN" altLang="en-US" dirty="0"/>
          </a:p>
        </p:txBody>
      </p:sp>
    </p:spTree>
    <p:extLst>
      <p:ext uri="{BB962C8B-B14F-4D97-AF65-F5344CB8AC3E}">
        <p14:creationId xmlns:p14="http://schemas.microsoft.com/office/powerpoint/2010/main" val="17101544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448800" y="6498595"/>
            <a:ext cx="2743200" cy="365125"/>
          </a:xfrm>
        </p:spPr>
        <p:txBody>
          <a:bodyPr/>
          <a:lstStyle/>
          <a:p>
            <a:fld id="{8D4D1E41-7A09-AB4A-A4E1-09765ADA2698}" type="slidenum">
              <a:rPr kumimoji="1" lang="zh-CN" altLang="en-US" smtClean="0"/>
              <a:pPr/>
              <a:t>145</a:t>
            </a:fld>
            <a:endParaRPr kumimoji="1" lang="zh-CN" altLang="en-US" dirty="0"/>
          </a:p>
        </p:txBody>
      </p:sp>
      <p:sp>
        <p:nvSpPr>
          <p:cNvPr id="5" name="标题 1">
            <a:extLst>
              <a:ext uri="{FF2B5EF4-FFF2-40B4-BE49-F238E27FC236}">
                <a16:creationId xmlns:a16="http://schemas.microsoft.com/office/drawing/2014/main" id="{20BE368C-DB19-4D55-A326-13D2F24F3DE8}"/>
              </a:ext>
            </a:extLst>
          </p:cNvPr>
          <p:cNvSpPr>
            <a:spLocks noGrp="1"/>
          </p:cNvSpPr>
          <p:nvPr>
            <p:ph type="title"/>
          </p:nvPr>
        </p:nvSpPr>
        <p:spPr>
          <a:xfrm>
            <a:off x="1307508" y="365126"/>
            <a:ext cx="8220812" cy="879086"/>
          </a:xfrm>
        </p:spPr>
        <p:txBody>
          <a:bodyPr>
            <a:normAutofit/>
          </a:bodyPr>
          <a:lstStyle/>
          <a:p>
            <a:r>
              <a:rPr lang="zh-CN" altLang="en-US" dirty="0"/>
              <a:t>网络层安全 </a:t>
            </a:r>
            <a:r>
              <a:rPr lang="en-US" altLang="zh-CN" dirty="0"/>
              <a:t>IP Sec </a:t>
            </a:r>
            <a:r>
              <a:rPr lang="en-US" altLang="zh-CN" sz="3200" dirty="0"/>
              <a:t>(4/7)</a:t>
            </a:r>
            <a:endParaRPr lang="zh-CN" altLang="en-US" dirty="0"/>
          </a:p>
        </p:txBody>
      </p:sp>
      <p:grpSp>
        <p:nvGrpSpPr>
          <p:cNvPr id="6" name="Group 93">
            <a:extLst>
              <a:ext uri="{FF2B5EF4-FFF2-40B4-BE49-F238E27FC236}">
                <a16:creationId xmlns:a16="http://schemas.microsoft.com/office/drawing/2014/main" id="{3D4DFD4A-11BF-1D45-8B30-8DB0138CD137}"/>
              </a:ext>
            </a:extLst>
          </p:cNvPr>
          <p:cNvGrpSpPr/>
          <p:nvPr/>
        </p:nvGrpSpPr>
        <p:grpSpPr>
          <a:xfrm>
            <a:off x="4571470" y="4527266"/>
            <a:ext cx="2075622" cy="462165"/>
            <a:chOff x="5075582" y="4872335"/>
            <a:chExt cx="2075622" cy="462165"/>
          </a:xfrm>
        </p:grpSpPr>
        <p:grpSp>
          <p:nvGrpSpPr>
            <p:cNvPr id="7" name="Group 90">
              <a:extLst>
                <a:ext uri="{FF2B5EF4-FFF2-40B4-BE49-F238E27FC236}">
                  <a16:creationId xmlns:a16="http://schemas.microsoft.com/office/drawing/2014/main" id="{765E93B6-9CDC-5143-84AB-38E846F49DB1}"/>
                </a:ext>
              </a:extLst>
            </p:cNvPr>
            <p:cNvGrpSpPr/>
            <p:nvPr/>
          </p:nvGrpSpPr>
          <p:grpSpPr>
            <a:xfrm>
              <a:off x="5075582" y="4896928"/>
              <a:ext cx="2075622" cy="437572"/>
              <a:chOff x="5049078" y="4896928"/>
              <a:chExt cx="2075622" cy="437572"/>
            </a:xfrm>
          </p:grpSpPr>
          <p:cxnSp>
            <p:nvCxnSpPr>
              <p:cNvPr id="9" name="Straight Connector 86">
                <a:extLst>
                  <a:ext uri="{FF2B5EF4-FFF2-40B4-BE49-F238E27FC236}">
                    <a16:creationId xmlns:a16="http://schemas.microsoft.com/office/drawing/2014/main" id="{507A4581-6CDE-F444-A2B2-E64F0F6448DB}"/>
                  </a:ext>
                </a:extLst>
              </p:cNvPr>
              <p:cNvCxnSpPr/>
              <p:nvPr/>
            </p:nvCxnSpPr>
            <p:spPr>
              <a:xfrm>
                <a:off x="5049078" y="4896928"/>
                <a:ext cx="0" cy="437322"/>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88">
                <a:extLst>
                  <a:ext uri="{FF2B5EF4-FFF2-40B4-BE49-F238E27FC236}">
                    <a16:creationId xmlns:a16="http://schemas.microsoft.com/office/drawing/2014/main" id="{7132BA6B-88D0-CF4D-968C-D65925A67EFC}"/>
                  </a:ext>
                </a:extLst>
              </p:cNvPr>
              <p:cNvCxnSpPr/>
              <p:nvPr/>
            </p:nvCxnSpPr>
            <p:spPr>
              <a:xfrm>
                <a:off x="7124700" y="4897178"/>
                <a:ext cx="0" cy="437322"/>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89">
                <a:extLst>
                  <a:ext uri="{FF2B5EF4-FFF2-40B4-BE49-F238E27FC236}">
                    <a16:creationId xmlns:a16="http://schemas.microsoft.com/office/drawing/2014/main" id="{C3ADA45E-C6EB-3447-8BEB-9BCF74056209}"/>
                  </a:ext>
                </a:extLst>
              </p:cNvPr>
              <p:cNvCxnSpPr/>
              <p:nvPr/>
            </p:nvCxnSpPr>
            <p:spPr>
              <a:xfrm>
                <a:off x="5049078" y="5088835"/>
                <a:ext cx="2075622" cy="0"/>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2E7F0EA5-09A6-6842-884F-3E684CFAD883}"/>
                </a:ext>
              </a:extLst>
            </p:cNvPr>
            <p:cNvSpPr txBox="1"/>
            <p:nvPr/>
          </p:nvSpPr>
          <p:spPr>
            <a:xfrm>
              <a:off x="5844208" y="4872335"/>
              <a:ext cx="450764" cy="369332"/>
            </a:xfrm>
            <a:prstGeom prst="rect">
              <a:avLst/>
            </a:prstGeom>
            <a:solidFill>
              <a:schemeClr val="bg1"/>
            </a:solidFill>
          </p:spPr>
          <p:txBody>
            <a:bodyPr wrap="none" rtlCol="0">
              <a:spAutoFit/>
            </a:bodyPr>
            <a:lstStyle/>
            <a:p>
              <a:r>
                <a:rPr lang="en-US" dirty="0">
                  <a:solidFill>
                    <a:srgbClr val="C00000"/>
                  </a:solidFill>
                </a:rPr>
                <a:t>SA</a:t>
              </a:r>
            </a:p>
          </p:txBody>
        </p:sp>
      </p:grpSp>
      <p:sp>
        <p:nvSpPr>
          <p:cNvPr id="12" name="Freeform 296">
            <a:extLst>
              <a:ext uri="{FF2B5EF4-FFF2-40B4-BE49-F238E27FC236}">
                <a16:creationId xmlns:a16="http://schemas.microsoft.com/office/drawing/2014/main" id="{B6B47B2B-E669-7641-BD1F-EF8AD0999924}"/>
              </a:ext>
            </a:extLst>
          </p:cNvPr>
          <p:cNvSpPr>
            <a:spLocks/>
          </p:cNvSpPr>
          <p:nvPr/>
        </p:nvSpPr>
        <p:spPr bwMode="auto">
          <a:xfrm flipH="1">
            <a:off x="6576407" y="4004775"/>
            <a:ext cx="2272749" cy="733284"/>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sp>
        <p:nvSpPr>
          <p:cNvPr id="13" name="Freeform 296">
            <a:extLst>
              <a:ext uri="{FF2B5EF4-FFF2-40B4-BE49-F238E27FC236}">
                <a16:creationId xmlns:a16="http://schemas.microsoft.com/office/drawing/2014/main" id="{80FB4D7C-907B-9B45-9C13-DF3038D7097F}"/>
              </a:ext>
            </a:extLst>
          </p:cNvPr>
          <p:cNvSpPr>
            <a:spLocks/>
          </p:cNvSpPr>
          <p:nvPr/>
        </p:nvSpPr>
        <p:spPr bwMode="auto">
          <a:xfrm>
            <a:off x="2358358" y="3935383"/>
            <a:ext cx="2202205" cy="733284"/>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sp>
        <p:nvSpPr>
          <p:cNvPr id="14" name="Title 1">
            <a:extLst>
              <a:ext uri="{FF2B5EF4-FFF2-40B4-BE49-F238E27FC236}">
                <a16:creationId xmlns:a16="http://schemas.microsoft.com/office/drawing/2014/main" id="{3B8CD900-19EC-824C-BF74-AADFBF5A172E}"/>
              </a:ext>
            </a:extLst>
          </p:cNvPr>
          <p:cNvSpPr txBox="1">
            <a:spLocks/>
          </p:cNvSpPr>
          <p:nvPr/>
        </p:nvSpPr>
        <p:spPr>
          <a:xfrm>
            <a:off x="838200" y="1138541"/>
            <a:ext cx="10515600" cy="89462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安全关联</a:t>
            </a:r>
            <a:r>
              <a:rPr kumimoji="0" lang="en-US" sz="32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rPr>
              <a:t>(SA) </a:t>
            </a:r>
            <a:endParaRPr kumimoji="0" lang="en-US" sz="36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j-cs"/>
            </a:endParaRPr>
          </a:p>
        </p:txBody>
      </p:sp>
      <p:sp>
        <p:nvSpPr>
          <p:cNvPr id="15" name="Content Placeholder 2">
            <a:extLst>
              <a:ext uri="{FF2B5EF4-FFF2-40B4-BE49-F238E27FC236}">
                <a16:creationId xmlns:a16="http://schemas.microsoft.com/office/drawing/2014/main" id="{1D1CD0CA-808A-CE4C-B224-FD9C5A476E35}"/>
              </a:ext>
            </a:extLst>
          </p:cNvPr>
          <p:cNvSpPr>
            <a:spLocks noGrp="1"/>
          </p:cNvSpPr>
          <p:nvPr>
            <p:ph idx="1"/>
          </p:nvPr>
        </p:nvSpPr>
        <p:spPr>
          <a:xfrm>
            <a:off x="957469" y="1924440"/>
            <a:ext cx="10571923" cy="4648200"/>
          </a:xfrm>
        </p:spPr>
        <p:txBody>
          <a:bodyPr>
            <a:normAutofit/>
          </a:bodyPr>
          <a:lstStyle/>
          <a:p>
            <a:pPr indent="-287338"/>
            <a:r>
              <a:rPr lang="zh-CN" altLang="en-US" sz="2000" dirty="0"/>
              <a:t>在发送数据之前，从发送到定向接收实体建立了安全关联（</a:t>
            </a:r>
            <a:r>
              <a:rPr lang="en-US" altLang="zh-CN" sz="2000" dirty="0"/>
              <a:t>SA</a:t>
            </a:r>
            <a:r>
              <a:rPr lang="zh-CN" altLang="en-US" sz="2000" dirty="0"/>
              <a:t>）</a:t>
            </a:r>
            <a:endParaRPr lang="en-US" altLang="ja-JP" sz="2400" dirty="0"/>
          </a:p>
          <a:p>
            <a:pPr indent="-287338"/>
            <a:r>
              <a:rPr lang="zh-CN" altLang="en-US" sz="2000" dirty="0"/>
              <a:t>结束，接收授权维护有关</a:t>
            </a:r>
            <a:r>
              <a:rPr lang="en-US" altLang="zh-CN" sz="2000" dirty="0"/>
              <a:t>SA</a:t>
            </a:r>
            <a:r>
              <a:rPr lang="zh-CN" altLang="en-US" sz="2000" dirty="0"/>
              <a:t>的状态信息</a:t>
            </a:r>
            <a:endParaRPr lang="en-US" sz="2000" dirty="0"/>
          </a:p>
          <a:p>
            <a:pPr lvl="1"/>
            <a:r>
              <a:rPr lang="zh-CN" altLang="en-US" sz="2000" dirty="0"/>
              <a:t>撤回：</a:t>
            </a:r>
            <a:r>
              <a:rPr lang="en-US" altLang="zh-CN" sz="2000" dirty="0"/>
              <a:t>TCP</a:t>
            </a:r>
            <a:r>
              <a:rPr lang="zh-CN" altLang="en-US" sz="2000" dirty="0"/>
              <a:t>端点还维护状态信息</a:t>
            </a:r>
            <a:endParaRPr lang="en-US" altLang="zh-CN" sz="2000" dirty="0"/>
          </a:p>
          <a:p>
            <a:pPr lvl="1"/>
            <a:r>
              <a:rPr lang="en-US" altLang="zh-CN" sz="2000" dirty="0"/>
              <a:t>IP</a:t>
            </a:r>
            <a:r>
              <a:rPr lang="zh-CN" altLang="en-US" sz="2000" dirty="0"/>
              <a:t>是面向无连接的； </a:t>
            </a:r>
            <a:r>
              <a:rPr lang="en-US" altLang="zh-CN" sz="2000" dirty="0"/>
              <a:t>IP Sec</a:t>
            </a:r>
            <a:r>
              <a:rPr lang="zh-CN" altLang="en-US" sz="2000" dirty="0"/>
              <a:t>是面向连接的</a:t>
            </a:r>
            <a:endParaRPr lang="en-US" sz="2000" dirty="0"/>
          </a:p>
        </p:txBody>
      </p:sp>
      <p:sp>
        <p:nvSpPr>
          <p:cNvPr id="16" name="Freeform 8">
            <a:extLst>
              <a:ext uri="{FF2B5EF4-FFF2-40B4-BE49-F238E27FC236}">
                <a16:creationId xmlns:a16="http://schemas.microsoft.com/office/drawing/2014/main" id="{6FB17627-5C23-D54C-B033-E10C852C3F9C}"/>
              </a:ext>
            </a:extLst>
          </p:cNvPr>
          <p:cNvSpPr>
            <a:spLocks/>
          </p:cNvSpPr>
          <p:nvPr/>
        </p:nvSpPr>
        <p:spPr bwMode="auto">
          <a:xfrm rot="5400000">
            <a:off x="5333790" y="3377447"/>
            <a:ext cx="506067" cy="196649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400" dirty="0"/>
          </a:p>
        </p:txBody>
      </p:sp>
      <p:grpSp>
        <p:nvGrpSpPr>
          <p:cNvPr id="17" name="Group 26">
            <a:extLst>
              <a:ext uri="{FF2B5EF4-FFF2-40B4-BE49-F238E27FC236}">
                <a16:creationId xmlns:a16="http://schemas.microsoft.com/office/drawing/2014/main" id="{87695061-2BC1-A043-8983-A6D2BB90BD71}"/>
              </a:ext>
            </a:extLst>
          </p:cNvPr>
          <p:cNvGrpSpPr/>
          <p:nvPr/>
        </p:nvGrpSpPr>
        <p:grpSpPr>
          <a:xfrm>
            <a:off x="4049667" y="4133102"/>
            <a:ext cx="606136" cy="332367"/>
            <a:chOff x="7493876" y="2774731"/>
            <a:chExt cx="1481958" cy="894622"/>
          </a:xfrm>
        </p:grpSpPr>
        <p:sp>
          <p:nvSpPr>
            <p:cNvPr id="18" name="Freeform 30">
              <a:extLst>
                <a:ext uri="{FF2B5EF4-FFF2-40B4-BE49-F238E27FC236}">
                  <a16:creationId xmlns:a16="http://schemas.microsoft.com/office/drawing/2014/main" id="{286CDCF8-2884-1F4C-AA6B-D8D80F83C69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Oval 31">
              <a:extLst>
                <a:ext uri="{FF2B5EF4-FFF2-40B4-BE49-F238E27FC236}">
                  <a16:creationId xmlns:a16="http://schemas.microsoft.com/office/drawing/2014/main" id="{C9EC3C24-26E3-8B4C-851E-AD6D23CDCC1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 name="Group 32">
              <a:extLst>
                <a:ext uri="{FF2B5EF4-FFF2-40B4-BE49-F238E27FC236}">
                  <a16:creationId xmlns:a16="http://schemas.microsoft.com/office/drawing/2014/main" id="{F4A41B52-12BB-9441-9E64-29FEFD2BE354}"/>
                </a:ext>
              </a:extLst>
            </p:cNvPr>
            <p:cNvGrpSpPr/>
            <p:nvPr/>
          </p:nvGrpSpPr>
          <p:grpSpPr>
            <a:xfrm>
              <a:off x="7713663" y="2848339"/>
              <a:ext cx="1042107" cy="425543"/>
              <a:chOff x="7786941" y="2884917"/>
              <a:chExt cx="897649" cy="353919"/>
            </a:xfrm>
          </p:grpSpPr>
          <p:sp>
            <p:nvSpPr>
              <p:cNvPr id="21" name="Freeform 33">
                <a:extLst>
                  <a:ext uri="{FF2B5EF4-FFF2-40B4-BE49-F238E27FC236}">
                    <a16:creationId xmlns:a16="http://schemas.microsoft.com/office/drawing/2014/main" id="{80901BB0-76B8-C24E-8578-0902719A22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34">
                <a:extLst>
                  <a:ext uri="{FF2B5EF4-FFF2-40B4-BE49-F238E27FC236}">
                    <a16:creationId xmlns:a16="http://schemas.microsoft.com/office/drawing/2014/main" id="{91921B51-C23E-594C-8341-49C1C08B6E1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35">
                <a:extLst>
                  <a:ext uri="{FF2B5EF4-FFF2-40B4-BE49-F238E27FC236}">
                    <a16:creationId xmlns:a16="http://schemas.microsoft.com/office/drawing/2014/main" id="{DD6B8F6F-5734-7B4B-A6B9-B10838823A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36">
                <a:extLst>
                  <a:ext uri="{FF2B5EF4-FFF2-40B4-BE49-F238E27FC236}">
                    <a16:creationId xmlns:a16="http://schemas.microsoft.com/office/drawing/2014/main" id="{4C7E467F-864A-1147-BEDB-AD380AC091F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5" name="Group 542">
            <a:extLst>
              <a:ext uri="{FF2B5EF4-FFF2-40B4-BE49-F238E27FC236}">
                <a16:creationId xmlns:a16="http://schemas.microsoft.com/office/drawing/2014/main" id="{08C0C01B-02BB-B64A-9B9C-694B14773163}"/>
              </a:ext>
            </a:extLst>
          </p:cNvPr>
          <p:cNvGrpSpPr>
            <a:grpSpLocks/>
          </p:cNvGrpSpPr>
          <p:nvPr/>
        </p:nvGrpSpPr>
        <p:grpSpPr bwMode="auto">
          <a:xfrm>
            <a:off x="2476361" y="3829366"/>
            <a:ext cx="720837" cy="645768"/>
            <a:chOff x="-44" y="1473"/>
            <a:chExt cx="981" cy="1105"/>
          </a:xfrm>
        </p:grpSpPr>
        <p:pic>
          <p:nvPicPr>
            <p:cNvPr id="26" name="Picture 529" descr="desktop_computer_stylized_medium">
              <a:extLst>
                <a:ext uri="{FF2B5EF4-FFF2-40B4-BE49-F238E27FC236}">
                  <a16:creationId xmlns:a16="http://schemas.microsoft.com/office/drawing/2014/main" id="{5EEF7061-2D27-E847-94C1-54CEBAA02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Freeform 530">
              <a:extLst>
                <a:ext uri="{FF2B5EF4-FFF2-40B4-BE49-F238E27FC236}">
                  <a16:creationId xmlns:a16="http://schemas.microsoft.com/office/drawing/2014/main" id="{8FA5248B-FCAA-5641-89A7-129214041615}"/>
                </a:ext>
              </a:extLst>
            </p:cNvPr>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400" dirty="0"/>
            </a:p>
          </p:txBody>
        </p:sp>
      </p:grpSp>
      <p:grpSp>
        <p:nvGrpSpPr>
          <p:cNvPr id="28" name="Group 14">
            <a:extLst>
              <a:ext uri="{FF2B5EF4-FFF2-40B4-BE49-F238E27FC236}">
                <a16:creationId xmlns:a16="http://schemas.microsoft.com/office/drawing/2014/main" id="{E6DAF8A6-5787-7D4C-9F9B-955DF1495910}"/>
              </a:ext>
            </a:extLst>
          </p:cNvPr>
          <p:cNvGrpSpPr/>
          <p:nvPr/>
        </p:nvGrpSpPr>
        <p:grpSpPr>
          <a:xfrm flipH="1">
            <a:off x="6570219" y="4145554"/>
            <a:ext cx="606136" cy="332367"/>
            <a:chOff x="7493876" y="2774731"/>
            <a:chExt cx="1481958" cy="894622"/>
          </a:xfrm>
        </p:grpSpPr>
        <p:sp>
          <p:nvSpPr>
            <p:cNvPr id="29" name="Freeform 18">
              <a:extLst>
                <a:ext uri="{FF2B5EF4-FFF2-40B4-BE49-F238E27FC236}">
                  <a16:creationId xmlns:a16="http://schemas.microsoft.com/office/drawing/2014/main" id="{D31839A8-0111-AD45-B261-A1F4E1E587F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 name="Oval 19">
              <a:extLst>
                <a:ext uri="{FF2B5EF4-FFF2-40B4-BE49-F238E27FC236}">
                  <a16:creationId xmlns:a16="http://schemas.microsoft.com/office/drawing/2014/main" id="{8D615D6D-3E36-EE4D-A354-73B8CAA4E91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 name="Group 20">
              <a:extLst>
                <a:ext uri="{FF2B5EF4-FFF2-40B4-BE49-F238E27FC236}">
                  <a16:creationId xmlns:a16="http://schemas.microsoft.com/office/drawing/2014/main" id="{9918CFD4-C276-5640-A6D8-F6B84448E0BD}"/>
                </a:ext>
              </a:extLst>
            </p:cNvPr>
            <p:cNvGrpSpPr/>
            <p:nvPr/>
          </p:nvGrpSpPr>
          <p:grpSpPr>
            <a:xfrm>
              <a:off x="7713663" y="2848339"/>
              <a:ext cx="1042107" cy="425543"/>
              <a:chOff x="7786941" y="2884917"/>
              <a:chExt cx="897649" cy="353919"/>
            </a:xfrm>
          </p:grpSpPr>
          <p:sp>
            <p:nvSpPr>
              <p:cNvPr id="32" name="Freeform 21">
                <a:extLst>
                  <a:ext uri="{FF2B5EF4-FFF2-40B4-BE49-F238E27FC236}">
                    <a16:creationId xmlns:a16="http://schemas.microsoft.com/office/drawing/2014/main" id="{227D4CDD-9090-FA48-988F-6404841E9AF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22">
                <a:extLst>
                  <a:ext uri="{FF2B5EF4-FFF2-40B4-BE49-F238E27FC236}">
                    <a16:creationId xmlns:a16="http://schemas.microsoft.com/office/drawing/2014/main" id="{2DDD519D-867C-934D-9C4A-482DCA2333E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23">
                <a:extLst>
                  <a:ext uri="{FF2B5EF4-FFF2-40B4-BE49-F238E27FC236}">
                    <a16:creationId xmlns:a16="http://schemas.microsoft.com/office/drawing/2014/main" id="{74977966-70E0-934E-B872-811836A01E3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24">
                <a:extLst>
                  <a:ext uri="{FF2B5EF4-FFF2-40B4-BE49-F238E27FC236}">
                    <a16:creationId xmlns:a16="http://schemas.microsoft.com/office/drawing/2014/main" id="{1269B995-6A3D-F14E-968C-CE8736C00A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6" name="Group 542">
            <a:extLst>
              <a:ext uri="{FF2B5EF4-FFF2-40B4-BE49-F238E27FC236}">
                <a16:creationId xmlns:a16="http://schemas.microsoft.com/office/drawing/2014/main" id="{375DE9C2-8640-6840-AF58-780A20D2C09C}"/>
              </a:ext>
            </a:extLst>
          </p:cNvPr>
          <p:cNvGrpSpPr>
            <a:grpSpLocks/>
          </p:cNvGrpSpPr>
          <p:nvPr/>
        </p:nvGrpSpPr>
        <p:grpSpPr bwMode="auto">
          <a:xfrm flipH="1">
            <a:off x="7889697" y="3968515"/>
            <a:ext cx="720837" cy="645768"/>
            <a:chOff x="-44" y="1473"/>
            <a:chExt cx="981" cy="1105"/>
          </a:xfrm>
        </p:grpSpPr>
        <p:pic>
          <p:nvPicPr>
            <p:cNvPr id="37" name="Picture 529" descr="desktop_computer_stylized_medium">
              <a:extLst>
                <a:ext uri="{FF2B5EF4-FFF2-40B4-BE49-F238E27FC236}">
                  <a16:creationId xmlns:a16="http://schemas.microsoft.com/office/drawing/2014/main" id="{9952E610-CCCD-0245-9E4B-5001C7289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Freeform 530">
              <a:extLst>
                <a:ext uri="{FF2B5EF4-FFF2-40B4-BE49-F238E27FC236}">
                  <a16:creationId xmlns:a16="http://schemas.microsoft.com/office/drawing/2014/main" id="{1BB7CCB4-A0EE-E840-ABF7-1BF234B1C216}"/>
                </a:ext>
              </a:extLst>
            </p:cNvPr>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sz="1400" dirty="0"/>
            </a:p>
          </p:txBody>
        </p:sp>
      </p:grpSp>
      <p:grpSp>
        <p:nvGrpSpPr>
          <p:cNvPr id="39" name="Group 8">
            <a:extLst>
              <a:ext uri="{FF2B5EF4-FFF2-40B4-BE49-F238E27FC236}">
                <a16:creationId xmlns:a16="http://schemas.microsoft.com/office/drawing/2014/main" id="{94CB4ADB-AB8F-8A42-A9F9-3C57E849C39C}"/>
              </a:ext>
            </a:extLst>
          </p:cNvPr>
          <p:cNvGrpSpPr/>
          <p:nvPr/>
        </p:nvGrpSpPr>
        <p:grpSpPr>
          <a:xfrm>
            <a:off x="4770253" y="4217006"/>
            <a:ext cx="1653170" cy="214830"/>
            <a:chOff x="1616358" y="2551230"/>
            <a:chExt cx="2134354" cy="218510"/>
          </a:xfrm>
        </p:grpSpPr>
        <p:sp>
          <p:nvSpPr>
            <p:cNvPr id="40" name="Rectangle 9">
              <a:extLst>
                <a:ext uri="{FF2B5EF4-FFF2-40B4-BE49-F238E27FC236}">
                  <a16:creationId xmlns:a16="http://schemas.microsoft.com/office/drawing/2014/main" id="{256FCE47-CE47-9445-B6CF-CA95B2574C7B}"/>
                </a:ext>
              </a:extLst>
            </p:cNvPr>
            <p:cNvSpPr/>
            <p:nvPr/>
          </p:nvSpPr>
          <p:spPr>
            <a:xfrm>
              <a:off x="1673508" y="2551230"/>
              <a:ext cx="2027398" cy="218510"/>
            </a:xfrm>
            <a:prstGeom prst="rect">
              <a:avLst/>
            </a:prstGeom>
            <a:gradFill>
              <a:gsLst>
                <a:gs pos="0">
                  <a:srgbClr val="0012A0"/>
                </a:gs>
                <a:gs pos="100000">
                  <a:srgbClr val="0012A0"/>
                </a:gs>
                <a:gs pos="52000">
                  <a:srgbClr val="6EBFF0"/>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1" name="Oval 10">
              <a:extLst>
                <a:ext uri="{FF2B5EF4-FFF2-40B4-BE49-F238E27FC236}">
                  <a16:creationId xmlns:a16="http://schemas.microsoft.com/office/drawing/2014/main" id="{81352516-FF6E-7843-A5FD-B8810B418FF2}"/>
                </a:ext>
              </a:extLst>
            </p:cNvPr>
            <p:cNvSpPr/>
            <p:nvPr/>
          </p:nvSpPr>
          <p:spPr>
            <a:xfrm>
              <a:off x="1616358" y="2551230"/>
              <a:ext cx="114300" cy="218510"/>
            </a:xfrm>
            <a:prstGeom prst="ellipse">
              <a:avLst/>
            </a:prstGeom>
            <a:solidFill>
              <a:schemeClr val="bg1">
                <a:lumMod val="85000"/>
              </a:schemeClr>
            </a:solidFill>
            <a:ln w="63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2" name="Oval 11">
              <a:extLst>
                <a:ext uri="{FF2B5EF4-FFF2-40B4-BE49-F238E27FC236}">
                  <a16:creationId xmlns:a16="http://schemas.microsoft.com/office/drawing/2014/main" id="{0CEB6B48-E134-7B43-B2D9-DA0135DDCCCF}"/>
                </a:ext>
              </a:extLst>
            </p:cNvPr>
            <p:cNvSpPr/>
            <p:nvPr/>
          </p:nvSpPr>
          <p:spPr>
            <a:xfrm>
              <a:off x="3639432" y="2552938"/>
              <a:ext cx="111280" cy="209990"/>
            </a:xfrm>
            <a:prstGeom prst="ellipse">
              <a:avLst/>
            </a:prstGeom>
            <a:gradFill flip="none" rotWithShape="1">
              <a:gsLst>
                <a:gs pos="0">
                  <a:srgbClr val="0012A0">
                    <a:lumMod val="100000"/>
                  </a:srgbClr>
                </a:gs>
                <a:gs pos="69000">
                  <a:srgbClr val="66ACD3"/>
                </a:gs>
                <a:gs pos="99000">
                  <a:srgbClr val="0012A0"/>
                </a:gs>
                <a:gs pos="29000">
                  <a:srgbClr val="6EBFF0"/>
                </a:gs>
              </a:gsLst>
              <a:lin ang="16200000" scaled="0"/>
              <a:tileRect/>
            </a:gradFill>
            <a:ln w="63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sp>
          <p:nvSpPr>
            <p:cNvPr id="43" name="Rectangle 12">
              <a:extLst>
                <a:ext uri="{FF2B5EF4-FFF2-40B4-BE49-F238E27FC236}">
                  <a16:creationId xmlns:a16="http://schemas.microsoft.com/office/drawing/2014/main" id="{84FB9112-79F2-0345-AC1F-08C2F47B7086}"/>
                </a:ext>
              </a:extLst>
            </p:cNvPr>
            <p:cNvSpPr/>
            <p:nvPr/>
          </p:nvSpPr>
          <p:spPr>
            <a:xfrm>
              <a:off x="3491356" y="2551230"/>
              <a:ext cx="209550" cy="218510"/>
            </a:xfrm>
            <a:prstGeom prst="rect">
              <a:avLst/>
            </a:prstGeom>
            <a:gradFill>
              <a:gsLst>
                <a:gs pos="0">
                  <a:srgbClr val="0012A0"/>
                </a:gs>
                <a:gs pos="100000">
                  <a:srgbClr val="0012A0"/>
                </a:gs>
                <a:gs pos="52000">
                  <a:srgbClr val="6EBFF0"/>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p>
          </p:txBody>
        </p:sp>
      </p:grpSp>
      <p:cxnSp>
        <p:nvCxnSpPr>
          <p:cNvPr id="44" name="Straight Connector 3">
            <a:extLst>
              <a:ext uri="{FF2B5EF4-FFF2-40B4-BE49-F238E27FC236}">
                <a16:creationId xmlns:a16="http://schemas.microsoft.com/office/drawing/2014/main" id="{D1F7B2F1-7981-6243-94B5-7FD42CA503C2}"/>
              </a:ext>
            </a:extLst>
          </p:cNvPr>
          <p:cNvCxnSpPr/>
          <p:nvPr/>
        </p:nvCxnSpPr>
        <p:spPr>
          <a:xfrm>
            <a:off x="4654041" y="4317366"/>
            <a:ext cx="15072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80">
            <a:extLst>
              <a:ext uri="{FF2B5EF4-FFF2-40B4-BE49-F238E27FC236}">
                <a16:creationId xmlns:a16="http://schemas.microsoft.com/office/drawing/2014/main" id="{FD069B82-596C-0441-A853-7EF039592387}"/>
              </a:ext>
            </a:extLst>
          </p:cNvPr>
          <p:cNvCxnSpPr/>
          <p:nvPr/>
        </p:nvCxnSpPr>
        <p:spPr>
          <a:xfrm>
            <a:off x="6417527" y="4332438"/>
            <a:ext cx="15072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 Box 43">
            <a:extLst>
              <a:ext uri="{FF2B5EF4-FFF2-40B4-BE49-F238E27FC236}">
                <a16:creationId xmlns:a16="http://schemas.microsoft.com/office/drawing/2014/main" id="{D73D72CE-63DC-F847-87E3-A8D504C3614E}"/>
              </a:ext>
            </a:extLst>
          </p:cNvPr>
          <p:cNvSpPr txBox="1">
            <a:spLocks noChangeArrowheads="1"/>
          </p:cNvSpPr>
          <p:nvPr/>
        </p:nvSpPr>
        <p:spPr bwMode="auto">
          <a:xfrm>
            <a:off x="6292845" y="3764736"/>
            <a:ext cx="116089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400" dirty="0">
                <a:latin typeface="微软雅黑" panose="020B0503020204020204" pitchFamily="34" charset="-122"/>
                <a:ea typeface="微软雅黑" panose="020B0503020204020204" pitchFamily="34" charset="-122"/>
                <a:cs typeface="Arial" charset="0"/>
              </a:rPr>
              <a:t>193.68.2.23</a:t>
            </a:r>
          </a:p>
        </p:txBody>
      </p:sp>
      <p:sp>
        <p:nvSpPr>
          <p:cNvPr id="47" name="Text Box 44">
            <a:extLst>
              <a:ext uri="{FF2B5EF4-FFF2-40B4-BE49-F238E27FC236}">
                <a16:creationId xmlns:a16="http://schemas.microsoft.com/office/drawing/2014/main" id="{9B1B9717-FF4B-8946-AE2A-0C012D94A55F}"/>
              </a:ext>
            </a:extLst>
          </p:cNvPr>
          <p:cNvSpPr txBox="1">
            <a:spLocks noChangeArrowheads="1"/>
          </p:cNvSpPr>
          <p:nvPr/>
        </p:nvSpPr>
        <p:spPr bwMode="auto">
          <a:xfrm>
            <a:off x="3785241" y="3762896"/>
            <a:ext cx="137249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400" dirty="0">
                <a:latin typeface="微软雅黑" panose="020B0503020204020204" pitchFamily="34" charset="-122"/>
                <a:ea typeface="微软雅黑" panose="020B0503020204020204" pitchFamily="34" charset="-122"/>
                <a:cs typeface="Arial" charset="0"/>
              </a:rPr>
              <a:t>200.168.1.100</a:t>
            </a:r>
          </a:p>
        </p:txBody>
      </p:sp>
      <p:cxnSp>
        <p:nvCxnSpPr>
          <p:cNvPr id="48" name="Straight Connector 83">
            <a:extLst>
              <a:ext uri="{FF2B5EF4-FFF2-40B4-BE49-F238E27FC236}">
                <a16:creationId xmlns:a16="http://schemas.microsoft.com/office/drawing/2014/main" id="{3767BD11-E82F-3948-BD96-4A21755B1EBD}"/>
              </a:ext>
            </a:extLst>
          </p:cNvPr>
          <p:cNvCxnSpPr/>
          <p:nvPr/>
        </p:nvCxnSpPr>
        <p:spPr>
          <a:xfrm flipV="1">
            <a:off x="6528700" y="4068928"/>
            <a:ext cx="0" cy="2151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85">
            <a:extLst>
              <a:ext uri="{FF2B5EF4-FFF2-40B4-BE49-F238E27FC236}">
                <a16:creationId xmlns:a16="http://schemas.microsoft.com/office/drawing/2014/main" id="{9CCF7ED3-5C82-F645-97C8-EC60CE9A906C}"/>
              </a:ext>
            </a:extLst>
          </p:cNvPr>
          <p:cNvCxnSpPr/>
          <p:nvPr/>
        </p:nvCxnSpPr>
        <p:spPr>
          <a:xfrm flipV="1">
            <a:off x="4680850" y="4063325"/>
            <a:ext cx="0" cy="2151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Group 94">
            <a:extLst>
              <a:ext uri="{FF2B5EF4-FFF2-40B4-BE49-F238E27FC236}">
                <a16:creationId xmlns:a16="http://schemas.microsoft.com/office/drawing/2014/main" id="{81E1401D-4FDF-354D-8E6F-BC1C33B9DDCD}"/>
              </a:ext>
            </a:extLst>
          </p:cNvPr>
          <p:cNvGrpSpPr/>
          <p:nvPr/>
        </p:nvGrpSpPr>
        <p:grpSpPr>
          <a:xfrm>
            <a:off x="1267745" y="4738175"/>
            <a:ext cx="9745342" cy="1953660"/>
            <a:chOff x="1109249" y="4672427"/>
            <a:chExt cx="9745342" cy="1953660"/>
          </a:xfrm>
        </p:grpSpPr>
        <p:sp>
          <p:nvSpPr>
            <p:cNvPr id="51" name="Rectangle 59">
              <a:extLst>
                <a:ext uri="{FF2B5EF4-FFF2-40B4-BE49-F238E27FC236}">
                  <a16:creationId xmlns:a16="http://schemas.microsoft.com/office/drawing/2014/main" id="{87BD3CA9-DE24-6B4C-B69C-BFA7530CA3A7}"/>
                </a:ext>
              </a:extLst>
            </p:cNvPr>
            <p:cNvSpPr txBox="1">
              <a:spLocks noChangeArrowheads="1"/>
            </p:cNvSpPr>
            <p:nvPr/>
          </p:nvSpPr>
          <p:spPr>
            <a:xfrm>
              <a:off x="1109249" y="4672427"/>
              <a:ext cx="8161337" cy="19536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2000" dirty="0">
                  <a:solidFill>
                    <a:srgbClr val="7030A0"/>
                  </a:solidFill>
                  <a:latin typeface="微软雅黑" pitchFamily="34" charset="-122"/>
                  <a:ea typeface="微软雅黑" pitchFamily="34" charset="-122"/>
                </a:rPr>
                <a:t>R1 </a:t>
              </a:r>
              <a:r>
                <a:rPr lang="zh-CN" altLang="en-US" sz="2000" dirty="0">
                  <a:solidFill>
                    <a:srgbClr val="7030A0"/>
                  </a:solidFill>
                  <a:latin typeface="微软雅黑" pitchFamily="34" charset="-122"/>
                  <a:ea typeface="微软雅黑" pitchFamily="34" charset="-122"/>
                </a:rPr>
                <a:t>中存储的</a:t>
              </a:r>
              <a:r>
                <a:rPr lang="en-US" sz="2000" dirty="0">
                  <a:solidFill>
                    <a:srgbClr val="7030A0"/>
                  </a:solidFill>
                  <a:latin typeface="微软雅黑" pitchFamily="34" charset="-122"/>
                  <a:ea typeface="微软雅黑" pitchFamily="34" charset="-122"/>
                </a:rPr>
                <a:t>SA</a:t>
              </a:r>
              <a:r>
                <a:rPr lang="zh-CN" altLang="en-US" sz="2000" dirty="0">
                  <a:solidFill>
                    <a:srgbClr val="7030A0"/>
                  </a:solidFill>
                  <a:latin typeface="微软雅黑" pitchFamily="34" charset="-122"/>
                  <a:ea typeface="微软雅黑" pitchFamily="34" charset="-122"/>
                </a:rPr>
                <a:t>信息</a:t>
              </a:r>
              <a:r>
                <a:rPr lang="en-US" sz="2000" dirty="0">
                  <a:solidFill>
                    <a:srgbClr val="7030A0"/>
                  </a:solidFill>
                  <a:latin typeface="微软雅黑" pitchFamily="34" charset="-122"/>
                  <a:ea typeface="微软雅黑" pitchFamily="34" charset="-122"/>
                </a:rPr>
                <a:t>:</a:t>
              </a:r>
            </a:p>
            <a:p>
              <a:pPr>
                <a:spcBef>
                  <a:spcPts val="400"/>
                </a:spcBef>
                <a:buClr>
                  <a:srgbClr val="7030A0"/>
                </a:buClr>
              </a:pPr>
              <a:r>
                <a:rPr lang="en-US" sz="2000" dirty="0">
                  <a:latin typeface="微软雅黑" pitchFamily="34" charset="-122"/>
                  <a:ea typeface="微软雅黑" pitchFamily="34" charset="-122"/>
                </a:rPr>
                <a:t>32</a:t>
              </a:r>
              <a:r>
                <a:rPr lang="zh-CN" altLang="en-US" sz="2000" dirty="0">
                  <a:latin typeface="微软雅黑" pitchFamily="34" charset="-122"/>
                  <a:ea typeface="微软雅黑" pitchFamily="34" charset="-122"/>
                </a:rPr>
                <a:t>位标识符</a:t>
              </a:r>
              <a:r>
                <a:rPr lang="en-US"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安全参数指数</a:t>
              </a:r>
              <a:r>
                <a:rPr lang="en-US" sz="2000" i="1" dirty="0">
                  <a:latin typeface="微软雅黑" pitchFamily="34" charset="-122"/>
                  <a:ea typeface="微软雅黑" pitchFamily="34" charset="-122"/>
                </a:rPr>
                <a:t> (SPI)</a:t>
              </a:r>
            </a:p>
            <a:p>
              <a:pPr>
                <a:spcBef>
                  <a:spcPts val="400"/>
                </a:spcBef>
                <a:buClr>
                  <a:srgbClr val="7030A0"/>
                </a:buClr>
              </a:pPr>
              <a:r>
                <a:rPr lang="zh-CN" altLang="en-US" sz="2000" dirty="0">
                  <a:latin typeface="微软雅黑" pitchFamily="34" charset="-122"/>
                  <a:ea typeface="微软雅黑" pitchFamily="34" charset="-122"/>
                </a:rPr>
                <a:t>源</a:t>
              </a:r>
              <a:r>
                <a:rPr lang="en-US" sz="2000" dirty="0">
                  <a:latin typeface="微软雅黑" pitchFamily="34" charset="-122"/>
                  <a:ea typeface="微软雅黑" pitchFamily="34" charset="-122"/>
                </a:rPr>
                <a:t>SA</a:t>
              </a:r>
              <a:r>
                <a:rPr lang="zh-CN" altLang="en-US" sz="2000" dirty="0">
                  <a:latin typeface="微软雅黑" pitchFamily="34" charset="-122"/>
                  <a:ea typeface="微软雅黑" pitchFamily="34" charset="-122"/>
                </a:rPr>
                <a:t>接口</a:t>
              </a:r>
              <a:r>
                <a:rPr lang="en-US" sz="2000" dirty="0">
                  <a:latin typeface="微软雅黑" pitchFamily="34" charset="-122"/>
                  <a:ea typeface="微软雅黑" pitchFamily="34" charset="-122"/>
                </a:rPr>
                <a:t> (200.168.1.100)</a:t>
              </a:r>
            </a:p>
            <a:p>
              <a:pPr>
                <a:spcBef>
                  <a:spcPts val="400"/>
                </a:spcBef>
                <a:buClr>
                  <a:srgbClr val="7030A0"/>
                </a:buClr>
              </a:pPr>
              <a:r>
                <a:rPr lang="zh-CN" altLang="en-US" sz="2000" dirty="0">
                  <a:latin typeface="微软雅黑" pitchFamily="34" charset="-122"/>
                  <a:ea typeface="微软雅黑" pitchFamily="34" charset="-122"/>
                </a:rPr>
                <a:t>目的</a:t>
              </a:r>
              <a:r>
                <a:rPr lang="en-US" sz="2000" dirty="0">
                  <a:latin typeface="微软雅黑" pitchFamily="34" charset="-122"/>
                  <a:ea typeface="微软雅黑" pitchFamily="34" charset="-122"/>
                </a:rPr>
                <a:t>SA </a:t>
              </a:r>
              <a:r>
                <a:rPr lang="zh-CN" altLang="en-US" sz="2000" dirty="0">
                  <a:latin typeface="微软雅黑" pitchFamily="34" charset="-122"/>
                  <a:ea typeface="微软雅黑" pitchFamily="34" charset="-122"/>
                </a:rPr>
                <a:t>接口</a:t>
              </a:r>
              <a:r>
                <a:rPr lang="en-US" sz="2000" dirty="0">
                  <a:latin typeface="微软雅黑" pitchFamily="34" charset="-122"/>
                  <a:ea typeface="微软雅黑" pitchFamily="34" charset="-122"/>
                </a:rPr>
                <a:t> (193.68.2.23)</a:t>
              </a:r>
            </a:p>
            <a:p>
              <a:pPr>
                <a:spcBef>
                  <a:spcPts val="400"/>
                </a:spcBef>
                <a:buClr>
                  <a:srgbClr val="7030A0"/>
                </a:buClr>
              </a:pPr>
              <a:r>
                <a:rPr lang="zh-CN" altLang="en-US" sz="2000" dirty="0">
                  <a:latin typeface="微软雅黑" pitchFamily="34" charset="-122"/>
                  <a:ea typeface="微软雅黑" pitchFamily="34" charset="-122"/>
                </a:rPr>
                <a:t>使用的加密类型</a:t>
              </a:r>
              <a:endParaRPr lang="en-US" sz="2000" dirty="0">
                <a:latin typeface="微软雅黑" pitchFamily="34" charset="-122"/>
                <a:ea typeface="微软雅黑" pitchFamily="34" charset="-122"/>
              </a:endParaRPr>
            </a:p>
          </p:txBody>
        </p:sp>
        <p:sp>
          <p:nvSpPr>
            <p:cNvPr id="52" name="Rectangle 59">
              <a:extLst>
                <a:ext uri="{FF2B5EF4-FFF2-40B4-BE49-F238E27FC236}">
                  <a16:creationId xmlns:a16="http://schemas.microsoft.com/office/drawing/2014/main" id="{A80DCF40-C508-554C-A640-06F187BCC45F}"/>
                </a:ext>
              </a:extLst>
            </p:cNvPr>
            <p:cNvSpPr txBox="1">
              <a:spLocks noChangeArrowheads="1"/>
            </p:cNvSpPr>
            <p:nvPr/>
          </p:nvSpPr>
          <p:spPr>
            <a:xfrm>
              <a:off x="6643093" y="5133868"/>
              <a:ext cx="4211498" cy="11784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Clr>
                  <a:srgbClr val="7030A0"/>
                </a:buClr>
              </a:pPr>
              <a:r>
                <a:rPr lang="zh-CN" altLang="en-US" sz="2000" dirty="0">
                  <a:latin typeface="微软雅黑" pitchFamily="34" charset="-122"/>
                  <a:ea typeface="微软雅黑" pitchFamily="34" charset="-122"/>
                </a:rPr>
                <a:t>加密密钥</a:t>
              </a:r>
              <a:endParaRPr lang="en-US" altLang="zh-CN" sz="2000" dirty="0">
                <a:latin typeface="微软雅黑" pitchFamily="34" charset="-122"/>
                <a:ea typeface="微软雅黑" pitchFamily="34" charset="-122"/>
              </a:endParaRPr>
            </a:p>
            <a:p>
              <a:pPr>
                <a:spcBef>
                  <a:spcPts val="400"/>
                </a:spcBef>
                <a:buClr>
                  <a:srgbClr val="7030A0"/>
                </a:buClr>
              </a:pPr>
              <a:r>
                <a:rPr lang="zh-CN" altLang="en-US" sz="2000" dirty="0">
                  <a:latin typeface="微软雅黑" pitchFamily="34" charset="-122"/>
                  <a:ea typeface="微软雅黑" pitchFamily="34" charset="-122"/>
                </a:rPr>
                <a:t>完整性验证类型</a:t>
              </a:r>
              <a:endParaRPr lang="en-US" sz="2000" dirty="0">
                <a:latin typeface="微软雅黑" pitchFamily="34" charset="-122"/>
                <a:ea typeface="微软雅黑" pitchFamily="34" charset="-122"/>
              </a:endParaRPr>
            </a:p>
            <a:p>
              <a:pPr>
                <a:spcBef>
                  <a:spcPts val="400"/>
                </a:spcBef>
                <a:buClr>
                  <a:srgbClr val="7030A0"/>
                </a:buClr>
              </a:pPr>
              <a:r>
                <a:rPr lang="zh-CN" altLang="en-US" sz="2000" dirty="0">
                  <a:latin typeface="微软雅黑" pitchFamily="34" charset="-122"/>
                  <a:ea typeface="微软雅黑" pitchFamily="34" charset="-122"/>
                </a:rPr>
                <a:t>认证密钥</a:t>
              </a:r>
              <a:endParaRPr lang="en-US" sz="2000" dirty="0">
                <a:latin typeface="微软雅黑" pitchFamily="34" charset="-122"/>
                <a:ea typeface="微软雅黑" pitchFamily="34" charset="-122"/>
              </a:endParaRPr>
            </a:p>
          </p:txBody>
        </p:sp>
      </p:grpSp>
      <p:sp>
        <p:nvSpPr>
          <p:cNvPr id="2" name="文本框 1">
            <a:extLst>
              <a:ext uri="{FF2B5EF4-FFF2-40B4-BE49-F238E27FC236}">
                <a16:creationId xmlns:a16="http://schemas.microsoft.com/office/drawing/2014/main" id="{73A67681-AD55-493D-A7C2-0FA570C57320}"/>
              </a:ext>
            </a:extLst>
          </p:cNvPr>
          <p:cNvSpPr txBox="1"/>
          <p:nvPr/>
        </p:nvSpPr>
        <p:spPr>
          <a:xfrm>
            <a:off x="7983640" y="3963294"/>
            <a:ext cx="344966" cy="400110"/>
          </a:xfrm>
          <a:prstGeom prst="rect">
            <a:avLst/>
          </a:prstGeom>
          <a:noFill/>
        </p:spPr>
        <p:txBody>
          <a:bodyPr wrap="none" rtlCol="0">
            <a:spAutoFit/>
          </a:bodyPr>
          <a:lstStyle/>
          <a:p>
            <a:r>
              <a:rPr lang="en-US" altLang="zh-CN" sz="2000" dirty="0">
                <a:solidFill>
                  <a:srgbClr val="C00000"/>
                </a:solidFill>
                <a:latin typeface="微软雅黑" panose="020B0503020204020204" pitchFamily="34" charset="-122"/>
                <a:ea typeface="微软雅黑" panose="020B0503020204020204" pitchFamily="34" charset="-122"/>
              </a:rPr>
              <a:t>B</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88974EFF-37EA-4A11-82E9-EB1EFEBAA9E2}"/>
              </a:ext>
            </a:extLst>
          </p:cNvPr>
          <p:cNvSpPr txBox="1"/>
          <p:nvPr/>
        </p:nvSpPr>
        <p:spPr>
          <a:xfrm>
            <a:off x="2754386" y="3841491"/>
            <a:ext cx="365806" cy="400110"/>
          </a:xfrm>
          <a:prstGeom prst="rect">
            <a:avLst/>
          </a:prstGeom>
          <a:noFill/>
        </p:spPr>
        <p:txBody>
          <a:bodyPr wrap="none" rtlCol="0">
            <a:spAutoFit/>
          </a:bodyPr>
          <a:lstStyle/>
          <a:p>
            <a:r>
              <a:rPr lang="en-US" altLang="zh-CN" sz="2000" dirty="0">
                <a:solidFill>
                  <a:srgbClr val="C00000"/>
                </a:solidFill>
                <a:latin typeface="微软雅黑" panose="020B0503020204020204" pitchFamily="34" charset="-122"/>
                <a:ea typeface="微软雅黑" panose="020B0503020204020204" pitchFamily="34" charset="-122"/>
              </a:rPr>
              <a:t>A</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55" name="日期占位符 9">
            <a:extLst>
              <a:ext uri="{FF2B5EF4-FFF2-40B4-BE49-F238E27FC236}">
                <a16:creationId xmlns:a16="http://schemas.microsoft.com/office/drawing/2014/main" id="{0B06BE58-939D-4AE3-9D5B-A648C2F1A8BB}"/>
              </a:ext>
            </a:extLst>
          </p:cNvPr>
          <p:cNvSpPr>
            <a:spLocks noGrp="1"/>
          </p:cNvSpPr>
          <p:nvPr>
            <p:ph type="dt" sz="half" idx="10"/>
          </p:nvPr>
        </p:nvSpPr>
        <p:spPr>
          <a:xfrm>
            <a:off x="197335" y="6489303"/>
            <a:ext cx="2743200" cy="365125"/>
          </a:xfrm>
        </p:spPr>
        <p:txBody>
          <a:bodyPr/>
          <a:lstStyle/>
          <a:p>
            <a:r>
              <a:rPr kumimoji="1" lang="en-US" altLang="zh-CN" dirty="0"/>
              <a:t>8.6.2 </a:t>
            </a:r>
            <a:r>
              <a:rPr kumimoji="1" lang="zh-CN" altLang="en-US" dirty="0"/>
              <a:t>网络层安全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90470" y="2041801"/>
            <a:ext cx="10845143" cy="4401311"/>
          </a:xfrm>
          <a:prstGeom prst="roundRect">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solidFill>
                <a:schemeClr val="tx1"/>
              </a:solidFill>
            </a:endParaRPr>
          </a:p>
        </p:txBody>
      </p:sp>
      <p:grpSp>
        <p:nvGrpSpPr>
          <p:cNvPr id="559" name="Group 107"/>
          <p:cNvGrpSpPr>
            <a:grpSpLocks/>
          </p:cNvGrpSpPr>
          <p:nvPr/>
        </p:nvGrpSpPr>
        <p:grpSpPr bwMode="auto">
          <a:xfrm>
            <a:off x="4084279" y="3583218"/>
            <a:ext cx="4006340" cy="2626531"/>
            <a:chOff x="2248" y="820"/>
            <a:chExt cx="2248" cy="883"/>
          </a:xfrm>
          <a:solidFill>
            <a:schemeClr val="accent1">
              <a:lumMod val="20000"/>
              <a:lumOff val="80000"/>
            </a:schemeClr>
          </a:solidFill>
        </p:grpSpPr>
        <p:grpSp>
          <p:nvGrpSpPr>
            <p:cNvPr id="560" name="Group 108"/>
            <p:cNvGrpSpPr>
              <a:grpSpLocks/>
            </p:cNvGrpSpPr>
            <p:nvPr/>
          </p:nvGrpSpPr>
          <p:grpSpPr bwMode="auto">
            <a:xfrm>
              <a:off x="3567" y="902"/>
              <a:ext cx="929" cy="759"/>
              <a:chOff x="3567" y="902"/>
              <a:chExt cx="929" cy="759"/>
            </a:xfrm>
            <a:grpFill/>
          </p:grpSpPr>
          <p:grpSp>
            <p:nvGrpSpPr>
              <p:cNvPr id="590" name="Group 109"/>
              <p:cNvGrpSpPr>
                <a:grpSpLocks/>
              </p:cNvGrpSpPr>
              <p:nvPr/>
            </p:nvGrpSpPr>
            <p:grpSpPr bwMode="auto">
              <a:xfrm>
                <a:off x="3926" y="902"/>
                <a:ext cx="570" cy="611"/>
                <a:chOff x="3926" y="902"/>
                <a:chExt cx="570" cy="611"/>
              </a:xfrm>
              <a:grpFill/>
            </p:grpSpPr>
            <p:grpSp>
              <p:nvGrpSpPr>
                <p:cNvPr id="595" name="Group 110"/>
                <p:cNvGrpSpPr>
                  <a:grpSpLocks/>
                </p:cNvGrpSpPr>
                <p:nvPr/>
              </p:nvGrpSpPr>
              <p:grpSpPr bwMode="auto">
                <a:xfrm>
                  <a:off x="4071" y="982"/>
                  <a:ext cx="425" cy="448"/>
                  <a:chOff x="4071" y="982"/>
                  <a:chExt cx="425" cy="448"/>
                </a:xfrm>
                <a:grpFill/>
              </p:grpSpPr>
              <p:grpSp>
                <p:nvGrpSpPr>
                  <p:cNvPr id="605" name="Group 111"/>
                  <p:cNvGrpSpPr>
                    <a:grpSpLocks/>
                  </p:cNvGrpSpPr>
                  <p:nvPr/>
                </p:nvGrpSpPr>
                <p:grpSpPr bwMode="auto">
                  <a:xfrm>
                    <a:off x="4071" y="982"/>
                    <a:ext cx="425" cy="448"/>
                    <a:chOff x="4071" y="982"/>
                    <a:chExt cx="425" cy="448"/>
                  </a:xfrm>
                  <a:grpFill/>
                </p:grpSpPr>
                <p:grpSp>
                  <p:nvGrpSpPr>
                    <p:cNvPr id="607" name="Group 112"/>
                    <p:cNvGrpSpPr>
                      <a:grpSpLocks/>
                    </p:cNvGrpSpPr>
                    <p:nvPr/>
                  </p:nvGrpSpPr>
                  <p:grpSpPr bwMode="auto">
                    <a:xfrm>
                      <a:off x="4182" y="1010"/>
                      <a:ext cx="314" cy="366"/>
                      <a:chOff x="4182" y="1010"/>
                      <a:chExt cx="314" cy="366"/>
                    </a:xfrm>
                    <a:grpFill/>
                  </p:grpSpPr>
                  <p:grpSp>
                    <p:nvGrpSpPr>
                      <p:cNvPr id="611" name="Group 113"/>
                      <p:cNvGrpSpPr>
                        <a:grpSpLocks/>
                      </p:cNvGrpSpPr>
                      <p:nvPr/>
                    </p:nvGrpSpPr>
                    <p:grpSpPr bwMode="auto">
                      <a:xfrm>
                        <a:off x="4220" y="1010"/>
                        <a:ext cx="276" cy="366"/>
                        <a:chOff x="4220" y="1010"/>
                        <a:chExt cx="276" cy="366"/>
                      </a:xfrm>
                      <a:grpFill/>
                    </p:grpSpPr>
                    <p:sp>
                      <p:nvSpPr>
                        <p:cNvPr id="615" name="Oval 114"/>
                        <p:cNvSpPr>
                          <a:spLocks noChangeArrowheads="1"/>
                        </p:cNvSpPr>
                        <p:nvPr/>
                      </p:nvSpPr>
                      <p:spPr bwMode="auto">
                        <a:xfrm>
                          <a:off x="4365" y="1228"/>
                          <a:ext cx="131" cy="93"/>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16" name="Oval 115"/>
                        <p:cNvSpPr>
                          <a:spLocks noChangeArrowheads="1"/>
                        </p:cNvSpPr>
                        <p:nvPr/>
                      </p:nvSpPr>
                      <p:spPr bwMode="auto">
                        <a:xfrm>
                          <a:off x="4254" y="1254"/>
                          <a:ext cx="167"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17" name="Oval 116"/>
                        <p:cNvSpPr>
                          <a:spLocks noChangeArrowheads="1"/>
                        </p:cNvSpPr>
                        <p:nvPr/>
                      </p:nvSpPr>
                      <p:spPr bwMode="auto">
                        <a:xfrm>
                          <a:off x="4329" y="1091"/>
                          <a:ext cx="131" cy="96"/>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18" name="Oval 117"/>
                        <p:cNvSpPr>
                          <a:spLocks noChangeArrowheads="1"/>
                        </p:cNvSpPr>
                        <p:nvPr/>
                      </p:nvSpPr>
                      <p:spPr bwMode="auto">
                        <a:xfrm>
                          <a:off x="4220" y="1010"/>
                          <a:ext cx="166"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19" name="Freeform 118"/>
                        <p:cNvSpPr>
                          <a:spLocks/>
                        </p:cNvSpPr>
                        <p:nvPr/>
                      </p:nvSpPr>
                      <p:spPr bwMode="auto">
                        <a:xfrm>
                          <a:off x="4332" y="1092"/>
                          <a:ext cx="113" cy="208"/>
                        </a:xfrm>
                        <a:custGeom>
                          <a:avLst/>
                          <a:gdLst>
                            <a:gd name="T0" fmla="*/ 112 w 113"/>
                            <a:gd name="T1" fmla="*/ 205 h 208"/>
                            <a:gd name="T2" fmla="*/ 63 w 113"/>
                            <a:gd name="T3" fmla="*/ 207 h 208"/>
                            <a:gd name="T4" fmla="*/ 0 w 113"/>
                            <a:gd name="T5" fmla="*/ 0 h 208"/>
                            <a:gd name="T6" fmla="*/ 70 w 113"/>
                            <a:gd name="T7" fmla="*/ 15 h 208"/>
                            <a:gd name="T8" fmla="*/ 71 w 113"/>
                            <a:gd name="T9" fmla="*/ 117 h 208"/>
                            <a:gd name="T10" fmla="*/ 112 w 113"/>
                            <a:gd name="T11" fmla="*/ 205 h 208"/>
                          </a:gdLst>
                          <a:ahLst/>
                          <a:cxnLst>
                            <a:cxn ang="0">
                              <a:pos x="T0" y="T1"/>
                            </a:cxn>
                            <a:cxn ang="0">
                              <a:pos x="T2" y="T3"/>
                            </a:cxn>
                            <a:cxn ang="0">
                              <a:pos x="T4" y="T5"/>
                            </a:cxn>
                            <a:cxn ang="0">
                              <a:pos x="T6" y="T7"/>
                            </a:cxn>
                            <a:cxn ang="0">
                              <a:pos x="T8" y="T9"/>
                            </a:cxn>
                            <a:cxn ang="0">
                              <a:pos x="T10" y="T11"/>
                            </a:cxn>
                          </a:cxnLst>
                          <a:rect l="0" t="0" r="r" b="b"/>
                          <a:pathLst>
                            <a:path w="113" h="208">
                              <a:moveTo>
                                <a:pt x="112" y="205"/>
                              </a:moveTo>
                              <a:lnTo>
                                <a:pt x="63" y="207"/>
                              </a:lnTo>
                              <a:lnTo>
                                <a:pt x="0" y="0"/>
                              </a:lnTo>
                              <a:lnTo>
                                <a:pt x="70" y="15"/>
                              </a:lnTo>
                              <a:lnTo>
                                <a:pt x="71" y="117"/>
                              </a:lnTo>
                              <a:lnTo>
                                <a:pt x="112" y="205"/>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612" name="Oval 119"/>
                      <p:cNvSpPr>
                        <a:spLocks noChangeArrowheads="1"/>
                      </p:cNvSpPr>
                      <p:nvPr/>
                    </p:nvSpPr>
                    <p:spPr bwMode="auto">
                      <a:xfrm>
                        <a:off x="4182" y="1119"/>
                        <a:ext cx="240" cy="177"/>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13" name="Oval 120"/>
                      <p:cNvSpPr>
                        <a:spLocks noChangeArrowheads="1"/>
                      </p:cNvSpPr>
                      <p:nvPr/>
                    </p:nvSpPr>
                    <p:spPr bwMode="auto">
                      <a:xfrm>
                        <a:off x="4182" y="1228"/>
                        <a:ext cx="167"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14" name="Freeform 121"/>
                      <p:cNvSpPr>
                        <a:spLocks/>
                      </p:cNvSpPr>
                      <p:nvPr/>
                    </p:nvSpPr>
                    <p:spPr bwMode="auto">
                      <a:xfrm>
                        <a:off x="4235" y="1068"/>
                        <a:ext cx="121" cy="224"/>
                      </a:xfrm>
                      <a:custGeom>
                        <a:avLst/>
                        <a:gdLst>
                          <a:gd name="T0" fmla="*/ 110 w 121"/>
                          <a:gd name="T1" fmla="*/ 38 h 224"/>
                          <a:gd name="T2" fmla="*/ 97 w 121"/>
                          <a:gd name="T3" fmla="*/ 85 h 224"/>
                          <a:gd name="T4" fmla="*/ 120 w 121"/>
                          <a:gd name="T5" fmla="*/ 192 h 224"/>
                          <a:gd name="T6" fmla="*/ 72 w 121"/>
                          <a:gd name="T7" fmla="*/ 223 h 224"/>
                          <a:gd name="T8" fmla="*/ 0 w 121"/>
                          <a:gd name="T9" fmla="*/ 95 h 224"/>
                          <a:gd name="T10" fmla="*/ 57 w 121"/>
                          <a:gd name="T11" fmla="*/ 0 h 224"/>
                          <a:gd name="T12" fmla="*/ 110 w 121"/>
                          <a:gd name="T13" fmla="*/ 38 h 224"/>
                        </a:gdLst>
                        <a:ahLst/>
                        <a:cxnLst>
                          <a:cxn ang="0">
                            <a:pos x="T0" y="T1"/>
                          </a:cxn>
                          <a:cxn ang="0">
                            <a:pos x="T2" y="T3"/>
                          </a:cxn>
                          <a:cxn ang="0">
                            <a:pos x="T4" y="T5"/>
                          </a:cxn>
                          <a:cxn ang="0">
                            <a:pos x="T6" y="T7"/>
                          </a:cxn>
                          <a:cxn ang="0">
                            <a:pos x="T8" y="T9"/>
                          </a:cxn>
                          <a:cxn ang="0">
                            <a:pos x="T10" y="T11"/>
                          </a:cxn>
                          <a:cxn ang="0">
                            <a:pos x="T12" y="T13"/>
                          </a:cxn>
                        </a:cxnLst>
                        <a:rect l="0" t="0" r="r" b="b"/>
                        <a:pathLst>
                          <a:path w="121" h="224">
                            <a:moveTo>
                              <a:pt x="110" y="38"/>
                            </a:moveTo>
                            <a:lnTo>
                              <a:pt x="97" y="85"/>
                            </a:lnTo>
                            <a:lnTo>
                              <a:pt x="120" y="192"/>
                            </a:lnTo>
                            <a:lnTo>
                              <a:pt x="72" y="223"/>
                            </a:lnTo>
                            <a:lnTo>
                              <a:pt x="0" y="95"/>
                            </a:lnTo>
                            <a:lnTo>
                              <a:pt x="57" y="0"/>
                            </a:lnTo>
                            <a:lnTo>
                              <a:pt x="110" y="38"/>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608" name="Oval 122"/>
                    <p:cNvSpPr>
                      <a:spLocks noChangeArrowheads="1"/>
                    </p:cNvSpPr>
                    <p:nvPr/>
                  </p:nvSpPr>
                  <p:spPr bwMode="auto">
                    <a:xfrm>
                      <a:off x="4182" y="1336"/>
                      <a:ext cx="129" cy="9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09" name="Oval 123"/>
                    <p:cNvSpPr>
                      <a:spLocks noChangeArrowheads="1"/>
                    </p:cNvSpPr>
                    <p:nvPr/>
                  </p:nvSpPr>
                  <p:spPr bwMode="auto">
                    <a:xfrm>
                      <a:off x="4071" y="982"/>
                      <a:ext cx="168" cy="12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10" name="Freeform 124"/>
                    <p:cNvSpPr>
                      <a:spLocks/>
                    </p:cNvSpPr>
                    <p:nvPr/>
                  </p:nvSpPr>
                  <p:spPr bwMode="auto">
                    <a:xfrm>
                      <a:off x="4224" y="1313"/>
                      <a:ext cx="85" cy="39"/>
                    </a:xfrm>
                    <a:custGeom>
                      <a:avLst/>
                      <a:gdLst>
                        <a:gd name="T0" fmla="*/ 84 w 85"/>
                        <a:gd name="T1" fmla="*/ 24 h 39"/>
                        <a:gd name="T2" fmla="*/ 58 w 85"/>
                        <a:gd name="T3" fmla="*/ 38 h 39"/>
                        <a:gd name="T4" fmla="*/ 0 w 85"/>
                        <a:gd name="T5" fmla="*/ 18 h 39"/>
                        <a:gd name="T6" fmla="*/ 58 w 85"/>
                        <a:gd name="T7" fmla="*/ 0 h 39"/>
                        <a:gd name="T8" fmla="*/ 84 w 85"/>
                        <a:gd name="T9" fmla="*/ 24 h 39"/>
                      </a:gdLst>
                      <a:ahLst/>
                      <a:cxnLst>
                        <a:cxn ang="0">
                          <a:pos x="T0" y="T1"/>
                        </a:cxn>
                        <a:cxn ang="0">
                          <a:pos x="T2" y="T3"/>
                        </a:cxn>
                        <a:cxn ang="0">
                          <a:pos x="T4" y="T5"/>
                        </a:cxn>
                        <a:cxn ang="0">
                          <a:pos x="T6" y="T7"/>
                        </a:cxn>
                        <a:cxn ang="0">
                          <a:pos x="T8" y="T9"/>
                        </a:cxn>
                      </a:cxnLst>
                      <a:rect l="0" t="0" r="r" b="b"/>
                      <a:pathLst>
                        <a:path w="85" h="39">
                          <a:moveTo>
                            <a:pt x="84" y="24"/>
                          </a:moveTo>
                          <a:lnTo>
                            <a:pt x="58" y="38"/>
                          </a:lnTo>
                          <a:lnTo>
                            <a:pt x="0" y="18"/>
                          </a:lnTo>
                          <a:lnTo>
                            <a:pt x="58" y="0"/>
                          </a:lnTo>
                          <a:lnTo>
                            <a:pt x="84" y="24"/>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606" name="Freeform 125"/>
                  <p:cNvSpPr>
                    <a:spLocks/>
                  </p:cNvSpPr>
                  <p:nvPr/>
                </p:nvSpPr>
                <p:spPr bwMode="auto">
                  <a:xfrm>
                    <a:off x="4209" y="1042"/>
                    <a:ext cx="47" cy="68"/>
                  </a:xfrm>
                  <a:custGeom>
                    <a:avLst/>
                    <a:gdLst>
                      <a:gd name="T0" fmla="*/ 23 w 47"/>
                      <a:gd name="T1" fmla="*/ 0 h 68"/>
                      <a:gd name="T2" fmla="*/ 46 w 47"/>
                      <a:gd name="T3" fmla="*/ 1 h 68"/>
                      <a:gd name="T4" fmla="*/ 38 w 47"/>
                      <a:gd name="T5" fmla="*/ 67 h 68"/>
                      <a:gd name="T6" fmla="*/ 0 w 47"/>
                      <a:gd name="T7" fmla="*/ 54 h 68"/>
                      <a:gd name="T8" fmla="*/ 23 w 47"/>
                      <a:gd name="T9" fmla="*/ 0 h 68"/>
                    </a:gdLst>
                    <a:ahLst/>
                    <a:cxnLst>
                      <a:cxn ang="0">
                        <a:pos x="T0" y="T1"/>
                      </a:cxn>
                      <a:cxn ang="0">
                        <a:pos x="T2" y="T3"/>
                      </a:cxn>
                      <a:cxn ang="0">
                        <a:pos x="T4" y="T5"/>
                      </a:cxn>
                      <a:cxn ang="0">
                        <a:pos x="T6" y="T7"/>
                      </a:cxn>
                      <a:cxn ang="0">
                        <a:pos x="T8" y="T9"/>
                      </a:cxn>
                    </a:cxnLst>
                    <a:rect l="0" t="0" r="r" b="b"/>
                    <a:pathLst>
                      <a:path w="47" h="68">
                        <a:moveTo>
                          <a:pt x="23" y="0"/>
                        </a:moveTo>
                        <a:lnTo>
                          <a:pt x="46" y="1"/>
                        </a:lnTo>
                        <a:lnTo>
                          <a:pt x="38" y="67"/>
                        </a:lnTo>
                        <a:lnTo>
                          <a:pt x="0" y="54"/>
                        </a:lnTo>
                        <a:lnTo>
                          <a:pt x="23" y="0"/>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grpSp>
              <p:nvGrpSpPr>
                <p:cNvPr id="596" name="Group 126"/>
                <p:cNvGrpSpPr>
                  <a:grpSpLocks/>
                </p:cNvGrpSpPr>
                <p:nvPr/>
              </p:nvGrpSpPr>
              <p:grpSpPr bwMode="auto">
                <a:xfrm>
                  <a:off x="3926" y="902"/>
                  <a:ext cx="385" cy="556"/>
                  <a:chOff x="3926" y="902"/>
                  <a:chExt cx="385" cy="556"/>
                </a:xfrm>
                <a:grpFill/>
              </p:grpSpPr>
              <p:sp>
                <p:nvSpPr>
                  <p:cNvPr id="599" name="Oval 127"/>
                  <p:cNvSpPr>
                    <a:spLocks noChangeArrowheads="1"/>
                  </p:cNvSpPr>
                  <p:nvPr/>
                </p:nvSpPr>
                <p:spPr bwMode="auto">
                  <a:xfrm>
                    <a:off x="3961" y="1228"/>
                    <a:ext cx="314" cy="230"/>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00" name="Oval 128"/>
                  <p:cNvSpPr>
                    <a:spLocks noChangeArrowheads="1"/>
                  </p:cNvSpPr>
                  <p:nvPr/>
                </p:nvSpPr>
                <p:spPr bwMode="auto">
                  <a:xfrm>
                    <a:off x="3997" y="1065"/>
                    <a:ext cx="314" cy="231"/>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01" name="Oval 129"/>
                  <p:cNvSpPr>
                    <a:spLocks noChangeArrowheads="1"/>
                  </p:cNvSpPr>
                  <p:nvPr/>
                </p:nvSpPr>
                <p:spPr bwMode="auto">
                  <a:xfrm>
                    <a:off x="3926" y="902"/>
                    <a:ext cx="241" cy="177"/>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02" name="Oval 130"/>
                  <p:cNvSpPr>
                    <a:spLocks noChangeArrowheads="1"/>
                  </p:cNvSpPr>
                  <p:nvPr/>
                </p:nvSpPr>
                <p:spPr bwMode="auto">
                  <a:xfrm>
                    <a:off x="4071" y="1010"/>
                    <a:ext cx="131" cy="9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603" name="Freeform 131"/>
                  <p:cNvSpPr>
                    <a:spLocks/>
                  </p:cNvSpPr>
                  <p:nvPr/>
                </p:nvSpPr>
                <p:spPr bwMode="auto">
                  <a:xfrm>
                    <a:off x="4000" y="990"/>
                    <a:ext cx="208" cy="202"/>
                  </a:xfrm>
                  <a:custGeom>
                    <a:avLst/>
                    <a:gdLst>
                      <a:gd name="T0" fmla="*/ 146 w 208"/>
                      <a:gd name="T1" fmla="*/ 8 h 202"/>
                      <a:gd name="T2" fmla="*/ 145 w 208"/>
                      <a:gd name="T3" fmla="*/ 32 h 202"/>
                      <a:gd name="T4" fmla="*/ 194 w 208"/>
                      <a:gd name="T5" fmla="*/ 77 h 202"/>
                      <a:gd name="T6" fmla="*/ 207 w 208"/>
                      <a:gd name="T7" fmla="*/ 82 h 202"/>
                      <a:gd name="T8" fmla="*/ 133 w 208"/>
                      <a:gd name="T9" fmla="*/ 201 h 202"/>
                      <a:gd name="T10" fmla="*/ 0 w 208"/>
                      <a:gd name="T11" fmla="*/ 0 h 202"/>
                      <a:gd name="T12" fmla="*/ 146 w 208"/>
                      <a:gd name="T13" fmla="*/ 8 h 202"/>
                    </a:gdLst>
                    <a:ahLst/>
                    <a:cxnLst>
                      <a:cxn ang="0">
                        <a:pos x="T0" y="T1"/>
                      </a:cxn>
                      <a:cxn ang="0">
                        <a:pos x="T2" y="T3"/>
                      </a:cxn>
                      <a:cxn ang="0">
                        <a:pos x="T4" y="T5"/>
                      </a:cxn>
                      <a:cxn ang="0">
                        <a:pos x="T6" y="T7"/>
                      </a:cxn>
                      <a:cxn ang="0">
                        <a:pos x="T8" y="T9"/>
                      </a:cxn>
                      <a:cxn ang="0">
                        <a:pos x="T10" y="T11"/>
                      </a:cxn>
                      <a:cxn ang="0">
                        <a:pos x="T12" y="T13"/>
                      </a:cxn>
                    </a:cxnLst>
                    <a:rect l="0" t="0" r="r" b="b"/>
                    <a:pathLst>
                      <a:path w="208" h="202">
                        <a:moveTo>
                          <a:pt x="146" y="8"/>
                        </a:moveTo>
                        <a:lnTo>
                          <a:pt x="145" y="32"/>
                        </a:lnTo>
                        <a:lnTo>
                          <a:pt x="194" y="77"/>
                        </a:lnTo>
                        <a:lnTo>
                          <a:pt x="207" y="82"/>
                        </a:lnTo>
                        <a:lnTo>
                          <a:pt x="133" y="201"/>
                        </a:lnTo>
                        <a:lnTo>
                          <a:pt x="0" y="0"/>
                        </a:lnTo>
                        <a:lnTo>
                          <a:pt x="146" y="8"/>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sp>
                <p:nvSpPr>
                  <p:cNvPr id="604" name="Freeform 132"/>
                  <p:cNvSpPr>
                    <a:spLocks/>
                  </p:cNvSpPr>
                  <p:nvPr/>
                </p:nvSpPr>
                <p:spPr bwMode="auto">
                  <a:xfrm>
                    <a:off x="4103" y="1271"/>
                    <a:ext cx="133" cy="54"/>
                  </a:xfrm>
                  <a:custGeom>
                    <a:avLst/>
                    <a:gdLst>
                      <a:gd name="T0" fmla="*/ 117 w 133"/>
                      <a:gd name="T1" fmla="*/ 8 h 54"/>
                      <a:gd name="T2" fmla="*/ 132 w 133"/>
                      <a:gd name="T3" fmla="*/ 25 h 54"/>
                      <a:gd name="T4" fmla="*/ 0 w 133"/>
                      <a:gd name="T5" fmla="*/ 53 h 54"/>
                      <a:gd name="T6" fmla="*/ 4 w 133"/>
                      <a:gd name="T7" fmla="*/ 0 h 54"/>
                      <a:gd name="T8" fmla="*/ 117 w 133"/>
                      <a:gd name="T9" fmla="*/ 8 h 54"/>
                    </a:gdLst>
                    <a:ahLst/>
                    <a:cxnLst>
                      <a:cxn ang="0">
                        <a:pos x="T0" y="T1"/>
                      </a:cxn>
                      <a:cxn ang="0">
                        <a:pos x="T2" y="T3"/>
                      </a:cxn>
                      <a:cxn ang="0">
                        <a:pos x="T4" y="T5"/>
                      </a:cxn>
                      <a:cxn ang="0">
                        <a:pos x="T6" y="T7"/>
                      </a:cxn>
                      <a:cxn ang="0">
                        <a:pos x="T8" y="T9"/>
                      </a:cxn>
                    </a:cxnLst>
                    <a:rect l="0" t="0" r="r" b="b"/>
                    <a:pathLst>
                      <a:path w="133" h="54">
                        <a:moveTo>
                          <a:pt x="117" y="8"/>
                        </a:moveTo>
                        <a:lnTo>
                          <a:pt x="132" y="25"/>
                        </a:lnTo>
                        <a:lnTo>
                          <a:pt x="0" y="53"/>
                        </a:lnTo>
                        <a:lnTo>
                          <a:pt x="4" y="0"/>
                        </a:lnTo>
                        <a:lnTo>
                          <a:pt x="117" y="8"/>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597" name="Oval 133"/>
                <p:cNvSpPr>
                  <a:spLocks noChangeArrowheads="1"/>
                </p:cNvSpPr>
                <p:nvPr/>
              </p:nvSpPr>
              <p:spPr bwMode="auto">
                <a:xfrm>
                  <a:off x="3926" y="1391"/>
                  <a:ext cx="167"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98" name="Freeform 134"/>
                <p:cNvSpPr>
                  <a:spLocks/>
                </p:cNvSpPr>
                <p:nvPr/>
              </p:nvSpPr>
              <p:spPr bwMode="auto">
                <a:xfrm>
                  <a:off x="4041" y="1378"/>
                  <a:ext cx="87" cy="65"/>
                </a:xfrm>
                <a:custGeom>
                  <a:avLst/>
                  <a:gdLst>
                    <a:gd name="T0" fmla="*/ 34 w 87"/>
                    <a:gd name="T1" fmla="*/ 64 h 65"/>
                    <a:gd name="T2" fmla="*/ 86 w 87"/>
                    <a:gd name="T3" fmla="*/ 41 h 65"/>
                    <a:gd name="T4" fmla="*/ 27 w 87"/>
                    <a:gd name="T5" fmla="*/ 0 h 65"/>
                    <a:gd name="T6" fmla="*/ 0 w 87"/>
                    <a:gd name="T7" fmla="*/ 23 h 65"/>
                    <a:gd name="T8" fmla="*/ 34 w 87"/>
                    <a:gd name="T9" fmla="*/ 64 h 65"/>
                  </a:gdLst>
                  <a:ahLst/>
                  <a:cxnLst>
                    <a:cxn ang="0">
                      <a:pos x="T0" y="T1"/>
                    </a:cxn>
                    <a:cxn ang="0">
                      <a:pos x="T2" y="T3"/>
                    </a:cxn>
                    <a:cxn ang="0">
                      <a:pos x="T4" y="T5"/>
                    </a:cxn>
                    <a:cxn ang="0">
                      <a:pos x="T6" y="T7"/>
                    </a:cxn>
                    <a:cxn ang="0">
                      <a:pos x="T8" y="T9"/>
                    </a:cxn>
                  </a:cxnLst>
                  <a:rect l="0" t="0" r="r" b="b"/>
                  <a:pathLst>
                    <a:path w="87" h="65">
                      <a:moveTo>
                        <a:pt x="34" y="64"/>
                      </a:moveTo>
                      <a:lnTo>
                        <a:pt x="86" y="41"/>
                      </a:lnTo>
                      <a:lnTo>
                        <a:pt x="27" y="0"/>
                      </a:lnTo>
                      <a:lnTo>
                        <a:pt x="0" y="23"/>
                      </a:lnTo>
                      <a:lnTo>
                        <a:pt x="34" y="64"/>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591" name="Oval 135"/>
              <p:cNvSpPr>
                <a:spLocks noChangeArrowheads="1"/>
              </p:cNvSpPr>
              <p:nvPr/>
            </p:nvSpPr>
            <p:spPr bwMode="auto">
              <a:xfrm>
                <a:off x="3567" y="1513"/>
                <a:ext cx="204" cy="148"/>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92" name="Oval 136"/>
              <p:cNvSpPr>
                <a:spLocks noChangeArrowheads="1"/>
              </p:cNvSpPr>
              <p:nvPr/>
            </p:nvSpPr>
            <p:spPr bwMode="auto">
              <a:xfrm>
                <a:off x="3742" y="1513"/>
                <a:ext cx="168" cy="123"/>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93" name="Oval 137"/>
              <p:cNvSpPr>
                <a:spLocks noChangeArrowheads="1"/>
              </p:cNvSpPr>
              <p:nvPr/>
            </p:nvSpPr>
            <p:spPr bwMode="auto">
              <a:xfrm>
                <a:off x="3843" y="1469"/>
                <a:ext cx="166" cy="123"/>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94" name="Freeform 138"/>
              <p:cNvSpPr>
                <a:spLocks/>
              </p:cNvSpPr>
              <p:nvPr/>
            </p:nvSpPr>
            <p:spPr bwMode="auto">
              <a:xfrm>
                <a:off x="3696" y="1448"/>
                <a:ext cx="345" cy="171"/>
              </a:xfrm>
              <a:custGeom>
                <a:avLst/>
                <a:gdLst>
                  <a:gd name="T0" fmla="*/ 321 w 345"/>
                  <a:gd name="T1" fmla="*/ 49 h 171"/>
                  <a:gd name="T2" fmla="*/ 288 w 345"/>
                  <a:gd name="T3" fmla="*/ 60 h 171"/>
                  <a:gd name="T4" fmla="*/ 195 w 345"/>
                  <a:gd name="T5" fmla="*/ 129 h 171"/>
                  <a:gd name="T6" fmla="*/ 174 w 345"/>
                  <a:gd name="T7" fmla="*/ 158 h 171"/>
                  <a:gd name="T8" fmla="*/ 73 w 345"/>
                  <a:gd name="T9" fmla="*/ 158 h 171"/>
                  <a:gd name="T10" fmla="*/ 52 w 345"/>
                  <a:gd name="T11" fmla="*/ 170 h 171"/>
                  <a:gd name="T12" fmla="*/ 0 w 345"/>
                  <a:gd name="T13" fmla="*/ 119 h 171"/>
                  <a:gd name="T14" fmla="*/ 233 w 345"/>
                  <a:gd name="T15" fmla="*/ 0 h 171"/>
                  <a:gd name="T16" fmla="*/ 344 w 345"/>
                  <a:gd name="T17" fmla="*/ 27 h 171"/>
                  <a:gd name="T18" fmla="*/ 321 w 345"/>
                  <a:gd name="T19" fmla="*/ 4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5" h="171">
                    <a:moveTo>
                      <a:pt x="321" y="49"/>
                    </a:moveTo>
                    <a:lnTo>
                      <a:pt x="288" y="60"/>
                    </a:lnTo>
                    <a:lnTo>
                      <a:pt x="195" y="129"/>
                    </a:lnTo>
                    <a:lnTo>
                      <a:pt x="174" y="158"/>
                    </a:lnTo>
                    <a:lnTo>
                      <a:pt x="73" y="158"/>
                    </a:lnTo>
                    <a:lnTo>
                      <a:pt x="52" y="170"/>
                    </a:lnTo>
                    <a:lnTo>
                      <a:pt x="0" y="119"/>
                    </a:lnTo>
                    <a:lnTo>
                      <a:pt x="233" y="0"/>
                    </a:lnTo>
                    <a:lnTo>
                      <a:pt x="344" y="27"/>
                    </a:lnTo>
                    <a:lnTo>
                      <a:pt x="321" y="49"/>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grpSp>
          <p:nvGrpSpPr>
            <p:cNvPr id="561" name="Group 139"/>
            <p:cNvGrpSpPr>
              <a:grpSpLocks/>
            </p:cNvGrpSpPr>
            <p:nvPr/>
          </p:nvGrpSpPr>
          <p:grpSpPr bwMode="auto">
            <a:xfrm>
              <a:off x="2248" y="907"/>
              <a:ext cx="556" cy="525"/>
              <a:chOff x="2248" y="907"/>
              <a:chExt cx="556" cy="525"/>
            </a:xfrm>
            <a:grpFill/>
          </p:grpSpPr>
          <p:grpSp>
            <p:nvGrpSpPr>
              <p:cNvPr id="575" name="Group 140"/>
              <p:cNvGrpSpPr>
                <a:grpSpLocks/>
              </p:cNvGrpSpPr>
              <p:nvPr/>
            </p:nvGrpSpPr>
            <p:grpSpPr bwMode="auto">
              <a:xfrm>
                <a:off x="2248" y="982"/>
                <a:ext cx="299" cy="314"/>
                <a:chOff x="2248" y="982"/>
                <a:chExt cx="299" cy="314"/>
              </a:xfrm>
              <a:grpFill/>
            </p:grpSpPr>
            <p:sp>
              <p:nvSpPr>
                <p:cNvPr id="586" name="Oval 141"/>
                <p:cNvSpPr>
                  <a:spLocks noChangeArrowheads="1"/>
                </p:cNvSpPr>
                <p:nvPr/>
              </p:nvSpPr>
              <p:spPr bwMode="auto">
                <a:xfrm>
                  <a:off x="2248" y="1091"/>
                  <a:ext cx="129" cy="96"/>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87" name="Oval 142"/>
                <p:cNvSpPr>
                  <a:spLocks noChangeArrowheads="1"/>
                </p:cNvSpPr>
                <p:nvPr/>
              </p:nvSpPr>
              <p:spPr bwMode="auto">
                <a:xfrm>
                  <a:off x="2270" y="1174"/>
                  <a:ext cx="167"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88" name="Oval 143"/>
                <p:cNvSpPr>
                  <a:spLocks noChangeArrowheads="1"/>
                </p:cNvSpPr>
                <p:nvPr/>
              </p:nvSpPr>
              <p:spPr bwMode="auto">
                <a:xfrm>
                  <a:off x="2307" y="982"/>
                  <a:ext cx="240" cy="177"/>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89" name="Freeform 144"/>
                <p:cNvSpPr>
                  <a:spLocks/>
                </p:cNvSpPr>
                <p:nvPr/>
              </p:nvSpPr>
              <p:spPr bwMode="auto">
                <a:xfrm>
                  <a:off x="2291" y="1104"/>
                  <a:ext cx="84" cy="95"/>
                </a:xfrm>
                <a:custGeom>
                  <a:avLst/>
                  <a:gdLst>
                    <a:gd name="T0" fmla="*/ 47 w 84"/>
                    <a:gd name="T1" fmla="*/ 0 h 95"/>
                    <a:gd name="T2" fmla="*/ 0 w 84"/>
                    <a:gd name="T3" fmla="*/ 18 h 95"/>
                    <a:gd name="T4" fmla="*/ 1 w 84"/>
                    <a:gd name="T5" fmla="*/ 76 h 95"/>
                    <a:gd name="T6" fmla="*/ 16 w 84"/>
                    <a:gd name="T7" fmla="*/ 94 h 95"/>
                    <a:gd name="T8" fmla="*/ 83 w 84"/>
                    <a:gd name="T9" fmla="*/ 76 h 95"/>
                    <a:gd name="T10" fmla="*/ 47 w 84"/>
                    <a:gd name="T11" fmla="*/ 0 h 95"/>
                  </a:gdLst>
                  <a:ahLst/>
                  <a:cxnLst>
                    <a:cxn ang="0">
                      <a:pos x="T0" y="T1"/>
                    </a:cxn>
                    <a:cxn ang="0">
                      <a:pos x="T2" y="T3"/>
                    </a:cxn>
                    <a:cxn ang="0">
                      <a:pos x="T4" y="T5"/>
                    </a:cxn>
                    <a:cxn ang="0">
                      <a:pos x="T6" y="T7"/>
                    </a:cxn>
                    <a:cxn ang="0">
                      <a:pos x="T8" y="T9"/>
                    </a:cxn>
                    <a:cxn ang="0">
                      <a:pos x="T10" y="T11"/>
                    </a:cxn>
                  </a:cxnLst>
                  <a:rect l="0" t="0" r="r" b="b"/>
                  <a:pathLst>
                    <a:path w="84" h="95">
                      <a:moveTo>
                        <a:pt x="47" y="0"/>
                      </a:moveTo>
                      <a:lnTo>
                        <a:pt x="0" y="18"/>
                      </a:lnTo>
                      <a:lnTo>
                        <a:pt x="1" y="76"/>
                      </a:lnTo>
                      <a:lnTo>
                        <a:pt x="16" y="94"/>
                      </a:lnTo>
                      <a:lnTo>
                        <a:pt x="83" y="76"/>
                      </a:lnTo>
                      <a:lnTo>
                        <a:pt x="47" y="0"/>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grpSp>
            <p:nvGrpSpPr>
              <p:cNvPr id="576" name="Group 145"/>
              <p:cNvGrpSpPr>
                <a:grpSpLocks/>
              </p:cNvGrpSpPr>
              <p:nvPr/>
            </p:nvGrpSpPr>
            <p:grpSpPr bwMode="auto">
              <a:xfrm>
                <a:off x="2344" y="907"/>
                <a:ext cx="460" cy="525"/>
                <a:chOff x="2344" y="907"/>
                <a:chExt cx="460" cy="525"/>
              </a:xfrm>
              <a:grpFill/>
            </p:grpSpPr>
            <p:sp>
              <p:nvSpPr>
                <p:cNvPr id="578" name="Oval 146"/>
                <p:cNvSpPr>
                  <a:spLocks noChangeArrowheads="1"/>
                </p:cNvSpPr>
                <p:nvPr/>
              </p:nvSpPr>
              <p:spPr bwMode="auto">
                <a:xfrm>
                  <a:off x="2491" y="929"/>
                  <a:ext cx="313" cy="230"/>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79" name="Oval 147"/>
                <p:cNvSpPr>
                  <a:spLocks noChangeArrowheads="1"/>
                </p:cNvSpPr>
                <p:nvPr/>
              </p:nvSpPr>
              <p:spPr bwMode="auto">
                <a:xfrm>
                  <a:off x="2344" y="1091"/>
                  <a:ext cx="167"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80" name="Oval 148"/>
                <p:cNvSpPr>
                  <a:spLocks noChangeArrowheads="1"/>
                </p:cNvSpPr>
                <p:nvPr/>
              </p:nvSpPr>
              <p:spPr bwMode="auto">
                <a:xfrm>
                  <a:off x="2380" y="1174"/>
                  <a:ext cx="242" cy="176"/>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81" name="Oval 149"/>
                <p:cNvSpPr>
                  <a:spLocks noChangeArrowheads="1"/>
                </p:cNvSpPr>
                <p:nvPr/>
              </p:nvSpPr>
              <p:spPr bwMode="auto">
                <a:xfrm>
                  <a:off x="2454" y="1254"/>
                  <a:ext cx="240" cy="178"/>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82" name="Oval 150"/>
                <p:cNvSpPr>
                  <a:spLocks noChangeArrowheads="1"/>
                </p:cNvSpPr>
                <p:nvPr/>
              </p:nvSpPr>
              <p:spPr bwMode="auto">
                <a:xfrm>
                  <a:off x="2471" y="1042"/>
                  <a:ext cx="214" cy="151"/>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83" name="Oval 151"/>
                <p:cNvSpPr>
                  <a:spLocks noChangeArrowheads="1"/>
                </p:cNvSpPr>
                <p:nvPr/>
              </p:nvSpPr>
              <p:spPr bwMode="auto">
                <a:xfrm>
                  <a:off x="2656" y="907"/>
                  <a:ext cx="129" cy="9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84" name="Freeform 152"/>
                <p:cNvSpPr>
                  <a:spLocks/>
                </p:cNvSpPr>
                <p:nvPr/>
              </p:nvSpPr>
              <p:spPr bwMode="auto">
                <a:xfrm>
                  <a:off x="2541" y="1010"/>
                  <a:ext cx="151" cy="76"/>
                </a:xfrm>
                <a:custGeom>
                  <a:avLst/>
                  <a:gdLst>
                    <a:gd name="T0" fmla="*/ 0 w 151"/>
                    <a:gd name="T1" fmla="*/ 20 h 76"/>
                    <a:gd name="T2" fmla="*/ 19 w 151"/>
                    <a:gd name="T3" fmla="*/ 56 h 76"/>
                    <a:gd name="T4" fmla="*/ 150 w 151"/>
                    <a:gd name="T5" fmla="*/ 75 h 76"/>
                    <a:gd name="T6" fmla="*/ 150 w 151"/>
                    <a:gd name="T7" fmla="*/ 28 h 76"/>
                    <a:gd name="T8" fmla="*/ 9 w 151"/>
                    <a:gd name="T9" fmla="*/ 0 h 76"/>
                    <a:gd name="T10" fmla="*/ 0 w 151"/>
                    <a:gd name="T11" fmla="*/ 20 h 76"/>
                  </a:gdLst>
                  <a:ahLst/>
                  <a:cxnLst>
                    <a:cxn ang="0">
                      <a:pos x="T0" y="T1"/>
                    </a:cxn>
                    <a:cxn ang="0">
                      <a:pos x="T2" y="T3"/>
                    </a:cxn>
                    <a:cxn ang="0">
                      <a:pos x="T4" y="T5"/>
                    </a:cxn>
                    <a:cxn ang="0">
                      <a:pos x="T6" y="T7"/>
                    </a:cxn>
                    <a:cxn ang="0">
                      <a:pos x="T8" y="T9"/>
                    </a:cxn>
                    <a:cxn ang="0">
                      <a:pos x="T10" y="T11"/>
                    </a:cxn>
                  </a:cxnLst>
                  <a:rect l="0" t="0" r="r" b="b"/>
                  <a:pathLst>
                    <a:path w="151" h="76">
                      <a:moveTo>
                        <a:pt x="0" y="20"/>
                      </a:moveTo>
                      <a:lnTo>
                        <a:pt x="19" y="56"/>
                      </a:lnTo>
                      <a:lnTo>
                        <a:pt x="150" y="75"/>
                      </a:lnTo>
                      <a:lnTo>
                        <a:pt x="150" y="28"/>
                      </a:lnTo>
                      <a:lnTo>
                        <a:pt x="9" y="0"/>
                      </a:lnTo>
                      <a:lnTo>
                        <a:pt x="0" y="20"/>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sp>
              <p:nvSpPr>
                <p:cNvPr id="585" name="Freeform 153"/>
                <p:cNvSpPr>
                  <a:spLocks/>
                </p:cNvSpPr>
                <p:nvPr/>
              </p:nvSpPr>
              <p:spPr bwMode="auto">
                <a:xfrm>
                  <a:off x="2394" y="1149"/>
                  <a:ext cx="172" cy="159"/>
                </a:xfrm>
                <a:custGeom>
                  <a:avLst/>
                  <a:gdLst>
                    <a:gd name="T0" fmla="*/ 106 w 172"/>
                    <a:gd name="T1" fmla="*/ 0 h 159"/>
                    <a:gd name="T2" fmla="*/ 0 w 172"/>
                    <a:gd name="T3" fmla="*/ 40 h 159"/>
                    <a:gd name="T4" fmla="*/ 44 w 172"/>
                    <a:gd name="T5" fmla="*/ 71 h 159"/>
                    <a:gd name="T6" fmla="*/ 50 w 172"/>
                    <a:gd name="T7" fmla="*/ 148 h 159"/>
                    <a:gd name="T8" fmla="*/ 75 w 172"/>
                    <a:gd name="T9" fmla="*/ 158 h 159"/>
                    <a:gd name="T10" fmla="*/ 164 w 172"/>
                    <a:gd name="T11" fmla="*/ 108 h 159"/>
                    <a:gd name="T12" fmla="*/ 171 w 172"/>
                    <a:gd name="T13" fmla="*/ 16 h 159"/>
                    <a:gd name="T14" fmla="*/ 106 w 172"/>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59">
                      <a:moveTo>
                        <a:pt x="106" y="0"/>
                      </a:moveTo>
                      <a:lnTo>
                        <a:pt x="0" y="40"/>
                      </a:lnTo>
                      <a:lnTo>
                        <a:pt x="44" y="71"/>
                      </a:lnTo>
                      <a:lnTo>
                        <a:pt x="50" y="148"/>
                      </a:lnTo>
                      <a:lnTo>
                        <a:pt x="75" y="158"/>
                      </a:lnTo>
                      <a:lnTo>
                        <a:pt x="164" y="108"/>
                      </a:lnTo>
                      <a:lnTo>
                        <a:pt x="171" y="16"/>
                      </a:lnTo>
                      <a:lnTo>
                        <a:pt x="106" y="0"/>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577" name="Freeform 154"/>
              <p:cNvSpPr>
                <a:spLocks/>
              </p:cNvSpPr>
              <p:nvPr/>
            </p:nvSpPr>
            <p:spPr bwMode="auto">
              <a:xfrm>
                <a:off x="2650" y="963"/>
                <a:ext cx="88" cy="75"/>
              </a:xfrm>
              <a:custGeom>
                <a:avLst/>
                <a:gdLst>
                  <a:gd name="T0" fmla="*/ 0 w 88"/>
                  <a:gd name="T1" fmla="*/ 39 h 75"/>
                  <a:gd name="T2" fmla="*/ 37 w 88"/>
                  <a:gd name="T3" fmla="*/ 0 h 75"/>
                  <a:gd name="T4" fmla="*/ 87 w 88"/>
                  <a:gd name="T5" fmla="*/ 39 h 75"/>
                  <a:gd name="T6" fmla="*/ 45 w 88"/>
                  <a:gd name="T7" fmla="*/ 74 h 75"/>
                  <a:gd name="T8" fmla="*/ 0 w 88"/>
                  <a:gd name="T9" fmla="*/ 39 h 75"/>
                </a:gdLst>
                <a:ahLst/>
                <a:cxnLst>
                  <a:cxn ang="0">
                    <a:pos x="T0" y="T1"/>
                  </a:cxn>
                  <a:cxn ang="0">
                    <a:pos x="T2" y="T3"/>
                  </a:cxn>
                  <a:cxn ang="0">
                    <a:pos x="T4" y="T5"/>
                  </a:cxn>
                  <a:cxn ang="0">
                    <a:pos x="T6" y="T7"/>
                  </a:cxn>
                  <a:cxn ang="0">
                    <a:pos x="T8" y="T9"/>
                  </a:cxn>
                </a:cxnLst>
                <a:rect l="0" t="0" r="r" b="b"/>
                <a:pathLst>
                  <a:path w="88" h="75">
                    <a:moveTo>
                      <a:pt x="0" y="39"/>
                    </a:moveTo>
                    <a:lnTo>
                      <a:pt x="37" y="0"/>
                    </a:lnTo>
                    <a:lnTo>
                      <a:pt x="87" y="39"/>
                    </a:lnTo>
                    <a:lnTo>
                      <a:pt x="45" y="74"/>
                    </a:lnTo>
                    <a:lnTo>
                      <a:pt x="0" y="39"/>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grpSp>
          <p:nvGrpSpPr>
            <p:cNvPr id="562" name="Group 155"/>
            <p:cNvGrpSpPr>
              <a:grpSpLocks/>
            </p:cNvGrpSpPr>
            <p:nvPr/>
          </p:nvGrpSpPr>
          <p:grpSpPr bwMode="auto">
            <a:xfrm>
              <a:off x="2529" y="820"/>
              <a:ext cx="1638" cy="883"/>
              <a:chOff x="2529" y="820"/>
              <a:chExt cx="1638" cy="883"/>
            </a:xfrm>
            <a:grpFill/>
          </p:grpSpPr>
          <p:sp>
            <p:nvSpPr>
              <p:cNvPr id="563" name="Oval 156"/>
              <p:cNvSpPr>
                <a:spLocks noChangeArrowheads="1"/>
              </p:cNvSpPr>
              <p:nvPr/>
            </p:nvSpPr>
            <p:spPr bwMode="auto">
              <a:xfrm>
                <a:off x="3042" y="848"/>
                <a:ext cx="388" cy="28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64" name="Oval 157"/>
              <p:cNvSpPr>
                <a:spLocks noChangeArrowheads="1"/>
              </p:cNvSpPr>
              <p:nvPr/>
            </p:nvSpPr>
            <p:spPr bwMode="auto">
              <a:xfrm>
                <a:off x="3374" y="820"/>
                <a:ext cx="313" cy="230"/>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65" name="Oval 158"/>
              <p:cNvSpPr>
                <a:spLocks noChangeArrowheads="1"/>
              </p:cNvSpPr>
              <p:nvPr/>
            </p:nvSpPr>
            <p:spPr bwMode="auto">
              <a:xfrm>
                <a:off x="3668" y="1065"/>
                <a:ext cx="499" cy="367"/>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66" name="Oval 159"/>
              <p:cNvSpPr>
                <a:spLocks noChangeArrowheads="1"/>
              </p:cNvSpPr>
              <p:nvPr/>
            </p:nvSpPr>
            <p:spPr bwMode="auto">
              <a:xfrm>
                <a:off x="2712" y="1228"/>
                <a:ext cx="570" cy="420"/>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67" name="Oval 160"/>
              <p:cNvSpPr>
                <a:spLocks noChangeArrowheads="1"/>
              </p:cNvSpPr>
              <p:nvPr/>
            </p:nvSpPr>
            <p:spPr bwMode="auto">
              <a:xfrm>
                <a:off x="3521" y="1282"/>
                <a:ext cx="422" cy="31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68" name="Oval 161"/>
              <p:cNvSpPr>
                <a:spLocks noChangeArrowheads="1"/>
              </p:cNvSpPr>
              <p:nvPr/>
            </p:nvSpPr>
            <p:spPr bwMode="auto">
              <a:xfrm>
                <a:off x="2564" y="1310"/>
                <a:ext cx="315" cy="229"/>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69" name="Oval 162"/>
              <p:cNvSpPr>
                <a:spLocks noChangeArrowheads="1"/>
              </p:cNvSpPr>
              <p:nvPr/>
            </p:nvSpPr>
            <p:spPr bwMode="auto">
              <a:xfrm>
                <a:off x="2529" y="1119"/>
                <a:ext cx="312" cy="230"/>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70" name="Oval 163"/>
              <p:cNvSpPr>
                <a:spLocks noChangeArrowheads="1"/>
              </p:cNvSpPr>
              <p:nvPr/>
            </p:nvSpPr>
            <p:spPr bwMode="auto">
              <a:xfrm>
                <a:off x="2675" y="902"/>
                <a:ext cx="498" cy="366"/>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71" name="Oval 164"/>
              <p:cNvSpPr>
                <a:spLocks noChangeArrowheads="1"/>
              </p:cNvSpPr>
              <p:nvPr/>
            </p:nvSpPr>
            <p:spPr bwMode="auto">
              <a:xfrm>
                <a:off x="3115" y="1336"/>
                <a:ext cx="500" cy="367"/>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72" name="Oval 165"/>
              <p:cNvSpPr>
                <a:spLocks noChangeArrowheads="1"/>
              </p:cNvSpPr>
              <p:nvPr/>
            </p:nvSpPr>
            <p:spPr bwMode="auto">
              <a:xfrm>
                <a:off x="3742" y="929"/>
                <a:ext cx="386" cy="28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73" name="Oval 166"/>
              <p:cNvSpPr>
                <a:spLocks noChangeArrowheads="1"/>
              </p:cNvSpPr>
              <p:nvPr/>
            </p:nvSpPr>
            <p:spPr bwMode="auto">
              <a:xfrm>
                <a:off x="3631" y="820"/>
                <a:ext cx="351" cy="258"/>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574" name="Freeform 167"/>
              <p:cNvSpPr>
                <a:spLocks/>
              </p:cNvSpPr>
              <p:nvPr/>
            </p:nvSpPr>
            <p:spPr bwMode="auto">
              <a:xfrm>
                <a:off x="2661" y="889"/>
                <a:ext cx="1415" cy="700"/>
              </a:xfrm>
              <a:custGeom>
                <a:avLst/>
                <a:gdLst>
                  <a:gd name="T0" fmla="*/ 436 w 1415"/>
                  <a:gd name="T1" fmla="*/ 70 h 700"/>
                  <a:gd name="T2" fmla="*/ 494 w 1415"/>
                  <a:gd name="T3" fmla="*/ 20 h 700"/>
                  <a:gd name="T4" fmla="*/ 759 w 1415"/>
                  <a:gd name="T5" fmla="*/ 24 h 700"/>
                  <a:gd name="T6" fmla="*/ 947 w 1415"/>
                  <a:gd name="T7" fmla="*/ 0 h 700"/>
                  <a:gd name="T8" fmla="*/ 1180 w 1415"/>
                  <a:gd name="T9" fmla="*/ 83 h 700"/>
                  <a:gd name="T10" fmla="*/ 1300 w 1415"/>
                  <a:gd name="T11" fmla="*/ 60 h 700"/>
                  <a:gd name="T12" fmla="*/ 1362 w 1415"/>
                  <a:gd name="T13" fmla="*/ 70 h 700"/>
                  <a:gd name="T14" fmla="*/ 1376 w 1415"/>
                  <a:gd name="T15" fmla="*/ 278 h 700"/>
                  <a:gd name="T16" fmla="*/ 1414 w 1415"/>
                  <a:gd name="T17" fmla="*/ 311 h 700"/>
                  <a:gd name="T18" fmla="*/ 1304 w 1415"/>
                  <a:gd name="T19" fmla="*/ 472 h 700"/>
                  <a:gd name="T20" fmla="*/ 1185 w 1415"/>
                  <a:gd name="T21" fmla="*/ 363 h 700"/>
                  <a:gd name="T22" fmla="*/ 1153 w 1415"/>
                  <a:gd name="T23" fmla="*/ 418 h 700"/>
                  <a:gd name="T24" fmla="*/ 986 w 1415"/>
                  <a:gd name="T25" fmla="*/ 640 h 700"/>
                  <a:gd name="T26" fmla="*/ 427 w 1415"/>
                  <a:gd name="T27" fmla="*/ 699 h 700"/>
                  <a:gd name="T28" fmla="*/ 135 w 1415"/>
                  <a:gd name="T29" fmla="*/ 655 h 700"/>
                  <a:gd name="T30" fmla="*/ 45 w 1415"/>
                  <a:gd name="T31" fmla="*/ 519 h 700"/>
                  <a:gd name="T32" fmla="*/ 45 w 1415"/>
                  <a:gd name="T33" fmla="*/ 379 h 700"/>
                  <a:gd name="T34" fmla="*/ 0 w 1415"/>
                  <a:gd name="T35" fmla="*/ 261 h 700"/>
                  <a:gd name="T36" fmla="*/ 436 w 1415"/>
                  <a:gd name="T37" fmla="*/ 7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00">
                    <a:moveTo>
                      <a:pt x="436" y="70"/>
                    </a:moveTo>
                    <a:lnTo>
                      <a:pt x="494" y="20"/>
                    </a:lnTo>
                    <a:lnTo>
                      <a:pt x="759" y="24"/>
                    </a:lnTo>
                    <a:lnTo>
                      <a:pt x="947" y="0"/>
                    </a:lnTo>
                    <a:lnTo>
                      <a:pt x="1180" y="83"/>
                    </a:lnTo>
                    <a:lnTo>
                      <a:pt x="1300" y="60"/>
                    </a:lnTo>
                    <a:lnTo>
                      <a:pt x="1362" y="70"/>
                    </a:lnTo>
                    <a:lnTo>
                      <a:pt x="1376" y="278"/>
                    </a:lnTo>
                    <a:lnTo>
                      <a:pt x="1414" y="311"/>
                    </a:lnTo>
                    <a:lnTo>
                      <a:pt x="1304" y="472"/>
                    </a:lnTo>
                    <a:lnTo>
                      <a:pt x="1185" y="363"/>
                    </a:lnTo>
                    <a:lnTo>
                      <a:pt x="1153" y="418"/>
                    </a:lnTo>
                    <a:lnTo>
                      <a:pt x="986" y="640"/>
                    </a:lnTo>
                    <a:lnTo>
                      <a:pt x="427" y="699"/>
                    </a:lnTo>
                    <a:lnTo>
                      <a:pt x="135" y="655"/>
                    </a:lnTo>
                    <a:lnTo>
                      <a:pt x="45" y="519"/>
                    </a:lnTo>
                    <a:lnTo>
                      <a:pt x="45" y="379"/>
                    </a:lnTo>
                    <a:lnTo>
                      <a:pt x="0" y="261"/>
                    </a:lnTo>
                    <a:lnTo>
                      <a:pt x="436" y="70"/>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dirty="0">
                  <a:latin typeface="微软雅黑" pitchFamily="34" charset="-122"/>
                  <a:ea typeface="微软雅黑" pitchFamily="34" charset="-122"/>
                </a:endParaRPr>
              </a:p>
            </p:txBody>
          </p:sp>
        </p:grpSp>
      </p:grpSp>
      <p:sp>
        <p:nvSpPr>
          <p:cNvPr id="4" name="矩形 3"/>
          <p:cNvSpPr/>
          <p:nvPr/>
        </p:nvSpPr>
        <p:spPr>
          <a:xfrm>
            <a:off x="789685" y="1356232"/>
            <a:ext cx="5373587" cy="502766"/>
          </a:xfrm>
          <a:prstGeom prst="rect">
            <a:avLst/>
          </a:prstGeom>
        </p:spPr>
        <p:txBody>
          <a:bodyPr wrap="none">
            <a:spAutoFit/>
          </a:bodyPr>
          <a:lstStyle/>
          <a:p>
            <a:pPr marL="457200" indent="-457200">
              <a:buFont typeface="Wingdings" panose="05000000000000000000" pitchFamily="2" charset="2"/>
              <a:buChar char="Ø"/>
            </a:pPr>
            <a:r>
              <a:rPr lang="zh-CN" altLang="en-US" sz="2667" dirty="0">
                <a:latin typeface="微软雅黑" pitchFamily="34" charset="-122"/>
                <a:ea typeface="微软雅黑" pitchFamily="34" charset="-122"/>
              </a:rPr>
              <a:t>路由器 </a:t>
            </a:r>
            <a:r>
              <a:rPr lang="en-US" altLang="zh-CN" sz="2667" dirty="0">
                <a:latin typeface="微软雅黑" panose="020B0503020204020204" pitchFamily="34" charset="-122"/>
                <a:ea typeface="微软雅黑" panose="020B0503020204020204" pitchFamily="34" charset="-122"/>
              </a:rPr>
              <a:t>R</a:t>
            </a:r>
            <a:r>
              <a:rPr lang="en-US" altLang="zh-CN" sz="2667" baseline="-25000" dirty="0">
                <a:latin typeface="微软雅黑" panose="020B0503020204020204" pitchFamily="34" charset="-122"/>
                <a:ea typeface="微软雅黑" panose="020B0503020204020204" pitchFamily="34" charset="-122"/>
              </a:rPr>
              <a:t>1</a:t>
            </a:r>
            <a:r>
              <a:rPr lang="en-US" altLang="zh-CN" sz="2667" dirty="0">
                <a:latin typeface="微软雅黑" pitchFamily="34" charset="-122"/>
                <a:ea typeface="微软雅黑" pitchFamily="34" charset="-122"/>
              </a:rPr>
              <a:t> </a:t>
            </a:r>
            <a:r>
              <a:rPr lang="zh-CN" altLang="en-US" sz="2667" dirty="0">
                <a:latin typeface="微软雅黑" pitchFamily="34" charset="-122"/>
                <a:ea typeface="微软雅黑" pitchFamily="34" charset="-122"/>
              </a:rPr>
              <a:t>到 </a:t>
            </a:r>
            <a:r>
              <a:rPr lang="en-US" altLang="zh-CN" sz="2667" dirty="0">
                <a:latin typeface="微软雅黑" panose="020B0503020204020204" pitchFamily="34" charset="-122"/>
                <a:ea typeface="微软雅黑" panose="020B0503020204020204" pitchFamily="34" charset="-122"/>
              </a:rPr>
              <a:t>R</a:t>
            </a:r>
            <a:r>
              <a:rPr lang="en-US" altLang="zh-CN" sz="2667" baseline="-25000" dirty="0">
                <a:latin typeface="微软雅黑" panose="020B0503020204020204" pitchFamily="34" charset="-122"/>
                <a:ea typeface="微软雅黑" panose="020B0503020204020204" pitchFamily="34" charset="-122"/>
              </a:rPr>
              <a:t>2</a:t>
            </a:r>
            <a:r>
              <a:rPr lang="en-US" altLang="zh-CN" sz="2667" dirty="0">
                <a:latin typeface="微软雅黑" pitchFamily="34" charset="-122"/>
                <a:ea typeface="微软雅黑" pitchFamily="34" charset="-122"/>
              </a:rPr>
              <a:t> </a:t>
            </a:r>
            <a:r>
              <a:rPr lang="zh-CN" altLang="en-US" sz="2667" dirty="0">
                <a:latin typeface="微软雅黑" pitchFamily="34" charset="-122"/>
                <a:ea typeface="微软雅黑" pitchFamily="34" charset="-122"/>
              </a:rPr>
              <a:t>的安全关联 </a:t>
            </a:r>
            <a:r>
              <a:rPr lang="en-US" altLang="zh-CN" sz="2667" dirty="0">
                <a:latin typeface="微软雅黑" pitchFamily="34" charset="-122"/>
                <a:ea typeface="微软雅黑" pitchFamily="34" charset="-122"/>
              </a:rPr>
              <a:t>SA</a:t>
            </a:r>
            <a:endParaRPr lang="zh-CN" altLang="en-US" sz="2667" dirty="0">
              <a:latin typeface="微软雅黑" pitchFamily="34" charset="-122"/>
              <a:ea typeface="微软雅黑" pitchFamily="34" charset="-122"/>
            </a:endParaRPr>
          </a:p>
        </p:txBody>
      </p:sp>
      <p:sp>
        <p:nvSpPr>
          <p:cNvPr id="5" name="矩形 4"/>
          <p:cNvSpPr/>
          <p:nvPr/>
        </p:nvSpPr>
        <p:spPr>
          <a:xfrm>
            <a:off x="1817967" y="2161284"/>
            <a:ext cx="8750637" cy="707886"/>
          </a:xfrm>
          <a:prstGeom prst="rect">
            <a:avLst/>
          </a:prstGeom>
          <a:solidFill>
            <a:srgbClr val="7030A0"/>
          </a:solidFill>
          <a:ln>
            <a:solidFill>
              <a:schemeClr val="tx1"/>
            </a:solidFill>
          </a:ln>
        </p:spPr>
        <p:txBody>
          <a:bodyPr wrap="square">
            <a:spAutoFit/>
          </a:bodyPr>
          <a:lstStyle/>
          <a:p>
            <a:pPr algn="ctr"/>
            <a:r>
              <a:rPr lang="zh-CN" altLang="en-US" sz="2000" dirty="0">
                <a:solidFill>
                  <a:schemeClr val="bg1"/>
                </a:solidFill>
                <a:latin typeface="微软雅黑" pitchFamily="34" charset="-122"/>
                <a:ea typeface="微软雅黑" pitchFamily="34" charset="-122"/>
              </a:rPr>
              <a:t>假定公司总部的主机 </a:t>
            </a:r>
            <a:r>
              <a:rPr lang="en-US" altLang="zh-CN" sz="2000" dirty="0">
                <a:solidFill>
                  <a:schemeClr val="bg1"/>
                </a:solidFill>
                <a:latin typeface="微软雅黑" panose="020B0503020204020204" pitchFamily="34" charset="-122"/>
                <a:ea typeface="微软雅黑" panose="020B0503020204020204" pitchFamily="34" charset="-122"/>
              </a:rPr>
              <a:t>H</a:t>
            </a:r>
            <a:r>
              <a:rPr lang="en-US" altLang="zh-CN" sz="2000" baseline="-25000" dirty="0">
                <a:solidFill>
                  <a:schemeClr val="bg1"/>
                </a:solidFill>
                <a:latin typeface="微软雅黑" panose="020B0503020204020204" pitchFamily="34" charset="-122"/>
                <a:ea typeface="微软雅黑" panose="020B0503020204020204" pitchFamily="34" charset="-122"/>
              </a:rPr>
              <a:t>1</a:t>
            </a:r>
            <a:r>
              <a:rPr lang="en-US" altLang="zh-CN" sz="2000" dirty="0">
                <a:solidFill>
                  <a:schemeClr val="bg1"/>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要和分公司的主机 </a:t>
            </a:r>
            <a:r>
              <a:rPr lang="en-US" altLang="zh-CN" sz="2000" dirty="0">
                <a:solidFill>
                  <a:schemeClr val="bg1"/>
                </a:solidFill>
                <a:latin typeface="微软雅黑" panose="020B0503020204020204" pitchFamily="34" charset="-122"/>
                <a:ea typeface="微软雅黑" panose="020B0503020204020204" pitchFamily="34" charset="-122"/>
              </a:rPr>
              <a:t>H</a:t>
            </a:r>
            <a:r>
              <a:rPr lang="en-US" altLang="zh-CN" sz="2000" baseline="-25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通过互联网进行安全通信</a:t>
            </a:r>
            <a:endParaRPr lang="en-US" altLang="zh-CN" sz="2000" dirty="0">
              <a:solidFill>
                <a:schemeClr val="bg1"/>
              </a:solidFill>
              <a:latin typeface="微软雅黑" pitchFamily="34" charset="-122"/>
              <a:ea typeface="微软雅黑" pitchFamily="34" charset="-122"/>
            </a:endParaRPr>
          </a:p>
          <a:p>
            <a:pPr algn="ctr"/>
            <a:r>
              <a:rPr lang="zh-CN" altLang="en-US" sz="2000" dirty="0">
                <a:solidFill>
                  <a:schemeClr val="bg1"/>
                </a:solidFill>
                <a:latin typeface="微软雅黑" pitchFamily="34" charset="-122"/>
                <a:ea typeface="微软雅黑" pitchFamily="34" charset="-122"/>
              </a:rPr>
              <a:t>公司总部与分公司之间的安全关联 </a:t>
            </a:r>
            <a:r>
              <a:rPr lang="en-US" altLang="zh-CN" sz="2000" dirty="0">
                <a:solidFill>
                  <a:schemeClr val="bg1"/>
                </a:solidFill>
                <a:latin typeface="微软雅黑" pitchFamily="34" charset="-122"/>
                <a:ea typeface="微软雅黑" pitchFamily="34" charset="-122"/>
              </a:rPr>
              <a:t>SA </a:t>
            </a:r>
            <a:r>
              <a:rPr lang="zh-CN" altLang="en-US" sz="2000" dirty="0">
                <a:solidFill>
                  <a:schemeClr val="bg1"/>
                </a:solidFill>
                <a:latin typeface="微软雅黑" pitchFamily="34" charset="-122"/>
                <a:ea typeface="微软雅黑" pitchFamily="34" charset="-122"/>
              </a:rPr>
              <a:t>就是在路由器 </a:t>
            </a:r>
            <a:r>
              <a:rPr lang="en-US" altLang="zh-CN" sz="2000" dirty="0">
                <a:solidFill>
                  <a:schemeClr val="bg1"/>
                </a:solidFill>
                <a:latin typeface="微软雅黑" panose="020B0503020204020204" pitchFamily="34" charset="-122"/>
                <a:ea typeface="微软雅黑" panose="020B0503020204020204" pitchFamily="34" charset="-122"/>
              </a:rPr>
              <a:t>R</a:t>
            </a:r>
            <a:r>
              <a:rPr lang="en-US" altLang="zh-CN" sz="2000" baseline="-25000" dirty="0">
                <a:solidFill>
                  <a:schemeClr val="bg1"/>
                </a:solidFill>
                <a:latin typeface="微软雅黑" panose="020B0503020204020204" pitchFamily="34" charset="-122"/>
                <a:ea typeface="微软雅黑" panose="020B0503020204020204" pitchFamily="34" charset="-122"/>
              </a:rPr>
              <a:t>1</a:t>
            </a:r>
            <a:r>
              <a:rPr lang="en-US" altLang="zh-CN" sz="2000" dirty="0">
                <a:solidFill>
                  <a:schemeClr val="bg1"/>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和 </a:t>
            </a:r>
            <a:r>
              <a:rPr lang="en-US" altLang="zh-CN" sz="2000" dirty="0">
                <a:solidFill>
                  <a:schemeClr val="bg1"/>
                </a:solidFill>
                <a:latin typeface="微软雅黑" panose="020B0503020204020204" pitchFamily="34" charset="-122"/>
                <a:ea typeface="微软雅黑" panose="020B0503020204020204" pitchFamily="34" charset="-122"/>
              </a:rPr>
              <a:t>R</a:t>
            </a:r>
            <a:r>
              <a:rPr lang="en-US" altLang="zh-CN" sz="2000" baseline="-25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之间建立的</a:t>
            </a:r>
          </a:p>
        </p:txBody>
      </p:sp>
      <p:sp>
        <p:nvSpPr>
          <p:cNvPr id="7" name="圆角矩形 6"/>
          <p:cNvSpPr/>
          <p:nvPr/>
        </p:nvSpPr>
        <p:spPr bwMode="auto">
          <a:xfrm>
            <a:off x="8286578" y="3639905"/>
            <a:ext cx="2930597" cy="2560003"/>
          </a:xfrm>
          <a:prstGeom prst="roundRect">
            <a:avLst/>
          </a:prstGeom>
          <a:solidFill>
            <a:srgbClr val="EFE5F7"/>
          </a:solidFill>
          <a:ln w="6350" cap="flat" cmpd="sng" algn="ctr">
            <a:solidFill>
              <a:schemeClr val="tx1"/>
            </a:solidFill>
            <a:prstDash val="dash"/>
            <a:round/>
            <a:headEnd type="none" w="med" len="med"/>
            <a:tailEnd type="none" w="med" len="med"/>
          </a:ln>
          <a:effectLst/>
        </p:spPr>
        <p:txBody>
          <a:bodyPr/>
          <a:lstStyle/>
          <a:p>
            <a:pPr>
              <a:defRPr/>
            </a:pPr>
            <a:endParaRPr lang="zh-CN" altLang="en-US" sz="2133">
              <a:latin typeface="微软雅黑" panose="020B0503020204020204" pitchFamily="34" charset="-122"/>
              <a:ea typeface="微软雅黑" panose="020B0503020204020204" pitchFamily="34" charset="-122"/>
            </a:endParaRPr>
          </a:p>
        </p:txBody>
      </p:sp>
      <p:sp>
        <p:nvSpPr>
          <p:cNvPr id="9" name="圆角矩形 8"/>
          <p:cNvSpPr/>
          <p:nvPr/>
        </p:nvSpPr>
        <p:spPr bwMode="auto">
          <a:xfrm>
            <a:off x="1038278" y="3639905"/>
            <a:ext cx="2930597" cy="2560003"/>
          </a:xfrm>
          <a:prstGeom prst="roundRect">
            <a:avLst/>
          </a:prstGeom>
          <a:solidFill>
            <a:srgbClr val="D3B5E9"/>
          </a:solidFill>
          <a:ln w="6350" cap="flat" cmpd="sng" algn="ctr">
            <a:solidFill>
              <a:schemeClr val="tx1"/>
            </a:solidFill>
            <a:prstDash val="dash"/>
            <a:round/>
            <a:headEnd type="none" w="med" len="med"/>
            <a:tailEnd type="none" w="med" len="med"/>
          </a:ln>
          <a:effectLst/>
        </p:spPr>
        <p:txBody>
          <a:bodyPr/>
          <a:lstStyle/>
          <a:p>
            <a:pPr>
              <a:defRPr/>
            </a:pPr>
            <a:endParaRPr lang="zh-CN" altLang="en-US" sz="2133" dirty="0">
              <a:latin typeface="微软雅黑" panose="020B0503020204020204" pitchFamily="34" charset="-122"/>
              <a:ea typeface="微软雅黑" panose="020B0503020204020204" pitchFamily="34" charset="-122"/>
            </a:endParaRPr>
          </a:p>
        </p:txBody>
      </p:sp>
      <p:sp>
        <p:nvSpPr>
          <p:cNvPr id="10" name="Line 205"/>
          <p:cNvSpPr>
            <a:spLocks noChangeShapeType="1"/>
          </p:cNvSpPr>
          <p:nvPr/>
        </p:nvSpPr>
        <p:spPr bwMode="auto">
          <a:xfrm>
            <a:off x="2067274" y="4801911"/>
            <a:ext cx="20557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11" name="Text Box 48"/>
          <p:cNvSpPr txBox="1">
            <a:spLocks noChangeArrowheads="1"/>
          </p:cNvSpPr>
          <p:nvPr/>
        </p:nvSpPr>
        <p:spPr bwMode="auto">
          <a:xfrm>
            <a:off x="1859269" y="3228875"/>
            <a:ext cx="114005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67" dirty="0">
                <a:latin typeface="微软雅黑" panose="020B0503020204020204" pitchFamily="34" charset="-122"/>
                <a:ea typeface="微软雅黑" panose="020B0503020204020204" pitchFamily="34" charset="-122"/>
              </a:rPr>
              <a:t>公司总部</a:t>
            </a:r>
          </a:p>
        </p:txBody>
      </p:sp>
      <p:pic>
        <p:nvPicPr>
          <p:cNvPr id="13" name="Picture 20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0255" y="4609525"/>
            <a:ext cx="634623" cy="4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4" name="Line 176"/>
          <p:cNvSpPr>
            <a:spLocks noChangeShapeType="1"/>
          </p:cNvSpPr>
          <p:nvPr/>
        </p:nvSpPr>
        <p:spPr bwMode="auto">
          <a:xfrm>
            <a:off x="4021005" y="4919907"/>
            <a:ext cx="4181711" cy="35912"/>
          </a:xfrm>
          <a:prstGeom prst="line">
            <a:avLst/>
          </a:prstGeom>
          <a:noFill/>
          <a:ln w="38100">
            <a:solidFill>
              <a:srgbClr val="0000FF"/>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5" name="Text Box 207"/>
          <p:cNvSpPr txBox="1">
            <a:spLocks noChangeArrowheads="1"/>
          </p:cNvSpPr>
          <p:nvPr/>
        </p:nvSpPr>
        <p:spPr bwMode="auto">
          <a:xfrm>
            <a:off x="5401062" y="3213379"/>
            <a:ext cx="1107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dirty="0">
                <a:solidFill>
                  <a:srgbClr val="7030A0"/>
                </a:solidFill>
                <a:latin typeface="微软雅黑" panose="020B0503020204020204" pitchFamily="34" charset="-122"/>
                <a:ea typeface="微软雅黑" panose="020B0503020204020204" pitchFamily="34" charset="-122"/>
              </a:rPr>
              <a:t>互联网</a:t>
            </a:r>
          </a:p>
        </p:txBody>
      </p:sp>
      <p:sp>
        <p:nvSpPr>
          <p:cNvPr id="16" name="Text Box 201"/>
          <p:cNvSpPr txBox="1">
            <a:spLocks noChangeArrowheads="1"/>
          </p:cNvSpPr>
          <p:nvPr/>
        </p:nvSpPr>
        <p:spPr bwMode="auto">
          <a:xfrm>
            <a:off x="5852345" y="4958704"/>
            <a:ext cx="55496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2133" dirty="0">
                <a:latin typeface="微软雅黑" panose="020B0503020204020204" pitchFamily="34" charset="-122"/>
                <a:ea typeface="微软雅黑" panose="020B0503020204020204" pitchFamily="34" charset="-122"/>
              </a:rPr>
              <a:t>SA</a:t>
            </a:r>
            <a:endParaRPr kumimoji="0" lang="en-US" altLang="zh-CN" sz="2133" baseline="-25000" dirty="0">
              <a:latin typeface="微软雅黑" panose="020B0503020204020204" pitchFamily="34" charset="-122"/>
              <a:ea typeface="微软雅黑" panose="020B0503020204020204" pitchFamily="34" charset="-122"/>
            </a:endParaRPr>
          </a:p>
        </p:txBody>
      </p:sp>
      <p:sp>
        <p:nvSpPr>
          <p:cNvPr id="17" name="Text Box 208"/>
          <p:cNvSpPr txBox="1">
            <a:spLocks noChangeArrowheads="1"/>
          </p:cNvSpPr>
          <p:nvPr/>
        </p:nvSpPr>
        <p:spPr bwMode="auto">
          <a:xfrm>
            <a:off x="3404513" y="4065716"/>
            <a:ext cx="48763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133">
                <a:latin typeface="微软雅黑" panose="020B0503020204020204" pitchFamily="34" charset="-122"/>
                <a:ea typeface="微软雅黑" panose="020B0503020204020204" pitchFamily="34" charset="-122"/>
              </a:rPr>
              <a:t>R</a:t>
            </a:r>
            <a:r>
              <a:rPr lang="en-US" altLang="zh-CN" sz="2133" baseline="-25000">
                <a:latin typeface="微软雅黑" panose="020B0503020204020204" pitchFamily="34" charset="-122"/>
                <a:ea typeface="微软雅黑" panose="020B0503020204020204" pitchFamily="34" charset="-122"/>
              </a:rPr>
              <a:t>1</a:t>
            </a:r>
          </a:p>
        </p:txBody>
      </p:sp>
      <p:sp>
        <p:nvSpPr>
          <p:cNvPr id="18" name="TextBox 997"/>
          <p:cNvSpPr txBox="1">
            <a:spLocks noChangeArrowheads="1"/>
          </p:cNvSpPr>
          <p:nvPr/>
        </p:nvSpPr>
        <p:spPr bwMode="auto">
          <a:xfrm>
            <a:off x="4996738" y="3989285"/>
            <a:ext cx="190789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133" dirty="0">
                <a:latin typeface="微软雅黑" panose="020B0503020204020204" pitchFamily="34" charset="-122"/>
                <a:ea typeface="微软雅黑" panose="020B0503020204020204" pitchFamily="34" charset="-122"/>
              </a:rPr>
              <a:t>IP </a:t>
            </a:r>
            <a:r>
              <a:rPr lang="zh-CN" altLang="en-US" sz="2133" dirty="0">
                <a:latin typeface="微软雅黑" panose="020B0503020204020204" pitchFamily="34" charset="-122"/>
                <a:ea typeface="微软雅黑" panose="020B0503020204020204" pitchFamily="34" charset="-122"/>
              </a:rPr>
              <a:t>安全数据报</a:t>
            </a:r>
          </a:p>
        </p:txBody>
      </p:sp>
      <p:sp>
        <p:nvSpPr>
          <p:cNvPr id="19" name="Text Box 213"/>
          <p:cNvSpPr txBox="1">
            <a:spLocks noChangeArrowheads="1"/>
          </p:cNvSpPr>
          <p:nvPr/>
        </p:nvSpPr>
        <p:spPr bwMode="auto">
          <a:xfrm>
            <a:off x="1046195" y="4393807"/>
            <a:ext cx="52129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133" dirty="0">
                <a:latin typeface="微软雅黑" panose="020B0503020204020204" pitchFamily="34" charset="-122"/>
                <a:ea typeface="微软雅黑" panose="020B0503020204020204" pitchFamily="34" charset="-122"/>
              </a:rPr>
              <a:t>H</a:t>
            </a:r>
            <a:r>
              <a:rPr lang="en-US" altLang="zh-CN" sz="2133" baseline="-25000" dirty="0">
                <a:latin typeface="微软雅黑" panose="020B0503020204020204" pitchFamily="34" charset="-122"/>
                <a:ea typeface="微软雅黑" panose="020B0503020204020204" pitchFamily="34" charset="-122"/>
              </a:rPr>
              <a:t>1</a:t>
            </a:r>
          </a:p>
        </p:txBody>
      </p:sp>
      <p:grpSp>
        <p:nvGrpSpPr>
          <p:cNvPr id="20" name="组合 990"/>
          <p:cNvGrpSpPr>
            <a:grpSpLocks/>
          </p:cNvGrpSpPr>
          <p:nvPr/>
        </p:nvGrpSpPr>
        <p:grpSpPr bwMode="auto">
          <a:xfrm>
            <a:off x="2289391" y="4453053"/>
            <a:ext cx="822743" cy="233427"/>
            <a:chOff x="1691680" y="1052736"/>
            <a:chExt cx="576064" cy="144016"/>
          </a:xfrm>
        </p:grpSpPr>
        <p:sp>
          <p:nvSpPr>
            <p:cNvPr id="531" name="矩形 530"/>
            <p:cNvSpPr/>
            <p:nvPr/>
          </p:nvSpPr>
          <p:spPr bwMode="auto">
            <a:xfrm>
              <a:off x="1691680" y="1052736"/>
              <a:ext cx="360238" cy="144016"/>
            </a:xfrm>
            <a:prstGeom prst="rect">
              <a:avLst/>
            </a:prstGeom>
            <a:solidFill>
              <a:srgbClr val="FFC000"/>
            </a:solidFill>
            <a:ln w="6350" cap="flat" cmpd="sng" algn="ctr">
              <a:solidFill>
                <a:schemeClr val="tx1"/>
              </a:solidFill>
              <a:prstDash val="solid"/>
              <a:round/>
              <a:headEnd type="none" w="med" len="med"/>
              <a:tailEnd type="none" w="med" len="med"/>
            </a:ln>
            <a:effectLst/>
          </p:spPr>
          <p:txBody>
            <a:bodyPr/>
            <a:lstStyle/>
            <a:p>
              <a:pPr>
                <a:defRPr/>
              </a:pPr>
              <a:endParaRPr lang="zh-CN" altLang="en-US" sz="2133">
                <a:latin typeface="微软雅黑" panose="020B0503020204020204" pitchFamily="34" charset="-122"/>
                <a:ea typeface="微软雅黑" panose="020B0503020204020204" pitchFamily="34" charset="-122"/>
              </a:endParaRPr>
            </a:p>
          </p:txBody>
        </p:sp>
        <p:cxnSp>
          <p:nvCxnSpPr>
            <p:cNvPr id="532" name="直接箭头连接符 988"/>
            <p:cNvCxnSpPr>
              <a:cxnSpLocks noChangeShapeType="1"/>
              <a:stCxn id="531" idx="3"/>
            </p:cNvCxnSpPr>
            <p:nvPr/>
          </p:nvCxnSpPr>
          <p:spPr bwMode="auto">
            <a:xfrm>
              <a:off x="2051720" y="1124744"/>
              <a:ext cx="216024" cy="0"/>
            </a:xfrm>
            <a:prstGeom prst="straightConnector1">
              <a:avLst/>
            </a:prstGeom>
            <a:noFill/>
            <a:ln w="38100" algn="ctr">
              <a:solidFill>
                <a:srgbClr val="7030A0"/>
              </a:solidFill>
              <a:round/>
              <a:headEnd/>
              <a:tailEnd type="triangle" w="med" len="med"/>
            </a:ln>
            <a:extLst>
              <a:ext uri="{909E8E84-426E-40DD-AFC4-6F175D3DCCD1}">
                <a14:hiddenFill xmlns:a14="http://schemas.microsoft.com/office/drawing/2010/main">
                  <a:noFill/>
                </a14:hiddenFill>
              </a:ext>
            </a:extLst>
          </p:spPr>
        </p:cxnSp>
      </p:grpSp>
      <p:sp>
        <p:nvSpPr>
          <p:cNvPr id="21" name="AutoShape 212"/>
          <p:cNvSpPr>
            <a:spLocks noChangeArrowheads="1"/>
          </p:cNvSpPr>
          <p:nvPr/>
        </p:nvSpPr>
        <p:spPr bwMode="auto">
          <a:xfrm>
            <a:off x="7030931" y="4549698"/>
            <a:ext cx="691285" cy="130821"/>
          </a:xfrm>
          <a:prstGeom prst="rightArrow">
            <a:avLst>
              <a:gd name="adj1" fmla="val 50000"/>
              <a:gd name="adj2" fmla="val 73675"/>
            </a:avLst>
          </a:prstGeom>
          <a:solidFill>
            <a:srgbClr val="5C307E"/>
          </a:solidFill>
          <a:ln w="9525">
            <a:solidFill>
              <a:srgbClr val="7030A0"/>
            </a:solidFill>
            <a:miter lim="800000"/>
            <a:headEnd/>
            <a:tailEnd/>
          </a:ln>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pic>
        <p:nvPicPr>
          <p:cNvPr id="24" name="Picture 20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2569" y="4642873"/>
            <a:ext cx="634623" cy="4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cxnSp>
        <p:nvCxnSpPr>
          <p:cNvPr id="25" name="直接连接符 504"/>
          <p:cNvCxnSpPr>
            <a:cxnSpLocks noChangeShapeType="1"/>
          </p:cNvCxnSpPr>
          <p:nvPr/>
        </p:nvCxnSpPr>
        <p:spPr bwMode="auto">
          <a:xfrm flipV="1">
            <a:off x="8048594" y="4845517"/>
            <a:ext cx="373975" cy="1282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26" name="Text Box 208"/>
          <p:cNvSpPr txBox="1">
            <a:spLocks noChangeArrowheads="1"/>
          </p:cNvSpPr>
          <p:nvPr/>
        </p:nvSpPr>
        <p:spPr bwMode="auto">
          <a:xfrm>
            <a:off x="8440700" y="4104195"/>
            <a:ext cx="48763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133">
                <a:latin typeface="微软雅黑" panose="020B0503020204020204" pitchFamily="34" charset="-122"/>
                <a:ea typeface="微软雅黑" panose="020B0503020204020204" pitchFamily="34" charset="-122"/>
              </a:rPr>
              <a:t>R</a:t>
            </a:r>
            <a:r>
              <a:rPr lang="en-US" altLang="zh-CN" sz="2133" baseline="-25000">
                <a:latin typeface="微软雅黑" panose="020B0503020204020204" pitchFamily="34" charset="-122"/>
                <a:ea typeface="微软雅黑" panose="020B0503020204020204" pitchFamily="34" charset="-122"/>
              </a:rPr>
              <a:t>2</a:t>
            </a:r>
          </a:p>
        </p:txBody>
      </p:sp>
      <p:sp>
        <p:nvSpPr>
          <p:cNvPr id="28" name="Text Box 213"/>
          <p:cNvSpPr txBox="1">
            <a:spLocks noChangeArrowheads="1"/>
          </p:cNvSpPr>
          <p:nvPr/>
        </p:nvSpPr>
        <p:spPr bwMode="auto">
          <a:xfrm>
            <a:off x="10568605" y="4370375"/>
            <a:ext cx="52129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133" dirty="0">
                <a:latin typeface="微软雅黑" panose="020B0503020204020204" pitchFamily="34" charset="-122"/>
                <a:ea typeface="微软雅黑" panose="020B0503020204020204" pitchFamily="34" charset="-122"/>
              </a:rPr>
              <a:t>H</a:t>
            </a:r>
            <a:r>
              <a:rPr lang="en-US" altLang="zh-CN" sz="2133" baseline="-25000" dirty="0">
                <a:latin typeface="微软雅黑" panose="020B0503020204020204" pitchFamily="34" charset="-122"/>
                <a:ea typeface="微软雅黑" panose="020B0503020204020204" pitchFamily="34" charset="-122"/>
              </a:rPr>
              <a:t>2</a:t>
            </a:r>
          </a:p>
        </p:txBody>
      </p:sp>
      <p:cxnSp>
        <p:nvCxnSpPr>
          <p:cNvPr id="29" name="直接连接符 536"/>
          <p:cNvCxnSpPr>
            <a:cxnSpLocks noChangeShapeType="1"/>
          </p:cNvCxnSpPr>
          <p:nvPr/>
        </p:nvCxnSpPr>
        <p:spPr bwMode="auto">
          <a:xfrm flipV="1">
            <a:off x="9057191" y="4832692"/>
            <a:ext cx="1092459" cy="12824"/>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grpSp>
        <p:nvGrpSpPr>
          <p:cNvPr id="30" name="组合 990"/>
          <p:cNvGrpSpPr>
            <a:grpSpLocks/>
          </p:cNvGrpSpPr>
          <p:nvPr/>
        </p:nvGrpSpPr>
        <p:grpSpPr bwMode="auto">
          <a:xfrm>
            <a:off x="9143318" y="4519745"/>
            <a:ext cx="822743" cy="233427"/>
            <a:chOff x="1691680" y="1052736"/>
            <a:chExt cx="576064" cy="144016"/>
          </a:xfrm>
        </p:grpSpPr>
        <p:sp>
          <p:nvSpPr>
            <p:cNvPr id="503" name="矩形 502"/>
            <p:cNvSpPr/>
            <p:nvPr/>
          </p:nvSpPr>
          <p:spPr bwMode="auto">
            <a:xfrm>
              <a:off x="1691680" y="1052736"/>
              <a:ext cx="360238" cy="144016"/>
            </a:xfrm>
            <a:prstGeom prst="rect">
              <a:avLst/>
            </a:prstGeom>
            <a:solidFill>
              <a:srgbClr val="FFC000"/>
            </a:solidFill>
            <a:ln w="6350" cap="flat" cmpd="sng" algn="ctr">
              <a:solidFill>
                <a:schemeClr val="tx1"/>
              </a:solidFill>
              <a:prstDash val="solid"/>
              <a:round/>
              <a:headEnd type="none" w="med" len="med"/>
              <a:tailEnd type="none" w="med" len="med"/>
            </a:ln>
            <a:effectLst/>
          </p:spPr>
          <p:txBody>
            <a:bodyPr/>
            <a:lstStyle/>
            <a:p>
              <a:pPr>
                <a:defRPr/>
              </a:pPr>
              <a:endParaRPr lang="zh-CN" altLang="en-US" sz="2133">
                <a:latin typeface="微软雅黑" panose="020B0503020204020204" pitchFamily="34" charset="-122"/>
                <a:ea typeface="微软雅黑" panose="020B0503020204020204" pitchFamily="34" charset="-122"/>
              </a:endParaRPr>
            </a:p>
          </p:txBody>
        </p:sp>
        <p:cxnSp>
          <p:nvCxnSpPr>
            <p:cNvPr id="504" name="直接箭头连接符 988"/>
            <p:cNvCxnSpPr>
              <a:cxnSpLocks noChangeShapeType="1"/>
              <a:stCxn id="503" idx="3"/>
            </p:cNvCxnSpPr>
            <p:nvPr/>
          </p:nvCxnSpPr>
          <p:spPr bwMode="auto">
            <a:xfrm>
              <a:off x="2051720" y="1124744"/>
              <a:ext cx="216024" cy="0"/>
            </a:xfrm>
            <a:prstGeom prst="straightConnector1">
              <a:avLst/>
            </a:prstGeom>
            <a:noFill/>
            <a:ln w="38100" algn="ctr">
              <a:solidFill>
                <a:srgbClr val="7030A0"/>
              </a:solidFill>
              <a:round/>
              <a:headEnd/>
              <a:tailEnd type="triangle" w="med" len="med"/>
            </a:ln>
            <a:extLst>
              <a:ext uri="{909E8E84-426E-40DD-AFC4-6F175D3DCCD1}">
                <a14:hiddenFill xmlns:a14="http://schemas.microsoft.com/office/drawing/2010/main">
                  <a:noFill/>
                </a14:hiddenFill>
              </a:ext>
            </a:extLst>
          </p:spPr>
        </p:cxnSp>
      </p:grpSp>
      <p:sp>
        <p:nvSpPr>
          <p:cNvPr id="31" name="Text Box 48"/>
          <p:cNvSpPr txBox="1">
            <a:spLocks noChangeArrowheads="1"/>
          </p:cNvSpPr>
          <p:nvPr/>
        </p:nvSpPr>
        <p:spPr bwMode="auto">
          <a:xfrm>
            <a:off x="9260191" y="3226309"/>
            <a:ext cx="901208"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67" dirty="0">
                <a:latin typeface="微软雅黑" panose="020B0503020204020204" pitchFamily="34" charset="-122"/>
                <a:ea typeface="微软雅黑" panose="020B0503020204020204" pitchFamily="34" charset="-122"/>
              </a:rPr>
              <a:t>分公司</a:t>
            </a:r>
          </a:p>
        </p:txBody>
      </p:sp>
      <p:cxnSp>
        <p:nvCxnSpPr>
          <p:cNvPr id="33" name="直接连接符 540"/>
          <p:cNvCxnSpPr>
            <a:cxnSpLocks noChangeShapeType="1"/>
          </p:cNvCxnSpPr>
          <p:nvPr/>
        </p:nvCxnSpPr>
        <p:spPr bwMode="auto">
          <a:xfrm flipH="1">
            <a:off x="3218662" y="4981469"/>
            <a:ext cx="315044" cy="405291"/>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34" name="Text Box 213"/>
          <p:cNvSpPr txBox="1">
            <a:spLocks noChangeArrowheads="1"/>
          </p:cNvSpPr>
          <p:nvPr/>
        </p:nvSpPr>
        <p:spPr bwMode="auto">
          <a:xfrm>
            <a:off x="2375519" y="5150768"/>
            <a:ext cx="52129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133">
                <a:latin typeface="微软雅黑" panose="020B0503020204020204" pitchFamily="34" charset="-122"/>
                <a:ea typeface="微软雅黑" panose="020B0503020204020204" pitchFamily="34" charset="-122"/>
              </a:rPr>
              <a:t>H</a:t>
            </a:r>
            <a:r>
              <a:rPr lang="en-US" altLang="zh-CN" sz="2133" baseline="-25000">
                <a:latin typeface="微软雅黑" panose="020B0503020204020204" pitchFamily="34" charset="-122"/>
                <a:ea typeface="微软雅黑" panose="020B0503020204020204" pitchFamily="34" charset="-122"/>
              </a:rPr>
              <a:t>3</a:t>
            </a:r>
          </a:p>
        </p:txBody>
      </p:sp>
      <p:sp>
        <p:nvSpPr>
          <p:cNvPr id="35" name="矩形 540"/>
          <p:cNvSpPr>
            <a:spLocks noChangeArrowheads="1"/>
          </p:cNvSpPr>
          <p:nvPr/>
        </p:nvSpPr>
        <p:spPr bwMode="auto">
          <a:xfrm>
            <a:off x="2657684" y="4458183"/>
            <a:ext cx="145057" cy="225732"/>
          </a:xfrm>
          <a:prstGeom prst="rect">
            <a:avLst/>
          </a:prstGeom>
          <a:solidFill>
            <a:srgbClr val="C00000"/>
          </a:solidFill>
          <a:ln w="6350" algn="ctr">
            <a:solidFill>
              <a:schemeClr val="tx1"/>
            </a:solidFill>
            <a:round/>
            <a:headEnd/>
            <a:tailEnd/>
          </a:ln>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37" name="矩形 542"/>
          <p:cNvSpPr>
            <a:spLocks noChangeArrowheads="1"/>
          </p:cNvSpPr>
          <p:nvPr/>
        </p:nvSpPr>
        <p:spPr bwMode="auto">
          <a:xfrm>
            <a:off x="9508226" y="4525098"/>
            <a:ext cx="147324" cy="228297"/>
          </a:xfrm>
          <a:prstGeom prst="rect">
            <a:avLst/>
          </a:prstGeom>
          <a:solidFill>
            <a:srgbClr val="C00000"/>
          </a:solidFill>
          <a:ln w="6350" algn="ctr">
            <a:solidFill>
              <a:schemeClr val="tx1"/>
            </a:solidFill>
            <a:round/>
            <a:headEnd/>
            <a:tailEnd/>
          </a:ln>
        </p:spPr>
        <p:txBody>
          <a:bodyPr/>
          <a:lstStyle/>
          <a:p>
            <a:endParaRPr lang="zh-CN" altLang="en-US" sz="2133">
              <a:latin typeface="微软雅黑" panose="020B0503020204020204" pitchFamily="34" charset="-122"/>
              <a:ea typeface="微软雅黑" panose="020B0503020204020204" pitchFamily="34" charset="-122"/>
            </a:endParaRPr>
          </a:p>
        </p:txBody>
      </p:sp>
      <p:grpSp>
        <p:nvGrpSpPr>
          <p:cNvPr id="39" name="组合 548"/>
          <p:cNvGrpSpPr>
            <a:grpSpLocks/>
          </p:cNvGrpSpPr>
          <p:nvPr/>
        </p:nvGrpSpPr>
        <p:grpSpPr bwMode="auto">
          <a:xfrm>
            <a:off x="2029601" y="3718231"/>
            <a:ext cx="1473444" cy="870772"/>
            <a:chOff x="1520899" y="598373"/>
            <a:chExt cx="1036746" cy="538002"/>
          </a:xfrm>
          <a:solidFill>
            <a:srgbClr val="C00000"/>
          </a:solidFill>
        </p:grpSpPr>
        <p:grpSp>
          <p:nvGrpSpPr>
            <p:cNvPr id="47" name="组合 516"/>
            <p:cNvGrpSpPr>
              <a:grpSpLocks/>
            </p:cNvGrpSpPr>
            <p:nvPr/>
          </p:nvGrpSpPr>
          <p:grpSpPr bwMode="auto">
            <a:xfrm>
              <a:off x="1520899" y="598373"/>
              <a:ext cx="1036746" cy="294860"/>
              <a:chOff x="1591178" y="576470"/>
              <a:chExt cx="997106" cy="294860"/>
            </a:xfrm>
            <a:grpFill/>
          </p:grpSpPr>
          <p:sp>
            <p:nvSpPr>
              <p:cNvPr id="49" name="圆角矩形标注 552"/>
              <p:cNvSpPr>
                <a:spLocks noChangeArrowheads="1"/>
              </p:cNvSpPr>
              <p:nvPr/>
            </p:nvSpPr>
            <p:spPr bwMode="auto">
              <a:xfrm>
                <a:off x="1591178" y="576470"/>
                <a:ext cx="992998" cy="294860"/>
              </a:xfrm>
              <a:prstGeom prst="wedgeRoundRectCallout">
                <a:avLst>
                  <a:gd name="adj1" fmla="val -9139"/>
                  <a:gd name="adj2" fmla="val 50139"/>
                  <a:gd name="adj3" fmla="val 16667"/>
                </a:avLst>
              </a:prstGeom>
              <a:grpFill/>
              <a:ln w="9525" algn="ctr">
                <a:solidFill>
                  <a:schemeClr val="tx1"/>
                </a:solidFill>
                <a:round/>
                <a:headEnd/>
                <a:tailEnd/>
              </a:ln>
            </p:spPr>
            <p:txBody>
              <a:bodyPr/>
              <a:lstStyle/>
              <a:p>
                <a:endParaRPr lang="zh-CN" altLang="en-US" sz="2133">
                  <a:solidFill>
                    <a:schemeClr val="bg1"/>
                  </a:solidFill>
                  <a:latin typeface="微软雅黑" panose="020B0503020204020204" pitchFamily="34" charset="-122"/>
                  <a:ea typeface="微软雅黑" panose="020B0503020204020204" pitchFamily="34" charset="-122"/>
                </a:endParaRPr>
              </a:p>
            </p:txBody>
          </p:sp>
          <p:sp>
            <p:nvSpPr>
              <p:cNvPr id="50" name="Text Box 48"/>
              <p:cNvSpPr txBox="1">
                <a:spLocks noChangeArrowheads="1"/>
              </p:cNvSpPr>
              <p:nvPr/>
            </p:nvSpPr>
            <p:spPr bwMode="auto">
              <a:xfrm>
                <a:off x="1597662" y="609118"/>
                <a:ext cx="990622" cy="2345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67" dirty="0">
                    <a:solidFill>
                      <a:schemeClr val="bg1"/>
                    </a:solidFill>
                    <a:latin typeface="微软雅黑" panose="020B0503020204020204" pitchFamily="34" charset="-122"/>
                    <a:ea typeface="微软雅黑" panose="020B0503020204020204" pitchFamily="34" charset="-122"/>
                  </a:rPr>
                  <a:t>从 </a:t>
                </a:r>
                <a:r>
                  <a:rPr lang="en-US" altLang="zh-CN" sz="1867" dirty="0">
                    <a:solidFill>
                      <a:schemeClr val="bg1"/>
                    </a:solidFill>
                    <a:latin typeface="微软雅黑" panose="020B0503020204020204" pitchFamily="34" charset="-122"/>
                    <a:ea typeface="微软雅黑" panose="020B0503020204020204" pitchFamily="34" charset="-122"/>
                  </a:rPr>
                  <a:t>H</a:t>
                </a:r>
                <a:r>
                  <a:rPr lang="en-US" altLang="zh-CN" sz="1867" baseline="-25000" dirty="0">
                    <a:solidFill>
                      <a:schemeClr val="bg1"/>
                    </a:solidFill>
                    <a:latin typeface="微软雅黑" panose="020B0503020204020204" pitchFamily="34" charset="-122"/>
                    <a:ea typeface="微软雅黑" panose="020B0503020204020204" pitchFamily="34" charset="-122"/>
                  </a:rPr>
                  <a:t>1</a:t>
                </a:r>
                <a:r>
                  <a:rPr lang="en-US" altLang="zh-CN" sz="1867" dirty="0">
                    <a:solidFill>
                      <a:schemeClr val="bg1"/>
                    </a:solidFill>
                    <a:latin typeface="微软雅黑" panose="020B0503020204020204" pitchFamily="34" charset="-122"/>
                    <a:ea typeface="微软雅黑" panose="020B0503020204020204" pitchFamily="34" charset="-122"/>
                  </a:rPr>
                  <a:t> </a:t>
                </a:r>
                <a:r>
                  <a:rPr lang="zh-CN" altLang="en-US" sz="1867" dirty="0">
                    <a:solidFill>
                      <a:schemeClr val="bg1"/>
                    </a:solidFill>
                    <a:latin typeface="微软雅黑" panose="020B0503020204020204" pitchFamily="34" charset="-122"/>
                    <a:ea typeface="微软雅黑" panose="020B0503020204020204" pitchFamily="34" charset="-122"/>
                  </a:rPr>
                  <a:t>到 </a:t>
                </a:r>
                <a:r>
                  <a:rPr lang="en-US" altLang="zh-CN" sz="1867" dirty="0">
                    <a:solidFill>
                      <a:schemeClr val="bg1"/>
                    </a:solidFill>
                    <a:latin typeface="微软雅黑" panose="020B0503020204020204" pitchFamily="34" charset="-122"/>
                    <a:ea typeface="微软雅黑" panose="020B0503020204020204" pitchFamily="34" charset="-122"/>
                  </a:rPr>
                  <a:t>H</a:t>
                </a:r>
                <a:r>
                  <a:rPr lang="en-US" altLang="zh-CN" sz="1867" baseline="-25000" dirty="0">
                    <a:solidFill>
                      <a:schemeClr val="bg1"/>
                    </a:solidFill>
                    <a:latin typeface="微软雅黑" panose="020B0503020204020204" pitchFamily="34" charset="-122"/>
                    <a:ea typeface="微软雅黑" panose="020B0503020204020204" pitchFamily="34" charset="-122"/>
                  </a:rPr>
                  <a:t>2</a:t>
                </a:r>
                <a:endParaRPr lang="zh-CN" altLang="en-US" sz="1867" baseline="-25000" dirty="0">
                  <a:solidFill>
                    <a:schemeClr val="bg1"/>
                  </a:solidFill>
                  <a:latin typeface="微软雅黑" panose="020B0503020204020204" pitchFamily="34" charset="-122"/>
                  <a:ea typeface="微软雅黑" panose="020B0503020204020204" pitchFamily="34" charset="-122"/>
                </a:endParaRPr>
              </a:p>
            </p:txBody>
          </p:sp>
        </p:grpSp>
        <p:sp>
          <p:nvSpPr>
            <p:cNvPr id="48" name="下箭头 551"/>
            <p:cNvSpPr>
              <a:spLocks noChangeArrowheads="1"/>
            </p:cNvSpPr>
            <p:nvPr/>
          </p:nvSpPr>
          <p:spPr bwMode="auto">
            <a:xfrm>
              <a:off x="1962200" y="895401"/>
              <a:ext cx="89519" cy="240974"/>
            </a:xfrm>
            <a:prstGeom prst="downArrow">
              <a:avLst>
                <a:gd name="adj1" fmla="val 50000"/>
                <a:gd name="adj2" fmla="val 127715"/>
              </a:avLst>
            </a:prstGeom>
            <a:grpFill/>
            <a:ln w="6350" algn="ctr">
              <a:solidFill>
                <a:schemeClr val="tx1"/>
              </a:solidFill>
              <a:round/>
              <a:headEnd/>
              <a:tailEnd/>
            </a:ln>
          </p:spPr>
          <p:txBody>
            <a:bodyPr/>
            <a:lstStyle/>
            <a:p>
              <a:endParaRPr lang="zh-CN" altLang="en-US" sz="2133">
                <a:solidFill>
                  <a:schemeClr val="bg1"/>
                </a:solidFill>
                <a:latin typeface="微软雅黑" panose="020B0503020204020204" pitchFamily="34" charset="-122"/>
                <a:ea typeface="微软雅黑" panose="020B0503020204020204" pitchFamily="34" charset="-122"/>
              </a:endParaRPr>
            </a:p>
          </p:txBody>
        </p:sp>
      </p:grpSp>
      <p:grpSp>
        <p:nvGrpSpPr>
          <p:cNvPr id="40" name="组合 554"/>
          <p:cNvGrpSpPr>
            <a:grpSpLocks/>
          </p:cNvGrpSpPr>
          <p:nvPr/>
        </p:nvGrpSpPr>
        <p:grpSpPr bwMode="auto">
          <a:xfrm>
            <a:off x="8851083" y="3736061"/>
            <a:ext cx="1502807" cy="868335"/>
            <a:chOff x="1501146" y="598373"/>
            <a:chExt cx="1052227" cy="538002"/>
          </a:xfrm>
          <a:solidFill>
            <a:srgbClr val="C00000"/>
          </a:solidFill>
        </p:grpSpPr>
        <p:grpSp>
          <p:nvGrpSpPr>
            <p:cNvPr id="43" name="组合 516"/>
            <p:cNvGrpSpPr>
              <a:grpSpLocks/>
            </p:cNvGrpSpPr>
            <p:nvPr/>
          </p:nvGrpSpPr>
          <p:grpSpPr bwMode="auto">
            <a:xfrm>
              <a:off x="1501146" y="598373"/>
              <a:ext cx="1052227" cy="294860"/>
              <a:chOff x="1572179" y="576470"/>
              <a:chExt cx="1011994" cy="294860"/>
            </a:xfrm>
            <a:grpFill/>
          </p:grpSpPr>
          <p:sp>
            <p:nvSpPr>
              <p:cNvPr id="45" name="圆角矩形标注 557"/>
              <p:cNvSpPr>
                <a:spLocks noChangeArrowheads="1"/>
              </p:cNvSpPr>
              <p:nvPr/>
            </p:nvSpPr>
            <p:spPr bwMode="auto">
              <a:xfrm>
                <a:off x="1572179" y="576470"/>
                <a:ext cx="1011994" cy="294860"/>
              </a:xfrm>
              <a:prstGeom prst="wedgeRoundRectCallout">
                <a:avLst>
                  <a:gd name="adj1" fmla="val -9139"/>
                  <a:gd name="adj2" fmla="val 50139"/>
                  <a:gd name="adj3" fmla="val 16667"/>
                </a:avLst>
              </a:prstGeom>
              <a:grpFill/>
              <a:ln w="9525" algn="ctr">
                <a:solidFill>
                  <a:schemeClr val="tx1"/>
                </a:solidFill>
                <a:round/>
                <a:headEnd/>
                <a:tailEnd/>
              </a:ln>
            </p:spPr>
            <p:txBody>
              <a:bodyPr/>
              <a:lstStyle/>
              <a:p>
                <a:endParaRPr lang="zh-CN" altLang="en-US" sz="2133">
                  <a:solidFill>
                    <a:schemeClr val="bg1"/>
                  </a:solidFill>
                  <a:latin typeface="微软雅黑" panose="020B0503020204020204" pitchFamily="34" charset="-122"/>
                  <a:ea typeface="微软雅黑" panose="020B0503020204020204" pitchFamily="34" charset="-122"/>
                </a:endParaRPr>
              </a:p>
            </p:txBody>
          </p:sp>
          <p:sp>
            <p:nvSpPr>
              <p:cNvPr id="46" name="Text Box 48"/>
              <p:cNvSpPr txBox="1">
                <a:spLocks noChangeArrowheads="1"/>
              </p:cNvSpPr>
              <p:nvPr/>
            </p:nvSpPr>
            <p:spPr bwMode="auto">
              <a:xfrm>
                <a:off x="1594039" y="598164"/>
                <a:ext cx="985769" cy="235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67" dirty="0">
                    <a:solidFill>
                      <a:schemeClr val="bg1"/>
                    </a:solidFill>
                    <a:latin typeface="微软雅黑" panose="020B0503020204020204" pitchFamily="34" charset="-122"/>
                    <a:ea typeface="微软雅黑" panose="020B0503020204020204" pitchFamily="34" charset="-122"/>
                  </a:rPr>
                  <a:t>从 </a:t>
                </a:r>
                <a:r>
                  <a:rPr lang="en-US" altLang="zh-CN" sz="1867" dirty="0">
                    <a:solidFill>
                      <a:schemeClr val="bg1"/>
                    </a:solidFill>
                    <a:latin typeface="微软雅黑" panose="020B0503020204020204" pitchFamily="34" charset="-122"/>
                    <a:ea typeface="微软雅黑" panose="020B0503020204020204" pitchFamily="34" charset="-122"/>
                  </a:rPr>
                  <a:t>H</a:t>
                </a:r>
                <a:r>
                  <a:rPr lang="en-US" altLang="zh-CN" sz="1867" baseline="-25000" dirty="0">
                    <a:solidFill>
                      <a:schemeClr val="bg1"/>
                    </a:solidFill>
                    <a:latin typeface="微软雅黑" panose="020B0503020204020204" pitchFamily="34" charset="-122"/>
                    <a:ea typeface="微软雅黑" panose="020B0503020204020204" pitchFamily="34" charset="-122"/>
                  </a:rPr>
                  <a:t>1</a:t>
                </a:r>
                <a:r>
                  <a:rPr lang="en-US" altLang="zh-CN" sz="1867" dirty="0">
                    <a:solidFill>
                      <a:schemeClr val="bg1"/>
                    </a:solidFill>
                    <a:latin typeface="微软雅黑" panose="020B0503020204020204" pitchFamily="34" charset="-122"/>
                    <a:ea typeface="微软雅黑" panose="020B0503020204020204" pitchFamily="34" charset="-122"/>
                  </a:rPr>
                  <a:t> </a:t>
                </a:r>
                <a:r>
                  <a:rPr lang="zh-CN" altLang="en-US" sz="1867" dirty="0">
                    <a:solidFill>
                      <a:schemeClr val="bg1"/>
                    </a:solidFill>
                    <a:latin typeface="微软雅黑" panose="020B0503020204020204" pitchFamily="34" charset="-122"/>
                    <a:ea typeface="微软雅黑" panose="020B0503020204020204" pitchFamily="34" charset="-122"/>
                  </a:rPr>
                  <a:t>到 </a:t>
                </a:r>
                <a:r>
                  <a:rPr lang="en-US" altLang="zh-CN" sz="1867" dirty="0">
                    <a:solidFill>
                      <a:schemeClr val="bg1"/>
                    </a:solidFill>
                    <a:latin typeface="微软雅黑" panose="020B0503020204020204" pitchFamily="34" charset="-122"/>
                    <a:ea typeface="微软雅黑" panose="020B0503020204020204" pitchFamily="34" charset="-122"/>
                  </a:rPr>
                  <a:t>H</a:t>
                </a:r>
                <a:r>
                  <a:rPr lang="en-US" altLang="zh-CN" sz="1867" baseline="-25000" dirty="0">
                    <a:solidFill>
                      <a:schemeClr val="bg1"/>
                    </a:solidFill>
                    <a:latin typeface="微软雅黑" panose="020B0503020204020204" pitchFamily="34" charset="-122"/>
                    <a:ea typeface="微软雅黑" panose="020B0503020204020204" pitchFamily="34" charset="-122"/>
                  </a:rPr>
                  <a:t>2</a:t>
                </a:r>
                <a:endParaRPr lang="zh-CN" altLang="en-US" sz="1867" baseline="-25000" dirty="0">
                  <a:solidFill>
                    <a:schemeClr val="bg1"/>
                  </a:solidFill>
                  <a:latin typeface="微软雅黑" panose="020B0503020204020204" pitchFamily="34" charset="-122"/>
                  <a:ea typeface="微软雅黑" panose="020B0503020204020204" pitchFamily="34" charset="-122"/>
                </a:endParaRPr>
              </a:p>
            </p:txBody>
          </p:sp>
        </p:grpSp>
        <p:sp>
          <p:nvSpPr>
            <p:cNvPr id="44" name="下箭头 556"/>
            <p:cNvSpPr>
              <a:spLocks noChangeArrowheads="1"/>
            </p:cNvSpPr>
            <p:nvPr/>
          </p:nvSpPr>
          <p:spPr bwMode="auto">
            <a:xfrm>
              <a:off x="1962200" y="895401"/>
              <a:ext cx="89519" cy="240974"/>
            </a:xfrm>
            <a:prstGeom prst="downArrow">
              <a:avLst>
                <a:gd name="adj1" fmla="val 50000"/>
                <a:gd name="adj2" fmla="val 127715"/>
              </a:avLst>
            </a:prstGeom>
            <a:grpFill/>
            <a:ln w="6350" algn="ctr">
              <a:solidFill>
                <a:schemeClr val="tx1"/>
              </a:solidFill>
              <a:round/>
              <a:headEnd/>
              <a:tailEnd/>
            </a:ln>
          </p:spPr>
          <p:txBody>
            <a:bodyPr/>
            <a:lstStyle/>
            <a:p>
              <a:endParaRPr lang="zh-CN" altLang="en-US" sz="2133">
                <a:solidFill>
                  <a:schemeClr val="bg1"/>
                </a:solidFill>
                <a:latin typeface="微软雅黑" panose="020B0503020204020204" pitchFamily="34" charset="-122"/>
                <a:ea typeface="微软雅黑" panose="020B0503020204020204" pitchFamily="34" charset="-122"/>
              </a:endParaRPr>
            </a:p>
          </p:txBody>
        </p:sp>
      </p:grpSp>
      <p:pic>
        <p:nvPicPr>
          <p:cNvPr id="620"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2380" y="4482033"/>
            <a:ext cx="651176" cy="651179"/>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8305" y="4480759"/>
            <a:ext cx="651176" cy="651179"/>
          </a:xfrm>
          <a:prstGeom prst="rect">
            <a:avLst/>
          </a:prstGeom>
          <a:noFill/>
          <a:extLst>
            <a:ext uri="{909E8E84-426E-40DD-AFC4-6F175D3DCCD1}">
              <a14:hiddenFill xmlns:a14="http://schemas.microsoft.com/office/drawing/2010/main">
                <a:solidFill>
                  <a:srgbClr val="FFFFFF"/>
                </a:solidFill>
              </a14:hiddenFill>
            </a:ext>
          </a:extLst>
        </p:spPr>
      </p:pic>
      <p:pic>
        <p:nvPicPr>
          <p:cNvPr id="622"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5799" y="5306192"/>
            <a:ext cx="651176" cy="6511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5052267" y="4429966"/>
            <a:ext cx="1960500" cy="371945"/>
            <a:chOff x="3789200" y="2883562"/>
            <a:chExt cx="1470375" cy="278959"/>
          </a:xfrm>
        </p:grpSpPr>
        <p:grpSp>
          <p:nvGrpSpPr>
            <p:cNvPr id="8" name="组合 7"/>
            <p:cNvGrpSpPr/>
            <p:nvPr/>
          </p:nvGrpSpPr>
          <p:grpSpPr>
            <a:xfrm>
              <a:off x="3789200" y="2883562"/>
              <a:ext cx="1470375" cy="278959"/>
              <a:chOff x="3789200" y="2883562"/>
              <a:chExt cx="1470375" cy="278959"/>
            </a:xfrm>
          </p:grpSpPr>
          <p:grpSp>
            <p:nvGrpSpPr>
              <p:cNvPr id="6" name="组合 5"/>
              <p:cNvGrpSpPr/>
              <p:nvPr/>
            </p:nvGrpSpPr>
            <p:grpSpPr>
              <a:xfrm>
                <a:off x="3789200" y="2883562"/>
                <a:ext cx="1470375" cy="278959"/>
                <a:chOff x="3789200" y="2883562"/>
                <a:chExt cx="1470375" cy="278959"/>
              </a:xfrm>
            </p:grpSpPr>
            <p:sp>
              <p:nvSpPr>
                <p:cNvPr id="22" name="Rectangle 210"/>
                <p:cNvSpPr>
                  <a:spLocks noChangeArrowheads="1"/>
                </p:cNvSpPr>
                <p:nvPr/>
              </p:nvSpPr>
              <p:spPr bwMode="auto">
                <a:xfrm>
                  <a:off x="3789200" y="2883562"/>
                  <a:ext cx="1463600" cy="278959"/>
                </a:xfrm>
                <a:prstGeom prst="rect">
                  <a:avLst/>
                </a:prstGeom>
                <a:solidFill>
                  <a:srgbClr val="7030A0"/>
                </a:solidFill>
                <a:ln w="12700">
                  <a:solidFill>
                    <a:schemeClr val="tx1"/>
                  </a:solidFill>
                  <a:miter lim="800000"/>
                  <a:headEnd/>
                  <a:tailEnd/>
                </a:ln>
                <a:effectLst/>
              </p:spPr>
              <p:txBody>
                <a:bodyPr wrap="none" anchor="ctr"/>
                <a:lstStyle/>
                <a:p>
                  <a:pPr algn="ctr">
                    <a:defRPr/>
                  </a:pPr>
                  <a:endParaRPr lang="zh-CN" altLang="en-US" sz="2133" dirty="0">
                    <a:latin typeface="微软雅黑" panose="020B0503020204020204" pitchFamily="34" charset="-122"/>
                    <a:ea typeface="微软雅黑" panose="020B0503020204020204" pitchFamily="34" charset="-122"/>
                  </a:endParaRPr>
                </a:p>
              </p:txBody>
            </p:sp>
            <p:sp>
              <p:nvSpPr>
                <p:cNvPr id="38" name="矩形 37"/>
                <p:cNvSpPr/>
                <p:nvPr/>
              </p:nvSpPr>
              <p:spPr bwMode="auto">
                <a:xfrm>
                  <a:off x="5004592" y="2887304"/>
                  <a:ext cx="254983" cy="272619"/>
                </a:xfrm>
                <a:prstGeom prst="rect">
                  <a:avLst/>
                </a:prstGeom>
                <a:solidFill>
                  <a:srgbClr val="FFFF00"/>
                </a:solidFill>
                <a:ln w="6350" cap="flat" cmpd="sng" algn="ctr">
                  <a:solidFill>
                    <a:schemeClr val="tx1"/>
                  </a:solidFill>
                  <a:prstDash val="solid"/>
                  <a:round/>
                  <a:headEnd type="none" w="med" len="med"/>
                  <a:tailEnd type="none" w="med" len="med"/>
                </a:ln>
                <a:effectLst/>
              </p:spPr>
              <p:txBody>
                <a:bodyPr/>
                <a:lstStyle/>
                <a:p>
                  <a:pPr>
                    <a:defRPr/>
                  </a:pPr>
                  <a:endParaRPr lang="zh-CN" altLang="en-US" sz="2133">
                    <a:latin typeface="微软雅黑" panose="020B0503020204020204" pitchFamily="34" charset="-122"/>
                    <a:ea typeface="微软雅黑" panose="020B0503020204020204" pitchFamily="34" charset="-122"/>
                  </a:endParaRPr>
                </a:p>
              </p:txBody>
            </p:sp>
          </p:grpSp>
          <p:sp>
            <p:nvSpPr>
              <p:cNvPr id="23" name="矩形 22"/>
              <p:cNvSpPr/>
              <p:nvPr/>
            </p:nvSpPr>
            <p:spPr bwMode="auto">
              <a:xfrm>
                <a:off x="4328063" y="2935507"/>
                <a:ext cx="385872" cy="175070"/>
              </a:xfrm>
              <a:prstGeom prst="rect">
                <a:avLst/>
              </a:prstGeom>
              <a:solidFill>
                <a:srgbClr val="FFC000"/>
              </a:solidFill>
              <a:ln w="6350" cap="flat" cmpd="sng" algn="ctr">
                <a:solidFill>
                  <a:schemeClr val="tx1"/>
                </a:solidFill>
                <a:prstDash val="solid"/>
                <a:round/>
                <a:headEnd type="none" w="med" len="med"/>
                <a:tailEnd type="none" w="med" len="med"/>
              </a:ln>
              <a:effectLst/>
            </p:spPr>
            <p:txBody>
              <a:bodyPr/>
              <a:lstStyle/>
              <a:p>
                <a:pPr>
                  <a:defRPr/>
                </a:pPr>
                <a:endParaRPr lang="zh-CN" altLang="en-US" sz="2133">
                  <a:latin typeface="微软雅黑" panose="020B0503020204020204" pitchFamily="34" charset="-122"/>
                  <a:ea typeface="微软雅黑" panose="020B0503020204020204" pitchFamily="34" charset="-122"/>
                </a:endParaRPr>
              </a:p>
            </p:txBody>
          </p:sp>
        </p:grpSp>
        <p:sp>
          <p:nvSpPr>
            <p:cNvPr id="36" name="矩形 541"/>
            <p:cNvSpPr>
              <a:spLocks noChangeArrowheads="1"/>
            </p:cNvSpPr>
            <p:nvPr/>
          </p:nvSpPr>
          <p:spPr bwMode="auto">
            <a:xfrm>
              <a:off x="4601744" y="2937430"/>
              <a:ext cx="110493" cy="169299"/>
            </a:xfrm>
            <a:prstGeom prst="rect">
              <a:avLst/>
            </a:prstGeom>
            <a:solidFill>
              <a:srgbClr val="C00000"/>
            </a:solidFill>
            <a:ln w="6350" algn="ctr">
              <a:solidFill>
                <a:schemeClr val="tx1"/>
              </a:solidFill>
              <a:round/>
              <a:headEnd/>
              <a:tailEnd/>
            </a:ln>
          </p:spPr>
          <p:txBody>
            <a:bodyPr/>
            <a:lstStyle/>
            <a:p>
              <a:endParaRPr lang="zh-CN" altLang="en-US" sz="2133">
                <a:latin typeface="微软雅黑" panose="020B0503020204020204" pitchFamily="34" charset="-122"/>
                <a:ea typeface="微软雅黑" panose="020B0503020204020204" pitchFamily="34" charset="-122"/>
              </a:endParaRPr>
            </a:p>
          </p:txBody>
        </p:sp>
      </p:grpSp>
      <p:sp>
        <p:nvSpPr>
          <p:cNvPr id="41" name="圆角矩形标注 559"/>
          <p:cNvSpPr>
            <a:spLocks noChangeArrowheads="1"/>
          </p:cNvSpPr>
          <p:nvPr/>
        </p:nvSpPr>
        <p:spPr bwMode="auto">
          <a:xfrm>
            <a:off x="7145730" y="3077033"/>
            <a:ext cx="1594149" cy="459160"/>
          </a:xfrm>
          <a:prstGeom prst="wedgeRoundRectCallout">
            <a:avLst>
              <a:gd name="adj1" fmla="val -65563"/>
              <a:gd name="adj2" fmla="val 280063"/>
              <a:gd name="adj3" fmla="val 16667"/>
            </a:avLst>
          </a:prstGeom>
          <a:solidFill>
            <a:srgbClr val="FFFF00"/>
          </a:solidFill>
          <a:ln w="6350" algn="ctr">
            <a:solidFill>
              <a:schemeClr val="tx1"/>
            </a:solidFill>
            <a:round/>
            <a:headEnd/>
            <a:tailEnd/>
          </a:ln>
        </p:spPr>
        <p:txBody>
          <a:bodyPr/>
          <a:lstStyle/>
          <a:p>
            <a:endParaRPr lang="zh-CN" altLang="en-US" sz="2133">
              <a:solidFill>
                <a:srgbClr val="7030A0"/>
              </a:solidFill>
              <a:latin typeface="微软雅黑" panose="020B0503020204020204" pitchFamily="34" charset="-122"/>
              <a:ea typeface="微软雅黑" panose="020B0503020204020204" pitchFamily="34" charset="-122"/>
            </a:endParaRPr>
          </a:p>
        </p:txBody>
      </p:sp>
      <p:sp>
        <p:nvSpPr>
          <p:cNvPr id="42" name="Text Box 48"/>
          <p:cNvSpPr txBox="1">
            <a:spLocks noChangeArrowheads="1"/>
          </p:cNvSpPr>
          <p:nvPr/>
        </p:nvSpPr>
        <p:spPr bwMode="auto">
          <a:xfrm>
            <a:off x="7140547" y="3100652"/>
            <a:ext cx="1584088"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133" dirty="0">
                <a:solidFill>
                  <a:srgbClr val="7030A0"/>
                </a:solidFill>
                <a:latin typeface="微软雅黑" panose="020B0503020204020204" pitchFamily="34" charset="-122"/>
                <a:ea typeface="微软雅黑" panose="020B0503020204020204" pitchFamily="34" charset="-122"/>
              </a:rPr>
              <a:t>从 </a:t>
            </a:r>
            <a:r>
              <a:rPr lang="en-US" altLang="zh-CN" sz="2133" dirty="0">
                <a:solidFill>
                  <a:srgbClr val="7030A0"/>
                </a:solidFill>
                <a:latin typeface="微软雅黑" panose="020B0503020204020204" pitchFamily="34" charset="-122"/>
                <a:ea typeface="微软雅黑" panose="020B0503020204020204" pitchFamily="34" charset="-122"/>
              </a:rPr>
              <a:t>R</a:t>
            </a:r>
            <a:r>
              <a:rPr lang="en-US" altLang="zh-CN" sz="2133" baseline="-25000" dirty="0">
                <a:solidFill>
                  <a:srgbClr val="7030A0"/>
                </a:solidFill>
                <a:latin typeface="微软雅黑" panose="020B0503020204020204" pitchFamily="34" charset="-122"/>
                <a:ea typeface="微软雅黑" panose="020B0503020204020204" pitchFamily="34" charset="-122"/>
              </a:rPr>
              <a:t>1</a:t>
            </a:r>
            <a:r>
              <a:rPr lang="en-US" altLang="zh-CN" sz="2133" dirty="0">
                <a:solidFill>
                  <a:srgbClr val="7030A0"/>
                </a:solidFill>
                <a:latin typeface="微软雅黑" panose="020B0503020204020204" pitchFamily="34" charset="-122"/>
                <a:ea typeface="微软雅黑" panose="020B0503020204020204" pitchFamily="34" charset="-122"/>
              </a:rPr>
              <a:t> </a:t>
            </a:r>
            <a:r>
              <a:rPr lang="zh-CN" altLang="en-US" sz="2133" dirty="0">
                <a:solidFill>
                  <a:srgbClr val="7030A0"/>
                </a:solidFill>
                <a:latin typeface="微软雅黑" panose="020B0503020204020204" pitchFamily="34" charset="-122"/>
                <a:ea typeface="微软雅黑" panose="020B0503020204020204" pitchFamily="34" charset="-122"/>
              </a:rPr>
              <a:t>到 </a:t>
            </a:r>
            <a:r>
              <a:rPr lang="en-US" altLang="zh-CN" sz="2133" dirty="0">
                <a:solidFill>
                  <a:srgbClr val="7030A0"/>
                </a:solidFill>
                <a:latin typeface="微软雅黑" panose="020B0503020204020204" pitchFamily="34" charset="-122"/>
                <a:ea typeface="微软雅黑" panose="020B0503020204020204" pitchFamily="34" charset="-122"/>
              </a:rPr>
              <a:t>R</a:t>
            </a:r>
            <a:r>
              <a:rPr lang="en-US" altLang="zh-CN" sz="2133" baseline="-25000" dirty="0">
                <a:solidFill>
                  <a:srgbClr val="7030A0"/>
                </a:solidFill>
                <a:latin typeface="微软雅黑" panose="020B0503020204020204" pitchFamily="34" charset="-122"/>
                <a:ea typeface="微软雅黑" panose="020B0503020204020204" pitchFamily="34" charset="-122"/>
              </a:rPr>
              <a:t>2</a:t>
            </a:r>
            <a:endParaRPr lang="zh-CN" altLang="en-US" sz="2133" baseline="-25000" dirty="0">
              <a:solidFill>
                <a:srgbClr val="7030A0"/>
              </a:solidFill>
              <a:latin typeface="微软雅黑" panose="020B0503020204020204" pitchFamily="34" charset="-122"/>
              <a:ea typeface="微软雅黑" panose="020B0503020204020204" pitchFamily="34" charset="-122"/>
            </a:endParaRPr>
          </a:p>
        </p:txBody>
      </p:sp>
      <p:sp>
        <p:nvSpPr>
          <p:cNvPr id="119" name="标题 1">
            <a:extLst>
              <a:ext uri="{FF2B5EF4-FFF2-40B4-BE49-F238E27FC236}">
                <a16:creationId xmlns:a16="http://schemas.microsoft.com/office/drawing/2014/main" id="{0F66CE87-8E1D-4331-A6B0-7368CD37C84B}"/>
              </a:ext>
            </a:extLst>
          </p:cNvPr>
          <p:cNvSpPr>
            <a:spLocks noGrp="1"/>
          </p:cNvSpPr>
          <p:nvPr>
            <p:ph type="title"/>
          </p:nvPr>
        </p:nvSpPr>
        <p:spPr>
          <a:xfrm>
            <a:off x="1307508" y="365126"/>
            <a:ext cx="8220812" cy="879086"/>
          </a:xfrm>
        </p:spPr>
        <p:txBody>
          <a:bodyPr>
            <a:normAutofit/>
          </a:bodyPr>
          <a:lstStyle/>
          <a:p>
            <a:r>
              <a:rPr lang="zh-CN" altLang="en-US" dirty="0"/>
              <a:t>网络层安全 </a:t>
            </a:r>
            <a:r>
              <a:rPr lang="en-US" altLang="zh-CN" dirty="0"/>
              <a:t>IP Sec </a:t>
            </a:r>
            <a:r>
              <a:rPr lang="en-US" altLang="zh-CN" sz="3200" dirty="0"/>
              <a:t>(5/7)</a:t>
            </a:r>
            <a:endParaRPr lang="zh-CN" altLang="en-US" dirty="0"/>
          </a:p>
        </p:txBody>
      </p:sp>
      <p:sp>
        <p:nvSpPr>
          <p:cNvPr id="122" name="页脚占位符 8">
            <a:extLst>
              <a:ext uri="{FF2B5EF4-FFF2-40B4-BE49-F238E27FC236}">
                <a16:creationId xmlns:a16="http://schemas.microsoft.com/office/drawing/2014/main" id="{7B90329E-4213-4C2C-88F1-94CB20FA82DE}"/>
              </a:ext>
            </a:extLst>
          </p:cNvPr>
          <p:cNvSpPr>
            <a:spLocks noGrp="1"/>
          </p:cNvSpPr>
          <p:nvPr>
            <p:ph type="ftr" sz="quarter" idx="11"/>
          </p:nvPr>
        </p:nvSpPr>
        <p:spPr>
          <a:xfrm>
            <a:off x="4392168" y="6489303"/>
            <a:ext cx="4114800" cy="365125"/>
          </a:xfrm>
        </p:spPr>
        <p:txBody>
          <a:bodyPr/>
          <a:lstStyle/>
          <a:p>
            <a:r>
              <a:rPr kumimoji="1" lang="zh-CN" altLang="en-US" dirty="0"/>
              <a:t>引自：计算机网络（第</a:t>
            </a:r>
            <a:r>
              <a:rPr kumimoji="1" lang="en-US" altLang="zh-CN" dirty="0"/>
              <a:t>7</a:t>
            </a:r>
            <a:r>
              <a:rPr kumimoji="1" lang="zh-CN" altLang="en-US" dirty="0"/>
              <a:t>版）谢希仁 编著</a:t>
            </a:r>
          </a:p>
        </p:txBody>
      </p:sp>
      <p:sp>
        <p:nvSpPr>
          <p:cNvPr id="120" name="日期占位符 9">
            <a:extLst>
              <a:ext uri="{FF2B5EF4-FFF2-40B4-BE49-F238E27FC236}">
                <a16:creationId xmlns:a16="http://schemas.microsoft.com/office/drawing/2014/main" id="{635DF3FE-B278-4972-8AD6-703A0481EF1C}"/>
              </a:ext>
            </a:extLst>
          </p:cNvPr>
          <p:cNvSpPr>
            <a:spLocks noGrp="1"/>
          </p:cNvSpPr>
          <p:nvPr>
            <p:ph type="dt" sz="half" idx="10"/>
          </p:nvPr>
        </p:nvSpPr>
        <p:spPr>
          <a:xfrm>
            <a:off x="197335" y="6489303"/>
            <a:ext cx="2743200" cy="365125"/>
          </a:xfrm>
        </p:spPr>
        <p:txBody>
          <a:bodyPr/>
          <a:lstStyle/>
          <a:p>
            <a:r>
              <a:rPr kumimoji="1" lang="en-US" altLang="zh-CN" dirty="0"/>
              <a:t>8.6.2 </a:t>
            </a:r>
            <a:r>
              <a:rPr kumimoji="1" lang="zh-CN" altLang="en-US" dirty="0"/>
              <a:t>网络层安全</a:t>
            </a:r>
          </a:p>
        </p:txBody>
      </p:sp>
      <p:sp>
        <p:nvSpPr>
          <p:cNvPr id="121" name="灯片编号占位符 3">
            <a:extLst>
              <a:ext uri="{FF2B5EF4-FFF2-40B4-BE49-F238E27FC236}">
                <a16:creationId xmlns:a16="http://schemas.microsoft.com/office/drawing/2014/main" id="{4C13EE30-790D-4B50-BC92-E74C3B578E79}"/>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146</a:t>
            </a:fld>
            <a:endParaRPr kumimoji="1" lang="zh-CN" altLang="en-US" dirty="0"/>
          </a:p>
        </p:txBody>
      </p:sp>
    </p:spTree>
    <p:extLst>
      <p:ext uri="{BB962C8B-B14F-4D97-AF65-F5344CB8AC3E}">
        <p14:creationId xmlns:p14="http://schemas.microsoft.com/office/powerpoint/2010/main" val="19698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88006" y="1919881"/>
            <a:ext cx="10845143" cy="4401311"/>
          </a:xfrm>
          <a:prstGeom prst="roundRect">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solidFill>
                <a:schemeClr val="tx1"/>
              </a:solidFill>
            </a:endParaRPr>
          </a:p>
        </p:txBody>
      </p:sp>
      <p:sp>
        <p:nvSpPr>
          <p:cNvPr id="65" name="矩形 64"/>
          <p:cNvSpPr/>
          <p:nvPr/>
        </p:nvSpPr>
        <p:spPr>
          <a:xfrm>
            <a:off x="616958" y="1283065"/>
            <a:ext cx="6378669" cy="523220"/>
          </a:xfrm>
          <a:prstGeom prst="rect">
            <a:avLst/>
          </a:prstGeom>
        </p:spPr>
        <p:txBody>
          <a:bodyPr wrap="none">
            <a:spAutoFit/>
          </a:bodyPr>
          <a:lstStyle/>
          <a:p>
            <a:pPr marL="457200" indent="-457200">
              <a:buFont typeface="Wingdings" panose="05000000000000000000" pitchFamily="2" charset="2"/>
              <a:buChar char="Ø"/>
            </a:pPr>
            <a:r>
              <a:rPr lang="zh-CN" altLang="en-US" sz="2800" dirty="0">
                <a:latin typeface="微软雅黑" pitchFamily="34" charset="-122"/>
                <a:ea typeface="微软雅黑" pitchFamily="34" charset="-122"/>
              </a:rPr>
              <a:t>路由器 </a:t>
            </a:r>
            <a:r>
              <a:rPr lang="en-US" altLang="zh-CN" sz="2800" dirty="0">
                <a:latin typeface="微软雅黑" panose="020B0503020204020204" pitchFamily="34" charset="-122"/>
                <a:ea typeface="微软雅黑" panose="020B0503020204020204" pitchFamily="34" charset="-122"/>
              </a:rPr>
              <a:t>R</a:t>
            </a:r>
            <a:r>
              <a:rPr lang="en-US" altLang="zh-CN" sz="2800" baseline="-25000" dirty="0">
                <a:latin typeface="微软雅黑" panose="020B0503020204020204" pitchFamily="34" charset="-122"/>
                <a:ea typeface="微软雅黑" panose="020B0503020204020204" pitchFamily="34" charset="-122"/>
              </a:rPr>
              <a:t>1</a:t>
            </a:r>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到主机 </a:t>
            </a:r>
            <a:r>
              <a:rPr lang="en-US" altLang="zh-CN" sz="2800" dirty="0">
                <a:latin typeface="微软雅黑" panose="020B0503020204020204" pitchFamily="34" charset="-122"/>
                <a:ea typeface="微软雅黑" panose="020B0503020204020204" pitchFamily="34" charset="-122"/>
              </a:rPr>
              <a:t>H</a:t>
            </a:r>
            <a:r>
              <a:rPr lang="en-US" altLang="zh-CN" sz="2800" baseline="-25000" dirty="0">
                <a:latin typeface="微软雅黑" panose="020B0503020204020204" pitchFamily="34" charset="-122"/>
                <a:ea typeface="微软雅黑" panose="020B0503020204020204" pitchFamily="34" charset="-122"/>
              </a:rPr>
              <a:t>2</a:t>
            </a:r>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的安全关联 </a:t>
            </a:r>
            <a:r>
              <a:rPr lang="en-US" altLang="zh-CN" sz="2800" dirty="0">
                <a:latin typeface="微软雅黑" pitchFamily="34" charset="-122"/>
                <a:ea typeface="微软雅黑" pitchFamily="34" charset="-122"/>
              </a:rPr>
              <a:t>SA</a:t>
            </a:r>
            <a:endParaRPr lang="zh-CN" altLang="en-US" sz="2800" dirty="0">
              <a:latin typeface="微软雅黑" pitchFamily="34" charset="-122"/>
              <a:ea typeface="微软雅黑" pitchFamily="34" charset="-122"/>
            </a:endParaRPr>
          </a:p>
        </p:txBody>
      </p:sp>
      <p:sp>
        <p:nvSpPr>
          <p:cNvPr id="66" name="矩形 65"/>
          <p:cNvSpPr/>
          <p:nvPr/>
        </p:nvSpPr>
        <p:spPr>
          <a:xfrm>
            <a:off x="1915504" y="2246628"/>
            <a:ext cx="8590144" cy="707886"/>
          </a:xfrm>
          <a:prstGeom prst="rect">
            <a:avLst/>
          </a:prstGeom>
          <a:solidFill>
            <a:srgbClr val="7030A0"/>
          </a:solidFill>
          <a:ln>
            <a:solidFill>
              <a:schemeClr val="tx1"/>
            </a:solidFill>
          </a:ln>
        </p:spPr>
        <p:txBody>
          <a:bodyPr wrap="square">
            <a:spAutoFit/>
          </a:bodyPr>
          <a:lstStyle/>
          <a:p>
            <a:pPr algn="ctr"/>
            <a:r>
              <a:rPr lang="zh-CN" altLang="en-US" sz="2000" dirty="0">
                <a:solidFill>
                  <a:schemeClr val="bg1"/>
                </a:solidFill>
                <a:latin typeface="微软雅黑" pitchFamily="34" charset="-122"/>
                <a:ea typeface="微软雅黑" pitchFamily="34" charset="-122"/>
              </a:rPr>
              <a:t>若公司总部的主机 </a:t>
            </a:r>
            <a:r>
              <a:rPr lang="en-US" altLang="zh-CN" sz="2000" dirty="0">
                <a:solidFill>
                  <a:schemeClr val="bg1"/>
                </a:solidFill>
                <a:latin typeface="微软雅黑" panose="020B0503020204020204" pitchFamily="34" charset="-122"/>
                <a:ea typeface="微软雅黑" panose="020B0503020204020204" pitchFamily="34" charset="-122"/>
              </a:rPr>
              <a:t>H</a:t>
            </a:r>
            <a:r>
              <a:rPr lang="en-US" altLang="zh-CN" sz="2000" baseline="-25000" dirty="0">
                <a:solidFill>
                  <a:schemeClr val="bg1"/>
                </a:solidFill>
                <a:latin typeface="微软雅黑" panose="020B0503020204020204" pitchFamily="34" charset="-122"/>
                <a:ea typeface="微软雅黑" panose="020B0503020204020204" pitchFamily="34" charset="-122"/>
              </a:rPr>
              <a:t>1</a:t>
            </a:r>
            <a:r>
              <a:rPr lang="en-US" altLang="zh-CN" sz="2000" dirty="0">
                <a:solidFill>
                  <a:schemeClr val="bg1"/>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要和某外地业务员的主机 </a:t>
            </a:r>
            <a:r>
              <a:rPr lang="en-US" altLang="zh-CN" sz="2000" dirty="0">
                <a:solidFill>
                  <a:schemeClr val="bg1"/>
                </a:solidFill>
                <a:latin typeface="微软雅黑" panose="020B0503020204020204" pitchFamily="34" charset="-122"/>
                <a:ea typeface="微软雅黑" panose="020B0503020204020204" pitchFamily="34" charset="-122"/>
              </a:rPr>
              <a:t>H</a:t>
            </a:r>
            <a:r>
              <a:rPr lang="en-US" altLang="zh-CN" sz="2000" baseline="-25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进行安全通信，需要在公司总部的路由器 </a:t>
            </a:r>
            <a:r>
              <a:rPr lang="en-US" altLang="zh-CN" sz="2000" dirty="0">
                <a:solidFill>
                  <a:schemeClr val="bg1"/>
                </a:solidFill>
                <a:latin typeface="微软雅黑" panose="020B0503020204020204" pitchFamily="34" charset="-122"/>
                <a:ea typeface="微软雅黑" panose="020B0503020204020204" pitchFamily="34" charset="-122"/>
              </a:rPr>
              <a:t>R</a:t>
            </a:r>
            <a:r>
              <a:rPr lang="en-US" altLang="zh-CN" sz="2000" baseline="-25000" dirty="0">
                <a:solidFill>
                  <a:schemeClr val="bg1"/>
                </a:solidFill>
                <a:latin typeface="微软雅黑" panose="020B0503020204020204" pitchFamily="34" charset="-122"/>
                <a:ea typeface="微软雅黑" panose="020B0503020204020204" pitchFamily="34" charset="-122"/>
              </a:rPr>
              <a:t>1</a:t>
            </a:r>
            <a:r>
              <a:rPr lang="en-US" altLang="zh-CN" sz="2000" dirty="0">
                <a:solidFill>
                  <a:schemeClr val="bg1"/>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和外地业务员的主机 </a:t>
            </a:r>
            <a:r>
              <a:rPr lang="en-US" altLang="zh-CN" sz="2000" dirty="0">
                <a:solidFill>
                  <a:schemeClr val="bg1"/>
                </a:solidFill>
                <a:latin typeface="微软雅黑" panose="020B0503020204020204" pitchFamily="34" charset="-122"/>
                <a:ea typeface="微软雅黑" panose="020B0503020204020204" pitchFamily="34" charset="-122"/>
              </a:rPr>
              <a:t>H</a:t>
            </a:r>
            <a:r>
              <a:rPr lang="en-US" altLang="zh-CN" sz="2000" baseline="-25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itchFamily="34" charset="-122"/>
                <a:ea typeface="微软雅黑" pitchFamily="34" charset="-122"/>
              </a:rPr>
              <a:t> </a:t>
            </a:r>
            <a:r>
              <a:rPr lang="zh-CN" altLang="en-US" sz="2000" dirty="0">
                <a:solidFill>
                  <a:schemeClr val="bg1"/>
                </a:solidFill>
                <a:latin typeface="微软雅黑" pitchFamily="34" charset="-122"/>
                <a:ea typeface="微软雅黑" pitchFamily="34" charset="-122"/>
              </a:rPr>
              <a:t>建立安全关联 </a:t>
            </a:r>
            <a:r>
              <a:rPr lang="en-US" altLang="zh-CN" sz="2000" dirty="0">
                <a:solidFill>
                  <a:schemeClr val="bg1"/>
                </a:solidFill>
                <a:latin typeface="微软雅黑" pitchFamily="34" charset="-122"/>
                <a:ea typeface="微软雅黑" pitchFamily="34" charset="-122"/>
              </a:rPr>
              <a:t>SA</a:t>
            </a:r>
            <a:endParaRPr lang="zh-CN" altLang="en-US" sz="2000" dirty="0">
              <a:solidFill>
                <a:schemeClr val="bg1"/>
              </a:solidFill>
              <a:latin typeface="微软雅黑" pitchFamily="34" charset="-122"/>
              <a:ea typeface="微软雅黑" pitchFamily="34" charset="-122"/>
            </a:endParaRPr>
          </a:p>
        </p:txBody>
      </p:sp>
      <p:grpSp>
        <p:nvGrpSpPr>
          <p:cNvPr id="1080" name="Group 107"/>
          <p:cNvGrpSpPr>
            <a:grpSpLocks/>
          </p:cNvGrpSpPr>
          <p:nvPr/>
        </p:nvGrpSpPr>
        <p:grpSpPr bwMode="auto">
          <a:xfrm>
            <a:off x="4520259" y="3484565"/>
            <a:ext cx="4293772" cy="2626531"/>
            <a:chOff x="2248" y="820"/>
            <a:chExt cx="2248" cy="883"/>
          </a:xfrm>
          <a:solidFill>
            <a:schemeClr val="accent1">
              <a:lumMod val="20000"/>
              <a:lumOff val="80000"/>
            </a:schemeClr>
          </a:solidFill>
        </p:grpSpPr>
        <p:grpSp>
          <p:nvGrpSpPr>
            <p:cNvPr id="1081" name="Group 108"/>
            <p:cNvGrpSpPr>
              <a:grpSpLocks/>
            </p:cNvGrpSpPr>
            <p:nvPr/>
          </p:nvGrpSpPr>
          <p:grpSpPr bwMode="auto">
            <a:xfrm>
              <a:off x="3567" y="902"/>
              <a:ext cx="929" cy="759"/>
              <a:chOff x="3567" y="902"/>
              <a:chExt cx="929" cy="759"/>
            </a:xfrm>
            <a:grpFill/>
          </p:grpSpPr>
          <p:grpSp>
            <p:nvGrpSpPr>
              <p:cNvPr id="1111" name="Group 109"/>
              <p:cNvGrpSpPr>
                <a:grpSpLocks/>
              </p:cNvGrpSpPr>
              <p:nvPr/>
            </p:nvGrpSpPr>
            <p:grpSpPr bwMode="auto">
              <a:xfrm>
                <a:off x="3926" y="902"/>
                <a:ext cx="570" cy="611"/>
                <a:chOff x="3926" y="902"/>
                <a:chExt cx="570" cy="611"/>
              </a:xfrm>
              <a:grpFill/>
            </p:grpSpPr>
            <p:grpSp>
              <p:nvGrpSpPr>
                <p:cNvPr id="1116" name="Group 110"/>
                <p:cNvGrpSpPr>
                  <a:grpSpLocks/>
                </p:cNvGrpSpPr>
                <p:nvPr/>
              </p:nvGrpSpPr>
              <p:grpSpPr bwMode="auto">
                <a:xfrm>
                  <a:off x="4071" y="982"/>
                  <a:ext cx="425" cy="448"/>
                  <a:chOff x="4071" y="982"/>
                  <a:chExt cx="425" cy="448"/>
                </a:xfrm>
                <a:grpFill/>
              </p:grpSpPr>
              <p:grpSp>
                <p:nvGrpSpPr>
                  <p:cNvPr id="1126" name="Group 111"/>
                  <p:cNvGrpSpPr>
                    <a:grpSpLocks/>
                  </p:cNvGrpSpPr>
                  <p:nvPr/>
                </p:nvGrpSpPr>
                <p:grpSpPr bwMode="auto">
                  <a:xfrm>
                    <a:off x="4071" y="982"/>
                    <a:ext cx="425" cy="448"/>
                    <a:chOff x="4071" y="982"/>
                    <a:chExt cx="425" cy="448"/>
                  </a:xfrm>
                  <a:grpFill/>
                </p:grpSpPr>
                <p:grpSp>
                  <p:nvGrpSpPr>
                    <p:cNvPr id="1128" name="Group 112"/>
                    <p:cNvGrpSpPr>
                      <a:grpSpLocks/>
                    </p:cNvGrpSpPr>
                    <p:nvPr/>
                  </p:nvGrpSpPr>
                  <p:grpSpPr bwMode="auto">
                    <a:xfrm>
                      <a:off x="4182" y="1010"/>
                      <a:ext cx="314" cy="366"/>
                      <a:chOff x="4182" y="1010"/>
                      <a:chExt cx="314" cy="366"/>
                    </a:xfrm>
                    <a:grpFill/>
                  </p:grpSpPr>
                  <p:grpSp>
                    <p:nvGrpSpPr>
                      <p:cNvPr id="1132" name="Group 113"/>
                      <p:cNvGrpSpPr>
                        <a:grpSpLocks/>
                      </p:cNvGrpSpPr>
                      <p:nvPr/>
                    </p:nvGrpSpPr>
                    <p:grpSpPr bwMode="auto">
                      <a:xfrm>
                        <a:off x="4220" y="1010"/>
                        <a:ext cx="276" cy="366"/>
                        <a:chOff x="4220" y="1010"/>
                        <a:chExt cx="276" cy="366"/>
                      </a:xfrm>
                      <a:grpFill/>
                    </p:grpSpPr>
                    <p:sp>
                      <p:nvSpPr>
                        <p:cNvPr id="1136" name="Oval 114"/>
                        <p:cNvSpPr>
                          <a:spLocks noChangeArrowheads="1"/>
                        </p:cNvSpPr>
                        <p:nvPr/>
                      </p:nvSpPr>
                      <p:spPr bwMode="auto">
                        <a:xfrm>
                          <a:off x="4365" y="1228"/>
                          <a:ext cx="131" cy="93"/>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37" name="Oval 115"/>
                        <p:cNvSpPr>
                          <a:spLocks noChangeArrowheads="1"/>
                        </p:cNvSpPr>
                        <p:nvPr/>
                      </p:nvSpPr>
                      <p:spPr bwMode="auto">
                        <a:xfrm>
                          <a:off x="4254" y="1254"/>
                          <a:ext cx="167"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38" name="Oval 116"/>
                        <p:cNvSpPr>
                          <a:spLocks noChangeArrowheads="1"/>
                        </p:cNvSpPr>
                        <p:nvPr/>
                      </p:nvSpPr>
                      <p:spPr bwMode="auto">
                        <a:xfrm>
                          <a:off x="4329" y="1091"/>
                          <a:ext cx="131" cy="96"/>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39" name="Oval 117"/>
                        <p:cNvSpPr>
                          <a:spLocks noChangeArrowheads="1"/>
                        </p:cNvSpPr>
                        <p:nvPr/>
                      </p:nvSpPr>
                      <p:spPr bwMode="auto">
                        <a:xfrm>
                          <a:off x="4220" y="1010"/>
                          <a:ext cx="166"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40" name="Freeform 118"/>
                        <p:cNvSpPr>
                          <a:spLocks/>
                        </p:cNvSpPr>
                        <p:nvPr/>
                      </p:nvSpPr>
                      <p:spPr bwMode="auto">
                        <a:xfrm>
                          <a:off x="4332" y="1092"/>
                          <a:ext cx="113" cy="208"/>
                        </a:xfrm>
                        <a:custGeom>
                          <a:avLst/>
                          <a:gdLst>
                            <a:gd name="T0" fmla="*/ 112 w 113"/>
                            <a:gd name="T1" fmla="*/ 205 h 208"/>
                            <a:gd name="T2" fmla="*/ 63 w 113"/>
                            <a:gd name="T3" fmla="*/ 207 h 208"/>
                            <a:gd name="T4" fmla="*/ 0 w 113"/>
                            <a:gd name="T5" fmla="*/ 0 h 208"/>
                            <a:gd name="T6" fmla="*/ 70 w 113"/>
                            <a:gd name="T7" fmla="*/ 15 h 208"/>
                            <a:gd name="T8" fmla="*/ 71 w 113"/>
                            <a:gd name="T9" fmla="*/ 117 h 208"/>
                            <a:gd name="T10" fmla="*/ 112 w 113"/>
                            <a:gd name="T11" fmla="*/ 205 h 208"/>
                          </a:gdLst>
                          <a:ahLst/>
                          <a:cxnLst>
                            <a:cxn ang="0">
                              <a:pos x="T0" y="T1"/>
                            </a:cxn>
                            <a:cxn ang="0">
                              <a:pos x="T2" y="T3"/>
                            </a:cxn>
                            <a:cxn ang="0">
                              <a:pos x="T4" y="T5"/>
                            </a:cxn>
                            <a:cxn ang="0">
                              <a:pos x="T6" y="T7"/>
                            </a:cxn>
                            <a:cxn ang="0">
                              <a:pos x="T8" y="T9"/>
                            </a:cxn>
                            <a:cxn ang="0">
                              <a:pos x="T10" y="T11"/>
                            </a:cxn>
                          </a:cxnLst>
                          <a:rect l="0" t="0" r="r" b="b"/>
                          <a:pathLst>
                            <a:path w="113" h="208">
                              <a:moveTo>
                                <a:pt x="112" y="205"/>
                              </a:moveTo>
                              <a:lnTo>
                                <a:pt x="63" y="207"/>
                              </a:lnTo>
                              <a:lnTo>
                                <a:pt x="0" y="0"/>
                              </a:lnTo>
                              <a:lnTo>
                                <a:pt x="70" y="15"/>
                              </a:lnTo>
                              <a:lnTo>
                                <a:pt x="71" y="117"/>
                              </a:lnTo>
                              <a:lnTo>
                                <a:pt x="112" y="205"/>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1133" name="Oval 119"/>
                      <p:cNvSpPr>
                        <a:spLocks noChangeArrowheads="1"/>
                      </p:cNvSpPr>
                      <p:nvPr/>
                    </p:nvSpPr>
                    <p:spPr bwMode="auto">
                      <a:xfrm>
                        <a:off x="4182" y="1119"/>
                        <a:ext cx="240" cy="177"/>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34" name="Oval 120"/>
                      <p:cNvSpPr>
                        <a:spLocks noChangeArrowheads="1"/>
                      </p:cNvSpPr>
                      <p:nvPr/>
                    </p:nvSpPr>
                    <p:spPr bwMode="auto">
                      <a:xfrm>
                        <a:off x="4182" y="1228"/>
                        <a:ext cx="167"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35" name="Freeform 121"/>
                      <p:cNvSpPr>
                        <a:spLocks/>
                      </p:cNvSpPr>
                      <p:nvPr/>
                    </p:nvSpPr>
                    <p:spPr bwMode="auto">
                      <a:xfrm>
                        <a:off x="4235" y="1068"/>
                        <a:ext cx="121" cy="224"/>
                      </a:xfrm>
                      <a:custGeom>
                        <a:avLst/>
                        <a:gdLst>
                          <a:gd name="T0" fmla="*/ 110 w 121"/>
                          <a:gd name="T1" fmla="*/ 38 h 224"/>
                          <a:gd name="T2" fmla="*/ 97 w 121"/>
                          <a:gd name="T3" fmla="*/ 85 h 224"/>
                          <a:gd name="T4" fmla="*/ 120 w 121"/>
                          <a:gd name="T5" fmla="*/ 192 h 224"/>
                          <a:gd name="T6" fmla="*/ 72 w 121"/>
                          <a:gd name="T7" fmla="*/ 223 h 224"/>
                          <a:gd name="T8" fmla="*/ 0 w 121"/>
                          <a:gd name="T9" fmla="*/ 95 h 224"/>
                          <a:gd name="T10" fmla="*/ 57 w 121"/>
                          <a:gd name="T11" fmla="*/ 0 h 224"/>
                          <a:gd name="T12" fmla="*/ 110 w 121"/>
                          <a:gd name="T13" fmla="*/ 38 h 224"/>
                        </a:gdLst>
                        <a:ahLst/>
                        <a:cxnLst>
                          <a:cxn ang="0">
                            <a:pos x="T0" y="T1"/>
                          </a:cxn>
                          <a:cxn ang="0">
                            <a:pos x="T2" y="T3"/>
                          </a:cxn>
                          <a:cxn ang="0">
                            <a:pos x="T4" y="T5"/>
                          </a:cxn>
                          <a:cxn ang="0">
                            <a:pos x="T6" y="T7"/>
                          </a:cxn>
                          <a:cxn ang="0">
                            <a:pos x="T8" y="T9"/>
                          </a:cxn>
                          <a:cxn ang="0">
                            <a:pos x="T10" y="T11"/>
                          </a:cxn>
                          <a:cxn ang="0">
                            <a:pos x="T12" y="T13"/>
                          </a:cxn>
                        </a:cxnLst>
                        <a:rect l="0" t="0" r="r" b="b"/>
                        <a:pathLst>
                          <a:path w="121" h="224">
                            <a:moveTo>
                              <a:pt x="110" y="38"/>
                            </a:moveTo>
                            <a:lnTo>
                              <a:pt x="97" y="85"/>
                            </a:lnTo>
                            <a:lnTo>
                              <a:pt x="120" y="192"/>
                            </a:lnTo>
                            <a:lnTo>
                              <a:pt x="72" y="223"/>
                            </a:lnTo>
                            <a:lnTo>
                              <a:pt x="0" y="95"/>
                            </a:lnTo>
                            <a:lnTo>
                              <a:pt x="57" y="0"/>
                            </a:lnTo>
                            <a:lnTo>
                              <a:pt x="110" y="38"/>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1129" name="Oval 122"/>
                    <p:cNvSpPr>
                      <a:spLocks noChangeArrowheads="1"/>
                    </p:cNvSpPr>
                    <p:nvPr/>
                  </p:nvSpPr>
                  <p:spPr bwMode="auto">
                    <a:xfrm>
                      <a:off x="4182" y="1336"/>
                      <a:ext cx="129" cy="9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30" name="Oval 123"/>
                    <p:cNvSpPr>
                      <a:spLocks noChangeArrowheads="1"/>
                    </p:cNvSpPr>
                    <p:nvPr/>
                  </p:nvSpPr>
                  <p:spPr bwMode="auto">
                    <a:xfrm>
                      <a:off x="4071" y="982"/>
                      <a:ext cx="168" cy="12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31" name="Freeform 124"/>
                    <p:cNvSpPr>
                      <a:spLocks/>
                    </p:cNvSpPr>
                    <p:nvPr/>
                  </p:nvSpPr>
                  <p:spPr bwMode="auto">
                    <a:xfrm>
                      <a:off x="4224" y="1313"/>
                      <a:ext cx="85" cy="39"/>
                    </a:xfrm>
                    <a:custGeom>
                      <a:avLst/>
                      <a:gdLst>
                        <a:gd name="T0" fmla="*/ 84 w 85"/>
                        <a:gd name="T1" fmla="*/ 24 h 39"/>
                        <a:gd name="T2" fmla="*/ 58 w 85"/>
                        <a:gd name="T3" fmla="*/ 38 h 39"/>
                        <a:gd name="T4" fmla="*/ 0 w 85"/>
                        <a:gd name="T5" fmla="*/ 18 h 39"/>
                        <a:gd name="T6" fmla="*/ 58 w 85"/>
                        <a:gd name="T7" fmla="*/ 0 h 39"/>
                        <a:gd name="T8" fmla="*/ 84 w 85"/>
                        <a:gd name="T9" fmla="*/ 24 h 39"/>
                      </a:gdLst>
                      <a:ahLst/>
                      <a:cxnLst>
                        <a:cxn ang="0">
                          <a:pos x="T0" y="T1"/>
                        </a:cxn>
                        <a:cxn ang="0">
                          <a:pos x="T2" y="T3"/>
                        </a:cxn>
                        <a:cxn ang="0">
                          <a:pos x="T4" y="T5"/>
                        </a:cxn>
                        <a:cxn ang="0">
                          <a:pos x="T6" y="T7"/>
                        </a:cxn>
                        <a:cxn ang="0">
                          <a:pos x="T8" y="T9"/>
                        </a:cxn>
                      </a:cxnLst>
                      <a:rect l="0" t="0" r="r" b="b"/>
                      <a:pathLst>
                        <a:path w="85" h="39">
                          <a:moveTo>
                            <a:pt x="84" y="24"/>
                          </a:moveTo>
                          <a:lnTo>
                            <a:pt x="58" y="38"/>
                          </a:lnTo>
                          <a:lnTo>
                            <a:pt x="0" y="18"/>
                          </a:lnTo>
                          <a:lnTo>
                            <a:pt x="58" y="0"/>
                          </a:lnTo>
                          <a:lnTo>
                            <a:pt x="84" y="24"/>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1127" name="Freeform 125"/>
                  <p:cNvSpPr>
                    <a:spLocks/>
                  </p:cNvSpPr>
                  <p:nvPr/>
                </p:nvSpPr>
                <p:spPr bwMode="auto">
                  <a:xfrm>
                    <a:off x="4209" y="1042"/>
                    <a:ext cx="47" cy="68"/>
                  </a:xfrm>
                  <a:custGeom>
                    <a:avLst/>
                    <a:gdLst>
                      <a:gd name="T0" fmla="*/ 23 w 47"/>
                      <a:gd name="T1" fmla="*/ 0 h 68"/>
                      <a:gd name="T2" fmla="*/ 46 w 47"/>
                      <a:gd name="T3" fmla="*/ 1 h 68"/>
                      <a:gd name="T4" fmla="*/ 38 w 47"/>
                      <a:gd name="T5" fmla="*/ 67 h 68"/>
                      <a:gd name="T6" fmla="*/ 0 w 47"/>
                      <a:gd name="T7" fmla="*/ 54 h 68"/>
                      <a:gd name="T8" fmla="*/ 23 w 47"/>
                      <a:gd name="T9" fmla="*/ 0 h 68"/>
                    </a:gdLst>
                    <a:ahLst/>
                    <a:cxnLst>
                      <a:cxn ang="0">
                        <a:pos x="T0" y="T1"/>
                      </a:cxn>
                      <a:cxn ang="0">
                        <a:pos x="T2" y="T3"/>
                      </a:cxn>
                      <a:cxn ang="0">
                        <a:pos x="T4" y="T5"/>
                      </a:cxn>
                      <a:cxn ang="0">
                        <a:pos x="T6" y="T7"/>
                      </a:cxn>
                      <a:cxn ang="0">
                        <a:pos x="T8" y="T9"/>
                      </a:cxn>
                    </a:cxnLst>
                    <a:rect l="0" t="0" r="r" b="b"/>
                    <a:pathLst>
                      <a:path w="47" h="68">
                        <a:moveTo>
                          <a:pt x="23" y="0"/>
                        </a:moveTo>
                        <a:lnTo>
                          <a:pt x="46" y="1"/>
                        </a:lnTo>
                        <a:lnTo>
                          <a:pt x="38" y="67"/>
                        </a:lnTo>
                        <a:lnTo>
                          <a:pt x="0" y="54"/>
                        </a:lnTo>
                        <a:lnTo>
                          <a:pt x="23" y="0"/>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grpSp>
              <p:nvGrpSpPr>
                <p:cNvPr id="1117" name="Group 126"/>
                <p:cNvGrpSpPr>
                  <a:grpSpLocks/>
                </p:cNvGrpSpPr>
                <p:nvPr/>
              </p:nvGrpSpPr>
              <p:grpSpPr bwMode="auto">
                <a:xfrm>
                  <a:off x="3926" y="902"/>
                  <a:ext cx="385" cy="556"/>
                  <a:chOff x="3926" y="902"/>
                  <a:chExt cx="385" cy="556"/>
                </a:xfrm>
                <a:grpFill/>
              </p:grpSpPr>
              <p:sp>
                <p:nvSpPr>
                  <p:cNvPr id="1120" name="Oval 127"/>
                  <p:cNvSpPr>
                    <a:spLocks noChangeArrowheads="1"/>
                  </p:cNvSpPr>
                  <p:nvPr/>
                </p:nvSpPr>
                <p:spPr bwMode="auto">
                  <a:xfrm>
                    <a:off x="3961" y="1228"/>
                    <a:ext cx="314" cy="230"/>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21" name="Oval 128"/>
                  <p:cNvSpPr>
                    <a:spLocks noChangeArrowheads="1"/>
                  </p:cNvSpPr>
                  <p:nvPr/>
                </p:nvSpPr>
                <p:spPr bwMode="auto">
                  <a:xfrm>
                    <a:off x="3997" y="1065"/>
                    <a:ext cx="314" cy="231"/>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22" name="Oval 129"/>
                  <p:cNvSpPr>
                    <a:spLocks noChangeArrowheads="1"/>
                  </p:cNvSpPr>
                  <p:nvPr/>
                </p:nvSpPr>
                <p:spPr bwMode="auto">
                  <a:xfrm>
                    <a:off x="3926" y="902"/>
                    <a:ext cx="241" cy="177"/>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23" name="Oval 130"/>
                  <p:cNvSpPr>
                    <a:spLocks noChangeArrowheads="1"/>
                  </p:cNvSpPr>
                  <p:nvPr/>
                </p:nvSpPr>
                <p:spPr bwMode="auto">
                  <a:xfrm>
                    <a:off x="4071" y="1010"/>
                    <a:ext cx="131" cy="9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24" name="Freeform 131"/>
                  <p:cNvSpPr>
                    <a:spLocks/>
                  </p:cNvSpPr>
                  <p:nvPr/>
                </p:nvSpPr>
                <p:spPr bwMode="auto">
                  <a:xfrm>
                    <a:off x="4000" y="990"/>
                    <a:ext cx="208" cy="202"/>
                  </a:xfrm>
                  <a:custGeom>
                    <a:avLst/>
                    <a:gdLst>
                      <a:gd name="T0" fmla="*/ 146 w 208"/>
                      <a:gd name="T1" fmla="*/ 8 h 202"/>
                      <a:gd name="T2" fmla="*/ 145 w 208"/>
                      <a:gd name="T3" fmla="*/ 32 h 202"/>
                      <a:gd name="T4" fmla="*/ 194 w 208"/>
                      <a:gd name="T5" fmla="*/ 77 h 202"/>
                      <a:gd name="T6" fmla="*/ 207 w 208"/>
                      <a:gd name="T7" fmla="*/ 82 h 202"/>
                      <a:gd name="T8" fmla="*/ 133 w 208"/>
                      <a:gd name="T9" fmla="*/ 201 h 202"/>
                      <a:gd name="T10" fmla="*/ 0 w 208"/>
                      <a:gd name="T11" fmla="*/ 0 h 202"/>
                      <a:gd name="T12" fmla="*/ 146 w 208"/>
                      <a:gd name="T13" fmla="*/ 8 h 202"/>
                    </a:gdLst>
                    <a:ahLst/>
                    <a:cxnLst>
                      <a:cxn ang="0">
                        <a:pos x="T0" y="T1"/>
                      </a:cxn>
                      <a:cxn ang="0">
                        <a:pos x="T2" y="T3"/>
                      </a:cxn>
                      <a:cxn ang="0">
                        <a:pos x="T4" y="T5"/>
                      </a:cxn>
                      <a:cxn ang="0">
                        <a:pos x="T6" y="T7"/>
                      </a:cxn>
                      <a:cxn ang="0">
                        <a:pos x="T8" y="T9"/>
                      </a:cxn>
                      <a:cxn ang="0">
                        <a:pos x="T10" y="T11"/>
                      </a:cxn>
                      <a:cxn ang="0">
                        <a:pos x="T12" y="T13"/>
                      </a:cxn>
                    </a:cxnLst>
                    <a:rect l="0" t="0" r="r" b="b"/>
                    <a:pathLst>
                      <a:path w="208" h="202">
                        <a:moveTo>
                          <a:pt x="146" y="8"/>
                        </a:moveTo>
                        <a:lnTo>
                          <a:pt x="145" y="32"/>
                        </a:lnTo>
                        <a:lnTo>
                          <a:pt x="194" y="77"/>
                        </a:lnTo>
                        <a:lnTo>
                          <a:pt x="207" y="82"/>
                        </a:lnTo>
                        <a:lnTo>
                          <a:pt x="133" y="201"/>
                        </a:lnTo>
                        <a:lnTo>
                          <a:pt x="0" y="0"/>
                        </a:lnTo>
                        <a:lnTo>
                          <a:pt x="146" y="8"/>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sp>
                <p:nvSpPr>
                  <p:cNvPr id="1125" name="Freeform 132"/>
                  <p:cNvSpPr>
                    <a:spLocks/>
                  </p:cNvSpPr>
                  <p:nvPr/>
                </p:nvSpPr>
                <p:spPr bwMode="auto">
                  <a:xfrm>
                    <a:off x="4103" y="1271"/>
                    <a:ext cx="133" cy="54"/>
                  </a:xfrm>
                  <a:custGeom>
                    <a:avLst/>
                    <a:gdLst>
                      <a:gd name="T0" fmla="*/ 117 w 133"/>
                      <a:gd name="T1" fmla="*/ 8 h 54"/>
                      <a:gd name="T2" fmla="*/ 132 w 133"/>
                      <a:gd name="T3" fmla="*/ 25 h 54"/>
                      <a:gd name="T4" fmla="*/ 0 w 133"/>
                      <a:gd name="T5" fmla="*/ 53 h 54"/>
                      <a:gd name="T6" fmla="*/ 4 w 133"/>
                      <a:gd name="T7" fmla="*/ 0 h 54"/>
                      <a:gd name="T8" fmla="*/ 117 w 133"/>
                      <a:gd name="T9" fmla="*/ 8 h 54"/>
                    </a:gdLst>
                    <a:ahLst/>
                    <a:cxnLst>
                      <a:cxn ang="0">
                        <a:pos x="T0" y="T1"/>
                      </a:cxn>
                      <a:cxn ang="0">
                        <a:pos x="T2" y="T3"/>
                      </a:cxn>
                      <a:cxn ang="0">
                        <a:pos x="T4" y="T5"/>
                      </a:cxn>
                      <a:cxn ang="0">
                        <a:pos x="T6" y="T7"/>
                      </a:cxn>
                      <a:cxn ang="0">
                        <a:pos x="T8" y="T9"/>
                      </a:cxn>
                    </a:cxnLst>
                    <a:rect l="0" t="0" r="r" b="b"/>
                    <a:pathLst>
                      <a:path w="133" h="54">
                        <a:moveTo>
                          <a:pt x="117" y="8"/>
                        </a:moveTo>
                        <a:lnTo>
                          <a:pt x="132" y="25"/>
                        </a:lnTo>
                        <a:lnTo>
                          <a:pt x="0" y="53"/>
                        </a:lnTo>
                        <a:lnTo>
                          <a:pt x="4" y="0"/>
                        </a:lnTo>
                        <a:lnTo>
                          <a:pt x="117" y="8"/>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1118" name="Oval 133"/>
                <p:cNvSpPr>
                  <a:spLocks noChangeArrowheads="1"/>
                </p:cNvSpPr>
                <p:nvPr/>
              </p:nvSpPr>
              <p:spPr bwMode="auto">
                <a:xfrm>
                  <a:off x="3926" y="1391"/>
                  <a:ext cx="167"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19" name="Freeform 134"/>
                <p:cNvSpPr>
                  <a:spLocks/>
                </p:cNvSpPr>
                <p:nvPr/>
              </p:nvSpPr>
              <p:spPr bwMode="auto">
                <a:xfrm>
                  <a:off x="4041" y="1378"/>
                  <a:ext cx="87" cy="65"/>
                </a:xfrm>
                <a:custGeom>
                  <a:avLst/>
                  <a:gdLst>
                    <a:gd name="T0" fmla="*/ 34 w 87"/>
                    <a:gd name="T1" fmla="*/ 64 h 65"/>
                    <a:gd name="T2" fmla="*/ 86 w 87"/>
                    <a:gd name="T3" fmla="*/ 41 h 65"/>
                    <a:gd name="T4" fmla="*/ 27 w 87"/>
                    <a:gd name="T5" fmla="*/ 0 h 65"/>
                    <a:gd name="T6" fmla="*/ 0 w 87"/>
                    <a:gd name="T7" fmla="*/ 23 h 65"/>
                    <a:gd name="T8" fmla="*/ 34 w 87"/>
                    <a:gd name="T9" fmla="*/ 64 h 65"/>
                  </a:gdLst>
                  <a:ahLst/>
                  <a:cxnLst>
                    <a:cxn ang="0">
                      <a:pos x="T0" y="T1"/>
                    </a:cxn>
                    <a:cxn ang="0">
                      <a:pos x="T2" y="T3"/>
                    </a:cxn>
                    <a:cxn ang="0">
                      <a:pos x="T4" y="T5"/>
                    </a:cxn>
                    <a:cxn ang="0">
                      <a:pos x="T6" y="T7"/>
                    </a:cxn>
                    <a:cxn ang="0">
                      <a:pos x="T8" y="T9"/>
                    </a:cxn>
                  </a:cxnLst>
                  <a:rect l="0" t="0" r="r" b="b"/>
                  <a:pathLst>
                    <a:path w="87" h="65">
                      <a:moveTo>
                        <a:pt x="34" y="64"/>
                      </a:moveTo>
                      <a:lnTo>
                        <a:pt x="86" y="41"/>
                      </a:lnTo>
                      <a:lnTo>
                        <a:pt x="27" y="0"/>
                      </a:lnTo>
                      <a:lnTo>
                        <a:pt x="0" y="23"/>
                      </a:lnTo>
                      <a:lnTo>
                        <a:pt x="34" y="64"/>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1112" name="Oval 135"/>
              <p:cNvSpPr>
                <a:spLocks noChangeArrowheads="1"/>
              </p:cNvSpPr>
              <p:nvPr/>
            </p:nvSpPr>
            <p:spPr bwMode="auto">
              <a:xfrm>
                <a:off x="3567" y="1513"/>
                <a:ext cx="204" cy="148"/>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13" name="Oval 136"/>
              <p:cNvSpPr>
                <a:spLocks noChangeArrowheads="1"/>
              </p:cNvSpPr>
              <p:nvPr/>
            </p:nvSpPr>
            <p:spPr bwMode="auto">
              <a:xfrm>
                <a:off x="3742" y="1513"/>
                <a:ext cx="168" cy="123"/>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14" name="Oval 137"/>
              <p:cNvSpPr>
                <a:spLocks noChangeArrowheads="1"/>
              </p:cNvSpPr>
              <p:nvPr/>
            </p:nvSpPr>
            <p:spPr bwMode="auto">
              <a:xfrm>
                <a:off x="3843" y="1469"/>
                <a:ext cx="166" cy="123"/>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15" name="Freeform 138"/>
              <p:cNvSpPr>
                <a:spLocks/>
              </p:cNvSpPr>
              <p:nvPr/>
            </p:nvSpPr>
            <p:spPr bwMode="auto">
              <a:xfrm>
                <a:off x="3696" y="1448"/>
                <a:ext cx="345" cy="171"/>
              </a:xfrm>
              <a:custGeom>
                <a:avLst/>
                <a:gdLst>
                  <a:gd name="T0" fmla="*/ 321 w 345"/>
                  <a:gd name="T1" fmla="*/ 49 h 171"/>
                  <a:gd name="T2" fmla="*/ 288 w 345"/>
                  <a:gd name="T3" fmla="*/ 60 h 171"/>
                  <a:gd name="T4" fmla="*/ 195 w 345"/>
                  <a:gd name="T5" fmla="*/ 129 h 171"/>
                  <a:gd name="T6" fmla="*/ 174 w 345"/>
                  <a:gd name="T7" fmla="*/ 158 h 171"/>
                  <a:gd name="T8" fmla="*/ 73 w 345"/>
                  <a:gd name="T9" fmla="*/ 158 h 171"/>
                  <a:gd name="T10" fmla="*/ 52 w 345"/>
                  <a:gd name="T11" fmla="*/ 170 h 171"/>
                  <a:gd name="T12" fmla="*/ 0 w 345"/>
                  <a:gd name="T13" fmla="*/ 119 h 171"/>
                  <a:gd name="T14" fmla="*/ 233 w 345"/>
                  <a:gd name="T15" fmla="*/ 0 h 171"/>
                  <a:gd name="T16" fmla="*/ 344 w 345"/>
                  <a:gd name="T17" fmla="*/ 27 h 171"/>
                  <a:gd name="T18" fmla="*/ 321 w 345"/>
                  <a:gd name="T19" fmla="*/ 4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5" h="171">
                    <a:moveTo>
                      <a:pt x="321" y="49"/>
                    </a:moveTo>
                    <a:lnTo>
                      <a:pt x="288" y="60"/>
                    </a:lnTo>
                    <a:lnTo>
                      <a:pt x="195" y="129"/>
                    </a:lnTo>
                    <a:lnTo>
                      <a:pt x="174" y="158"/>
                    </a:lnTo>
                    <a:lnTo>
                      <a:pt x="73" y="158"/>
                    </a:lnTo>
                    <a:lnTo>
                      <a:pt x="52" y="170"/>
                    </a:lnTo>
                    <a:lnTo>
                      <a:pt x="0" y="119"/>
                    </a:lnTo>
                    <a:lnTo>
                      <a:pt x="233" y="0"/>
                    </a:lnTo>
                    <a:lnTo>
                      <a:pt x="344" y="27"/>
                    </a:lnTo>
                    <a:lnTo>
                      <a:pt x="321" y="49"/>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grpSp>
          <p:nvGrpSpPr>
            <p:cNvPr id="1082" name="Group 139"/>
            <p:cNvGrpSpPr>
              <a:grpSpLocks/>
            </p:cNvGrpSpPr>
            <p:nvPr/>
          </p:nvGrpSpPr>
          <p:grpSpPr bwMode="auto">
            <a:xfrm>
              <a:off x="2248" y="907"/>
              <a:ext cx="556" cy="525"/>
              <a:chOff x="2248" y="907"/>
              <a:chExt cx="556" cy="525"/>
            </a:xfrm>
            <a:grpFill/>
          </p:grpSpPr>
          <p:grpSp>
            <p:nvGrpSpPr>
              <p:cNvPr id="1096" name="Group 140"/>
              <p:cNvGrpSpPr>
                <a:grpSpLocks/>
              </p:cNvGrpSpPr>
              <p:nvPr/>
            </p:nvGrpSpPr>
            <p:grpSpPr bwMode="auto">
              <a:xfrm>
                <a:off x="2248" y="982"/>
                <a:ext cx="299" cy="314"/>
                <a:chOff x="2248" y="982"/>
                <a:chExt cx="299" cy="314"/>
              </a:xfrm>
              <a:grpFill/>
            </p:grpSpPr>
            <p:sp>
              <p:nvSpPr>
                <p:cNvPr id="1107" name="Oval 141"/>
                <p:cNvSpPr>
                  <a:spLocks noChangeArrowheads="1"/>
                </p:cNvSpPr>
                <p:nvPr/>
              </p:nvSpPr>
              <p:spPr bwMode="auto">
                <a:xfrm>
                  <a:off x="2248" y="1091"/>
                  <a:ext cx="129" cy="96"/>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08" name="Oval 142"/>
                <p:cNvSpPr>
                  <a:spLocks noChangeArrowheads="1"/>
                </p:cNvSpPr>
                <p:nvPr/>
              </p:nvSpPr>
              <p:spPr bwMode="auto">
                <a:xfrm>
                  <a:off x="2270" y="1174"/>
                  <a:ext cx="167"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09" name="Oval 143"/>
                <p:cNvSpPr>
                  <a:spLocks noChangeArrowheads="1"/>
                </p:cNvSpPr>
                <p:nvPr/>
              </p:nvSpPr>
              <p:spPr bwMode="auto">
                <a:xfrm>
                  <a:off x="2307" y="982"/>
                  <a:ext cx="240" cy="177"/>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10" name="Freeform 144"/>
                <p:cNvSpPr>
                  <a:spLocks/>
                </p:cNvSpPr>
                <p:nvPr/>
              </p:nvSpPr>
              <p:spPr bwMode="auto">
                <a:xfrm>
                  <a:off x="2291" y="1104"/>
                  <a:ext cx="84" cy="95"/>
                </a:xfrm>
                <a:custGeom>
                  <a:avLst/>
                  <a:gdLst>
                    <a:gd name="T0" fmla="*/ 47 w 84"/>
                    <a:gd name="T1" fmla="*/ 0 h 95"/>
                    <a:gd name="T2" fmla="*/ 0 w 84"/>
                    <a:gd name="T3" fmla="*/ 18 h 95"/>
                    <a:gd name="T4" fmla="*/ 1 w 84"/>
                    <a:gd name="T5" fmla="*/ 76 h 95"/>
                    <a:gd name="T6" fmla="*/ 16 w 84"/>
                    <a:gd name="T7" fmla="*/ 94 h 95"/>
                    <a:gd name="T8" fmla="*/ 83 w 84"/>
                    <a:gd name="T9" fmla="*/ 76 h 95"/>
                    <a:gd name="T10" fmla="*/ 47 w 84"/>
                    <a:gd name="T11" fmla="*/ 0 h 95"/>
                  </a:gdLst>
                  <a:ahLst/>
                  <a:cxnLst>
                    <a:cxn ang="0">
                      <a:pos x="T0" y="T1"/>
                    </a:cxn>
                    <a:cxn ang="0">
                      <a:pos x="T2" y="T3"/>
                    </a:cxn>
                    <a:cxn ang="0">
                      <a:pos x="T4" y="T5"/>
                    </a:cxn>
                    <a:cxn ang="0">
                      <a:pos x="T6" y="T7"/>
                    </a:cxn>
                    <a:cxn ang="0">
                      <a:pos x="T8" y="T9"/>
                    </a:cxn>
                    <a:cxn ang="0">
                      <a:pos x="T10" y="T11"/>
                    </a:cxn>
                  </a:cxnLst>
                  <a:rect l="0" t="0" r="r" b="b"/>
                  <a:pathLst>
                    <a:path w="84" h="95">
                      <a:moveTo>
                        <a:pt x="47" y="0"/>
                      </a:moveTo>
                      <a:lnTo>
                        <a:pt x="0" y="18"/>
                      </a:lnTo>
                      <a:lnTo>
                        <a:pt x="1" y="76"/>
                      </a:lnTo>
                      <a:lnTo>
                        <a:pt x="16" y="94"/>
                      </a:lnTo>
                      <a:lnTo>
                        <a:pt x="83" y="76"/>
                      </a:lnTo>
                      <a:lnTo>
                        <a:pt x="47" y="0"/>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grpSp>
            <p:nvGrpSpPr>
              <p:cNvPr id="1097" name="Group 145"/>
              <p:cNvGrpSpPr>
                <a:grpSpLocks/>
              </p:cNvGrpSpPr>
              <p:nvPr/>
            </p:nvGrpSpPr>
            <p:grpSpPr bwMode="auto">
              <a:xfrm>
                <a:off x="2344" y="907"/>
                <a:ext cx="460" cy="525"/>
                <a:chOff x="2344" y="907"/>
                <a:chExt cx="460" cy="525"/>
              </a:xfrm>
              <a:grpFill/>
            </p:grpSpPr>
            <p:sp>
              <p:nvSpPr>
                <p:cNvPr id="1099" name="Oval 146"/>
                <p:cNvSpPr>
                  <a:spLocks noChangeArrowheads="1"/>
                </p:cNvSpPr>
                <p:nvPr/>
              </p:nvSpPr>
              <p:spPr bwMode="auto">
                <a:xfrm>
                  <a:off x="2491" y="929"/>
                  <a:ext cx="313" cy="230"/>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00" name="Oval 147"/>
                <p:cNvSpPr>
                  <a:spLocks noChangeArrowheads="1"/>
                </p:cNvSpPr>
                <p:nvPr/>
              </p:nvSpPr>
              <p:spPr bwMode="auto">
                <a:xfrm>
                  <a:off x="2344" y="1091"/>
                  <a:ext cx="167" cy="12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01" name="Oval 148"/>
                <p:cNvSpPr>
                  <a:spLocks noChangeArrowheads="1"/>
                </p:cNvSpPr>
                <p:nvPr/>
              </p:nvSpPr>
              <p:spPr bwMode="auto">
                <a:xfrm>
                  <a:off x="2380" y="1174"/>
                  <a:ext cx="242" cy="176"/>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02" name="Oval 149"/>
                <p:cNvSpPr>
                  <a:spLocks noChangeArrowheads="1"/>
                </p:cNvSpPr>
                <p:nvPr/>
              </p:nvSpPr>
              <p:spPr bwMode="auto">
                <a:xfrm>
                  <a:off x="2454" y="1254"/>
                  <a:ext cx="240" cy="178"/>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03" name="Oval 150"/>
                <p:cNvSpPr>
                  <a:spLocks noChangeArrowheads="1"/>
                </p:cNvSpPr>
                <p:nvPr/>
              </p:nvSpPr>
              <p:spPr bwMode="auto">
                <a:xfrm>
                  <a:off x="2471" y="1042"/>
                  <a:ext cx="214" cy="151"/>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04" name="Oval 151"/>
                <p:cNvSpPr>
                  <a:spLocks noChangeArrowheads="1"/>
                </p:cNvSpPr>
                <p:nvPr/>
              </p:nvSpPr>
              <p:spPr bwMode="auto">
                <a:xfrm>
                  <a:off x="2656" y="907"/>
                  <a:ext cx="129" cy="9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105" name="Freeform 152"/>
                <p:cNvSpPr>
                  <a:spLocks/>
                </p:cNvSpPr>
                <p:nvPr/>
              </p:nvSpPr>
              <p:spPr bwMode="auto">
                <a:xfrm>
                  <a:off x="2541" y="1010"/>
                  <a:ext cx="151" cy="76"/>
                </a:xfrm>
                <a:custGeom>
                  <a:avLst/>
                  <a:gdLst>
                    <a:gd name="T0" fmla="*/ 0 w 151"/>
                    <a:gd name="T1" fmla="*/ 20 h 76"/>
                    <a:gd name="T2" fmla="*/ 19 w 151"/>
                    <a:gd name="T3" fmla="*/ 56 h 76"/>
                    <a:gd name="T4" fmla="*/ 150 w 151"/>
                    <a:gd name="T5" fmla="*/ 75 h 76"/>
                    <a:gd name="T6" fmla="*/ 150 w 151"/>
                    <a:gd name="T7" fmla="*/ 28 h 76"/>
                    <a:gd name="T8" fmla="*/ 9 w 151"/>
                    <a:gd name="T9" fmla="*/ 0 h 76"/>
                    <a:gd name="T10" fmla="*/ 0 w 151"/>
                    <a:gd name="T11" fmla="*/ 20 h 76"/>
                  </a:gdLst>
                  <a:ahLst/>
                  <a:cxnLst>
                    <a:cxn ang="0">
                      <a:pos x="T0" y="T1"/>
                    </a:cxn>
                    <a:cxn ang="0">
                      <a:pos x="T2" y="T3"/>
                    </a:cxn>
                    <a:cxn ang="0">
                      <a:pos x="T4" y="T5"/>
                    </a:cxn>
                    <a:cxn ang="0">
                      <a:pos x="T6" y="T7"/>
                    </a:cxn>
                    <a:cxn ang="0">
                      <a:pos x="T8" y="T9"/>
                    </a:cxn>
                    <a:cxn ang="0">
                      <a:pos x="T10" y="T11"/>
                    </a:cxn>
                  </a:cxnLst>
                  <a:rect l="0" t="0" r="r" b="b"/>
                  <a:pathLst>
                    <a:path w="151" h="76">
                      <a:moveTo>
                        <a:pt x="0" y="20"/>
                      </a:moveTo>
                      <a:lnTo>
                        <a:pt x="19" y="56"/>
                      </a:lnTo>
                      <a:lnTo>
                        <a:pt x="150" y="75"/>
                      </a:lnTo>
                      <a:lnTo>
                        <a:pt x="150" y="28"/>
                      </a:lnTo>
                      <a:lnTo>
                        <a:pt x="9" y="0"/>
                      </a:lnTo>
                      <a:lnTo>
                        <a:pt x="0" y="20"/>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sp>
              <p:nvSpPr>
                <p:cNvPr id="1106" name="Freeform 153"/>
                <p:cNvSpPr>
                  <a:spLocks/>
                </p:cNvSpPr>
                <p:nvPr/>
              </p:nvSpPr>
              <p:spPr bwMode="auto">
                <a:xfrm>
                  <a:off x="2394" y="1149"/>
                  <a:ext cx="172" cy="159"/>
                </a:xfrm>
                <a:custGeom>
                  <a:avLst/>
                  <a:gdLst>
                    <a:gd name="T0" fmla="*/ 106 w 172"/>
                    <a:gd name="T1" fmla="*/ 0 h 159"/>
                    <a:gd name="T2" fmla="*/ 0 w 172"/>
                    <a:gd name="T3" fmla="*/ 40 h 159"/>
                    <a:gd name="T4" fmla="*/ 44 w 172"/>
                    <a:gd name="T5" fmla="*/ 71 h 159"/>
                    <a:gd name="T6" fmla="*/ 50 w 172"/>
                    <a:gd name="T7" fmla="*/ 148 h 159"/>
                    <a:gd name="T8" fmla="*/ 75 w 172"/>
                    <a:gd name="T9" fmla="*/ 158 h 159"/>
                    <a:gd name="T10" fmla="*/ 164 w 172"/>
                    <a:gd name="T11" fmla="*/ 108 h 159"/>
                    <a:gd name="T12" fmla="*/ 171 w 172"/>
                    <a:gd name="T13" fmla="*/ 16 h 159"/>
                    <a:gd name="T14" fmla="*/ 106 w 172"/>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59">
                      <a:moveTo>
                        <a:pt x="106" y="0"/>
                      </a:moveTo>
                      <a:lnTo>
                        <a:pt x="0" y="40"/>
                      </a:lnTo>
                      <a:lnTo>
                        <a:pt x="44" y="71"/>
                      </a:lnTo>
                      <a:lnTo>
                        <a:pt x="50" y="148"/>
                      </a:lnTo>
                      <a:lnTo>
                        <a:pt x="75" y="158"/>
                      </a:lnTo>
                      <a:lnTo>
                        <a:pt x="164" y="108"/>
                      </a:lnTo>
                      <a:lnTo>
                        <a:pt x="171" y="16"/>
                      </a:lnTo>
                      <a:lnTo>
                        <a:pt x="106" y="0"/>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sp>
            <p:nvSpPr>
              <p:cNvPr id="1098" name="Freeform 154"/>
              <p:cNvSpPr>
                <a:spLocks/>
              </p:cNvSpPr>
              <p:nvPr/>
            </p:nvSpPr>
            <p:spPr bwMode="auto">
              <a:xfrm>
                <a:off x="2650" y="963"/>
                <a:ext cx="88" cy="75"/>
              </a:xfrm>
              <a:custGeom>
                <a:avLst/>
                <a:gdLst>
                  <a:gd name="T0" fmla="*/ 0 w 88"/>
                  <a:gd name="T1" fmla="*/ 39 h 75"/>
                  <a:gd name="T2" fmla="*/ 37 w 88"/>
                  <a:gd name="T3" fmla="*/ 0 h 75"/>
                  <a:gd name="T4" fmla="*/ 87 w 88"/>
                  <a:gd name="T5" fmla="*/ 39 h 75"/>
                  <a:gd name="T6" fmla="*/ 45 w 88"/>
                  <a:gd name="T7" fmla="*/ 74 h 75"/>
                  <a:gd name="T8" fmla="*/ 0 w 88"/>
                  <a:gd name="T9" fmla="*/ 39 h 75"/>
                </a:gdLst>
                <a:ahLst/>
                <a:cxnLst>
                  <a:cxn ang="0">
                    <a:pos x="T0" y="T1"/>
                  </a:cxn>
                  <a:cxn ang="0">
                    <a:pos x="T2" y="T3"/>
                  </a:cxn>
                  <a:cxn ang="0">
                    <a:pos x="T4" y="T5"/>
                  </a:cxn>
                  <a:cxn ang="0">
                    <a:pos x="T6" y="T7"/>
                  </a:cxn>
                  <a:cxn ang="0">
                    <a:pos x="T8" y="T9"/>
                  </a:cxn>
                </a:cxnLst>
                <a:rect l="0" t="0" r="r" b="b"/>
                <a:pathLst>
                  <a:path w="88" h="75">
                    <a:moveTo>
                      <a:pt x="0" y="39"/>
                    </a:moveTo>
                    <a:lnTo>
                      <a:pt x="37" y="0"/>
                    </a:lnTo>
                    <a:lnTo>
                      <a:pt x="87" y="39"/>
                    </a:lnTo>
                    <a:lnTo>
                      <a:pt x="45" y="74"/>
                    </a:lnTo>
                    <a:lnTo>
                      <a:pt x="0" y="39"/>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grpSp>
          <p:nvGrpSpPr>
            <p:cNvPr id="1083" name="Group 155"/>
            <p:cNvGrpSpPr>
              <a:grpSpLocks/>
            </p:cNvGrpSpPr>
            <p:nvPr/>
          </p:nvGrpSpPr>
          <p:grpSpPr bwMode="auto">
            <a:xfrm>
              <a:off x="2529" y="820"/>
              <a:ext cx="1638" cy="883"/>
              <a:chOff x="2529" y="820"/>
              <a:chExt cx="1638" cy="883"/>
            </a:xfrm>
            <a:grpFill/>
          </p:grpSpPr>
          <p:sp>
            <p:nvSpPr>
              <p:cNvPr id="1084" name="Oval 156"/>
              <p:cNvSpPr>
                <a:spLocks noChangeArrowheads="1"/>
              </p:cNvSpPr>
              <p:nvPr/>
            </p:nvSpPr>
            <p:spPr bwMode="auto">
              <a:xfrm>
                <a:off x="3042" y="848"/>
                <a:ext cx="388" cy="28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085" name="Oval 157"/>
              <p:cNvSpPr>
                <a:spLocks noChangeArrowheads="1"/>
              </p:cNvSpPr>
              <p:nvPr/>
            </p:nvSpPr>
            <p:spPr bwMode="auto">
              <a:xfrm>
                <a:off x="3374" y="820"/>
                <a:ext cx="313" cy="230"/>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086" name="Oval 158"/>
              <p:cNvSpPr>
                <a:spLocks noChangeArrowheads="1"/>
              </p:cNvSpPr>
              <p:nvPr/>
            </p:nvSpPr>
            <p:spPr bwMode="auto">
              <a:xfrm>
                <a:off x="3668" y="1065"/>
                <a:ext cx="499" cy="367"/>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087" name="Oval 159"/>
              <p:cNvSpPr>
                <a:spLocks noChangeArrowheads="1"/>
              </p:cNvSpPr>
              <p:nvPr/>
            </p:nvSpPr>
            <p:spPr bwMode="auto">
              <a:xfrm>
                <a:off x="2712" y="1228"/>
                <a:ext cx="570" cy="420"/>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088" name="Oval 160"/>
              <p:cNvSpPr>
                <a:spLocks noChangeArrowheads="1"/>
              </p:cNvSpPr>
              <p:nvPr/>
            </p:nvSpPr>
            <p:spPr bwMode="auto">
              <a:xfrm>
                <a:off x="3521" y="1282"/>
                <a:ext cx="422" cy="312"/>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089" name="Oval 161"/>
              <p:cNvSpPr>
                <a:spLocks noChangeArrowheads="1"/>
              </p:cNvSpPr>
              <p:nvPr/>
            </p:nvSpPr>
            <p:spPr bwMode="auto">
              <a:xfrm>
                <a:off x="2564" y="1310"/>
                <a:ext cx="315" cy="229"/>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090" name="Oval 162"/>
              <p:cNvSpPr>
                <a:spLocks noChangeArrowheads="1"/>
              </p:cNvSpPr>
              <p:nvPr/>
            </p:nvSpPr>
            <p:spPr bwMode="auto">
              <a:xfrm>
                <a:off x="2529" y="1119"/>
                <a:ext cx="312" cy="230"/>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091" name="Oval 163"/>
              <p:cNvSpPr>
                <a:spLocks noChangeArrowheads="1"/>
              </p:cNvSpPr>
              <p:nvPr/>
            </p:nvSpPr>
            <p:spPr bwMode="auto">
              <a:xfrm>
                <a:off x="2675" y="902"/>
                <a:ext cx="498" cy="366"/>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092" name="Oval 164"/>
              <p:cNvSpPr>
                <a:spLocks noChangeArrowheads="1"/>
              </p:cNvSpPr>
              <p:nvPr/>
            </p:nvSpPr>
            <p:spPr bwMode="auto">
              <a:xfrm>
                <a:off x="3115" y="1336"/>
                <a:ext cx="500" cy="367"/>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093" name="Oval 165"/>
              <p:cNvSpPr>
                <a:spLocks noChangeArrowheads="1"/>
              </p:cNvSpPr>
              <p:nvPr/>
            </p:nvSpPr>
            <p:spPr bwMode="auto">
              <a:xfrm>
                <a:off x="3742" y="929"/>
                <a:ext cx="386" cy="284"/>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094" name="Oval 166"/>
              <p:cNvSpPr>
                <a:spLocks noChangeArrowheads="1"/>
              </p:cNvSpPr>
              <p:nvPr/>
            </p:nvSpPr>
            <p:spPr bwMode="auto">
              <a:xfrm>
                <a:off x="3631" y="820"/>
                <a:ext cx="351" cy="258"/>
              </a:xfrm>
              <a:prstGeom prst="ellipse">
                <a:avLst/>
              </a:prstGeom>
              <a:grpFill/>
              <a:ln w="6350">
                <a:solidFill>
                  <a:srgbClr val="000000"/>
                </a:solidFill>
                <a:round/>
                <a:headEnd/>
                <a:tailEnd/>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wrap="none" anchor="ctr"/>
              <a:lstStyle/>
              <a:p>
                <a:endParaRPr lang="zh-CN" altLang="en-US" sz="2133">
                  <a:latin typeface="微软雅黑" pitchFamily="34" charset="-122"/>
                  <a:ea typeface="微软雅黑" pitchFamily="34" charset="-122"/>
                </a:endParaRPr>
              </a:p>
            </p:txBody>
          </p:sp>
          <p:sp>
            <p:nvSpPr>
              <p:cNvPr id="1095" name="Freeform 167"/>
              <p:cNvSpPr>
                <a:spLocks/>
              </p:cNvSpPr>
              <p:nvPr/>
            </p:nvSpPr>
            <p:spPr bwMode="auto">
              <a:xfrm>
                <a:off x="2661" y="889"/>
                <a:ext cx="1415" cy="700"/>
              </a:xfrm>
              <a:custGeom>
                <a:avLst/>
                <a:gdLst>
                  <a:gd name="T0" fmla="*/ 436 w 1415"/>
                  <a:gd name="T1" fmla="*/ 70 h 700"/>
                  <a:gd name="T2" fmla="*/ 494 w 1415"/>
                  <a:gd name="T3" fmla="*/ 20 h 700"/>
                  <a:gd name="T4" fmla="*/ 759 w 1415"/>
                  <a:gd name="T5" fmla="*/ 24 h 700"/>
                  <a:gd name="T6" fmla="*/ 947 w 1415"/>
                  <a:gd name="T7" fmla="*/ 0 h 700"/>
                  <a:gd name="T8" fmla="*/ 1180 w 1415"/>
                  <a:gd name="T9" fmla="*/ 83 h 700"/>
                  <a:gd name="T10" fmla="*/ 1300 w 1415"/>
                  <a:gd name="T11" fmla="*/ 60 h 700"/>
                  <a:gd name="T12" fmla="*/ 1362 w 1415"/>
                  <a:gd name="T13" fmla="*/ 70 h 700"/>
                  <a:gd name="T14" fmla="*/ 1376 w 1415"/>
                  <a:gd name="T15" fmla="*/ 278 h 700"/>
                  <a:gd name="T16" fmla="*/ 1414 w 1415"/>
                  <a:gd name="T17" fmla="*/ 311 h 700"/>
                  <a:gd name="T18" fmla="*/ 1304 w 1415"/>
                  <a:gd name="T19" fmla="*/ 472 h 700"/>
                  <a:gd name="T20" fmla="*/ 1185 w 1415"/>
                  <a:gd name="T21" fmla="*/ 363 h 700"/>
                  <a:gd name="T22" fmla="*/ 1153 w 1415"/>
                  <a:gd name="T23" fmla="*/ 418 h 700"/>
                  <a:gd name="T24" fmla="*/ 986 w 1415"/>
                  <a:gd name="T25" fmla="*/ 640 h 700"/>
                  <a:gd name="T26" fmla="*/ 427 w 1415"/>
                  <a:gd name="T27" fmla="*/ 699 h 700"/>
                  <a:gd name="T28" fmla="*/ 135 w 1415"/>
                  <a:gd name="T29" fmla="*/ 655 h 700"/>
                  <a:gd name="T30" fmla="*/ 45 w 1415"/>
                  <a:gd name="T31" fmla="*/ 519 h 700"/>
                  <a:gd name="T32" fmla="*/ 45 w 1415"/>
                  <a:gd name="T33" fmla="*/ 379 h 700"/>
                  <a:gd name="T34" fmla="*/ 0 w 1415"/>
                  <a:gd name="T35" fmla="*/ 261 h 700"/>
                  <a:gd name="T36" fmla="*/ 436 w 1415"/>
                  <a:gd name="T37" fmla="*/ 7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5" h="700">
                    <a:moveTo>
                      <a:pt x="436" y="70"/>
                    </a:moveTo>
                    <a:lnTo>
                      <a:pt x="494" y="20"/>
                    </a:lnTo>
                    <a:lnTo>
                      <a:pt x="759" y="24"/>
                    </a:lnTo>
                    <a:lnTo>
                      <a:pt x="947" y="0"/>
                    </a:lnTo>
                    <a:lnTo>
                      <a:pt x="1180" y="83"/>
                    </a:lnTo>
                    <a:lnTo>
                      <a:pt x="1300" y="60"/>
                    </a:lnTo>
                    <a:lnTo>
                      <a:pt x="1362" y="70"/>
                    </a:lnTo>
                    <a:lnTo>
                      <a:pt x="1376" y="278"/>
                    </a:lnTo>
                    <a:lnTo>
                      <a:pt x="1414" y="311"/>
                    </a:lnTo>
                    <a:lnTo>
                      <a:pt x="1304" y="472"/>
                    </a:lnTo>
                    <a:lnTo>
                      <a:pt x="1185" y="363"/>
                    </a:lnTo>
                    <a:lnTo>
                      <a:pt x="1153" y="418"/>
                    </a:lnTo>
                    <a:lnTo>
                      <a:pt x="986" y="640"/>
                    </a:lnTo>
                    <a:lnTo>
                      <a:pt x="427" y="699"/>
                    </a:lnTo>
                    <a:lnTo>
                      <a:pt x="135" y="655"/>
                    </a:lnTo>
                    <a:lnTo>
                      <a:pt x="45" y="519"/>
                    </a:lnTo>
                    <a:lnTo>
                      <a:pt x="45" y="379"/>
                    </a:lnTo>
                    <a:lnTo>
                      <a:pt x="0" y="261"/>
                    </a:lnTo>
                    <a:lnTo>
                      <a:pt x="436" y="70"/>
                    </a:lnTo>
                  </a:path>
                </a:pathLst>
              </a:custGeom>
              <a:grpFill/>
              <a:ln w="6350" cap="rnd">
                <a:noFill/>
                <a:round/>
                <a:headEnd type="none" w="sm" len="sm"/>
                <a:tailEnd type="none" w="sm" len="sm"/>
              </a:ln>
              <a:effectLst/>
              <a:extLst>
                <a:ext uri="{AF507438-7753-43E0-B8FC-AC1667EBCBE1}">
                  <a14:hiddenEffects xmlns:a14="http://schemas.microsoft.com/office/drawing/2010/main">
                    <a:effectLst>
                      <a:outerShdw dist="28398" dir="3806097" algn="ctr" rotWithShape="0">
                        <a:schemeClr val="bg2"/>
                      </a:outerShdw>
                    </a:effectLst>
                  </a14:hiddenEffects>
                </a:ext>
              </a:extLst>
            </p:spPr>
            <p:txBody>
              <a:bodyPr/>
              <a:lstStyle/>
              <a:p>
                <a:endParaRPr lang="zh-CN" altLang="en-US" sz="2133">
                  <a:latin typeface="微软雅黑" pitchFamily="34" charset="-122"/>
                  <a:ea typeface="微软雅黑" pitchFamily="34" charset="-122"/>
                </a:endParaRPr>
              </a:p>
            </p:txBody>
          </p:sp>
        </p:grpSp>
      </p:grpSp>
      <p:sp>
        <p:nvSpPr>
          <p:cNvPr id="1141" name="圆角矩形 1140"/>
          <p:cNvSpPr/>
          <p:nvPr/>
        </p:nvSpPr>
        <p:spPr bwMode="auto">
          <a:xfrm>
            <a:off x="1235218" y="3546442"/>
            <a:ext cx="3168853" cy="2527429"/>
          </a:xfrm>
          <a:prstGeom prst="roundRect">
            <a:avLst/>
          </a:prstGeom>
          <a:solidFill>
            <a:srgbClr val="D3B5E9"/>
          </a:solidFill>
          <a:ln w="6350" cap="flat" cmpd="sng" algn="ctr">
            <a:solidFill>
              <a:schemeClr val="tx1"/>
            </a:solidFill>
            <a:prstDash val="dash"/>
            <a:round/>
            <a:headEnd type="none" w="med" len="med"/>
            <a:tailEnd type="none" w="med" len="med"/>
          </a:ln>
          <a:effectLst/>
        </p:spPr>
        <p:txBody>
          <a:bodyPr/>
          <a:lstStyle/>
          <a:p>
            <a:pPr>
              <a:defRPr/>
            </a:pPr>
            <a:endParaRPr lang="zh-CN" altLang="en-US" sz="2133">
              <a:latin typeface="微软雅黑" panose="020B0503020204020204" pitchFamily="34" charset="-122"/>
              <a:ea typeface="微软雅黑" panose="020B0503020204020204" pitchFamily="34" charset="-122"/>
            </a:endParaRPr>
          </a:p>
        </p:txBody>
      </p:sp>
      <p:cxnSp>
        <p:nvCxnSpPr>
          <p:cNvPr id="1142" name="直接连接符 75"/>
          <p:cNvCxnSpPr>
            <a:cxnSpLocks noChangeShapeType="1"/>
          </p:cNvCxnSpPr>
          <p:nvPr/>
        </p:nvCxnSpPr>
        <p:spPr bwMode="auto">
          <a:xfrm>
            <a:off x="8619407" y="5126720"/>
            <a:ext cx="1700839" cy="212729"/>
          </a:xfrm>
          <a:prstGeom prst="line">
            <a:avLst/>
          </a:prstGeom>
          <a:noFill/>
          <a:ln w="19050" algn="ctr">
            <a:solidFill>
              <a:srgbClr val="7030A0"/>
            </a:solidFill>
            <a:round/>
            <a:headEnd/>
            <a:tailEnd/>
          </a:ln>
          <a:extLst>
            <a:ext uri="{909E8E84-426E-40DD-AFC4-6F175D3DCCD1}">
              <a14:hiddenFill xmlns:a14="http://schemas.microsoft.com/office/drawing/2010/main">
                <a:noFill/>
              </a14:hiddenFill>
            </a:ext>
          </a:extLst>
        </p:spPr>
      </p:cxnSp>
      <p:sp>
        <p:nvSpPr>
          <p:cNvPr id="1143" name="Line 205"/>
          <p:cNvSpPr>
            <a:spLocks noChangeShapeType="1"/>
          </p:cNvSpPr>
          <p:nvPr/>
        </p:nvSpPr>
        <p:spPr bwMode="auto">
          <a:xfrm>
            <a:off x="2347870" y="4693663"/>
            <a:ext cx="2222853" cy="0"/>
          </a:xfrm>
          <a:prstGeom prst="line">
            <a:avLst/>
          </a:prstGeom>
          <a:noFill/>
          <a:ln w="19050">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1144" name="Text Box 48"/>
          <p:cNvSpPr txBox="1">
            <a:spLocks noChangeArrowheads="1"/>
          </p:cNvSpPr>
          <p:nvPr/>
        </p:nvSpPr>
        <p:spPr bwMode="auto">
          <a:xfrm>
            <a:off x="2280119" y="3154401"/>
            <a:ext cx="114005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67" dirty="0">
                <a:latin typeface="微软雅黑" panose="020B0503020204020204" pitchFamily="34" charset="-122"/>
                <a:ea typeface="微软雅黑" panose="020B0503020204020204" pitchFamily="34" charset="-122"/>
              </a:rPr>
              <a:t>公司总部</a:t>
            </a:r>
          </a:p>
        </p:txBody>
      </p:sp>
      <p:pic>
        <p:nvPicPr>
          <p:cNvPr id="1145" name="Picture 20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1094" y="4503724"/>
            <a:ext cx="686217" cy="40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46" name="Line 176"/>
          <p:cNvSpPr>
            <a:spLocks noChangeShapeType="1"/>
          </p:cNvSpPr>
          <p:nvPr/>
        </p:nvSpPr>
        <p:spPr bwMode="auto">
          <a:xfrm>
            <a:off x="4460440" y="4810157"/>
            <a:ext cx="5445627" cy="572344"/>
          </a:xfrm>
          <a:prstGeom prst="line">
            <a:avLst/>
          </a:prstGeom>
          <a:noFill/>
          <a:ln w="38100">
            <a:solidFill>
              <a:srgbClr val="7030A0"/>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147" name="Text Box 207"/>
          <p:cNvSpPr txBox="1">
            <a:spLocks noChangeArrowheads="1"/>
          </p:cNvSpPr>
          <p:nvPr/>
        </p:nvSpPr>
        <p:spPr bwMode="auto">
          <a:xfrm>
            <a:off x="6130474" y="3066768"/>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dirty="0">
                <a:solidFill>
                  <a:srgbClr val="7030A0"/>
                </a:solidFill>
                <a:latin typeface="微软雅黑" panose="020B0503020204020204" pitchFamily="34" charset="-122"/>
                <a:ea typeface="微软雅黑" panose="020B0503020204020204" pitchFamily="34" charset="-122"/>
              </a:rPr>
              <a:t>互联网</a:t>
            </a:r>
          </a:p>
        </p:txBody>
      </p:sp>
      <p:sp>
        <p:nvSpPr>
          <p:cNvPr id="1148" name="Text Box 201"/>
          <p:cNvSpPr txBox="1">
            <a:spLocks noChangeArrowheads="1"/>
          </p:cNvSpPr>
          <p:nvPr/>
        </p:nvSpPr>
        <p:spPr bwMode="auto">
          <a:xfrm>
            <a:off x="6440667" y="5038081"/>
            <a:ext cx="55496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2133">
                <a:latin typeface="微软雅黑" panose="020B0503020204020204" pitchFamily="34" charset="-122"/>
                <a:ea typeface="微软雅黑" panose="020B0503020204020204" pitchFamily="34" charset="-122"/>
              </a:rPr>
              <a:t>SA</a:t>
            </a:r>
            <a:endParaRPr kumimoji="0" lang="en-US" altLang="zh-CN" sz="2133" baseline="-25000">
              <a:latin typeface="微软雅黑" panose="020B0503020204020204" pitchFamily="34" charset="-122"/>
              <a:ea typeface="微软雅黑" panose="020B0503020204020204" pitchFamily="34" charset="-122"/>
            </a:endParaRPr>
          </a:p>
        </p:txBody>
      </p:sp>
      <p:sp>
        <p:nvSpPr>
          <p:cNvPr id="1149" name="Text Box 208"/>
          <p:cNvSpPr txBox="1">
            <a:spLocks noChangeArrowheads="1"/>
          </p:cNvSpPr>
          <p:nvPr/>
        </p:nvSpPr>
        <p:spPr bwMode="auto">
          <a:xfrm>
            <a:off x="3854788" y="3991220"/>
            <a:ext cx="48763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133" dirty="0">
                <a:latin typeface="微软雅黑" panose="020B0503020204020204" pitchFamily="34" charset="-122"/>
                <a:ea typeface="微软雅黑" panose="020B0503020204020204" pitchFamily="34" charset="-122"/>
              </a:rPr>
              <a:t>R</a:t>
            </a:r>
            <a:r>
              <a:rPr lang="en-US" altLang="zh-CN" sz="2133" baseline="-25000" dirty="0">
                <a:latin typeface="微软雅黑" panose="020B0503020204020204" pitchFamily="34" charset="-122"/>
                <a:ea typeface="微软雅黑" panose="020B0503020204020204" pitchFamily="34" charset="-122"/>
              </a:rPr>
              <a:t>1</a:t>
            </a:r>
          </a:p>
        </p:txBody>
      </p:sp>
      <p:sp>
        <p:nvSpPr>
          <p:cNvPr id="1150" name="TextBox 997"/>
          <p:cNvSpPr txBox="1">
            <a:spLocks noChangeArrowheads="1"/>
          </p:cNvSpPr>
          <p:nvPr/>
        </p:nvSpPr>
        <p:spPr bwMode="auto">
          <a:xfrm rot="331179">
            <a:off x="6078900" y="4193604"/>
            <a:ext cx="168668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67" dirty="0">
                <a:latin typeface="微软雅黑" panose="020B0503020204020204" pitchFamily="34" charset="-122"/>
                <a:ea typeface="微软雅黑" panose="020B0503020204020204" pitchFamily="34" charset="-122"/>
              </a:rPr>
              <a:t>IP </a:t>
            </a:r>
            <a:r>
              <a:rPr lang="zh-CN" altLang="en-US" sz="1867" dirty="0">
                <a:latin typeface="微软雅黑" panose="020B0503020204020204" pitchFamily="34" charset="-122"/>
                <a:ea typeface="微软雅黑" panose="020B0503020204020204" pitchFamily="34" charset="-122"/>
              </a:rPr>
              <a:t>安全数据报</a:t>
            </a:r>
          </a:p>
        </p:txBody>
      </p:sp>
      <p:sp>
        <p:nvSpPr>
          <p:cNvPr id="1151" name="Text Box 213"/>
          <p:cNvSpPr txBox="1">
            <a:spLocks noChangeArrowheads="1"/>
          </p:cNvSpPr>
          <p:nvPr/>
        </p:nvSpPr>
        <p:spPr bwMode="auto">
          <a:xfrm>
            <a:off x="1353978" y="4221711"/>
            <a:ext cx="52129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133" dirty="0">
                <a:latin typeface="微软雅黑" panose="020B0503020204020204" pitchFamily="34" charset="-122"/>
                <a:ea typeface="微软雅黑" panose="020B0503020204020204" pitchFamily="34" charset="-122"/>
              </a:rPr>
              <a:t>H</a:t>
            </a:r>
            <a:r>
              <a:rPr lang="en-US" altLang="zh-CN" sz="2133" baseline="-25000" dirty="0">
                <a:latin typeface="微软雅黑" panose="020B0503020204020204" pitchFamily="34" charset="-122"/>
                <a:ea typeface="微软雅黑" panose="020B0503020204020204" pitchFamily="34" charset="-122"/>
              </a:rPr>
              <a:t>1</a:t>
            </a:r>
          </a:p>
        </p:txBody>
      </p:sp>
      <p:sp>
        <p:nvSpPr>
          <p:cNvPr id="1605" name="Text Box 213"/>
          <p:cNvSpPr txBox="1">
            <a:spLocks noChangeArrowheads="1"/>
          </p:cNvSpPr>
          <p:nvPr/>
        </p:nvSpPr>
        <p:spPr bwMode="auto">
          <a:xfrm>
            <a:off x="10073511" y="4601309"/>
            <a:ext cx="52129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133" dirty="0">
                <a:latin typeface="微软雅黑" panose="020B0503020204020204" pitchFamily="34" charset="-122"/>
                <a:ea typeface="微软雅黑" panose="020B0503020204020204" pitchFamily="34" charset="-122"/>
              </a:rPr>
              <a:t>H</a:t>
            </a:r>
            <a:r>
              <a:rPr lang="en-US" altLang="zh-CN" sz="2133" baseline="-25000" dirty="0">
                <a:latin typeface="微软雅黑" panose="020B0503020204020204" pitchFamily="34" charset="-122"/>
                <a:ea typeface="微软雅黑" panose="020B0503020204020204" pitchFamily="34" charset="-122"/>
              </a:rPr>
              <a:t>2</a:t>
            </a:r>
          </a:p>
        </p:txBody>
      </p:sp>
      <p:sp>
        <p:nvSpPr>
          <p:cNvPr id="1607" name="AutoShape 212"/>
          <p:cNvSpPr>
            <a:spLocks noChangeArrowheads="1"/>
          </p:cNvSpPr>
          <p:nvPr/>
        </p:nvSpPr>
        <p:spPr bwMode="auto">
          <a:xfrm rot="349158">
            <a:off x="8045284" y="4879574"/>
            <a:ext cx="1302296" cy="141229"/>
          </a:xfrm>
          <a:prstGeom prst="rightArrow">
            <a:avLst>
              <a:gd name="adj1" fmla="val 50000"/>
              <a:gd name="adj2" fmla="val 72412"/>
            </a:avLst>
          </a:prstGeom>
          <a:solidFill>
            <a:srgbClr val="7030A0"/>
          </a:solidFill>
          <a:ln w="9525">
            <a:solidFill>
              <a:srgbClr val="7030A0"/>
            </a:solidFill>
            <a:miter lim="800000"/>
            <a:headEnd/>
            <a:tailEnd/>
          </a:ln>
        </p:spPr>
        <p:txBody>
          <a:bodyPr wrap="none" anchor="ctr"/>
          <a:lstStyle/>
          <a:p>
            <a:endParaRPr lang="zh-CN" altLang="en-US" sz="2133">
              <a:latin typeface="微软雅黑" panose="020B0503020204020204" pitchFamily="34" charset="-122"/>
              <a:ea typeface="微软雅黑" panose="020B0503020204020204" pitchFamily="34" charset="-122"/>
            </a:endParaRPr>
          </a:p>
        </p:txBody>
      </p:sp>
      <p:sp>
        <p:nvSpPr>
          <p:cNvPr id="1609" name="Text Box 207"/>
          <p:cNvSpPr txBox="1">
            <a:spLocks noChangeArrowheads="1"/>
          </p:cNvSpPr>
          <p:nvPr/>
        </p:nvSpPr>
        <p:spPr bwMode="auto">
          <a:xfrm>
            <a:off x="9807851" y="4227421"/>
            <a:ext cx="100700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133" dirty="0">
                <a:latin typeface="微软雅黑" panose="020B0503020204020204" pitchFamily="34" charset="-122"/>
                <a:ea typeface="微软雅黑" panose="020B0503020204020204" pitchFamily="34" charset="-122"/>
              </a:rPr>
              <a:t>业务员</a:t>
            </a:r>
          </a:p>
        </p:txBody>
      </p:sp>
      <p:grpSp>
        <p:nvGrpSpPr>
          <p:cNvPr id="1611" name="组合 1610"/>
          <p:cNvGrpSpPr/>
          <p:nvPr/>
        </p:nvGrpSpPr>
        <p:grpSpPr>
          <a:xfrm>
            <a:off x="2570889" y="4384697"/>
            <a:ext cx="889632" cy="230456"/>
            <a:chOff x="1914443" y="4003494"/>
            <a:chExt cx="805871" cy="198282"/>
          </a:xfrm>
        </p:grpSpPr>
        <p:grpSp>
          <p:nvGrpSpPr>
            <p:cNvPr id="1612" name="组合 990"/>
            <p:cNvGrpSpPr>
              <a:grpSpLocks/>
            </p:cNvGrpSpPr>
            <p:nvPr/>
          </p:nvGrpSpPr>
          <p:grpSpPr bwMode="auto">
            <a:xfrm>
              <a:off x="1914443" y="4003494"/>
              <a:ext cx="805871" cy="198282"/>
              <a:chOff x="1691680" y="1052736"/>
              <a:chExt cx="576064" cy="144016"/>
            </a:xfrm>
          </p:grpSpPr>
          <p:sp>
            <p:nvSpPr>
              <p:cNvPr id="1614" name="矩形 1613"/>
              <p:cNvSpPr/>
              <p:nvPr/>
            </p:nvSpPr>
            <p:spPr bwMode="auto">
              <a:xfrm>
                <a:off x="1691680" y="1052736"/>
                <a:ext cx="360239" cy="144016"/>
              </a:xfrm>
              <a:prstGeom prst="rect">
                <a:avLst/>
              </a:prstGeom>
              <a:solidFill>
                <a:srgbClr val="FFC000"/>
              </a:solidFill>
              <a:ln w="6350" cap="flat" cmpd="sng" algn="ctr">
                <a:solidFill>
                  <a:schemeClr val="tx1"/>
                </a:solidFill>
                <a:prstDash val="solid"/>
                <a:round/>
                <a:headEnd type="none" w="med" len="med"/>
                <a:tailEnd type="none" w="med" len="med"/>
              </a:ln>
              <a:effectLst/>
            </p:spPr>
            <p:txBody>
              <a:bodyPr/>
              <a:lstStyle/>
              <a:p>
                <a:pPr>
                  <a:defRPr/>
                </a:pPr>
                <a:endParaRPr lang="zh-CN" altLang="en-US" sz="2133">
                  <a:latin typeface="微软雅黑" panose="020B0503020204020204" pitchFamily="34" charset="-122"/>
                  <a:ea typeface="微软雅黑" panose="020B0503020204020204" pitchFamily="34" charset="-122"/>
                </a:endParaRPr>
              </a:p>
            </p:txBody>
          </p:sp>
          <p:cxnSp>
            <p:nvCxnSpPr>
              <p:cNvPr id="1615" name="直接箭头连接符 988"/>
              <p:cNvCxnSpPr>
                <a:cxnSpLocks noChangeShapeType="1"/>
                <a:stCxn id="1614" idx="3"/>
              </p:cNvCxnSpPr>
              <p:nvPr/>
            </p:nvCxnSpPr>
            <p:spPr bwMode="auto">
              <a:xfrm>
                <a:off x="2051720" y="1124744"/>
                <a:ext cx="216024" cy="0"/>
              </a:xfrm>
              <a:prstGeom prst="straightConnector1">
                <a:avLst/>
              </a:prstGeom>
              <a:noFill/>
              <a:ln w="38100" algn="ctr">
                <a:solidFill>
                  <a:srgbClr val="7030A0"/>
                </a:solidFill>
                <a:round/>
                <a:headEnd/>
                <a:tailEnd type="triangle" w="med" len="med"/>
              </a:ln>
              <a:extLst>
                <a:ext uri="{909E8E84-426E-40DD-AFC4-6F175D3DCCD1}">
                  <a14:hiddenFill xmlns:a14="http://schemas.microsoft.com/office/drawing/2010/main">
                    <a:noFill/>
                  </a14:hiddenFill>
                </a:ext>
              </a:extLst>
            </p:spPr>
          </p:cxnSp>
        </p:grpSp>
        <p:sp>
          <p:nvSpPr>
            <p:cNvPr id="1613" name="矩形 507"/>
            <p:cNvSpPr>
              <a:spLocks noChangeArrowheads="1"/>
            </p:cNvSpPr>
            <p:nvPr/>
          </p:nvSpPr>
          <p:spPr bwMode="auto">
            <a:xfrm>
              <a:off x="2267428" y="4010030"/>
              <a:ext cx="148741" cy="187388"/>
            </a:xfrm>
            <a:prstGeom prst="rect">
              <a:avLst/>
            </a:prstGeom>
            <a:solidFill>
              <a:srgbClr val="C00000"/>
            </a:solidFill>
            <a:ln w="6350" algn="ctr">
              <a:solidFill>
                <a:schemeClr val="tx1"/>
              </a:solidFill>
              <a:round/>
              <a:headEnd/>
              <a:tailEnd/>
            </a:ln>
          </p:spPr>
          <p:txBody>
            <a:bodyPr/>
            <a:lstStyle/>
            <a:p>
              <a:endParaRPr lang="zh-CN" altLang="en-US" sz="2133">
                <a:latin typeface="微软雅黑" panose="020B0503020204020204" pitchFamily="34" charset="-122"/>
                <a:ea typeface="微软雅黑" panose="020B0503020204020204" pitchFamily="34" charset="-122"/>
              </a:endParaRPr>
            </a:p>
          </p:txBody>
        </p:sp>
      </p:grpSp>
      <p:grpSp>
        <p:nvGrpSpPr>
          <p:cNvPr id="1618" name="组合 518"/>
          <p:cNvGrpSpPr>
            <a:grpSpLocks/>
          </p:cNvGrpSpPr>
          <p:nvPr/>
        </p:nvGrpSpPr>
        <p:grpSpPr bwMode="auto">
          <a:xfrm>
            <a:off x="2353055" y="3623775"/>
            <a:ext cx="1546595" cy="859695"/>
            <a:chOff x="1550530" y="598373"/>
            <a:chExt cx="1002848" cy="538002"/>
          </a:xfrm>
          <a:solidFill>
            <a:srgbClr val="C00000"/>
          </a:solidFill>
        </p:grpSpPr>
        <p:grpSp>
          <p:nvGrpSpPr>
            <p:cNvPr id="1619" name="组合 516"/>
            <p:cNvGrpSpPr>
              <a:grpSpLocks/>
            </p:cNvGrpSpPr>
            <p:nvPr/>
          </p:nvGrpSpPr>
          <p:grpSpPr bwMode="auto">
            <a:xfrm>
              <a:off x="1550530" y="598373"/>
              <a:ext cx="1002848" cy="294860"/>
              <a:chOff x="1619672" y="576470"/>
              <a:chExt cx="964502" cy="294860"/>
            </a:xfrm>
            <a:grpFill/>
          </p:grpSpPr>
          <p:sp>
            <p:nvSpPr>
              <p:cNvPr id="1621" name="圆角矩形标注 515"/>
              <p:cNvSpPr>
                <a:spLocks noChangeArrowheads="1"/>
              </p:cNvSpPr>
              <p:nvPr/>
            </p:nvSpPr>
            <p:spPr bwMode="auto">
              <a:xfrm>
                <a:off x="1619672" y="576470"/>
                <a:ext cx="964502" cy="294860"/>
              </a:xfrm>
              <a:prstGeom prst="wedgeRoundRectCallout">
                <a:avLst>
                  <a:gd name="adj1" fmla="val -9139"/>
                  <a:gd name="adj2" fmla="val 50139"/>
                  <a:gd name="adj3" fmla="val 16667"/>
                </a:avLst>
              </a:prstGeom>
              <a:grpFill/>
              <a:ln w="9525" algn="ctr">
                <a:solidFill>
                  <a:schemeClr val="tx1"/>
                </a:solidFill>
                <a:round/>
                <a:headEnd/>
                <a:tailEnd/>
              </a:ln>
            </p:spPr>
            <p:txBody>
              <a:bodyPr/>
              <a:lstStyle/>
              <a:p>
                <a:endParaRPr lang="zh-CN" altLang="en-US" sz="2133">
                  <a:solidFill>
                    <a:schemeClr val="bg1"/>
                  </a:solidFill>
                  <a:latin typeface="微软雅黑" panose="020B0503020204020204" pitchFamily="34" charset="-122"/>
                  <a:ea typeface="微软雅黑" panose="020B0503020204020204" pitchFamily="34" charset="-122"/>
                </a:endParaRPr>
              </a:p>
            </p:txBody>
          </p:sp>
          <p:sp>
            <p:nvSpPr>
              <p:cNvPr id="1622" name="Text Box 48"/>
              <p:cNvSpPr txBox="1">
                <a:spLocks noChangeArrowheads="1"/>
              </p:cNvSpPr>
              <p:nvPr/>
            </p:nvSpPr>
            <p:spPr bwMode="auto">
              <a:xfrm>
                <a:off x="1646477" y="610981"/>
                <a:ext cx="912908" cy="237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67" dirty="0">
                    <a:solidFill>
                      <a:schemeClr val="bg1"/>
                    </a:solidFill>
                    <a:latin typeface="微软雅黑" panose="020B0503020204020204" pitchFamily="34" charset="-122"/>
                    <a:ea typeface="微软雅黑" panose="020B0503020204020204" pitchFamily="34" charset="-122"/>
                  </a:rPr>
                  <a:t>从 </a:t>
                </a:r>
                <a:r>
                  <a:rPr lang="en-US" altLang="zh-CN" sz="1867" dirty="0">
                    <a:solidFill>
                      <a:schemeClr val="bg1"/>
                    </a:solidFill>
                    <a:latin typeface="微软雅黑" panose="020B0503020204020204" pitchFamily="34" charset="-122"/>
                    <a:ea typeface="微软雅黑" panose="020B0503020204020204" pitchFamily="34" charset="-122"/>
                  </a:rPr>
                  <a:t>H</a:t>
                </a:r>
                <a:r>
                  <a:rPr lang="en-US" altLang="zh-CN" sz="1867" baseline="-25000" dirty="0">
                    <a:solidFill>
                      <a:schemeClr val="bg1"/>
                    </a:solidFill>
                    <a:latin typeface="微软雅黑" panose="020B0503020204020204" pitchFamily="34" charset="-122"/>
                    <a:ea typeface="微软雅黑" panose="020B0503020204020204" pitchFamily="34" charset="-122"/>
                  </a:rPr>
                  <a:t>1</a:t>
                </a:r>
                <a:r>
                  <a:rPr lang="en-US" altLang="zh-CN" sz="1867" dirty="0">
                    <a:solidFill>
                      <a:schemeClr val="bg1"/>
                    </a:solidFill>
                    <a:latin typeface="微软雅黑" panose="020B0503020204020204" pitchFamily="34" charset="-122"/>
                    <a:ea typeface="微软雅黑" panose="020B0503020204020204" pitchFamily="34" charset="-122"/>
                  </a:rPr>
                  <a:t> </a:t>
                </a:r>
                <a:r>
                  <a:rPr lang="zh-CN" altLang="en-US" sz="1867" dirty="0">
                    <a:solidFill>
                      <a:schemeClr val="bg1"/>
                    </a:solidFill>
                    <a:latin typeface="微软雅黑" panose="020B0503020204020204" pitchFamily="34" charset="-122"/>
                    <a:ea typeface="微软雅黑" panose="020B0503020204020204" pitchFamily="34" charset="-122"/>
                  </a:rPr>
                  <a:t>到 </a:t>
                </a:r>
                <a:r>
                  <a:rPr lang="en-US" altLang="zh-CN" sz="1867" dirty="0">
                    <a:solidFill>
                      <a:schemeClr val="bg1"/>
                    </a:solidFill>
                    <a:latin typeface="微软雅黑" panose="020B0503020204020204" pitchFamily="34" charset="-122"/>
                    <a:ea typeface="微软雅黑" panose="020B0503020204020204" pitchFamily="34" charset="-122"/>
                  </a:rPr>
                  <a:t>H</a:t>
                </a:r>
                <a:r>
                  <a:rPr lang="en-US" altLang="zh-CN" sz="1867" baseline="-25000" dirty="0">
                    <a:solidFill>
                      <a:schemeClr val="bg1"/>
                    </a:solidFill>
                    <a:latin typeface="微软雅黑" panose="020B0503020204020204" pitchFamily="34" charset="-122"/>
                    <a:ea typeface="微软雅黑" panose="020B0503020204020204" pitchFamily="34" charset="-122"/>
                  </a:rPr>
                  <a:t>2</a:t>
                </a:r>
                <a:endParaRPr lang="zh-CN" altLang="en-US" sz="1867" baseline="-25000" dirty="0">
                  <a:solidFill>
                    <a:schemeClr val="bg1"/>
                  </a:solidFill>
                  <a:latin typeface="微软雅黑" panose="020B0503020204020204" pitchFamily="34" charset="-122"/>
                  <a:ea typeface="微软雅黑" panose="020B0503020204020204" pitchFamily="34" charset="-122"/>
                </a:endParaRPr>
              </a:p>
            </p:txBody>
          </p:sp>
        </p:grpSp>
        <p:sp>
          <p:nvSpPr>
            <p:cNvPr id="1620" name="下箭头 517"/>
            <p:cNvSpPr>
              <a:spLocks noChangeArrowheads="1"/>
            </p:cNvSpPr>
            <p:nvPr/>
          </p:nvSpPr>
          <p:spPr bwMode="auto">
            <a:xfrm>
              <a:off x="1962200" y="895401"/>
              <a:ext cx="89519" cy="240974"/>
            </a:xfrm>
            <a:prstGeom prst="downArrow">
              <a:avLst>
                <a:gd name="adj1" fmla="val 50000"/>
                <a:gd name="adj2" fmla="val 127715"/>
              </a:avLst>
            </a:prstGeom>
            <a:grpFill/>
            <a:ln w="6350" algn="ctr">
              <a:solidFill>
                <a:schemeClr val="tx1"/>
              </a:solidFill>
              <a:round/>
              <a:headEnd/>
              <a:tailEnd/>
            </a:ln>
          </p:spPr>
          <p:txBody>
            <a:bodyPr/>
            <a:lstStyle/>
            <a:p>
              <a:endParaRPr lang="zh-CN" altLang="en-US" sz="2133">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916201" y="4574354"/>
            <a:ext cx="2110119" cy="448852"/>
            <a:chOff x="4363998" y="3065005"/>
            <a:chExt cx="1582589" cy="336639"/>
          </a:xfrm>
        </p:grpSpPr>
        <p:grpSp>
          <p:nvGrpSpPr>
            <p:cNvPr id="3" name="组合 2"/>
            <p:cNvGrpSpPr/>
            <p:nvPr/>
          </p:nvGrpSpPr>
          <p:grpSpPr>
            <a:xfrm>
              <a:off x="4363998" y="3065005"/>
              <a:ext cx="1582589" cy="336639"/>
              <a:chOff x="4363998" y="3065005"/>
              <a:chExt cx="1582589" cy="336639"/>
            </a:xfrm>
          </p:grpSpPr>
          <p:sp>
            <p:nvSpPr>
              <p:cNvPr id="1608" name="Rectangle 210"/>
              <p:cNvSpPr>
                <a:spLocks noChangeArrowheads="1"/>
              </p:cNvSpPr>
              <p:nvPr/>
            </p:nvSpPr>
            <p:spPr bwMode="auto">
              <a:xfrm rot="349158">
                <a:off x="4363998" y="3065005"/>
                <a:ext cx="1582589" cy="275409"/>
              </a:xfrm>
              <a:prstGeom prst="rect">
                <a:avLst/>
              </a:prstGeom>
              <a:solidFill>
                <a:srgbClr val="7030A0"/>
              </a:solidFill>
              <a:ln w="9525">
                <a:solidFill>
                  <a:schemeClr val="tx1"/>
                </a:solidFill>
                <a:miter lim="800000"/>
                <a:headEnd/>
                <a:tailEnd/>
              </a:ln>
              <a:effectLst/>
            </p:spPr>
            <p:txBody>
              <a:bodyPr wrap="none" anchor="ctr"/>
              <a:lstStyle/>
              <a:p>
                <a:pPr algn="ctr">
                  <a:defRPr/>
                </a:pPr>
                <a:endParaRPr lang="zh-CN" altLang="en-US" sz="2133" dirty="0">
                  <a:latin typeface="微软雅黑" panose="020B0503020204020204" pitchFamily="34" charset="-122"/>
                  <a:ea typeface="微软雅黑" panose="020B0503020204020204" pitchFamily="34" charset="-122"/>
                </a:endParaRPr>
              </a:p>
            </p:txBody>
          </p:sp>
          <p:sp>
            <p:nvSpPr>
              <p:cNvPr id="1610" name="矩形 1609"/>
              <p:cNvSpPr/>
              <p:nvPr/>
            </p:nvSpPr>
            <p:spPr bwMode="auto">
              <a:xfrm rot="355772">
                <a:off x="5691942" y="3141431"/>
                <a:ext cx="249979" cy="260213"/>
              </a:xfrm>
              <a:prstGeom prst="rect">
                <a:avLst/>
              </a:prstGeom>
              <a:solidFill>
                <a:srgbClr val="FFFF66"/>
              </a:solidFill>
              <a:ln w="6350" cap="flat" cmpd="sng" algn="ctr">
                <a:solidFill>
                  <a:schemeClr val="tx1"/>
                </a:solidFill>
                <a:prstDash val="solid"/>
                <a:round/>
                <a:headEnd type="none" w="med" len="med"/>
                <a:tailEnd type="none" w="med" len="med"/>
              </a:ln>
              <a:effectLst/>
            </p:spPr>
            <p:txBody>
              <a:bodyPr/>
              <a:lstStyle/>
              <a:p>
                <a:pPr>
                  <a:defRPr/>
                </a:pPr>
                <a:endParaRPr lang="zh-CN" altLang="en-US" sz="2133">
                  <a:latin typeface="微软雅黑" panose="020B0503020204020204" pitchFamily="34" charset="-122"/>
                  <a:ea typeface="微软雅黑" panose="020B0503020204020204" pitchFamily="34" charset="-122"/>
                </a:endParaRPr>
              </a:p>
            </p:txBody>
          </p:sp>
        </p:grpSp>
        <p:grpSp>
          <p:nvGrpSpPr>
            <p:cNvPr id="1623" name="组合 1622"/>
            <p:cNvGrpSpPr/>
            <p:nvPr/>
          </p:nvGrpSpPr>
          <p:grpSpPr>
            <a:xfrm rot="353826">
              <a:off x="4914706" y="3105795"/>
              <a:ext cx="417246" cy="172842"/>
              <a:chOff x="1914444" y="4003494"/>
              <a:chExt cx="503948" cy="198282"/>
            </a:xfrm>
          </p:grpSpPr>
          <p:sp>
            <p:nvSpPr>
              <p:cNvPr id="1624" name="矩形 1623"/>
              <p:cNvSpPr/>
              <p:nvPr/>
            </p:nvSpPr>
            <p:spPr bwMode="auto">
              <a:xfrm>
                <a:off x="1914444" y="4003494"/>
                <a:ext cx="503948" cy="198282"/>
              </a:xfrm>
              <a:prstGeom prst="rect">
                <a:avLst/>
              </a:prstGeom>
              <a:solidFill>
                <a:srgbClr val="FFC000"/>
              </a:solidFill>
              <a:ln w="6350" cap="flat" cmpd="sng" algn="ctr">
                <a:solidFill>
                  <a:schemeClr val="tx1"/>
                </a:solidFill>
                <a:prstDash val="solid"/>
                <a:round/>
                <a:headEnd type="none" w="med" len="med"/>
                <a:tailEnd type="none" w="med" len="med"/>
              </a:ln>
              <a:effectLst/>
            </p:spPr>
            <p:txBody>
              <a:bodyPr/>
              <a:lstStyle/>
              <a:p>
                <a:pPr>
                  <a:defRPr/>
                </a:pPr>
                <a:endParaRPr lang="zh-CN" altLang="en-US" sz="2133">
                  <a:latin typeface="微软雅黑" panose="020B0503020204020204" pitchFamily="34" charset="-122"/>
                  <a:ea typeface="微软雅黑" panose="020B0503020204020204" pitchFamily="34" charset="-122"/>
                </a:endParaRPr>
              </a:p>
            </p:txBody>
          </p:sp>
          <p:sp>
            <p:nvSpPr>
              <p:cNvPr id="1625" name="矩形 507"/>
              <p:cNvSpPr>
                <a:spLocks noChangeArrowheads="1"/>
              </p:cNvSpPr>
              <p:nvPr/>
            </p:nvSpPr>
            <p:spPr bwMode="auto">
              <a:xfrm>
                <a:off x="2267428" y="4010030"/>
                <a:ext cx="148741" cy="187388"/>
              </a:xfrm>
              <a:prstGeom prst="rect">
                <a:avLst/>
              </a:prstGeom>
              <a:solidFill>
                <a:srgbClr val="C00000"/>
              </a:solidFill>
              <a:ln w="6350" algn="ctr">
                <a:solidFill>
                  <a:schemeClr val="tx1"/>
                </a:solidFill>
                <a:round/>
                <a:headEnd/>
                <a:tailEnd/>
              </a:ln>
            </p:spPr>
            <p:txBody>
              <a:bodyPr/>
              <a:lstStyle/>
              <a:p>
                <a:endParaRPr lang="zh-CN" altLang="en-US" sz="2133">
                  <a:latin typeface="微软雅黑" panose="020B0503020204020204" pitchFamily="34" charset="-122"/>
                  <a:ea typeface="微软雅黑" panose="020B0503020204020204" pitchFamily="34" charset="-122"/>
                </a:endParaRPr>
              </a:p>
            </p:txBody>
          </p:sp>
        </p:grpSp>
      </p:grpSp>
      <p:pic>
        <p:nvPicPr>
          <p:cNvPr id="1626"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935" y="4290939"/>
            <a:ext cx="651176" cy="651179"/>
          </a:xfrm>
          <a:prstGeom prst="rect">
            <a:avLst/>
          </a:prstGeom>
          <a:noFill/>
          <a:extLst>
            <a:ext uri="{909E8E84-426E-40DD-AFC4-6F175D3DCCD1}">
              <a14:hiddenFill xmlns:a14="http://schemas.microsoft.com/office/drawing/2010/main">
                <a:solidFill>
                  <a:srgbClr val="FFFFFF"/>
                </a:solidFill>
              </a14:hiddenFill>
            </a:ext>
          </a:extLst>
        </p:spPr>
      </p:pic>
      <p:pic>
        <p:nvPicPr>
          <p:cNvPr id="553"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949" y="5021720"/>
            <a:ext cx="955791" cy="955795"/>
          </a:xfrm>
          <a:prstGeom prst="rect">
            <a:avLst/>
          </a:prstGeom>
          <a:noFill/>
          <a:extLst>
            <a:ext uri="{909E8E84-426E-40DD-AFC4-6F175D3DCCD1}">
              <a14:hiddenFill xmlns:a14="http://schemas.microsoft.com/office/drawing/2010/main">
                <a:solidFill>
                  <a:srgbClr val="FFFFFF"/>
                </a:solidFill>
              </a14:hiddenFill>
            </a:ext>
          </a:extLst>
        </p:spPr>
      </p:pic>
      <p:sp>
        <p:nvSpPr>
          <p:cNvPr id="1616" name="圆角矩形标注 514"/>
          <p:cNvSpPr>
            <a:spLocks noChangeArrowheads="1"/>
          </p:cNvSpPr>
          <p:nvPr/>
        </p:nvSpPr>
        <p:spPr bwMode="auto">
          <a:xfrm>
            <a:off x="8249341" y="3617353"/>
            <a:ext cx="1622668" cy="433057"/>
          </a:xfrm>
          <a:prstGeom prst="wedgeRoundRectCallout">
            <a:avLst>
              <a:gd name="adj1" fmla="val -77218"/>
              <a:gd name="adj2" fmla="val 217574"/>
              <a:gd name="adj3" fmla="val 16667"/>
            </a:avLst>
          </a:prstGeom>
          <a:solidFill>
            <a:srgbClr val="FFFF00"/>
          </a:solidFill>
          <a:ln w="6350" algn="ctr">
            <a:solidFill>
              <a:schemeClr val="tx1"/>
            </a:solidFill>
            <a:round/>
            <a:headEnd/>
            <a:tailEnd/>
          </a:ln>
        </p:spPr>
        <p:txBody>
          <a:bodyPr/>
          <a:lstStyle/>
          <a:p>
            <a:endParaRPr lang="zh-CN" altLang="en-US" sz="2133">
              <a:latin typeface="微软雅黑" panose="020B0503020204020204" pitchFamily="34" charset="-122"/>
              <a:ea typeface="微软雅黑" panose="020B0503020204020204" pitchFamily="34" charset="-122"/>
            </a:endParaRPr>
          </a:p>
        </p:txBody>
      </p:sp>
      <p:sp>
        <p:nvSpPr>
          <p:cNvPr id="1617" name="Text Box 48"/>
          <p:cNvSpPr txBox="1">
            <a:spLocks noChangeArrowheads="1"/>
          </p:cNvSpPr>
          <p:nvPr/>
        </p:nvSpPr>
        <p:spPr bwMode="auto">
          <a:xfrm>
            <a:off x="8364469" y="3622933"/>
            <a:ext cx="143340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67" dirty="0">
                <a:solidFill>
                  <a:srgbClr val="7030A0"/>
                </a:solidFill>
                <a:latin typeface="微软雅黑" panose="020B0503020204020204" pitchFamily="34" charset="-122"/>
                <a:ea typeface="微软雅黑" panose="020B0503020204020204" pitchFamily="34" charset="-122"/>
              </a:rPr>
              <a:t>从 </a:t>
            </a:r>
            <a:r>
              <a:rPr lang="en-US" altLang="zh-CN" sz="1867" dirty="0">
                <a:solidFill>
                  <a:srgbClr val="7030A0"/>
                </a:solidFill>
                <a:latin typeface="微软雅黑" panose="020B0503020204020204" pitchFamily="34" charset="-122"/>
                <a:ea typeface="微软雅黑" panose="020B0503020204020204" pitchFamily="34" charset="-122"/>
              </a:rPr>
              <a:t>R</a:t>
            </a:r>
            <a:r>
              <a:rPr lang="en-US" altLang="zh-CN" sz="1867" baseline="-25000" dirty="0">
                <a:solidFill>
                  <a:srgbClr val="7030A0"/>
                </a:solidFill>
                <a:latin typeface="微软雅黑" panose="020B0503020204020204" pitchFamily="34" charset="-122"/>
                <a:ea typeface="微软雅黑" panose="020B0503020204020204" pitchFamily="34" charset="-122"/>
              </a:rPr>
              <a:t>1</a:t>
            </a:r>
            <a:r>
              <a:rPr lang="en-US" altLang="zh-CN" sz="1867" dirty="0">
                <a:solidFill>
                  <a:srgbClr val="7030A0"/>
                </a:solidFill>
                <a:latin typeface="微软雅黑" panose="020B0503020204020204" pitchFamily="34" charset="-122"/>
                <a:ea typeface="微软雅黑" panose="020B0503020204020204" pitchFamily="34" charset="-122"/>
              </a:rPr>
              <a:t> </a:t>
            </a:r>
            <a:r>
              <a:rPr lang="zh-CN" altLang="en-US" sz="1867" dirty="0">
                <a:solidFill>
                  <a:srgbClr val="7030A0"/>
                </a:solidFill>
                <a:latin typeface="微软雅黑" panose="020B0503020204020204" pitchFamily="34" charset="-122"/>
                <a:ea typeface="微软雅黑" panose="020B0503020204020204" pitchFamily="34" charset="-122"/>
              </a:rPr>
              <a:t>到 </a:t>
            </a:r>
            <a:r>
              <a:rPr lang="en-US" altLang="zh-CN" sz="1867" dirty="0">
                <a:solidFill>
                  <a:srgbClr val="7030A0"/>
                </a:solidFill>
                <a:latin typeface="微软雅黑" panose="020B0503020204020204" pitchFamily="34" charset="-122"/>
                <a:ea typeface="微软雅黑" panose="020B0503020204020204" pitchFamily="34" charset="-122"/>
              </a:rPr>
              <a:t>H</a:t>
            </a:r>
            <a:r>
              <a:rPr lang="en-US" altLang="zh-CN" sz="1867" baseline="-25000" dirty="0">
                <a:solidFill>
                  <a:srgbClr val="7030A0"/>
                </a:solidFill>
                <a:latin typeface="微软雅黑" panose="020B0503020204020204" pitchFamily="34" charset="-122"/>
                <a:ea typeface="微软雅黑" panose="020B0503020204020204" pitchFamily="34" charset="-122"/>
              </a:rPr>
              <a:t>2</a:t>
            </a:r>
            <a:endParaRPr lang="zh-CN" altLang="en-US" sz="1867" baseline="-25000" dirty="0">
              <a:solidFill>
                <a:srgbClr val="7030A0"/>
              </a:solidFill>
              <a:latin typeface="微软雅黑" panose="020B0503020204020204" pitchFamily="34" charset="-122"/>
              <a:ea typeface="微软雅黑" panose="020B0503020204020204" pitchFamily="34" charset="-122"/>
            </a:endParaRPr>
          </a:p>
        </p:txBody>
      </p:sp>
      <p:sp>
        <p:nvSpPr>
          <p:cNvPr id="104" name="标题 1">
            <a:extLst>
              <a:ext uri="{FF2B5EF4-FFF2-40B4-BE49-F238E27FC236}">
                <a16:creationId xmlns:a16="http://schemas.microsoft.com/office/drawing/2014/main" id="{B981EA05-CFB6-44C5-A22A-48093AC9B129}"/>
              </a:ext>
            </a:extLst>
          </p:cNvPr>
          <p:cNvSpPr>
            <a:spLocks noGrp="1"/>
          </p:cNvSpPr>
          <p:nvPr>
            <p:ph type="title"/>
          </p:nvPr>
        </p:nvSpPr>
        <p:spPr>
          <a:xfrm>
            <a:off x="1307508" y="365126"/>
            <a:ext cx="8220812" cy="879086"/>
          </a:xfrm>
        </p:spPr>
        <p:txBody>
          <a:bodyPr>
            <a:normAutofit/>
          </a:bodyPr>
          <a:lstStyle/>
          <a:p>
            <a:r>
              <a:rPr lang="zh-CN" altLang="en-US" dirty="0"/>
              <a:t>网络层安全 </a:t>
            </a:r>
            <a:r>
              <a:rPr lang="en-US" altLang="zh-CN" dirty="0"/>
              <a:t>IP Sec </a:t>
            </a:r>
            <a:r>
              <a:rPr lang="en-US" altLang="zh-CN" sz="3200" dirty="0"/>
              <a:t>(6/7)</a:t>
            </a:r>
            <a:endParaRPr lang="zh-CN" altLang="en-US" dirty="0"/>
          </a:p>
        </p:txBody>
      </p:sp>
      <p:sp>
        <p:nvSpPr>
          <p:cNvPr id="103" name="日期占位符 9">
            <a:extLst>
              <a:ext uri="{FF2B5EF4-FFF2-40B4-BE49-F238E27FC236}">
                <a16:creationId xmlns:a16="http://schemas.microsoft.com/office/drawing/2014/main" id="{9B4255CC-24F0-4EA1-BE26-84B6DD42525B}"/>
              </a:ext>
            </a:extLst>
          </p:cNvPr>
          <p:cNvSpPr>
            <a:spLocks noGrp="1"/>
          </p:cNvSpPr>
          <p:nvPr>
            <p:ph type="dt" sz="half" idx="10"/>
          </p:nvPr>
        </p:nvSpPr>
        <p:spPr>
          <a:xfrm>
            <a:off x="197335" y="6489303"/>
            <a:ext cx="2743200" cy="365125"/>
          </a:xfrm>
        </p:spPr>
        <p:txBody>
          <a:bodyPr/>
          <a:lstStyle/>
          <a:p>
            <a:r>
              <a:rPr kumimoji="1" lang="en-US" altLang="zh-CN" dirty="0"/>
              <a:t>8.6.2 </a:t>
            </a:r>
            <a:r>
              <a:rPr kumimoji="1" lang="zh-CN" altLang="en-US" dirty="0"/>
              <a:t>网络层安全</a:t>
            </a:r>
          </a:p>
        </p:txBody>
      </p:sp>
      <p:sp>
        <p:nvSpPr>
          <p:cNvPr id="105" name="灯片编号占位符 3">
            <a:extLst>
              <a:ext uri="{FF2B5EF4-FFF2-40B4-BE49-F238E27FC236}">
                <a16:creationId xmlns:a16="http://schemas.microsoft.com/office/drawing/2014/main" id="{F3D6EE3B-90E1-4ADA-9694-C76A67652CF6}"/>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147</a:t>
            </a:fld>
            <a:endParaRPr kumimoji="1" lang="zh-CN" altLang="en-US" dirty="0"/>
          </a:p>
        </p:txBody>
      </p:sp>
    </p:spTree>
    <p:extLst>
      <p:ext uri="{BB962C8B-B14F-4D97-AF65-F5344CB8AC3E}">
        <p14:creationId xmlns:p14="http://schemas.microsoft.com/office/powerpoint/2010/main" val="127795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79299" y="2072641"/>
            <a:ext cx="10838687" cy="4474464"/>
          </a:xfrm>
          <a:prstGeom prst="roundRect">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4" name="Rectangle 6"/>
          <p:cNvSpPr>
            <a:spLocks noChangeArrowheads="1"/>
          </p:cNvSpPr>
          <p:nvPr/>
        </p:nvSpPr>
        <p:spPr bwMode="auto">
          <a:xfrm>
            <a:off x="600975" y="1443153"/>
            <a:ext cx="39501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lgn="ctr">
              <a:buFont typeface="Wingdings" panose="05000000000000000000" pitchFamily="2" charset="2"/>
              <a:buChar char="Ø"/>
            </a:pPr>
            <a:r>
              <a:rPr lang="en-US" altLang="zh-CN" sz="2800" dirty="0">
                <a:latin typeface="微软雅黑" pitchFamily="34" charset="-122"/>
                <a:ea typeface="微软雅黑" pitchFamily="34" charset="-122"/>
              </a:rPr>
              <a:t>IP </a:t>
            </a:r>
            <a:r>
              <a:rPr lang="zh-CN" altLang="en-US" sz="2800" dirty="0">
                <a:latin typeface="微软雅黑" pitchFamily="34" charset="-122"/>
                <a:ea typeface="微软雅黑" pitchFamily="34" charset="-122"/>
              </a:rPr>
              <a:t>安全数据报的格式</a:t>
            </a:r>
          </a:p>
        </p:txBody>
      </p:sp>
      <p:sp>
        <p:nvSpPr>
          <p:cNvPr id="6" name="矩形 5"/>
          <p:cNvSpPr/>
          <p:nvPr/>
        </p:nvSpPr>
        <p:spPr>
          <a:xfrm>
            <a:off x="798051" y="4052497"/>
            <a:ext cx="2727081" cy="830997"/>
          </a:xfrm>
          <a:prstGeom prst="rect">
            <a:avLst/>
          </a:prstGeom>
        </p:spPr>
        <p:txBody>
          <a:bodyPr wrap="square">
            <a:spAutoFit/>
          </a:bodyPr>
          <a:lstStyle/>
          <a:p>
            <a:pPr algn="ctr"/>
            <a:r>
              <a:rPr lang="zh-CN" altLang="en-US" sz="2400" dirty="0">
                <a:latin typeface="微软雅黑" pitchFamily="34" charset="-122"/>
                <a:ea typeface="微软雅黑" pitchFamily="34" charset="-122"/>
              </a:rPr>
              <a:t>隧道模式下的 </a:t>
            </a:r>
            <a:r>
              <a:rPr lang="en-US" altLang="zh-CN" sz="2400" dirty="0">
                <a:latin typeface="微软雅黑" pitchFamily="34" charset="-122"/>
                <a:ea typeface="微软雅黑" pitchFamily="34" charset="-122"/>
              </a:rPr>
              <a:t>IP </a:t>
            </a:r>
            <a:r>
              <a:rPr lang="zh-CN" altLang="en-US" sz="2400" dirty="0">
                <a:latin typeface="微软雅黑" pitchFamily="34" charset="-122"/>
                <a:ea typeface="微软雅黑" pitchFamily="34" charset="-122"/>
              </a:rPr>
              <a:t>安全数据报的格式</a:t>
            </a:r>
          </a:p>
        </p:txBody>
      </p:sp>
      <p:grpSp>
        <p:nvGrpSpPr>
          <p:cNvPr id="7" name="组合 6"/>
          <p:cNvGrpSpPr/>
          <p:nvPr/>
        </p:nvGrpSpPr>
        <p:grpSpPr>
          <a:xfrm>
            <a:off x="2306877" y="2182348"/>
            <a:ext cx="8118143" cy="1553157"/>
            <a:chOff x="488211" y="943297"/>
            <a:chExt cx="9143628" cy="1749351"/>
          </a:xfrm>
        </p:grpSpPr>
        <p:sp>
          <p:nvSpPr>
            <p:cNvPr id="16" name="Rectangle 56"/>
            <p:cNvSpPr>
              <a:spLocks noChangeArrowheads="1"/>
            </p:cNvSpPr>
            <p:nvPr/>
          </p:nvSpPr>
          <p:spPr bwMode="auto">
            <a:xfrm>
              <a:off x="1316616" y="1666390"/>
              <a:ext cx="8315223" cy="610275"/>
            </a:xfrm>
            <a:prstGeom prst="rect">
              <a:avLst/>
            </a:prstGeom>
            <a:solidFill>
              <a:srgbClr val="00B0F0"/>
            </a:solidFill>
            <a:ln w="12700">
              <a:solidFill>
                <a:schemeClr val="tx1"/>
              </a:solidFill>
              <a:miter lim="800000"/>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8" name="矩形 7"/>
            <p:cNvSpPr/>
            <p:nvPr/>
          </p:nvSpPr>
          <p:spPr bwMode="auto">
            <a:xfrm>
              <a:off x="2308926" y="1666390"/>
              <a:ext cx="7322913" cy="610275"/>
            </a:xfrm>
            <a:prstGeom prst="rect">
              <a:avLst/>
            </a:prstGeom>
            <a:solidFill>
              <a:srgbClr val="7030A0"/>
            </a:solidFill>
            <a:ln w="12700" cap="flat" cmpd="sng" algn="ctr">
              <a:solidFill>
                <a:schemeClr val="tx1"/>
              </a:solidFill>
              <a:prstDash val="solid"/>
              <a:round/>
              <a:headEnd type="none" w="med" len="med"/>
              <a:tailEnd type="none" w="med" len="med"/>
            </a:ln>
            <a:effectLst/>
          </p:spPr>
          <p:txBody>
            <a:bodyPr/>
            <a:lstStyle/>
            <a:p>
              <a:pP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 name="Text Box 48"/>
            <p:cNvSpPr txBox="1">
              <a:spLocks noChangeArrowheads="1"/>
            </p:cNvSpPr>
            <p:nvPr/>
          </p:nvSpPr>
          <p:spPr bwMode="auto">
            <a:xfrm>
              <a:off x="1163996" y="2276662"/>
              <a:ext cx="1379759" cy="4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panose="020B0503020204020204" pitchFamily="34" charset="-122"/>
                  <a:ea typeface="微软雅黑" panose="020B0503020204020204" pitchFamily="34" charset="-122"/>
                </a:rPr>
                <a:t>协议 </a:t>
              </a:r>
              <a:r>
                <a:rPr lang="en-US" altLang="zh-CN" sz="1800" dirty="0">
                  <a:latin typeface="微软雅黑" panose="020B0503020204020204" pitchFamily="34" charset="-122"/>
                  <a:ea typeface="微软雅黑" panose="020B0503020204020204" pitchFamily="34" charset="-122"/>
                </a:rPr>
                <a:t>= 50</a:t>
              </a:r>
            </a:p>
          </p:txBody>
        </p:sp>
        <p:sp>
          <p:nvSpPr>
            <p:cNvPr id="10" name="Line 67"/>
            <p:cNvSpPr>
              <a:spLocks noChangeShapeType="1"/>
            </p:cNvSpPr>
            <p:nvPr/>
          </p:nvSpPr>
          <p:spPr bwMode="auto">
            <a:xfrm flipV="1">
              <a:off x="1316616" y="1437115"/>
              <a:ext cx="8315223" cy="1685"/>
            </a:xfrm>
            <a:prstGeom prst="line">
              <a:avLst/>
            </a:prstGeom>
            <a:noFill/>
            <a:ln w="12700">
              <a:solidFill>
                <a:srgbClr val="0000FF"/>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Text Box 68"/>
            <p:cNvSpPr txBox="1">
              <a:spLocks noChangeArrowheads="1"/>
            </p:cNvSpPr>
            <p:nvPr/>
          </p:nvSpPr>
          <p:spPr bwMode="auto">
            <a:xfrm>
              <a:off x="4355368" y="943297"/>
              <a:ext cx="2356531" cy="51998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defRPr kumimoji="1" sz="1400" b="1">
                  <a:latin typeface="微软雅黑" pitchFamily="34" charset="-122"/>
                  <a:ea typeface="微软雅黑" pitchFamily="34" charset="-122"/>
                </a:defRPr>
              </a:lvl1pPr>
            </a:lstStyle>
            <a:p>
              <a:r>
                <a:rPr lang="en-US" altLang="zh-CN" sz="2400" b="0" dirty="0"/>
                <a:t>IP </a:t>
              </a:r>
              <a:r>
                <a:rPr lang="zh-CN" altLang="en-US" sz="2400" b="0" dirty="0"/>
                <a:t>安全数据报</a:t>
              </a:r>
            </a:p>
          </p:txBody>
        </p:sp>
        <p:sp>
          <p:nvSpPr>
            <p:cNvPr id="12" name="Line 66"/>
            <p:cNvSpPr>
              <a:spLocks noChangeShapeType="1"/>
            </p:cNvSpPr>
            <p:nvPr/>
          </p:nvSpPr>
          <p:spPr bwMode="auto">
            <a:xfrm flipH="1">
              <a:off x="1316616" y="1283703"/>
              <a:ext cx="0" cy="289965"/>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5" name="Text Box 68"/>
            <p:cNvSpPr txBox="1">
              <a:spLocks noChangeArrowheads="1"/>
            </p:cNvSpPr>
            <p:nvPr/>
          </p:nvSpPr>
          <p:spPr bwMode="auto">
            <a:xfrm>
              <a:off x="2959811" y="1779074"/>
              <a:ext cx="5989187" cy="458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110000"/>
                </a:lnSpc>
              </a:pPr>
              <a:r>
                <a:rPr lang="en-US" altLang="zh-CN" sz="2000" dirty="0">
                  <a:solidFill>
                    <a:schemeClr val="bg1"/>
                  </a:solidFill>
                  <a:latin typeface="微软雅黑" panose="020B0503020204020204" pitchFamily="34" charset="-122"/>
                  <a:ea typeface="微软雅黑" panose="020B0503020204020204" pitchFamily="34" charset="-122"/>
                </a:rPr>
                <a:t>IP    </a:t>
              </a:r>
              <a:r>
                <a:rPr lang="zh-CN" altLang="en-US" sz="2000" dirty="0">
                  <a:solidFill>
                    <a:schemeClr val="bg1"/>
                  </a:solidFill>
                  <a:latin typeface="微软雅黑" panose="020B0503020204020204" pitchFamily="34" charset="-122"/>
                  <a:ea typeface="微软雅黑" panose="020B0503020204020204" pitchFamily="34" charset="-122"/>
                </a:rPr>
                <a:t>安   全   数   据   报   的   有   效   载   荷</a:t>
              </a:r>
            </a:p>
          </p:txBody>
        </p:sp>
        <p:sp>
          <p:nvSpPr>
            <p:cNvPr id="17" name="Line 66"/>
            <p:cNvSpPr>
              <a:spLocks noChangeShapeType="1"/>
            </p:cNvSpPr>
            <p:nvPr/>
          </p:nvSpPr>
          <p:spPr bwMode="auto">
            <a:xfrm flipH="1">
              <a:off x="9631839" y="1298876"/>
              <a:ext cx="0" cy="2899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8" name="右箭头 17"/>
            <p:cNvSpPr/>
            <p:nvPr/>
          </p:nvSpPr>
          <p:spPr bwMode="auto">
            <a:xfrm flipH="1">
              <a:off x="660173" y="1895666"/>
              <a:ext cx="647524" cy="151726"/>
            </a:xfrm>
            <a:prstGeom prst="rightArrow">
              <a:avLst>
                <a:gd name="adj1" fmla="val 50000"/>
                <a:gd name="adj2" fmla="val 124075"/>
              </a:avLst>
            </a:prstGeom>
            <a:solidFill>
              <a:srgbClr val="7030A0"/>
            </a:solidFill>
            <a:ln w="9525" cap="flat" cmpd="sng" algn="ctr">
              <a:noFill/>
              <a:prstDash val="solid"/>
              <a:round/>
              <a:headEnd type="none" w="med" len="med"/>
              <a:tailEnd type="none" w="med" len="med"/>
            </a:ln>
            <a:effectLst/>
          </p:spPr>
          <p:txBody>
            <a:bodyPr/>
            <a:lstStyle/>
            <a:p>
              <a:pPr>
                <a:defRPr/>
              </a:pPr>
              <a:endParaRPr lang="zh-CN" altLang="en-US" sz="2000">
                <a:latin typeface="微软雅黑" panose="020B0503020204020204" pitchFamily="34" charset="-122"/>
                <a:ea typeface="微软雅黑" panose="020B0503020204020204" pitchFamily="34" charset="-122"/>
              </a:endParaRPr>
            </a:p>
          </p:txBody>
        </p:sp>
        <p:sp>
          <p:nvSpPr>
            <p:cNvPr id="19" name="Text Box 48"/>
            <p:cNvSpPr txBox="1">
              <a:spLocks noChangeArrowheads="1"/>
            </p:cNvSpPr>
            <p:nvPr/>
          </p:nvSpPr>
          <p:spPr bwMode="auto">
            <a:xfrm>
              <a:off x="488211" y="1119174"/>
              <a:ext cx="841882" cy="79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发送</a:t>
              </a:r>
              <a:endParaRPr lang="en-US" altLang="zh-CN"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在前</a:t>
              </a:r>
              <a:endParaRPr lang="en-US" altLang="zh-CN" sz="2000" dirty="0">
                <a:latin typeface="微软雅黑" panose="020B0503020204020204" pitchFamily="34" charset="-122"/>
                <a:ea typeface="微软雅黑" panose="020B0503020204020204" pitchFamily="34" charset="-122"/>
              </a:endParaRPr>
            </a:p>
          </p:txBody>
        </p:sp>
        <p:sp>
          <p:nvSpPr>
            <p:cNvPr id="14" name="TextBox 43"/>
            <p:cNvSpPr txBox="1">
              <a:spLocks noChangeArrowheads="1"/>
            </p:cNvSpPr>
            <p:nvPr/>
          </p:nvSpPr>
          <p:spPr bwMode="auto">
            <a:xfrm>
              <a:off x="1259432" y="1669761"/>
              <a:ext cx="439096" cy="4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panose="020B0503020204020204" pitchFamily="34" charset="-122"/>
                  <a:ea typeface="微软雅黑" panose="020B0503020204020204" pitchFamily="34" charset="-122"/>
                  <a:sym typeface="Wingdings" pitchFamily="2" charset="2"/>
                </a:rPr>
                <a:t></a:t>
              </a:r>
              <a:endParaRPr lang="zh-CN" altLang="en-US" sz="1800" dirty="0">
                <a:latin typeface="微软雅黑" panose="020B0503020204020204" pitchFamily="34" charset="-122"/>
                <a:ea typeface="微软雅黑" panose="020B0503020204020204" pitchFamily="34" charset="-122"/>
              </a:endParaRPr>
            </a:p>
          </p:txBody>
        </p:sp>
      </p:grpSp>
      <p:sp>
        <p:nvSpPr>
          <p:cNvPr id="21" name="任意多边形 20"/>
          <p:cNvSpPr/>
          <p:nvPr/>
        </p:nvSpPr>
        <p:spPr bwMode="auto">
          <a:xfrm>
            <a:off x="7030852" y="4913837"/>
            <a:ext cx="2641565" cy="413108"/>
          </a:xfrm>
          <a:custGeom>
            <a:avLst/>
            <a:gdLst>
              <a:gd name="connsiteX0" fmla="*/ 1090720 w 2808808"/>
              <a:gd name="connsiteY0" fmla="*/ 0 h 426447"/>
              <a:gd name="connsiteX1" fmla="*/ 0 w 2808808"/>
              <a:gd name="connsiteY1" fmla="*/ 418246 h 426447"/>
              <a:gd name="connsiteX2" fmla="*/ 2808808 w 2808808"/>
              <a:gd name="connsiteY2" fmla="*/ 426447 h 426447"/>
              <a:gd name="connsiteX3" fmla="*/ 1951814 w 2808808"/>
              <a:gd name="connsiteY3" fmla="*/ 0 h 426447"/>
              <a:gd name="connsiteX4" fmla="*/ 1090720 w 2808808"/>
              <a:gd name="connsiteY4" fmla="*/ 0 h 426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808" h="426447">
                <a:moveTo>
                  <a:pt x="1090720" y="0"/>
                </a:moveTo>
                <a:lnTo>
                  <a:pt x="0" y="418246"/>
                </a:lnTo>
                <a:lnTo>
                  <a:pt x="2808808" y="426447"/>
                </a:lnTo>
                <a:lnTo>
                  <a:pt x="1951814" y="0"/>
                </a:lnTo>
                <a:lnTo>
                  <a:pt x="1090720" y="0"/>
                </a:lnTo>
                <a:close/>
              </a:path>
            </a:pathLst>
          </a:custGeom>
          <a:gradFill flip="none" rotWithShape="1">
            <a:gsLst>
              <a:gs pos="0">
                <a:schemeClr val="bg1"/>
              </a:gs>
              <a:gs pos="100000">
                <a:srgbClr val="FF00FF"/>
              </a:gs>
            </a:gsLst>
            <a:lin ang="16200000" scaled="1"/>
            <a:tileRect/>
          </a:gradFill>
          <a:ln w="9525" cap="flat" cmpd="sng" algn="ctr">
            <a:noFill/>
            <a:prstDash val="solid"/>
            <a:round/>
            <a:headEnd type="none" w="med" len="med"/>
            <a:tailEnd type="none" w="med" len="med"/>
          </a:ln>
          <a:effectLst/>
        </p:spPr>
        <p:txBody>
          <a:bodyPr/>
          <a:lstStyle/>
          <a:p>
            <a:pPr>
              <a:defRPr/>
            </a:pPr>
            <a:endParaRPr lang="zh-CN" altLang="en-US" sz="2000" dirty="0">
              <a:latin typeface="微软雅黑" panose="020B0503020204020204" pitchFamily="34" charset="-122"/>
              <a:ea typeface="微软雅黑" panose="020B0503020204020204" pitchFamily="34" charset="-122"/>
            </a:endParaRPr>
          </a:p>
        </p:txBody>
      </p:sp>
      <p:sp>
        <p:nvSpPr>
          <p:cNvPr id="22" name="任意多边形 21"/>
          <p:cNvSpPr/>
          <p:nvPr/>
        </p:nvSpPr>
        <p:spPr bwMode="auto">
          <a:xfrm>
            <a:off x="3657594" y="4910843"/>
            <a:ext cx="2637085" cy="416101"/>
          </a:xfrm>
          <a:custGeom>
            <a:avLst/>
            <a:gdLst>
              <a:gd name="connsiteX0" fmla="*/ 274320 w 2804160"/>
              <a:gd name="connsiteY0" fmla="*/ 0 h 441960"/>
              <a:gd name="connsiteX1" fmla="*/ 0 w 2804160"/>
              <a:gd name="connsiteY1" fmla="*/ 441960 h 441960"/>
              <a:gd name="connsiteX2" fmla="*/ 2804160 w 2804160"/>
              <a:gd name="connsiteY2" fmla="*/ 434340 h 441960"/>
              <a:gd name="connsiteX3" fmla="*/ 1440180 w 2804160"/>
              <a:gd name="connsiteY3" fmla="*/ 7620 h 441960"/>
              <a:gd name="connsiteX4" fmla="*/ 274320 w 2804160"/>
              <a:gd name="connsiteY4" fmla="*/ 0 h 44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160" h="441960">
                <a:moveTo>
                  <a:pt x="274320" y="0"/>
                </a:moveTo>
                <a:lnTo>
                  <a:pt x="0" y="441960"/>
                </a:lnTo>
                <a:lnTo>
                  <a:pt x="2804160" y="434340"/>
                </a:lnTo>
                <a:lnTo>
                  <a:pt x="1440180" y="7620"/>
                </a:lnTo>
                <a:lnTo>
                  <a:pt x="274320" y="0"/>
                </a:lnTo>
                <a:close/>
              </a:path>
            </a:pathLst>
          </a:custGeom>
          <a:gradFill flip="none" rotWithShape="1">
            <a:gsLst>
              <a:gs pos="0">
                <a:schemeClr val="bg1"/>
              </a:gs>
              <a:gs pos="100000">
                <a:srgbClr val="00FF00"/>
              </a:gs>
            </a:gsLst>
            <a:lin ang="16200000" scaled="1"/>
            <a:tileRect/>
          </a:gradFill>
          <a:ln w="9525" cap="flat" cmpd="sng" algn="ctr">
            <a:noFill/>
            <a:prstDash val="solid"/>
            <a:round/>
            <a:headEnd type="none" w="med" len="med"/>
            <a:tailEnd type="none" w="med" len="med"/>
          </a:ln>
          <a:effectLst/>
        </p:spPr>
        <p:txBody>
          <a:bodyPr/>
          <a:lstStyle/>
          <a:p>
            <a:pPr>
              <a:defRPr/>
            </a:pPr>
            <a:endParaRPr lang="zh-CN" altLang="en-US" sz="2000">
              <a:latin typeface="微软雅黑" panose="020B0503020204020204" pitchFamily="34" charset="-122"/>
              <a:ea typeface="微软雅黑" panose="020B0503020204020204" pitchFamily="34" charset="-122"/>
            </a:endParaRPr>
          </a:p>
        </p:txBody>
      </p:sp>
      <p:sp>
        <p:nvSpPr>
          <p:cNvPr id="23" name="Line 51"/>
          <p:cNvSpPr>
            <a:spLocks noChangeShapeType="1"/>
          </p:cNvSpPr>
          <p:nvPr/>
        </p:nvSpPr>
        <p:spPr bwMode="auto">
          <a:xfrm flipH="1">
            <a:off x="8867555" y="3514356"/>
            <a:ext cx="0" cy="8711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4" name="Line 53"/>
          <p:cNvSpPr>
            <a:spLocks noChangeShapeType="1"/>
          </p:cNvSpPr>
          <p:nvPr/>
        </p:nvSpPr>
        <p:spPr bwMode="auto">
          <a:xfrm>
            <a:off x="5006000" y="3842150"/>
            <a:ext cx="1493" cy="5418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5" name="Line 54"/>
          <p:cNvSpPr>
            <a:spLocks noChangeShapeType="1"/>
          </p:cNvSpPr>
          <p:nvPr/>
        </p:nvSpPr>
        <p:spPr bwMode="auto">
          <a:xfrm>
            <a:off x="5007495" y="3912497"/>
            <a:ext cx="3860060" cy="0"/>
          </a:xfrm>
          <a:prstGeom prst="line">
            <a:avLst/>
          </a:prstGeom>
          <a:noFill/>
          <a:ln w="12700">
            <a:solidFill>
              <a:srgbClr val="0000FF"/>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7" name="Line 55"/>
          <p:cNvSpPr>
            <a:spLocks noChangeShapeType="1"/>
          </p:cNvSpPr>
          <p:nvPr/>
        </p:nvSpPr>
        <p:spPr bwMode="auto">
          <a:xfrm flipV="1">
            <a:off x="3923393" y="3653148"/>
            <a:ext cx="4944161" cy="0"/>
          </a:xfrm>
          <a:prstGeom prst="line">
            <a:avLst/>
          </a:prstGeom>
          <a:noFill/>
          <a:ln w="12700">
            <a:solidFill>
              <a:srgbClr val="0000FF"/>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9" name="Rectangle 57"/>
          <p:cNvSpPr>
            <a:spLocks noChangeArrowheads="1"/>
          </p:cNvSpPr>
          <p:nvPr/>
        </p:nvSpPr>
        <p:spPr bwMode="auto">
          <a:xfrm>
            <a:off x="3651620" y="5314971"/>
            <a:ext cx="2641565" cy="782261"/>
          </a:xfrm>
          <a:prstGeom prst="rect">
            <a:avLst/>
          </a:prstGeom>
          <a:solidFill>
            <a:srgbClr val="009900"/>
          </a:solidFill>
          <a:ln w="19050">
            <a:solidFill>
              <a:schemeClr val="tx1"/>
            </a:solidFill>
            <a:miter lim="800000"/>
            <a:headEnd/>
            <a:tailEnd/>
          </a:ln>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30" name="Text Box 59"/>
          <p:cNvSpPr txBox="1">
            <a:spLocks noChangeArrowheads="1"/>
          </p:cNvSpPr>
          <p:nvPr/>
        </p:nvSpPr>
        <p:spPr bwMode="auto">
          <a:xfrm>
            <a:off x="4126475" y="5344940"/>
            <a:ext cx="21788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安全参数索引 </a:t>
            </a:r>
            <a:r>
              <a:rPr lang="en-US" altLang="zh-CN" sz="2000" dirty="0">
                <a:latin typeface="微软雅黑" panose="020B0503020204020204" pitchFamily="34" charset="-122"/>
                <a:ea typeface="微软雅黑" panose="020B0503020204020204" pitchFamily="34" charset="-122"/>
              </a:rPr>
              <a:t>SPI</a:t>
            </a:r>
            <a:endParaRPr lang="zh-CN" altLang="en-US" sz="2000" dirty="0">
              <a:latin typeface="微软雅黑" panose="020B0503020204020204" pitchFamily="34" charset="-122"/>
              <a:ea typeface="微软雅黑" panose="020B0503020204020204" pitchFamily="34" charset="-122"/>
            </a:endParaRPr>
          </a:p>
        </p:txBody>
      </p:sp>
      <p:sp>
        <p:nvSpPr>
          <p:cNvPr id="31" name="Rectangle 62"/>
          <p:cNvSpPr>
            <a:spLocks noChangeArrowheads="1"/>
          </p:cNvSpPr>
          <p:nvPr/>
        </p:nvSpPr>
        <p:spPr bwMode="auto">
          <a:xfrm>
            <a:off x="7026127" y="5314971"/>
            <a:ext cx="2857016" cy="746888"/>
          </a:xfrm>
          <a:prstGeom prst="rect">
            <a:avLst/>
          </a:prstGeom>
          <a:solidFill>
            <a:srgbClr val="CC0099"/>
          </a:solidFill>
          <a:ln w="19050">
            <a:solidFill>
              <a:schemeClr val="tx1"/>
            </a:solidFill>
            <a:miter lim="800000"/>
            <a:headEnd/>
            <a:tailEnd/>
          </a:ln>
        </p:spPr>
        <p:txBody>
          <a:bodyPr wrap="none" anchor="ctr"/>
          <a:lstStyle/>
          <a:p>
            <a:endParaRPr lang="zh-CN" altLang="en-US" sz="2000" dirty="0">
              <a:latin typeface="微软雅黑" panose="020B0503020204020204" pitchFamily="34" charset="-122"/>
              <a:ea typeface="微软雅黑" panose="020B0503020204020204" pitchFamily="34" charset="-122"/>
            </a:endParaRPr>
          </a:p>
        </p:txBody>
      </p:sp>
      <p:sp>
        <p:nvSpPr>
          <p:cNvPr id="32" name="Line 52"/>
          <p:cNvSpPr>
            <a:spLocks noChangeShapeType="1"/>
          </p:cNvSpPr>
          <p:nvPr/>
        </p:nvSpPr>
        <p:spPr bwMode="auto">
          <a:xfrm>
            <a:off x="3923392" y="3366177"/>
            <a:ext cx="0" cy="1086655"/>
          </a:xfrm>
          <a:prstGeom prst="line">
            <a:avLst/>
          </a:prstGeom>
          <a:noFill/>
          <a:ln w="12700">
            <a:solidFill>
              <a:srgbClr val="0000FF"/>
            </a:solidFill>
            <a:prstDash val="dash"/>
            <a:round/>
            <a:headEnd/>
            <a:tailEnd/>
          </a:ln>
        </p:spPr>
        <p:txBody>
          <a:bodyPr/>
          <a:lstStyle/>
          <a:p>
            <a:pPr>
              <a:defRPr/>
            </a:pPr>
            <a:endParaRPr lang="zh-CN" altLang="en-US" sz="2000">
              <a:ln>
                <a:solidFill>
                  <a:schemeClr val="tx1"/>
                </a:solidFill>
                <a:prstDash val="dash"/>
              </a:ln>
              <a:latin typeface="微软雅黑" panose="020B0503020204020204" pitchFamily="34" charset="-122"/>
              <a:ea typeface="微软雅黑" panose="020B0503020204020204" pitchFamily="34" charset="-122"/>
            </a:endParaRPr>
          </a:p>
        </p:txBody>
      </p:sp>
      <p:sp>
        <p:nvSpPr>
          <p:cNvPr id="33" name="Line 69"/>
          <p:cNvSpPr>
            <a:spLocks noChangeShapeType="1"/>
          </p:cNvSpPr>
          <p:nvPr/>
        </p:nvSpPr>
        <p:spPr bwMode="auto">
          <a:xfrm flipH="1">
            <a:off x="10425019" y="3366177"/>
            <a:ext cx="1492" cy="1086655"/>
          </a:xfrm>
          <a:prstGeom prst="line">
            <a:avLst/>
          </a:prstGeom>
          <a:noFill/>
          <a:ln w="12700">
            <a:solidFill>
              <a:srgbClr val="0000FF"/>
            </a:solidFill>
            <a:prstDash val="dash"/>
            <a:round/>
            <a:headEnd/>
            <a:tailEnd/>
          </a:ln>
        </p:spPr>
        <p:txBody>
          <a:bodyPr/>
          <a:lstStyle/>
          <a:p>
            <a:pPr>
              <a:defRPr/>
            </a:pPr>
            <a:endParaRPr lang="zh-CN" altLang="en-US" sz="2000">
              <a:ln>
                <a:solidFill>
                  <a:schemeClr val="tx1"/>
                </a:solidFill>
                <a:prstDash val="dash"/>
              </a:ln>
              <a:latin typeface="微软雅黑" panose="020B0503020204020204" pitchFamily="34" charset="-122"/>
              <a:ea typeface="微软雅黑" panose="020B0503020204020204" pitchFamily="34" charset="-122"/>
            </a:endParaRPr>
          </a:p>
        </p:txBody>
      </p:sp>
      <p:cxnSp>
        <p:nvCxnSpPr>
          <p:cNvPr id="34" name="直接连接符 32"/>
          <p:cNvCxnSpPr>
            <a:cxnSpLocks noChangeShapeType="1"/>
            <a:stCxn id="29" idx="1"/>
            <a:endCxn id="29" idx="3"/>
          </p:cNvCxnSpPr>
          <p:nvPr/>
        </p:nvCxnSpPr>
        <p:spPr bwMode="auto">
          <a:xfrm>
            <a:off x="3651620" y="5706101"/>
            <a:ext cx="264156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35" name="Text Box 63"/>
          <p:cNvSpPr txBox="1">
            <a:spLocks noChangeArrowheads="1"/>
          </p:cNvSpPr>
          <p:nvPr/>
        </p:nvSpPr>
        <p:spPr bwMode="auto">
          <a:xfrm>
            <a:off x="4549066" y="5728531"/>
            <a:ext cx="848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序号</a:t>
            </a:r>
          </a:p>
        </p:txBody>
      </p:sp>
      <p:sp>
        <p:nvSpPr>
          <p:cNvPr id="36" name="Text Box 63"/>
          <p:cNvSpPr txBox="1">
            <a:spLocks noChangeArrowheads="1"/>
          </p:cNvSpPr>
          <p:nvPr/>
        </p:nvSpPr>
        <p:spPr bwMode="auto">
          <a:xfrm>
            <a:off x="4504407" y="6112124"/>
            <a:ext cx="9685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latin typeface="微软雅黑" panose="020B0503020204020204" pitchFamily="34" charset="-122"/>
                <a:ea typeface="微软雅黑" panose="020B0503020204020204" pitchFamily="34" charset="-122"/>
              </a:rPr>
              <a:t>  32 </a:t>
            </a:r>
            <a:r>
              <a:rPr lang="zh-CN" altLang="en-US" sz="2000" dirty="0">
                <a:latin typeface="微软雅黑" panose="020B0503020204020204" pitchFamily="34" charset="-122"/>
                <a:ea typeface="微软雅黑" panose="020B0503020204020204" pitchFamily="34" charset="-122"/>
              </a:rPr>
              <a:t>位</a:t>
            </a:r>
          </a:p>
        </p:txBody>
      </p:sp>
      <p:sp>
        <p:nvSpPr>
          <p:cNvPr id="37" name="Text Box 63"/>
          <p:cNvSpPr txBox="1">
            <a:spLocks noChangeArrowheads="1"/>
          </p:cNvSpPr>
          <p:nvPr/>
        </p:nvSpPr>
        <p:spPr bwMode="auto">
          <a:xfrm>
            <a:off x="6971124" y="5383823"/>
            <a:ext cx="848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填充</a:t>
            </a:r>
          </a:p>
        </p:txBody>
      </p:sp>
      <p:sp>
        <p:nvSpPr>
          <p:cNvPr id="38" name="Text Box 63"/>
          <p:cNvSpPr txBox="1">
            <a:spLocks noChangeArrowheads="1"/>
          </p:cNvSpPr>
          <p:nvPr/>
        </p:nvSpPr>
        <p:spPr bwMode="auto">
          <a:xfrm>
            <a:off x="7566762" y="576313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panose="020B0503020204020204" pitchFamily="34" charset="-122"/>
                <a:ea typeface="微软雅黑" panose="020B0503020204020204" pitchFamily="34" charset="-122"/>
              </a:rPr>
              <a:t>填充长度</a:t>
            </a:r>
          </a:p>
        </p:txBody>
      </p:sp>
      <p:sp>
        <p:nvSpPr>
          <p:cNvPr id="39" name="Text Box 63"/>
          <p:cNvSpPr txBox="1">
            <a:spLocks noChangeArrowheads="1"/>
          </p:cNvSpPr>
          <p:nvPr/>
        </p:nvSpPr>
        <p:spPr bwMode="auto">
          <a:xfrm>
            <a:off x="8629578" y="5750484"/>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panose="020B0503020204020204" pitchFamily="34" charset="-122"/>
                <a:ea typeface="微软雅黑" panose="020B0503020204020204" pitchFamily="34" charset="-122"/>
              </a:rPr>
              <a:t>下一个首部</a:t>
            </a:r>
          </a:p>
        </p:txBody>
      </p:sp>
      <p:sp>
        <p:nvSpPr>
          <p:cNvPr id="40" name="任意多边形 48"/>
          <p:cNvSpPr>
            <a:spLocks/>
          </p:cNvSpPr>
          <p:nvPr/>
        </p:nvSpPr>
        <p:spPr bwMode="auto">
          <a:xfrm>
            <a:off x="7563058" y="5752436"/>
            <a:ext cx="2340000" cy="324000"/>
          </a:xfrm>
          <a:custGeom>
            <a:avLst/>
            <a:gdLst>
              <a:gd name="T0" fmla="*/ 0 w 2021522"/>
              <a:gd name="T1" fmla="*/ 261828 h 258328"/>
              <a:gd name="T2" fmla="*/ 5476 w 2021522"/>
              <a:gd name="T3" fmla="*/ 4156 h 258328"/>
              <a:gd name="T4" fmla="*/ 2699984 w 2021522"/>
              <a:gd name="T5" fmla="*/ 0 h 258328"/>
              <a:gd name="T6" fmla="*/ 0 60000 65536"/>
              <a:gd name="T7" fmla="*/ 0 60000 65536"/>
              <a:gd name="T8" fmla="*/ 0 60000 65536"/>
              <a:gd name="T9" fmla="*/ 0 w 2021522"/>
              <a:gd name="T10" fmla="*/ 0 h 258328"/>
              <a:gd name="T11" fmla="*/ 2021522 w 2021522"/>
              <a:gd name="T12" fmla="*/ 258328 h 258328"/>
            </a:gdLst>
            <a:ahLst/>
            <a:cxnLst>
              <a:cxn ang="T6">
                <a:pos x="T0" y="T1"/>
              </a:cxn>
              <a:cxn ang="T7">
                <a:pos x="T2" y="T3"/>
              </a:cxn>
              <a:cxn ang="T8">
                <a:pos x="T4" y="T5"/>
              </a:cxn>
            </a:cxnLst>
            <a:rect l="T9" t="T10" r="T11" b="T12"/>
            <a:pathLst>
              <a:path w="2021522" h="258328">
                <a:moveTo>
                  <a:pt x="0" y="258328"/>
                </a:moveTo>
                <a:lnTo>
                  <a:pt x="4101" y="4100"/>
                </a:lnTo>
                <a:lnTo>
                  <a:pt x="2021522" y="0"/>
                </a:lnTo>
              </a:path>
            </a:pathLst>
          </a:custGeom>
          <a:noFill/>
          <a:ln w="127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cxnSp>
        <p:nvCxnSpPr>
          <p:cNvPr id="41" name="直接连接符 51"/>
          <p:cNvCxnSpPr>
            <a:cxnSpLocks noChangeShapeType="1"/>
          </p:cNvCxnSpPr>
          <p:nvPr/>
        </p:nvCxnSpPr>
        <p:spPr bwMode="auto">
          <a:xfrm flipH="1">
            <a:off x="8646552" y="5758422"/>
            <a:ext cx="1493" cy="28800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42" name="Text Box 63"/>
          <p:cNvSpPr txBox="1">
            <a:spLocks noChangeArrowheads="1"/>
          </p:cNvSpPr>
          <p:nvPr/>
        </p:nvSpPr>
        <p:spPr bwMode="auto">
          <a:xfrm>
            <a:off x="7765051" y="5429327"/>
            <a:ext cx="7569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dirty="0">
                <a:latin typeface="微软雅黑" panose="020B0503020204020204" pitchFamily="34" charset="-122"/>
                <a:ea typeface="微软雅黑" panose="020B0503020204020204" pitchFamily="34" charset="-122"/>
              </a:rPr>
              <a:t>  8 </a:t>
            </a:r>
            <a:r>
              <a:rPr lang="zh-CN" altLang="en-US" sz="1800" dirty="0">
                <a:latin typeface="微软雅黑" panose="020B0503020204020204" pitchFamily="34" charset="-122"/>
                <a:ea typeface="微软雅黑" panose="020B0503020204020204" pitchFamily="34" charset="-122"/>
              </a:rPr>
              <a:t>位</a:t>
            </a:r>
          </a:p>
        </p:txBody>
      </p:sp>
      <p:sp>
        <p:nvSpPr>
          <p:cNvPr id="43" name="Text Box 63"/>
          <p:cNvSpPr txBox="1">
            <a:spLocks noChangeArrowheads="1"/>
          </p:cNvSpPr>
          <p:nvPr/>
        </p:nvSpPr>
        <p:spPr bwMode="auto">
          <a:xfrm>
            <a:off x="8747473" y="5458182"/>
            <a:ext cx="7569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dirty="0">
                <a:latin typeface="微软雅黑" panose="020B0503020204020204" pitchFamily="34" charset="-122"/>
                <a:ea typeface="微软雅黑" panose="020B0503020204020204" pitchFamily="34" charset="-122"/>
              </a:rPr>
              <a:t>  8 </a:t>
            </a:r>
            <a:r>
              <a:rPr lang="zh-CN" altLang="en-US" sz="1800" dirty="0">
                <a:latin typeface="微软雅黑" panose="020B0503020204020204" pitchFamily="34" charset="-122"/>
                <a:ea typeface="微软雅黑" panose="020B0503020204020204" pitchFamily="34" charset="-122"/>
              </a:rPr>
              <a:t>位</a:t>
            </a:r>
          </a:p>
        </p:txBody>
      </p:sp>
      <p:sp>
        <p:nvSpPr>
          <p:cNvPr id="44" name="Text Box 63"/>
          <p:cNvSpPr txBox="1">
            <a:spLocks noChangeArrowheads="1"/>
          </p:cNvSpPr>
          <p:nvPr/>
        </p:nvSpPr>
        <p:spPr bwMode="auto">
          <a:xfrm>
            <a:off x="7863199" y="6109112"/>
            <a:ext cx="9685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latin typeface="微软雅黑" panose="020B0503020204020204" pitchFamily="34" charset="-122"/>
                <a:ea typeface="微软雅黑" panose="020B0503020204020204" pitchFamily="34" charset="-122"/>
              </a:rPr>
              <a:t>  32 </a:t>
            </a:r>
            <a:r>
              <a:rPr lang="zh-CN" altLang="en-US" sz="2000" dirty="0">
                <a:latin typeface="微软雅黑" panose="020B0503020204020204" pitchFamily="34" charset="-122"/>
                <a:ea typeface="微软雅黑" panose="020B0503020204020204" pitchFamily="34" charset="-122"/>
              </a:rPr>
              <a:t>位</a:t>
            </a:r>
          </a:p>
        </p:txBody>
      </p:sp>
      <p:cxnSp>
        <p:nvCxnSpPr>
          <p:cNvPr id="45" name="直接连接符 44"/>
          <p:cNvCxnSpPr>
            <a:cxnSpLocks noChangeShapeType="1"/>
          </p:cNvCxnSpPr>
          <p:nvPr/>
        </p:nvCxnSpPr>
        <p:spPr bwMode="auto">
          <a:xfrm>
            <a:off x="8055224" y="4047206"/>
            <a:ext cx="0" cy="338271"/>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46" name="Line 54"/>
          <p:cNvSpPr>
            <a:spLocks noChangeShapeType="1"/>
          </p:cNvSpPr>
          <p:nvPr/>
        </p:nvSpPr>
        <p:spPr bwMode="auto">
          <a:xfrm>
            <a:off x="5007496" y="4181915"/>
            <a:ext cx="3047729" cy="0"/>
          </a:xfrm>
          <a:prstGeom prst="line">
            <a:avLst/>
          </a:prstGeom>
          <a:noFill/>
          <a:ln w="12700">
            <a:solidFill>
              <a:srgbClr val="0000FF"/>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47" name="Text Box 15"/>
          <p:cNvSpPr txBox="1">
            <a:spLocks noChangeArrowheads="1"/>
          </p:cNvSpPr>
          <p:nvPr/>
        </p:nvSpPr>
        <p:spPr bwMode="auto">
          <a:xfrm>
            <a:off x="5772537" y="4014932"/>
            <a:ext cx="1808508" cy="369332"/>
          </a:xfrm>
          <a:prstGeom prst="rect">
            <a:avLst/>
          </a:prstGeom>
          <a:solidFill>
            <a:srgbClr val="C5E5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defRPr kumimoji="1" sz="1100" b="1">
                <a:latin typeface="微软雅黑" pitchFamily="34" charset="-122"/>
                <a:ea typeface="微软雅黑" pitchFamily="34" charset="-122"/>
              </a:defRPr>
            </a:lvl1pPr>
          </a:lstStyle>
          <a:p>
            <a:r>
              <a:rPr lang="en-US" altLang="zh-CN" sz="1800" b="0" dirty="0"/>
              <a:t>ESP </a:t>
            </a:r>
            <a:r>
              <a:rPr lang="zh-CN" altLang="en-US" sz="1800" b="0" dirty="0"/>
              <a:t>的有效载荷</a:t>
            </a:r>
          </a:p>
        </p:txBody>
      </p:sp>
      <p:sp>
        <p:nvSpPr>
          <p:cNvPr id="53" name="Rectangle 2"/>
          <p:cNvSpPr>
            <a:spLocks noChangeArrowheads="1"/>
          </p:cNvSpPr>
          <p:nvPr/>
        </p:nvSpPr>
        <p:spPr bwMode="auto">
          <a:xfrm>
            <a:off x="5006000" y="4373937"/>
            <a:ext cx="3049224" cy="532412"/>
          </a:xfrm>
          <a:prstGeom prst="rect">
            <a:avLst/>
          </a:prstGeom>
          <a:solidFill>
            <a:srgbClr val="0000FF"/>
          </a:solidFill>
          <a:ln w="6350">
            <a:solidFill>
              <a:schemeClr val="tx1"/>
            </a:solidFill>
            <a:miter lim="800000"/>
            <a:headEnd/>
            <a:tailEnd/>
          </a:ln>
        </p:spPr>
        <p:txBody>
          <a:bodyPr wrap="none" anchor="ctr"/>
          <a:lstStyle/>
          <a:p>
            <a:pPr algn="ctr"/>
            <a:endParaRPr lang="zh-CN" altLang="en-US">
              <a:latin typeface="微软雅黑" panose="020B0503020204020204" pitchFamily="34" charset="-122"/>
              <a:ea typeface="微软雅黑" panose="020B0503020204020204" pitchFamily="34" charset="-122"/>
            </a:endParaRPr>
          </a:p>
        </p:txBody>
      </p:sp>
      <p:sp>
        <p:nvSpPr>
          <p:cNvPr id="56" name="Rectangle 56"/>
          <p:cNvSpPr>
            <a:spLocks noChangeArrowheads="1"/>
          </p:cNvSpPr>
          <p:nvPr/>
        </p:nvSpPr>
        <p:spPr bwMode="auto">
          <a:xfrm>
            <a:off x="3923394" y="4364520"/>
            <a:ext cx="6501625" cy="54182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57" name="Text Box 68"/>
          <p:cNvSpPr txBox="1">
            <a:spLocks noChangeArrowheads="1"/>
          </p:cNvSpPr>
          <p:nvPr/>
        </p:nvSpPr>
        <p:spPr bwMode="auto">
          <a:xfrm>
            <a:off x="5971358" y="4361527"/>
            <a:ext cx="19159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dirty="0">
                <a:solidFill>
                  <a:schemeClr val="bg1"/>
                </a:solidFill>
                <a:latin typeface="微软雅黑" panose="020B0503020204020204" pitchFamily="34" charset="-122"/>
                <a:ea typeface="微软雅黑" panose="020B0503020204020204" pitchFamily="34" charset="-122"/>
              </a:rPr>
              <a:t>原始的 </a:t>
            </a:r>
            <a:r>
              <a:rPr lang="en-US" altLang="zh-CN" sz="1800" dirty="0">
                <a:solidFill>
                  <a:schemeClr val="bg1"/>
                </a:solidFill>
                <a:latin typeface="微软雅黑" panose="020B0503020204020204" pitchFamily="34" charset="-122"/>
                <a:ea typeface="微软雅黑" panose="020B0503020204020204" pitchFamily="34" charset="-122"/>
              </a:rPr>
              <a:t>IP </a:t>
            </a:r>
            <a:r>
              <a:rPr lang="zh-CN" altLang="en-US" sz="1800" dirty="0">
                <a:solidFill>
                  <a:schemeClr val="bg1"/>
                </a:solidFill>
                <a:latin typeface="微软雅黑" panose="020B0503020204020204" pitchFamily="34" charset="-122"/>
                <a:ea typeface="微软雅黑" panose="020B0503020204020204" pitchFamily="34" charset="-122"/>
              </a:rPr>
              <a:t>数据报</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1800" dirty="0">
                <a:solidFill>
                  <a:schemeClr val="bg1"/>
                </a:solidFill>
                <a:latin typeface="微软雅黑" panose="020B0503020204020204" pitchFamily="34" charset="-122"/>
                <a:ea typeface="微软雅黑" panose="020B0503020204020204" pitchFamily="34" charset="-122"/>
              </a:rPr>
              <a:t>的有效载荷</a:t>
            </a:r>
          </a:p>
        </p:txBody>
      </p:sp>
      <p:sp>
        <p:nvSpPr>
          <p:cNvPr id="58" name="Text Box 68"/>
          <p:cNvSpPr txBox="1">
            <a:spLocks noChangeArrowheads="1"/>
          </p:cNvSpPr>
          <p:nvPr/>
        </p:nvSpPr>
        <p:spPr bwMode="auto">
          <a:xfrm>
            <a:off x="4971992" y="4360031"/>
            <a:ext cx="923651" cy="646331"/>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dirty="0">
                <a:solidFill>
                  <a:schemeClr val="bg1"/>
                </a:solidFill>
                <a:latin typeface="微软雅黑" panose="020B0503020204020204" pitchFamily="34" charset="-122"/>
                <a:ea typeface="微软雅黑" panose="020B0503020204020204" pitchFamily="34" charset="-122"/>
              </a:rPr>
              <a:t>原始的</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eaLnBrk="1" hangingPunct="1"/>
            <a:r>
              <a:rPr lang="en-US" altLang="zh-CN" sz="1800" dirty="0">
                <a:solidFill>
                  <a:schemeClr val="bg1"/>
                </a:solidFill>
                <a:latin typeface="微软雅黑" panose="020B0503020204020204" pitchFamily="34" charset="-122"/>
                <a:ea typeface="微软雅黑" panose="020B0503020204020204" pitchFamily="34" charset="-122"/>
              </a:rPr>
              <a:t>IP </a:t>
            </a:r>
            <a:r>
              <a:rPr lang="zh-CN" altLang="en-US" sz="1800" dirty="0">
                <a:solidFill>
                  <a:schemeClr val="bg1"/>
                </a:solidFill>
                <a:latin typeface="微软雅黑" panose="020B0503020204020204" pitchFamily="34" charset="-122"/>
                <a:ea typeface="微软雅黑" panose="020B0503020204020204" pitchFamily="34" charset="-122"/>
              </a:rPr>
              <a:t>首部</a:t>
            </a:r>
          </a:p>
        </p:txBody>
      </p:sp>
      <p:cxnSp>
        <p:nvCxnSpPr>
          <p:cNvPr id="59" name="直接连接符 38"/>
          <p:cNvCxnSpPr>
            <a:cxnSpLocks noChangeShapeType="1"/>
          </p:cNvCxnSpPr>
          <p:nvPr/>
        </p:nvCxnSpPr>
        <p:spPr bwMode="auto">
          <a:xfrm>
            <a:off x="5872088" y="4361527"/>
            <a:ext cx="0" cy="54482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nvGrpSpPr>
          <p:cNvPr id="5" name="组合 4"/>
          <p:cNvGrpSpPr/>
          <p:nvPr/>
        </p:nvGrpSpPr>
        <p:grpSpPr>
          <a:xfrm>
            <a:off x="7950047" y="4341633"/>
            <a:ext cx="917508" cy="564714"/>
            <a:chOff x="5962535" y="2707586"/>
            <a:chExt cx="688131" cy="423536"/>
          </a:xfrm>
        </p:grpSpPr>
        <p:sp>
          <p:nvSpPr>
            <p:cNvPr id="55" name="Rectangle 38"/>
            <p:cNvSpPr>
              <a:spLocks noChangeArrowheads="1"/>
            </p:cNvSpPr>
            <p:nvPr/>
          </p:nvSpPr>
          <p:spPr bwMode="auto">
            <a:xfrm>
              <a:off x="6041418" y="2724750"/>
              <a:ext cx="609248" cy="406372"/>
            </a:xfrm>
            <a:prstGeom prst="rect">
              <a:avLst/>
            </a:prstGeom>
            <a:solidFill>
              <a:srgbClr val="CC0099"/>
            </a:solidFill>
            <a:ln w="6350">
              <a:solidFill>
                <a:schemeClr val="tx1"/>
              </a:solidFill>
              <a:miter lim="800000"/>
              <a:headEnd/>
              <a:tailEnd/>
            </a:ln>
          </p:spPr>
          <p:txBody>
            <a:bodyPr wrap="none" anchor="ctr"/>
            <a:lstStyle/>
            <a:p>
              <a:pPr algn="ctr"/>
              <a:r>
                <a:rPr lang="en-US" altLang="zh-CN" dirty="0">
                  <a:latin typeface="微软雅黑" panose="020B0503020204020204" pitchFamily="34" charset="-122"/>
                  <a:ea typeface="微软雅黑" panose="020B0503020204020204" pitchFamily="34" charset="-122"/>
                </a:rPr>
                <a:t>ESP </a:t>
              </a:r>
            </a:p>
            <a:p>
              <a:pPr algn="ctr"/>
              <a:r>
                <a:rPr lang="zh-CN" altLang="en-US" dirty="0">
                  <a:latin typeface="微软雅黑" panose="020B0503020204020204" pitchFamily="34" charset="-122"/>
                  <a:ea typeface="微软雅黑" panose="020B0503020204020204" pitchFamily="34" charset="-122"/>
                </a:rPr>
                <a:t>尾部</a:t>
              </a:r>
            </a:p>
          </p:txBody>
        </p:sp>
        <p:sp>
          <p:nvSpPr>
            <p:cNvPr id="60" name="TextBox 40"/>
            <p:cNvSpPr txBox="1">
              <a:spLocks noChangeArrowheads="1"/>
            </p:cNvSpPr>
            <p:nvPr/>
          </p:nvSpPr>
          <p:spPr bwMode="auto">
            <a:xfrm>
              <a:off x="5962535" y="2707586"/>
              <a:ext cx="29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panose="020B0503020204020204" pitchFamily="34" charset="-122"/>
                  <a:ea typeface="微软雅黑" panose="020B0503020204020204" pitchFamily="34" charset="-122"/>
                  <a:sym typeface="Wingdings" pitchFamily="2" charset="2"/>
                </a:rPr>
                <a:t></a:t>
              </a:r>
              <a:endParaRPr lang="zh-CN" altLang="en-US" sz="1800" dirty="0">
                <a:latin typeface="微软雅黑" panose="020B0503020204020204" pitchFamily="34" charset="-122"/>
                <a:ea typeface="微软雅黑" panose="020B0503020204020204" pitchFamily="34" charset="-122"/>
              </a:endParaRPr>
            </a:p>
          </p:txBody>
        </p:sp>
      </p:grpSp>
      <p:sp>
        <p:nvSpPr>
          <p:cNvPr id="63" name="矩形 51"/>
          <p:cNvSpPr>
            <a:spLocks noChangeArrowheads="1"/>
          </p:cNvSpPr>
          <p:nvPr/>
        </p:nvSpPr>
        <p:spPr bwMode="auto">
          <a:xfrm>
            <a:off x="4999578" y="4368578"/>
            <a:ext cx="3047729" cy="541829"/>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65" name="Rectangle 10">
            <a:extLst>
              <a:ext uri="{FF2B5EF4-FFF2-40B4-BE49-F238E27FC236}">
                <a16:creationId xmlns:a16="http://schemas.microsoft.com/office/drawing/2014/main" id="{9D9F524E-F720-44FC-9928-15F44501270D}"/>
              </a:ext>
            </a:extLst>
          </p:cNvPr>
          <p:cNvSpPr>
            <a:spLocks noChangeArrowheads="1"/>
          </p:cNvSpPr>
          <p:nvPr/>
        </p:nvSpPr>
        <p:spPr bwMode="auto">
          <a:xfrm>
            <a:off x="3926493" y="4382764"/>
            <a:ext cx="1089585" cy="540000"/>
          </a:xfrm>
          <a:prstGeom prst="rect">
            <a:avLst/>
          </a:prstGeom>
          <a:solidFill>
            <a:srgbClr val="99FF66"/>
          </a:solidFill>
          <a:ln w="6350">
            <a:solidFill>
              <a:schemeClr val="tx1"/>
            </a:solidFill>
            <a:miter lim="800000"/>
            <a:headEnd/>
            <a:tailEnd/>
          </a:ln>
        </p:spPr>
        <p:txBody>
          <a:bodyPr wrap="none" anchor="ctr"/>
          <a:lstStyle/>
          <a:p>
            <a:pPr algn="ctr"/>
            <a:r>
              <a:rPr lang="en-US" altLang="zh-CN" dirty="0">
                <a:latin typeface="微软雅黑" panose="020B0503020204020204" pitchFamily="34" charset="-122"/>
                <a:ea typeface="微软雅黑" panose="020B0503020204020204" pitchFamily="34" charset="-122"/>
              </a:rPr>
              <a:t>ESP </a:t>
            </a:r>
          </a:p>
          <a:p>
            <a:pPr algn="ctr"/>
            <a:r>
              <a:rPr lang="zh-CN" altLang="en-US" dirty="0">
                <a:latin typeface="微软雅黑" panose="020B0503020204020204" pitchFamily="34" charset="-122"/>
                <a:ea typeface="微软雅黑" panose="020B0503020204020204" pitchFamily="34" charset="-122"/>
              </a:rPr>
              <a:t>首部</a:t>
            </a:r>
          </a:p>
        </p:txBody>
      </p:sp>
      <p:sp>
        <p:nvSpPr>
          <p:cNvPr id="50" name="TextBox 41"/>
          <p:cNvSpPr txBox="1">
            <a:spLocks noChangeArrowheads="1"/>
          </p:cNvSpPr>
          <p:nvPr/>
        </p:nvSpPr>
        <p:spPr bwMode="auto">
          <a:xfrm>
            <a:off x="6229892" y="3734118"/>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panose="020B0503020204020204" pitchFamily="34" charset="-122"/>
                <a:ea typeface="微软雅黑" panose="020B0503020204020204" pitchFamily="34" charset="-122"/>
                <a:sym typeface="Wingdings" pitchFamily="2" charset="2"/>
              </a:rPr>
              <a:t></a:t>
            </a:r>
            <a:endParaRPr lang="zh-CN" altLang="en-US" sz="1800" dirty="0">
              <a:latin typeface="微软雅黑" panose="020B0503020204020204" pitchFamily="34" charset="-122"/>
              <a:ea typeface="微软雅黑" panose="020B0503020204020204" pitchFamily="34" charset="-122"/>
            </a:endParaRPr>
          </a:p>
        </p:txBody>
      </p:sp>
      <p:sp>
        <p:nvSpPr>
          <p:cNvPr id="51" name="TextBox 43"/>
          <p:cNvSpPr txBox="1">
            <a:spLocks noChangeArrowheads="1"/>
          </p:cNvSpPr>
          <p:nvPr/>
        </p:nvSpPr>
        <p:spPr bwMode="auto">
          <a:xfrm>
            <a:off x="5654763" y="3435027"/>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panose="020B0503020204020204" pitchFamily="34" charset="-122"/>
                <a:ea typeface="微软雅黑" panose="020B0503020204020204" pitchFamily="34" charset="-122"/>
                <a:sym typeface="Wingdings" pitchFamily="2" charset="2"/>
              </a:rPr>
              <a:t></a:t>
            </a:r>
            <a:endParaRPr lang="zh-CN" altLang="en-US" sz="1800" dirty="0">
              <a:latin typeface="微软雅黑" panose="020B0503020204020204" pitchFamily="34" charset="-122"/>
              <a:ea typeface="微软雅黑" panose="020B0503020204020204" pitchFamily="34" charset="-122"/>
            </a:endParaRPr>
          </a:p>
        </p:txBody>
      </p:sp>
      <p:sp>
        <p:nvSpPr>
          <p:cNvPr id="64" name="Text Box 15">
            <a:extLst>
              <a:ext uri="{FF2B5EF4-FFF2-40B4-BE49-F238E27FC236}">
                <a16:creationId xmlns:a16="http://schemas.microsoft.com/office/drawing/2014/main" id="{078B4A00-A0AA-4A66-A6FE-920A6299F8D5}"/>
              </a:ext>
            </a:extLst>
          </p:cNvPr>
          <p:cNvSpPr txBox="1">
            <a:spLocks noChangeArrowheads="1"/>
          </p:cNvSpPr>
          <p:nvPr/>
        </p:nvSpPr>
        <p:spPr bwMode="auto">
          <a:xfrm>
            <a:off x="6535417" y="3708301"/>
            <a:ext cx="1583330" cy="252000"/>
          </a:xfrm>
          <a:prstGeom prst="rect">
            <a:avLst/>
          </a:prstGeom>
          <a:solidFill>
            <a:schemeClr val="bg1">
              <a:lumMod val="95000"/>
            </a:schemeClr>
          </a:solidFill>
          <a:ln>
            <a:noFill/>
          </a:ln>
          <a:effectLst/>
        </p:spPr>
        <p:txBody>
          <a:bodyPr wrap="square">
            <a:spAutoFit/>
          </a:bodyPr>
          <a:lstStyle>
            <a:defPPr>
              <a:defRPr lang="zh-CN"/>
            </a:defPPr>
            <a:lvl1pPr>
              <a:defRPr kumimoji="1" sz="1100" b="1">
                <a:latin typeface="微软雅黑" pitchFamily="34" charset="-122"/>
                <a:ea typeface="微软雅黑" pitchFamily="34" charset="-122"/>
              </a:defRPr>
            </a:lvl1pPr>
          </a:lstStyle>
          <a:p>
            <a:r>
              <a:rPr lang="zh-CN" altLang="en-US" sz="1800" b="0" dirty="0"/>
              <a:t> 加密的部分</a:t>
            </a:r>
          </a:p>
        </p:txBody>
      </p:sp>
      <p:sp>
        <p:nvSpPr>
          <p:cNvPr id="61" name="TextBox 42"/>
          <p:cNvSpPr txBox="1">
            <a:spLocks noChangeArrowheads="1"/>
          </p:cNvSpPr>
          <p:nvPr/>
        </p:nvSpPr>
        <p:spPr bwMode="auto">
          <a:xfrm>
            <a:off x="3905439" y="4376494"/>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panose="020B0503020204020204" pitchFamily="34" charset="-122"/>
                <a:ea typeface="微软雅黑" panose="020B0503020204020204" pitchFamily="34" charset="-122"/>
                <a:sym typeface="Wingdings" pitchFamily="2" charset="2"/>
              </a:rPr>
              <a:t></a:t>
            </a:r>
            <a:endParaRPr lang="zh-CN" altLang="en-US" sz="1800" dirty="0">
              <a:latin typeface="微软雅黑" panose="020B0503020204020204" pitchFamily="34" charset="-122"/>
              <a:ea typeface="微软雅黑" panose="020B0503020204020204" pitchFamily="34" charset="-122"/>
            </a:endParaRPr>
          </a:p>
        </p:txBody>
      </p:sp>
      <p:sp>
        <p:nvSpPr>
          <p:cNvPr id="66" name="Text Box 40">
            <a:extLst>
              <a:ext uri="{FF2B5EF4-FFF2-40B4-BE49-F238E27FC236}">
                <a16:creationId xmlns:a16="http://schemas.microsoft.com/office/drawing/2014/main" id="{84C976ED-2819-4ACD-B375-6BB995F973AE}"/>
              </a:ext>
            </a:extLst>
          </p:cNvPr>
          <p:cNvSpPr txBox="1">
            <a:spLocks noChangeArrowheads="1"/>
          </p:cNvSpPr>
          <p:nvPr/>
        </p:nvSpPr>
        <p:spPr bwMode="auto">
          <a:xfrm>
            <a:off x="5989836" y="3379320"/>
            <a:ext cx="1368000" cy="369332"/>
          </a:xfrm>
          <a:prstGeom prst="rect">
            <a:avLst/>
          </a:prstGeom>
          <a:solidFill>
            <a:schemeClr val="bg1">
              <a:lumMod val="95000"/>
            </a:schemeClr>
          </a:solidFill>
          <a:ln>
            <a:noFill/>
          </a:ln>
          <a:effectLst/>
        </p:spPr>
        <p:txBody>
          <a:bodyPr wrap="square">
            <a:spAutoFit/>
          </a:bodyPr>
          <a:lstStyle>
            <a:defPPr>
              <a:defRPr lang="zh-CN"/>
            </a:defPPr>
            <a:lvl1pPr>
              <a:defRPr kumimoji="1" sz="1100" b="1">
                <a:latin typeface="微软雅黑" pitchFamily="34" charset="-122"/>
                <a:ea typeface="微软雅黑" pitchFamily="34" charset="-122"/>
              </a:defRPr>
            </a:lvl1pPr>
          </a:lstStyle>
          <a:p>
            <a:r>
              <a:rPr lang="zh-CN" altLang="en-US" sz="1800" b="0" dirty="0"/>
              <a:t>鉴别的部分</a:t>
            </a:r>
          </a:p>
        </p:txBody>
      </p:sp>
      <p:sp>
        <p:nvSpPr>
          <p:cNvPr id="67" name="Rectangle 18">
            <a:extLst>
              <a:ext uri="{FF2B5EF4-FFF2-40B4-BE49-F238E27FC236}">
                <a16:creationId xmlns:a16="http://schemas.microsoft.com/office/drawing/2014/main" id="{3EC84838-78D8-487A-94D3-972285F0EA7F}"/>
              </a:ext>
            </a:extLst>
          </p:cNvPr>
          <p:cNvSpPr>
            <a:spLocks noChangeArrowheads="1"/>
          </p:cNvSpPr>
          <p:nvPr/>
        </p:nvSpPr>
        <p:spPr bwMode="auto">
          <a:xfrm>
            <a:off x="8885510" y="4379492"/>
            <a:ext cx="1538017" cy="504859"/>
          </a:xfrm>
          <a:prstGeom prst="rect">
            <a:avLst/>
          </a:prstGeom>
          <a:solidFill>
            <a:srgbClr val="FFFF66"/>
          </a:solidFill>
          <a:ln w="6350">
            <a:solidFill>
              <a:schemeClr val="tx1"/>
            </a:solidFill>
            <a:miter lim="800000"/>
            <a:headEnd/>
            <a:tailEnd/>
          </a:ln>
        </p:spPr>
        <p:txBody>
          <a:bodyPr wrap="none" anchor="ctr"/>
          <a:lstStyle/>
          <a:p>
            <a:pPr algn="ctr"/>
            <a:r>
              <a:rPr lang="zh-CN" altLang="en-US" dirty="0">
                <a:latin typeface="微软雅黑" panose="020B0503020204020204" pitchFamily="34" charset="-122"/>
                <a:ea typeface="微软雅黑" panose="020B0503020204020204" pitchFamily="34" charset="-122"/>
              </a:rPr>
              <a:t>报文鉴别码</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MAC</a:t>
            </a:r>
          </a:p>
        </p:txBody>
      </p:sp>
      <p:sp>
        <p:nvSpPr>
          <p:cNvPr id="62" name="TextBox 43"/>
          <p:cNvSpPr txBox="1">
            <a:spLocks noChangeArrowheads="1"/>
          </p:cNvSpPr>
          <p:nvPr/>
        </p:nvSpPr>
        <p:spPr bwMode="auto">
          <a:xfrm>
            <a:off x="8828208" y="4361527"/>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panose="020B0503020204020204" pitchFamily="34" charset="-122"/>
                <a:ea typeface="微软雅黑" panose="020B0503020204020204" pitchFamily="34" charset="-122"/>
                <a:sym typeface="Wingdings" pitchFamily="2" charset="2"/>
              </a:rPr>
              <a:t></a:t>
            </a:r>
            <a:endParaRPr lang="zh-CN" altLang="en-US" sz="1800" dirty="0">
              <a:latin typeface="微软雅黑" panose="020B0503020204020204" pitchFamily="34" charset="-122"/>
              <a:ea typeface="微软雅黑" panose="020B0503020204020204" pitchFamily="34" charset="-122"/>
            </a:endParaRPr>
          </a:p>
        </p:txBody>
      </p:sp>
      <p:sp>
        <p:nvSpPr>
          <p:cNvPr id="68" name="Text Box 68">
            <a:extLst>
              <a:ext uri="{FF2B5EF4-FFF2-40B4-BE49-F238E27FC236}">
                <a16:creationId xmlns:a16="http://schemas.microsoft.com/office/drawing/2014/main" id="{D0A85597-6CDD-4228-B35D-16FC4FD65E3B}"/>
              </a:ext>
            </a:extLst>
          </p:cNvPr>
          <p:cNvSpPr txBox="1">
            <a:spLocks noChangeArrowheads="1"/>
          </p:cNvSpPr>
          <p:nvPr/>
        </p:nvSpPr>
        <p:spPr bwMode="auto">
          <a:xfrm>
            <a:off x="3047133" y="2788118"/>
            <a:ext cx="944489" cy="646331"/>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dirty="0">
                <a:latin typeface="微软雅黑" panose="020B0503020204020204" pitchFamily="34" charset="-122"/>
                <a:ea typeface="微软雅黑" panose="020B0503020204020204" pitchFamily="34" charset="-122"/>
              </a:rPr>
              <a:t>新的</a:t>
            </a:r>
            <a:endParaRPr lang="en-US" altLang="zh-CN" sz="1800" dirty="0">
              <a:latin typeface="微软雅黑" panose="020B0503020204020204" pitchFamily="34" charset="-122"/>
              <a:ea typeface="微软雅黑" panose="020B0503020204020204" pitchFamily="34" charset="-122"/>
            </a:endParaRPr>
          </a:p>
          <a:p>
            <a:pPr algn="ctr" eaLnBrk="1" hangingPunct="1"/>
            <a:r>
              <a:rPr lang="en-US" altLang="zh-CN" sz="1800" dirty="0">
                <a:latin typeface="微软雅黑" panose="020B0503020204020204" pitchFamily="34" charset="-122"/>
                <a:ea typeface="微软雅黑" panose="020B0503020204020204" pitchFamily="34" charset="-122"/>
              </a:rPr>
              <a:t>IP </a:t>
            </a:r>
            <a:r>
              <a:rPr lang="zh-CN" altLang="en-US" sz="1800" dirty="0">
                <a:latin typeface="微软雅黑" panose="020B0503020204020204" pitchFamily="34" charset="-122"/>
                <a:ea typeface="微软雅黑" panose="020B0503020204020204" pitchFamily="34" charset="-122"/>
              </a:rPr>
              <a:t>首部</a:t>
            </a:r>
          </a:p>
        </p:txBody>
      </p:sp>
      <p:sp>
        <p:nvSpPr>
          <p:cNvPr id="69" name="标题 1">
            <a:extLst>
              <a:ext uri="{FF2B5EF4-FFF2-40B4-BE49-F238E27FC236}">
                <a16:creationId xmlns:a16="http://schemas.microsoft.com/office/drawing/2014/main" id="{CAEAA2A2-7628-46AC-82DF-D6853D72DA67}"/>
              </a:ext>
            </a:extLst>
          </p:cNvPr>
          <p:cNvSpPr>
            <a:spLocks noGrp="1"/>
          </p:cNvSpPr>
          <p:nvPr>
            <p:ph type="title"/>
          </p:nvPr>
        </p:nvSpPr>
        <p:spPr>
          <a:xfrm>
            <a:off x="1307508" y="365126"/>
            <a:ext cx="8220812" cy="879086"/>
          </a:xfrm>
        </p:spPr>
        <p:txBody>
          <a:bodyPr>
            <a:normAutofit/>
          </a:bodyPr>
          <a:lstStyle/>
          <a:p>
            <a:r>
              <a:rPr lang="zh-CN" altLang="en-US" dirty="0"/>
              <a:t>网络层安全 </a:t>
            </a:r>
            <a:r>
              <a:rPr lang="en-US" altLang="zh-CN" dirty="0"/>
              <a:t>IP Sec </a:t>
            </a:r>
            <a:r>
              <a:rPr lang="en-US" altLang="zh-CN" sz="3200" dirty="0"/>
              <a:t>(7/7)</a:t>
            </a:r>
            <a:endParaRPr lang="zh-CN" altLang="en-US" dirty="0"/>
          </a:p>
        </p:txBody>
      </p:sp>
      <p:sp>
        <p:nvSpPr>
          <p:cNvPr id="71" name="页脚占位符 8">
            <a:extLst>
              <a:ext uri="{FF2B5EF4-FFF2-40B4-BE49-F238E27FC236}">
                <a16:creationId xmlns:a16="http://schemas.microsoft.com/office/drawing/2014/main" id="{DB990C65-24A7-435E-8E9D-6E950A4632FB}"/>
              </a:ext>
            </a:extLst>
          </p:cNvPr>
          <p:cNvSpPr>
            <a:spLocks noGrp="1"/>
          </p:cNvSpPr>
          <p:nvPr>
            <p:ph type="ftr" sz="quarter" idx="11"/>
          </p:nvPr>
        </p:nvSpPr>
        <p:spPr>
          <a:xfrm>
            <a:off x="4392168" y="6489303"/>
            <a:ext cx="4114800" cy="365125"/>
          </a:xfrm>
        </p:spPr>
        <p:txBody>
          <a:bodyPr/>
          <a:lstStyle/>
          <a:p>
            <a:r>
              <a:rPr kumimoji="1" lang="zh-CN" altLang="en-US" dirty="0"/>
              <a:t>引自：计算机网络（第</a:t>
            </a:r>
            <a:r>
              <a:rPr kumimoji="1" lang="en-US" altLang="zh-CN" dirty="0"/>
              <a:t>7</a:t>
            </a:r>
            <a:r>
              <a:rPr kumimoji="1" lang="zh-CN" altLang="en-US" dirty="0"/>
              <a:t>版）谢希仁 编著</a:t>
            </a:r>
          </a:p>
        </p:txBody>
      </p:sp>
      <p:sp>
        <p:nvSpPr>
          <p:cNvPr id="72" name="日期占位符 9">
            <a:extLst>
              <a:ext uri="{FF2B5EF4-FFF2-40B4-BE49-F238E27FC236}">
                <a16:creationId xmlns:a16="http://schemas.microsoft.com/office/drawing/2014/main" id="{6CDC87A9-9C41-4986-B47D-4D15F7E26F3D}"/>
              </a:ext>
            </a:extLst>
          </p:cNvPr>
          <p:cNvSpPr>
            <a:spLocks noGrp="1"/>
          </p:cNvSpPr>
          <p:nvPr>
            <p:ph type="dt" sz="half" idx="10"/>
          </p:nvPr>
        </p:nvSpPr>
        <p:spPr>
          <a:xfrm>
            <a:off x="197335" y="6489303"/>
            <a:ext cx="2743200" cy="365125"/>
          </a:xfrm>
        </p:spPr>
        <p:txBody>
          <a:bodyPr/>
          <a:lstStyle/>
          <a:p>
            <a:r>
              <a:rPr kumimoji="1" lang="en-US" altLang="zh-CN" dirty="0"/>
              <a:t>8.6.2 </a:t>
            </a:r>
            <a:r>
              <a:rPr kumimoji="1" lang="zh-CN" altLang="en-US" dirty="0"/>
              <a:t>网络层安全</a:t>
            </a:r>
          </a:p>
        </p:txBody>
      </p:sp>
      <p:sp>
        <p:nvSpPr>
          <p:cNvPr id="70" name="灯片编号占位符 3">
            <a:extLst>
              <a:ext uri="{FF2B5EF4-FFF2-40B4-BE49-F238E27FC236}">
                <a16:creationId xmlns:a16="http://schemas.microsoft.com/office/drawing/2014/main" id="{D00EDA31-86B7-4D3E-B6B5-DC128B6D434E}"/>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148</a:t>
            </a:fld>
            <a:endParaRPr kumimoji="1" lang="zh-CN" altLang="en-US" dirty="0"/>
          </a:p>
        </p:txBody>
      </p:sp>
    </p:spTree>
    <p:extLst>
      <p:ext uri="{BB962C8B-B14F-4D97-AF65-F5344CB8AC3E}">
        <p14:creationId xmlns:p14="http://schemas.microsoft.com/office/powerpoint/2010/main" val="396484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grpId="0" nodeType="clickEffect">
                                  <p:stCondLst>
                                    <p:cond delay="0"/>
                                  </p:stCondLst>
                                  <p:childTnLst>
                                    <p:anim calcmode="discrete" valueType="str">
                                      <p:cBhvr>
                                        <p:cTn id="10" dur="1000" fill="hold"/>
                                        <p:tgtEl>
                                          <p:spTgt spid="64">
                                            <p:bg/>
                                          </p:spTgt>
                                        </p:tgtEl>
                                        <p:attrNameLst>
                                          <p:attrName>style.visibility</p:attrName>
                                        </p:attrNameLst>
                                      </p:cBhvr>
                                      <p:tavLst>
                                        <p:tav tm="0">
                                          <p:val>
                                            <p:strVal val="hidden"/>
                                          </p:val>
                                        </p:tav>
                                        <p:tav tm="50000">
                                          <p:val>
                                            <p:strVal val="visible"/>
                                          </p:val>
                                        </p:tav>
                                      </p:tavLst>
                                    </p:anim>
                                  </p:childTnLst>
                                </p:cTn>
                              </p:par>
                              <p:par>
                                <p:cTn id="11" presetID="35" presetClass="emph" presetSubtype="0" repeatCount="2000" fill="hold" grpId="0" nodeType="withEffect">
                                  <p:stCondLst>
                                    <p:cond delay="0"/>
                                  </p:stCondLst>
                                  <p:childTnLst>
                                    <p:anim calcmode="discrete" valueType="str">
                                      <p:cBhvr>
                                        <p:cTn id="12" dur="1000" fill="hold"/>
                                        <p:tgtEl>
                                          <p:spTgt spid="64">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35" presetClass="emph" presetSubtype="0" repeatCount="2000" fill="hold" grpId="0" nodeType="clickEffect">
                                  <p:stCondLst>
                                    <p:cond delay="0"/>
                                  </p:stCondLst>
                                  <p:childTnLst>
                                    <p:anim calcmode="discrete" valueType="str">
                                      <p:cBhvr>
                                        <p:cTn id="16" dur="1000" fill="hold"/>
                                        <p:tgtEl>
                                          <p:spTgt spid="65"/>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2000" fill="hold" grpId="0" nodeType="clickEffect">
                                  <p:stCondLst>
                                    <p:cond delay="0"/>
                                  </p:stCondLst>
                                  <p:childTnLst>
                                    <p:anim calcmode="discrete" valueType="str">
                                      <p:cBhvr>
                                        <p:cTn id="20"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2000" fill="hold" grpId="0" nodeType="clickEffect">
                                  <p:stCondLst>
                                    <p:cond delay="0"/>
                                  </p:stCondLst>
                                  <p:childTnLst>
                                    <p:anim calcmode="discrete" valueType="str">
                                      <p:cBhvr>
                                        <p:cTn id="24" dur="1000" fill="hold"/>
                                        <p:tgtEl>
                                          <p:spTgt spid="67"/>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2000" fill="hold" grpId="0" nodeType="clickEffect">
                                  <p:stCondLst>
                                    <p:cond delay="0"/>
                                  </p:stCondLst>
                                  <p:childTnLst>
                                    <p:anim calcmode="discrete" valueType="str">
                                      <p:cBhvr>
                                        <p:cTn id="28"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4" grpId="0" uiExpand="1" build="allAtOnce" animBg="1"/>
      <p:bldP spid="66" grpId="0" animBg="1"/>
      <p:bldP spid="67" grpId="0" animBg="1"/>
      <p:bldP spid="6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E368C-DB19-4D55-A326-13D2F24F3DE8}"/>
              </a:ext>
            </a:extLst>
          </p:cNvPr>
          <p:cNvSpPr>
            <a:spLocks noGrp="1"/>
          </p:cNvSpPr>
          <p:nvPr>
            <p:ph type="title"/>
          </p:nvPr>
        </p:nvSpPr>
        <p:spPr/>
        <p:txBody>
          <a:bodyPr>
            <a:normAutofit/>
          </a:bodyPr>
          <a:lstStyle/>
          <a:p>
            <a:r>
              <a:rPr lang="zh-CN" altLang="en-US" dirty="0"/>
              <a:t>虚拟专用网</a:t>
            </a:r>
            <a:r>
              <a:rPr lang="en-US" altLang="zh-CN" dirty="0"/>
              <a:t>VPN </a:t>
            </a:r>
            <a:r>
              <a:rPr lang="en-US" altLang="zh-CN" sz="3200" dirty="0"/>
              <a:t>(1/5)</a:t>
            </a:r>
            <a:endParaRPr lang="zh-CN" altLang="en-US" dirty="0"/>
          </a:p>
        </p:txBody>
      </p:sp>
      <p:pic>
        <p:nvPicPr>
          <p:cNvPr id="7" name="图片 2"/>
          <p:cNvPicPr>
            <a:picLocks noChangeAspect="1"/>
          </p:cNvPicPr>
          <p:nvPr/>
        </p:nvPicPr>
        <p:blipFill>
          <a:blip r:embed="rId3"/>
          <a:srcRect l="9280" r="3297" b="9244"/>
          <a:stretch>
            <a:fillRect/>
          </a:stretch>
        </p:blipFill>
        <p:spPr bwMode="auto">
          <a:xfrm>
            <a:off x="7437120" y="1651722"/>
            <a:ext cx="4535424" cy="3594671"/>
          </a:xfrm>
          <a:prstGeom prst="rect">
            <a:avLst/>
          </a:prstGeom>
          <a:noFill/>
          <a:ln w="9525">
            <a:noFill/>
            <a:miter lim="800000"/>
            <a:headEnd/>
            <a:tailEnd/>
          </a:ln>
        </p:spPr>
      </p:pic>
      <p:sp>
        <p:nvSpPr>
          <p:cNvPr id="8" name="矩形 7"/>
          <p:cNvSpPr/>
          <p:nvPr/>
        </p:nvSpPr>
        <p:spPr>
          <a:xfrm>
            <a:off x="280416" y="1611607"/>
            <a:ext cx="7389114" cy="3986541"/>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3200" dirty="0">
                <a:latin typeface="Microsoft YaHei" panose="020B0503020204020204" pitchFamily="34" charset="-122"/>
                <a:ea typeface="Microsoft YaHei" panose="020B0503020204020204" pitchFamily="34" charset="-122"/>
                <a:cs typeface="+mj-cs"/>
              </a:rPr>
              <a:t>异地连接网络需求</a:t>
            </a:r>
            <a:endParaRPr lang="en-US" altLang="zh-CN" sz="3200" dirty="0">
              <a:latin typeface="Microsoft YaHei" panose="020B0503020204020204" pitchFamily="34" charset="-122"/>
              <a:ea typeface="Microsoft YaHei" panose="020B0503020204020204" pitchFamily="34" charset="-122"/>
              <a:cs typeface="+mj-cs"/>
            </a:endParaRPr>
          </a:p>
          <a:p>
            <a:pPr marL="914400" lvl="1" indent="-457200">
              <a:lnSpc>
                <a:spcPct val="150000"/>
              </a:lnSpc>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cs typeface="+mj-cs"/>
              </a:rPr>
              <a:t>企业员工在外需连接公司服务器；</a:t>
            </a:r>
            <a:endParaRPr lang="en-US" altLang="zh-CN" sz="2800" dirty="0">
              <a:latin typeface="Microsoft YaHei" panose="020B0503020204020204" pitchFamily="34" charset="-122"/>
              <a:ea typeface="Microsoft YaHei" panose="020B0503020204020204" pitchFamily="34" charset="-122"/>
              <a:cs typeface="+mj-cs"/>
            </a:endParaRPr>
          </a:p>
          <a:p>
            <a:pPr marL="914400" lvl="1" indent="-457200">
              <a:lnSpc>
                <a:spcPct val="150000"/>
              </a:lnSpc>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cs typeface="+mj-cs"/>
              </a:rPr>
              <a:t>第三方需接入公司服务器</a:t>
            </a:r>
            <a:r>
              <a:rPr lang="en-US" altLang="zh-CN" sz="2800" dirty="0">
                <a:latin typeface="Microsoft YaHei" panose="020B0503020204020204" pitchFamily="34" charset="-122"/>
                <a:ea typeface="Microsoft YaHei" panose="020B0503020204020204" pitchFamily="34" charset="-122"/>
                <a:cs typeface="+mj-cs"/>
              </a:rPr>
              <a:t>(</a:t>
            </a:r>
            <a:r>
              <a:rPr lang="zh-CN" altLang="en-US" sz="2800" dirty="0">
                <a:latin typeface="Microsoft YaHei" panose="020B0503020204020204" pitchFamily="34" charset="-122"/>
                <a:ea typeface="Microsoft YaHei" panose="020B0503020204020204" pitchFamily="34" charset="-122"/>
                <a:cs typeface="+mj-cs"/>
              </a:rPr>
              <a:t>如电子商务</a:t>
            </a:r>
            <a:r>
              <a:rPr lang="en-US" altLang="zh-CN" sz="2800" dirty="0">
                <a:latin typeface="Microsoft YaHei" panose="020B0503020204020204" pitchFamily="34" charset="-122"/>
                <a:ea typeface="Microsoft YaHei" panose="020B0503020204020204" pitchFamily="34" charset="-122"/>
                <a:cs typeface="+mj-cs"/>
              </a:rPr>
              <a:t>)</a:t>
            </a:r>
            <a:r>
              <a:rPr lang="zh-CN" altLang="en-US" sz="2800" dirty="0">
                <a:latin typeface="Microsoft YaHei" panose="020B0503020204020204" pitchFamily="34" charset="-122"/>
                <a:ea typeface="Microsoft YaHei" panose="020B0503020204020204" pitchFamily="34" charset="-122"/>
                <a:cs typeface="+mj-cs"/>
              </a:rPr>
              <a:t>；</a:t>
            </a:r>
            <a:endParaRPr lang="en-US" altLang="zh-CN" sz="2800" dirty="0">
              <a:latin typeface="Microsoft YaHei" panose="020B0503020204020204" pitchFamily="34" charset="-122"/>
              <a:ea typeface="Microsoft YaHei" panose="020B0503020204020204" pitchFamily="34" charset="-122"/>
              <a:cs typeface="+mj-cs"/>
            </a:endParaRPr>
          </a:p>
          <a:p>
            <a:pPr marL="914400" lvl="1" indent="-457200">
              <a:lnSpc>
                <a:spcPct val="150000"/>
              </a:lnSpc>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cs typeface="+mj-cs"/>
              </a:rPr>
              <a:t>企业数据需要进行异地灾备；</a:t>
            </a:r>
            <a:endParaRPr lang="en-US" altLang="zh-CN" sz="2800" dirty="0">
              <a:latin typeface="Microsoft YaHei" panose="020B0503020204020204" pitchFamily="34" charset="-122"/>
              <a:ea typeface="Microsoft YaHei" panose="020B0503020204020204" pitchFamily="34" charset="-122"/>
              <a:cs typeface="+mj-cs"/>
            </a:endParaRPr>
          </a:p>
          <a:p>
            <a:pPr marL="914400" lvl="1" indent="-457200">
              <a:lnSpc>
                <a:spcPct val="150000"/>
              </a:lnSpc>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cs typeface="+mj-cs"/>
              </a:rPr>
              <a:t>企业分支机构需连接总公司</a:t>
            </a:r>
            <a:endParaRPr lang="en-US" altLang="zh-CN" sz="2800" dirty="0">
              <a:latin typeface="Microsoft YaHei" panose="020B0503020204020204" pitchFamily="34" charset="-122"/>
              <a:ea typeface="Microsoft YaHei" panose="020B0503020204020204" pitchFamily="34" charset="-122"/>
              <a:cs typeface="+mj-cs"/>
            </a:endParaRPr>
          </a:p>
          <a:p>
            <a:pPr marL="914400" lvl="1" indent="-457200">
              <a:lnSpc>
                <a:spcPct val="150000"/>
              </a:lnSpc>
              <a:buFont typeface="Arial" panose="020B0604020202020204" pitchFamily="34" charset="0"/>
              <a:buChar char="•"/>
            </a:pPr>
            <a:r>
              <a:rPr lang="en-US" altLang="zh-CN" sz="2800" dirty="0">
                <a:latin typeface="Microsoft YaHei" panose="020B0503020204020204" pitchFamily="34" charset="-122"/>
                <a:ea typeface="Microsoft YaHei" panose="020B0503020204020204" pitchFamily="34" charset="-122"/>
                <a:cs typeface="+mj-cs"/>
              </a:rPr>
              <a:t>……</a:t>
            </a:r>
            <a:endParaRPr lang="zh-CN" altLang="en-US" sz="2800" dirty="0">
              <a:latin typeface="Microsoft YaHei" panose="020B0503020204020204" pitchFamily="34" charset="-122"/>
              <a:ea typeface="Microsoft YaHei" panose="020B0503020204020204" pitchFamily="34" charset="-122"/>
              <a:cs typeface="+mj-cs"/>
            </a:endParaRPr>
          </a:p>
        </p:txBody>
      </p:sp>
      <p:sp>
        <p:nvSpPr>
          <p:cNvPr id="9" name="文本框 8">
            <a:extLst>
              <a:ext uri="{FF2B5EF4-FFF2-40B4-BE49-F238E27FC236}">
                <a16:creationId xmlns:a16="http://schemas.microsoft.com/office/drawing/2014/main" id="{987CD87D-7090-45AD-9644-2AF5B23B53BE}"/>
              </a:ext>
            </a:extLst>
          </p:cNvPr>
          <p:cNvSpPr txBox="1"/>
          <p:nvPr/>
        </p:nvSpPr>
        <p:spPr>
          <a:xfrm>
            <a:off x="8367522" y="5688193"/>
            <a:ext cx="2743200" cy="400110"/>
          </a:xfrm>
          <a:prstGeom prst="rect">
            <a:avLst/>
          </a:prstGeom>
          <a:noFill/>
          <a:ln>
            <a:solidFill>
              <a:srgbClr val="C00000"/>
            </a:solidFill>
          </a:ln>
        </p:spPr>
        <p:txBody>
          <a:bodyPr wrap="square">
            <a:spAutoFit/>
          </a:bodyPr>
          <a:lstStyle/>
          <a:p>
            <a:pPr algn="ctr"/>
            <a:r>
              <a:rPr lang="en-US" altLang="zh-CN" sz="2000" dirty="0">
                <a:latin typeface="微软雅黑" pitchFamily="34" charset="-122"/>
                <a:ea typeface="微软雅黑" pitchFamily="34" charset="-122"/>
              </a:rPr>
              <a:t>VPN</a:t>
            </a:r>
            <a:r>
              <a:rPr lang="zh-CN" altLang="en-US" sz="2000" dirty="0">
                <a:latin typeface="微软雅黑" pitchFamily="34" charset="-122"/>
                <a:ea typeface="微软雅黑" pitchFamily="34" charset="-122"/>
              </a:rPr>
              <a:t>应用场景</a:t>
            </a:r>
            <a:endParaRPr lang="en-US" altLang="zh-CN" sz="2000" dirty="0">
              <a:latin typeface="微软雅黑" pitchFamily="34" charset="-122"/>
              <a:ea typeface="微软雅黑" pitchFamily="34" charset="-122"/>
            </a:endParaRPr>
          </a:p>
        </p:txBody>
      </p:sp>
      <p:sp>
        <p:nvSpPr>
          <p:cNvPr id="10" name="日期占位符 9">
            <a:extLst>
              <a:ext uri="{FF2B5EF4-FFF2-40B4-BE49-F238E27FC236}">
                <a16:creationId xmlns:a16="http://schemas.microsoft.com/office/drawing/2014/main" id="{76305F1B-8067-4482-9618-90C70C89F4AE}"/>
              </a:ext>
            </a:extLst>
          </p:cNvPr>
          <p:cNvSpPr>
            <a:spLocks noGrp="1"/>
          </p:cNvSpPr>
          <p:nvPr>
            <p:ph type="dt" sz="half" idx="10"/>
          </p:nvPr>
        </p:nvSpPr>
        <p:spPr>
          <a:xfrm>
            <a:off x="197335" y="6489303"/>
            <a:ext cx="2743200" cy="365125"/>
          </a:xfrm>
        </p:spPr>
        <p:txBody>
          <a:bodyPr/>
          <a:lstStyle/>
          <a:p>
            <a:r>
              <a:rPr kumimoji="1" lang="en-US" altLang="zh-CN" dirty="0"/>
              <a:t>8.6.3 </a:t>
            </a:r>
            <a:r>
              <a:rPr kumimoji="1" lang="zh-CN" altLang="en-US" dirty="0"/>
              <a:t>虚拟专用网</a:t>
            </a:r>
          </a:p>
        </p:txBody>
      </p:sp>
      <p:sp>
        <p:nvSpPr>
          <p:cNvPr id="11" name="灯片编号占位符 3">
            <a:extLst>
              <a:ext uri="{FF2B5EF4-FFF2-40B4-BE49-F238E27FC236}">
                <a16:creationId xmlns:a16="http://schemas.microsoft.com/office/drawing/2014/main" id="{9DC846C3-4FAB-4B83-893B-F66430F093B9}"/>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149</a:t>
            </a:fld>
            <a:endParaRPr kumimoji="1" lang="zh-CN" altLang="en-US" dirty="0"/>
          </a:p>
        </p:txBody>
      </p:sp>
    </p:spTree>
    <p:extLst>
      <p:ext uri="{BB962C8B-B14F-4D97-AF65-F5344CB8AC3E}">
        <p14:creationId xmlns:p14="http://schemas.microsoft.com/office/powerpoint/2010/main" val="237986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a:extLst>
              <a:ext uri="{FF2B5EF4-FFF2-40B4-BE49-F238E27FC236}">
                <a16:creationId xmlns:a16="http://schemas.microsoft.com/office/drawing/2014/main" id="{E3DF4E95-8DEA-A84F-8C0D-35C96E50BD4C}"/>
              </a:ext>
            </a:extLst>
          </p:cNvPr>
          <p:cNvSpPr>
            <a:spLocks noGrp="1" noChangeArrowheads="1"/>
          </p:cNvSpPr>
          <p:nvPr>
            <p:ph type="body" idx="1"/>
          </p:nvPr>
        </p:nvSpPr>
        <p:spPr>
          <a:xfrm>
            <a:off x="827568" y="1400309"/>
            <a:ext cx="5777339" cy="4967287"/>
          </a:xfrm>
        </p:spPr>
        <p:txBody>
          <a:bodyPr vert="horz" lIns="91440" tIns="45720" rIns="91440" bIns="45720" rtlCol="0">
            <a:normAutofit/>
          </a:bodyPr>
          <a:lstStyle/>
          <a:p>
            <a:r>
              <a:rPr kumimoji="1" lang="zh-CN" altLang="en-US" dirty="0"/>
              <a:t> 窃听通常会有法律问题</a:t>
            </a:r>
            <a:endParaRPr kumimoji="1" lang="en-US" altLang="zh-CN" dirty="0"/>
          </a:p>
          <a:p>
            <a:endParaRPr kumimoji="1" lang="en-US" altLang="zh-CN" dirty="0"/>
          </a:p>
          <a:p>
            <a:r>
              <a:rPr kumimoji="1" lang="zh-CN" altLang="en-US" dirty="0"/>
              <a:t> 在绝大多数国家窃听是违法行为，侵犯他人隐私</a:t>
            </a:r>
            <a:endParaRPr kumimoji="1" lang="en-US" altLang="zh-CN" dirty="0"/>
          </a:p>
          <a:p>
            <a:endParaRPr kumimoji="1" lang="en-US" altLang="zh-CN" dirty="0"/>
          </a:p>
          <a:p>
            <a:r>
              <a:rPr kumimoji="1" lang="zh-CN" altLang="en-US" dirty="0"/>
              <a:t> 但网络管理员处于正常业务需要（网络诊断、入侵检测、设备检测等）需要窃听设备和软件。</a:t>
            </a:r>
            <a:r>
              <a:rPr kumimoji="1" lang="en-US" altLang="zh-CN" dirty="0"/>
              <a:t> </a:t>
            </a:r>
          </a:p>
        </p:txBody>
      </p:sp>
      <p:sp>
        <p:nvSpPr>
          <p:cNvPr id="125957" name="Rectangle 5">
            <a:extLst>
              <a:ext uri="{FF2B5EF4-FFF2-40B4-BE49-F238E27FC236}">
                <a16:creationId xmlns:a16="http://schemas.microsoft.com/office/drawing/2014/main" id="{CEF6264A-30C3-5140-8E16-D1B09915A9F4}"/>
              </a:ext>
            </a:extLst>
          </p:cNvPr>
          <p:cNvSpPr>
            <a:spLocks noGrp="1" noChangeArrowheads="1"/>
          </p:cNvSpPr>
          <p:nvPr>
            <p:ph type="title"/>
          </p:nvPr>
        </p:nvSpPr>
        <p:spPr>
          <a:xfrm>
            <a:off x="1284769" y="563564"/>
            <a:ext cx="8632344" cy="6445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noAutofit/>
          </a:bodyPr>
          <a:lstStyle/>
          <a:p>
            <a:pPr eaLnBrk="0" hangingPunct="0"/>
            <a:r>
              <a:rPr kumimoji="1" lang="zh-CN" altLang="en-US" dirty="0"/>
              <a:t>窃听合法性问题</a:t>
            </a:r>
            <a:endParaRPr kumimoji="1" lang="en-US" altLang="zh-CN" dirty="0"/>
          </a:p>
        </p:txBody>
      </p:sp>
      <p:pic>
        <p:nvPicPr>
          <p:cNvPr id="5122" name="Picture 2" descr="Image result for GDPR">
            <a:extLst>
              <a:ext uri="{FF2B5EF4-FFF2-40B4-BE49-F238E27FC236}">
                <a16:creationId xmlns:a16="http://schemas.microsoft.com/office/drawing/2014/main" id="{78FBCBCB-77D0-40E8-ACC9-69655CB53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048" y="4099884"/>
            <a:ext cx="3430960" cy="20508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民法典确立数据隐私权旷视倡议推进行业AI治理保护用户隐私_新浪财经_新浪网">
            <a:extLst>
              <a:ext uri="{FF2B5EF4-FFF2-40B4-BE49-F238E27FC236}">
                <a16:creationId xmlns:a16="http://schemas.microsoft.com/office/drawing/2014/main" id="{DA032F86-7EFE-49ED-9C9E-EB5E68A2F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2048" y="1413688"/>
            <a:ext cx="3430960" cy="2220767"/>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3">
            <a:extLst>
              <a:ext uri="{FF2B5EF4-FFF2-40B4-BE49-F238E27FC236}">
                <a16:creationId xmlns:a16="http://schemas.microsoft.com/office/drawing/2014/main" id="{CCA15CF4-C096-4A1F-AA8E-EB9539C1348F}"/>
              </a:ext>
            </a:extLst>
          </p:cNvPr>
          <p:cNvSpPr>
            <a:spLocks noGrp="1"/>
          </p:cNvSpPr>
          <p:nvPr>
            <p:ph type="sldNum" sz="quarter" idx="12"/>
          </p:nvPr>
        </p:nvSpPr>
        <p:spPr>
          <a:xfrm>
            <a:off x="9448800" y="6489303"/>
            <a:ext cx="2743200" cy="365125"/>
          </a:xfrm>
        </p:spPr>
        <p:txBody>
          <a:bodyPr/>
          <a:lstStyle/>
          <a:p>
            <a:fld id="{8D4D1E41-7A09-AB4A-A4E1-09765ADA2698}" type="slidenum">
              <a:rPr kumimoji="1" lang="zh-CN" altLang="en-US" smtClean="0"/>
              <a:pPr/>
              <a:t>15</a:t>
            </a:fld>
            <a:endParaRPr kumimoji="1" lang="zh-CN" altLang="en-US" dirty="0"/>
          </a:p>
        </p:txBody>
      </p:sp>
      <p:sp>
        <p:nvSpPr>
          <p:cNvPr id="10" name="日期占位符 9">
            <a:extLst>
              <a:ext uri="{FF2B5EF4-FFF2-40B4-BE49-F238E27FC236}">
                <a16:creationId xmlns:a16="http://schemas.microsoft.com/office/drawing/2014/main" id="{37BDAABF-350D-42CA-BA9A-254174FBF151}"/>
              </a:ext>
            </a:extLst>
          </p:cNvPr>
          <p:cNvSpPr>
            <a:spLocks noGrp="1"/>
          </p:cNvSpPr>
          <p:nvPr>
            <p:ph type="dt" sz="half" idx="10"/>
          </p:nvPr>
        </p:nvSpPr>
        <p:spPr>
          <a:xfrm>
            <a:off x="188536" y="6489302"/>
            <a:ext cx="2743200" cy="365125"/>
          </a:xfrm>
        </p:spPr>
        <p:txBody>
          <a:bodyPr/>
          <a:lstStyle/>
          <a:p>
            <a:r>
              <a:rPr kumimoji="1" lang="en-US" altLang="zh-CN" dirty="0"/>
              <a:t>8.2.2 </a:t>
            </a:r>
            <a:r>
              <a:rPr kumimoji="1" lang="zh-CN" altLang="en-US" dirty="0"/>
              <a:t>窃听与嗅探</a:t>
            </a:r>
          </a:p>
        </p:txBody>
      </p:sp>
    </p:spTree>
    <p:extLst>
      <p:ext uri="{BB962C8B-B14F-4D97-AF65-F5344CB8AC3E}">
        <p14:creationId xmlns:p14="http://schemas.microsoft.com/office/powerpoint/2010/main" val="39567287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E368C-DB19-4D55-A326-13D2F24F3DE8}"/>
              </a:ext>
            </a:extLst>
          </p:cNvPr>
          <p:cNvSpPr>
            <a:spLocks noGrp="1"/>
          </p:cNvSpPr>
          <p:nvPr>
            <p:ph type="title"/>
          </p:nvPr>
        </p:nvSpPr>
        <p:spPr/>
        <p:txBody>
          <a:bodyPr>
            <a:normAutofit/>
          </a:bodyPr>
          <a:lstStyle/>
          <a:p>
            <a:r>
              <a:rPr lang="zh-CN" altLang="en-US" dirty="0"/>
              <a:t>虚拟专用网</a:t>
            </a:r>
            <a:r>
              <a:rPr lang="en-US" altLang="zh-CN" dirty="0"/>
              <a:t>VPN</a:t>
            </a:r>
            <a:r>
              <a:rPr lang="en-US" altLang="zh-CN" dirty="0">
                <a:solidFill>
                  <a:prstClr val="black"/>
                </a:solidFill>
              </a:rPr>
              <a:t> </a:t>
            </a:r>
            <a:r>
              <a:rPr lang="en-US" altLang="zh-CN" sz="3200" dirty="0">
                <a:solidFill>
                  <a:prstClr val="black"/>
                </a:solidFill>
              </a:rPr>
              <a:t>(2/5)</a:t>
            </a:r>
            <a:endParaRPr lang="zh-CN" altLang="en-US" dirty="0"/>
          </a:p>
        </p:txBody>
      </p:sp>
      <p:sp>
        <p:nvSpPr>
          <p:cNvPr id="5" name="Text Placeholder 4">
            <a:extLst>
              <a:ext uri="{FF2B5EF4-FFF2-40B4-BE49-F238E27FC236}">
                <a16:creationId xmlns:a16="http://schemas.microsoft.com/office/drawing/2014/main" id="{B5F6D761-3A6E-45A5-A28C-46644C58D659}"/>
              </a:ext>
            </a:extLst>
          </p:cNvPr>
          <p:cNvSpPr txBox="1">
            <a:spLocks/>
          </p:cNvSpPr>
          <p:nvPr/>
        </p:nvSpPr>
        <p:spPr>
          <a:xfrm>
            <a:off x="893364" y="5587305"/>
            <a:ext cx="10896600" cy="52297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itchFamily="2" charset="2"/>
              <a:buNone/>
              <a:tabLst/>
              <a:defRPr/>
            </a:pPr>
            <a:r>
              <a:rPr kumimoji="0" lang="en-US" sz="2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(a) </a:t>
            </a:r>
            <a:r>
              <a:rPr kumimoji="0" lang="zh-CN" altLang="en-US" sz="2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一种虚拟专用网示意图</a:t>
            </a:r>
            <a:r>
              <a:rPr kumimoji="0" lang="en-US" sz="2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             (b) </a:t>
            </a:r>
            <a:r>
              <a:rPr kumimoji="0" lang="zh-CN" altLang="en-US" sz="2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内部视角拓扑结构</a:t>
            </a:r>
            <a:endParaRPr kumimoji="0" lang="en-US" sz="2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endParaRPr>
          </a:p>
        </p:txBody>
      </p:sp>
      <p:pic>
        <p:nvPicPr>
          <p:cNvPr id="6" name="Picture Placeholder 2" descr="Figure 8-43. (a) A virtual private network. (b) Topology as seen from the inside.">
            <a:extLst>
              <a:ext uri="{FF2B5EF4-FFF2-40B4-BE49-F238E27FC236}">
                <a16:creationId xmlns:a16="http://schemas.microsoft.com/office/drawing/2014/main" id="{D99DEFD4-E456-49B3-8DE5-166D98A8A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508" y="1884858"/>
            <a:ext cx="9538622" cy="3233052"/>
          </a:xfrm>
          <a:prstGeom prst="rect">
            <a:avLst/>
          </a:prstGeom>
        </p:spPr>
      </p:pic>
      <p:sp>
        <p:nvSpPr>
          <p:cNvPr id="8" name="日期占位符 9">
            <a:extLst>
              <a:ext uri="{FF2B5EF4-FFF2-40B4-BE49-F238E27FC236}">
                <a16:creationId xmlns:a16="http://schemas.microsoft.com/office/drawing/2014/main" id="{34EDA1C4-0F80-455B-8721-0D668E792950}"/>
              </a:ext>
            </a:extLst>
          </p:cNvPr>
          <p:cNvSpPr>
            <a:spLocks noGrp="1"/>
          </p:cNvSpPr>
          <p:nvPr>
            <p:ph type="dt" sz="half" idx="10"/>
          </p:nvPr>
        </p:nvSpPr>
        <p:spPr>
          <a:xfrm>
            <a:off x="197335" y="6489303"/>
            <a:ext cx="2743200" cy="365125"/>
          </a:xfrm>
        </p:spPr>
        <p:txBody>
          <a:bodyPr/>
          <a:lstStyle/>
          <a:p>
            <a:r>
              <a:rPr kumimoji="1" lang="en-US" altLang="zh-CN" dirty="0"/>
              <a:t>8.6.3 </a:t>
            </a:r>
            <a:r>
              <a:rPr kumimoji="1" lang="zh-CN" altLang="en-US" dirty="0"/>
              <a:t>虚拟专用网</a:t>
            </a:r>
          </a:p>
        </p:txBody>
      </p:sp>
      <p:sp>
        <p:nvSpPr>
          <p:cNvPr id="7" name="灯片编号占位符 3">
            <a:extLst>
              <a:ext uri="{FF2B5EF4-FFF2-40B4-BE49-F238E27FC236}">
                <a16:creationId xmlns:a16="http://schemas.microsoft.com/office/drawing/2014/main" id="{F59DB7DB-10F2-4B5F-984F-2ADB3355F9F2}"/>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150</a:t>
            </a:fld>
            <a:endParaRPr kumimoji="1" lang="zh-CN" altLang="en-US" dirty="0"/>
          </a:p>
        </p:txBody>
      </p:sp>
    </p:spTree>
    <p:extLst>
      <p:ext uri="{BB962C8B-B14F-4D97-AF65-F5344CB8AC3E}">
        <p14:creationId xmlns:p14="http://schemas.microsoft.com/office/powerpoint/2010/main" val="7837718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448800" y="6538912"/>
            <a:ext cx="2743200" cy="365125"/>
          </a:xfrm>
        </p:spPr>
        <p:txBody>
          <a:bodyPr/>
          <a:lstStyle/>
          <a:p>
            <a:fld id="{8D4D1E41-7A09-AB4A-A4E1-09765ADA2698}" type="slidenum">
              <a:rPr kumimoji="1" lang="zh-CN" altLang="en-US" smtClean="0"/>
              <a:pPr/>
              <a:t>151</a:t>
            </a:fld>
            <a:endParaRPr kumimoji="1" lang="zh-CN" altLang="en-US" dirty="0"/>
          </a:p>
        </p:txBody>
      </p:sp>
      <p:sp>
        <p:nvSpPr>
          <p:cNvPr id="5" name="矩形 4"/>
          <p:cNvSpPr/>
          <p:nvPr/>
        </p:nvSpPr>
        <p:spPr>
          <a:xfrm>
            <a:off x="652272" y="1258887"/>
            <a:ext cx="7234428" cy="2992614"/>
          </a:xfrm>
          <a:prstGeom prst="rect">
            <a:avLst/>
          </a:prstGeom>
        </p:spPr>
        <p:txBody>
          <a:bodyPr wrap="square">
            <a:spAutoFit/>
          </a:bodyPr>
          <a:lstStyle/>
          <a:p>
            <a:pPr marL="342900" indent="-342900" algn="just">
              <a:lnSpc>
                <a:spcPct val="150000"/>
              </a:lnSpc>
              <a:buFont typeface="Wingdings" panose="05000000000000000000" pitchFamily="2" charset="2"/>
              <a:buChar char="Ø"/>
              <a:defRPr/>
            </a:pPr>
            <a:r>
              <a:rPr lang="zh-CN" altLang="en-US" sz="2800" dirty="0">
                <a:solidFill>
                  <a:srgbClr val="5C307E"/>
                </a:solidFill>
                <a:latin typeface="Microsoft YaHei" panose="020B0503020204020204" pitchFamily="34" charset="-122"/>
                <a:ea typeface="Microsoft YaHei" panose="020B0503020204020204" pitchFamily="34" charset="-122"/>
                <a:cs typeface="+mj-cs"/>
              </a:rPr>
              <a:t>按</a:t>
            </a:r>
            <a:r>
              <a:rPr lang="en-US" altLang="zh-CN" sz="2800" dirty="0">
                <a:solidFill>
                  <a:srgbClr val="5C307E"/>
                </a:solidFill>
                <a:latin typeface="Microsoft YaHei" panose="020B0503020204020204" pitchFamily="34" charset="-122"/>
                <a:ea typeface="Microsoft YaHei" panose="020B0503020204020204" pitchFamily="34" charset="-122"/>
                <a:cs typeface="+mj-cs"/>
              </a:rPr>
              <a:t>VPN</a:t>
            </a:r>
            <a:r>
              <a:rPr lang="zh-CN" altLang="en-US" sz="2800" dirty="0">
                <a:solidFill>
                  <a:srgbClr val="5C307E"/>
                </a:solidFill>
                <a:latin typeface="Microsoft YaHei" panose="020B0503020204020204" pitchFamily="34" charset="-122"/>
                <a:ea typeface="Microsoft YaHei" panose="020B0503020204020204" pitchFamily="34" charset="-122"/>
                <a:cs typeface="+mj-cs"/>
              </a:rPr>
              <a:t>的协议分类</a:t>
            </a:r>
          </a:p>
          <a:p>
            <a:pPr marL="268288" indent="-268288" algn="just">
              <a:lnSpc>
                <a:spcPct val="150000"/>
              </a:lnSpc>
              <a:buFont typeface="Arial" pitchFamily="34" charset="0"/>
              <a:buChar char="•"/>
              <a:defRPr/>
            </a:pPr>
            <a:r>
              <a:rPr lang="en-US" altLang="zh-CN" sz="2000" dirty="0">
                <a:latin typeface="Microsoft YaHei" panose="020B0503020204020204" pitchFamily="34" charset="-122"/>
                <a:ea typeface="Microsoft YaHei" panose="020B0503020204020204" pitchFamily="34" charset="-122"/>
                <a:cs typeface="+mj-cs"/>
              </a:rPr>
              <a:t>VPN</a:t>
            </a:r>
            <a:r>
              <a:rPr lang="zh-CN" altLang="en-US" sz="2000" dirty="0">
                <a:latin typeface="Microsoft YaHei" panose="020B0503020204020204" pitchFamily="34" charset="-122"/>
                <a:ea typeface="Microsoft YaHei" panose="020B0503020204020204" pitchFamily="34" charset="-122"/>
                <a:cs typeface="+mj-cs"/>
              </a:rPr>
              <a:t>的隧道协议主要有三种，</a:t>
            </a:r>
            <a:r>
              <a:rPr lang="en-US" altLang="zh-CN" sz="2000" dirty="0">
                <a:latin typeface="Microsoft YaHei" panose="020B0503020204020204" pitchFamily="34" charset="-122"/>
                <a:ea typeface="Microsoft YaHei" panose="020B0503020204020204" pitchFamily="34" charset="-122"/>
                <a:cs typeface="+mj-cs"/>
              </a:rPr>
              <a:t>PPTP</a:t>
            </a:r>
            <a:r>
              <a:rPr lang="zh-CN" altLang="en-US" sz="2000" dirty="0">
                <a:latin typeface="Microsoft YaHei" panose="020B0503020204020204" pitchFamily="34" charset="-122"/>
                <a:ea typeface="Microsoft YaHei" panose="020B0503020204020204" pitchFamily="34" charset="-122"/>
                <a:cs typeface="+mj-cs"/>
              </a:rPr>
              <a:t>、</a:t>
            </a:r>
            <a:r>
              <a:rPr lang="en-US" altLang="zh-CN" sz="2000" dirty="0">
                <a:latin typeface="Microsoft YaHei" panose="020B0503020204020204" pitchFamily="34" charset="-122"/>
                <a:ea typeface="Microsoft YaHei" panose="020B0503020204020204" pitchFamily="34" charset="-122"/>
                <a:cs typeface="+mj-cs"/>
              </a:rPr>
              <a:t>L2TP</a:t>
            </a:r>
            <a:r>
              <a:rPr lang="zh-CN" altLang="en-US" sz="2000" dirty="0">
                <a:latin typeface="Microsoft YaHei" panose="020B0503020204020204" pitchFamily="34" charset="-122"/>
                <a:ea typeface="Microsoft YaHei" panose="020B0503020204020204" pitchFamily="34" charset="-122"/>
                <a:cs typeface="+mj-cs"/>
              </a:rPr>
              <a:t>和</a:t>
            </a:r>
            <a:r>
              <a:rPr lang="en-US" altLang="zh-CN" sz="2000" dirty="0" err="1">
                <a:latin typeface="Microsoft YaHei" panose="020B0503020204020204" pitchFamily="34" charset="-122"/>
                <a:ea typeface="Microsoft YaHei" panose="020B0503020204020204" pitchFamily="34" charset="-122"/>
                <a:cs typeface="+mj-cs"/>
              </a:rPr>
              <a:t>IPSec</a:t>
            </a:r>
            <a:r>
              <a:rPr lang="zh-CN" altLang="en-US" sz="2000" dirty="0">
                <a:latin typeface="Microsoft YaHei" panose="020B0503020204020204" pitchFamily="34" charset="-122"/>
                <a:ea typeface="Microsoft YaHei" panose="020B0503020204020204" pitchFamily="34" charset="-122"/>
                <a:cs typeface="+mj-cs"/>
              </a:rPr>
              <a:t>，其中</a:t>
            </a:r>
            <a:r>
              <a:rPr lang="en-US" altLang="zh-CN" sz="2000" dirty="0">
                <a:latin typeface="Microsoft YaHei" panose="020B0503020204020204" pitchFamily="34" charset="-122"/>
                <a:ea typeface="Microsoft YaHei" panose="020B0503020204020204" pitchFamily="34" charset="-122"/>
                <a:cs typeface="+mj-cs"/>
              </a:rPr>
              <a:t>PPTP</a:t>
            </a:r>
            <a:r>
              <a:rPr lang="zh-CN" altLang="en-US" sz="2000" dirty="0">
                <a:latin typeface="Microsoft YaHei" panose="020B0503020204020204" pitchFamily="34" charset="-122"/>
                <a:ea typeface="Microsoft YaHei" panose="020B0503020204020204" pitchFamily="34" charset="-122"/>
                <a:cs typeface="+mj-cs"/>
              </a:rPr>
              <a:t>和</a:t>
            </a:r>
            <a:r>
              <a:rPr lang="en-US" altLang="zh-CN" sz="2000" dirty="0">
                <a:latin typeface="Microsoft YaHei" panose="020B0503020204020204" pitchFamily="34" charset="-122"/>
                <a:ea typeface="Microsoft YaHei" panose="020B0503020204020204" pitchFamily="34" charset="-122"/>
                <a:cs typeface="+mj-cs"/>
              </a:rPr>
              <a:t>L2TP</a:t>
            </a:r>
            <a:r>
              <a:rPr lang="zh-CN" altLang="en-US" sz="2000" dirty="0">
                <a:latin typeface="Microsoft YaHei" panose="020B0503020204020204" pitchFamily="34" charset="-122"/>
                <a:ea typeface="Microsoft YaHei" panose="020B0503020204020204" pitchFamily="34" charset="-122"/>
                <a:cs typeface="+mj-cs"/>
              </a:rPr>
              <a:t>协议工作在</a:t>
            </a:r>
            <a:r>
              <a:rPr lang="en-US" altLang="zh-CN" sz="2000" dirty="0">
                <a:latin typeface="Microsoft YaHei" panose="020B0503020204020204" pitchFamily="34" charset="-122"/>
                <a:ea typeface="Microsoft YaHei" panose="020B0503020204020204" pitchFamily="34" charset="-122"/>
                <a:cs typeface="+mj-cs"/>
              </a:rPr>
              <a:t>OSI</a:t>
            </a:r>
            <a:r>
              <a:rPr lang="zh-CN" altLang="en-US" sz="2000" dirty="0">
                <a:latin typeface="Microsoft YaHei" panose="020B0503020204020204" pitchFamily="34" charset="-122"/>
                <a:ea typeface="Microsoft YaHei" panose="020B0503020204020204" pitchFamily="34" charset="-122"/>
                <a:cs typeface="+mj-cs"/>
              </a:rPr>
              <a:t>模型的第二层，又称为二层隧道协议；</a:t>
            </a:r>
            <a:r>
              <a:rPr lang="en-US" altLang="zh-CN" sz="2000" dirty="0" err="1">
                <a:latin typeface="Microsoft YaHei" panose="020B0503020204020204" pitchFamily="34" charset="-122"/>
                <a:ea typeface="Microsoft YaHei" panose="020B0503020204020204" pitchFamily="34" charset="-122"/>
                <a:cs typeface="+mj-cs"/>
              </a:rPr>
              <a:t>IPSec</a:t>
            </a:r>
            <a:r>
              <a:rPr lang="zh-CN" altLang="en-US" sz="2000" dirty="0">
                <a:latin typeface="Microsoft YaHei" panose="020B0503020204020204" pitchFamily="34" charset="-122"/>
                <a:ea typeface="Microsoft YaHei" panose="020B0503020204020204" pitchFamily="34" charset="-122"/>
                <a:cs typeface="+mj-cs"/>
              </a:rPr>
              <a:t>是第三层隧道协议</a:t>
            </a:r>
            <a:endParaRPr lang="en-US" altLang="zh-CN" sz="2000" dirty="0">
              <a:latin typeface="Microsoft YaHei" panose="020B0503020204020204" pitchFamily="34" charset="-122"/>
              <a:ea typeface="Microsoft YaHei" panose="020B0503020204020204" pitchFamily="34" charset="-122"/>
              <a:cs typeface="+mj-cs"/>
            </a:endParaRPr>
          </a:p>
          <a:p>
            <a:pPr marL="268288" indent="-268288" algn="just">
              <a:lnSpc>
                <a:spcPct val="150000"/>
              </a:lnSpc>
              <a:buFont typeface="Arial" pitchFamily="34" charset="0"/>
              <a:buChar char="•"/>
              <a:defRPr/>
            </a:pPr>
            <a:r>
              <a:rPr lang="zh-CN" altLang="en-US" sz="2000" dirty="0">
                <a:latin typeface="Microsoft YaHei" panose="020B0503020204020204" pitchFamily="34" charset="-122"/>
                <a:ea typeface="Microsoft YaHei" panose="020B0503020204020204" pitchFamily="34" charset="-122"/>
                <a:cs typeface="+mj-cs"/>
              </a:rPr>
              <a:t>一种基于</a:t>
            </a:r>
            <a:r>
              <a:rPr lang="en-US" altLang="zh-CN" sz="2000" dirty="0">
                <a:latin typeface="Microsoft YaHei" panose="020B0503020204020204" pitchFamily="34" charset="-122"/>
                <a:ea typeface="Microsoft YaHei" panose="020B0503020204020204" pitchFamily="34" charset="-122"/>
                <a:cs typeface="+mj-cs"/>
              </a:rPr>
              <a:t>SSL</a:t>
            </a:r>
            <a:r>
              <a:rPr lang="zh-CN" altLang="en-US" sz="2000" dirty="0">
                <a:latin typeface="Microsoft YaHei" panose="020B0503020204020204" pitchFamily="34" charset="-122"/>
                <a:ea typeface="Microsoft YaHei" panose="020B0503020204020204" pitchFamily="34" charset="-122"/>
                <a:cs typeface="+mj-cs"/>
              </a:rPr>
              <a:t>的</a:t>
            </a:r>
            <a:r>
              <a:rPr lang="en-US" altLang="zh-CN" sz="2000" dirty="0">
                <a:latin typeface="Microsoft YaHei" panose="020B0503020204020204" pitchFamily="34" charset="-122"/>
                <a:ea typeface="Microsoft YaHei" panose="020B0503020204020204" pitchFamily="34" charset="-122"/>
                <a:cs typeface="+mj-cs"/>
              </a:rPr>
              <a:t>VPN</a:t>
            </a:r>
            <a:r>
              <a:rPr lang="zh-CN" altLang="en-US" sz="2000" dirty="0">
                <a:latin typeface="Microsoft YaHei" panose="020B0503020204020204" pitchFamily="34" charset="-122"/>
                <a:ea typeface="Microsoft YaHei" panose="020B0503020204020204" pitchFamily="34" charset="-122"/>
                <a:cs typeface="+mj-cs"/>
              </a:rPr>
              <a:t>技术，</a:t>
            </a:r>
            <a:r>
              <a:rPr lang="en-US" altLang="zh-CN" sz="2000" dirty="0">
                <a:latin typeface="Microsoft YaHei" panose="020B0503020204020204" pitchFamily="34" charset="-122"/>
                <a:ea typeface="Microsoft YaHei" panose="020B0503020204020204" pitchFamily="34" charset="-122"/>
                <a:cs typeface="+mj-cs"/>
              </a:rPr>
              <a:t>SSL</a:t>
            </a:r>
            <a:r>
              <a:rPr lang="zh-CN" altLang="en-US" sz="2000" dirty="0">
                <a:latin typeface="Microsoft YaHei" panose="020B0503020204020204" pitchFamily="34" charset="-122"/>
                <a:ea typeface="Microsoft YaHei" panose="020B0503020204020204" pitchFamily="34" charset="-122"/>
                <a:cs typeface="+mj-cs"/>
              </a:rPr>
              <a:t>协议位于传输层与应用层协议之间，是目前最常用</a:t>
            </a:r>
            <a:r>
              <a:rPr lang="en-US" altLang="zh-CN" sz="2000" dirty="0">
                <a:latin typeface="Microsoft YaHei" panose="020B0503020204020204" pitchFamily="34" charset="-122"/>
                <a:ea typeface="Microsoft YaHei" panose="020B0503020204020204" pitchFamily="34" charset="-122"/>
                <a:cs typeface="+mj-cs"/>
              </a:rPr>
              <a:t>VPN</a:t>
            </a:r>
            <a:r>
              <a:rPr lang="zh-CN" altLang="en-US" sz="2000" dirty="0">
                <a:latin typeface="Microsoft YaHei" panose="020B0503020204020204" pitchFamily="34" charset="-122"/>
                <a:ea typeface="Microsoft YaHei" panose="020B0503020204020204" pitchFamily="34" charset="-122"/>
                <a:cs typeface="+mj-cs"/>
              </a:rPr>
              <a:t>形式</a:t>
            </a:r>
          </a:p>
        </p:txBody>
      </p:sp>
      <p:sp>
        <p:nvSpPr>
          <p:cNvPr id="6" name="标题 1">
            <a:extLst>
              <a:ext uri="{FF2B5EF4-FFF2-40B4-BE49-F238E27FC236}">
                <a16:creationId xmlns:a16="http://schemas.microsoft.com/office/drawing/2014/main" id="{20BE368C-DB19-4D55-A326-13D2F24F3DE8}"/>
              </a:ext>
            </a:extLst>
          </p:cNvPr>
          <p:cNvSpPr>
            <a:spLocks noGrp="1"/>
          </p:cNvSpPr>
          <p:nvPr>
            <p:ph type="title"/>
          </p:nvPr>
        </p:nvSpPr>
        <p:spPr>
          <a:xfrm>
            <a:off x="1307508" y="365126"/>
            <a:ext cx="8220812" cy="879086"/>
          </a:xfrm>
        </p:spPr>
        <p:txBody>
          <a:bodyPr>
            <a:normAutofit/>
          </a:bodyPr>
          <a:lstStyle/>
          <a:p>
            <a:r>
              <a:rPr lang="zh-CN" altLang="en-US" dirty="0"/>
              <a:t>虚拟专用网</a:t>
            </a:r>
            <a:r>
              <a:rPr lang="en-US" altLang="zh-CN" dirty="0"/>
              <a:t>VPN</a:t>
            </a:r>
            <a:r>
              <a:rPr lang="en-US" altLang="zh-CN" dirty="0">
                <a:solidFill>
                  <a:prstClr val="black"/>
                </a:solidFill>
              </a:rPr>
              <a:t> </a:t>
            </a:r>
            <a:r>
              <a:rPr lang="en-US" altLang="zh-CN" sz="3200" dirty="0">
                <a:solidFill>
                  <a:prstClr val="black"/>
                </a:solidFill>
              </a:rPr>
              <a:t>(3/5)</a:t>
            </a:r>
            <a:endParaRPr lang="zh-CN" altLang="en-US" dirty="0"/>
          </a:p>
        </p:txBody>
      </p:sp>
      <p:sp>
        <p:nvSpPr>
          <p:cNvPr id="7" name="文本框 1"/>
          <p:cNvSpPr txBox="1"/>
          <p:nvPr/>
        </p:nvSpPr>
        <p:spPr>
          <a:xfrm>
            <a:off x="652272" y="4202807"/>
            <a:ext cx="11403012" cy="2069284"/>
          </a:xfrm>
          <a:prstGeom prst="rect">
            <a:avLst/>
          </a:prstGeom>
          <a:noFill/>
        </p:spPr>
        <p:txBody>
          <a:bodyPr wrap="square">
            <a:spAutoFit/>
          </a:bodyPr>
          <a:lstStyle/>
          <a:p>
            <a:pPr marL="342900" indent="-342900" algn="just">
              <a:lnSpc>
                <a:spcPct val="150000"/>
              </a:lnSpc>
              <a:buFont typeface="Wingdings" panose="05000000000000000000" pitchFamily="2" charset="2"/>
              <a:buChar char="Ø"/>
              <a:defRPr/>
            </a:pPr>
            <a:r>
              <a:rPr lang="zh-CN" altLang="en-US" sz="2800" dirty="0">
                <a:solidFill>
                  <a:srgbClr val="5C307E"/>
                </a:solidFill>
                <a:latin typeface="Microsoft YaHei" panose="020B0503020204020204" pitchFamily="34" charset="-122"/>
                <a:ea typeface="Microsoft YaHei" panose="020B0503020204020204" pitchFamily="34" charset="-122"/>
                <a:cs typeface="+mj-cs"/>
              </a:rPr>
              <a:t>按所用的设备类型进行分类</a:t>
            </a:r>
          </a:p>
          <a:p>
            <a:pPr marL="354013" indent="-354013" algn="just">
              <a:lnSpc>
                <a:spcPct val="150000"/>
              </a:lnSpc>
              <a:buFont typeface="Arial" pitchFamily="34" charset="0"/>
              <a:buChar char="•"/>
              <a:defRPr/>
            </a:pPr>
            <a:r>
              <a:rPr lang="zh-CN" altLang="en-US" sz="2000" dirty="0">
                <a:latin typeface="Microsoft YaHei" panose="020B0503020204020204" pitchFamily="34" charset="-122"/>
                <a:ea typeface="Microsoft YaHei" panose="020B0503020204020204" pitchFamily="34" charset="-122"/>
                <a:cs typeface="+mj-cs"/>
              </a:rPr>
              <a:t>路由器式</a:t>
            </a:r>
            <a:r>
              <a:rPr lang="en-US" altLang="zh-CN" sz="2000" dirty="0">
                <a:latin typeface="Microsoft YaHei" panose="020B0503020204020204" pitchFamily="34" charset="-122"/>
                <a:ea typeface="Microsoft YaHei" panose="020B0503020204020204" pitchFamily="34" charset="-122"/>
                <a:cs typeface="+mj-cs"/>
              </a:rPr>
              <a:t>VPN</a:t>
            </a:r>
            <a:r>
              <a:rPr lang="zh-CN" altLang="en-US" sz="2000" dirty="0">
                <a:latin typeface="Microsoft YaHei" panose="020B0503020204020204" pitchFamily="34" charset="-122"/>
                <a:ea typeface="Microsoft YaHei" panose="020B0503020204020204" pitchFamily="34" charset="-122"/>
                <a:cs typeface="+mj-cs"/>
              </a:rPr>
              <a:t>：路由器式</a:t>
            </a:r>
            <a:r>
              <a:rPr lang="en-US" altLang="zh-CN" sz="2000" dirty="0">
                <a:latin typeface="Microsoft YaHei" panose="020B0503020204020204" pitchFamily="34" charset="-122"/>
                <a:ea typeface="Microsoft YaHei" panose="020B0503020204020204" pitchFamily="34" charset="-122"/>
                <a:cs typeface="+mj-cs"/>
              </a:rPr>
              <a:t>VPN</a:t>
            </a:r>
            <a:r>
              <a:rPr lang="zh-CN" altLang="en-US" sz="2000" dirty="0">
                <a:latin typeface="Microsoft YaHei" panose="020B0503020204020204" pitchFamily="34" charset="-122"/>
                <a:ea typeface="Microsoft YaHei" panose="020B0503020204020204" pitchFamily="34" charset="-122"/>
                <a:cs typeface="+mj-cs"/>
              </a:rPr>
              <a:t>部署较容易，只要在路由器上添加</a:t>
            </a:r>
            <a:r>
              <a:rPr lang="en-US" altLang="zh-CN" sz="2000" dirty="0">
                <a:latin typeface="Microsoft YaHei" panose="020B0503020204020204" pitchFamily="34" charset="-122"/>
                <a:ea typeface="Microsoft YaHei" panose="020B0503020204020204" pitchFamily="34" charset="-122"/>
                <a:cs typeface="+mj-cs"/>
              </a:rPr>
              <a:t>VPN</a:t>
            </a:r>
            <a:r>
              <a:rPr lang="zh-CN" altLang="en-US" sz="2000" dirty="0">
                <a:latin typeface="Microsoft YaHei" panose="020B0503020204020204" pitchFamily="34" charset="-122"/>
                <a:ea typeface="Microsoft YaHei" panose="020B0503020204020204" pitchFamily="34" charset="-122"/>
                <a:cs typeface="+mj-cs"/>
              </a:rPr>
              <a:t>服务即可</a:t>
            </a:r>
          </a:p>
          <a:p>
            <a:pPr marL="354013" indent="-354013" algn="just">
              <a:lnSpc>
                <a:spcPct val="150000"/>
              </a:lnSpc>
              <a:buFont typeface="Arial" pitchFamily="34" charset="0"/>
              <a:buChar char="•"/>
              <a:defRPr/>
            </a:pPr>
            <a:r>
              <a:rPr lang="zh-CN" altLang="en-US" sz="2000" dirty="0">
                <a:latin typeface="Microsoft YaHei" panose="020B0503020204020204" pitchFamily="34" charset="-122"/>
                <a:ea typeface="Microsoft YaHei" panose="020B0503020204020204" pitchFamily="34" charset="-122"/>
                <a:cs typeface="+mj-cs"/>
              </a:rPr>
              <a:t>交换机式</a:t>
            </a:r>
            <a:r>
              <a:rPr lang="en-US" altLang="zh-CN" sz="2000" dirty="0">
                <a:latin typeface="Microsoft YaHei" panose="020B0503020204020204" pitchFamily="34" charset="-122"/>
                <a:ea typeface="Microsoft YaHei" panose="020B0503020204020204" pitchFamily="34" charset="-122"/>
                <a:cs typeface="+mj-cs"/>
              </a:rPr>
              <a:t>VPN</a:t>
            </a:r>
            <a:r>
              <a:rPr lang="zh-CN" altLang="en-US" sz="2000" dirty="0">
                <a:latin typeface="Microsoft YaHei" panose="020B0503020204020204" pitchFamily="34" charset="-122"/>
                <a:ea typeface="Microsoft YaHei" panose="020B0503020204020204" pitchFamily="34" charset="-122"/>
                <a:cs typeface="+mj-cs"/>
              </a:rPr>
              <a:t>：主要应用于连接用户较少的</a:t>
            </a:r>
            <a:r>
              <a:rPr lang="en-US" altLang="zh-CN" sz="2000" dirty="0">
                <a:latin typeface="Microsoft YaHei" panose="020B0503020204020204" pitchFamily="34" charset="-122"/>
                <a:ea typeface="Microsoft YaHei" panose="020B0503020204020204" pitchFamily="34" charset="-122"/>
                <a:cs typeface="+mj-cs"/>
              </a:rPr>
              <a:t>VPN</a:t>
            </a:r>
            <a:r>
              <a:rPr lang="zh-CN" altLang="en-US" sz="2000" dirty="0">
                <a:latin typeface="Microsoft YaHei" panose="020B0503020204020204" pitchFamily="34" charset="-122"/>
                <a:ea typeface="Microsoft YaHei" panose="020B0503020204020204" pitchFamily="34" charset="-122"/>
                <a:cs typeface="+mj-cs"/>
              </a:rPr>
              <a:t>网络</a:t>
            </a:r>
          </a:p>
          <a:p>
            <a:pPr marL="354013" indent="-354013" algn="just">
              <a:lnSpc>
                <a:spcPct val="150000"/>
              </a:lnSpc>
              <a:buFont typeface="Arial" pitchFamily="34" charset="0"/>
              <a:buChar char="•"/>
              <a:defRPr/>
            </a:pPr>
            <a:r>
              <a:rPr lang="zh-CN" altLang="en-US" sz="2000" dirty="0">
                <a:latin typeface="Microsoft YaHei" panose="020B0503020204020204" pitchFamily="34" charset="-122"/>
                <a:ea typeface="Microsoft YaHei" panose="020B0503020204020204" pitchFamily="34" charset="-122"/>
                <a:cs typeface="+mj-cs"/>
              </a:rPr>
              <a:t>防火墙式</a:t>
            </a:r>
            <a:r>
              <a:rPr lang="en-US" altLang="zh-CN" sz="2000" dirty="0">
                <a:latin typeface="Microsoft YaHei" panose="020B0503020204020204" pitchFamily="34" charset="-122"/>
                <a:ea typeface="Microsoft YaHei" panose="020B0503020204020204" pitchFamily="34" charset="-122"/>
                <a:cs typeface="+mj-cs"/>
              </a:rPr>
              <a:t>VPN</a:t>
            </a:r>
            <a:r>
              <a:rPr lang="zh-CN" altLang="en-US" sz="2000" dirty="0">
                <a:latin typeface="Microsoft YaHei" panose="020B0503020204020204" pitchFamily="34" charset="-122"/>
                <a:ea typeface="Microsoft YaHei" panose="020B0503020204020204" pitchFamily="34" charset="-122"/>
                <a:cs typeface="+mj-cs"/>
              </a:rPr>
              <a:t>：防火墙式</a:t>
            </a:r>
            <a:r>
              <a:rPr lang="en-US" altLang="zh-CN" sz="2000" dirty="0">
                <a:latin typeface="Microsoft YaHei" panose="020B0503020204020204" pitchFamily="34" charset="-122"/>
                <a:ea typeface="Microsoft YaHei" panose="020B0503020204020204" pitchFamily="34" charset="-122"/>
                <a:cs typeface="+mj-cs"/>
              </a:rPr>
              <a:t>VPN</a:t>
            </a:r>
            <a:r>
              <a:rPr lang="zh-CN" altLang="en-US" sz="2000" dirty="0">
                <a:latin typeface="Microsoft YaHei" panose="020B0503020204020204" pitchFamily="34" charset="-122"/>
                <a:ea typeface="Microsoft YaHei" panose="020B0503020204020204" pitchFamily="34" charset="-122"/>
                <a:cs typeface="+mj-cs"/>
              </a:rPr>
              <a:t>是最常见的一种</a:t>
            </a:r>
            <a:r>
              <a:rPr lang="en-US" altLang="zh-CN" sz="2000" dirty="0">
                <a:latin typeface="Microsoft YaHei" panose="020B0503020204020204" pitchFamily="34" charset="-122"/>
                <a:ea typeface="Microsoft YaHei" panose="020B0503020204020204" pitchFamily="34" charset="-122"/>
                <a:cs typeface="+mj-cs"/>
              </a:rPr>
              <a:t>VPN</a:t>
            </a:r>
            <a:r>
              <a:rPr lang="zh-CN" altLang="en-US" sz="2000" dirty="0">
                <a:latin typeface="Microsoft YaHei" panose="020B0503020204020204" pitchFamily="34" charset="-122"/>
                <a:ea typeface="Microsoft YaHei" panose="020B0503020204020204" pitchFamily="34" charset="-122"/>
                <a:cs typeface="+mj-cs"/>
              </a:rPr>
              <a:t>的实现方式，许多厂商都提供这种配置类型</a:t>
            </a:r>
          </a:p>
        </p:txBody>
      </p:sp>
      <p:grpSp>
        <p:nvGrpSpPr>
          <p:cNvPr id="11" name="组合 10">
            <a:extLst>
              <a:ext uri="{FF2B5EF4-FFF2-40B4-BE49-F238E27FC236}">
                <a16:creationId xmlns:a16="http://schemas.microsoft.com/office/drawing/2014/main" id="{367044A1-DF17-4246-9D4C-1B289CFD05E7}"/>
              </a:ext>
            </a:extLst>
          </p:cNvPr>
          <p:cNvGrpSpPr/>
          <p:nvPr/>
        </p:nvGrpSpPr>
        <p:grpSpPr>
          <a:xfrm>
            <a:off x="8907780" y="1391924"/>
            <a:ext cx="2830830" cy="3453506"/>
            <a:chOff x="8780742" y="1420193"/>
            <a:chExt cx="3009900" cy="3525382"/>
          </a:xfrm>
        </p:grpSpPr>
        <p:pic>
          <p:nvPicPr>
            <p:cNvPr id="3" name="图片 2">
              <a:extLst>
                <a:ext uri="{FF2B5EF4-FFF2-40B4-BE49-F238E27FC236}">
                  <a16:creationId xmlns:a16="http://schemas.microsoft.com/office/drawing/2014/main" id="{DCCFFB9B-5435-4779-B1F9-CD9FD1FCC2DD}"/>
                </a:ext>
              </a:extLst>
            </p:cNvPr>
            <p:cNvPicPr>
              <a:picLocks noChangeAspect="1"/>
            </p:cNvPicPr>
            <p:nvPr/>
          </p:nvPicPr>
          <p:blipFill>
            <a:blip r:embed="rId3"/>
            <a:stretch>
              <a:fillRect/>
            </a:stretch>
          </p:blipFill>
          <p:spPr>
            <a:xfrm>
              <a:off x="8780742" y="3050100"/>
              <a:ext cx="3009900" cy="1895475"/>
            </a:xfrm>
            <a:prstGeom prst="rect">
              <a:avLst/>
            </a:prstGeom>
          </p:spPr>
        </p:pic>
        <p:pic>
          <p:nvPicPr>
            <p:cNvPr id="10" name="图片 9">
              <a:extLst>
                <a:ext uri="{FF2B5EF4-FFF2-40B4-BE49-F238E27FC236}">
                  <a16:creationId xmlns:a16="http://schemas.microsoft.com/office/drawing/2014/main" id="{3B046F2E-0295-4B98-B5D7-A90FF4D71FB4}"/>
                </a:ext>
              </a:extLst>
            </p:cNvPr>
            <p:cNvPicPr>
              <a:picLocks noChangeAspect="1"/>
            </p:cNvPicPr>
            <p:nvPr/>
          </p:nvPicPr>
          <p:blipFill>
            <a:blip r:embed="rId4"/>
            <a:stretch>
              <a:fillRect/>
            </a:stretch>
          </p:blipFill>
          <p:spPr>
            <a:xfrm>
              <a:off x="8780742" y="1420193"/>
              <a:ext cx="3009900" cy="1804010"/>
            </a:xfrm>
            <a:prstGeom prst="rect">
              <a:avLst/>
            </a:prstGeom>
          </p:spPr>
        </p:pic>
      </p:grpSp>
      <p:sp>
        <p:nvSpPr>
          <p:cNvPr id="12" name="日期占位符 9">
            <a:extLst>
              <a:ext uri="{FF2B5EF4-FFF2-40B4-BE49-F238E27FC236}">
                <a16:creationId xmlns:a16="http://schemas.microsoft.com/office/drawing/2014/main" id="{909751DD-1030-4C38-A9DA-6A3A2E458BF1}"/>
              </a:ext>
            </a:extLst>
          </p:cNvPr>
          <p:cNvSpPr>
            <a:spLocks noGrp="1"/>
          </p:cNvSpPr>
          <p:nvPr>
            <p:ph type="dt" sz="half" idx="10"/>
          </p:nvPr>
        </p:nvSpPr>
        <p:spPr>
          <a:xfrm>
            <a:off x="197335" y="6489303"/>
            <a:ext cx="2743200" cy="365125"/>
          </a:xfrm>
        </p:spPr>
        <p:txBody>
          <a:bodyPr/>
          <a:lstStyle/>
          <a:p>
            <a:r>
              <a:rPr kumimoji="1" lang="en-US" altLang="zh-CN" dirty="0"/>
              <a:t>8.6.3 </a:t>
            </a:r>
            <a:r>
              <a:rPr kumimoji="1" lang="zh-CN" altLang="en-US" dirty="0"/>
              <a:t>虚拟专用网</a:t>
            </a:r>
          </a:p>
        </p:txBody>
      </p:sp>
      <p:sp>
        <p:nvSpPr>
          <p:cNvPr id="13" name="页脚占位符 8">
            <a:extLst>
              <a:ext uri="{FF2B5EF4-FFF2-40B4-BE49-F238E27FC236}">
                <a16:creationId xmlns:a16="http://schemas.microsoft.com/office/drawing/2014/main" id="{BA4159F9-D57F-4732-A02A-8EDFEA3B6E88}"/>
              </a:ext>
            </a:extLst>
          </p:cNvPr>
          <p:cNvSpPr>
            <a:spLocks noGrp="1"/>
          </p:cNvSpPr>
          <p:nvPr>
            <p:ph type="ftr" sz="quarter" idx="11"/>
          </p:nvPr>
        </p:nvSpPr>
        <p:spPr>
          <a:xfrm>
            <a:off x="3581401" y="6559296"/>
            <a:ext cx="4114800" cy="365125"/>
          </a:xfrm>
        </p:spPr>
        <p:txBody>
          <a:bodyPr/>
          <a:lstStyle/>
          <a:p>
            <a:r>
              <a:rPr kumimoji="1" lang="zh-CN" altLang="en-US" dirty="0"/>
              <a:t>图片引自：</a:t>
            </a:r>
            <a:r>
              <a:rPr kumimoji="1" lang="en-US" altLang="zh-CN" dirty="0"/>
              <a:t>https://www.sangfor.com.cn</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E368C-DB19-4D55-A326-13D2F24F3DE8}"/>
              </a:ext>
            </a:extLst>
          </p:cNvPr>
          <p:cNvSpPr>
            <a:spLocks noGrp="1"/>
          </p:cNvSpPr>
          <p:nvPr>
            <p:ph type="title"/>
          </p:nvPr>
        </p:nvSpPr>
        <p:spPr/>
        <p:txBody>
          <a:bodyPr>
            <a:normAutofit/>
          </a:bodyPr>
          <a:lstStyle/>
          <a:p>
            <a:r>
              <a:rPr lang="zh-CN" altLang="en-US" dirty="0"/>
              <a:t>虚拟专用网</a:t>
            </a:r>
            <a:r>
              <a:rPr lang="en-US" altLang="zh-CN" dirty="0"/>
              <a:t>VPN</a:t>
            </a:r>
            <a:r>
              <a:rPr lang="en-US" altLang="zh-CN" dirty="0">
                <a:solidFill>
                  <a:prstClr val="black"/>
                </a:solidFill>
              </a:rPr>
              <a:t> </a:t>
            </a:r>
            <a:r>
              <a:rPr lang="en-US" altLang="zh-CN" sz="3200" dirty="0">
                <a:solidFill>
                  <a:prstClr val="black"/>
                </a:solidFill>
              </a:rPr>
              <a:t>(4/5)</a:t>
            </a:r>
            <a:endParaRPr lang="zh-CN" altLang="en-US" dirty="0"/>
          </a:p>
        </p:txBody>
      </p:sp>
      <p:sp>
        <p:nvSpPr>
          <p:cNvPr id="4" name="灯片编号占位符 3">
            <a:extLst>
              <a:ext uri="{FF2B5EF4-FFF2-40B4-BE49-F238E27FC236}">
                <a16:creationId xmlns:a16="http://schemas.microsoft.com/office/drawing/2014/main" id="{9296FB4D-DA27-45CD-A12B-4CD67C983D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Text Placeholder 4">
            <a:extLst>
              <a:ext uri="{FF2B5EF4-FFF2-40B4-BE49-F238E27FC236}">
                <a16:creationId xmlns:a16="http://schemas.microsoft.com/office/drawing/2014/main" id="{B5F6D761-3A6E-45A5-A28C-46644C58D659}"/>
              </a:ext>
            </a:extLst>
          </p:cNvPr>
          <p:cNvSpPr txBox="1">
            <a:spLocks/>
          </p:cNvSpPr>
          <p:nvPr/>
        </p:nvSpPr>
        <p:spPr>
          <a:xfrm>
            <a:off x="3467101" y="6298002"/>
            <a:ext cx="6023148" cy="52297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itchFamily="2" charset="2"/>
              <a:buNone/>
              <a:tabLst/>
              <a:defRPr/>
            </a:pPr>
            <a:r>
              <a:rPr kumimoji="0" lang="en-US" sz="2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VPN</a:t>
            </a:r>
            <a:r>
              <a:rPr kumimoji="0" lang="zh-CN" altLang="en-US" sz="2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工作流程</a:t>
            </a:r>
            <a:endParaRPr kumimoji="0" lang="en-US" sz="2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1"/>
          <p:cNvSpPr txBox="1"/>
          <p:nvPr/>
        </p:nvSpPr>
        <p:spPr>
          <a:xfrm>
            <a:off x="788988" y="1249363"/>
            <a:ext cx="10988484" cy="1120371"/>
          </a:xfrm>
          <a:prstGeom prst="rect">
            <a:avLst/>
          </a:prstGeom>
          <a:noFill/>
        </p:spPr>
        <p:txBody>
          <a:bodyPr wrap="square">
            <a:spAutoFit/>
          </a:bodyPr>
          <a:lstStyle/>
          <a:p>
            <a:pPr marL="457200" indent="-457200" algn="just">
              <a:lnSpc>
                <a:spcPct val="125000"/>
              </a:lnSpc>
              <a:buFont typeface="Wingdings" panose="05000000000000000000" pitchFamily="2" charset="2"/>
              <a:buChar char="Ø"/>
              <a:defRPr/>
            </a:pPr>
            <a:r>
              <a:rPr lang="zh-CN" altLang="en-US" sz="2800" dirty="0">
                <a:latin typeface="Microsoft YaHei" panose="020B0503020204020204" pitchFamily="34" charset="-122"/>
                <a:ea typeface="Microsoft YaHei" panose="020B0503020204020204" pitchFamily="34" charset="-122"/>
                <a:cs typeface="+mj-cs"/>
              </a:rPr>
              <a:t>通常情况下，</a:t>
            </a:r>
            <a:r>
              <a:rPr lang="en-US" altLang="zh-CN" sz="2800" dirty="0">
                <a:latin typeface="Microsoft YaHei" panose="020B0503020204020204" pitchFamily="34" charset="-122"/>
                <a:ea typeface="Microsoft YaHei" panose="020B0503020204020204" pitchFamily="34" charset="-122"/>
                <a:cs typeface="+mj-cs"/>
              </a:rPr>
              <a:t>VPN</a:t>
            </a:r>
            <a:r>
              <a:rPr lang="zh-CN" altLang="en-US" sz="2800" dirty="0">
                <a:latin typeface="Microsoft YaHei" panose="020B0503020204020204" pitchFamily="34" charset="-122"/>
                <a:ea typeface="Microsoft YaHei" panose="020B0503020204020204" pitchFamily="34" charset="-122"/>
                <a:cs typeface="+mj-cs"/>
              </a:rPr>
              <a:t>网关采取双网卡结构，外网卡使用公网</a:t>
            </a:r>
            <a:r>
              <a:rPr lang="en-US" altLang="zh-CN" sz="2800" dirty="0">
                <a:latin typeface="Microsoft YaHei" panose="020B0503020204020204" pitchFamily="34" charset="-122"/>
                <a:ea typeface="Microsoft YaHei" panose="020B0503020204020204" pitchFamily="34" charset="-122"/>
                <a:cs typeface="+mj-cs"/>
              </a:rPr>
              <a:t>IP</a:t>
            </a:r>
            <a:r>
              <a:rPr lang="zh-CN" altLang="en-US" sz="2800" dirty="0">
                <a:latin typeface="Microsoft YaHei" panose="020B0503020204020204" pitchFamily="34" charset="-122"/>
                <a:ea typeface="Microsoft YaHei" panose="020B0503020204020204" pitchFamily="34" charset="-122"/>
                <a:cs typeface="+mj-cs"/>
              </a:rPr>
              <a:t>接入</a:t>
            </a:r>
            <a:r>
              <a:rPr lang="en-US" altLang="zh-CN" sz="2800" dirty="0">
                <a:latin typeface="Microsoft YaHei" panose="020B0503020204020204" pitchFamily="34" charset="-122"/>
                <a:ea typeface="Microsoft YaHei" panose="020B0503020204020204" pitchFamily="34" charset="-122"/>
                <a:cs typeface="+mj-cs"/>
              </a:rPr>
              <a:t>Internet</a:t>
            </a:r>
            <a:r>
              <a:rPr lang="zh-CN" altLang="en-US" sz="2800" dirty="0">
                <a:latin typeface="Microsoft YaHei" panose="020B0503020204020204" pitchFamily="34" charset="-122"/>
                <a:ea typeface="Microsoft YaHei" panose="020B0503020204020204" pitchFamily="34" charset="-122"/>
                <a:cs typeface="+mj-cs"/>
              </a:rPr>
              <a:t>，</a:t>
            </a:r>
            <a:r>
              <a:rPr lang="en-US" altLang="zh-CN" sz="2800" dirty="0">
                <a:latin typeface="Microsoft YaHei" panose="020B0503020204020204" pitchFamily="34" charset="-122"/>
                <a:ea typeface="Microsoft YaHei" panose="020B0503020204020204" pitchFamily="34" charset="-122"/>
                <a:cs typeface="+mj-cs"/>
              </a:rPr>
              <a:t>VPN</a:t>
            </a:r>
            <a:r>
              <a:rPr lang="zh-CN" altLang="en-US" sz="2800" dirty="0">
                <a:latin typeface="Microsoft YaHei" panose="020B0503020204020204" pitchFamily="34" charset="-122"/>
                <a:ea typeface="Microsoft YaHei" panose="020B0503020204020204" pitchFamily="34" charset="-122"/>
                <a:cs typeface="+mj-cs"/>
              </a:rPr>
              <a:t>的基本工作流程如下：</a:t>
            </a:r>
          </a:p>
        </p:txBody>
      </p:sp>
      <p:pic>
        <p:nvPicPr>
          <p:cNvPr id="6" name="图片 5">
            <a:extLst>
              <a:ext uri="{FF2B5EF4-FFF2-40B4-BE49-F238E27FC236}">
                <a16:creationId xmlns:a16="http://schemas.microsoft.com/office/drawing/2014/main" id="{EEE3912C-5E1E-4241-9F61-87DE622CE495}"/>
              </a:ext>
            </a:extLst>
          </p:cNvPr>
          <p:cNvPicPr>
            <a:picLocks noChangeAspect="1"/>
          </p:cNvPicPr>
          <p:nvPr/>
        </p:nvPicPr>
        <p:blipFill>
          <a:blip r:embed="rId3"/>
          <a:stretch>
            <a:fillRect/>
          </a:stretch>
        </p:blipFill>
        <p:spPr>
          <a:xfrm>
            <a:off x="2916877" y="2470232"/>
            <a:ext cx="6358246" cy="3728266"/>
          </a:xfrm>
          <a:prstGeom prst="rect">
            <a:avLst/>
          </a:prstGeom>
        </p:spPr>
      </p:pic>
      <p:sp>
        <p:nvSpPr>
          <p:cNvPr id="8" name="日期占位符 9">
            <a:extLst>
              <a:ext uri="{FF2B5EF4-FFF2-40B4-BE49-F238E27FC236}">
                <a16:creationId xmlns:a16="http://schemas.microsoft.com/office/drawing/2014/main" id="{BDA09446-2C91-49C4-ABC3-28169ED32C1B}"/>
              </a:ext>
            </a:extLst>
          </p:cNvPr>
          <p:cNvSpPr>
            <a:spLocks noGrp="1"/>
          </p:cNvSpPr>
          <p:nvPr>
            <p:ph type="dt" sz="half" idx="10"/>
          </p:nvPr>
        </p:nvSpPr>
        <p:spPr>
          <a:xfrm>
            <a:off x="197335" y="6489303"/>
            <a:ext cx="2743200" cy="365125"/>
          </a:xfrm>
        </p:spPr>
        <p:txBody>
          <a:bodyPr/>
          <a:lstStyle/>
          <a:p>
            <a:r>
              <a:rPr kumimoji="1" lang="en-US" altLang="zh-CN" dirty="0"/>
              <a:t>8.6.3 </a:t>
            </a:r>
            <a:r>
              <a:rPr kumimoji="1" lang="zh-CN" altLang="en-US" dirty="0"/>
              <a:t>虚拟专用网</a:t>
            </a:r>
          </a:p>
        </p:txBody>
      </p:sp>
    </p:spTree>
    <p:extLst>
      <p:ext uri="{BB962C8B-B14F-4D97-AF65-F5344CB8AC3E}">
        <p14:creationId xmlns:p14="http://schemas.microsoft.com/office/powerpoint/2010/main" val="210877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153</a:t>
            </a:fld>
            <a:endParaRPr kumimoji="1" lang="zh-CN" altLang="en-US" dirty="0"/>
          </a:p>
        </p:txBody>
      </p:sp>
      <p:pic>
        <p:nvPicPr>
          <p:cNvPr id="5" name="图片 2"/>
          <p:cNvPicPr>
            <a:picLocks noChangeAspect="1"/>
          </p:cNvPicPr>
          <p:nvPr/>
        </p:nvPicPr>
        <p:blipFill>
          <a:blip r:embed="rId3"/>
          <a:srcRect b="10896"/>
          <a:stretch>
            <a:fillRect/>
          </a:stretch>
        </p:blipFill>
        <p:spPr bwMode="auto">
          <a:xfrm>
            <a:off x="463847" y="1463039"/>
            <a:ext cx="4120345" cy="2352773"/>
          </a:xfrm>
          <a:prstGeom prst="rect">
            <a:avLst/>
          </a:prstGeom>
          <a:ln>
            <a:noFill/>
          </a:ln>
          <a:effectLst>
            <a:outerShdw blurRad="292100" dist="139700" dir="2700000" algn="tl" rotWithShape="0">
              <a:srgbClr val="333333">
                <a:alpha val="65000"/>
              </a:srgbClr>
            </a:outerShdw>
          </a:effectLst>
        </p:spPr>
      </p:pic>
      <p:pic>
        <p:nvPicPr>
          <p:cNvPr id="6" name="图片 3"/>
          <p:cNvPicPr>
            <a:picLocks noChangeAspect="1"/>
          </p:cNvPicPr>
          <p:nvPr/>
        </p:nvPicPr>
        <p:blipFill>
          <a:blip r:embed="rId4"/>
          <a:srcRect l="5593" t="1886" r="4354" b="15864"/>
          <a:stretch>
            <a:fillRect/>
          </a:stretch>
        </p:blipFill>
        <p:spPr bwMode="auto">
          <a:xfrm>
            <a:off x="4983982" y="1450364"/>
            <a:ext cx="3230880" cy="2343594"/>
          </a:xfrm>
          <a:prstGeom prst="rect">
            <a:avLst/>
          </a:prstGeom>
          <a:noFill/>
          <a:ln w="9525">
            <a:noFill/>
            <a:miter lim="800000"/>
            <a:headEnd/>
            <a:tailEnd/>
          </a:ln>
        </p:spPr>
      </p:pic>
      <p:pic>
        <p:nvPicPr>
          <p:cNvPr id="7" name="图片 3"/>
          <p:cNvPicPr>
            <a:picLocks noChangeAspect="1"/>
          </p:cNvPicPr>
          <p:nvPr/>
        </p:nvPicPr>
        <p:blipFill>
          <a:blip r:embed="rId5"/>
          <a:srcRect l="5259" t="5075" b="13019"/>
          <a:stretch>
            <a:fillRect/>
          </a:stretch>
        </p:blipFill>
        <p:spPr bwMode="auto">
          <a:xfrm>
            <a:off x="8510016" y="1511808"/>
            <a:ext cx="2252130" cy="2426208"/>
          </a:xfrm>
          <a:prstGeom prst="rect">
            <a:avLst/>
          </a:prstGeom>
          <a:ln>
            <a:noFill/>
          </a:ln>
          <a:effectLst>
            <a:outerShdw blurRad="292100" dist="139700" dir="2700000" algn="tl" rotWithShape="0">
              <a:srgbClr val="333333">
                <a:alpha val="65000"/>
              </a:srgbClr>
            </a:outerShdw>
          </a:effectLst>
        </p:spPr>
      </p:pic>
      <p:pic>
        <p:nvPicPr>
          <p:cNvPr id="8" name="图片 2"/>
          <p:cNvPicPr>
            <a:picLocks noChangeAspect="1"/>
          </p:cNvPicPr>
          <p:nvPr/>
        </p:nvPicPr>
        <p:blipFill>
          <a:blip r:embed="rId6"/>
          <a:srcRect l="2912" b="11683"/>
          <a:stretch>
            <a:fillRect/>
          </a:stretch>
        </p:blipFill>
        <p:spPr bwMode="auto">
          <a:xfrm>
            <a:off x="1220102" y="4047744"/>
            <a:ext cx="4173080" cy="2511552"/>
          </a:xfrm>
          <a:prstGeom prst="rect">
            <a:avLst/>
          </a:prstGeom>
          <a:noFill/>
          <a:ln w="9525">
            <a:noFill/>
            <a:miter lim="800000"/>
            <a:headEnd/>
            <a:tailEnd/>
          </a:ln>
        </p:spPr>
      </p:pic>
      <p:pic>
        <p:nvPicPr>
          <p:cNvPr id="9" name="图片 3"/>
          <p:cNvPicPr>
            <a:picLocks noChangeAspect="1"/>
          </p:cNvPicPr>
          <p:nvPr/>
        </p:nvPicPr>
        <p:blipFill>
          <a:blip r:embed="rId7"/>
          <a:srcRect b="13924"/>
          <a:stretch>
            <a:fillRect/>
          </a:stretch>
        </p:blipFill>
        <p:spPr bwMode="auto">
          <a:xfrm>
            <a:off x="5718048" y="4053982"/>
            <a:ext cx="4474464" cy="2561287"/>
          </a:xfrm>
          <a:prstGeom prst="rect">
            <a:avLst/>
          </a:prstGeom>
          <a:ln>
            <a:noFill/>
          </a:ln>
          <a:effectLst>
            <a:outerShdw blurRad="292100" dist="139700" dir="2700000" algn="tl" rotWithShape="0">
              <a:srgbClr val="333333">
                <a:alpha val="65000"/>
              </a:srgbClr>
            </a:outerShdw>
          </a:effectLst>
        </p:spPr>
      </p:pic>
      <p:sp>
        <p:nvSpPr>
          <p:cNvPr id="10" name="矩形 9">
            <a:extLst>
              <a:ext uri="{FF2B5EF4-FFF2-40B4-BE49-F238E27FC236}">
                <a16:creationId xmlns:a16="http://schemas.microsoft.com/office/drawing/2014/main" id="{A60809E2-4198-4EC9-9062-8FD65D12FFBF}"/>
              </a:ext>
            </a:extLst>
          </p:cNvPr>
          <p:cNvSpPr/>
          <p:nvPr/>
        </p:nvSpPr>
        <p:spPr>
          <a:xfrm>
            <a:off x="4968741" y="1530574"/>
            <a:ext cx="3199899" cy="2169994"/>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矩形 10">
            <a:extLst>
              <a:ext uri="{FF2B5EF4-FFF2-40B4-BE49-F238E27FC236}">
                <a16:creationId xmlns:a16="http://schemas.microsoft.com/office/drawing/2014/main" id="{A60809E2-4198-4EC9-9062-8FD65D12FFBF}"/>
              </a:ext>
            </a:extLst>
          </p:cNvPr>
          <p:cNvSpPr/>
          <p:nvPr/>
        </p:nvSpPr>
        <p:spPr>
          <a:xfrm>
            <a:off x="3328416" y="5071872"/>
            <a:ext cx="1926336" cy="1377696"/>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虚尾箭头 11"/>
          <p:cNvSpPr/>
          <p:nvPr/>
        </p:nvSpPr>
        <p:spPr>
          <a:xfrm rot="1891331">
            <a:off x="4328160" y="3645408"/>
            <a:ext cx="1609344" cy="597408"/>
          </a:xfrm>
          <a:prstGeom prst="stripedRightArrow">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a:extLst>
              <a:ext uri="{FF2B5EF4-FFF2-40B4-BE49-F238E27FC236}">
                <a16:creationId xmlns:a16="http://schemas.microsoft.com/office/drawing/2014/main" id="{20BE368C-DB19-4D55-A326-13D2F24F3DE8}"/>
              </a:ext>
            </a:extLst>
          </p:cNvPr>
          <p:cNvSpPr>
            <a:spLocks noGrp="1"/>
          </p:cNvSpPr>
          <p:nvPr>
            <p:ph type="title"/>
          </p:nvPr>
        </p:nvSpPr>
        <p:spPr>
          <a:xfrm>
            <a:off x="1307508" y="365126"/>
            <a:ext cx="8220812" cy="879086"/>
          </a:xfrm>
        </p:spPr>
        <p:txBody>
          <a:bodyPr>
            <a:normAutofit/>
          </a:bodyPr>
          <a:lstStyle/>
          <a:p>
            <a:r>
              <a:rPr lang="zh-CN" altLang="en-US" dirty="0"/>
              <a:t>虚拟专用网</a:t>
            </a:r>
            <a:r>
              <a:rPr lang="en-US" altLang="zh-CN" dirty="0"/>
              <a:t>VPN</a:t>
            </a:r>
            <a:r>
              <a:rPr lang="en-US" altLang="zh-CN" dirty="0">
                <a:solidFill>
                  <a:prstClr val="black"/>
                </a:solidFill>
              </a:rPr>
              <a:t> </a:t>
            </a:r>
            <a:r>
              <a:rPr lang="en-US" altLang="zh-CN" sz="3200" dirty="0">
                <a:solidFill>
                  <a:prstClr val="black"/>
                </a:solidFill>
              </a:rPr>
              <a:t>(5/5)</a:t>
            </a:r>
            <a:endParaRPr lang="zh-CN" altLang="en-US" dirty="0"/>
          </a:p>
        </p:txBody>
      </p:sp>
      <p:sp>
        <p:nvSpPr>
          <p:cNvPr id="15" name="页脚占位符 8">
            <a:extLst>
              <a:ext uri="{FF2B5EF4-FFF2-40B4-BE49-F238E27FC236}">
                <a16:creationId xmlns:a16="http://schemas.microsoft.com/office/drawing/2014/main" id="{20587649-9F5A-4294-BBAC-CF67BAE39A6D}"/>
              </a:ext>
            </a:extLst>
          </p:cNvPr>
          <p:cNvSpPr>
            <a:spLocks noGrp="1"/>
          </p:cNvSpPr>
          <p:nvPr>
            <p:ph type="ftr" sz="quarter" idx="11"/>
          </p:nvPr>
        </p:nvSpPr>
        <p:spPr>
          <a:xfrm>
            <a:off x="3581401" y="6559296"/>
            <a:ext cx="4114800" cy="365125"/>
          </a:xfrm>
        </p:spPr>
        <p:txBody>
          <a:bodyPr/>
          <a:lstStyle/>
          <a:p>
            <a:r>
              <a:rPr kumimoji="1" lang="zh-CN" altLang="en-US" dirty="0"/>
              <a:t>图片引自：</a:t>
            </a:r>
            <a:r>
              <a:rPr kumimoji="1" lang="en-US" altLang="zh-CN" dirty="0"/>
              <a:t>http://www.bupt.edu.cn</a:t>
            </a:r>
            <a:endParaRPr kumimoji="1" lang="zh-CN" altLang="en-US" dirty="0"/>
          </a:p>
        </p:txBody>
      </p:sp>
      <p:sp>
        <p:nvSpPr>
          <p:cNvPr id="16" name="Text Placeholder 4">
            <a:extLst>
              <a:ext uri="{FF2B5EF4-FFF2-40B4-BE49-F238E27FC236}">
                <a16:creationId xmlns:a16="http://schemas.microsoft.com/office/drawing/2014/main" id="{9CF6C7F2-A412-4A3F-9374-F04C2B63422E}"/>
              </a:ext>
            </a:extLst>
          </p:cNvPr>
          <p:cNvSpPr txBox="1">
            <a:spLocks/>
          </p:cNvSpPr>
          <p:nvPr/>
        </p:nvSpPr>
        <p:spPr>
          <a:xfrm>
            <a:off x="11170433" y="2494419"/>
            <a:ext cx="503893" cy="275003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itchFamily="2" charset="2"/>
              <a:buNone/>
              <a:tabLst/>
              <a:defRPr/>
            </a:pPr>
            <a:r>
              <a:rPr kumimoji="0" lang="en-US" sz="2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VPN</a:t>
            </a:r>
            <a:r>
              <a:rPr lang="zh-CN" altLang="en-US" dirty="0">
                <a:solidFill>
                  <a:srgbClr val="7030A0"/>
                </a:solidFill>
              </a:rPr>
              <a:t>登录</a:t>
            </a:r>
            <a:r>
              <a:rPr kumimoji="0" lang="zh-CN" altLang="en-US" sz="2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rPr>
              <a:t>方式</a:t>
            </a:r>
            <a:endParaRPr kumimoji="0" lang="en-US" sz="2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cs typeface="+mn-cs"/>
            </a:endParaRPr>
          </a:p>
        </p:txBody>
      </p:sp>
      <p:sp>
        <p:nvSpPr>
          <p:cNvPr id="17" name="日期占位符 9">
            <a:extLst>
              <a:ext uri="{FF2B5EF4-FFF2-40B4-BE49-F238E27FC236}">
                <a16:creationId xmlns:a16="http://schemas.microsoft.com/office/drawing/2014/main" id="{20C44975-877B-4DE2-8E4A-3F88E97F849F}"/>
              </a:ext>
            </a:extLst>
          </p:cNvPr>
          <p:cNvSpPr>
            <a:spLocks noGrp="1"/>
          </p:cNvSpPr>
          <p:nvPr>
            <p:ph type="dt" sz="half" idx="10"/>
          </p:nvPr>
        </p:nvSpPr>
        <p:spPr>
          <a:xfrm>
            <a:off x="197335" y="6489303"/>
            <a:ext cx="2743200" cy="365125"/>
          </a:xfrm>
        </p:spPr>
        <p:txBody>
          <a:bodyPr/>
          <a:lstStyle/>
          <a:p>
            <a:r>
              <a:rPr kumimoji="1" lang="en-US" altLang="zh-CN" dirty="0"/>
              <a:t>8.6.3 </a:t>
            </a:r>
            <a:r>
              <a:rPr kumimoji="1" lang="zh-CN" altLang="en-US" dirty="0"/>
              <a:t>虚拟专用网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250"/>
                                        <p:tgtEl>
                                          <p:spTgt spid="10"/>
                                        </p:tgtEl>
                                      </p:cBhvr>
                                    </p:animEffect>
                                  </p:childTnLst>
                                </p:cTn>
                              </p:par>
                            </p:childTnLst>
                          </p:cTn>
                        </p:par>
                        <p:par>
                          <p:cTn id="8" fill="hold">
                            <p:stCondLst>
                              <p:cond delay="250"/>
                            </p:stCondLst>
                            <p:childTnLst>
                              <p:par>
                                <p:cTn id="9" presetID="16" presetClass="entr" presetSubtype="37"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250"/>
                                        <p:tgtEl>
                                          <p:spTgt spid="11"/>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F6011C-EFBE-4233-B40F-17A85E9D4A7F}"/>
              </a:ext>
            </a:extLst>
          </p:cNvPr>
          <p:cNvSpPr>
            <a:spLocks noGrp="1"/>
          </p:cNvSpPr>
          <p:nvPr>
            <p:ph type="sldNum" sz="quarter" idx="12"/>
          </p:nvPr>
        </p:nvSpPr>
        <p:spPr>
          <a:xfrm>
            <a:off x="9509097" y="6489302"/>
            <a:ext cx="2743200" cy="365125"/>
          </a:xfrm>
        </p:spPr>
        <p:txBody>
          <a:bodyPr/>
          <a:lstStyle/>
          <a:p>
            <a:fld id="{8D4D1E41-7A09-AB4A-A4E1-09765ADA2698}" type="slidenum">
              <a:rPr kumimoji="1" lang="zh-CN" altLang="en-US" smtClean="0"/>
              <a:pPr/>
              <a:t>154</a:t>
            </a:fld>
            <a:endParaRPr kumimoji="1" lang="zh-CN" altLang="en-US" dirty="0"/>
          </a:p>
        </p:txBody>
      </p:sp>
      <p:sp>
        <p:nvSpPr>
          <p:cNvPr id="5" name="标题 1">
            <a:extLst>
              <a:ext uri="{FF2B5EF4-FFF2-40B4-BE49-F238E27FC236}">
                <a16:creationId xmlns:a16="http://schemas.microsoft.com/office/drawing/2014/main" id="{0787D470-34B9-4B0D-9485-6A99EB62A743}"/>
              </a:ext>
            </a:extLst>
          </p:cNvPr>
          <p:cNvSpPr txBox="1">
            <a:spLocks/>
          </p:cNvSpPr>
          <p:nvPr/>
        </p:nvSpPr>
        <p:spPr>
          <a:xfrm>
            <a:off x="1459908" y="5175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r>
              <a:rPr lang="zh-CN" altLang="en-US" dirty="0"/>
              <a:t>无线网络安全 </a:t>
            </a:r>
            <a:r>
              <a:rPr lang="en-US" altLang="zh-CN" sz="3200" dirty="0"/>
              <a:t>(1/11)</a:t>
            </a:r>
            <a:endParaRPr lang="zh-CN" altLang="en-US" dirty="0"/>
          </a:p>
        </p:txBody>
      </p:sp>
      <p:graphicFrame>
        <p:nvGraphicFramePr>
          <p:cNvPr id="6" name="表格 11">
            <a:extLst>
              <a:ext uri="{FF2B5EF4-FFF2-40B4-BE49-F238E27FC236}">
                <a16:creationId xmlns:a16="http://schemas.microsoft.com/office/drawing/2014/main" id="{5BC683BB-3C8F-4415-9BAC-883DDEF08913}"/>
              </a:ext>
            </a:extLst>
          </p:cNvPr>
          <p:cNvGraphicFramePr>
            <a:graphicFrameLocks noGrp="1"/>
          </p:cNvGraphicFramePr>
          <p:nvPr/>
        </p:nvGraphicFramePr>
        <p:xfrm>
          <a:off x="750094" y="1506792"/>
          <a:ext cx="10929842" cy="4939663"/>
        </p:xfrm>
        <a:graphic>
          <a:graphicData uri="http://schemas.openxmlformats.org/drawingml/2006/table">
            <a:tbl>
              <a:tblPr firstRow="1" bandRow="1">
                <a:tableStyleId>{5C22544A-7EE6-4342-B048-85BDC9FD1C3A}</a:tableStyleId>
              </a:tblPr>
              <a:tblGrid>
                <a:gridCol w="1472398">
                  <a:extLst>
                    <a:ext uri="{9D8B030D-6E8A-4147-A177-3AD203B41FA5}">
                      <a16:colId xmlns:a16="http://schemas.microsoft.com/office/drawing/2014/main" val="407706952"/>
                    </a:ext>
                  </a:extLst>
                </a:gridCol>
                <a:gridCol w="2347351">
                  <a:extLst>
                    <a:ext uri="{9D8B030D-6E8A-4147-A177-3AD203B41FA5}">
                      <a16:colId xmlns:a16="http://schemas.microsoft.com/office/drawing/2014/main" val="1318810713"/>
                    </a:ext>
                  </a:extLst>
                </a:gridCol>
                <a:gridCol w="7110093">
                  <a:extLst>
                    <a:ext uri="{9D8B030D-6E8A-4147-A177-3AD203B41FA5}">
                      <a16:colId xmlns:a16="http://schemas.microsoft.com/office/drawing/2014/main" val="2336882069"/>
                    </a:ext>
                  </a:extLst>
                </a:gridCol>
              </a:tblGrid>
              <a:tr h="674495">
                <a:tc>
                  <a:txBody>
                    <a:bodyPr/>
                    <a:lstStyle/>
                    <a:p>
                      <a:pPr algn="ctr">
                        <a:lnSpc>
                          <a:spcPct val="150000"/>
                        </a:lnSpc>
                      </a:pPr>
                      <a:r>
                        <a:rPr lang="zh-CN" altLang="en-US" sz="2400" b="0" dirty="0">
                          <a:latin typeface="微软雅黑" panose="020B0503020204020204" pitchFamily="34" charset="-122"/>
                          <a:ea typeface="微软雅黑" panose="020B0503020204020204" pitchFamily="34" charset="-122"/>
                        </a:rPr>
                        <a:t>年份</a:t>
                      </a:r>
                    </a:p>
                  </a:txBody>
                  <a:tcPr anchor="ctr">
                    <a:solidFill>
                      <a:srgbClr val="7030A0"/>
                    </a:solidFill>
                  </a:tcPr>
                </a:tc>
                <a:tc>
                  <a:txBody>
                    <a:bodyPr/>
                    <a:lstStyle/>
                    <a:p>
                      <a:pPr algn="ctr">
                        <a:lnSpc>
                          <a:spcPct val="150000"/>
                        </a:lnSpc>
                      </a:pPr>
                      <a:r>
                        <a:rPr lang="zh-CN" altLang="en-US" sz="2400" b="0" dirty="0">
                          <a:latin typeface="微软雅黑" panose="020B0503020204020204" pitchFamily="34" charset="-122"/>
                          <a:ea typeface="微软雅黑" panose="020B0503020204020204" pitchFamily="34" charset="-122"/>
                        </a:rPr>
                        <a:t>无线加密协议</a:t>
                      </a:r>
                    </a:p>
                  </a:txBody>
                  <a:tcPr anchor="ctr">
                    <a:solidFill>
                      <a:srgbClr val="7030A0"/>
                    </a:solidFill>
                  </a:tcPr>
                </a:tc>
                <a:tc>
                  <a:txBody>
                    <a:bodyPr/>
                    <a:lstStyle/>
                    <a:p>
                      <a:pPr algn="ctr">
                        <a:lnSpc>
                          <a:spcPct val="150000"/>
                        </a:lnSpc>
                      </a:pPr>
                      <a:r>
                        <a:rPr lang="zh-CN" altLang="en-US" sz="2400" b="0" dirty="0">
                          <a:latin typeface="微软雅黑" panose="020B0503020204020204" pitchFamily="34" charset="-122"/>
                          <a:ea typeface="微软雅黑" panose="020B0503020204020204" pitchFamily="34" charset="-122"/>
                        </a:rPr>
                        <a:t>基本情况</a:t>
                      </a:r>
                    </a:p>
                  </a:txBody>
                  <a:tcPr anchor="ctr">
                    <a:solidFill>
                      <a:srgbClr val="7030A0"/>
                    </a:solidFill>
                  </a:tcPr>
                </a:tc>
                <a:extLst>
                  <a:ext uri="{0D108BD9-81ED-4DB2-BD59-A6C34878D82A}">
                    <a16:rowId xmlns:a16="http://schemas.microsoft.com/office/drawing/2014/main" val="692779051"/>
                  </a:ext>
                </a:extLst>
              </a:tr>
              <a:tr h="458087">
                <a:tc>
                  <a:txBody>
                    <a:bodyPr/>
                    <a:lstStyle/>
                    <a:p>
                      <a:pPr algn="ctr">
                        <a:lnSpc>
                          <a:spcPct val="150000"/>
                        </a:lnSpc>
                      </a:pPr>
                      <a:r>
                        <a:rPr lang="en-US" altLang="zh-CN" sz="2000" dirty="0">
                          <a:latin typeface="微软雅黑" panose="020B0503020204020204" pitchFamily="34" charset="-122"/>
                          <a:ea typeface="微软雅黑" panose="020B0503020204020204" pitchFamily="34" charset="-122"/>
                        </a:rPr>
                        <a:t>1999</a:t>
                      </a:r>
                      <a:r>
                        <a:rPr lang="zh-CN" altLang="en-US" sz="2000" dirty="0">
                          <a:latin typeface="微软雅黑" panose="020B0503020204020204" pitchFamily="34" charset="-122"/>
                          <a:ea typeface="微软雅黑" panose="020B0503020204020204" pitchFamily="34" charset="-122"/>
                        </a:rPr>
                        <a:t>年</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（第一代）</a:t>
                      </a:r>
                    </a:p>
                  </a:txBody>
                  <a:tcPr anchor="ctr"/>
                </a:tc>
                <a:tc>
                  <a:txBody>
                    <a:bodyPr/>
                    <a:lstStyle/>
                    <a:p>
                      <a:pPr algn="ctr">
                        <a:lnSpc>
                          <a:spcPct val="150000"/>
                        </a:lnSpc>
                      </a:pP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有线等效保密协议</a:t>
                      </a:r>
                      <a:r>
                        <a:rPr lang="en-US" altLang="zh-CN" sz="2000" b="0" dirty="0">
                          <a:latin typeface="微软雅黑" panose="020B0503020204020204" pitchFamily="34" charset="-122"/>
                          <a:ea typeface="微软雅黑" panose="020B0503020204020204" pitchFamily="34" charset="-122"/>
                        </a:rPr>
                        <a:t>WEP</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lnSpc>
                          <a:spcPct val="150000"/>
                        </a:lnSpc>
                      </a:pP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使用的是</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RC4</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数据加密技术，加密密钥很容易被破解</a:t>
                      </a:r>
                      <a:endParaRPr lang="zh-CN" altLang="en-US" sz="20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3437244"/>
                  </a:ext>
                </a:extLst>
              </a:tr>
              <a:tr h="648586">
                <a:tc>
                  <a:txBody>
                    <a:bodyPr/>
                    <a:lstStyle/>
                    <a:p>
                      <a:pPr algn="ctr">
                        <a:lnSpc>
                          <a:spcPct val="150000"/>
                        </a:lnSpc>
                      </a:pPr>
                      <a:r>
                        <a:rPr lang="en-US" altLang="zh-CN" sz="2000" dirty="0">
                          <a:latin typeface="微软雅黑" panose="020B0503020204020204" pitchFamily="34" charset="-122"/>
                          <a:ea typeface="微软雅黑" panose="020B0503020204020204" pitchFamily="34" charset="-122"/>
                        </a:rPr>
                        <a:t>2003</a:t>
                      </a:r>
                      <a:r>
                        <a:rPr lang="zh-CN" altLang="en-US" sz="2000" dirty="0">
                          <a:latin typeface="微软雅黑" panose="020B0503020204020204" pitchFamily="34" charset="-122"/>
                          <a:ea typeface="微软雅黑" panose="020B0503020204020204" pitchFamily="34" charset="-122"/>
                        </a:rPr>
                        <a:t>年</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（第二代）</a:t>
                      </a:r>
                    </a:p>
                  </a:txBody>
                  <a:tcPr anchor="ctr"/>
                </a:tc>
                <a:tc>
                  <a:txBody>
                    <a:bodyPr/>
                    <a:lstStyle/>
                    <a:p>
                      <a:pPr algn="ctr">
                        <a:lnSpc>
                          <a:spcPct val="150000"/>
                        </a:lnSpc>
                      </a:pP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Wi-Fi</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安全接入</a:t>
                      </a:r>
                      <a:endParaRPr lang="en-US" altLang="zh-CN" sz="2000" b="0" dirty="0">
                        <a:latin typeface="微软雅黑" panose="020B0503020204020204" pitchFamily="34" charset="-122"/>
                        <a:ea typeface="微软雅黑" panose="020B0503020204020204" pitchFamily="34" charset="-122"/>
                      </a:endParaRPr>
                    </a:p>
                    <a:p>
                      <a:pPr algn="ctr">
                        <a:lnSpc>
                          <a:spcPct val="150000"/>
                        </a:lnSpc>
                      </a:pPr>
                      <a:r>
                        <a:rPr lang="en-US" altLang="zh-CN" sz="2000" b="0" dirty="0">
                          <a:latin typeface="微软雅黑" panose="020B0503020204020204" pitchFamily="34" charset="-122"/>
                          <a:ea typeface="微软雅黑" panose="020B0503020204020204" pitchFamily="34" charset="-122"/>
                        </a:rPr>
                        <a:t>WPA</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lnSpc>
                          <a:spcPct val="150000"/>
                        </a:lnSpc>
                      </a:pP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IEEE802.11i</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标准的</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WLAN</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安全性增强解决方案，采用预共享密钥模式</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PSK</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，可动态改变密钥</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TKIP</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，于</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2008</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年被攻破</a:t>
                      </a:r>
                      <a:endParaRPr lang="zh-CN" altLang="en-US" sz="20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98281162"/>
                  </a:ext>
                </a:extLst>
              </a:tr>
              <a:tr h="531628">
                <a:tc>
                  <a:txBody>
                    <a:bodyPr/>
                    <a:lstStyle/>
                    <a:p>
                      <a:pPr algn="ctr">
                        <a:lnSpc>
                          <a:spcPct val="150000"/>
                        </a:lnSpc>
                      </a:pPr>
                      <a:r>
                        <a:rPr lang="en-US" altLang="zh-CN" sz="2000" dirty="0">
                          <a:latin typeface="微软雅黑" panose="020B0503020204020204" pitchFamily="34" charset="-122"/>
                          <a:ea typeface="微软雅黑" panose="020B0503020204020204" pitchFamily="34" charset="-122"/>
                        </a:rPr>
                        <a:t>2004</a:t>
                      </a:r>
                      <a:r>
                        <a:rPr lang="zh-CN" altLang="en-US" sz="2000" dirty="0">
                          <a:latin typeface="微软雅黑" panose="020B0503020204020204" pitchFamily="34" charset="-122"/>
                          <a:ea typeface="微软雅黑" panose="020B0503020204020204" pitchFamily="34" charset="-122"/>
                        </a:rPr>
                        <a:t>年</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（第三代）</a:t>
                      </a:r>
                    </a:p>
                  </a:txBody>
                  <a:tcPr anchor="ctr"/>
                </a:tc>
                <a:tc>
                  <a:txBody>
                    <a:bodyPr/>
                    <a:lstStyle/>
                    <a:p>
                      <a:pPr algn="ctr">
                        <a:lnSpc>
                          <a:spcPct val="150000"/>
                        </a:lnSpc>
                      </a:pP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Wi-Fi</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安全接入</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V2</a:t>
                      </a:r>
                      <a:endParaRPr lang="en-US" altLang="zh-CN" sz="2000" b="0" dirty="0">
                        <a:latin typeface="微软雅黑" panose="020B0503020204020204" pitchFamily="34" charset="-122"/>
                        <a:ea typeface="微软雅黑" panose="020B0503020204020204" pitchFamily="34" charset="-122"/>
                      </a:endParaRPr>
                    </a:p>
                    <a:p>
                      <a:pPr algn="ctr">
                        <a:lnSpc>
                          <a:spcPct val="150000"/>
                        </a:lnSpc>
                      </a:pPr>
                      <a:r>
                        <a:rPr lang="en-US" altLang="zh-CN" sz="2000" b="0" dirty="0">
                          <a:latin typeface="微软雅黑" panose="020B0503020204020204" pitchFamily="34" charset="-122"/>
                          <a:ea typeface="微软雅黑" panose="020B0503020204020204" pitchFamily="34" charset="-122"/>
                        </a:rPr>
                        <a:t>WPA2</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lnSpc>
                          <a:spcPct val="150000"/>
                        </a:lnSpc>
                      </a:pPr>
                      <a:r>
                        <a:rPr lang="zh-CN" altLang="en-US" sz="2000" b="0" i="0" kern="1200" dirty="0">
                          <a:solidFill>
                            <a:srgbClr val="C00000"/>
                          </a:solidFill>
                          <a:effectLst/>
                          <a:latin typeface="微软雅黑" panose="020B0503020204020204" pitchFamily="34" charset="-122"/>
                          <a:ea typeface="微软雅黑" panose="020B0503020204020204" pitchFamily="34" charset="-122"/>
                          <a:cs typeface="+mn-cs"/>
                        </a:rPr>
                        <a:t>目前最主流的一种</a:t>
                      </a:r>
                      <a:r>
                        <a:rPr lang="en-US" altLang="zh-CN" sz="2000" b="0" i="0" kern="1200" dirty="0">
                          <a:solidFill>
                            <a:srgbClr val="C00000"/>
                          </a:solidFill>
                          <a:effectLst/>
                          <a:latin typeface="微软雅黑" panose="020B0503020204020204" pitchFamily="34" charset="-122"/>
                          <a:ea typeface="微软雅黑" panose="020B0503020204020204" pitchFamily="34" charset="-122"/>
                          <a:cs typeface="+mn-cs"/>
                        </a:rPr>
                        <a:t>Wi-Fi</a:t>
                      </a:r>
                      <a:r>
                        <a:rPr lang="zh-CN" altLang="en-US" sz="2000" b="0" i="0" kern="1200" dirty="0">
                          <a:solidFill>
                            <a:srgbClr val="C00000"/>
                          </a:solidFill>
                          <a:effectLst/>
                          <a:latin typeface="微软雅黑" panose="020B0503020204020204" pitchFamily="34" charset="-122"/>
                          <a:ea typeface="微软雅黑" panose="020B0503020204020204" pitchFamily="34" charset="-122"/>
                          <a:cs typeface="+mn-cs"/>
                        </a:rPr>
                        <a:t>加密方式</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，但针对</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KRACK</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漏洞可有效实施密钥重放攻击，无法满足当今万物互联的</a:t>
                      </a:r>
                      <a:r>
                        <a:rPr lang="zh-CN" altLang="en-US" sz="2000" b="0" i="0" u="none" strike="noStrike" kern="1200" dirty="0">
                          <a:solidFill>
                            <a:schemeClr val="dk1"/>
                          </a:solidFill>
                          <a:effectLst/>
                          <a:latin typeface="微软雅黑" panose="020B0503020204020204" pitchFamily="34" charset="-122"/>
                          <a:ea typeface="微软雅黑" panose="020B0503020204020204" pitchFamily="34" charset="-122"/>
                          <a:cs typeface="+mn-cs"/>
                        </a:rPr>
                        <a:t>无线</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加密需求</a:t>
                      </a:r>
                      <a:endParaRPr lang="zh-CN" altLang="en-US" sz="2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684254619"/>
                  </a:ext>
                </a:extLst>
              </a:tr>
              <a:tr h="429060">
                <a:tc>
                  <a:txBody>
                    <a:bodyPr/>
                    <a:lstStyle/>
                    <a:p>
                      <a:pPr algn="ctr">
                        <a:lnSpc>
                          <a:spcPct val="150000"/>
                        </a:lnSpc>
                      </a:pPr>
                      <a:r>
                        <a:rPr lang="en-US" altLang="zh-CN" sz="2000" dirty="0">
                          <a:latin typeface="微软雅黑" panose="020B0503020204020204" pitchFamily="34" charset="-122"/>
                          <a:ea typeface="微软雅黑" panose="020B0503020204020204" pitchFamily="34" charset="-122"/>
                        </a:rPr>
                        <a:t>2018</a:t>
                      </a:r>
                      <a:r>
                        <a:rPr lang="zh-CN" altLang="en-US" sz="2000" dirty="0">
                          <a:latin typeface="微软雅黑" panose="020B0503020204020204" pitchFamily="34" charset="-122"/>
                          <a:ea typeface="微软雅黑" panose="020B0503020204020204" pitchFamily="34" charset="-122"/>
                        </a:rPr>
                        <a:t>年</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（第四代）</a:t>
                      </a:r>
                    </a:p>
                  </a:txBody>
                  <a:tcPr anchor="ctr"/>
                </a:tc>
                <a:tc>
                  <a:txBody>
                    <a:bodyPr/>
                    <a:lstStyle/>
                    <a:p>
                      <a:pPr algn="ctr">
                        <a:lnSpc>
                          <a:spcPct val="150000"/>
                        </a:lnSpc>
                      </a:pP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Wi-Fi</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安全接入</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V3</a:t>
                      </a:r>
                      <a:endParaRPr lang="en-US" altLang="zh-CN" sz="2000" b="0" dirty="0">
                        <a:latin typeface="微软雅黑" panose="020B0503020204020204" pitchFamily="34" charset="-122"/>
                        <a:ea typeface="微软雅黑" panose="020B0503020204020204" pitchFamily="34" charset="-122"/>
                      </a:endParaRPr>
                    </a:p>
                    <a:p>
                      <a:pPr algn="ctr">
                        <a:lnSpc>
                          <a:spcPct val="150000"/>
                        </a:lnSpc>
                      </a:pPr>
                      <a:r>
                        <a:rPr lang="en-US" altLang="zh-CN" sz="2000" b="0" dirty="0">
                          <a:latin typeface="微软雅黑" panose="020B0503020204020204" pitchFamily="34" charset="-122"/>
                          <a:ea typeface="微软雅黑" panose="020B0503020204020204" pitchFamily="34" charset="-122"/>
                        </a:rPr>
                        <a:t>WPA3</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lnSpc>
                          <a:spcPct val="150000"/>
                        </a:lnSpc>
                      </a:pP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引入蜻蜓密钥交换机制，可避免离线字典攻击即可防暴力破解，可防止流量监听泄露，且简化安全配置，企业版支持</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192</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位的强大加密能力，且缓解由弱密码造成的安全问题</a:t>
                      </a:r>
                      <a:endParaRPr lang="zh-CN" altLang="en-US" sz="2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506754374"/>
                  </a:ext>
                </a:extLst>
              </a:tr>
            </a:tbl>
          </a:graphicData>
        </a:graphic>
      </p:graphicFrame>
      <p:sp>
        <p:nvSpPr>
          <p:cNvPr id="7" name="矩形 6">
            <a:extLst>
              <a:ext uri="{FF2B5EF4-FFF2-40B4-BE49-F238E27FC236}">
                <a16:creationId xmlns:a16="http://schemas.microsoft.com/office/drawing/2014/main" id="{41DD4682-8B72-41EF-BED2-B383A3655281}"/>
              </a:ext>
            </a:extLst>
          </p:cNvPr>
          <p:cNvSpPr/>
          <p:nvPr/>
        </p:nvSpPr>
        <p:spPr>
          <a:xfrm>
            <a:off x="750094" y="5061682"/>
            <a:ext cx="10929842" cy="1384773"/>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日期占位符 9">
            <a:extLst>
              <a:ext uri="{FF2B5EF4-FFF2-40B4-BE49-F238E27FC236}">
                <a16:creationId xmlns:a16="http://schemas.microsoft.com/office/drawing/2014/main" id="{F235E4D8-A6B5-490E-A09A-FEDBB91B8536}"/>
              </a:ext>
            </a:extLst>
          </p:cNvPr>
          <p:cNvSpPr>
            <a:spLocks noGrp="1"/>
          </p:cNvSpPr>
          <p:nvPr>
            <p:ph type="dt" sz="half" idx="10"/>
          </p:nvPr>
        </p:nvSpPr>
        <p:spPr>
          <a:xfrm>
            <a:off x="197335" y="6489303"/>
            <a:ext cx="2743200" cy="365125"/>
          </a:xfrm>
        </p:spPr>
        <p:txBody>
          <a:bodyPr/>
          <a:lstStyle/>
          <a:p>
            <a:r>
              <a:rPr kumimoji="1" lang="en-US" altLang="zh-CN" dirty="0"/>
              <a:t>8.6.4 </a:t>
            </a:r>
            <a:r>
              <a:rPr kumimoji="1" lang="zh-CN" altLang="en-US" dirty="0"/>
              <a:t>无线安全</a:t>
            </a:r>
          </a:p>
        </p:txBody>
      </p:sp>
    </p:spTree>
    <p:extLst>
      <p:ext uri="{BB962C8B-B14F-4D97-AF65-F5344CB8AC3E}">
        <p14:creationId xmlns:p14="http://schemas.microsoft.com/office/powerpoint/2010/main" val="373437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F6011C-EFBE-4233-B40F-17A85E9D4A7F}"/>
              </a:ext>
            </a:extLst>
          </p:cNvPr>
          <p:cNvSpPr>
            <a:spLocks noGrp="1"/>
          </p:cNvSpPr>
          <p:nvPr>
            <p:ph type="sldNum" sz="quarter" idx="12"/>
          </p:nvPr>
        </p:nvSpPr>
        <p:spPr>
          <a:xfrm>
            <a:off x="9448800" y="6492567"/>
            <a:ext cx="2743200" cy="365125"/>
          </a:xfrm>
        </p:spPr>
        <p:txBody>
          <a:bodyPr/>
          <a:lstStyle/>
          <a:p>
            <a:fld id="{8D4D1E41-7A09-AB4A-A4E1-09765ADA2698}" type="slidenum">
              <a:rPr kumimoji="1" lang="zh-CN" altLang="en-US" smtClean="0"/>
              <a:pPr/>
              <a:t>155</a:t>
            </a:fld>
            <a:endParaRPr kumimoji="1" lang="zh-CN" altLang="en-US" dirty="0"/>
          </a:p>
        </p:txBody>
      </p:sp>
      <p:sp>
        <p:nvSpPr>
          <p:cNvPr id="5" name="标题 1">
            <a:extLst>
              <a:ext uri="{FF2B5EF4-FFF2-40B4-BE49-F238E27FC236}">
                <a16:creationId xmlns:a16="http://schemas.microsoft.com/office/drawing/2014/main" id="{0787D470-34B9-4B0D-9485-6A99EB62A743}"/>
              </a:ext>
            </a:extLst>
          </p:cNvPr>
          <p:cNvSpPr txBox="1">
            <a:spLocks/>
          </p:cNvSpPr>
          <p:nvPr/>
        </p:nvSpPr>
        <p:spPr>
          <a:xfrm>
            <a:off x="1459908" y="5175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r>
              <a:rPr lang="zh-CN" altLang="en-US" dirty="0"/>
              <a:t>无线网络安全 </a:t>
            </a:r>
            <a:r>
              <a:rPr lang="en-US" altLang="zh-CN" sz="3200" dirty="0"/>
              <a:t>(2/11)</a:t>
            </a:r>
            <a:endParaRPr lang="zh-CN" altLang="en-US" dirty="0"/>
          </a:p>
        </p:txBody>
      </p:sp>
      <p:sp>
        <p:nvSpPr>
          <p:cNvPr id="9" name="Title 1">
            <a:extLst>
              <a:ext uri="{FF2B5EF4-FFF2-40B4-BE49-F238E27FC236}">
                <a16:creationId xmlns:a16="http://schemas.microsoft.com/office/drawing/2014/main" id="{96E85C81-33A3-485E-BA64-6F629FF10E33}"/>
              </a:ext>
            </a:extLst>
          </p:cNvPr>
          <p:cNvSpPr txBox="1">
            <a:spLocks/>
          </p:cNvSpPr>
          <p:nvPr/>
        </p:nvSpPr>
        <p:spPr>
          <a:xfrm>
            <a:off x="838200" y="1272284"/>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marL="571500" indent="-571500">
              <a:buFont typeface="Wingdings" panose="05000000000000000000" pitchFamily="2" charset="2"/>
              <a:buChar char="Ø"/>
            </a:pPr>
            <a:r>
              <a:rPr lang="en-US" altLang="zh-CN" sz="3600" b="0" dirty="0">
                <a:solidFill>
                  <a:srgbClr val="7030A0"/>
                </a:solidFill>
                <a:latin typeface="微软雅黑" pitchFamily="34" charset="-122"/>
                <a:ea typeface="微软雅黑" pitchFamily="34" charset="-122"/>
              </a:rPr>
              <a:t>WPA3——</a:t>
            </a:r>
            <a:r>
              <a:rPr lang="zh-CN" altLang="en-US" sz="3600" b="0" dirty="0">
                <a:solidFill>
                  <a:srgbClr val="7030A0"/>
                </a:solidFill>
                <a:latin typeface="微软雅黑" pitchFamily="34" charset="-122"/>
                <a:ea typeface="微软雅黑" pitchFamily="34" charset="-122"/>
              </a:rPr>
              <a:t>引入机会性无线加密</a:t>
            </a:r>
            <a:r>
              <a:rPr lang="en-US" altLang="zh-CN" sz="3600" b="0" dirty="0">
                <a:solidFill>
                  <a:srgbClr val="7030A0"/>
                </a:solidFill>
                <a:latin typeface="微软雅黑" pitchFamily="34" charset="-122"/>
                <a:ea typeface="微软雅黑" pitchFamily="34" charset="-122"/>
              </a:rPr>
              <a:t>OWE</a:t>
            </a:r>
          </a:p>
          <a:p>
            <a:pPr marL="1028700" lvl="1" indent="-571500">
              <a:buFont typeface="Wingdings" panose="05000000000000000000" pitchFamily="2" charset="2"/>
              <a:buChar char="Ø"/>
            </a:pPr>
            <a:endParaRPr lang="en-US" altLang="zh-CN" sz="1000" b="0" dirty="0">
              <a:latin typeface="微软雅黑" pitchFamily="34" charset="-122"/>
              <a:ea typeface="微软雅黑" pitchFamily="34" charset="-122"/>
            </a:endParaRPr>
          </a:p>
        </p:txBody>
      </p:sp>
      <p:sp>
        <p:nvSpPr>
          <p:cNvPr id="10" name="Title 1">
            <a:extLst>
              <a:ext uri="{FF2B5EF4-FFF2-40B4-BE49-F238E27FC236}">
                <a16:creationId xmlns:a16="http://schemas.microsoft.com/office/drawing/2014/main" id="{6455CFC3-4709-49C3-8AA3-EEE8493AE2D2}"/>
              </a:ext>
            </a:extLst>
          </p:cNvPr>
          <p:cNvSpPr txBox="1">
            <a:spLocks/>
          </p:cNvSpPr>
          <p:nvPr/>
        </p:nvSpPr>
        <p:spPr>
          <a:xfrm>
            <a:off x="609600" y="2005969"/>
            <a:ext cx="4842510" cy="291802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marL="571500" indent="-571500">
              <a:lnSpc>
                <a:spcPct val="150000"/>
              </a:lnSpc>
              <a:buFont typeface="Arial" panose="020B0604020202020204" pitchFamily="34" charset="0"/>
              <a:buChar char="•"/>
            </a:pPr>
            <a:r>
              <a:rPr lang="en-US" altLang="zh-CN" sz="2800" b="0" dirty="0">
                <a:solidFill>
                  <a:srgbClr val="7030A0"/>
                </a:solidFill>
                <a:latin typeface="微软雅黑" pitchFamily="34" charset="-122"/>
                <a:ea typeface="微软雅黑" pitchFamily="34" charset="-122"/>
              </a:rPr>
              <a:t>OWE</a:t>
            </a:r>
            <a:r>
              <a:rPr lang="zh-CN" altLang="en-US" sz="2800" b="0" dirty="0">
                <a:solidFill>
                  <a:srgbClr val="7030A0"/>
                </a:solidFill>
                <a:latin typeface="微软雅黑" pitchFamily="34" charset="-122"/>
                <a:ea typeface="微软雅黑" pitchFamily="34" charset="-122"/>
              </a:rPr>
              <a:t>针对开放网络</a:t>
            </a:r>
            <a:r>
              <a:rPr lang="zh-CN" altLang="en-US" sz="2800" b="0" dirty="0">
                <a:solidFill>
                  <a:schemeClr val="tx1"/>
                </a:solidFill>
                <a:latin typeface="微软雅黑" pitchFamily="34" charset="-122"/>
                <a:ea typeface="微软雅黑" pitchFamily="34" charset="-122"/>
              </a:rPr>
              <a:t>，无密码认证但数据通信是加密的，使用</a:t>
            </a:r>
            <a:r>
              <a:rPr lang="en-US" altLang="zh-CN" sz="2800" b="0" dirty="0">
                <a:solidFill>
                  <a:schemeClr val="tx1"/>
                </a:solidFill>
                <a:latin typeface="微软雅黑" pitchFamily="34" charset="-122"/>
                <a:ea typeface="微软雅黑" pitchFamily="34" charset="-122"/>
              </a:rPr>
              <a:t>DH</a:t>
            </a:r>
            <a:r>
              <a:rPr lang="zh-CN" altLang="en-US" sz="2800" b="0" dirty="0">
                <a:solidFill>
                  <a:schemeClr val="tx1"/>
                </a:solidFill>
                <a:latin typeface="微软雅黑" pitchFamily="34" charset="-122"/>
                <a:ea typeface="微软雅黑" pitchFamily="34" charset="-122"/>
              </a:rPr>
              <a:t>进行密钥交换</a:t>
            </a:r>
            <a:endParaRPr lang="en-US" altLang="zh-CN" sz="2800" b="0" dirty="0">
              <a:solidFill>
                <a:schemeClr val="tx1"/>
              </a:solidFill>
              <a:latin typeface="微软雅黑" pitchFamily="34" charset="-122"/>
              <a:ea typeface="微软雅黑" pitchFamily="34" charset="-122"/>
            </a:endParaRPr>
          </a:p>
          <a:p>
            <a:pPr marL="571500" indent="-571500">
              <a:lnSpc>
                <a:spcPct val="150000"/>
              </a:lnSpc>
              <a:buFont typeface="Arial" panose="020B0604020202020204" pitchFamily="34" charset="0"/>
              <a:buChar char="•"/>
            </a:pPr>
            <a:r>
              <a:rPr lang="zh-CN" altLang="en-US" sz="2800" b="0" dirty="0">
                <a:solidFill>
                  <a:schemeClr val="tx1"/>
                </a:solidFill>
                <a:latin typeface="微软雅黑" pitchFamily="34" charset="-122"/>
                <a:ea typeface="微软雅黑" pitchFamily="34" charset="-122"/>
              </a:rPr>
              <a:t>引入</a:t>
            </a:r>
            <a:r>
              <a:rPr lang="en-US" altLang="zh-CN" sz="2800" b="0" dirty="0">
                <a:solidFill>
                  <a:schemeClr val="tx1"/>
                </a:solidFill>
                <a:latin typeface="微软雅黑" pitchFamily="34" charset="-122"/>
                <a:ea typeface="微软雅黑" pitchFamily="34" charset="-122"/>
              </a:rPr>
              <a:t>OWE</a:t>
            </a:r>
            <a:r>
              <a:rPr lang="zh-CN" altLang="en-US" sz="2800" b="0" dirty="0">
                <a:solidFill>
                  <a:schemeClr val="tx1"/>
                </a:solidFill>
                <a:latin typeface="微软雅黑" pitchFamily="34" charset="-122"/>
                <a:ea typeface="微软雅黑" pitchFamily="34" charset="-122"/>
              </a:rPr>
              <a:t>过度模式以便兼容</a:t>
            </a:r>
            <a:r>
              <a:rPr lang="en-US" altLang="zh-CN" sz="2800" b="0" dirty="0">
                <a:solidFill>
                  <a:schemeClr val="tx1"/>
                </a:solidFill>
                <a:latin typeface="微软雅黑" pitchFamily="34" charset="-122"/>
                <a:ea typeface="微软雅黑" pitchFamily="34" charset="-122"/>
              </a:rPr>
              <a:t>WPA2</a:t>
            </a:r>
            <a:r>
              <a:rPr lang="zh-CN" altLang="en-US" sz="2800" b="0" dirty="0">
                <a:solidFill>
                  <a:schemeClr val="tx1"/>
                </a:solidFill>
                <a:latin typeface="微软雅黑" pitchFamily="34" charset="-122"/>
                <a:ea typeface="微软雅黑" pitchFamily="34" charset="-122"/>
              </a:rPr>
              <a:t>下的开放网络</a:t>
            </a:r>
            <a:endParaRPr lang="en-US" altLang="zh-CN" sz="2800" b="0" dirty="0">
              <a:solidFill>
                <a:schemeClr val="tx1"/>
              </a:solidFill>
              <a:latin typeface="微软雅黑" pitchFamily="34" charset="-122"/>
              <a:ea typeface="微软雅黑" pitchFamily="34" charset="-122"/>
            </a:endParaRPr>
          </a:p>
          <a:p>
            <a:pPr marL="342900" indent="-342900">
              <a:lnSpc>
                <a:spcPct val="150000"/>
              </a:lnSpc>
              <a:buFont typeface="Arial" panose="020B0604020202020204" pitchFamily="34" charset="0"/>
              <a:buChar char="•"/>
            </a:pPr>
            <a:endParaRPr lang="en-US" altLang="zh-CN" sz="2000" b="0" dirty="0">
              <a:solidFill>
                <a:schemeClr val="tx1"/>
              </a:solidFill>
              <a:latin typeface="微软雅黑" pitchFamily="34" charset="-122"/>
              <a:ea typeface="微软雅黑" pitchFamily="34" charset="-122"/>
            </a:endParaRPr>
          </a:p>
          <a:p>
            <a:pPr marL="1028700" lvl="1" indent="-571500">
              <a:lnSpc>
                <a:spcPct val="150000"/>
              </a:lnSpc>
              <a:buFont typeface="Arial" panose="020B0604020202020204" pitchFamily="34" charset="0"/>
              <a:buChar char="•"/>
            </a:pPr>
            <a:r>
              <a:rPr lang="en-US" altLang="zh-CN" sz="600" dirty="0">
                <a:latin typeface="微软雅黑" pitchFamily="34" charset="-122"/>
                <a:ea typeface="微软雅黑" pitchFamily="34" charset="-122"/>
              </a:rPr>
              <a:t>11</a:t>
            </a:r>
          </a:p>
          <a:p>
            <a:pPr marL="1028700" lvl="1" indent="-571500">
              <a:lnSpc>
                <a:spcPct val="150000"/>
              </a:lnSpc>
              <a:buFont typeface="Arial" panose="020B0604020202020204" pitchFamily="34" charset="0"/>
              <a:buChar char="•"/>
            </a:pPr>
            <a:endParaRPr lang="en-US" altLang="zh-CN" sz="600" b="0" dirty="0">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EFC72BDA-8F32-4BA7-B674-E81AF031928F}"/>
              </a:ext>
            </a:extLst>
          </p:cNvPr>
          <p:cNvSpPr txBox="1"/>
          <p:nvPr/>
        </p:nvSpPr>
        <p:spPr>
          <a:xfrm>
            <a:off x="609600" y="4556838"/>
            <a:ext cx="4537710" cy="1569660"/>
          </a:xfrm>
          <a:prstGeom prst="rect">
            <a:avLst/>
          </a:prstGeom>
          <a:noFill/>
        </p:spPr>
        <p:txBody>
          <a:bodyPr wrap="square">
            <a:spAutoFit/>
          </a:bodyPr>
          <a:lstStyle/>
          <a:p>
            <a:pPr marL="536575" indent="-536575">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OWE</a:t>
            </a:r>
            <a:r>
              <a:rPr lang="zh-CN" altLang="en-US" sz="2400" dirty="0">
                <a:latin typeface="微软雅黑" panose="020B0503020204020204" pitchFamily="34" charset="-122"/>
                <a:ea typeface="微软雅黑" panose="020B0503020204020204" pitchFamily="34" charset="-122"/>
              </a:rPr>
              <a:t>发现：</a:t>
            </a:r>
            <a:r>
              <a:rPr lang="zh-CN" altLang="en-US" sz="2400" dirty="0">
                <a:solidFill>
                  <a:srgbClr val="333333"/>
                </a:solidFill>
                <a:latin typeface="微软雅黑" panose="020B0503020204020204" pitchFamily="34" charset="-122"/>
                <a:ea typeface="微软雅黑" panose="020B0503020204020204" pitchFamily="34" charset="-122"/>
              </a:rPr>
              <a:t>右</a:t>
            </a:r>
            <a:r>
              <a:rPr lang="zh-CN" altLang="en-US" sz="2400" b="0" i="0" dirty="0">
                <a:solidFill>
                  <a:srgbClr val="333333"/>
                </a:solidFill>
                <a:effectLst/>
                <a:latin typeface="微软雅黑" panose="020B0503020204020204" pitchFamily="34" charset="-122"/>
                <a:ea typeface="微软雅黑" panose="020B0503020204020204" pitchFamily="34" charset="-122"/>
              </a:rPr>
              <a:t>图显示了使用</a:t>
            </a:r>
            <a:r>
              <a:rPr lang="en-US" altLang="zh-CN" sz="2400" b="0" i="0" dirty="0">
                <a:solidFill>
                  <a:srgbClr val="333333"/>
                </a:solidFill>
                <a:effectLst/>
                <a:latin typeface="微软雅黑" panose="020B0503020204020204" pitchFamily="34" charset="-122"/>
                <a:ea typeface="微软雅黑" panose="020B0503020204020204" pitchFamily="34" charset="-122"/>
              </a:rPr>
              <a:t>OWE</a:t>
            </a:r>
            <a:r>
              <a:rPr lang="zh-CN" altLang="en-US" sz="2400" b="0" i="0" dirty="0">
                <a:solidFill>
                  <a:srgbClr val="333333"/>
                </a:solidFill>
                <a:effectLst/>
                <a:latin typeface="微软雅黑" panose="020B0503020204020204" pitchFamily="34" charset="-122"/>
                <a:ea typeface="微软雅黑" panose="020B0503020204020204" pitchFamily="34" charset="-122"/>
              </a:rPr>
              <a:t>配置的</a:t>
            </a:r>
            <a:r>
              <a:rPr lang="en-US" altLang="zh-CN" sz="2400" b="0" i="0" dirty="0">
                <a:solidFill>
                  <a:srgbClr val="333333"/>
                </a:solidFill>
                <a:effectLst/>
                <a:latin typeface="微软雅黑" panose="020B0503020204020204" pitchFamily="34" charset="-122"/>
                <a:ea typeface="微软雅黑" panose="020B0503020204020204" pitchFamily="34" charset="-122"/>
              </a:rPr>
              <a:t>SSID</a:t>
            </a:r>
            <a:r>
              <a:rPr lang="zh-CN" altLang="en-US" sz="2400" b="0" i="0" dirty="0">
                <a:solidFill>
                  <a:srgbClr val="333333"/>
                </a:solidFill>
                <a:effectLst/>
                <a:latin typeface="微软雅黑" panose="020B0503020204020204" pitchFamily="34" charset="-122"/>
                <a:ea typeface="微软雅黑" panose="020B0503020204020204" pitchFamily="34" charset="-122"/>
              </a:rPr>
              <a:t>的信标帧中的</a:t>
            </a:r>
            <a:r>
              <a:rPr lang="en-US" altLang="zh-CN" sz="2400" b="0" i="0" dirty="0">
                <a:solidFill>
                  <a:srgbClr val="333333"/>
                </a:solidFill>
                <a:effectLst/>
                <a:latin typeface="微软雅黑" panose="020B0503020204020204" pitchFamily="34" charset="-122"/>
                <a:ea typeface="微软雅黑" panose="020B0503020204020204" pitchFamily="34" charset="-122"/>
              </a:rPr>
              <a:t>RSNE</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b="0" i="0" dirty="0">
                <a:solidFill>
                  <a:srgbClr val="333333"/>
                </a:solidFill>
                <a:effectLst/>
                <a:latin typeface="微软雅黑" panose="020B0503020204020204" pitchFamily="34" charset="-122"/>
                <a:ea typeface="微软雅黑" panose="020B0503020204020204" pitchFamily="34" charset="-122"/>
              </a:rPr>
              <a:t>AKM</a:t>
            </a:r>
            <a:r>
              <a:rPr lang="zh-CN" altLang="en-US" sz="2400" b="0" i="0" dirty="0">
                <a:solidFill>
                  <a:srgbClr val="333333"/>
                </a:solidFill>
                <a:effectLst/>
                <a:latin typeface="微软雅黑" panose="020B0503020204020204" pitchFamily="34" charset="-122"/>
                <a:ea typeface="微软雅黑" panose="020B0503020204020204" pitchFamily="34" charset="-122"/>
              </a:rPr>
              <a:t>套件类型值</a:t>
            </a:r>
            <a:r>
              <a:rPr lang="en-US" altLang="zh-CN" sz="2400" b="0" i="0" dirty="0">
                <a:solidFill>
                  <a:srgbClr val="333333"/>
                </a:solidFill>
                <a:effectLst/>
                <a:latin typeface="微软雅黑" panose="020B0503020204020204" pitchFamily="34" charset="-122"/>
                <a:ea typeface="微软雅黑" panose="020B0503020204020204" pitchFamily="34" charset="-122"/>
              </a:rPr>
              <a:t>18</a:t>
            </a:r>
            <a:r>
              <a:rPr lang="zh-CN" altLang="en-US" sz="2400" b="0" i="0" dirty="0">
                <a:solidFill>
                  <a:srgbClr val="333333"/>
                </a:solidFill>
                <a:effectLst/>
                <a:latin typeface="微软雅黑" panose="020B0503020204020204" pitchFamily="34" charset="-122"/>
                <a:ea typeface="微软雅黑" panose="020B0503020204020204" pitchFamily="34" charset="-122"/>
              </a:rPr>
              <a:t>表示</a:t>
            </a:r>
            <a:r>
              <a:rPr lang="en-US" altLang="zh-CN" sz="2400" b="0" i="0" dirty="0">
                <a:solidFill>
                  <a:srgbClr val="333333"/>
                </a:solidFill>
                <a:effectLst/>
                <a:latin typeface="微软雅黑" panose="020B0503020204020204" pitchFamily="34" charset="-122"/>
                <a:ea typeface="微软雅黑" panose="020B0503020204020204" pitchFamily="34" charset="-122"/>
              </a:rPr>
              <a:t>OWE</a:t>
            </a:r>
            <a:r>
              <a:rPr lang="zh-CN" altLang="en-US" sz="2400" b="0" i="0" dirty="0">
                <a:solidFill>
                  <a:srgbClr val="333333"/>
                </a:solidFill>
                <a:effectLst/>
                <a:latin typeface="微软雅黑" panose="020B0503020204020204" pitchFamily="34" charset="-122"/>
                <a:ea typeface="微软雅黑" panose="020B0503020204020204" pitchFamily="34" charset="-122"/>
              </a:rPr>
              <a:t>支持</a:t>
            </a:r>
            <a:endParaRPr lang="zh-CN" altLang="en-US" sz="2400" dirty="0">
              <a:latin typeface="微软雅黑" panose="020B0503020204020204" pitchFamily="34" charset="-122"/>
              <a:ea typeface="微软雅黑" panose="020B0503020204020204" pitchFamily="34" charset="-122"/>
            </a:endParaRPr>
          </a:p>
        </p:txBody>
      </p:sp>
      <p:sp>
        <p:nvSpPr>
          <p:cNvPr id="12" name="页脚占位符 8">
            <a:extLst>
              <a:ext uri="{FF2B5EF4-FFF2-40B4-BE49-F238E27FC236}">
                <a16:creationId xmlns:a16="http://schemas.microsoft.com/office/drawing/2014/main" id="{BAAAA70E-188A-47F2-A059-BE23C482CD0A}"/>
              </a:ext>
            </a:extLst>
          </p:cNvPr>
          <p:cNvSpPr>
            <a:spLocks noGrp="1"/>
          </p:cNvSpPr>
          <p:nvPr>
            <p:ph type="ftr" sz="quarter" idx="11"/>
          </p:nvPr>
        </p:nvSpPr>
        <p:spPr>
          <a:xfrm>
            <a:off x="3581400" y="6559297"/>
            <a:ext cx="5505449" cy="295132"/>
          </a:xfrm>
        </p:spPr>
        <p:txBody>
          <a:bodyPr/>
          <a:lstStyle/>
          <a:p>
            <a:r>
              <a:rPr kumimoji="1" lang="zh-CN" altLang="en-US" dirty="0"/>
              <a:t>图片引自：</a:t>
            </a:r>
            <a:r>
              <a:rPr kumimoji="1" lang="en-US" altLang="zh-CN" dirty="0"/>
              <a:t>https://www.it610.com/article/1229417718277574656.htm</a:t>
            </a:r>
            <a:endParaRPr kumimoji="1" lang="zh-CN" altLang="en-US" dirty="0"/>
          </a:p>
        </p:txBody>
      </p:sp>
      <p:pic>
        <p:nvPicPr>
          <p:cNvPr id="3" name="图片 2">
            <a:extLst>
              <a:ext uri="{FF2B5EF4-FFF2-40B4-BE49-F238E27FC236}">
                <a16:creationId xmlns:a16="http://schemas.microsoft.com/office/drawing/2014/main" id="{287659DF-FF8E-4B1F-8305-7C1B27ACBA6D}"/>
              </a:ext>
            </a:extLst>
          </p:cNvPr>
          <p:cNvPicPr>
            <a:picLocks noChangeAspect="1"/>
          </p:cNvPicPr>
          <p:nvPr/>
        </p:nvPicPr>
        <p:blipFill>
          <a:blip r:embed="rId3"/>
          <a:stretch>
            <a:fillRect/>
          </a:stretch>
        </p:blipFill>
        <p:spPr>
          <a:xfrm>
            <a:off x="5452110" y="1866149"/>
            <a:ext cx="6156959" cy="4623154"/>
          </a:xfrm>
          <a:prstGeom prst="rect">
            <a:avLst/>
          </a:prstGeom>
        </p:spPr>
      </p:pic>
      <p:sp>
        <p:nvSpPr>
          <p:cNvPr id="14" name="日期占位符 9">
            <a:extLst>
              <a:ext uri="{FF2B5EF4-FFF2-40B4-BE49-F238E27FC236}">
                <a16:creationId xmlns:a16="http://schemas.microsoft.com/office/drawing/2014/main" id="{C5946E9B-2007-4CD0-BA06-46246C6CB973}"/>
              </a:ext>
            </a:extLst>
          </p:cNvPr>
          <p:cNvSpPr>
            <a:spLocks noGrp="1"/>
          </p:cNvSpPr>
          <p:nvPr>
            <p:ph type="dt" sz="half" idx="10"/>
          </p:nvPr>
        </p:nvSpPr>
        <p:spPr>
          <a:xfrm>
            <a:off x="197335" y="6489303"/>
            <a:ext cx="2743200" cy="365125"/>
          </a:xfrm>
        </p:spPr>
        <p:txBody>
          <a:bodyPr/>
          <a:lstStyle/>
          <a:p>
            <a:r>
              <a:rPr kumimoji="1" lang="en-US" altLang="zh-CN" dirty="0"/>
              <a:t>8.6.4 </a:t>
            </a:r>
            <a:r>
              <a:rPr kumimoji="1" lang="zh-CN" altLang="en-US" dirty="0"/>
              <a:t>无线安全</a:t>
            </a:r>
          </a:p>
        </p:txBody>
      </p:sp>
      <p:sp>
        <p:nvSpPr>
          <p:cNvPr id="15" name="矩形标注 6">
            <a:extLst>
              <a:ext uri="{FF2B5EF4-FFF2-40B4-BE49-F238E27FC236}">
                <a16:creationId xmlns:a16="http://schemas.microsoft.com/office/drawing/2014/main" id="{124938EB-6454-479C-998F-D4A2CDF4D656}"/>
              </a:ext>
            </a:extLst>
          </p:cNvPr>
          <p:cNvSpPr/>
          <p:nvPr/>
        </p:nvSpPr>
        <p:spPr>
          <a:xfrm>
            <a:off x="5754624" y="2875450"/>
            <a:ext cx="5675377" cy="830917"/>
          </a:xfrm>
          <a:prstGeom prst="wedgeRectCallout">
            <a:avLst>
              <a:gd name="adj1" fmla="val -19060"/>
              <a:gd name="adj2" fmla="val -65519"/>
            </a:avLst>
          </a:prstGeom>
          <a:solidFill>
            <a:srgbClr val="7FC8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9225">
              <a:lnSpc>
                <a:spcPct val="130000"/>
              </a:lnSpc>
              <a:spcBef>
                <a:spcPts val="600"/>
              </a:spcBef>
            </a:pPr>
            <a:r>
              <a:rPr kumimoji="1" lang="en-US" altLang="zh-CN" sz="2000" dirty="0">
                <a:solidFill>
                  <a:srgbClr val="7030A0"/>
                </a:solidFill>
                <a:latin typeface="Microsoft YaHei" panose="020B0503020204020204" pitchFamily="34" charset="-122"/>
                <a:ea typeface="Microsoft YaHei" panose="020B0503020204020204" pitchFamily="34" charset="-122"/>
              </a:rPr>
              <a:t>34.8838  C9177 Broadcast 802.11 499 0 Beacon frame</a:t>
            </a:r>
            <a:r>
              <a:rPr kumimoji="1" lang="zh-CN" altLang="en-US" sz="2000" dirty="0">
                <a:solidFill>
                  <a:srgbClr val="7030A0"/>
                </a:solidFill>
                <a:latin typeface="Microsoft YaHei" panose="020B0503020204020204" pitchFamily="34" charset="-122"/>
                <a:ea typeface="Microsoft YaHei" panose="020B0503020204020204" pitchFamily="34" charset="-122"/>
              </a:rPr>
              <a:t>，</a:t>
            </a:r>
            <a:r>
              <a:rPr kumimoji="1" lang="en-US" altLang="zh-CN" sz="2000" dirty="0">
                <a:solidFill>
                  <a:srgbClr val="7030A0"/>
                </a:solidFill>
                <a:latin typeface="Microsoft YaHei" panose="020B0503020204020204" pitchFamily="34" charset="-122"/>
                <a:ea typeface="Microsoft YaHei" panose="020B0503020204020204" pitchFamily="34" charset="-122"/>
              </a:rPr>
              <a:t>SN=69</a:t>
            </a:r>
            <a:r>
              <a:rPr kumimoji="1" lang="zh-CN" altLang="en-US" sz="2000" dirty="0">
                <a:solidFill>
                  <a:srgbClr val="7030A0"/>
                </a:solidFill>
                <a:latin typeface="Microsoft YaHei" panose="020B0503020204020204" pitchFamily="34" charset="-122"/>
                <a:ea typeface="Microsoft YaHei" panose="020B0503020204020204" pitchFamily="34" charset="-122"/>
              </a:rPr>
              <a:t>，</a:t>
            </a:r>
            <a:r>
              <a:rPr kumimoji="1" lang="en-US" altLang="zh-CN" sz="2000" dirty="0">
                <a:solidFill>
                  <a:srgbClr val="7030A0"/>
                </a:solidFill>
                <a:latin typeface="Microsoft YaHei" panose="020B0503020204020204" pitchFamily="34" charset="-122"/>
                <a:ea typeface="Microsoft YaHei" panose="020B0503020204020204" pitchFamily="34" charset="-122"/>
              </a:rPr>
              <a:t>FN=0</a:t>
            </a:r>
            <a:r>
              <a:rPr kumimoji="1" lang="zh-CN" altLang="en-US" sz="2000" dirty="0">
                <a:solidFill>
                  <a:srgbClr val="7030A0"/>
                </a:solidFill>
                <a:latin typeface="Microsoft YaHei" panose="020B0503020204020204" pitchFamily="34" charset="-122"/>
                <a:ea typeface="Microsoft YaHei" panose="020B0503020204020204" pitchFamily="34" charset="-122"/>
              </a:rPr>
              <a:t>，</a:t>
            </a:r>
            <a:r>
              <a:rPr kumimoji="1" lang="en-US" altLang="zh-CN" sz="2000" dirty="0">
                <a:solidFill>
                  <a:srgbClr val="7030A0"/>
                </a:solidFill>
                <a:latin typeface="Microsoft YaHei" panose="020B0503020204020204" pitchFamily="34" charset="-122"/>
                <a:ea typeface="Microsoft YaHei" panose="020B0503020204020204" pitchFamily="34" charset="-122"/>
              </a:rPr>
              <a:t>Flags=…</a:t>
            </a:r>
            <a:endParaRPr kumimoji="1" lang="zh-CN" altLang="en-US" sz="2000" dirty="0">
              <a:solidFill>
                <a:srgbClr val="7030A0"/>
              </a:solidFill>
              <a:latin typeface="Microsoft YaHei" panose="020B0503020204020204" pitchFamily="34" charset="-122"/>
              <a:ea typeface="Microsoft YaHei" panose="020B0503020204020204" pitchFamily="34" charset="-122"/>
            </a:endParaRPr>
          </a:p>
        </p:txBody>
      </p:sp>
      <p:sp>
        <p:nvSpPr>
          <p:cNvPr id="16" name="矩形标注 6">
            <a:extLst>
              <a:ext uri="{FF2B5EF4-FFF2-40B4-BE49-F238E27FC236}">
                <a16:creationId xmlns:a16="http://schemas.microsoft.com/office/drawing/2014/main" id="{8415D6D9-7CE3-4252-AF26-0F8F8177A104}"/>
              </a:ext>
            </a:extLst>
          </p:cNvPr>
          <p:cNvSpPr/>
          <p:nvPr/>
        </p:nvSpPr>
        <p:spPr>
          <a:xfrm>
            <a:off x="7465313" y="3878732"/>
            <a:ext cx="3243071" cy="437091"/>
          </a:xfrm>
          <a:prstGeom prst="wedgeRectCallout">
            <a:avLst>
              <a:gd name="adj1" fmla="val -58956"/>
              <a:gd name="adj2" fmla="val 60445"/>
            </a:avLst>
          </a:prstGeom>
          <a:solidFill>
            <a:srgbClr val="7FC8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9225">
              <a:lnSpc>
                <a:spcPct val="130000"/>
              </a:lnSpc>
              <a:spcBef>
                <a:spcPts val="600"/>
              </a:spcBef>
            </a:pPr>
            <a:r>
              <a:rPr kumimoji="1" lang="en-US" altLang="zh-CN" sz="2000" dirty="0">
                <a:solidFill>
                  <a:srgbClr val="7030A0"/>
                </a:solidFill>
                <a:latin typeface="Microsoft YaHei" panose="020B0503020204020204" pitchFamily="34" charset="-122"/>
                <a:ea typeface="Microsoft YaHei" panose="020B0503020204020204" pitchFamily="34" charset="-122"/>
              </a:rPr>
              <a:t>Tags: BSN Information</a:t>
            </a:r>
            <a:endParaRPr kumimoji="1" lang="zh-CN" altLang="en-US" sz="2000" dirty="0">
              <a:solidFill>
                <a:srgbClr val="7030A0"/>
              </a:solidFill>
              <a:latin typeface="Microsoft YaHei" panose="020B0503020204020204" pitchFamily="34" charset="-122"/>
              <a:ea typeface="Microsoft YaHei" panose="020B0503020204020204" pitchFamily="34" charset="-122"/>
            </a:endParaRPr>
          </a:p>
        </p:txBody>
      </p:sp>
      <p:sp>
        <p:nvSpPr>
          <p:cNvPr id="17" name="矩形标注 6">
            <a:extLst>
              <a:ext uri="{FF2B5EF4-FFF2-40B4-BE49-F238E27FC236}">
                <a16:creationId xmlns:a16="http://schemas.microsoft.com/office/drawing/2014/main" id="{07186218-F3D8-463E-A548-0EEA73D66526}"/>
              </a:ext>
            </a:extLst>
          </p:cNvPr>
          <p:cNvSpPr/>
          <p:nvPr/>
        </p:nvSpPr>
        <p:spPr>
          <a:xfrm>
            <a:off x="5748528" y="4705443"/>
            <a:ext cx="5675376" cy="830917"/>
          </a:xfrm>
          <a:prstGeom prst="wedgeRectCallout">
            <a:avLst>
              <a:gd name="adj1" fmla="val -33815"/>
              <a:gd name="adj2" fmla="val 70896"/>
            </a:avLst>
          </a:prstGeom>
          <a:solidFill>
            <a:srgbClr val="7FC8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9225">
              <a:lnSpc>
                <a:spcPct val="130000"/>
              </a:lnSpc>
              <a:spcBef>
                <a:spcPts val="600"/>
              </a:spcBef>
            </a:pPr>
            <a:r>
              <a:rPr kumimoji="1" lang="en-US" altLang="zh-CN" sz="2000" dirty="0">
                <a:solidFill>
                  <a:srgbClr val="7030A0"/>
                </a:solidFill>
                <a:latin typeface="Microsoft YaHei" panose="020B0503020204020204" pitchFamily="34" charset="-122"/>
                <a:ea typeface="Microsoft YaHei" panose="020B0503020204020204" pitchFamily="34" charset="-122"/>
              </a:rPr>
              <a:t>Auth Key Management(AKM) </a:t>
            </a:r>
            <a:r>
              <a:rPr kumimoji="1" lang="en-US" altLang="zh-CN" sz="2000" dirty="0" err="1">
                <a:solidFill>
                  <a:srgbClr val="7030A0"/>
                </a:solidFill>
                <a:latin typeface="Microsoft YaHei" panose="020B0503020204020204" pitchFamily="34" charset="-122"/>
                <a:ea typeface="Microsoft YaHei" panose="020B0503020204020204" pitchFamily="34" charset="-122"/>
              </a:rPr>
              <a:t>type:Opportunistic</a:t>
            </a:r>
            <a:r>
              <a:rPr kumimoji="1" lang="en-US" altLang="zh-CN" sz="2000" dirty="0">
                <a:solidFill>
                  <a:srgbClr val="7030A0"/>
                </a:solidFill>
                <a:latin typeface="Microsoft YaHei" panose="020B0503020204020204" pitchFamily="34" charset="-122"/>
                <a:ea typeface="Microsoft YaHei" panose="020B0503020204020204" pitchFamily="34" charset="-122"/>
              </a:rPr>
              <a:t> Wireless Encryption</a:t>
            </a:r>
            <a:r>
              <a:rPr kumimoji="1" lang="zh-CN" altLang="en-US" sz="2000" dirty="0">
                <a:solidFill>
                  <a:srgbClr val="7030A0"/>
                </a:solidFill>
                <a:latin typeface="Microsoft YaHei" panose="020B0503020204020204" pitchFamily="34" charset="-122"/>
                <a:ea typeface="Microsoft YaHei" panose="020B0503020204020204" pitchFamily="34" charset="-122"/>
              </a:rPr>
              <a:t>（</a:t>
            </a:r>
            <a:r>
              <a:rPr kumimoji="1" lang="en-US" altLang="zh-CN" sz="2000" dirty="0">
                <a:solidFill>
                  <a:srgbClr val="7030A0"/>
                </a:solidFill>
                <a:latin typeface="Microsoft YaHei" panose="020B0503020204020204" pitchFamily="34" charset="-122"/>
                <a:ea typeface="Microsoft YaHei" panose="020B0503020204020204" pitchFamily="34" charset="-122"/>
              </a:rPr>
              <a:t>18</a:t>
            </a:r>
            <a:r>
              <a:rPr kumimoji="1" lang="zh-CN" altLang="en-US" sz="2000" dirty="0">
                <a:solidFill>
                  <a:srgbClr val="7030A0"/>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60209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1F6011C-EFBE-4233-B40F-17A85E9D4A7F}"/>
              </a:ext>
            </a:extLst>
          </p:cNvPr>
          <p:cNvSpPr>
            <a:spLocks noGrp="1"/>
          </p:cNvSpPr>
          <p:nvPr>
            <p:ph type="sldNum" sz="quarter" idx="12"/>
          </p:nvPr>
        </p:nvSpPr>
        <p:spPr>
          <a:xfrm>
            <a:off x="9448800" y="6482538"/>
            <a:ext cx="2743200" cy="365125"/>
          </a:xfrm>
        </p:spPr>
        <p:txBody>
          <a:bodyPr/>
          <a:lstStyle/>
          <a:p>
            <a:fld id="{8D4D1E41-7A09-AB4A-A4E1-09765ADA2698}" type="slidenum">
              <a:rPr kumimoji="1" lang="zh-CN" altLang="en-US" smtClean="0"/>
              <a:pPr/>
              <a:t>156</a:t>
            </a:fld>
            <a:endParaRPr kumimoji="1" lang="zh-CN" altLang="en-US" dirty="0"/>
          </a:p>
        </p:txBody>
      </p:sp>
      <p:sp>
        <p:nvSpPr>
          <p:cNvPr id="5" name="标题 1">
            <a:extLst>
              <a:ext uri="{FF2B5EF4-FFF2-40B4-BE49-F238E27FC236}">
                <a16:creationId xmlns:a16="http://schemas.microsoft.com/office/drawing/2014/main" id="{0787D470-34B9-4B0D-9485-6A99EB62A743}"/>
              </a:ext>
            </a:extLst>
          </p:cNvPr>
          <p:cNvSpPr txBox="1">
            <a:spLocks/>
          </p:cNvSpPr>
          <p:nvPr/>
        </p:nvSpPr>
        <p:spPr>
          <a:xfrm>
            <a:off x="1459908" y="5175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r>
              <a:rPr lang="zh-CN" altLang="en-US" dirty="0"/>
              <a:t>无线网络安全 </a:t>
            </a:r>
            <a:r>
              <a:rPr lang="en-US" altLang="zh-CN" sz="3200" dirty="0"/>
              <a:t>(3/11)</a:t>
            </a:r>
            <a:endParaRPr lang="zh-CN" altLang="en-US" dirty="0"/>
          </a:p>
        </p:txBody>
      </p:sp>
      <p:sp>
        <p:nvSpPr>
          <p:cNvPr id="9" name="Title 1">
            <a:extLst>
              <a:ext uri="{FF2B5EF4-FFF2-40B4-BE49-F238E27FC236}">
                <a16:creationId xmlns:a16="http://schemas.microsoft.com/office/drawing/2014/main" id="{96E85C81-33A3-485E-BA64-6F629FF10E33}"/>
              </a:ext>
            </a:extLst>
          </p:cNvPr>
          <p:cNvSpPr txBox="1">
            <a:spLocks/>
          </p:cNvSpPr>
          <p:nvPr/>
        </p:nvSpPr>
        <p:spPr>
          <a:xfrm>
            <a:off x="838200" y="1272284"/>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marL="571500" indent="-571500">
              <a:buFont typeface="Wingdings" panose="05000000000000000000" pitchFamily="2" charset="2"/>
              <a:buChar char="Ø"/>
            </a:pPr>
            <a:r>
              <a:rPr lang="en-US" altLang="zh-CN" sz="3600" b="0" dirty="0">
                <a:solidFill>
                  <a:srgbClr val="7030A0"/>
                </a:solidFill>
                <a:latin typeface="微软雅黑" pitchFamily="34" charset="-122"/>
                <a:ea typeface="微软雅黑" pitchFamily="34" charset="-122"/>
              </a:rPr>
              <a:t>WPA3——</a:t>
            </a:r>
            <a:r>
              <a:rPr lang="zh-CN" altLang="en-US" sz="3600" b="0" dirty="0">
                <a:solidFill>
                  <a:srgbClr val="7030A0"/>
                </a:solidFill>
                <a:latin typeface="微软雅黑" pitchFamily="34" charset="-122"/>
                <a:ea typeface="微软雅黑" pitchFamily="34" charset="-122"/>
              </a:rPr>
              <a:t>引入对等实体同时验证</a:t>
            </a:r>
            <a:r>
              <a:rPr lang="en-US" altLang="zh-CN" sz="3600" b="0" dirty="0">
                <a:solidFill>
                  <a:srgbClr val="7030A0"/>
                </a:solidFill>
                <a:latin typeface="微软雅黑" pitchFamily="34" charset="-122"/>
                <a:ea typeface="微软雅黑" pitchFamily="34" charset="-122"/>
              </a:rPr>
              <a:t>SEA</a:t>
            </a:r>
          </a:p>
          <a:p>
            <a:pPr marL="1028700" lvl="1" indent="-571500">
              <a:buFont typeface="Wingdings" panose="05000000000000000000" pitchFamily="2" charset="2"/>
              <a:buChar char="Ø"/>
            </a:pPr>
            <a:endParaRPr lang="en-US" altLang="zh-CN" sz="1000" b="0" dirty="0">
              <a:latin typeface="微软雅黑" pitchFamily="34" charset="-122"/>
              <a:ea typeface="微软雅黑" pitchFamily="34" charset="-122"/>
            </a:endParaRPr>
          </a:p>
        </p:txBody>
      </p:sp>
      <p:sp>
        <p:nvSpPr>
          <p:cNvPr id="10" name="Title 1">
            <a:extLst>
              <a:ext uri="{FF2B5EF4-FFF2-40B4-BE49-F238E27FC236}">
                <a16:creationId xmlns:a16="http://schemas.microsoft.com/office/drawing/2014/main" id="{6455CFC3-4709-49C3-8AA3-EEE8493AE2D2}"/>
              </a:ext>
            </a:extLst>
          </p:cNvPr>
          <p:cNvSpPr txBox="1">
            <a:spLocks/>
          </p:cNvSpPr>
          <p:nvPr/>
        </p:nvSpPr>
        <p:spPr>
          <a:xfrm>
            <a:off x="167794" y="1935246"/>
            <a:ext cx="3562124" cy="419933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marL="571500" indent="-571500">
              <a:lnSpc>
                <a:spcPct val="150000"/>
              </a:lnSpc>
              <a:buFont typeface="Arial" panose="020B0604020202020204" pitchFamily="34" charset="0"/>
              <a:buChar char="•"/>
            </a:pPr>
            <a:r>
              <a:rPr lang="en-US" altLang="zh-CN" sz="2800" b="0" dirty="0">
                <a:solidFill>
                  <a:srgbClr val="7030A0"/>
                </a:solidFill>
                <a:latin typeface="微软雅黑" pitchFamily="34" charset="-122"/>
                <a:ea typeface="微软雅黑" pitchFamily="34" charset="-122"/>
              </a:rPr>
              <a:t>SAE</a:t>
            </a:r>
            <a:r>
              <a:rPr lang="zh-CN" altLang="en-US" sz="2800" b="0" dirty="0">
                <a:solidFill>
                  <a:srgbClr val="7030A0"/>
                </a:solidFill>
                <a:latin typeface="微软雅黑" pitchFamily="34" charset="-122"/>
                <a:ea typeface="微软雅黑" pitchFamily="34" charset="-122"/>
              </a:rPr>
              <a:t>针对加密网络</a:t>
            </a:r>
            <a:r>
              <a:rPr lang="zh-CN" altLang="en-US" sz="2800" b="0" dirty="0">
                <a:solidFill>
                  <a:schemeClr val="tx1"/>
                </a:solidFill>
                <a:latin typeface="微软雅黑" pitchFamily="34" charset="-122"/>
                <a:ea typeface="微软雅黑" pitchFamily="34" charset="-122"/>
              </a:rPr>
              <a:t>，</a:t>
            </a:r>
            <a:r>
              <a:rPr lang="en-US" altLang="zh-CN" sz="2800" b="0" dirty="0">
                <a:solidFill>
                  <a:schemeClr val="tx1"/>
                </a:solidFill>
                <a:latin typeface="微软雅黑" pitchFamily="34" charset="-122"/>
                <a:ea typeface="微软雅黑" pitchFamily="34" charset="-122"/>
              </a:rPr>
              <a:t> </a:t>
            </a:r>
            <a:r>
              <a:rPr lang="zh-CN" altLang="en-US" sz="2800" b="0" dirty="0">
                <a:solidFill>
                  <a:schemeClr val="tx1"/>
                </a:solidFill>
                <a:latin typeface="微软雅黑" pitchFamily="34" charset="-122"/>
                <a:ea typeface="微软雅黑" pitchFamily="34" charset="-122"/>
              </a:rPr>
              <a:t>是一种密钥交换协议（蜻蜓握手协议）</a:t>
            </a:r>
            <a:endParaRPr lang="en-US" altLang="zh-CN" sz="2800" b="0" dirty="0">
              <a:solidFill>
                <a:schemeClr val="tx1"/>
              </a:solidFill>
              <a:latin typeface="微软雅黑" pitchFamily="34" charset="-122"/>
              <a:ea typeface="微软雅黑" pitchFamily="34" charset="-122"/>
            </a:endParaRPr>
          </a:p>
          <a:p>
            <a:pPr marL="571500" indent="-571500">
              <a:lnSpc>
                <a:spcPct val="150000"/>
              </a:lnSpc>
              <a:buFont typeface="Arial" panose="020B0604020202020204" pitchFamily="34" charset="0"/>
              <a:buChar char="•"/>
            </a:pPr>
            <a:r>
              <a:rPr lang="en-US" altLang="zh-CN" sz="2800" b="0" dirty="0">
                <a:solidFill>
                  <a:schemeClr val="tx1"/>
                </a:solidFill>
                <a:latin typeface="微软雅黑" pitchFamily="34" charset="-122"/>
                <a:ea typeface="微软雅黑" pitchFamily="34" charset="-122"/>
              </a:rPr>
              <a:t>SAE</a:t>
            </a:r>
            <a:r>
              <a:rPr lang="zh-CN" altLang="en-US" sz="2800" b="0" dirty="0">
                <a:solidFill>
                  <a:schemeClr val="tx1"/>
                </a:solidFill>
                <a:latin typeface="微软雅黑" pitchFamily="34" charset="-122"/>
                <a:ea typeface="微软雅黑" pitchFamily="34" charset="-122"/>
              </a:rPr>
              <a:t>握手协议针对每个客户端协商新的成对主密钥</a:t>
            </a:r>
            <a:r>
              <a:rPr lang="en-US" altLang="zh-CN" sz="2800" b="0" dirty="0">
                <a:solidFill>
                  <a:schemeClr val="tx1"/>
                </a:solidFill>
                <a:latin typeface="微软雅黑" pitchFamily="34" charset="-122"/>
                <a:ea typeface="微软雅黑" pitchFamily="34" charset="-122"/>
              </a:rPr>
              <a:t>PMK</a:t>
            </a:r>
            <a:r>
              <a:rPr lang="zh-CN" altLang="en-US" sz="2800" b="0" dirty="0">
                <a:solidFill>
                  <a:schemeClr val="tx1"/>
                </a:solidFill>
                <a:latin typeface="微软雅黑" pitchFamily="34" charset="-122"/>
                <a:ea typeface="微软雅黑" pitchFamily="34" charset="-122"/>
              </a:rPr>
              <a:t>，通过传统的四次握手生成新</a:t>
            </a:r>
            <a:r>
              <a:rPr lang="en-US" altLang="zh-CN" sz="2800" b="0" dirty="0">
                <a:solidFill>
                  <a:schemeClr val="tx1"/>
                </a:solidFill>
                <a:latin typeface="微软雅黑" pitchFamily="34" charset="-122"/>
                <a:ea typeface="微软雅黑" pitchFamily="34" charset="-122"/>
              </a:rPr>
              <a:t>PMK</a:t>
            </a:r>
            <a:r>
              <a:rPr lang="zh-CN" altLang="en-US" sz="2800" b="0" dirty="0">
                <a:solidFill>
                  <a:schemeClr val="tx1"/>
                </a:solidFill>
                <a:latin typeface="微软雅黑" pitchFamily="34" charset="-122"/>
                <a:ea typeface="微软雅黑" pitchFamily="34" charset="-122"/>
              </a:rPr>
              <a:t>，用新</a:t>
            </a:r>
            <a:r>
              <a:rPr lang="en-US" altLang="zh-CN" sz="2800" b="0" dirty="0">
                <a:solidFill>
                  <a:schemeClr val="tx1"/>
                </a:solidFill>
                <a:latin typeface="微软雅黑" pitchFamily="34" charset="-122"/>
                <a:ea typeface="微软雅黑" pitchFamily="34" charset="-122"/>
              </a:rPr>
              <a:t>PMK</a:t>
            </a:r>
            <a:r>
              <a:rPr lang="zh-CN" altLang="en-US" sz="2800" b="0" dirty="0">
                <a:solidFill>
                  <a:schemeClr val="tx1"/>
                </a:solidFill>
                <a:latin typeface="微软雅黑" pitchFamily="34" charset="-122"/>
                <a:ea typeface="微软雅黑" pitchFamily="34" charset="-122"/>
              </a:rPr>
              <a:t>生成成对临时秘钥</a:t>
            </a:r>
            <a:r>
              <a:rPr lang="en-US" altLang="zh-CN" sz="2800" b="0" dirty="0">
                <a:solidFill>
                  <a:schemeClr val="tx1"/>
                </a:solidFill>
                <a:latin typeface="微软雅黑" pitchFamily="34" charset="-122"/>
                <a:ea typeface="微软雅黑" pitchFamily="34" charset="-122"/>
              </a:rPr>
              <a:t>PTK</a:t>
            </a:r>
            <a:endParaRPr lang="en-US" altLang="zh-CN" sz="600" dirty="0">
              <a:latin typeface="微软雅黑" pitchFamily="34" charset="-122"/>
              <a:ea typeface="微软雅黑" pitchFamily="34" charset="-122"/>
            </a:endParaRPr>
          </a:p>
          <a:p>
            <a:pPr marL="1028700" lvl="1" indent="-571500">
              <a:lnSpc>
                <a:spcPct val="150000"/>
              </a:lnSpc>
              <a:buFont typeface="Arial" panose="020B0604020202020204" pitchFamily="34" charset="0"/>
              <a:buChar char="•"/>
            </a:pPr>
            <a:endParaRPr lang="en-US" altLang="zh-CN" sz="600" b="0" dirty="0">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EFC72BDA-8F32-4BA7-B674-E81AF031928F}"/>
              </a:ext>
            </a:extLst>
          </p:cNvPr>
          <p:cNvSpPr txBox="1"/>
          <p:nvPr/>
        </p:nvSpPr>
        <p:spPr>
          <a:xfrm>
            <a:off x="8605295" y="5528814"/>
            <a:ext cx="2743200" cy="461665"/>
          </a:xfrm>
          <a:prstGeom prst="rect">
            <a:avLst/>
          </a:prstGeom>
          <a:noFill/>
        </p:spPr>
        <p:txBody>
          <a:bodyPr wrap="square">
            <a:spAutoFit/>
          </a:bodyPr>
          <a:lstStyle/>
          <a:p>
            <a:r>
              <a:rPr lang="en-US" altLang="zh-CN" sz="2400" dirty="0">
                <a:solidFill>
                  <a:srgbClr val="7030A0"/>
                </a:solidFill>
                <a:latin typeface="微软雅黑" panose="020B0503020204020204" pitchFamily="34" charset="-122"/>
                <a:ea typeface="微软雅黑" panose="020B0503020204020204" pitchFamily="34" charset="-122"/>
              </a:rPr>
              <a:t>SAE</a:t>
            </a:r>
            <a:r>
              <a:rPr lang="zh-CN" altLang="en-US" sz="2400" dirty="0">
                <a:solidFill>
                  <a:srgbClr val="7030A0"/>
                </a:solidFill>
                <a:latin typeface="微软雅黑" panose="020B0503020204020204" pitchFamily="34" charset="-122"/>
                <a:ea typeface="微软雅黑" panose="020B0503020204020204" pitchFamily="34" charset="-122"/>
              </a:rPr>
              <a:t>认证交互过程</a:t>
            </a:r>
          </a:p>
        </p:txBody>
      </p:sp>
      <p:sp>
        <p:nvSpPr>
          <p:cNvPr id="12" name="页脚占位符 8">
            <a:extLst>
              <a:ext uri="{FF2B5EF4-FFF2-40B4-BE49-F238E27FC236}">
                <a16:creationId xmlns:a16="http://schemas.microsoft.com/office/drawing/2014/main" id="{B287C596-60F9-4581-B327-574F39A30453}"/>
              </a:ext>
            </a:extLst>
          </p:cNvPr>
          <p:cNvSpPr>
            <a:spLocks noGrp="1"/>
          </p:cNvSpPr>
          <p:nvPr>
            <p:ph type="ftr" sz="quarter" idx="11"/>
          </p:nvPr>
        </p:nvSpPr>
        <p:spPr>
          <a:xfrm>
            <a:off x="3581401" y="6559296"/>
            <a:ext cx="4114800" cy="365125"/>
          </a:xfrm>
        </p:spPr>
        <p:txBody>
          <a:bodyPr/>
          <a:lstStyle/>
          <a:p>
            <a:r>
              <a:rPr kumimoji="1" lang="zh-CN" altLang="en-US" dirty="0"/>
              <a:t>引自：</a:t>
            </a:r>
            <a:r>
              <a:rPr kumimoji="1" lang="en-US" altLang="zh-CN" dirty="0"/>
              <a:t>https://zhuanlan.zhihu.com/p/51695002</a:t>
            </a:r>
            <a:endParaRPr kumimoji="1" lang="zh-CN" altLang="en-US" dirty="0"/>
          </a:p>
        </p:txBody>
      </p:sp>
      <p:sp>
        <p:nvSpPr>
          <p:cNvPr id="13" name="日期占位符 9">
            <a:extLst>
              <a:ext uri="{FF2B5EF4-FFF2-40B4-BE49-F238E27FC236}">
                <a16:creationId xmlns:a16="http://schemas.microsoft.com/office/drawing/2014/main" id="{DF5DF9B1-834A-4B49-9925-A881CC23E1BB}"/>
              </a:ext>
            </a:extLst>
          </p:cNvPr>
          <p:cNvSpPr>
            <a:spLocks noGrp="1"/>
          </p:cNvSpPr>
          <p:nvPr>
            <p:ph type="dt" sz="half" idx="10"/>
          </p:nvPr>
        </p:nvSpPr>
        <p:spPr>
          <a:xfrm>
            <a:off x="197335" y="6489303"/>
            <a:ext cx="2743200" cy="365125"/>
          </a:xfrm>
        </p:spPr>
        <p:txBody>
          <a:bodyPr/>
          <a:lstStyle/>
          <a:p>
            <a:r>
              <a:rPr kumimoji="1" lang="en-US" altLang="zh-CN" dirty="0"/>
              <a:t>8.6.4 </a:t>
            </a:r>
            <a:r>
              <a:rPr kumimoji="1" lang="zh-CN" altLang="en-US" dirty="0"/>
              <a:t>无线安全</a:t>
            </a:r>
          </a:p>
        </p:txBody>
      </p:sp>
      <p:sp>
        <p:nvSpPr>
          <p:cNvPr id="2" name="矩形 1">
            <a:extLst>
              <a:ext uri="{FF2B5EF4-FFF2-40B4-BE49-F238E27FC236}">
                <a16:creationId xmlns:a16="http://schemas.microsoft.com/office/drawing/2014/main" id="{D6B5BE88-71A4-45DF-BB3C-C1E300991B69}"/>
              </a:ext>
            </a:extLst>
          </p:cNvPr>
          <p:cNvSpPr/>
          <p:nvPr/>
        </p:nvSpPr>
        <p:spPr>
          <a:xfrm>
            <a:off x="3835760" y="2018335"/>
            <a:ext cx="8163596" cy="39061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85" name="组合 84">
            <a:extLst>
              <a:ext uri="{FF2B5EF4-FFF2-40B4-BE49-F238E27FC236}">
                <a16:creationId xmlns:a16="http://schemas.microsoft.com/office/drawing/2014/main" id="{0CAE3BD9-7C63-4702-A636-4B51C2D4C1F4}"/>
              </a:ext>
            </a:extLst>
          </p:cNvPr>
          <p:cNvGrpSpPr/>
          <p:nvPr/>
        </p:nvGrpSpPr>
        <p:grpSpPr>
          <a:xfrm>
            <a:off x="5673556" y="2985515"/>
            <a:ext cx="4233671" cy="2880000"/>
            <a:chOff x="4565311" y="3429000"/>
            <a:chExt cx="4233671" cy="2880000"/>
          </a:xfrm>
        </p:grpSpPr>
        <p:cxnSp>
          <p:nvCxnSpPr>
            <p:cNvPr id="45" name="直接连接符 44">
              <a:extLst>
                <a:ext uri="{FF2B5EF4-FFF2-40B4-BE49-F238E27FC236}">
                  <a16:creationId xmlns:a16="http://schemas.microsoft.com/office/drawing/2014/main" id="{D6F59C30-512A-455A-86D7-ABE343867CFC}"/>
                </a:ext>
              </a:extLst>
            </p:cNvPr>
            <p:cNvCxnSpPr/>
            <p:nvPr/>
          </p:nvCxnSpPr>
          <p:spPr>
            <a:xfrm>
              <a:off x="4565311" y="3429000"/>
              <a:ext cx="0" cy="2880000"/>
            </a:xfrm>
            <a:prstGeom prst="line">
              <a:avLst/>
            </a:prstGeom>
            <a:ln w="19050">
              <a:solidFill>
                <a:srgbClr val="1D88D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FDF55A8B-B189-4890-AD34-E903E4C7E1D6}"/>
                </a:ext>
              </a:extLst>
            </p:cNvPr>
            <p:cNvCxnSpPr/>
            <p:nvPr/>
          </p:nvCxnSpPr>
          <p:spPr>
            <a:xfrm>
              <a:off x="8798982" y="3429000"/>
              <a:ext cx="0" cy="2880000"/>
            </a:xfrm>
            <a:prstGeom prst="line">
              <a:avLst/>
            </a:prstGeom>
            <a:ln w="19050">
              <a:solidFill>
                <a:srgbClr val="1D88D1"/>
              </a:solidFill>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B97365B1-411F-4248-94D7-28C58782D61B}"/>
              </a:ext>
            </a:extLst>
          </p:cNvPr>
          <p:cNvGrpSpPr/>
          <p:nvPr/>
        </p:nvGrpSpPr>
        <p:grpSpPr>
          <a:xfrm>
            <a:off x="5782532" y="3163031"/>
            <a:ext cx="6332574" cy="923330"/>
            <a:chOff x="4674287" y="3606516"/>
            <a:chExt cx="6332574" cy="923330"/>
          </a:xfrm>
        </p:grpSpPr>
        <p:grpSp>
          <p:nvGrpSpPr>
            <p:cNvPr id="59" name="组合 58">
              <a:extLst>
                <a:ext uri="{FF2B5EF4-FFF2-40B4-BE49-F238E27FC236}">
                  <a16:creationId xmlns:a16="http://schemas.microsoft.com/office/drawing/2014/main" id="{F06D2521-0F44-4A63-896D-93F728159393}"/>
                </a:ext>
              </a:extLst>
            </p:cNvPr>
            <p:cNvGrpSpPr/>
            <p:nvPr/>
          </p:nvGrpSpPr>
          <p:grpSpPr>
            <a:xfrm>
              <a:off x="4674287" y="3757169"/>
              <a:ext cx="3973484" cy="369332"/>
              <a:chOff x="4648887" y="3665729"/>
              <a:chExt cx="3973484" cy="369332"/>
            </a:xfrm>
          </p:grpSpPr>
          <p:cxnSp>
            <p:nvCxnSpPr>
              <p:cNvPr id="49" name="直接箭头连接符 48">
                <a:extLst>
                  <a:ext uri="{FF2B5EF4-FFF2-40B4-BE49-F238E27FC236}">
                    <a16:creationId xmlns:a16="http://schemas.microsoft.com/office/drawing/2014/main" id="{01BA01D2-7401-445E-A54F-7544F6843313}"/>
                  </a:ext>
                </a:extLst>
              </p:cNvPr>
              <p:cNvCxnSpPr/>
              <p:nvPr/>
            </p:nvCxnSpPr>
            <p:spPr>
              <a:xfrm flipV="1">
                <a:off x="4648887" y="4021099"/>
                <a:ext cx="3973484" cy="13087"/>
              </a:xfrm>
              <a:prstGeom prst="straightConnector1">
                <a:avLst/>
              </a:prstGeom>
              <a:ln w="19050">
                <a:solidFill>
                  <a:srgbClr val="1D88D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8A5392AF-2DFD-484A-8301-07D80FC62CB4}"/>
                  </a:ext>
                </a:extLst>
              </p:cNvPr>
              <p:cNvSpPr txBox="1"/>
              <p:nvPr/>
            </p:nvSpPr>
            <p:spPr>
              <a:xfrm>
                <a:off x="4830567" y="3665729"/>
                <a:ext cx="369086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SAE </a:t>
                </a:r>
                <a:r>
                  <a:rPr lang="zh-CN" altLang="en-US" dirty="0">
                    <a:latin typeface="微软雅黑" panose="020B0503020204020204" pitchFamily="34" charset="-122"/>
                    <a:ea typeface="微软雅黑" panose="020B0503020204020204" pitchFamily="34" charset="-122"/>
                  </a:rPr>
                  <a:t>认证（</a:t>
                </a:r>
                <a:r>
                  <a:rPr lang="en-US" altLang="zh-CN" dirty="0">
                    <a:latin typeface="微软雅黑" panose="020B0503020204020204" pitchFamily="34" charset="-122"/>
                    <a:ea typeface="微软雅黑" panose="020B0503020204020204" pitchFamily="34" charset="-122"/>
                  </a:rPr>
                  <a:t>STA </a:t>
                </a:r>
                <a:r>
                  <a:rPr lang="zh-CN" altLang="en-US" dirty="0">
                    <a:latin typeface="微软雅黑" panose="020B0503020204020204" pitchFamily="34" charset="-122"/>
                    <a:ea typeface="微软雅黑" panose="020B0503020204020204" pitchFamily="34" charset="-122"/>
                  </a:rPr>
                  <a:t>随机数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元素点</a:t>
                </a:r>
                <a:r>
                  <a:rPr lang="en-US" altLang="zh-CN" dirty="0">
                    <a:latin typeface="微软雅黑" panose="020B0503020204020204" pitchFamily="34" charset="-122"/>
                    <a:ea typeface="微软雅黑" panose="020B0503020204020204" pitchFamily="34" charset="-122"/>
                  </a:rPr>
                  <a:t>PE</a:t>
                </a:r>
                <a:r>
                  <a:rPr lang="zh-CN" altLang="en-US" dirty="0">
                    <a:latin typeface="微软雅黑" panose="020B0503020204020204" pitchFamily="34" charset="-122"/>
                    <a:ea typeface="微软雅黑" panose="020B0503020204020204" pitchFamily="34" charset="-122"/>
                  </a:rPr>
                  <a:t>）</a:t>
                </a:r>
              </a:p>
            </p:txBody>
          </p:sp>
        </p:grpSp>
        <p:sp>
          <p:nvSpPr>
            <p:cNvPr id="51" name="文本框 50">
              <a:extLst>
                <a:ext uri="{FF2B5EF4-FFF2-40B4-BE49-F238E27FC236}">
                  <a16:creationId xmlns:a16="http://schemas.microsoft.com/office/drawing/2014/main" id="{1AA9EF7F-14B9-41E9-AE78-660009CA2EA0}"/>
                </a:ext>
              </a:extLst>
            </p:cNvPr>
            <p:cNvSpPr txBox="1"/>
            <p:nvPr/>
          </p:nvSpPr>
          <p:spPr>
            <a:xfrm>
              <a:off x="8851485" y="3606516"/>
              <a:ext cx="2155376" cy="92333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AP</a:t>
              </a:r>
              <a:r>
                <a:rPr lang="zh-CN" altLang="en-US" dirty="0">
                  <a:latin typeface="微软雅黑" panose="020B0503020204020204" pitchFamily="34" charset="-122"/>
                  <a:ea typeface="微软雅黑" panose="020B0503020204020204" pitchFamily="34" charset="-122"/>
                </a:rPr>
                <a:t>生成</a:t>
              </a:r>
              <a:r>
                <a:rPr lang="en-US" altLang="zh-CN" dirty="0">
                  <a:latin typeface="微软雅黑" panose="020B0503020204020204" pitchFamily="34" charset="-122"/>
                  <a:ea typeface="微软雅黑" panose="020B0503020204020204" pitchFamily="34" charset="-122"/>
                </a:rPr>
                <a:t>AP</a:t>
              </a:r>
              <a:r>
                <a:rPr lang="zh-CN" altLang="en-US" dirty="0">
                  <a:latin typeface="微软雅黑" panose="020B0503020204020204" pitchFamily="34" charset="-122"/>
                  <a:ea typeface="微软雅黑" panose="020B0503020204020204" pitchFamily="34" charset="-122"/>
                </a:rPr>
                <a:t>随机数，根据</a:t>
              </a:r>
              <a:r>
                <a:rPr lang="en-US" altLang="zh-CN" dirty="0">
                  <a:latin typeface="微软雅黑" panose="020B0503020204020204" pitchFamily="34" charset="-122"/>
                  <a:ea typeface="微软雅黑" panose="020B0503020204020204" pitchFamily="34" charset="-122"/>
                </a:rPr>
                <a:t>STA</a:t>
              </a:r>
              <a:r>
                <a:rPr lang="zh-CN" altLang="en-US" dirty="0">
                  <a:latin typeface="微软雅黑" panose="020B0503020204020204" pitchFamily="34" charset="-122"/>
                  <a:ea typeface="微软雅黑" panose="020B0503020204020204" pitchFamily="34" charset="-122"/>
                </a:rPr>
                <a:t>随机数和</a:t>
              </a:r>
              <a:r>
                <a:rPr lang="en-US" altLang="zh-CN" dirty="0">
                  <a:latin typeface="微软雅黑" panose="020B0503020204020204" pitchFamily="34" charset="-122"/>
                  <a:ea typeface="微软雅黑" panose="020B0503020204020204" pitchFamily="34" charset="-122"/>
                </a:rPr>
                <a:t>PE</a:t>
              </a:r>
              <a:r>
                <a:rPr lang="zh-CN" altLang="en-US" dirty="0">
                  <a:latin typeface="微软雅黑" panose="020B0503020204020204" pitchFamily="34" charset="-122"/>
                  <a:ea typeface="微软雅黑" panose="020B0503020204020204" pitchFamily="34" charset="-122"/>
                </a:rPr>
                <a:t>计算成对主密钥</a:t>
              </a:r>
            </a:p>
          </p:txBody>
        </p:sp>
      </p:grpSp>
      <p:grpSp>
        <p:nvGrpSpPr>
          <p:cNvPr id="87" name="组合 86">
            <a:extLst>
              <a:ext uri="{FF2B5EF4-FFF2-40B4-BE49-F238E27FC236}">
                <a16:creationId xmlns:a16="http://schemas.microsoft.com/office/drawing/2014/main" id="{9DC62452-54BF-4D04-AC1E-A9DC9B022EAF}"/>
              </a:ext>
            </a:extLst>
          </p:cNvPr>
          <p:cNvGrpSpPr/>
          <p:nvPr/>
        </p:nvGrpSpPr>
        <p:grpSpPr>
          <a:xfrm>
            <a:off x="4039476" y="3677929"/>
            <a:ext cx="5721620" cy="1200329"/>
            <a:chOff x="2931231" y="4121414"/>
            <a:chExt cx="5721620" cy="1200329"/>
          </a:xfrm>
        </p:grpSpPr>
        <p:grpSp>
          <p:nvGrpSpPr>
            <p:cNvPr id="60" name="组合 59">
              <a:extLst>
                <a:ext uri="{FF2B5EF4-FFF2-40B4-BE49-F238E27FC236}">
                  <a16:creationId xmlns:a16="http://schemas.microsoft.com/office/drawing/2014/main" id="{55AE2913-F0E9-4AC6-A09E-1A5214639753}"/>
                </a:ext>
              </a:extLst>
            </p:cNvPr>
            <p:cNvGrpSpPr/>
            <p:nvPr/>
          </p:nvGrpSpPr>
          <p:grpSpPr>
            <a:xfrm>
              <a:off x="4679367" y="4367091"/>
              <a:ext cx="3973484" cy="388455"/>
              <a:chOff x="4653967" y="4062291"/>
              <a:chExt cx="3973484" cy="388455"/>
            </a:xfrm>
          </p:grpSpPr>
          <p:cxnSp>
            <p:nvCxnSpPr>
              <p:cNvPr id="52" name="直接箭头连接符 51">
                <a:extLst>
                  <a:ext uri="{FF2B5EF4-FFF2-40B4-BE49-F238E27FC236}">
                    <a16:creationId xmlns:a16="http://schemas.microsoft.com/office/drawing/2014/main" id="{BB9C336B-7292-4A6E-BBE2-70BF23CD052E}"/>
                  </a:ext>
                </a:extLst>
              </p:cNvPr>
              <p:cNvCxnSpPr>
                <a:cxnSpLocks/>
              </p:cNvCxnSpPr>
              <p:nvPr/>
            </p:nvCxnSpPr>
            <p:spPr>
              <a:xfrm rot="10800000" flipV="1">
                <a:off x="4653967" y="4437659"/>
                <a:ext cx="3973484" cy="13087"/>
              </a:xfrm>
              <a:prstGeom prst="straightConnector1">
                <a:avLst/>
              </a:prstGeom>
              <a:ln w="19050">
                <a:solidFill>
                  <a:srgbClr val="1D88D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35972210-E7A9-4904-90F1-82FF71E71B15}"/>
                  </a:ext>
                </a:extLst>
              </p:cNvPr>
              <p:cNvSpPr txBox="1"/>
              <p:nvPr/>
            </p:nvSpPr>
            <p:spPr>
              <a:xfrm>
                <a:off x="4888441" y="4062291"/>
                <a:ext cx="369086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SAE </a:t>
                </a:r>
                <a:r>
                  <a:rPr lang="zh-CN" altLang="en-US" dirty="0">
                    <a:latin typeface="微软雅黑" panose="020B0503020204020204" pitchFamily="34" charset="-122"/>
                    <a:ea typeface="微软雅黑" panose="020B0503020204020204" pitchFamily="34" charset="-122"/>
                  </a:rPr>
                  <a:t>认证（</a:t>
                </a:r>
                <a:r>
                  <a:rPr lang="en-US" altLang="zh-CN" dirty="0">
                    <a:latin typeface="微软雅黑" panose="020B0503020204020204" pitchFamily="34" charset="-122"/>
                    <a:ea typeface="微软雅黑" panose="020B0503020204020204" pitchFamily="34" charset="-122"/>
                  </a:rPr>
                  <a:t>AP </a:t>
                </a:r>
                <a:r>
                  <a:rPr lang="zh-CN" altLang="en-US" dirty="0">
                    <a:latin typeface="微软雅黑" panose="020B0503020204020204" pitchFamily="34" charset="-122"/>
                    <a:ea typeface="微软雅黑" panose="020B0503020204020204" pitchFamily="34" charset="-122"/>
                  </a:rPr>
                  <a:t>随机数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元素点</a:t>
                </a:r>
                <a:r>
                  <a:rPr lang="en-US" altLang="zh-CN" dirty="0">
                    <a:latin typeface="微软雅黑" panose="020B0503020204020204" pitchFamily="34" charset="-122"/>
                    <a:ea typeface="微软雅黑" panose="020B0503020204020204" pitchFamily="34" charset="-122"/>
                  </a:rPr>
                  <a:t>PE</a:t>
                </a:r>
                <a:r>
                  <a:rPr lang="zh-CN" altLang="en-US" dirty="0">
                    <a:latin typeface="微软雅黑" panose="020B0503020204020204" pitchFamily="34" charset="-122"/>
                    <a:ea typeface="微软雅黑" panose="020B0503020204020204" pitchFamily="34" charset="-122"/>
                  </a:rPr>
                  <a:t>）</a:t>
                </a:r>
              </a:p>
            </p:txBody>
          </p:sp>
        </p:grpSp>
        <p:sp>
          <p:nvSpPr>
            <p:cNvPr id="58" name="文本框 57">
              <a:extLst>
                <a:ext uri="{FF2B5EF4-FFF2-40B4-BE49-F238E27FC236}">
                  <a16:creationId xmlns:a16="http://schemas.microsoft.com/office/drawing/2014/main" id="{D03D22CD-79AA-4EA2-93FA-3DB437D29C78}"/>
                </a:ext>
              </a:extLst>
            </p:cNvPr>
            <p:cNvSpPr txBox="1"/>
            <p:nvPr/>
          </p:nvSpPr>
          <p:spPr>
            <a:xfrm>
              <a:off x="2931231" y="4121414"/>
              <a:ext cx="1718795" cy="1200329"/>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STA</a:t>
              </a:r>
              <a:r>
                <a:rPr lang="zh-CN" altLang="en-US" dirty="0">
                  <a:latin typeface="微软雅黑" panose="020B0503020204020204" pitchFamily="34" charset="-122"/>
                  <a:ea typeface="微软雅黑" panose="020B0503020204020204" pitchFamily="34" charset="-122"/>
                </a:rPr>
                <a:t>根据双方的随机数和</a:t>
              </a:r>
              <a:r>
                <a:rPr lang="en-US" altLang="zh-CN" dirty="0">
                  <a:latin typeface="微软雅黑" panose="020B0503020204020204" pitchFamily="34" charset="-122"/>
                  <a:ea typeface="微软雅黑" panose="020B0503020204020204" pitchFamily="34" charset="-122"/>
                </a:rPr>
                <a:t>PE</a:t>
              </a:r>
              <a:r>
                <a:rPr lang="zh-CN" altLang="en-US" dirty="0">
                  <a:latin typeface="微软雅黑" panose="020B0503020204020204" pitchFamily="34" charset="-122"/>
                  <a:ea typeface="微软雅黑" panose="020B0503020204020204" pitchFamily="34" charset="-122"/>
                </a:rPr>
                <a:t>计算成对主密钥</a:t>
              </a:r>
            </a:p>
          </p:txBody>
        </p:sp>
      </p:grpSp>
      <p:grpSp>
        <p:nvGrpSpPr>
          <p:cNvPr id="88" name="组合 87">
            <a:extLst>
              <a:ext uri="{FF2B5EF4-FFF2-40B4-BE49-F238E27FC236}">
                <a16:creationId xmlns:a16="http://schemas.microsoft.com/office/drawing/2014/main" id="{055066B0-3F7F-4CF8-9535-FC010CCE95C7}"/>
              </a:ext>
            </a:extLst>
          </p:cNvPr>
          <p:cNvGrpSpPr/>
          <p:nvPr/>
        </p:nvGrpSpPr>
        <p:grpSpPr>
          <a:xfrm>
            <a:off x="5780998" y="4470412"/>
            <a:ext cx="6349272" cy="923330"/>
            <a:chOff x="4672753" y="4913897"/>
            <a:chExt cx="6349272" cy="923330"/>
          </a:xfrm>
        </p:grpSpPr>
        <p:grpSp>
          <p:nvGrpSpPr>
            <p:cNvPr id="75" name="组合 74">
              <a:extLst>
                <a:ext uri="{FF2B5EF4-FFF2-40B4-BE49-F238E27FC236}">
                  <a16:creationId xmlns:a16="http://schemas.microsoft.com/office/drawing/2014/main" id="{50ED064C-FDCD-44D9-B1FD-42E804417305}"/>
                </a:ext>
              </a:extLst>
            </p:cNvPr>
            <p:cNvGrpSpPr/>
            <p:nvPr/>
          </p:nvGrpSpPr>
          <p:grpSpPr>
            <a:xfrm>
              <a:off x="4672753" y="4996450"/>
              <a:ext cx="4127897" cy="369332"/>
              <a:chOff x="4648887" y="3665729"/>
              <a:chExt cx="4127897" cy="369332"/>
            </a:xfrm>
          </p:grpSpPr>
          <p:cxnSp>
            <p:nvCxnSpPr>
              <p:cNvPr id="76" name="直接箭头连接符 75">
                <a:extLst>
                  <a:ext uri="{FF2B5EF4-FFF2-40B4-BE49-F238E27FC236}">
                    <a16:creationId xmlns:a16="http://schemas.microsoft.com/office/drawing/2014/main" id="{1E7EED37-B110-4239-9B3B-14B13E91000E}"/>
                  </a:ext>
                </a:extLst>
              </p:cNvPr>
              <p:cNvCxnSpPr/>
              <p:nvPr/>
            </p:nvCxnSpPr>
            <p:spPr>
              <a:xfrm flipV="1">
                <a:off x="4648887" y="4021099"/>
                <a:ext cx="3973484" cy="13087"/>
              </a:xfrm>
              <a:prstGeom prst="straightConnector1">
                <a:avLst/>
              </a:prstGeom>
              <a:ln w="19050">
                <a:solidFill>
                  <a:srgbClr val="1D88D1"/>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38E09B66-27D7-42AA-B225-3DB6B496E013}"/>
                  </a:ext>
                </a:extLst>
              </p:cNvPr>
              <p:cNvSpPr txBox="1"/>
              <p:nvPr/>
            </p:nvSpPr>
            <p:spPr>
              <a:xfrm>
                <a:off x="4671041" y="3665729"/>
                <a:ext cx="410574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SAE </a:t>
                </a:r>
                <a:r>
                  <a:rPr lang="zh-CN" altLang="en-US" dirty="0">
                    <a:latin typeface="微软雅黑" panose="020B0503020204020204" pitchFamily="34" charset="-122"/>
                    <a:ea typeface="微软雅黑" panose="020B0503020204020204" pitchFamily="34" charset="-122"/>
                  </a:rPr>
                  <a:t>认证（成对主密钥</a:t>
                </a:r>
                <a:r>
                  <a:rPr lang="en-US" altLang="zh-CN" dirty="0">
                    <a:latin typeface="微软雅黑" panose="020B0503020204020204" pitchFamily="34" charset="-122"/>
                    <a:ea typeface="微软雅黑" panose="020B0503020204020204" pitchFamily="34" charset="-122"/>
                  </a:rPr>
                  <a:t>+Key</a:t>
                </a:r>
                <a:r>
                  <a:rPr lang="zh-CN" altLang="en-US" dirty="0">
                    <a:latin typeface="微软雅黑" panose="020B0503020204020204" pitchFamily="34" charset="-122"/>
                    <a:ea typeface="微软雅黑" panose="020B0503020204020204" pitchFamily="34" charset="-122"/>
                  </a:rPr>
                  <a:t>确认密钥）</a:t>
                </a:r>
              </a:p>
            </p:txBody>
          </p:sp>
        </p:grpSp>
        <p:sp>
          <p:nvSpPr>
            <p:cNvPr id="81" name="文本框 80">
              <a:extLst>
                <a:ext uri="{FF2B5EF4-FFF2-40B4-BE49-F238E27FC236}">
                  <a16:creationId xmlns:a16="http://schemas.microsoft.com/office/drawing/2014/main" id="{5B653D12-3CC6-43F5-BF55-0F60850D0E29}"/>
                </a:ext>
              </a:extLst>
            </p:cNvPr>
            <p:cNvSpPr txBox="1"/>
            <p:nvPr/>
          </p:nvSpPr>
          <p:spPr>
            <a:xfrm>
              <a:off x="8866648" y="4913897"/>
              <a:ext cx="2155377" cy="92333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确认</a:t>
              </a:r>
              <a:r>
                <a:rPr lang="en-US" altLang="zh-CN" dirty="0">
                  <a:latin typeface="微软雅黑" panose="020B0503020204020204" pitchFamily="34" charset="-122"/>
                  <a:ea typeface="微软雅黑" panose="020B0503020204020204" pitchFamily="34" charset="-122"/>
                </a:rPr>
                <a:t>Key</a:t>
              </a:r>
              <a:r>
                <a:rPr lang="zh-CN" altLang="en-US" dirty="0">
                  <a:latin typeface="微软雅黑" panose="020B0503020204020204" pitchFamily="34" charset="-122"/>
                  <a:ea typeface="微软雅黑" panose="020B0503020204020204" pitchFamily="34" charset="-122"/>
                </a:rPr>
                <a:t>确认密钥的正确性，正确则</a:t>
              </a:r>
              <a:r>
                <a:rPr lang="en-US" altLang="zh-CN" dirty="0">
                  <a:latin typeface="微软雅黑" panose="020B0503020204020204" pitchFamily="34" charset="-122"/>
                  <a:ea typeface="微软雅黑" panose="020B0503020204020204" pitchFamily="34" charset="-122"/>
                </a:rPr>
                <a:t>SAE</a:t>
              </a:r>
              <a:r>
                <a:rPr lang="zh-CN" altLang="en-US" dirty="0">
                  <a:latin typeface="微软雅黑" panose="020B0503020204020204" pitchFamily="34" charset="-122"/>
                  <a:ea typeface="微软雅黑" panose="020B0503020204020204" pitchFamily="34" charset="-122"/>
                </a:rPr>
                <a:t>认证成功</a:t>
              </a:r>
            </a:p>
          </p:txBody>
        </p:sp>
      </p:grpSp>
      <p:grpSp>
        <p:nvGrpSpPr>
          <p:cNvPr id="89" name="组合 88">
            <a:extLst>
              <a:ext uri="{FF2B5EF4-FFF2-40B4-BE49-F238E27FC236}">
                <a16:creationId xmlns:a16="http://schemas.microsoft.com/office/drawing/2014/main" id="{B8EC9AF9-8BDA-4220-9AC8-5BC138FF096E}"/>
              </a:ext>
            </a:extLst>
          </p:cNvPr>
          <p:cNvGrpSpPr/>
          <p:nvPr/>
        </p:nvGrpSpPr>
        <p:grpSpPr>
          <a:xfrm>
            <a:off x="3778176" y="4949986"/>
            <a:ext cx="6114402" cy="923330"/>
            <a:chOff x="2669931" y="5393471"/>
            <a:chExt cx="6114402" cy="923330"/>
          </a:xfrm>
        </p:grpSpPr>
        <p:grpSp>
          <p:nvGrpSpPr>
            <p:cNvPr id="78" name="组合 77">
              <a:extLst>
                <a:ext uri="{FF2B5EF4-FFF2-40B4-BE49-F238E27FC236}">
                  <a16:creationId xmlns:a16="http://schemas.microsoft.com/office/drawing/2014/main" id="{CD73B373-7D83-4BD3-835F-9A064E0ED9C8}"/>
                </a:ext>
              </a:extLst>
            </p:cNvPr>
            <p:cNvGrpSpPr/>
            <p:nvPr/>
          </p:nvGrpSpPr>
          <p:grpSpPr>
            <a:xfrm>
              <a:off x="4677833" y="5651257"/>
              <a:ext cx="4106500" cy="369332"/>
              <a:chOff x="4653967" y="4097016"/>
              <a:chExt cx="4106500" cy="369332"/>
            </a:xfrm>
          </p:grpSpPr>
          <p:cxnSp>
            <p:nvCxnSpPr>
              <p:cNvPr id="79" name="直接箭头连接符 78">
                <a:extLst>
                  <a:ext uri="{FF2B5EF4-FFF2-40B4-BE49-F238E27FC236}">
                    <a16:creationId xmlns:a16="http://schemas.microsoft.com/office/drawing/2014/main" id="{6BE58C13-EBA7-45F2-B7F7-547AACE98F2E}"/>
                  </a:ext>
                </a:extLst>
              </p:cNvPr>
              <p:cNvCxnSpPr>
                <a:cxnSpLocks/>
              </p:cNvCxnSpPr>
              <p:nvPr/>
            </p:nvCxnSpPr>
            <p:spPr>
              <a:xfrm rot="10800000" flipV="1">
                <a:off x="4653967" y="4437659"/>
                <a:ext cx="3973484" cy="13087"/>
              </a:xfrm>
              <a:prstGeom prst="straightConnector1">
                <a:avLst/>
              </a:prstGeom>
              <a:ln w="19050">
                <a:solidFill>
                  <a:srgbClr val="1D88D1"/>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84AA1DFF-8C01-4165-801B-B409501337E1}"/>
                  </a:ext>
                </a:extLst>
              </p:cNvPr>
              <p:cNvSpPr txBox="1"/>
              <p:nvPr/>
            </p:nvSpPr>
            <p:spPr>
              <a:xfrm>
                <a:off x="4682121" y="4097016"/>
                <a:ext cx="4078346"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SAE </a:t>
                </a:r>
                <a:r>
                  <a:rPr lang="zh-CN" altLang="en-US" dirty="0">
                    <a:latin typeface="微软雅黑" panose="020B0503020204020204" pitchFamily="34" charset="-122"/>
                    <a:ea typeface="微软雅黑" panose="020B0503020204020204" pitchFamily="34" charset="-122"/>
                  </a:rPr>
                  <a:t>认证（成对主密钥</a:t>
                </a:r>
                <a:r>
                  <a:rPr lang="en-US" altLang="zh-CN" dirty="0">
                    <a:latin typeface="微软雅黑" panose="020B0503020204020204" pitchFamily="34" charset="-122"/>
                    <a:ea typeface="微软雅黑" panose="020B0503020204020204" pitchFamily="34" charset="-122"/>
                  </a:rPr>
                  <a:t>+Key</a:t>
                </a:r>
                <a:r>
                  <a:rPr lang="zh-CN" altLang="en-US" dirty="0">
                    <a:latin typeface="微软雅黑" panose="020B0503020204020204" pitchFamily="34" charset="-122"/>
                    <a:ea typeface="微软雅黑" panose="020B0503020204020204" pitchFamily="34" charset="-122"/>
                  </a:rPr>
                  <a:t>确认密钥）</a:t>
                </a:r>
              </a:p>
            </p:txBody>
          </p:sp>
        </p:grpSp>
        <p:sp>
          <p:nvSpPr>
            <p:cNvPr id="82" name="文本框 81">
              <a:extLst>
                <a:ext uri="{FF2B5EF4-FFF2-40B4-BE49-F238E27FC236}">
                  <a16:creationId xmlns:a16="http://schemas.microsoft.com/office/drawing/2014/main" id="{4F1C720F-3281-4D73-9075-F952ACD32839}"/>
                </a:ext>
              </a:extLst>
            </p:cNvPr>
            <p:cNvSpPr txBox="1"/>
            <p:nvPr/>
          </p:nvSpPr>
          <p:spPr>
            <a:xfrm>
              <a:off x="2669931" y="5393471"/>
              <a:ext cx="1995900" cy="92333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确认</a:t>
              </a:r>
              <a:r>
                <a:rPr lang="en-US" altLang="zh-CN" dirty="0">
                  <a:latin typeface="微软雅黑" panose="020B0503020204020204" pitchFamily="34" charset="-122"/>
                  <a:ea typeface="微软雅黑" panose="020B0503020204020204" pitchFamily="34" charset="-122"/>
                </a:rPr>
                <a:t>Key</a:t>
              </a:r>
              <a:r>
                <a:rPr lang="zh-CN" altLang="en-US" dirty="0">
                  <a:latin typeface="微软雅黑" panose="020B0503020204020204" pitchFamily="34" charset="-122"/>
                  <a:ea typeface="微软雅黑" panose="020B0503020204020204" pitchFamily="34" charset="-122"/>
                </a:rPr>
                <a:t>确认密钥的正确性，正确则</a:t>
              </a:r>
              <a:r>
                <a:rPr lang="en-US" altLang="zh-CN" dirty="0">
                  <a:latin typeface="微软雅黑" panose="020B0503020204020204" pitchFamily="34" charset="-122"/>
                  <a:ea typeface="微软雅黑" panose="020B0503020204020204" pitchFamily="34" charset="-122"/>
                </a:rPr>
                <a:t>SAE</a:t>
              </a:r>
              <a:r>
                <a:rPr lang="zh-CN" altLang="en-US" dirty="0">
                  <a:latin typeface="微软雅黑" panose="020B0503020204020204" pitchFamily="34" charset="-122"/>
                  <a:ea typeface="微软雅黑" panose="020B0503020204020204" pitchFamily="34" charset="-122"/>
                </a:rPr>
                <a:t>认证成功</a:t>
              </a:r>
            </a:p>
          </p:txBody>
        </p:sp>
      </p:grpSp>
      <p:grpSp>
        <p:nvGrpSpPr>
          <p:cNvPr id="84" name="组合 83">
            <a:extLst>
              <a:ext uri="{FF2B5EF4-FFF2-40B4-BE49-F238E27FC236}">
                <a16:creationId xmlns:a16="http://schemas.microsoft.com/office/drawing/2014/main" id="{7F299435-777F-4548-B06D-E43B8FE6DBF6}"/>
              </a:ext>
            </a:extLst>
          </p:cNvPr>
          <p:cNvGrpSpPr/>
          <p:nvPr/>
        </p:nvGrpSpPr>
        <p:grpSpPr>
          <a:xfrm>
            <a:off x="3951510" y="2095745"/>
            <a:ext cx="7758144" cy="954806"/>
            <a:chOff x="2843265" y="2539230"/>
            <a:chExt cx="7758144" cy="954806"/>
          </a:xfrm>
        </p:grpSpPr>
        <p:sp>
          <p:nvSpPr>
            <p:cNvPr id="3" name="矩形 2">
              <a:extLst>
                <a:ext uri="{FF2B5EF4-FFF2-40B4-BE49-F238E27FC236}">
                  <a16:creationId xmlns:a16="http://schemas.microsoft.com/office/drawing/2014/main" id="{11B40B60-FD1A-4B58-AD4D-62DE461760C2}"/>
                </a:ext>
              </a:extLst>
            </p:cNvPr>
            <p:cNvSpPr/>
            <p:nvPr/>
          </p:nvSpPr>
          <p:spPr>
            <a:xfrm>
              <a:off x="4255008" y="2550957"/>
              <a:ext cx="603504" cy="202947"/>
            </a:xfrm>
            <a:prstGeom prst="rect">
              <a:avLst/>
            </a:prstGeom>
            <a:solidFill>
              <a:srgbClr val="1D88D1"/>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STA</a:t>
              </a:r>
              <a:endParaRPr lang="zh-CN" altLang="en-US"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E9515715-5DD0-46BF-88C7-507D40DD2418}"/>
                </a:ext>
              </a:extLst>
            </p:cNvPr>
            <p:cNvSpPr/>
            <p:nvPr/>
          </p:nvSpPr>
          <p:spPr>
            <a:xfrm>
              <a:off x="8479536" y="2550957"/>
              <a:ext cx="603504" cy="202947"/>
            </a:xfrm>
            <a:prstGeom prst="rect">
              <a:avLst/>
            </a:prstGeom>
            <a:solidFill>
              <a:srgbClr val="1D88D1"/>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AP</a:t>
              </a:r>
              <a:endParaRPr lang="zh-CN" altLang="en-US"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93A2E019-C592-47B8-A5FC-320D2B73ADB3}"/>
                </a:ext>
              </a:extLst>
            </p:cNvPr>
            <p:cNvGrpSpPr/>
            <p:nvPr/>
          </p:nvGrpSpPr>
          <p:grpSpPr>
            <a:xfrm>
              <a:off x="8640894" y="2834630"/>
              <a:ext cx="280788" cy="488654"/>
              <a:chOff x="9931009" y="1917707"/>
              <a:chExt cx="450851" cy="722316"/>
            </a:xfrm>
          </p:grpSpPr>
          <p:sp>
            <p:nvSpPr>
              <p:cNvPr id="20" name="Rectangle 158">
                <a:extLst>
                  <a:ext uri="{FF2B5EF4-FFF2-40B4-BE49-F238E27FC236}">
                    <a16:creationId xmlns:a16="http://schemas.microsoft.com/office/drawing/2014/main" id="{A7C5F274-F737-429D-9F20-A75B7E28DE71}"/>
                  </a:ext>
                </a:extLst>
              </p:cNvPr>
              <p:cNvSpPr>
                <a:spLocks noChangeArrowheads="1"/>
              </p:cNvSpPr>
              <p:nvPr/>
            </p:nvSpPr>
            <p:spPr bwMode="auto">
              <a:xfrm>
                <a:off x="9999272" y="2549535"/>
                <a:ext cx="314326" cy="22225"/>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Rectangle 159">
                <a:extLst>
                  <a:ext uri="{FF2B5EF4-FFF2-40B4-BE49-F238E27FC236}">
                    <a16:creationId xmlns:a16="http://schemas.microsoft.com/office/drawing/2014/main" id="{8966773D-F967-4BAD-A001-5575D50BBDAD}"/>
                  </a:ext>
                </a:extLst>
              </p:cNvPr>
              <p:cNvSpPr>
                <a:spLocks noChangeArrowheads="1"/>
              </p:cNvSpPr>
              <p:nvPr/>
            </p:nvSpPr>
            <p:spPr bwMode="auto">
              <a:xfrm>
                <a:off x="10043722" y="2414597"/>
                <a:ext cx="225425" cy="22225"/>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Rectangle 160">
                <a:extLst>
                  <a:ext uri="{FF2B5EF4-FFF2-40B4-BE49-F238E27FC236}">
                    <a16:creationId xmlns:a16="http://schemas.microsoft.com/office/drawing/2014/main" id="{9F2D01FD-6397-42AD-AEA4-87D078501BCF}"/>
                  </a:ext>
                </a:extLst>
              </p:cNvPr>
              <p:cNvSpPr>
                <a:spLocks noChangeArrowheads="1"/>
              </p:cNvSpPr>
              <p:nvPr/>
            </p:nvSpPr>
            <p:spPr bwMode="auto">
              <a:xfrm>
                <a:off x="10088172" y="2279659"/>
                <a:ext cx="136525" cy="22225"/>
              </a:xfrm>
              <a:prstGeom prst="rect">
                <a:avLst/>
              </a:prstGeom>
              <a:solidFill>
                <a:srgbClr val="B0BE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161">
                <a:extLst>
                  <a:ext uri="{FF2B5EF4-FFF2-40B4-BE49-F238E27FC236}">
                    <a16:creationId xmlns:a16="http://schemas.microsoft.com/office/drawing/2014/main" id="{2A660ADD-478C-47BF-923F-0D21FD580571}"/>
                  </a:ext>
                </a:extLst>
              </p:cNvPr>
              <p:cNvSpPr>
                <a:spLocks/>
              </p:cNvSpPr>
              <p:nvPr/>
            </p:nvSpPr>
            <p:spPr bwMode="auto">
              <a:xfrm>
                <a:off x="9953234" y="2098683"/>
                <a:ext cx="406401" cy="541340"/>
              </a:xfrm>
              <a:custGeom>
                <a:avLst/>
                <a:gdLst>
                  <a:gd name="T0" fmla="*/ 242 w 256"/>
                  <a:gd name="T1" fmla="*/ 341 h 341"/>
                  <a:gd name="T2" fmla="*/ 128 w 256"/>
                  <a:gd name="T3" fmla="*/ 43 h 341"/>
                  <a:gd name="T4" fmla="*/ 14 w 256"/>
                  <a:gd name="T5" fmla="*/ 341 h 341"/>
                  <a:gd name="T6" fmla="*/ 0 w 256"/>
                  <a:gd name="T7" fmla="*/ 341 h 341"/>
                  <a:gd name="T8" fmla="*/ 128 w 256"/>
                  <a:gd name="T9" fmla="*/ 0 h 341"/>
                  <a:gd name="T10" fmla="*/ 256 w 256"/>
                  <a:gd name="T11" fmla="*/ 341 h 341"/>
                  <a:gd name="T12" fmla="*/ 242 w 256"/>
                  <a:gd name="T13" fmla="*/ 341 h 341"/>
                </a:gdLst>
                <a:ahLst/>
                <a:cxnLst>
                  <a:cxn ang="0">
                    <a:pos x="T0" y="T1"/>
                  </a:cxn>
                  <a:cxn ang="0">
                    <a:pos x="T2" y="T3"/>
                  </a:cxn>
                  <a:cxn ang="0">
                    <a:pos x="T4" y="T5"/>
                  </a:cxn>
                  <a:cxn ang="0">
                    <a:pos x="T6" y="T7"/>
                  </a:cxn>
                  <a:cxn ang="0">
                    <a:pos x="T8" y="T9"/>
                  </a:cxn>
                  <a:cxn ang="0">
                    <a:pos x="T10" y="T11"/>
                  </a:cxn>
                  <a:cxn ang="0">
                    <a:pos x="T12" y="T13"/>
                  </a:cxn>
                </a:cxnLst>
                <a:rect l="0" t="0" r="r" b="b"/>
                <a:pathLst>
                  <a:path w="256" h="341">
                    <a:moveTo>
                      <a:pt x="242" y="341"/>
                    </a:moveTo>
                    <a:lnTo>
                      <a:pt x="128" y="43"/>
                    </a:lnTo>
                    <a:lnTo>
                      <a:pt x="14" y="341"/>
                    </a:lnTo>
                    <a:lnTo>
                      <a:pt x="0" y="341"/>
                    </a:lnTo>
                    <a:lnTo>
                      <a:pt x="128" y="0"/>
                    </a:lnTo>
                    <a:lnTo>
                      <a:pt x="256" y="341"/>
                    </a:lnTo>
                    <a:lnTo>
                      <a:pt x="242" y="341"/>
                    </a:lnTo>
                    <a:close/>
                  </a:path>
                </a:pathLst>
              </a:custGeom>
              <a:solidFill>
                <a:srgbClr val="B0BE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Oval 162">
                <a:extLst>
                  <a:ext uri="{FF2B5EF4-FFF2-40B4-BE49-F238E27FC236}">
                    <a16:creationId xmlns:a16="http://schemas.microsoft.com/office/drawing/2014/main" id="{03445913-077C-495F-B808-0CF3429A3711}"/>
                  </a:ext>
                </a:extLst>
              </p:cNvPr>
              <p:cNvSpPr>
                <a:spLocks noChangeArrowheads="1"/>
              </p:cNvSpPr>
              <p:nvPr/>
            </p:nvSpPr>
            <p:spPr bwMode="auto">
              <a:xfrm>
                <a:off x="10111984" y="1985970"/>
                <a:ext cx="88900" cy="90488"/>
              </a:xfrm>
              <a:prstGeom prst="ellipse">
                <a:avLst/>
              </a:prstGeom>
              <a:solidFill>
                <a:srgbClr val="FF8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5" name="Freeform 163">
                <a:extLst>
                  <a:ext uri="{FF2B5EF4-FFF2-40B4-BE49-F238E27FC236}">
                    <a16:creationId xmlns:a16="http://schemas.microsoft.com/office/drawing/2014/main" id="{72F0EB84-4FC7-4821-9E7A-1A08E125A540}"/>
                  </a:ext>
                </a:extLst>
              </p:cNvPr>
              <p:cNvSpPr>
                <a:spLocks/>
              </p:cNvSpPr>
              <p:nvPr/>
            </p:nvSpPr>
            <p:spPr bwMode="auto">
              <a:xfrm>
                <a:off x="10224697" y="1963745"/>
                <a:ext cx="66675" cy="134938"/>
              </a:xfrm>
              <a:custGeom>
                <a:avLst/>
                <a:gdLst>
                  <a:gd name="T0" fmla="*/ 12 w 18"/>
                  <a:gd name="T1" fmla="*/ 18 h 36"/>
                  <a:gd name="T2" fmla="*/ 0 w 18"/>
                  <a:gd name="T3" fmla="*/ 30 h 36"/>
                  <a:gd name="T4" fmla="*/ 0 w 18"/>
                  <a:gd name="T5" fmla="*/ 36 h 36"/>
                  <a:gd name="T6" fmla="*/ 18 w 18"/>
                  <a:gd name="T7" fmla="*/ 18 h 36"/>
                  <a:gd name="T8" fmla="*/ 0 w 18"/>
                  <a:gd name="T9" fmla="*/ 0 h 36"/>
                  <a:gd name="T10" fmla="*/ 0 w 18"/>
                  <a:gd name="T11" fmla="*/ 6 h 36"/>
                  <a:gd name="T12" fmla="*/ 12 w 18"/>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12" y="18"/>
                    </a:moveTo>
                    <a:cubicBezTo>
                      <a:pt x="12" y="25"/>
                      <a:pt x="7" y="30"/>
                      <a:pt x="0" y="30"/>
                    </a:cubicBezTo>
                    <a:cubicBezTo>
                      <a:pt x="0" y="36"/>
                      <a:pt x="0" y="36"/>
                      <a:pt x="0" y="36"/>
                    </a:cubicBezTo>
                    <a:cubicBezTo>
                      <a:pt x="10" y="36"/>
                      <a:pt x="18" y="28"/>
                      <a:pt x="18" y="18"/>
                    </a:cubicBezTo>
                    <a:cubicBezTo>
                      <a:pt x="18" y="8"/>
                      <a:pt x="10" y="0"/>
                      <a:pt x="0" y="0"/>
                    </a:cubicBezTo>
                    <a:cubicBezTo>
                      <a:pt x="0" y="6"/>
                      <a:pt x="0" y="6"/>
                      <a:pt x="0" y="6"/>
                    </a:cubicBezTo>
                    <a:cubicBezTo>
                      <a:pt x="7" y="6"/>
                      <a:pt x="12" y="11"/>
                      <a:pt x="12" y="18"/>
                    </a:cubicBez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6" name="Freeform 164">
                <a:extLst>
                  <a:ext uri="{FF2B5EF4-FFF2-40B4-BE49-F238E27FC236}">
                    <a16:creationId xmlns:a16="http://schemas.microsoft.com/office/drawing/2014/main" id="{557DD58A-B745-483F-A6DE-D8B04AFEDFC6}"/>
                  </a:ext>
                </a:extLst>
              </p:cNvPr>
              <p:cNvSpPr>
                <a:spLocks/>
              </p:cNvSpPr>
              <p:nvPr/>
            </p:nvSpPr>
            <p:spPr bwMode="auto">
              <a:xfrm>
                <a:off x="10021497" y="1963745"/>
                <a:ext cx="66675" cy="134938"/>
              </a:xfrm>
              <a:custGeom>
                <a:avLst/>
                <a:gdLst>
                  <a:gd name="T0" fmla="*/ 6 w 18"/>
                  <a:gd name="T1" fmla="*/ 18 h 36"/>
                  <a:gd name="T2" fmla="*/ 18 w 18"/>
                  <a:gd name="T3" fmla="*/ 6 h 36"/>
                  <a:gd name="T4" fmla="*/ 18 w 18"/>
                  <a:gd name="T5" fmla="*/ 0 h 36"/>
                  <a:gd name="T6" fmla="*/ 0 w 18"/>
                  <a:gd name="T7" fmla="*/ 18 h 36"/>
                  <a:gd name="T8" fmla="*/ 18 w 18"/>
                  <a:gd name="T9" fmla="*/ 36 h 36"/>
                  <a:gd name="T10" fmla="*/ 18 w 18"/>
                  <a:gd name="T11" fmla="*/ 30 h 36"/>
                  <a:gd name="T12" fmla="*/ 6 w 18"/>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18" h="36">
                    <a:moveTo>
                      <a:pt x="6" y="18"/>
                    </a:moveTo>
                    <a:cubicBezTo>
                      <a:pt x="6" y="11"/>
                      <a:pt x="11" y="6"/>
                      <a:pt x="18" y="6"/>
                    </a:cubicBezTo>
                    <a:cubicBezTo>
                      <a:pt x="18" y="0"/>
                      <a:pt x="18" y="0"/>
                      <a:pt x="18" y="0"/>
                    </a:cubicBezTo>
                    <a:cubicBezTo>
                      <a:pt x="8" y="0"/>
                      <a:pt x="0" y="8"/>
                      <a:pt x="0" y="18"/>
                    </a:cubicBezTo>
                    <a:cubicBezTo>
                      <a:pt x="0" y="28"/>
                      <a:pt x="8" y="36"/>
                      <a:pt x="18" y="36"/>
                    </a:cubicBezTo>
                    <a:cubicBezTo>
                      <a:pt x="18" y="30"/>
                      <a:pt x="18" y="30"/>
                      <a:pt x="18" y="30"/>
                    </a:cubicBezTo>
                    <a:cubicBezTo>
                      <a:pt x="11" y="30"/>
                      <a:pt x="6" y="25"/>
                      <a:pt x="6" y="18"/>
                    </a:cubicBez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7" name="Freeform 165">
                <a:extLst>
                  <a:ext uri="{FF2B5EF4-FFF2-40B4-BE49-F238E27FC236}">
                    <a16:creationId xmlns:a16="http://schemas.microsoft.com/office/drawing/2014/main" id="{EF1CD4CC-C953-4457-BC8B-3C4343E3C978}"/>
                  </a:ext>
                </a:extLst>
              </p:cNvPr>
              <p:cNvSpPr>
                <a:spLocks/>
              </p:cNvSpPr>
              <p:nvPr/>
            </p:nvSpPr>
            <p:spPr bwMode="auto">
              <a:xfrm>
                <a:off x="9931009" y="2098683"/>
                <a:ext cx="450851" cy="541340"/>
              </a:xfrm>
              <a:custGeom>
                <a:avLst/>
                <a:gdLst>
                  <a:gd name="T0" fmla="*/ 270 w 284"/>
                  <a:gd name="T1" fmla="*/ 341 h 341"/>
                  <a:gd name="T2" fmla="*/ 142 w 284"/>
                  <a:gd name="T3" fmla="*/ 14 h 341"/>
                  <a:gd name="T4" fmla="*/ 14 w 284"/>
                  <a:gd name="T5" fmla="*/ 341 h 341"/>
                  <a:gd name="T6" fmla="*/ 0 w 284"/>
                  <a:gd name="T7" fmla="*/ 341 h 341"/>
                  <a:gd name="T8" fmla="*/ 128 w 284"/>
                  <a:gd name="T9" fmla="*/ 0 h 341"/>
                  <a:gd name="T10" fmla="*/ 156 w 284"/>
                  <a:gd name="T11" fmla="*/ 0 h 341"/>
                  <a:gd name="T12" fmla="*/ 284 w 284"/>
                  <a:gd name="T13" fmla="*/ 341 h 341"/>
                  <a:gd name="T14" fmla="*/ 270 w 284"/>
                  <a:gd name="T15" fmla="*/ 341 h 3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341">
                    <a:moveTo>
                      <a:pt x="270" y="341"/>
                    </a:moveTo>
                    <a:lnTo>
                      <a:pt x="142" y="14"/>
                    </a:lnTo>
                    <a:lnTo>
                      <a:pt x="14" y="341"/>
                    </a:lnTo>
                    <a:lnTo>
                      <a:pt x="0" y="341"/>
                    </a:lnTo>
                    <a:lnTo>
                      <a:pt x="128" y="0"/>
                    </a:lnTo>
                    <a:lnTo>
                      <a:pt x="156" y="0"/>
                    </a:lnTo>
                    <a:lnTo>
                      <a:pt x="284" y="341"/>
                    </a:lnTo>
                    <a:lnTo>
                      <a:pt x="270" y="341"/>
                    </a:lnTo>
                    <a:close/>
                  </a:path>
                </a:pathLst>
              </a:custGeom>
              <a:solidFill>
                <a:srgbClr val="1D8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8" name="Freeform 166">
                <a:extLst>
                  <a:ext uri="{FF2B5EF4-FFF2-40B4-BE49-F238E27FC236}">
                    <a16:creationId xmlns:a16="http://schemas.microsoft.com/office/drawing/2014/main" id="{795474EF-4145-4659-8544-B168CAAD5A19}"/>
                  </a:ext>
                </a:extLst>
              </p:cNvPr>
              <p:cNvSpPr>
                <a:spLocks/>
              </p:cNvSpPr>
              <p:nvPr/>
            </p:nvSpPr>
            <p:spPr bwMode="auto">
              <a:xfrm>
                <a:off x="10269147" y="1917707"/>
                <a:ext cx="90488" cy="227014"/>
              </a:xfrm>
              <a:custGeom>
                <a:avLst/>
                <a:gdLst>
                  <a:gd name="T0" fmla="*/ 18 w 24"/>
                  <a:gd name="T1" fmla="*/ 29 h 60"/>
                  <a:gd name="T2" fmla="*/ 0 w 24"/>
                  <a:gd name="T3" fmla="*/ 54 h 60"/>
                  <a:gd name="T4" fmla="*/ 0 w 24"/>
                  <a:gd name="T5" fmla="*/ 60 h 60"/>
                  <a:gd name="T6" fmla="*/ 24 w 24"/>
                  <a:gd name="T7" fmla="*/ 29 h 60"/>
                  <a:gd name="T8" fmla="*/ 0 w 24"/>
                  <a:gd name="T9" fmla="*/ 0 h 60"/>
                  <a:gd name="T10" fmla="*/ 0 w 24"/>
                  <a:gd name="T11" fmla="*/ 6 h 60"/>
                  <a:gd name="T12" fmla="*/ 18 w 24"/>
                  <a:gd name="T13" fmla="*/ 29 h 60"/>
                </a:gdLst>
                <a:ahLst/>
                <a:cxnLst>
                  <a:cxn ang="0">
                    <a:pos x="T0" y="T1"/>
                  </a:cxn>
                  <a:cxn ang="0">
                    <a:pos x="T2" y="T3"/>
                  </a:cxn>
                  <a:cxn ang="0">
                    <a:pos x="T4" y="T5"/>
                  </a:cxn>
                  <a:cxn ang="0">
                    <a:pos x="T6" y="T7"/>
                  </a:cxn>
                  <a:cxn ang="0">
                    <a:pos x="T8" y="T9"/>
                  </a:cxn>
                  <a:cxn ang="0">
                    <a:pos x="T10" y="T11"/>
                  </a:cxn>
                  <a:cxn ang="0">
                    <a:pos x="T12" y="T13"/>
                  </a:cxn>
                </a:cxnLst>
                <a:rect l="0" t="0" r="r" b="b"/>
                <a:pathLst>
                  <a:path w="24" h="60">
                    <a:moveTo>
                      <a:pt x="18" y="29"/>
                    </a:moveTo>
                    <a:cubicBezTo>
                      <a:pt x="18" y="42"/>
                      <a:pt x="10" y="51"/>
                      <a:pt x="0" y="54"/>
                    </a:cubicBezTo>
                    <a:cubicBezTo>
                      <a:pt x="0" y="60"/>
                      <a:pt x="0" y="60"/>
                      <a:pt x="0" y="60"/>
                    </a:cubicBezTo>
                    <a:cubicBezTo>
                      <a:pt x="14" y="57"/>
                      <a:pt x="24" y="48"/>
                      <a:pt x="24" y="29"/>
                    </a:cubicBezTo>
                    <a:cubicBezTo>
                      <a:pt x="24" y="12"/>
                      <a:pt x="14" y="3"/>
                      <a:pt x="0" y="0"/>
                    </a:cubicBezTo>
                    <a:cubicBezTo>
                      <a:pt x="0" y="6"/>
                      <a:pt x="0" y="6"/>
                      <a:pt x="0" y="6"/>
                    </a:cubicBezTo>
                    <a:cubicBezTo>
                      <a:pt x="10" y="9"/>
                      <a:pt x="18" y="18"/>
                      <a:pt x="18" y="29"/>
                    </a:cubicBezTo>
                    <a:close/>
                  </a:path>
                </a:pathLst>
              </a:custGeom>
              <a:solidFill>
                <a:srgbClr val="FFD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9" name="Freeform 167">
                <a:extLst>
                  <a:ext uri="{FF2B5EF4-FFF2-40B4-BE49-F238E27FC236}">
                    <a16:creationId xmlns:a16="http://schemas.microsoft.com/office/drawing/2014/main" id="{AC6570EC-EC28-4741-A889-1A33EC01064A}"/>
                  </a:ext>
                </a:extLst>
              </p:cNvPr>
              <p:cNvSpPr>
                <a:spLocks/>
              </p:cNvSpPr>
              <p:nvPr/>
            </p:nvSpPr>
            <p:spPr bwMode="auto">
              <a:xfrm>
                <a:off x="9953234" y="1917707"/>
                <a:ext cx="90488" cy="227014"/>
              </a:xfrm>
              <a:custGeom>
                <a:avLst/>
                <a:gdLst>
                  <a:gd name="T0" fmla="*/ 6 w 24"/>
                  <a:gd name="T1" fmla="*/ 31 h 60"/>
                  <a:gd name="T2" fmla="*/ 24 w 24"/>
                  <a:gd name="T3" fmla="*/ 6 h 60"/>
                  <a:gd name="T4" fmla="*/ 24 w 24"/>
                  <a:gd name="T5" fmla="*/ 0 h 60"/>
                  <a:gd name="T6" fmla="*/ 0 w 24"/>
                  <a:gd name="T7" fmla="*/ 31 h 60"/>
                  <a:gd name="T8" fmla="*/ 24 w 24"/>
                  <a:gd name="T9" fmla="*/ 60 h 60"/>
                  <a:gd name="T10" fmla="*/ 24 w 24"/>
                  <a:gd name="T11" fmla="*/ 54 h 60"/>
                  <a:gd name="T12" fmla="*/ 6 w 24"/>
                  <a:gd name="T13" fmla="*/ 31 h 60"/>
                </a:gdLst>
                <a:ahLst/>
                <a:cxnLst>
                  <a:cxn ang="0">
                    <a:pos x="T0" y="T1"/>
                  </a:cxn>
                  <a:cxn ang="0">
                    <a:pos x="T2" y="T3"/>
                  </a:cxn>
                  <a:cxn ang="0">
                    <a:pos x="T4" y="T5"/>
                  </a:cxn>
                  <a:cxn ang="0">
                    <a:pos x="T6" y="T7"/>
                  </a:cxn>
                  <a:cxn ang="0">
                    <a:pos x="T8" y="T9"/>
                  </a:cxn>
                  <a:cxn ang="0">
                    <a:pos x="T10" y="T11"/>
                  </a:cxn>
                  <a:cxn ang="0">
                    <a:pos x="T12" y="T13"/>
                  </a:cxn>
                </a:cxnLst>
                <a:rect l="0" t="0" r="r" b="b"/>
                <a:pathLst>
                  <a:path w="24" h="60">
                    <a:moveTo>
                      <a:pt x="6" y="31"/>
                    </a:moveTo>
                    <a:cubicBezTo>
                      <a:pt x="6" y="18"/>
                      <a:pt x="14" y="9"/>
                      <a:pt x="24" y="6"/>
                    </a:cubicBezTo>
                    <a:cubicBezTo>
                      <a:pt x="24" y="0"/>
                      <a:pt x="24" y="0"/>
                      <a:pt x="24" y="0"/>
                    </a:cubicBezTo>
                    <a:cubicBezTo>
                      <a:pt x="10" y="3"/>
                      <a:pt x="0" y="12"/>
                      <a:pt x="0" y="31"/>
                    </a:cubicBezTo>
                    <a:cubicBezTo>
                      <a:pt x="0" y="48"/>
                      <a:pt x="10" y="57"/>
                      <a:pt x="24" y="60"/>
                    </a:cubicBezTo>
                    <a:cubicBezTo>
                      <a:pt x="24" y="54"/>
                      <a:pt x="24" y="54"/>
                      <a:pt x="24" y="54"/>
                    </a:cubicBezTo>
                    <a:cubicBezTo>
                      <a:pt x="14" y="51"/>
                      <a:pt x="6" y="42"/>
                      <a:pt x="6" y="31"/>
                    </a:cubicBezTo>
                    <a:close/>
                  </a:path>
                </a:pathLst>
              </a:custGeom>
              <a:solidFill>
                <a:srgbClr val="FFD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0" name="Rectangle 168">
                <a:extLst>
                  <a:ext uri="{FF2B5EF4-FFF2-40B4-BE49-F238E27FC236}">
                    <a16:creationId xmlns:a16="http://schemas.microsoft.com/office/drawing/2014/main" id="{C49F49BB-2B1D-4F88-8656-ABDAC237188A}"/>
                  </a:ext>
                </a:extLst>
              </p:cNvPr>
              <p:cNvSpPr>
                <a:spLocks noChangeArrowheads="1"/>
              </p:cNvSpPr>
              <p:nvPr/>
            </p:nvSpPr>
            <p:spPr bwMode="auto">
              <a:xfrm>
                <a:off x="10088172" y="2257434"/>
                <a:ext cx="136525" cy="22225"/>
              </a:xfrm>
              <a:prstGeom prst="rect">
                <a:avLst/>
              </a:prstGeom>
              <a:solidFill>
                <a:srgbClr val="1D88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1" name="Freeform 169">
                <a:extLst>
                  <a:ext uri="{FF2B5EF4-FFF2-40B4-BE49-F238E27FC236}">
                    <a16:creationId xmlns:a16="http://schemas.microsoft.com/office/drawing/2014/main" id="{84C2B990-5C3A-4476-A3C3-F435A64BB86A}"/>
                  </a:ext>
                </a:extLst>
              </p:cNvPr>
              <p:cNvSpPr>
                <a:spLocks/>
              </p:cNvSpPr>
              <p:nvPr/>
            </p:nvSpPr>
            <p:spPr bwMode="auto">
              <a:xfrm>
                <a:off x="9975459" y="2527310"/>
                <a:ext cx="361951" cy="22225"/>
              </a:xfrm>
              <a:custGeom>
                <a:avLst/>
                <a:gdLst>
                  <a:gd name="T0" fmla="*/ 228 w 228"/>
                  <a:gd name="T1" fmla="*/ 14 h 14"/>
                  <a:gd name="T2" fmla="*/ 0 w 228"/>
                  <a:gd name="T3" fmla="*/ 14 h 14"/>
                  <a:gd name="T4" fmla="*/ 15 w 228"/>
                  <a:gd name="T5" fmla="*/ 0 h 14"/>
                  <a:gd name="T6" fmla="*/ 213 w 228"/>
                  <a:gd name="T7" fmla="*/ 0 h 14"/>
                  <a:gd name="T8" fmla="*/ 228 w 228"/>
                  <a:gd name="T9" fmla="*/ 14 h 14"/>
                </a:gdLst>
                <a:ahLst/>
                <a:cxnLst>
                  <a:cxn ang="0">
                    <a:pos x="T0" y="T1"/>
                  </a:cxn>
                  <a:cxn ang="0">
                    <a:pos x="T2" y="T3"/>
                  </a:cxn>
                  <a:cxn ang="0">
                    <a:pos x="T4" y="T5"/>
                  </a:cxn>
                  <a:cxn ang="0">
                    <a:pos x="T6" y="T7"/>
                  </a:cxn>
                  <a:cxn ang="0">
                    <a:pos x="T8" y="T9"/>
                  </a:cxn>
                </a:cxnLst>
                <a:rect l="0" t="0" r="r" b="b"/>
                <a:pathLst>
                  <a:path w="228" h="14">
                    <a:moveTo>
                      <a:pt x="228" y="14"/>
                    </a:moveTo>
                    <a:lnTo>
                      <a:pt x="0" y="14"/>
                    </a:lnTo>
                    <a:lnTo>
                      <a:pt x="15" y="0"/>
                    </a:lnTo>
                    <a:lnTo>
                      <a:pt x="213" y="0"/>
                    </a:lnTo>
                    <a:lnTo>
                      <a:pt x="228" y="14"/>
                    </a:lnTo>
                    <a:close/>
                  </a:path>
                </a:pathLst>
              </a:custGeom>
              <a:solidFill>
                <a:srgbClr val="1D8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2" name="Freeform 170">
                <a:extLst>
                  <a:ext uri="{FF2B5EF4-FFF2-40B4-BE49-F238E27FC236}">
                    <a16:creationId xmlns:a16="http://schemas.microsoft.com/office/drawing/2014/main" id="{F80CD7E3-47B6-4AAB-B6AF-7CF09D20D602}"/>
                  </a:ext>
                </a:extLst>
              </p:cNvPr>
              <p:cNvSpPr>
                <a:spLocks/>
              </p:cNvSpPr>
              <p:nvPr/>
            </p:nvSpPr>
            <p:spPr bwMode="auto">
              <a:xfrm>
                <a:off x="10021497" y="2392372"/>
                <a:ext cx="269875" cy="22225"/>
              </a:xfrm>
              <a:custGeom>
                <a:avLst/>
                <a:gdLst>
                  <a:gd name="T0" fmla="*/ 170 w 170"/>
                  <a:gd name="T1" fmla="*/ 14 h 14"/>
                  <a:gd name="T2" fmla="*/ 0 w 170"/>
                  <a:gd name="T3" fmla="*/ 14 h 14"/>
                  <a:gd name="T4" fmla="*/ 14 w 170"/>
                  <a:gd name="T5" fmla="*/ 0 h 14"/>
                  <a:gd name="T6" fmla="*/ 156 w 170"/>
                  <a:gd name="T7" fmla="*/ 0 h 14"/>
                  <a:gd name="T8" fmla="*/ 170 w 170"/>
                  <a:gd name="T9" fmla="*/ 14 h 14"/>
                </a:gdLst>
                <a:ahLst/>
                <a:cxnLst>
                  <a:cxn ang="0">
                    <a:pos x="T0" y="T1"/>
                  </a:cxn>
                  <a:cxn ang="0">
                    <a:pos x="T2" y="T3"/>
                  </a:cxn>
                  <a:cxn ang="0">
                    <a:pos x="T4" y="T5"/>
                  </a:cxn>
                  <a:cxn ang="0">
                    <a:pos x="T6" y="T7"/>
                  </a:cxn>
                  <a:cxn ang="0">
                    <a:pos x="T8" y="T9"/>
                  </a:cxn>
                </a:cxnLst>
                <a:rect l="0" t="0" r="r" b="b"/>
                <a:pathLst>
                  <a:path w="170" h="14">
                    <a:moveTo>
                      <a:pt x="170" y="14"/>
                    </a:moveTo>
                    <a:lnTo>
                      <a:pt x="0" y="14"/>
                    </a:lnTo>
                    <a:lnTo>
                      <a:pt x="14" y="0"/>
                    </a:lnTo>
                    <a:lnTo>
                      <a:pt x="156" y="0"/>
                    </a:lnTo>
                    <a:lnTo>
                      <a:pt x="170" y="14"/>
                    </a:lnTo>
                    <a:close/>
                  </a:path>
                </a:pathLst>
              </a:custGeom>
              <a:solidFill>
                <a:srgbClr val="1D8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74404B78-015B-4E13-8B72-7CC4CAB42A63}"/>
                </a:ext>
              </a:extLst>
            </p:cNvPr>
            <p:cNvGrpSpPr/>
            <p:nvPr/>
          </p:nvGrpSpPr>
          <p:grpSpPr>
            <a:xfrm>
              <a:off x="4280027" y="2923000"/>
              <a:ext cx="578485" cy="417902"/>
              <a:chOff x="1590675" y="293688"/>
              <a:chExt cx="1822450" cy="1520826"/>
            </a:xfrm>
          </p:grpSpPr>
          <p:sp>
            <p:nvSpPr>
              <p:cNvPr id="33" name="Freeform 112">
                <a:extLst>
                  <a:ext uri="{FF2B5EF4-FFF2-40B4-BE49-F238E27FC236}">
                    <a16:creationId xmlns:a16="http://schemas.microsoft.com/office/drawing/2014/main" id="{2098D23E-D882-4ACD-90EE-A55FCDC5F25D}"/>
                  </a:ext>
                </a:extLst>
              </p:cNvPr>
              <p:cNvSpPr>
                <a:spLocks/>
              </p:cNvSpPr>
              <p:nvPr/>
            </p:nvSpPr>
            <p:spPr bwMode="auto">
              <a:xfrm>
                <a:off x="2197100" y="1370013"/>
                <a:ext cx="588963" cy="339725"/>
              </a:xfrm>
              <a:custGeom>
                <a:avLst/>
                <a:gdLst>
                  <a:gd name="T0" fmla="*/ 38 w 247"/>
                  <a:gd name="T1" fmla="*/ 0 h 143"/>
                  <a:gd name="T2" fmla="*/ 35 w 247"/>
                  <a:gd name="T3" fmla="*/ 66 h 143"/>
                  <a:gd name="T4" fmla="*/ 0 w 247"/>
                  <a:gd name="T5" fmla="*/ 143 h 143"/>
                  <a:gd name="T6" fmla="*/ 247 w 247"/>
                  <a:gd name="T7" fmla="*/ 143 h 143"/>
                  <a:gd name="T8" fmla="*/ 213 w 247"/>
                  <a:gd name="T9" fmla="*/ 66 h 143"/>
                  <a:gd name="T10" fmla="*/ 210 w 247"/>
                  <a:gd name="T11" fmla="*/ 0 h 143"/>
                  <a:gd name="T12" fmla="*/ 38 w 247"/>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247" h="143">
                    <a:moveTo>
                      <a:pt x="38" y="0"/>
                    </a:moveTo>
                    <a:cubicBezTo>
                      <a:pt x="39" y="27"/>
                      <a:pt x="37" y="50"/>
                      <a:pt x="35" y="66"/>
                    </a:cubicBezTo>
                    <a:cubicBezTo>
                      <a:pt x="28" y="109"/>
                      <a:pt x="10" y="132"/>
                      <a:pt x="0" y="143"/>
                    </a:cubicBezTo>
                    <a:cubicBezTo>
                      <a:pt x="247" y="143"/>
                      <a:pt x="247" y="143"/>
                      <a:pt x="247" y="143"/>
                    </a:cubicBezTo>
                    <a:cubicBezTo>
                      <a:pt x="238" y="132"/>
                      <a:pt x="220" y="109"/>
                      <a:pt x="213" y="66"/>
                    </a:cubicBezTo>
                    <a:cubicBezTo>
                      <a:pt x="210" y="50"/>
                      <a:pt x="208" y="27"/>
                      <a:pt x="210" y="0"/>
                    </a:cubicBezTo>
                    <a:lnTo>
                      <a:pt x="38" y="0"/>
                    </a:lnTo>
                    <a:close/>
                  </a:path>
                </a:pathLst>
              </a:custGeom>
              <a:solidFill>
                <a:srgbClr val="1D8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4" name="Freeform 113">
                <a:extLst>
                  <a:ext uri="{FF2B5EF4-FFF2-40B4-BE49-F238E27FC236}">
                    <a16:creationId xmlns:a16="http://schemas.microsoft.com/office/drawing/2014/main" id="{B39884F7-9EAD-46CE-A9FD-25CF8A91AECE}"/>
                  </a:ext>
                </a:extLst>
              </p:cNvPr>
              <p:cNvSpPr>
                <a:spLocks/>
              </p:cNvSpPr>
              <p:nvPr/>
            </p:nvSpPr>
            <p:spPr bwMode="auto">
              <a:xfrm>
                <a:off x="2066925" y="1743076"/>
                <a:ext cx="852488" cy="71438"/>
              </a:xfrm>
              <a:custGeom>
                <a:avLst/>
                <a:gdLst>
                  <a:gd name="T0" fmla="*/ 344 w 358"/>
                  <a:gd name="T1" fmla="*/ 0 h 30"/>
                  <a:gd name="T2" fmla="*/ 14 w 358"/>
                  <a:gd name="T3" fmla="*/ 0 h 30"/>
                  <a:gd name="T4" fmla="*/ 0 w 358"/>
                  <a:gd name="T5" fmla="*/ 15 h 30"/>
                  <a:gd name="T6" fmla="*/ 14 w 358"/>
                  <a:gd name="T7" fmla="*/ 30 h 30"/>
                  <a:gd name="T8" fmla="*/ 344 w 358"/>
                  <a:gd name="T9" fmla="*/ 30 h 30"/>
                  <a:gd name="T10" fmla="*/ 358 w 358"/>
                  <a:gd name="T11" fmla="*/ 15 h 30"/>
                  <a:gd name="T12" fmla="*/ 344 w 35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58" h="30">
                    <a:moveTo>
                      <a:pt x="344" y="0"/>
                    </a:moveTo>
                    <a:cubicBezTo>
                      <a:pt x="14" y="0"/>
                      <a:pt x="14" y="0"/>
                      <a:pt x="14" y="0"/>
                    </a:cubicBezTo>
                    <a:cubicBezTo>
                      <a:pt x="6" y="0"/>
                      <a:pt x="0" y="7"/>
                      <a:pt x="0" y="15"/>
                    </a:cubicBezTo>
                    <a:cubicBezTo>
                      <a:pt x="0" y="24"/>
                      <a:pt x="6" y="30"/>
                      <a:pt x="14" y="30"/>
                    </a:cubicBezTo>
                    <a:cubicBezTo>
                      <a:pt x="344" y="30"/>
                      <a:pt x="344" y="30"/>
                      <a:pt x="344" y="30"/>
                    </a:cubicBezTo>
                    <a:cubicBezTo>
                      <a:pt x="352" y="30"/>
                      <a:pt x="358" y="24"/>
                      <a:pt x="358" y="15"/>
                    </a:cubicBezTo>
                    <a:cubicBezTo>
                      <a:pt x="358" y="7"/>
                      <a:pt x="352" y="0"/>
                      <a:pt x="344" y="0"/>
                    </a:cubicBezTo>
                    <a:close/>
                  </a:path>
                </a:pathLst>
              </a:custGeom>
              <a:solidFill>
                <a:srgbClr val="1D8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5" name="Freeform 114">
                <a:extLst>
                  <a:ext uri="{FF2B5EF4-FFF2-40B4-BE49-F238E27FC236}">
                    <a16:creationId xmlns:a16="http://schemas.microsoft.com/office/drawing/2014/main" id="{97FC2DC6-8798-430D-ADE5-1E5D68A77C58}"/>
                  </a:ext>
                </a:extLst>
              </p:cNvPr>
              <p:cNvSpPr>
                <a:spLocks noEditPoints="1"/>
              </p:cNvSpPr>
              <p:nvPr/>
            </p:nvSpPr>
            <p:spPr bwMode="auto">
              <a:xfrm>
                <a:off x="1590675" y="293688"/>
                <a:ext cx="1822450" cy="1042988"/>
              </a:xfrm>
              <a:custGeom>
                <a:avLst/>
                <a:gdLst>
                  <a:gd name="T0" fmla="*/ 722 w 766"/>
                  <a:gd name="T1" fmla="*/ 0 h 438"/>
                  <a:gd name="T2" fmla="*/ 44 w 766"/>
                  <a:gd name="T3" fmla="*/ 0 h 438"/>
                  <a:gd name="T4" fmla="*/ 0 w 766"/>
                  <a:gd name="T5" fmla="*/ 31 h 438"/>
                  <a:gd name="T6" fmla="*/ 0 w 766"/>
                  <a:gd name="T7" fmla="*/ 407 h 438"/>
                  <a:gd name="T8" fmla="*/ 44 w 766"/>
                  <a:gd name="T9" fmla="*/ 438 h 438"/>
                  <a:gd name="T10" fmla="*/ 722 w 766"/>
                  <a:gd name="T11" fmla="*/ 438 h 438"/>
                  <a:gd name="T12" fmla="*/ 766 w 766"/>
                  <a:gd name="T13" fmla="*/ 407 h 438"/>
                  <a:gd name="T14" fmla="*/ 766 w 766"/>
                  <a:gd name="T15" fmla="*/ 31 h 438"/>
                  <a:gd name="T16" fmla="*/ 722 w 766"/>
                  <a:gd name="T17" fmla="*/ 0 h 438"/>
                  <a:gd name="T18" fmla="*/ 711 w 766"/>
                  <a:gd name="T19" fmla="*/ 385 h 438"/>
                  <a:gd name="T20" fmla="*/ 696 w 766"/>
                  <a:gd name="T21" fmla="*/ 395 h 438"/>
                  <a:gd name="T22" fmla="*/ 62 w 766"/>
                  <a:gd name="T23" fmla="*/ 395 h 438"/>
                  <a:gd name="T24" fmla="*/ 47 w 766"/>
                  <a:gd name="T25" fmla="*/ 385 h 438"/>
                  <a:gd name="T26" fmla="*/ 47 w 766"/>
                  <a:gd name="T27" fmla="*/ 50 h 438"/>
                  <a:gd name="T28" fmla="*/ 62 w 766"/>
                  <a:gd name="T29" fmla="*/ 40 h 438"/>
                  <a:gd name="T30" fmla="*/ 696 w 766"/>
                  <a:gd name="T31" fmla="*/ 40 h 438"/>
                  <a:gd name="T32" fmla="*/ 711 w 766"/>
                  <a:gd name="T33" fmla="*/ 50 h 438"/>
                  <a:gd name="T34" fmla="*/ 711 w 766"/>
                  <a:gd name="T35" fmla="*/ 38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6" h="438">
                    <a:moveTo>
                      <a:pt x="722" y="0"/>
                    </a:moveTo>
                    <a:cubicBezTo>
                      <a:pt x="44" y="0"/>
                      <a:pt x="44" y="0"/>
                      <a:pt x="44" y="0"/>
                    </a:cubicBezTo>
                    <a:cubicBezTo>
                      <a:pt x="20" y="0"/>
                      <a:pt x="0" y="14"/>
                      <a:pt x="0" y="31"/>
                    </a:cubicBezTo>
                    <a:cubicBezTo>
                      <a:pt x="0" y="407"/>
                      <a:pt x="0" y="407"/>
                      <a:pt x="0" y="407"/>
                    </a:cubicBezTo>
                    <a:cubicBezTo>
                      <a:pt x="0" y="424"/>
                      <a:pt x="20" y="438"/>
                      <a:pt x="44" y="438"/>
                    </a:cubicBezTo>
                    <a:cubicBezTo>
                      <a:pt x="722" y="438"/>
                      <a:pt x="722" y="438"/>
                      <a:pt x="722" y="438"/>
                    </a:cubicBezTo>
                    <a:cubicBezTo>
                      <a:pt x="746" y="438"/>
                      <a:pt x="766" y="424"/>
                      <a:pt x="766" y="407"/>
                    </a:cubicBezTo>
                    <a:cubicBezTo>
                      <a:pt x="766" y="31"/>
                      <a:pt x="766" y="31"/>
                      <a:pt x="766" y="31"/>
                    </a:cubicBezTo>
                    <a:cubicBezTo>
                      <a:pt x="766" y="14"/>
                      <a:pt x="746" y="0"/>
                      <a:pt x="722" y="0"/>
                    </a:cubicBezTo>
                    <a:close/>
                    <a:moveTo>
                      <a:pt x="711" y="385"/>
                    </a:moveTo>
                    <a:cubicBezTo>
                      <a:pt x="711" y="391"/>
                      <a:pt x="704" y="395"/>
                      <a:pt x="696" y="395"/>
                    </a:cubicBezTo>
                    <a:cubicBezTo>
                      <a:pt x="62" y="395"/>
                      <a:pt x="62" y="395"/>
                      <a:pt x="62" y="395"/>
                    </a:cubicBezTo>
                    <a:cubicBezTo>
                      <a:pt x="53" y="395"/>
                      <a:pt x="47" y="391"/>
                      <a:pt x="47" y="385"/>
                    </a:cubicBezTo>
                    <a:cubicBezTo>
                      <a:pt x="47" y="50"/>
                      <a:pt x="47" y="50"/>
                      <a:pt x="47" y="50"/>
                    </a:cubicBezTo>
                    <a:cubicBezTo>
                      <a:pt x="47" y="44"/>
                      <a:pt x="53" y="40"/>
                      <a:pt x="62" y="40"/>
                    </a:cubicBezTo>
                    <a:cubicBezTo>
                      <a:pt x="696" y="40"/>
                      <a:pt x="696" y="40"/>
                      <a:pt x="696" y="40"/>
                    </a:cubicBezTo>
                    <a:cubicBezTo>
                      <a:pt x="704" y="40"/>
                      <a:pt x="711" y="44"/>
                      <a:pt x="711" y="50"/>
                    </a:cubicBezTo>
                    <a:lnTo>
                      <a:pt x="711" y="385"/>
                    </a:lnTo>
                    <a:close/>
                  </a:path>
                </a:pathLst>
              </a:custGeom>
              <a:solidFill>
                <a:srgbClr val="1D8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6" name="Freeform 115">
                <a:extLst>
                  <a:ext uri="{FF2B5EF4-FFF2-40B4-BE49-F238E27FC236}">
                    <a16:creationId xmlns:a16="http://schemas.microsoft.com/office/drawing/2014/main" id="{46338061-F8C7-4CA4-BD65-AC2C4A727BB2}"/>
                  </a:ext>
                </a:extLst>
              </p:cNvPr>
              <p:cNvSpPr>
                <a:spLocks/>
              </p:cNvSpPr>
              <p:nvPr/>
            </p:nvSpPr>
            <p:spPr bwMode="auto">
              <a:xfrm>
                <a:off x="1701800" y="388938"/>
                <a:ext cx="1581150" cy="844550"/>
              </a:xfrm>
              <a:custGeom>
                <a:avLst/>
                <a:gdLst>
                  <a:gd name="T0" fmla="*/ 664 w 664"/>
                  <a:gd name="T1" fmla="*/ 345 h 355"/>
                  <a:gd name="T2" fmla="*/ 664 w 664"/>
                  <a:gd name="T3" fmla="*/ 10 h 355"/>
                  <a:gd name="T4" fmla="*/ 649 w 664"/>
                  <a:gd name="T5" fmla="*/ 0 h 355"/>
                  <a:gd name="T6" fmla="*/ 15 w 664"/>
                  <a:gd name="T7" fmla="*/ 0 h 355"/>
                  <a:gd name="T8" fmla="*/ 0 w 664"/>
                  <a:gd name="T9" fmla="*/ 10 h 355"/>
                  <a:gd name="T10" fmla="*/ 0 w 664"/>
                  <a:gd name="T11" fmla="*/ 345 h 355"/>
                  <a:gd name="T12" fmla="*/ 15 w 664"/>
                  <a:gd name="T13" fmla="*/ 355 h 355"/>
                  <a:gd name="T14" fmla="*/ 649 w 664"/>
                  <a:gd name="T15" fmla="*/ 355 h 355"/>
                  <a:gd name="T16" fmla="*/ 664 w 664"/>
                  <a:gd name="T17" fmla="*/ 34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4" h="355">
                    <a:moveTo>
                      <a:pt x="664" y="345"/>
                    </a:moveTo>
                    <a:cubicBezTo>
                      <a:pt x="664" y="10"/>
                      <a:pt x="664" y="10"/>
                      <a:pt x="664" y="10"/>
                    </a:cubicBezTo>
                    <a:cubicBezTo>
                      <a:pt x="664" y="4"/>
                      <a:pt x="657" y="0"/>
                      <a:pt x="649" y="0"/>
                    </a:cubicBezTo>
                    <a:cubicBezTo>
                      <a:pt x="15" y="0"/>
                      <a:pt x="15" y="0"/>
                      <a:pt x="15" y="0"/>
                    </a:cubicBezTo>
                    <a:cubicBezTo>
                      <a:pt x="6" y="0"/>
                      <a:pt x="0" y="4"/>
                      <a:pt x="0" y="10"/>
                    </a:cubicBezTo>
                    <a:cubicBezTo>
                      <a:pt x="0" y="345"/>
                      <a:pt x="0" y="345"/>
                      <a:pt x="0" y="345"/>
                    </a:cubicBezTo>
                    <a:cubicBezTo>
                      <a:pt x="0" y="351"/>
                      <a:pt x="6" y="355"/>
                      <a:pt x="15" y="355"/>
                    </a:cubicBezTo>
                    <a:cubicBezTo>
                      <a:pt x="649" y="355"/>
                      <a:pt x="649" y="355"/>
                      <a:pt x="649" y="355"/>
                    </a:cubicBezTo>
                    <a:cubicBezTo>
                      <a:pt x="657" y="355"/>
                      <a:pt x="664" y="351"/>
                      <a:pt x="664"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7" name="Freeform 116">
                <a:extLst>
                  <a:ext uri="{FF2B5EF4-FFF2-40B4-BE49-F238E27FC236}">
                    <a16:creationId xmlns:a16="http://schemas.microsoft.com/office/drawing/2014/main" id="{869458C2-9125-460F-9F5E-9745A66C05FD}"/>
                  </a:ext>
                </a:extLst>
              </p:cNvPr>
              <p:cNvSpPr>
                <a:spLocks/>
              </p:cNvSpPr>
              <p:nvPr/>
            </p:nvSpPr>
            <p:spPr bwMode="auto">
              <a:xfrm>
                <a:off x="2085975" y="436563"/>
                <a:ext cx="814388" cy="273050"/>
              </a:xfrm>
              <a:custGeom>
                <a:avLst/>
                <a:gdLst>
                  <a:gd name="T0" fmla="*/ 253 w 342"/>
                  <a:gd name="T1" fmla="*/ 16 h 115"/>
                  <a:gd name="T2" fmla="*/ 171 w 342"/>
                  <a:gd name="T3" fmla="*/ 0 h 115"/>
                  <a:gd name="T4" fmla="*/ 88 w 342"/>
                  <a:gd name="T5" fmla="*/ 16 h 115"/>
                  <a:gd name="T6" fmla="*/ 0 w 342"/>
                  <a:gd name="T7" fmla="*/ 74 h 115"/>
                  <a:gd name="T8" fmla="*/ 34 w 342"/>
                  <a:gd name="T9" fmla="*/ 115 h 115"/>
                  <a:gd name="T10" fmla="*/ 171 w 342"/>
                  <a:gd name="T11" fmla="*/ 52 h 115"/>
                  <a:gd name="T12" fmla="*/ 307 w 342"/>
                  <a:gd name="T13" fmla="*/ 115 h 115"/>
                  <a:gd name="T14" fmla="*/ 342 w 342"/>
                  <a:gd name="T15" fmla="*/ 74 h 115"/>
                  <a:gd name="T16" fmla="*/ 253 w 342"/>
                  <a:gd name="T17" fmla="*/ 1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15">
                    <a:moveTo>
                      <a:pt x="253" y="16"/>
                    </a:moveTo>
                    <a:cubicBezTo>
                      <a:pt x="227" y="5"/>
                      <a:pt x="199" y="2"/>
                      <a:pt x="171" y="0"/>
                    </a:cubicBezTo>
                    <a:cubicBezTo>
                      <a:pt x="143" y="2"/>
                      <a:pt x="115" y="5"/>
                      <a:pt x="88" y="16"/>
                    </a:cubicBezTo>
                    <a:cubicBezTo>
                      <a:pt x="56" y="29"/>
                      <a:pt x="26" y="49"/>
                      <a:pt x="0" y="74"/>
                    </a:cubicBezTo>
                    <a:cubicBezTo>
                      <a:pt x="34" y="115"/>
                      <a:pt x="34" y="115"/>
                      <a:pt x="34" y="115"/>
                    </a:cubicBezTo>
                    <a:cubicBezTo>
                      <a:pt x="74" y="76"/>
                      <a:pt x="120" y="53"/>
                      <a:pt x="171" y="52"/>
                    </a:cubicBezTo>
                    <a:cubicBezTo>
                      <a:pt x="222" y="52"/>
                      <a:pt x="267" y="76"/>
                      <a:pt x="307" y="115"/>
                    </a:cubicBezTo>
                    <a:cubicBezTo>
                      <a:pt x="342" y="74"/>
                      <a:pt x="342" y="74"/>
                      <a:pt x="342" y="74"/>
                    </a:cubicBezTo>
                    <a:cubicBezTo>
                      <a:pt x="315" y="49"/>
                      <a:pt x="286" y="29"/>
                      <a:pt x="253" y="16"/>
                    </a:cubicBezTo>
                    <a:close/>
                  </a:path>
                </a:pathLst>
              </a:custGeom>
              <a:solidFill>
                <a:srgbClr val="1D8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8" name="Freeform 117">
                <a:extLst>
                  <a:ext uri="{FF2B5EF4-FFF2-40B4-BE49-F238E27FC236}">
                    <a16:creationId xmlns:a16="http://schemas.microsoft.com/office/drawing/2014/main" id="{D6E353AE-C61D-4B93-8799-595C5D94B907}"/>
                  </a:ext>
                </a:extLst>
              </p:cNvPr>
              <p:cNvSpPr>
                <a:spLocks/>
              </p:cNvSpPr>
              <p:nvPr/>
            </p:nvSpPr>
            <p:spPr bwMode="auto">
              <a:xfrm>
                <a:off x="2233613" y="671513"/>
                <a:ext cx="519113" cy="200025"/>
              </a:xfrm>
              <a:custGeom>
                <a:avLst/>
                <a:gdLst>
                  <a:gd name="T0" fmla="*/ 109 w 218"/>
                  <a:gd name="T1" fmla="*/ 1 h 84"/>
                  <a:gd name="T2" fmla="*/ 51 w 218"/>
                  <a:gd name="T3" fmla="*/ 12 h 84"/>
                  <a:gd name="T4" fmla="*/ 0 w 218"/>
                  <a:gd name="T5" fmla="*/ 45 h 84"/>
                  <a:gd name="T6" fmla="*/ 32 w 218"/>
                  <a:gd name="T7" fmla="*/ 84 h 84"/>
                  <a:gd name="T8" fmla="*/ 110 w 218"/>
                  <a:gd name="T9" fmla="*/ 53 h 84"/>
                  <a:gd name="T10" fmla="*/ 186 w 218"/>
                  <a:gd name="T11" fmla="*/ 84 h 84"/>
                  <a:gd name="T12" fmla="*/ 218 w 218"/>
                  <a:gd name="T13" fmla="*/ 45 h 84"/>
                  <a:gd name="T14" fmla="*/ 167 w 218"/>
                  <a:gd name="T15" fmla="*/ 12 h 84"/>
                  <a:gd name="T16" fmla="*/ 109 w 218"/>
                  <a:gd name="T17"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84">
                    <a:moveTo>
                      <a:pt x="109" y="1"/>
                    </a:moveTo>
                    <a:cubicBezTo>
                      <a:pt x="89" y="0"/>
                      <a:pt x="70" y="4"/>
                      <a:pt x="51" y="12"/>
                    </a:cubicBezTo>
                    <a:cubicBezTo>
                      <a:pt x="32" y="19"/>
                      <a:pt x="15" y="31"/>
                      <a:pt x="0" y="45"/>
                    </a:cubicBezTo>
                    <a:cubicBezTo>
                      <a:pt x="32" y="84"/>
                      <a:pt x="32" y="84"/>
                      <a:pt x="32" y="84"/>
                    </a:cubicBezTo>
                    <a:cubicBezTo>
                      <a:pt x="53" y="63"/>
                      <a:pt x="80" y="54"/>
                      <a:pt x="110" y="53"/>
                    </a:cubicBezTo>
                    <a:cubicBezTo>
                      <a:pt x="140" y="53"/>
                      <a:pt x="165" y="63"/>
                      <a:pt x="186" y="84"/>
                    </a:cubicBezTo>
                    <a:cubicBezTo>
                      <a:pt x="218" y="45"/>
                      <a:pt x="218" y="45"/>
                      <a:pt x="218" y="45"/>
                    </a:cubicBezTo>
                    <a:cubicBezTo>
                      <a:pt x="203" y="31"/>
                      <a:pt x="185" y="19"/>
                      <a:pt x="167" y="12"/>
                    </a:cubicBezTo>
                    <a:cubicBezTo>
                      <a:pt x="148" y="4"/>
                      <a:pt x="128" y="0"/>
                      <a:pt x="109" y="1"/>
                    </a:cubicBezTo>
                    <a:close/>
                  </a:path>
                </a:pathLst>
              </a:custGeom>
              <a:solidFill>
                <a:srgbClr val="1D8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9" name="Freeform 118">
                <a:extLst>
                  <a:ext uri="{FF2B5EF4-FFF2-40B4-BE49-F238E27FC236}">
                    <a16:creationId xmlns:a16="http://schemas.microsoft.com/office/drawing/2014/main" id="{9D126642-C2D1-4CD0-9875-D0B3E2E2DB9F}"/>
                  </a:ext>
                </a:extLst>
              </p:cNvPr>
              <p:cNvSpPr>
                <a:spLocks/>
              </p:cNvSpPr>
              <p:nvPr/>
            </p:nvSpPr>
            <p:spPr bwMode="auto">
              <a:xfrm>
                <a:off x="2359025" y="885826"/>
                <a:ext cx="265113" cy="100013"/>
              </a:xfrm>
              <a:custGeom>
                <a:avLst/>
                <a:gdLst>
                  <a:gd name="T0" fmla="*/ 56 w 111"/>
                  <a:gd name="T1" fmla="*/ 0 h 42"/>
                  <a:gd name="T2" fmla="*/ 56 w 111"/>
                  <a:gd name="T3" fmla="*/ 0 h 42"/>
                  <a:gd name="T4" fmla="*/ 56 w 111"/>
                  <a:gd name="T5" fmla="*/ 0 h 42"/>
                  <a:gd name="T6" fmla="*/ 26 w 111"/>
                  <a:gd name="T7" fmla="*/ 5 h 42"/>
                  <a:gd name="T8" fmla="*/ 0 w 111"/>
                  <a:gd name="T9" fmla="*/ 23 h 42"/>
                  <a:gd name="T10" fmla="*/ 16 w 111"/>
                  <a:gd name="T11" fmla="*/ 42 h 42"/>
                  <a:gd name="T12" fmla="*/ 56 w 111"/>
                  <a:gd name="T13" fmla="*/ 24 h 42"/>
                  <a:gd name="T14" fmla="*/ 95 w 111"/>
                  <a:gd name="T15" fmla="*/ 42 h 42"/>
                  <a:gd name="T16" fmla="*/ 111 w 111"/>
                  <a:gd name="T17" fmla="*/ 23 h 42"/>
                  <a:gd name="T18" fmla="*/ 85 w 111"/>
                  <a:gd name="T19" fmla="*/ 5 h 42"/>
                  <a:gd name="T20" fmla="*/ 56 w 111"/>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42">
                    <a:moveTo>
                      <a:pt x="56" y="0"/>
                    </a:moveTo>
                    <a:cubicBezTo>
                      <a:pt x="56" y="0"/>
                      <a:pt x="56" y="0"/>
                      <a:pt x="56" y="0"/>
                    </a:cubicBezTo>
                    <a:cubicBezTo>
                      <a:pt x="56" y="0"/>
                      <a:pt x="56" y="0"/>
                      <a:pt x="56" y="0"/>
                    </a:cubicBezTo>
                    <a:cubicBezTo>
                      <a:pt x="46" y="0"/>
                      <a:pt x="36" y="1"/>
                      <a:pt x="26" y="5"/>
                    </a:cubicBezTo>
                    <a:cubicBezTo>
                      <a:pt x="17" y="9"/>
                      <a:pt x="8" y="15"/>
                      <a:pt x="0" y="23"/>
                    </a:cubicBezTo>
                    <a:cubicBezTo>
                      <a:pt x="16" y="42"/>
                      <a:pt x="16" y="42"/>
                      <a:pt x="16" y="42"/>
                    </a:cubicBezTo>
                    <a:cubicBezTo>
                      <a:pt x="27" y="31"/>
                      <a:pt x="40" y="24"/>
                      <a:pt x="56" y="24"/>
                    </a:cubicBezTo>
                    <a:cubicBezTo>
                      <a:pt x="71" y="24"/>
                      <a:pt x="85" y="31"/>
                      <a:pt x="95" y="42"/>
                    </a:cubicBezTo>
                    <a:cubicBezTo>
                      <a:pt x="111" y="23"/>
                      <a:pt x="111" y="23"/>
                      <a:pt x="111" y="23"/>
                    </a:cubicBezTo>
                    <a:cubicBezTo>
                      <a:pt x="104" y="15"/>
                      <a:pt x="95" y="9"/>
                      <a:pt x="85" y="5"/>
                    </a:cubicBezTo>
                    <a:cubicBezTo>
                      <a:pt x="76" y="1"/>
                      <a:pt x="66" y="0"/>
                      <a:pt x="56" y="0"/>
                    </a:cubicBezTo>
                    <a:close/>
                  </a:path>
                </a:pathLst>
              </a:custGeom>
              <a:solidFill>
                <a:srgbClr val="1D8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0" name="Oval 119">
                <a:extLst>
                  <a:ext uri="{FF2B5EF4-FFF2-40B4-BE49-F238E27FC236}">
                    <a16:creationId xmlns:a16="http://schemas.microsoft.com/office/drawing/2014/main" id="{A0F4428C-3514-49E4-9561-F628D4E27DB4}"/>
                  </a:ext>
                </a:extLst>
              </p:cNvPr>
              <p:cNvSpPr>
                <a:spLocks noChangeArrowheads="1"/>
              </p:cNvSpPr>
              <p:nvPr/>
            </p:nvSpPr>
            <p:spPr bwMode="auto">
              <a:xfrm>
                <a:off x="2419350" y="1041401"/>
                <a:ext cx="147638" cy="144463"/>
              </a:xfrm>
              <a:prstGeom prst="ellipse">
                <a:avLst/>
              </a:prstGeom>
              <a:solidFill>
                <a:srgbClr val="1D8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cxnSp>
          <p:nvCxnSpPr>
            <p:cNvPr id="43" name="直接箭头连接符 42">
              <a:extLst>
                <a:ext uri="{FF2B5EF4-FFF2-40B4-BE49-F238E27FC236}">
                  <a16:creationId xmlns:a16="http://schemas.microsoft.com/office/drawing/2014/main" id="{00712820-F049-42A4-A019-1B1379D371E9}"/>
                </a:ext>
              </a:extLst>
            </p:cNvPr>
            <p:cNvCxnSpPr>
              <a:cxnSpLocks/>
            </p:cNvCxnSpPr>
            <p:nvPr/>
          </p:nvCxnSpPr>
          <p:spPr>
            <a:xfrm flipV="1">
              <a:off x="4974336" y="3178299"/>
              <a:ext cx="3636000" cy="11016"/>
            </a:xfrm>
            <a:prstGeom prst="straightConnector1">
              <a:avLst/>
            </a:prstGeom>
            <a:ln w="28575">
              <a:solidFill>
                <a:srgbClr val="1D88D1"/>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393E1E4-6D80-4598-8405-BDBF4F2A3482}"/>
                </a:ext>
              </a:extLst>
            </p:cNvPr>
            <p:cNvSpPr txBox="1"/>
            <p:nvPr/>
          </p:nvSpPr>
          <p:spPr>
            <a:xfrm>
              <a:off x="2843265" y="2570706"/>
              <a:ext cx="140437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密码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映射椭圆曲线密码元素点</a:t>
              </a:r>
              <a:r>
                <a:rPr lang="en-US" altLang="zh-CN" dirty="0">
                  <a:latin typeface="微软雅黑" panose="020B0503020204020204" pitchFamily="34" charset="-122"/>
                  <a:ea typeface="微软雅黑" panose="020B0503020204020204" pitchFamily="34" charset="-122"/>
                </a:rPr>
                <a:t>PE</a:t>
              </a:r>
              <a:endParaRPr lang="zh-CN" altLang="en-US" dirty="0">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C5024BB8-BB83-452B-AC48-71E37DD05F70}"/>
                </a:ext>
              </a:extLst>
            </p:cNvPr>
            <p:cNvSpPr txBox="1"/>
            <p:nvPr/>
          </p:nvSpPr>
          <p:spPr>
            <a:xfrm>
              <a:off x="9197039" y="2539230"/>
              <a:ext cx="140437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密码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映射椭圆曲线密码元素点</a:t>
              </a:r>
              <a:r>
                <a:rPr lang="en-US" altLang="zh-CN" dirty="0">
                  <a:latin typeface="微软雅黑" panose="020B0503020204020204" pitchFamily="34" charset="-122"/>
                  <a:ea typeface="微软雅黑" panose="020B0503020204020204" pitchFamily="34" charset="-122"/>
                </a:rPr>
                <a:t>PE</a:t>
              </a:r>
              <a:endParaRPr lang="zh-CN" altLang="en-US" dirty="0">
                <a:latin typeface="微软雅黑" panose="020B0503020204020204" pitchFamily="34" charset="-122"/>
                <a:ea typeface="微软雅黑" panose="020B0503020204020204" pitchFamily="34" charset="-122"/>
              </a:endParaRPr>
            </a:p>
          </p:txBody>
        </p:sp>
      </p:grpSp>
      <p:sp>
        <p:nvSpPr>
          <p:cNvPr id="90" name="文本框 89">
            <a:extLst>
              <a:ext uri="{FF2B5EF4-FFF2-40B4-BE49-F238E27FC236}">
                <a16:creationId xmlns:a16="http://schemas.microsoft.com/office/drawing/2014/main" id="{6825346D-CA1E-4BCD-BBEB-DBA931FC9B14}"/>
              </a:ext>
            </a:extLst>
          </p:cNvPr>
          <p:cNvSpPr txBox="1"/>
          <p:nvPr/>
        </p:nvSpPr>
        <p:spPr>
          <a:xfrm>
            <a:off x="5790772" y="6008107"/>
            <a:ext cx="3927603" cy="461665"/>
          </a:xfrm>
          <a:prstGeom prst="rect">
            <a:avLst/>
          </a:prstGeom>
          <a:noFill/>
        </p:spPr>
        <p:txBody>
          <a:bodyPr wrap="square" rtlCol="0">
            <a:spAutoFit/>
          </a:bodyPr>
          <a:lstStyle/>
          <a:p>
            <a:pPr algn="ctr"/>
            <a:r>
              <a:rPr lang="en-US" altLang="zh-CN" sz="2400" dirty="0">
                <a:solidFill>
                  <a:srgbClr val="7030A0"/>
                </a:solidFill>
                <a:latin typeface="微软雅黑" panose="020B0503020204020204" pitchFamily="34" charset="-122"/>
                <a:ea typeface="微软雅黑" panose="020B0503020204020204" pitchFamily="34" charset="-122"/>
              </a:rPr>
              <a:t>WPA3-SAE </a:t>
            </a:r>
            <a:r>
              <a:rPr lang="zh-CN" altLang="en-US" sz="2400" dirty="0">
                <a:solidFill>
                  <a:srgbClr val="7030A0"/>
                </a:solidFill>
                <a:latin typeface="微软雅黑" panose="020B0503020204020204" pitchFamily="34" charset="-122"/>
                <a:ea typeface="微软雅黑" panose="020B0503020204020204" pitchFamily="34" charset="-122"/>
              </a:rPr>
              <a:t>认证过程</a:t>
            </a:r>
          </a:p>
        </p:txBody>
      </p:sp>
    </p:spTree>
    <p:extLst>
      <p:ext uri="{BB962C8B-B14F-4D97-AF65-F5344CB8AC3E}">
        <p14:creationId xmlns:p14="http://schemas.microsoft.com/office/powerpoint/2010/main" val="153057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up)">
                                      <p:cBhvr>
                                        <p:cTn id="7" dur="750"/>
                                        <p:tgtEl>
                                          <p:spTgt spid="84"/>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up)">
                                      <p:cBhvr>
                                        <p:cTn id="11" dur="500"/>
                                        <p:tgtEl>
                                          <p:spTgt spid="85"/>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750"/>
                                        <p:tgtEl>
                                          <p:spTgt spid="86"/>
                                        </p:tgtEl>
                                      </p:cBhvr>
                                    </p:animEffect>
                                  </p:childTnLst>
                                </p:cTn>
                              </p:par>
                            </p:childTnLst>
                          </p:cTn>
                        </p:par>
                        <p:par>
                          <p:cTn id="16" fill="hold">
                            <p:stCondLst>
                              <p:cond delay="2000"/>
                            </p:stCondLst>
                            <p:childTnLst>
                              <p:par>
                                <p:cTn id="17" presetID="22" presetClass="entr" presetSubtype="2"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wipe(right)">
                                      <p:cBhvr>
                                        <p:cTn id="19" dur="750"/>
                                        <p:tgtEl>
                                          <p:spTgt spid="87"/>
                                        </p:tgtEl>
                                      </p:cBhvr>
                                    </p:animEffect>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wipe(left)">
                                      <p:cBhvr>
                                        <p:cTn id="23" dur="750"/>
                                        <p:tgtEl>
                                          <p:spTgt spid="88"/>
                                        </p:tgtEl>
                                      </p:cBhvr>
                                    </p:animEffect>
                                  </p:childTnLst>
                                </p:cTn>
                              </p:par>
                            </p:childTnLst>
                          </p:cTn>
                        </p:par>
                        <p:par>
                          <p:cTn id="24" fill="hold">
                            <p:stCondLst>
                              <p:cond delay="3500"/>
                            </p:stCondLst>
                            <p:childTnLst>
                              <p:par>
                                <p:cTn id="25" presetID="22" presetClass="entr" presetSubtype="2" fill="hold"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right)">
                                      <p:cBhvr>
                                        <p:cTn id="27" dur="7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8354967-4F4A-44CB-8A8C-1E6BC3FADD24}"/>
              </a:ext>
            </a:extLst>
          </p:cNvPr>
          <p:cNvSpPr>
            <a:spLocks noGrp="1"/>
          </p:cNvSpPr>
          <p:nvPr>
            <p:ph type="sldNum" sz="quarter" idx="12"/>
          </p:nvPr>
        </p:nvSpPr>
        <p:spPr>
          <a:xfrm>
            <a:off x="9448800" y="6493317"/>
            <a:ext cx="2743200" cy="365125"/>
          </a:xfrm>
        </p:spPr>
        <p:txBody>
          <a:bodyPr/>
          <a:lstStyle/>
          <a:p>
            <a:fld id="{8D4D1E41-7A09-AB4A-A4E1-09765ADA2698}" type="slidenum">
              <a:rPr kumimoji="1" lang="zh-CN" altLang="en-US" smtClean="0"/>
              <a:pPr/>
              <a:t>157</a:t>
            </a:fld>
            <a:endParaRPr kumimoji="1" lang="zh-CN" altLang="en-US" dirty="0"/>
          </a:p>
        </p:txBody>
      </p:sp>
      <p:sp>
        <p:nvSpPr>
          <p:cNvPr id="5" name="标题 1">
            <a:extLst>
              <a:ext uri="{FF2B5EF4-FFF2-40B4-BE49-F238E27FC236}">
                <a16:creationId xmlns:a16="http://schemas.microsoft.com/office/drawing/2014/main" id="{D4F8B98D-5827-4DCF-95D2-8DD97D40DC44}"/>
              </a:ext>
            </a:extLst>
          </p:cNvPr>
          <p:cNvSpPr txBox="1">
            <a:spLocks/>
          </p:cNvSpPr>
          <p:nvPr/>
        </p:nvSpPr>
        <p:spPr>
          <a:xfrm>
            <a:off x="1459908" y="5175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r>
              <a:rPr lang="zh-CN" altLang="en-US" dirty="0"/>
              <a:t>无线网络安全 </a:t>
            </a:r>
            <a:r>
              <a:rPr lang="en-US" altLang="zh-CN" sz="3200" dirty="0"/>
              <a:t>(4/11)</a:t>
            </a:r>
            <a:endParaRPr lang="zh-CN" altLang="en-US" sz="4400" dirty="0"/>
          </a:p>
        </p:txBody>
      </p:sp>
      <p:pic>
        <p:nvPicPr>
          <p:cNvPr id="6" name="图片 5">
            <a:extLst>
              <a:ext uri="{FF2B5EF4-FFF2-40B4-BE49-F238E27FC236}">
                <a16:creationId xmlns:a16="http://schemas.microsoft.com/office/drawing/2014/main" id="{43B39E6E-41F1-4A95-B23D-1D78BFEF5997}"/>
              </a:ext>
            </a:extLst>
          </p:cNvPr>
          <p:cNvPicPr>
            <a:picLocks noChangeAspect="1"/>
          </p:cNvPicPr>
          <p:nvPr/>
        </p:nvPicPr>
        <p:blipFill>
          <a:blip r:embed="rId3"/>
          <a:stretch>
            <a:fillRect/>
          </a:stretch>
        </p:blipFill>
        <p:spPr>
          <a:xfrm>
            <a:off x="455272" y="1323176"/>
            <a:ext cx="10463514" cy="5224490"/>
          </a:xfrm>
          <a:prstGeom prst="rect">
            <a:avLst/>
          </a:prstGeom>
        </p:spPr>
      </p:pic>
      <p:sp>
        <p:nvSpPr>
          <p:cNvPr id="8" name="文本框 7">
            <a:extLst>
              <a:ext uri="{FF2B5EF4-FFF2-40B4-BE49-F238E27FC236}">
                <a16:creationId xmlns:a16="http://schemas.microsoft.com/office/drawing/2014/main" id="{2F53E596-C440-45E5-B4EF-7CCAE9D11337}"/>
              </a:ext>
            </a:extLst>
          </p:cNvPr>
          <p:cNvSpPr txBox="1"/>
          <p:nvPr/>
        </p:nvSpPr>
        <p:spPr>
          <a:xfrm>
            <a:off x="9132425" y="3108131"/>
            <a:ext cx="2870587" cy="1323439"/>
          </a:xfrm>
          <a:prstGeom prst="leftArrowCallout">
            <a:avLst>
              <a:gd name="adj1" fmla="val 25000"/>
              <a:gd name="adj2" fmla="val 25000"/>
              <a:gd name="adj3" fmla="val 25000"/>
              <a:gd name="adj4" fmla="val 70219"/>
            </a:avLst>
          </a:prstGeom>
          <a:ln w="28575">
            <a:solidFill>
              <a:srgbClr val="7030A0"/>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不同</a:t>
            </a:r>
            <a:r>
              <a:rPr lang="en-US" altLang="zh-CN" sz="2000" dirty="0">
                <a:solidFill>
                  <a:srgbClr val="7030A0"/>
                </a:solidFill>
                <a:latin typeface="微软雅黑" panose="020B0503020204020204" pitchFamily="34" charset="-122"/>
                <a:ea typeface="微软雅黑" panose="020B0503020204020204" pitchFamily="34" charset="-122"/>
              </a:rPr>
              <a:t>Wi-Fi</a:t>
            </a:r>
            <a:r>
              <a:rPr lang="zh-CN" altLang="en-US" sz="2000" dirty="0">
                <a:solidFill>
                  <a:srgbClr val="7030A0"/>
                </a:solidFill>
                <a:latin typeface="微软雅黑" panose="020B0503020204020204" pitchFamily="34" charset="-122"/>
                <a:ea typeface="微软雅黑" panose="020B0503020204020204" pitchFamily="34" charset="-122"/>
              </a:rPr>
              <a:t>标准接入量与人均带宽关系，以及应用场景</a:t>
            </a:r>
          </a:p>
        </p:txBody>
      </p:sp>
      <p:sp>
        <p:nvSpPr>
          <p:cNvPr id="9" name="页脚占位符 8">
            <a:extLst>
              <a:ext uri="{FF2B5EF4-FFF2-40B4-BE49-F238E27FC236}">
                <a16:creationId xmlns:a16="http://schemas.microsoft.com/office/drawing/2014/main" id="{D8CDE9F7-9D45-438A-BCA0-174B135DBF12}"/>
              </a:ext>
            </a:extLst>
          </p:cNvPr>
          <p:cNvSpPr>
            <a:spLocks noGrp="1"/>
          </p:cNvSpPr>
          <p:nvPr>
            <p:ph type="ftr" sz="quarter" idx="11"/>
          </p:nvPr>
        </p:nvSpPr>
        <p:spPr>
          <a:xfrm>
            <a:off x="3581401" y="6559296"/>
            <a:ext cx="4114800" cy="365125"/>
          </a:xfrm>
        </p:spPr>
        <p:txBody>
          <a:bodyPr/>
          <a:lstStyle/>
          <a:p>
            <a:r>
              <a:rPr kumimoji="1" lang="zh-CN" altLang="en-US" dirty="0"/>
              <a:t>图片引自：</a:t>
            </a:r>
            <a:r>
              <a:rPr kumimoji="1" lang="en-US" altLang="zh-CN" dirty="0"/>
              <a:t>http://www.huawei.com.cn</a:t>
            </a:r>
            <a:endParaRPr kumimoji="1" lang="zh-CN" altLang="en-US" dirty="0"/>
          </a:p>
        </p:txBody>
      </p:sp>
      <p:sp>
        <p:nvSpPr>
          <p:cNvPr id="11" name="日期占位符 9">
            <a:extLst>
              <a:ext uri="{FF2B5EF4-FFF2-40B4-BE49-F238E27FC236}">
                <a16:creationId xmlns:a16="http://schemas.microsoft.com/office/drawing/2014/main" id="{BFDB813E-633C-4E26-BB72-D6950F5BC016}"/>
              </a:ext>
            </a:extLst>
          </p:cNvPr>
          <p:cNvSpPr>
            <a:spLocks noGrp="1"/>
          </p:cNvSpPr>
          <p:nvPr>
            <p:ph type="dt" sz="half" idx="10"/>
          </p:nvPr>
        </p:nvSpPr>
        <p:spPr>
          <a:xfrm>
            <a:off x="197335" y="6489303"/>
            <a:ext cx="2743200" cy="365125"/>
          </a:xfrm>
        </p:spPr>
        <p:txBody>
          <a:bodyPr/>
          <a:lstStyle/>
          <a:p>
            <a:r>
              <a:rPr kumimoji="1" lang="en-US" altLang="zh-CN" dirty="0"/>
              <a:t>8.6.4 </a:t>
            </a:r>
            <a:r>
              <a:rPr kumimoji="1" lang="zh-CN" altLang="en-US" dirty="0"/>
              <a:t>无线安全</a:t>
            </a:r>
          </a:p>
        </p:txBody>
      </p:sp>
    </p:spTree>
    <p:extLst>
      <p:ext uri="{BB962C8B-B14F-4D97-AF65-F5344CB8AC3E}">
        <p14:creationId xmlns:p14="http://schemas.microsoft.com/office/powerpoint/2010/main" val="66609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23">
            <a:extLst>
              <a:ext uri="{FF2B5EF4-FFF2-40B4-BE49-F238E27FC236}">
                <a16:creationId xmlns:a16="http://schemas.microsoft.com/office/drawing/2014/main" id="{FD46E58A-D3F5-D044-8218-118F276F8A3C}"/>
              </a:ext>
            </a:extLst>
          </p:cNvPr>
          <p:cNvSpPr>
            <a:spLocks noChangeArrowheads="1"/>
          </p:cNvSpPr>
          <p:nvPr/>
        </p:nvSpPr>
        <p:spPr bwMode="auto">
          <a:xfrm>
            <a:off x="3453069" y="2357087"/>
            <a:ext cx="2260799" cy="1917733"/>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微软雅黑" panose="020B0503020204020204" pitchFamily="34" charset="-122"/>
              <a:ea typeface="微软雅黑" panose="020B0503020204020204" pitchFamily="34" charset="-122"/>
            </a:endParaRPr>
          </a:p>
        </p:txBody>
      </p:sp>
      <p:grpSp>
        <p:nvGrpSpPr>
          <p:cNvPr id="2" name="Group 356">
            <a:extLst>
              <a:ext uri="{FF2B5EF4-FFF2-40B4-BE49-F238E27FC236}">
                <a16:creationId xmlns:a16="http://schemas.microsoft.com/office/drawing/2014/main" id="{6FD46335-B734-4945-A3CD-4B386D6A4AB6}"/>
              </a:ext>
            </a:extLst>
          </p:cNvPr>
          <p:cNvGrpSpPr>
            <a:grpSpLocks/>
          </p:cNvGrpSpPr>
          <p:nvPr/>
        </p:nvGrpSpPr>
        <p:grpSpPr bwMode="auto">
          <a:xfrm>
            <a:off x="4958655" y="3408946"/>
            <a:ext cx="436562" cy="498475"/>
            <a:chOff x="313" y="1497"/>
            <a:chExt cx="1152" cy="1014"/>
          </a:xfrm>
        </p:grpSpPr>
        <p:pic>
          <p:nvPicPr>
            <p:cNvPr id="13" name="Picture 354" descr="laptop_stylized_small">
              <a:extLst>
                <a:ext uri="{FF2B5EF4-FFF2-40B4-BE49-F238E27FC236}">
                  <a16:creationId xmlns:a16="http://schemas.microsoft.com/office/drawing/2014/main" id="{8690D9E0-F119-B04D-9313-4CD301792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355" descr="antenna_stylized">
              <a:extLst>
                <a:ext uri="{FF2B5EF4-FFF2-40B4-BE49-F238E27FC236}">
                  <a16:creationId xmlns:a16="http://schemas.microsoft.com/office/drawing/2014/main" id="{78BE4BD8-F9A1-654E-AA19-7EA771994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403">
            <a:extLst>
              <a:ext uri="{FF2B5EF4-FFF2-40B4-BE49-F238E27FC236}">
                <a16:creationId xmlns:a16="http://schemas.microsoft.com/office/drawing/2014/main" id="{1621CF3B-BAFA-B94C-BBA7-6856B74C4E0F}"/>
              </a:ext>
            </a:extLst>
          </p:cNvPr>
          <p:cNvGrpSpPr>
            <a:grpSpLocks/>
          </p:cNvGrpSpPr>
          <p:nvPr/>
        </p:nvGrpSpPr>
        <p:grpSpPr bwMode="auto">
          <a:xfrm>
            <a:off x="4486688" y="2579954"/>
            <a:ext cx="446088" cy="382587"/>
            <a:chOff x="2751" y="1851"/>
            <a:chExt cx="462" cy="478"/>
          </a:xfrm>
        </p:grpSpPr>
        <p:pic>
          <p:nvPicPr>
            <p:cNvPr id="16" name="Picture 364" descr="iphone_stylized_small">
              <a:extLst>
                <a:ext uri="{FF2B5EF4-FFF2-40B4-BE49-F238E27FC236}">
                  <a16:creationId xmlns:a16="http://schemas.microsoft.com/office/drawing/2014/main" id="{FB02F53E-DD53-3848-A692-2349234E3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402" descr="antenna_radiation_stylized">
              <a:extLst>
                <a:ext uri="{FF2B5EF4-FFF2-40B4-BE49-F238E27FC236}">
                  <a16:creationId xmlns:a16="http://schemas.microsoft.com/office/drawing/2014/main" id="{2FFB1B7E-92FF-1043-8277-DF227EB554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356">
            <a:extLst>
              <a:ext uri="{FF2B5EF4-FFF2-40B4-BE49-F238E27FC236}">
                <a16:creationId xmlns:a16="http://schemas.microsoft.com/office/drawing/2014/main" id="{793E3DF7-19F9-824A-B55D-9E9799039ABD}"/>
              </a:ext>
            </a:extLst>
          </p:cNvPr>
          <p:cNvGrpSpPr>
            <a:grpSpLocks/>
          </p:cNvGrpSpPr>
          <p:nvPr/>
        </p:nvGrpSpPr>
        <p:grpSpPr bwMode="auto">
          <a:xfrm>
            <a:off x="3781682" y="2686316"/>
            <a:ext cx="438150" cy="498475"/>
            <a:chOff x="313" y="1497"/>
            <a:chExt cx="1152" cy="1014"/>
          </a:xfrm>
        </p:grpSpPr>
        <p:pic>
          <p:nvPicPr>
            <p:cNvPr id="19" name="Picture 354" descr="laptop_stylized_small">
              <a:extLst>
                <a:ext uri="{FF2B5EF4-FFF2-40B4-BE49-F238E27FC236}">
                  <a16:creationId xmlns:a16="http://schemas.microsoft.com/office/drawing/2014/main" id="{56C9247C-ED61-E348-A092-517026631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355" descr="antenna_stylized">
              <a:extLst>
                <a:ext uri="{FF2B5EF4-FFF2-40B4-BE49-F238E27FC236}">
                  <a16:creationId xmlns:a16="http://schemas.microsoft.com/office/drawing/2014/main" id="{2F86F031-FA48-7749-B1F9-4CDA00E8F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3" name="Right Arrow 22">
            <a:extLst>
              <a:ext uri="{FF2B5EF4-FFF2-40B4-BE49-F238E27FC236}">
                <a16:creationId xmlns:a16="http://schemas.microsoft.com/office/drawing/2014/main" id="{B1311EF0-E697-1843-8374-5B34A06B18D8}"/>
              </a:ext>
            </a:extLst>
          </p:cNvPr>
          <p:cNvSpPr/>
          <p:nvPr/>
        </p:nvSpPr>
        <p:spPr>
          <a:xfrm>
            <a:off x="2843969" y="3418139"/>
            <a:ext cx="1215337" cy="342800"/>
          </a:xfrm>
          <a:prstGeom prst="rightArrow">
            <a:avLst/>
          </a:prstGeom>
          <a:gradFill flip="none" rotWithShape="1">
            <a:gsLst>
              <a:gs pos="0">
                <a:schemeClr val="bg1"/>
              </a:gs>
              <a:gs pos="100000">
                <a:srgbClr val="0000A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1272284"/>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sz="3600" b="0" dirty="0">
                <a:solidFill>
                  <a:srgbClr val="7030A0"/>
                </a:solidFill>
                <a:latin typeface="微软雅黑" pitchFamily="34" charset="-122"/>
                <a:ea typeface="微软雅黑" pitchFamily="34" charset="-122"/>
              </a:rPr>
              <a:t>802.11</a:t>
            </a:r>
            <a:r>
              <a:rPr lang="en-US" altLang="zh-CN" sz="3600" b="0" dirty="0">
                <a:solidFill>
                  <a:srgbClr val="7030A0"/>
                </a:solidFill>
                <a:latin typeface="微软雅黑" pitchFamily="34" charset="-122"/>
                <a:ea typeface="微软雅黑" pitchFamily="34" charset="-122"/>
              </a:rPr>
              <a:t>i</a:t>
            </a:r>
            <a:r>
              <a:rPr lang="en-US" sz="3600" b="0" dirty="0">
                <a:solidFill>
                  <a:srgbClr val="7030A0"/>
                </a:solidFill>
                <a:latin typeface="微软雅黑" pitchFamily="34" charset="-122"/>
                <a:ea typeface="微软雅黑" pitchFamily="34" charset="-122"/>
              </a:rPr>
              <a:t>: </a:t>
            </a:r>
            <a:r>
              <a:rPr lang="zh-CN" altLang="en-US" sz="3600" b="0" dirty="0">
                <a:solidFill>
                  <a:srgbClr val="7030A0"/>
                </a:solidFill>
                <a:latin typeface="微软雅黑" pitchFamily="34" charset="-122"/>
                <a:ea typeface="微软雅黑" pitchFamily="34" charset="-122"/>
              </a:rPr>
              <a:t>认证和加密</a:t>
            </a:r>
            <a:endParaRPr lang="en-US" sz="3600" b="0" dirty="0">
              <a:solidFill>
                <a:srgbClr val="7030A0"/>
              </a:solidFill>
              <a:latin typeface="微软雅黑" pitchFamily="34" charset="-122"/>
              <a:ea typeface="微软雅黑" pitchFamily="34" charset="-122"/>
            </a:endParaRPr>
          </a:p>
        </p:txBody>
      </p:sp>
      <p:sp>
        <p:nvSpPr>
          <p:cNvPr id="5" name="Rectangle 3">
            <a:extLst>
              <a:ext uri="{FF2B5EF4-FFF2-40B4-BE49-F238E27FC236}">
                <a16:creationId xmlns:a16="http://schemas.microsoft.com/office/drawing/2014/main" id="{7EDF0287-CB9F-064B-9850-D7015F1D6CB0}"/>
              </a:ext>
            </a:extLst>
          </p:cNvPr>
          <p:cNvSpPr txBox="1">
            <a:spLocks noChangeArrowheads="1"/>
          </p:cNvSpPr>
          <p:nvPr/>
        </p:nvSpPr>
        <p:spPr>
          <a:xfrm>
            <a:off x="854632" y="4585466"/>
            <a:ext cx="10664687" cy="229925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buNone/>
            </a:pPr>
            <a:r>
              <a:rPr lang="zh-CN" altLang="en-US" sz="3200" dirty="0">
                <a:latin typeface="微软雅黑" pitchFamily="34" charset="-122"/>
                <a:ea typeface="微软雅黑" pitchFamily="34" charset="-122"/>
              </a:rPr>
              <a:t>需要加入网络的移动终端必须遵循</a:t>
            </a:r>
            <a:r>
              <a:rPr lang="en-US" sz="3200" dirty="0">
                <a:latin typeface="微软雅黑" pitchFamily="34" charset="-122"/>
                <a:ea typeface="微软雅黑" pitchFamily="34" charset="-122"/>
              </a:rPr>
              <a:t>:</a:t>
            </a:r>
          </a:p>
          <a:p>
            <a:pPr marL="457200" indent="-274638">
              <a:buClr>
                <a:srgbClr val="7030A0"/>
              </a:buClr>
            </a:pPr>
            <a:r>
              <a:rPr lang="zh-CN" altLang="en-US" sz="3200" dirty="0">
                <a:latin typeface="微软雅黑" pitchFamily="34" charset="-122"/>
                <a:ea typeface="微软雅黑" pitchFamily="34" charset="-122"/>
              </a:rPr>
              <a:t>与接入点关联：建立无线链接通信</a:t>
            </a:r>
            <a:endParaRPr lang="en-US" altLang="zh-CN" sz="3200" dirty="0">
              <a:latin typeface="微软雅黑" pitchFamily="34" charset="-122"/>
              <a:ea typeface="微软雅黑" pitchFamily="34" charset="-122"/>
            </a:endParaRPr>
          </a:p>
          <a:p>
            <a:pPr marL="457200" indent="-274638">
              <a:buClr>
                <a:srgbClr val="7030A0"/>
              </a:buClr>
            </a:pPr>
            <a:r>
              <a:rPr lang="zh-CN" altLang="en-US" sz="3200" dirty="0">
                <a:latin typeface="微软雅黑" pitchFamily="34" charset="-122"/>
                <a:ea typeface="微软雅黑" pitchFamily="34" charset="-122"/>
              </a:rPr>
              <a:t>网络对移动终端进行身份认证</a:t>
            </a:r>
            <a:endParaRPr lang="en-US" sz="3200" dirty="0">
              <a:latin typeface="微软雅黑" pitchFamily="34" charset="-122"/>
              <a:ea typeface="微软雅黑" pitchFamily="34" charset="-122"/>
            </a:endParaRPr>
          </a:p>
        </p:txBody>
      </p:sp>
      <p:sp>
        <p:nvSpPr>
          <p:cNvPr id="26" name="AutoShape 25">
            <a:extLst>
              <a:ext uri="{FF2B5EF4-FFF2-40B4-BE49-F238E27FC236}">
                <a16:creationId xmlns:a16="http://schemas.microsoft.com/office/drawing/2014/main" id="{C35BBC87-D9B9-F84C-A466-A2406EC32F26}"/>
              </a:ext>
            </a:extLst>
          </p:cNvPr>
          <p:cNvSpPr>
            <a:spLocks noChangeAspect="1" noChangeArrowheads="1" noTextEdit="1"/>
          </p:cNvSpPr>
          <p:nvPr/>
        </p:nvSpPr>
        <p:spPr bwMode="auto">
          <a:xfrm>
            <a:off x="4472954" y="2647011"/>
            <a:ext cx="98742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27" name="Line 55">
            <a:extLst>
              <a:ext uri="{FF2B5EF4-FFF2-40B4-BE49-F238E27FC236}">
                <a16:creationId xmlns:a16="http://schemas.microsoft.com/office/drawing/2014/main" id="{92F1E18C-8579-8F43-966D-AC3EAB745401}"/>
              </a:ext>
            </a:extLst>
          </p:cNvPr>
          <p:cNvSpPr>
            <a:spLocks noChangeShapeType="1"/>
          </p:cNvSpPr>
          <p:nvPr/>
        </p:nvSpPr>
        <p:spPr bwMode="auto">
          <a:xfrm>
            <a:off x="4777754" y="3426474"/>
            <a:ext cx="3744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29" name="Text Box 57">
            <a:extLst>
              <a:ext uri="{FF2B5EF4-FFF2-40B4-BE49-F238E27FC236}">
                <a16:creationId xmlns:a16="http://schemas.microsoft.com/office/drawing/2014/main" id="{0C5A523A-A420-554B-B07D-85B8A146CD58}"/>
              </a:ext>
            </a:extLst>
          </p:cNvPr>
          <p:cNvSpPr txBox="1">
            <a:spLocks noChangeArrowheads="1"/>
          </p:cNvSpPr>
          <p:nvPr/>
        </p:nvSpPr>
        <p:spPr bwMode="auto">
          <a:xfrm>
            <a:off x="3842199" y="3765522"/>
            <a:ext cx="129234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zh-CN" altLang="en-US" dirty="0">
                <a:solidFill>
                  <a:srgbClr val="CC0000"/>
                </a:solidFill>
                <a:latin typeface="微软雅黑" panose="020B0503020204020204" pitchFamily="34" charset="-122"/>
                <a:ea typeface="微软雅黑" panose="020B0503020204020204" pitchFamily="34" charset="-122"/>
                <a:cs typeface="Arial" charset="0"/>
              </a:rPr>
              <a:t>接入点</a:t>
            </a:r>
            <a:r>
              <a:rPr lang="en-US" altLang="zh-CN" dirty="0">
                <a:solidFill>
                  <a:srgbClr val="CC0000"/>
                </a:solidFill>
                <a:latin typeface="微软雅黑" panose="020B0503020204020204" pitchFamily="34" charset="-122"/>
                <a:ea typeface="微软雅黑" panose="020B0503020204020204" pitchFamily="34" charset="-122"/>
                <a:cs typeface="Arial" charset="0"/>
              </a:rPr>
              <a:t>AP</a:t>
            </a:r>
            <a:endParaRPr lang="en-US" sz="1600" dirty="0">
              <a:latin typeface="微软雅黑" panose="020B0503020204020204" pitchFamily="34" charset="-122"/>
              <a:ea typeface="微软雅黑" panose="020B0503020204020204" pitchFamily="34" charset="-122"/>
              <a:cs typeface="Arial" charset="0"/>
            </a:endParaRPr>
          </a:p>
        </p:txBody>
      </p:sp>
      <p:sp>
        <p:nvSpPr>
          <p:cNvPr id="30" name="Text Box 58">
            <a:extLst>
              <a:ext uri="{FF2B5EF4-FFF2-40B4-BE49-F238E27FC236}">
                <a16:creationId xmlns:a16="http://schemas.microsoft.com/office/drawing/2014/main" id="{8348A390-40C5-D743-9256-E62B9A390283}"/>
              </a:ext>
            </a:extLst>
          </p:cNvPr>
          <p:cNvSpPr txBox="1">
            <a:spLocks noChangeArrowheads="1"/>
          </p:cNvSpPr>
          <p:nvPr/>
        </p:nvSpPr>
        <p:spPr bwMode="auto">
          <a:xfrm>
            <a:off x="8908237" y="3238774"/>
            <a:ext cx="17956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zh-CN" altLang="en-US" dirty="0">
                <a:solidFill>
                  <a:srgbClr val="CC0000"/>
                </a:solidFill>
                <a:latin typeface="微软雅黑" panose="020B0503020204020204" pitchFamily="34" charset="-122"/>
                <a:ea typeface="微软雅黑" panose="020B0503020204020204" pitchFamily="34" charset="-122"/>
                <a:cs typeface="Arial" charset="0"/>
              </a:rPr>
              <a:t>认证服务器</a:t>
            </a:r>
            <a:r>
              <a:rPr lang="en-US" altLang="zh-CN" dirty="0">
                <a:solidFill>
                  <a:srgbClr val="CC0000"/>
                </a:solidFill>
                <a:latin typeface="微软雅黑" panose="020B0503020204020204" pitchFamily="34" charset="-122"/>
                <a:ea typeface="微软雅黑" panose="020B0503020204020204" pitchFamily="34" charset="-122"/>
                <a:cs typeface="Arial" charset="0"/>
              </a:rPr>
              <a:t>AS</a:t>
            </a:r>
            <a:endParaRPr lang="en-US" sz="1600" dirty="0">
              <a:latin typeface="微软雅黑" panose="020B0503020204020204" pitchFamily="34" charset="-122"/>
              <a:ea typeface="微软雅黑" panose="020B0503020204020204" pitchFamily="34" charset="-122"/>
              <a:cs typeface="Arial" charset="0"/>
            </a:endParaRPr>
          </a:p>
        </p:txBody>
      </p:sp>
      <p:grpSp>
        <p:nvGrpSpPr>
          <p:cNvPr id="6" name="Group 356">
            <a:extLst>
              <a:ext uri="{FF2B5EF4-FFF2-40B4-BE49-F238E27FC236}">
                <a16:creationId xmlns:a16="http://schemas.microsoft.com/office/drawing/2014/main" id="{CA05B63E-CD52-9F43-8FD2-58EA2FA3850E}"/>
              </a:ext>
            </a:extLst>
          </p:cNvPr>
          <p:cNvGrpSpPr>
            <a:grpSpLocks/>
          </p:cNvGrpSpPr>
          <p:nvPr/>
        </p:nvGrpSpPr>
        <p:grpSpPr bwMode="auto">
          <a:xfrm>
            <a:off x="2255878" y="2866251"/>
            <a:ext cx="804863" cy="852488"/>
            <a:chOff x="313" y="1407"/>
            <a:chExt cx="1152" cy="1104"/>
          </a:xfrm>
        </p:grpSpPr>
        <p:pic>
          <p:nvPicPr>
            <p:cNvPr id="34" name="Picture 354" descr="laptop_stylized_small">
              <a:extLst>
                <a:ext uri="{FF2B5EF4-FFF2-40B4-BE49-F238E27FC236}">
                  <a16:creationId xmlns:a16="http://schemas.microsoft.com/office/drawing/2014/main" id="{AD8B9F8C-F4B8-C845-8FD6-A1828FAA2C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55" descr="antenna_stylized">
              <a:extLst>
                <a:ext uri="{FF2B5EF4-FFF2-40B4-BE49-F238E27FC236}">
                  <a16:creationId xmlns:a16="http://schemas.microsoft.com/office/drawing/2014/main" id="{7BC1A5C0-A129-444E-8FD8-F59E9356087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361">
            <a:extLst>
              <a:ext uri="{FF2B5EF4-FFF2-40B4-BE49-F238E27FC236}">
                <a16:creationId xmlns:a16="http://schemas.microsoft.com/office/drawing/2014/main" id="{8B78EC52-40E4-1245-B94F-69888562BAC7}"/>
              </a:ext>
            </a:extLst>
          </p:cNvPr>
          <p:cNvGrpSpPr>
            <a:grpSpLocks/>
          </p:cNvGrpSpPr>
          <p:nvPr/>
        </p:nvGrpSpPr>
        <p:grpSpPr bwMode="auto">
          <a:xfrm>
            <a:off x="4094811" y="3052459"/>
            <a:ext cx="965200" cy="693737"/>
            <a:chOff x="2967" y="478"/>
            <a:chExt cx="788" cy="625"/>
          </a:xfrm>
        </p:grpSpPr>
        <p:pic>
          <p:nvPicPr>
            <p:cNvPr id="37" name="Picture 358" descr="access_point_stylized_small">
              <a:extLst>
                <a:ext uri="{FF2B5EF4-FFF2-40B4-BE49-F238E27FC236}">
                  <a16:creationId xmlns:a16="http://schemas.microsoft.com/office/drawing/2014/main" id="{5C100B11-3424-5D4A-A1E6-964F44B05E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360" descr="antenna_radiation_stylized">
              <a:extLst>
                <a:ext uri="{FF2B5EF4-FFF2-40B4-BE49-F238E27FC236}">
                  <a16:creationId xmlns:a16="http://schemas.microsoft.com/office/drawing/2014/main" id="{8BBB252D-D673-DB49-A756-0CCA2DC15F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9" name="Group 249">
            <a:extLst>
              <a:ext uri="{FF2B5EF4-FFF2-40B4-BE49-F238E27FC236}">
                <a16:creationId xmlns:a16="http://schemas.microsoft.com/office/drawing/2014/main" id="{A47596EB-18A9-3A49-B6A4-593B586DA3FA}"/>
              </a:ext>
            </a:extLst>
          </p:cNvPr>
          <p:cNvGrpSpPr>
            <a:grpSpLocks/>
          </p:cNvGrpSpPr>
          <p:nvPr/>
        </p:nvGrpSpPr>
        <p:grpSpPr bwMode="auto">
          <a:xfrm>
            <a:off x="8233741" y="2983209"/>
            <a:ext cx="466725" cy="793750"/>
            <a:chOff x="4140" y="429"/>
            <a:chExt cx="1425" cy="2396"/>
          </a:xfrm>
        </p:grpSpPr>
        <p:sp>
          <p:nvSpPr>
            <p:cNvPr id="40" name="Freeform 250">
              <a:extLst>
                <a:ext uri="{FF2B5EF4-FFF2-40B4-BE49-F238E27FC236}">
                  <a16:creationId xmlns:a16="http://schemas.microsoft.com/office/drawing/2014/main" id="{59974F3E-84B4-804E-A8A6-4ACEF4DDF13F}"/>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41" name="Rectangle 251">
              <a:extLst>
                <a:ext uri="{FF2B5EF4-FFF2-40B4-BE49-F238E27FC236}">
                  <a16:creationId xmlns:a16="http://schemas.microsoft.com/office/drawing/2014/main" id="{2A9ABF97-1FFA-A040-B884-1822A4156A13}"/>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42" name="Freeform 252">
              <a:extLst>
                <a:ext uri="{FF2B5EF4-FFF2-40B4-BE49-F238E27FC236}">
                  <a16:creationId xmlns:a16="http://schemas.microsoft.com/office/drawing/2014/main" id="{DD453E12-96D2-EF43-873C-79F3EFC7FA1D}"/>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43" name="Freeform 253">
              <a:extLst>
                <a:ext uri="{FF2B5EF4-FFF2-40B4-BE49-F238E27FC236}">
                  <a16:creationId xmlns:a16="http://schemas.microsoft.com/office/drawing/2014/main" id="{BE4C33DA-768F-AA46-B63F-69AB5F9B632A}"/>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44" name="Rectangle 254">
              <a:extLst>
                <a:ext uri="{FF2B5EF4-FFF2-40B4-BE49-F238E27FC236}">
                  <a16:creationId xmlns:a16="http://schemas.microsoft.com/office/drawing/2014/main" id="{AE5A9D75-7837-1D45-9C75-609A0260180B}"/>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1" name="Group 255">
              <a:extLst>
                <a:ext uri="{FF2B5EF4-FFF2-40B4-BE49-F238E27FC236}">
                  <a16:creationId xmlns:a16="http://schemas.microsoft.com/office/drawing/2014/main" id="{D69029F7-D6A6-6141-BB32-232B800466BD}"/>
                </a:ext>
              </a:extLst>
            </p:cNvPr>
            <p:cNvGrpSpPr>
              <a:grpSpLocks/>
            </p:cNvGrpSpPr>
            <p:nvPr/>
          </p:nvGrpSpPr>
          <p:grpSpPr bwMode="auto">
            <a:xfrm>
              <a:off x="4749" y="668"/>
              <a:ext cx="581" cy="145"/>
              <a:chOff x="614" y="2568"/>
              <a:chExt cx="725" cy="139"/>
            </a:xfrm>
          </p:grpSpPr>
          <p:sp>
            <p:nvSpPr>
              <p:cNvPr id="71" name="AutoShape 256">
                <a:extLst>
                  <a:ext uri="{FF2B5EF4-FFF2-40B4-BE49-F238E27FC236}">
                    <a16:creationId xmlns:a16="http://schemas.microsoft.com/office/drawing/2014/main" id="{737348F0-99B9-2E46-832A-981E574A77EC}"/>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72" name="AutoShape 257">
                <a:extLst>
                  <a:ext uri="{FF2B5EF4-FFF2-40B4-BE49-F238E27FC236}">
                    <a16:creationId xmlns:a16="http://schemas.microsoft.com/office/drawing/2014/main" id="{C78DB3E8-7243-0343-B0FC-005A7661987C}"/>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46" name="Rectangle 258">
              <a:extLst>
                <a:ext uri="{FF2B5EF4-FFF2-40B4-BE49-F238E27FC236}">
                  <a16:creationId xmlns:a16="http://schemas.microsoft.com/office/drawing/2014/main" id="{C60FA8E8-4FA6-D245-8BEF-B091B3EB88C3}"/>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2" name="Group 259">
              <a:extLst>
                <a:ext uri="{FF2B5EF4-FFF2-40B4-BE49-F238E27FC236}">
                  <a16:creationId xmlns:a16="http://schemas.microsoft.com/office/drawing/2014/main" id="{99104A84-297E-E543-B80B-5175A2ACE7F2}"/>
                </a:ext>
              </a:extLst>
            </p:cNvPr>
            <p:cNvGrpSpPr>
              <a:grpSpLocks/>
            </p:cNvGrpSpPr>
            <p:nvPr/>
          </p:nvGrpSpPr>
          <p:grpSpPr bwMode="auto">
            <a:xfrm>
              <a:off x="4747" y="994"/>
              <a:ext cx="581" cy="134"/>
              <a:chOff x="614" y="2568"/>
              <a:chExt cx="725" cy="139"/>
            </a:xfrm>
          </p:grpSpPr>
          <p:sp>
            <p:nvSpPr>
              <p:cNvPr id="69" name="AutoShape 260">
                <a:extLst>
                  <a:ext uri="{FF2B5EF4-FFF2-40B4-BE49-F238E27FC236}">
                    <a16:creationId xmlns:a16="http://schemas.microsoft.com/office/drawing/2014/main" id="{5D65995D-7C80-3241-A96C-59CF1B0A4CB6}"/>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70" name="AutoShape 261">
                <a:extLst>
                  <a:ext uri="{FF2B5EF4-FFF2-40B4-BE49-F238E27FC236}">
                    <a16:creationId xmlns:a16="http://schemas.microsoft.com/office/drawing/2014/main" id="{3011CF52-9C58-2F4C-A851-D8C582FD3FB9}"/>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48" name="Rectangle 262">
              <a:extLst>
                <a:ext uri="{FF2B5EF4-FFF2-40B4-BE49-F238E27FC236}">
                  <a16:creationId xmlns:a16="http://schemas.microsoft.com/office/drawing/2014/main" id="{2AF7AD2E-B5EB-BC44-8A01-1CAE624873A7}"/>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49" name="Rectangle 263">
              <a:extLst>
                <a:ext uri="{FF2B5EF4-FFF2-40B4-BE49-F238E27FC236}">
                  <a16:creationId xmlns:a16="http://schemas.microsoft.com/office/drawing/2014/main" id="{06B8150A-C552-6D40-99AC-B57171CF0303}"/>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5" name="Group 264">
              <a:extLst>
                <a:ext uri="{FF2B5EF4-FFF2-40B4-BE49-F238E27FC236}">
                  <a16:creationId xmlns:a16="http://schemas.microsoft.com/office/drawing/2014/main" id="{533E13EA-5A91-3F41-ADEF-FA70B388A95F}"/>
                </a:ext>
              </a:extLst>
            </p:cNvPr>
            <p:cNvGrpSpPr>
              <a:grpSpLocks/>
            </p:cNvGrpSpPr>
            <p:nvPr/>
          </p:nvGrpSpPr>
          <p:grpSpPr bwMode="auto">
            <a:xfrm>
              <a:off x="4735" y="1627"/>
              <a:ext cx="582" cy="151"/>
              <a:chOff x="614" y="2568"/>
              <a:chExt cx="725" cy="139"/>
            </a:xfrm>
          </p:grpSpPr>
          <p:sp>
            <p:nvSpPr>
              <p:cNvPr id="67" name="AutoShape 265">
                <a:extLst>
                  <a:ext uri="{FF2B5EF4-FFF2-40B4-BE49-F238E27FC236}">
                    <a16:creationId xmlns:a16="http://schemas.microsoft.com/office/drawing/2014/main" id="{C630860E-2569-B64C-8FFF-461D0324AAC2}"/>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68" name="AutoShape 266">
                <a:extLst>
                  <a:ext uri="{FF2B5EF4-FFF2-40B4-BE49-F238E27FC236}">
                    <a16:creationId xmlns:a16="http://schemas.microsoft.com/office/drawing/2014/main" id="{537D98BB-63F8-FF42-BA15-58883102E1DE}"/>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51" name="Freeform 267">
              <a:extLst>
                <a:ext uri="{FF2B5EF4-FFF2-40B4-BE49-F238E27FC236}">
                  <a16:creationId xmlns:a16="http://schemas.microsoft.com/office/drawing/2014/main" id="{F99D92D7-30E6-4D43-959F-2B61667B8057}"/>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grpSp>
          <p:nvGrpSpPr>
            <p:cNvPr id="18" name="Group 268">
              <a:extLst>
                <a:ext uri="{FF2B5EF4-FFF2-40B4-BE49-F238E27FC236}">
                  <a16:creationId xmlns:a16="http://schemas.microsoft.com/office/drawing/2014/main" id="{C48B885B-279E-B848-A3F7-1B3DA8E04CBF}"/>
                </a:ext>
              </a:extLst>
            </p:cNvPr>
            <p:cNvGrpSpPr>
              <a:grpSpLocks/>
            </p:cNvGrpSpPr>
            <p:nvPr/>
          </p:nvGrpSpPr>
          <p:grpSpPr bwMode="auto">
            <a:xfrm>
              <a:off x="4739" y="1327"/>
              <a:ext cx="582" cy="139"/>
              <a:chOff x="614" y="2568"/>
              <a:chExt cx="725" cy="139"/>
            </a:xfrm>
          </p:grpSpPr>
          <p:sp>
            <p:nvSpPr>
              <p:cNvPr id="65" name="AutoShape 269">
                <a:extLst>
                  <a:ext uri="{FF2B5EF4-FFF2-40B4-BE49-F238E27FC236}">
                    <a16:creationId xmlns:a16="http://schemas.microsoft.com/office/drawing/2014/main" id="{F7C2CCDF-81FE-4840-9DC3-3CDE37023E67}"/>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66" name="AutoShape 270">
                <a:extLst>
                  <a:ext uri="{FF2B5EF4-FFF2-40B4-BE49-F238E27FC236}">
                    <a16:creationId xmlns:a16="http://schemas.microsoft.com/office/drawing/2014/main" id="{DE9E0A46-A0D3-614B-BEDB-F4C8F0F113B0}"/>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54" name="Rectangle 271">
              <a:extLst>
                <a:ext uri="{FF2B5EF4-FFF2-40B4-BE49-F238E27FC236}">
                  <a16:creationId xmlns:a16="http://schemas.microsoft.com/office/drawing/2014/main" id="{92B2A7AD-A286-B44A-B190-D511BA9D5C7F}"/>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55" name="Freeform 272">
              <a:extLst>
                <a:ext uri="{FF2B5EF4-FFF2-40B4-BE49-F238E27FC236}">
                  <a16:creationId xmlns:a16="http://schemas.microsoft.com/office/drawing/2014/main" id="{83F49987-E7DA-EA4B-98A7-A006254F1433}"/>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56" name="Freeform 273">
              <a:extLst>
                <a:ext uri="{FF2B5EF4-FFF2-40B4-BE49-F238E27FC236}">
                  <a16:creationId xmlns:a16="http://schemas.microsoft.com/office/drawing/2014/main" id="{FB323DA1-60D1-1445-AE4E-1814FDB2F791}"/>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57" name="Oval 274">
              <a:extLst>
                <a:ext uri="{FF2B5EF4-FFF2-40B4-BE49-F238E27FC236}">
                  <a16:creationId xmlns:a16="http://schemas.microsoft.com/office/drawing/2014/main" id="{19CBD79D-D76B-A54D-843F-CB09AA0CC02D}"/>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58" name="Freeform 275">
              <a:extLst>
                <a:ext uri="{FF2B5EF4-FFF2-40B4-BE49-F238E27FC236}">
                  <a16:creationId xmlns:a16="http://schemas.microsoft.com/office/drawing/2014/main" id="{37D5240F-C231-B649-B9E2-07C54561866C}"/>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59" name="AutoShape 276">
              <a:extLst>
                <a:ext uri="{FF2B5EF4-FFF2-40B4-BE49-F238E27FC236}">
                  <a16:creationId xmlns:a16="http://schemas.microsoft.com/office/drawing/2014/main" id="{5856FEE0-7217-C546-B10E-4F2687344AE7}"/>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60" name="AutoShape 277">
              <a:extLst>
                <a:ext uri="{FF2B5EF4-FFF2-40B4-BE49-F238E27FC236}">
                  <a16:creationId xmlns:a16="http://schemas.microsoft.com/office/drawing/2014/main" id="{7CF47AD8-6FA3-EC4A-81BB-D4BDF82FF868}"/>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61" name="Oval 278">
              <a:extLst>
                <a:ext uri="{FF2B5EF4-FFF2-40B4-BE49-F238E27FC236}">
                  <a16:creationId xmlns:a16="http://schemas.microsoft.com/office/drawing/2014/main" id="{16DD064D-9DAA-7C41-B25C-A82D91C8823F}"/>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62" name="Oval 279">
              <a:extLst>
                <a:ext uri="{FF2B5EF4-FFF2-40B4-BE49-F238E27FC236}">
                  <a16:creationId xmlns:a16="http://schemas.microsoft.com/office/drawing/2014/main" id="{3A4E91ED-E53C-4F46-B869-5EE63341E69A}"/>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latin typeface="微软雅黑" panose="020B0503020204020204" pitchFamily="34" charset="-122"/>
                <a:ea typeface="微软雅黑" panose="020B0503020204020204" pitchFamily="34" charset="-122"/>
                <a:cs typeface="Arial" charset="0"/>
              </a:endParaRPr>
            </a:p>
          </p:txBody>
        </p:sp>
        <p:sp>
          <p:nvSpPr>
            <p:cNvPr id="63" name="Oval 280">
              <a:extLst>
                <a:ext uri="{FF2B5EF4-FFF2-40B4-BE49-F238E27FC236}">
                  <a16:creationId xmlns:a16="http://schemas.microsoft.com/office/drawing/2014/main" id="{61A76EFE-8475-4549-8D40-279CC1F6DEED}"/>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64" name="Rectangle 281">
              <a:extLst>
                <a:ext uri="{FF2B5EF4-FFF2-40B4-BE49-F238E27FC236}">
                  <a16:creationId xmlns:a16="http://schemas.microsoft.com/office/drawing/2014/main" id="{A4BC8BDA-9FFB-4F48-9FCF-402BAA6433A3}"/>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grpSp>
        <p:nvGrpSpPr>
          <p:cNvPr id="21" name="Group 26">
            <a:extLst>
              <a:ext uri="{FF2B5EF4-FFF2-40B4-BE49-F238E27FC236}">
                <a16:creationId xmlns:a16="http://schemas.microsoft.com/office/drawing/2014/main" id="{F66578CA-D572-B14B-8BD7-F68422DA2AEB}"/>
              </a:ext>
            </a:extLst>
          </p:cNvPr>
          <p:cNvGrpSpPr>
            <a:grpSpLocks/>
          </p:cNvGrpSpPr>
          <p:nvPr/>
        </p:nvGrpSpPr>
        <p:grpSpPr bwMode="auto">
          <a:xfrm>
            <a:off x="6006235" y="2799992"/>
            <a:ext cx="1844461" cy="1341538"/>
            <a:chOff x="3885" y="1392"/>
            <a:chExt cx="1488" cy="1110"/>
          </a:xfrm>
        </p:grpSpPr>
        <p:sp>
          <p:nvSpPr>
            <p:cNvPr id="74" name="Freeform 27">
              <a:extLst>
                <a:ext uri="{FF2B5EF4-FFF2-40B4-BE49-F238E27FC236}">
                  <a16:creationId xmlns:a16="http://schemas.microsoft.com/office/drawing/2014/main" id="{F9D18517-4267-5A4D-975E-4CFF0D3DA8A9}"/>
                </a:ext>
              </a:extLst>
            </p:cNvPr>
            <p:cNvSpPr>
              <a:spLocks/>
            </p:cNvSpPr>
            <p:nvPr/>
          </p:nvSpPr>
          <p:spPr bwMode="auto">
            <a:xfrm>
              <a:off x="3885"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微软雅黑" panose="020B0503020204020204" pitchFamily="34" charset="-122"/>
                <a:ea typeface="微软雅黑" panose="020B0503020204020204" pitchFamily="34" charset="-122"/>
              </a:endParaRPr>
            </a:p>
          </p:txBody>
        </p:sp>
        <p:sp>
          <p:nvSpPr>
            <p:cNvPr id="75" name="Text Box 28">
              <a:extLst>
                <a:ext uri="{FF2B5EF4-FFF2-40B4-BE49-F238E27FC236}">
                  <a16:creationId xmlns:a16="http://schemas.microsoft.com/office/drawing/2014/main" id="{B45C6A19-6E94-B540-ADFE-696C337D4540}"/>
                </a:ext>
              </a:extLst>
            </p:cNvPr>
            <p:cNvSpPr txBox="1">
              <a:spLocks noChangeArrowheads="1"/>
            </p:cNvSpPr>
            <p:nvPr/>
          </p:nvSpPr>
          <p:spPr bwMode="auto">
            <a:xfrm>
              <a:off x="4258" y="1798"/>
              <a:ext cx="811" cy="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zh-CN" altLang="en-US" sz="1600" dirty="0">
                  <a:latin typeface="微软雅黑" panose="020B0503020204020204" pitchFamily="34" charset="-122"/>
                  <a:ea typeface="微软雅黑" panose="020B0503020204020204" pitchFamily="34" charset="-122"/>
                  <a:cs typeface="Arial" charset="0"/>
                </a:rPr>
                <a:t>有线网络</a:t>
              </a:r>
              <a:endParaRPr lang="en-US" sz="1600" dirty="0">
                <a:latin typeface="微软雅黑" panose="020B0503020204020204" pitchFamily="34" charset="-122"/>
                <a:ea typeface="微软雅黑" panose="020B0503020204020204" pitchFamily="34" charset="-122"/>
                <a:cs typeface="Arial" charset="0"/>
              </a:endParaRPr>
            </a:p>
          </p:txBody>
        </p:sp>
      </p:grpSp>
      <p:sp>
        <p:nvSpPr>
          <p:cNvPr id="76" name="Text Box 60">
            <a:extLst>
              <a:ext uri="{FF2B5EF4-FFF2-40B4-BE49-F238E27FC236}">
                <a16:creationId xmlns:a16="http://schemas.microsoft.com/office/drawing/2014/main" id="{6801113C-4B0F-0649-A167-A9B90AD3032A}"/>
              </a:ext>
            </a:extLst>
          </p:cNvPr>
          <p:cNvSpPr txBox="1">
            <a:spLocks noChangeArrowheads="1"/>
          </p:cNvSpPr>
          <p:nvPr/>
        </p:nvSpPr>
        <p:spPr bwMode="auto">
          <a:xfrm>
            <a:off x="811547" y="3101520"/>
            <a:ext cx="192564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zh-CN" altLang="en-US"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移动终端</a:t>
            </a:r>
            <a:r>
              <a:rPr lang="en-US" altLang="zh-CN"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STA</a:t>
            </a:r>
            <a:endParaRPr lang="en-US" sz="1600" dirty="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78" name="标题 1">
            <a:extLst>
              <a:ext uri="{FF2B5EF4-FFF2-40B4-BE49-F238E27FC236}">
                <a16:creationId xmlns:a16="http://schemas.microsoft.com/office/drawing/2014/main" id="{47F01938-2389-4B6E-95BA-CC27C5AB9F7E}"/>
              </a:ext>
            </a:extLst>
          </p:cNvPr>
          <p:cNvSpPr>
            <a:spLocks noGrp="1"/>
          </p:cNvSpPr>
          <p:nvPr>
            <p:ph type="title"/>
          </p:nvPr>
        </p:nvSpPr>
        <p:spPr>
          <a:xfrm>
            <a:off x="1307508" y="365126"/>
            <a:ext cx="8220812" cy="879086"/>
          </a:xfrm>
        </p:spPr>
        <p:txBody>
          <a:bodyPr>
            <a:normAutofit/>
          </a:bodyPr>
          <a:lstStyle/>
          <a:p>
            <a:r>
              <a:rPr lang="zh-CN" altLang="en-US" dirty="0"/>
              <a:t>无线网络安全 </a:t>
            </a:r>
            <a:r>
              <a:rPr lang="en-US" altLang="zh-CN" sz="3200" dirty="0"/>
              <a:t>(5/11)</a:t>
            </a:r>
            <a:endParaRPr lang="zh-CN" altLang="en-US" sz="4400" dirty="0"/>
          </a:p>
        </p:txBody>
      </p:sp>
      <p:sp>
        <p:nvSpPr>
          <p:cNvPr id="77" name="日期占位符 9">
            <a:extLst>
              <a:ext uri="{FF2B5EF4-FFF2-40B4-BE49-F238E27FC236}">
                <a16:creationId xmlns:a16="http://schemas.microsoft.com/office/drawing/2014/main" id="{B8FE680E-C863-43CB-A6E6-E7B42BF170F9}"/>
              </a:ext>
            </a:extLst>
          </p:cNvPr>
          <p:cNvSpPr>
            <a:spLocks noGrp="1"/>
          </p:cNvSpPr>
          <p:nvPr>
            <p:ph type="dt" sz="half" idx="10"/>
          </p:nvPr>
        </p:nvSpPr>
        <p:spPr>
          <a:xfrm>
            <a:off x="197335" y="6489303"/>
            <a:ext cx="2743200" cy="365125"/>
          </a:xfrm>
        </p:spPr>
        <p:txBody>
          <a:bodyPr/>
          <a:lstStyle/>
          <a:p>
            <a:r>
              <a:rPr kumimoji="1" lang="en-US" altLang="zh-CN" dirty="0"/>
              <a:t>8.6.4 </a:t>
            </a:r>
            <a:r>
              <a:rPr kumimoji="1" lang="zh-CN" altLang="en-US" dirty="0"/>
              <a:t>无线安全</a:t>
            </a:r>
          </a:p>
        </p:txBody>
      </p:sp>
      <p:sp>
        <p:nvSpPr>
          <p:cNvPr id="73" name="灯片编号占位符 3">
            <a:extLst>
              <a:ext uri="{FF2B5EF4-FFF2-40B4-BE49-F238E27FC236}">
                <a16:creationId xmlns:a16="http://schemas.microsoft.com/office/drawing/2014/main" id="{6200D879-25E6-4858-A78D-F70D058435C0}"/>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158</a:t>
            </a:fld>
            <a:endParaRPr kumimoji="1" lang="zh-CN" altLang="en-US" dirty="0"/>
          </a:p>
        </p:txBody>
      </p:sp>
    </p:spTree>
    <p:extLst>
      <p:ext uri="{BB962C8B-B14F-4D97-AF65-F5344CB8AC3E}">
        <p14:creationId xmlns:p14="http://schemas.microsoft.com/office/powerpoint/2010/main" val="304942192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35EEEAD-4869-A944-A582-22F817FC6DE2}"/>
              </a:ext>
            </a:extLst>
          </p:cNvPr>
          <p:cNvSpPr txBox="1">
            <a:spLocks/>
          </p:cNvSpPr>
          <p:nvPr/>
        </p:nvSpPr>
        <p:spPr>
          <a:xfrm>
            <a:off x="920088" y="114945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sz="3600" b="0" dirty="0">
                <a:solidFill>
                  <a:srgbClr val="7030A0"/>
                </a:solidFill>
                <a:latin typeface="微软雅黑" pitchFamily="34" charset="-122"/>
                <a:ea typeface="微软雅黑" pitchFamily="34" charset="-122"/>
              </a:rPr>
              <a:t>802.11</a:t>
            </a:r>
            <a:r>
              <a:rPr lang="en-US" altLang="zh-CN" sz="3600" b="0" dirty="0">
                <a:solidFill>
                  <a:srgbClr val="7030A0"/>
                </a:solidFill>
                <a:latin typeface="微软雅黑" pitchFamily="34" charset="-122"/>
                <a:ea typeface="微软雅黑" pitchFamily="34" charset="-122"/>
              </a:rPr>
              <a:t>i</a:t>
            </a:r>
            <a:r>
              <a:rPr lang="en-US" sz="3600" b="0" dirty="0">
                <a:solidFill>
                  <a:srgbClr val="7030A0"/>
                </a:solidFill>
                <a:latin typeface="微软雅黑" pitchFamily="34" charset="-122"/>
                <a:ea typeface="微软雅黑" pitchFamily="34" charset="-122"/>
              </a:rPr>
              <a:t>: </a:t>
            </a:r>
            <a:r>
              <a:rPr lang="zh-CN" altLang="en-US" sz="3600" b="0" dirty="0">
                <a:solidFill>
                  <a:srgbClr val="7030A0"/>
                </a:solidFill>
                <a:latin typeface="微软雅黑" pitchFamily="34" charset="-122"/>
                <a:ea typeface="微软雅黑" pitchFamily="34" charset="-122"/>
              </a:rPr>
              <a:t>认证和加密</a:t>
            </a:r>
            <a:endParaRPr lang="en-US" sz="3600" b="0" dirty="0">
              <a:solidFill>
                <a:srgbClr val="7030A0"/>
              </a:solidFill>
              <a:latin typeface="微软雅黑" pitchFamily="34" charset="-122"/>
              <a:ea typeface="微软雅黑" pitchFamily="34" charset="-122"/>
            </a:endParaRPr>
          </a:p>
        </p:txBody>
      </p:sp>
      <p:cxnSp>
        <p:nvCxnSpPr>
          <p:cNvPr id="4" name="Straight Arrow Connector 3">
            <a:extLst>
              <a:ext uri="{FF2B5EF4-FFF2-40B4-BE49-F238E27FC236}">
                <a16:creationId xmlns:a16="http://schemas.microsoft.com/office/drawing/2014/main" id="{73C438E4-AFD0-474E-A662-C3F7C98384D4}"/>
              </a:ext>
            </a:extLst>
          </p:cNvPr>
          <p:cNvCxnSpPr/>
          <p:nvPr/>
        </p:nvCxnSpPr>
        <p:spPr>
          <a:xfrm>
            <a:off x="3502218" y="3937547"/>
            <a:ext cx="18818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8">
            <a:extLst>
              <a:ext uri="{FF2B5EF4-FFF2-40B4-BE49-F238E27FC236}">
                <a16:creationId xmlns:a16="http://schemas.microsoft.com/office/drawing/2014/main" id="{94B14450-DC99-C249-AFF7-8057A5F79027}"/>
              </a:ext>
            </a:extLst>
          </p:cNvPr>
          <p:cNvGrpSpPr/>
          <p:nvPr/>
        </p:nvGrpSpPr>
        <p:grpSpPr>
          <a:xfrm>
            <a:off x="4363610" y="3725513"/>
            <a:ext cx="357808" cy="400110"/>
            <a:chOff x="8680174" y="4002157"/>
            <a:chExt cx="357808" cy="400110"/>
          </a:xfrm>
        </p:grpSpPr>
        <p:sp>
          <p:nvSpPr>
            <p:cNvPr id="8" name="Oval 7">
              <a:extLst>
                <a:ext uri="{FF2B5EF4-FFF2-40B4-BE49-F238E27FC236}">
                  <a16:creationId xmlns:a16="http://schemas.microsoft.com/office/drawing/2014/main" id="{F6859D34-BDB9-EF49-BBA3-BA687AEC2099}"/>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6" name="TextBox 5">
              <a:extLst>
                <a:ext uri="{FF2B5EF4-FFF2-40B4-BE49-F238E27FC236}">
                  <a16:creationId xmlns:a16="http://schemas.microsoft.com/office/drawing/2014/main" id="{7EE9CAA5-F337-5F49-B1D9-34CA793C06F1}"/>
                </a:ext>
              </a:extLst>
            </p:cNvPr>
            <p:cNvSpPr txBox="1"/>
            <p:nvPr/>
          </p:nvSpPr>
          <p:spPr>
            <a:xfrm>
              <a:off x="8693426" y="4002157"/>
              <a:ext cx="335348" cy="400110"/>
            </a:xfrm>
            <a:prstGeom prst="rect">
              <a:avLst/>
            </a:prstGeom>
            <a:noFill/>
          </p:spPr>
          <p:txBody>
            <a:bodyPr wrap="none" rtlCol="0">
              <a:spAutoFit/>
            </a:bodyPr>
            <a:lstStyle/>
            <a:p>
              <a:r>
                <a:rPr lang="en-US" sz="2000" dirty="0">
                  <a:solidFill>
                    <a:srgbClr val="C00000"/>
                  </a:solidFill>
                  <a:latin typeface="微软雅黑" panose="020B0503020204020204" pitchFamily="34" charset="-122"/>
                  <a:ea typeface="微软雅黑" panose="020B0503020204020204" pitchFamily="34" charset="-122"/>
                </a:rPr>
                <a:t>1</a:t>
              </a:r>
            </a:p>
          </p:txBody>
        </p:sp>
      </p:grpSp>
      <p:sp>
        <p:nvSpPr>
          <p:cNvPr id="11" name="TextBox 10">
            <a:extLst>
              <a:ext uri="{FF2B5EF4-FFF2-40B4-BE49-F238E27FC236}">
                <a16:creationId xmlns:a16="http://schemas.microsoft.com/office/drawing/2014/main" id="{567FE420-A844-A64A-B544-7B291B5D8A71}"/>
              </a:ext>
            </a:extLst>
          </p:cNvPr>
          <p:cNvSpPr txBox="1"/>
          <p:nvPr/>
        </p:nvSpPr>
        <p:spPr>
          <a:xfrm>
            <a:off x="1387834" y="3950474"/>
            <a:ext cx="10111408" cy="2603149"/>
          </a:xfrm>
          <a:prstGeom prst="rect">
            <a:avLst/>
          </a:prstGeom>
          <a:noFill/>
        </p:spPr>
        <p:txBody>
          <a:bodyPr wrap="square" rtlCol="0">
            <a:spAutoFit/>
          </a:bodyPr>
          <a:lstStyle/>
          <a:p>
            <a:pPr>
              <a:lnSpc>
                <a:spcPct val="130000"/>
              </a:lnSpc>
            </a:pPr>
            <a:r>
              <a:rPr lang="zh-CN" altLang="en-US" sz="2800" dirty="0">
                <a:solidFill>
                  <a:srgbClr val="7030A0"/>
                </a:solidFill>
                <a:latin typeface="微软雅黑" pitchFamily="34" charset="-122"/>
                <a:ea typeface="微软雅黑" pitchFamily="34" charset="-122"/>
              </a:rPr>
              <a:t>安全功能发现阶段</a:t>
            </a:r>
            <a:r>
              <a:rPr lang="en-US" sz="2800" dirty="0">
                <a:solidFill>
                  <a:srgbClr val="7030A0"/>
                </a:solidFill>
                <a:latin typeface="微软雅黑" pitchFamily="34" charset="-122"/>
                <a:ea typeface="微软雅黑" pitchFamily="34" charset="-122"/>
              </a:rPr>
              <a:t>:</a:t>
            </a:r>
          </a:p>
          <a:p>
            <a:pPr marL="352425" indent="-234950">
              <a:lnSpc>
                <a:spcPct val="130000"/>
              </a:lnSpc>
              <a:spcBef>
                <a:spcPts val="600"/>
              </a:spcBef>
              <a:buClr>
                <a:srgbClr val="7030A0"/>
              </a:buClr>
              <a:buFont typeface="Wingdings" pitchFamily="2" charset="2"/>
              <a:buChar char="§"/>
            </a:pPr>
            <a:r>
              <a:rPr lang="en-US" altLang="zh-CN" sz="2400" dirty="0">
                <a:latin typeface="微软雅黑" pitchFamily="34" charset="-122"/>
                <a:ea typeface="微软雅黑" pitchFamily="34" charset="-122"/>
              </a:rPr>
              <a:t>AP</a:t>
            </a:r>
            <a:r>
              <a:rPr lang="zh-CN" altLang="en-US" sz="2400" dirty="0">
                <a:latin typeface="微软雅黑" pitchFamily="34" charset="-122"/>
                <a:ea typeface="微软雅黑" pitchFamily="34" charset="-122"/>
              </a:rPr>
              <a:t>发布自己的状态、可提供的身份验证和加密形式信息</a:t>
            </a:r>
            <a:endParaRPr lang="en-US" sz="2400" dirty="0">
              <a:latin typeface="微软雅黑" pitchFamily="34" charset="-122"/>
              <a:ea typeface="微软雅黑" pitchFamily="34" charset="-122"/>
            </a:endParaRPr>
          </a:p>
          <a:p>
            <a:pPr marL="352425" indent="-234950">
              <a:lnSpc>
                <a:spcPct val="130000"/>
              </a:lnSpc>
              <a:buClr>
                <a:srgbClr val="7030A0"/>
              </a:buClr>
              <a:buFont typeface="Wingdings" pitchFamily="2" charset="2"/>
              <a:buChar char="§"/>
            </a:pPr>
            <a:r>
              <a:rPr lang="zh-CN" altLang="en-US" sz="2400" dirty="0">
                <a:latin typeface="微软雅黑" pitchFamily="34" charset="-122"/>
                <a:ea typeface="微软雅黑" pitchFamily="34" charset="-122"/>
              </a:rPr>
              <a:t>移动终端请求特定表单认证（需要加密）</a:t>
            </a:r>
            <a:endParaRPr lang="en-US" altLang="zh-CN" sz="2400" dirty="0">
              <a:latin typeface="微软雅黑" pitchFamily="34" charset="-122"/>
              <a:ea typeface="微软雅黑" pitchFamily="34" charset="-122"/>
            </a:endParaRPr>
          </a:p>
          <a:p>
            <a:pPr marL="352425" indent="-234950">
              <a:lnSpc>
                <a:spcPct val="130000"/>
              </a:lnSpc>
              <a:buClr>
                <a:srgbClr val="7030A0"/>
              </a:buClr>
              <a:buFont typeface="Wingdings" pitchFamily="2" charset="2"/>
              <a:buChar char="§"/>
            </a:pPr>
            <a:r>
              <a:rPr lang="zh-CN" altLang="en-US" sz="2400" dirty="0">
                <a:latin typeface="微软雅黑" pitchFamily="34" charset="-122"/>
                <a:ea typeface="微软雅黑" pitchFamily="34" charset="-122"/>
              </a:rPr>
              <a:t>尽管移动终端和</a:t>
            </a:r>
            <a:r>
              <a:rPr lang="en-US" altLang="zh-CN" sz="2400" dirty="0">
                <a:latin typeface="微软雅黑" pitchFamily="34" charset="-122"/>
                <a:ea typeface="微软雅黑" pitchFamily="34" charset="-122"/>
              </a:rPr>
              <a:t>AP</a:t>
            </a:r>
            <a:r>
              <a:rPr lang="zh-CN" altLang="en-US" sz="2400" dirty="0">
                <a:latin typeface="微软雅黑" pitchFamily="34" charset="-122"/>
                <a:ea typeface="微软雅黑" pitchFamily="34" charset="-122"/>
              </a:rPr>
              <a:t>已在交换消息，但设备尚未通过身份验证，因为没有加密密钥</a:t>
            </a:r>
            <a:endParaRPr lang="en-US" sz="2400" dirty="0">
              <a:latin typeface="微软雅黑" pitchFamily="34" charset="-122"/>
              <a:ea typeface="微软雅黑" pitchFamily="34" charset="-122"/>
            </a:endParaRPr>
          </a:p>
        </p:txBody>
      </p:sp>
      <p:grpSp>
        <p:nvGrpSpPr>
          <p:cNvPr id="31" name="Group 75">
            <a:extLst>
              <a:ext uri="{FF2B5EF4-FFF2-40B4-BE49-F238E27FC236}">
                <a16:creationId xmlns:a16="http://schemas.microsoft.com/office/drawing/2014/main" id="{4FEBFC8F-8B16-BA43-BB83-DF83F014E13C}"/>
              </a:ext>
            </a:extLst>
          </p:cNvPr>
          <p:cNvGrpSpPr/>
          <p:nvPr/>
        </p:nvGrpSpPr>
        <p:grpSpPr>
          <a:xfrm>
            <a:off x="986227" y="4112681"/>
            <a:ext cx="357808" cy="400110"/>
            <a:chOff x="8680174" y="4014349"/>
            <a:chExt cx="357808" cy="400110"/>
          </a:xfrm>
        </p:grpSpPr>
        <p:sp>
          <p:nvSpPr>
            <p:cNvPr id="77" name="Oval 76">
              <a:extLst>
                <a:ext uri="{FF2B5EF4-FFF2-40B4-BE49-F238E27FC236}">
                  <a16:creationId xmlns:a16="http://schemas.microsoft.com/office/drawing/2014/main" id="{1F987A2B-5CB5-E240-8DED-EF895CCBB632}"/>
                </a:ext>
              </a:extLst>
            </p:cNvPr>
            <p:cNvSpPr/>
            <p:nvPr/>
          </p:nvSpPr>
          <p:spPr>
            <a:xfrm>
              <a:off x="8680174" y="4028662"/>
              <a:ext cx="357808" cy="357808"/>
            </a:xfrm>
            <a:prstGeom prst="ellipse">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78" name="TextBox 77">
              <a:extLst>
                <a:ext uri="{FF2B5EF4-FFF2-40B4-BE49-F238E27FC236}">
                  <a16:creationId xmlns:a16="http://schemas.microsoft.com/office/drawing/2014/main" id="{31F5D53D-68AF-B040-A823-A780224E9CAE}"/>
                </a:ext>
              </a:extLst>
            </p:cNvPr>
            <p:cNvSpPr txBox="1"/>
            <p:nvPr/>
          </p:nvSpPr>
          <p:spPr>
            <a:xfrm>
              <a:off x="8706678" y="4014349"/>
              <a:ext cx="319318" cy="400110"/>
            </a:xfrm>
            <a:prstGeom prst="rect">
              <a:avLst/>
            </a:prstGeom>
            <a:noFill/>
          </p:spPr>
          <p:txBody>
            <a:bodyPr wrap="none" rtlCol="0">
              <a:spAutoFit/>
            </a:bodyPr>
            <a:lstStyle/>
            <a:p>
              <a:r>
                <a:rPr lang="en-US" sz="2000" dirty="0">
                  <a:solidFill>
                    <a:srgbClr val="7030A0"/>
                  </a:solidFill>
                </a:rPr>
                <a:t>1</a:t>
              </a:r>
            </a:p>
          </p:txBody>
        </p:sp>
      </p:grpSp>
      <p:sp>
        <p:nvSpPr>
          <p:cNvPr id="80" name="TextBox 79">
            <a:extLst>
              <a:ext uri="{FF2B5EF4-FFF2-40B4-BE49-F238E27FC236}">
                <a16:creationId xmlns:a16="http://schemas.microsoft.com/office/drawing/2014/main" id="{2EE25EB5-ABB7-2C47-A156-C1D93CF944DB}"/>
              </a:ext>
            </a:extLst>
          </p:cNvPr>
          <p:cNvSpPr txBox="1"/>
          <p:nvPr/>
        </p:nvSpPr>
        <p:spPr>
          <a:xfrm>
            <a:off x="2563435" y="3544223"/>
            <a:ext cx="1826141" cy="338554"/>
          </a:xfrm>
          <a:prstGeom prst="rect">
            <a:avLst/>
          </a:prstGeom>
          <a:noFill/>
        </p:spPr>
        <p:txBody>
          <a:bodyPr wrap="non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安全功能发现阶段</a:t>
            </a:r>
            <a:endParaRPr lang="en-US" sz="1600" dirty="0">
              <a:solidFill>
                <a:srgbClr val="C00000"/>
              </a:solidFill>
              <a:latin typeface="微软雅黑" panose="020B0503020204020204" pitchFamily="34" charset="-122"/>
              <a:ea typeface="微软雅黑" panose="020B0503020204020204" pitchFamily="34" charset="-122"/>
            </a:endParaRPr>
          </a:p>
        </p:txBody>
      </p:sp>
      <p:sp>
        <p:nvSpPr>
          <p:cNvPr id="81" name="标题 1">
            <a:extLst>
              <a:ext uri="{FF2B5EF4-FFF2-40B4-BE49-F238E27FC236}">
                <a16:creationId xmlns:a16="http://schemas.microsoft.com/office/drawing/2014/main" id="{47F01938-2389-4B6E-95BA-CC27C5AB9F7E}"/>
              </a:ext>
            </a:extLst>
          </p:cNvPr>
          <p:cNvSpPr>
            <a:spLocks noGrp="1"/>
          </p:cNvSpPr>
          <p:nvPr>
            <p:ph type="title"/>
          </p:nvPr>
        </p:nvSpPr>
        <p:spPr>
          <a:xfrm>
            <a:off x="1307508" y="365126"/>
            <a:ext cx="8220812" cy="879086"/>
          </a:xfrm>
        </p:spPr>
        <p:txBody>
          <a:bodyPr>
            <a:normAutofit/>
          </a:bodyPr>
          <a:lstStyle/>
          <a:p>
            <a:r>
              <a:rPr lang="zh-CN" altLang="en-US" dirty="0"/>
              <a:t>无线网络安全 </a:t>
            </a:r>
            <a:r>
              <a:rPr lang="en-US" altLang="zh-CN" sz="3200" dirty="0"/>
              <a:t>(6/11)</a:t>
            </a:r>
            <a:endParaRPr lang="zh-CN" altLang="en-US" sz="4400" dirty="0"/>
          </a:p>
        </p:txBody>
      </p:sp>
      <p:sp>
        <p:nvSpPr>
          <p:cNvPr id="76" name="Oval 23">
            <a:extLst>
              <a:ext uri="{FF2B5EF4-FFF2-40B4-BE49-F238E27FC236}">
                <a16:creationId xmlns:a16="http://schemas.microsoft.com/office/drawing/2014/main" id="{F298A607-04BB-426A-9470-A393C5F0BD4B}"/>
              </a:ext>
            </a:extLst>
          </p:cNvPr>
          <p:cNvSpPr>
            <a:spLocks noChangeArrowheads="1"/>
          </p:cNvSpPr>
          <p:nvPr/>
        </p:nvSpPr>
        <p:spPr bwMode="auto">
          <a:xfrm>
            <a:off x="3990279" y="1842737"/>
            <a:ext cx="2260799" cy="1917733"/>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微软雅黑" panose="020B0503020204020204" pitchFamily="34" charset="-122"/>
              <a:ea typeface="微软雅黑" panose="020B0503020204020204" pitchFamily="34" charset="-122"/>
            </a:endParaRPr>
          </a:p>
        </p:txBody>
      </p:sp>
      <p:grpSp>
        <p:nvGrpSpPr>
          <p:cNvPr id="82" name="Group 356">
            <a:extLst>
              <a:ext uri="{FF2B5EF4-FFF2-40B4-BE49-F238E27FC236}">
                <a16:creationId xmlns:a16="http://schemas.microsoft.com/office/drawing/2014/main" id="{7B18C515-20D6-4EDE-BF3D-12B6903D1905}"/>
              </a:ext>
            </a:extLst>
          </p:cNvPr>
          <p:cNvGrpSpPr>
            <a:grpSpLocks/>
          </p:cNvGrpSpPr>
          <p:nvPr/>
        </p:nvGrpSpPr>
        <p:grpSpPr bwMode="auto">
          <a:xfrm>
            <a:off x="5495865" y="2894596"/>
            <a:ext cx="436562" cy="498475"/>
            <a:chOff x="313" y="1497"/>
            <a:chExt cx="1152" cy="1014"/>
          </a:xfrm>
        </p:grpSpPr>
        <p:pic>
          <p:nvPicPr>
            <p:cNvPr id="83" name="Picture 354" descr="laptop_stylized_small">
              <a:extLst>
                <a:ext uri="{FF2B5EF4-FFF2-40B4-BE49-F238E27FC236}">
                  <a16:creationId xmlns:a16="http://schemas.microsoft.com/office/drawing/2014/main" id="{1E055301-5029-4D18-BA2C-DC5138AAF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 name="Picture 355" descr="antenna_stylized">
              <a:extLst>
                <a:ext uri="{FF2B5EF4-FFF2-40B4-BE49-F238E27FC236}">
                  <a16:creationId xmlns:a16="http://schemas.microsoft.com/office/drawing/2014/main" id="{74475284-1B97-4D7B-BD44-27FEF5A66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5" name="Group 403">
            <a:extLst>
              <a:ext uri="{FF2B5EF4-FFF2-40B4-BE49-F238E27FC236}">
                <a16:creationId xmlns:a16="http://schemas.microsoft.com/office/drawing/2014/main" id="{465CECB3-FD21-486B-822D-E459E0915C22}"/>
              </a:ext>
            </a:extLst>
          </p:cNvPr>
          <p:cNvGrpSpPr>
            <a:grpSpLocks/>
          </p:cNvGrpSpPr>
          <p:nvPr/>
        </p:nvGrpSpPr>
        <p:grpSpPr bwMode="auto">
          <a:xfrm>
            <a:off x="5023898" y="2065604"/>
            <a:ext cx="446088" cy="382587"/>
            <a:chOff x="2751" y="1851"/>
            <a:chExt cx="462" cy="478"/>
          </a:xfrm>
        </p:grpSpPr>
        <p:pic>
          <p:nvPicPr>
            <p:cNvPr id="86" name="Picture 364" descr="iphone_stylized_small">
              <a:extLst>
                <a:ext uri="{FF2B5EF4-FFF2-40B4-BE49-F238E27FC236}">
                  <a16:creationId xmlns:a16="http://schemas.microsoft.com/office/drawing/2014/main" id="{92821CA7-69A5-4BD5-9A88-693CB7D6C2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7" name="Picture 402" descr="antenna_radiation_stylized">
              <a:extLst>
                <a:ext uri="{FF2B5EF4-FFF2-40B4-BE49-F238E27FC236}">
                  <a16:creationId xmlns:a16="http://schemas.microsoft.com/office/drawing/2014/main" id="{09EC8F5F-93C1-4C7F-85C7-5BF582A7D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8" name="Group 356">
            <a:extLst>
              <a:ext uri="{FF2B5EF4-FFF2-40B4-BE49-F238E27FC236}">
                <a16:creationId xmlns:a16="http://schemas.microsoft.com/office/drawing/2014/main" id="{71BD62E1-DF33-4CF6-98D0-FE74BFE1FD7B}"/>
              </a:ext>
            </a:extLst>
          </p:cNvPr>
          <p:cNvGrpSpPr>
            <a:grpSpLocks/>
          </p:cNvGrpSpPr>
          <p:nvPr/>
        </p:nvGrpSpPr>
        <p:grpSpPr bwMode="auto">
          <a:xfrm>
            <a:off x="4318892" y="2171966"/>
            <a:ext cx="438150" cy="498475"/>
            <a:chOff x="313" y="1497"/>
            <a:chExt cx="1152" cy="1014"/>
          </a:xfrm>
        </p:grpSpPr>
        <p:pic>
          <p:nvPicPr>
            <p:cNvPr id="89" name="Picture 354" descr="laptop_stylized_small">
              <a:extLst>
                <a:ext uri="{FF2B5EF4-FFF2-40B4-BE49-F238E27FC236}">
                  <a16:creationId xmlns:a16="http://schemas.microsoft.com/office/drawing/2014/main" id="{95632C9B-EC95-4DD0-8472-77DF5C1BFA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 name="Picture 355" descr="antenna_stylized">
              <a:extLst>
                <a:ext uri="{FF2B5EF4-FFF2-40B4-BE49-F238E27FC236}">
                  <a16:creationId xmlns:a16="http://schemas.microsoft.com/office/drawing/2014/main" id="{6AD3DE04-4BFC-4FD3-A456-69492A8E2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1" name="Right Arrow 22">
            <a:extLst>
              <a:ext uri="{FF2B5EF4-FFF2-40B4-BE49-F238E27FC236}">
                <a16:creationId xmlns:a16="http://schemas.microsoft.com/office/drawing/2014/main" id="{BDAA6E91-DF6A-405C-A31A-119EE70E3360}"/>
              </a:ext>
            </a:extLst>
          </p:cNvPr>
          <p:cNvSpPr/>
          <p:nvPr/>
        </p:nvSpPr>
        <p:spPr>
          <a:xfrm>
            <a:off x="3381179" y="2903789"/>
            <a:ext cx="1215337" cy="342800"/>
          </a:xfrm>
          <a:prstGeom prst="rightArrow">
            <a:avLst/>
          </a:prstGeom>
          <a:gradFill flip="none" rotWithShape="1">
            <a:gsLst>
              <a:gs pos="0">
                <a:schemeClr val="bg1"/>
              </a:gs>
              <a:gs pos="100000">
                <a:srgbClr val="0000A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92" name="AutoShape 25">
            <a:extLst>
              <a:ext uri="{FF2B5EF4-FFF2-40B4-BE49-F238E27FC236}">
                <a16:creationId xmlns:a16="http://schemas.microsoft.com/office/drawing/2014/main" id="{B9AFE1FF-980F-40D9-A69A-E696FF599FEC}"/>
              </a:ext>
            </a:extLst>
          </p:cNvPr>
          <p:cNvSpPr>
            <a:spLocks noChangeAspect="1" noChangeArrowheads="1" noTextEdit="1"/>
          </p:cNvSpPr>
          <p:nvPr/>
        </p:nvSpPr>
        <p:spPr bwMode="auto">
          <a:xfrm>
            <a:off x="5010164" y="2132661"/>
            <a:ext cx="98742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93" name="Line 55">
            <a:extLst>
              <a:ext uri="{FF2B5EF4-FFF2-40B4-BE49-F238E27FC236}">
                <a16:creationId xmlns:a16="http://schemas.microsoft.com/office/drawing/2014/main" id="{DEE364BB-9399-4451-B53A-E9C0352C3E06}"/>
              </a:ext>
            </a:extLst>
          </p:cNvPr>
          <p:cNvSpPr>
            <a:spLocks noChangeShapeType="1"/>
          </p:cNvSpPr>
          <p:nvPr/>
        </p:nvSpPr>
        <p:spPr bwMode="auto">
          <a:xfrm>
            <a:off x="5314964" y="2912124"/>
            <a:ext cx="3744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94" name="Text Box 57">
            <a:extLst>
              <a:ext uri="{FF2B5EF4-FFF2-40B4-BE49-F238E27FC236}">
                <a16:creationId xmlns:a16="http://schemas.microsoft.com/office/drawing/2014/main" id="{0B84773D-7A9A-46EB-ADD2-85FF52FF228D}"/>
              </a:ext>
            </a:extLst>
          </p:cNvPr>
          <p:cNvSpPr txBox="1">
            <a:spLocks noChangeArrowheads="1"/>
          </p:cNvSpPr>
          <p:nvPr/>
        </p:nvSpPr>
        <p:spPr bwMode="auto">
          <a:xfrm>
            <a:off x="4379409" y="3251172"/>
            <a:ext cx="129234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zh-CN" altLang="en-US" dirty="0">
                <a:solidFill>
                  <a:srgbClr val="CC0000"/>
                </a:solidFill>
                <a:latin typeface="微软雅黑" panose="020B0503020204020204" pitchFamily="34" charset="-122"/>
                <a:ea typeface="微软雅黑" panose="020B0503020204020204" pitchFamily="34" charset="-122"/>
                <a:cs typeface="Arial" charset="0"/>
              </a:rPr>
              <a:t>接入点</a:t>
            </a:r>
            <a:r>
              <a:rPr lang="en-US" altLang="zh-CN" dirty="0">
                <a:solidFill>
                  <a:srgbClr val="CC0000"/>
                </a:solidFill>
                <a:latin typeface="微软雅黑" panose="020B0503020204020204" pitchFamily="34" charset="-122"/>
                <a:ea typeface="微软雅黑" panose="020B0503020204020204" pitchFamily="34" charset="-122"/>
                <a:cs typeface="Arial" charset="0"/>
              </a:rPr>
              <a:t>AP</a:t>
            </a:r>
            <a:endParaRPr lang="en-US" sz="1600" dirty="0">
              <a:latin typeface="微软雅黑" panose="020B0503020204020204" pitchFamily="34" charset="-122"/>
              <a:ea typeface="微软雅黑" panose="020B0503020204020204" pitchFamily="34" charset="-122"/>
              <a:cs typeface="Arial" charset="0"/>
            </a:endParaRPr>
          </a:p>
        </p:txBody>
      </p:sp>
      <p:sp>
        <p:nvSpPr>
          <p:cNvPr id="95" name="Text Box 58">
            <a:extLst>
              <a:ext uri="{FF2B5EF4-FFF2-40B4-BE49-F238E27FC236}">
                <a16:creationId xmlns:a16="http://schemas.microsoft.com/office/drawing/2014/main" id="{472AF4B0-1F7C-45BC-AA1C-5933C4A793B6}"/>
              </a:ext>
            </a:extLst>
          </p:cNvPr>
          <p:cNvSpPr txBox="1">
            <a:spLocks noChangeArrowheads="1"/>
          </p:cNvSpPr>
          <p:nvPr/>
        </p:nvSpPr>
        <p:spPr bwMode="auto">
          <a:xfrm>
            <a:off x="9445447" y="2724424"/>
            <a:ext cx="17956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zh-CN" altLang="en-US" dirty="0">
                <a:solidFill>
                  <a:srgbClr val="CC0000"/>
                </a:solidFill>
                <a:latin typeface="微软雅黑" panose="020B0503020204020204" pitchFamily="34" charset="-122"/>
                <a:ea typeface="微软雅黑" panose="020B0503020204020204" pitchFamily="34" charset="-122"/>
                <a:cs typeface="Arial" charset="0"/>
              </a:rPr>
              <a:t>认证服务器</a:t>
            </a:r>
            <a:r>
              <a:rPr lang="en-US" altLang="zh-CN" dirty="0">
                <a:solidFill>
                  <a:srgbClr val="CC0000"/>
                </a:solidFill>
                <a:latin typeface="微软雅黑" panose="020B0503020204020204" pitchFamily="34" charset="-122"/>
                <a:ea typeface="微软雅黑" panose="020B0503020204020204" pitchFamily="34" charset="-122"/>
                <a:cs typeface="Arial" charset="0"/>
              </a:rPr>
              <a:t>AS</a:t>
            </a:r>
            <a:endParaRPr lang="en-US" sz="1600" dirty="0">
              <a:latin typeface="微软雅黑" panose="020B0503020204020204" pitchFamily="34" charset="-122"/>
              <a:ea typeface="微软雅黑" panose="020B0503020204020204" pitchFamily="34" charset="-122"/>
              <a:cs typeface="Arial" charset="0"/>
            </a:endParaRPr>
          </a:p>
        </p:txBody>
      </p:sp>
      <p:grpSp>
        <p:nvGrpSpPr>
          <p:cNvPr id="96" name="Group 356">
            <a:extLst>
              <a:ext uri="{FF2B5EF4-FFF2-40B4-BE49-F238E27FC236}">
                <a16:creationId xmlns:a16="http://schemas.microsoft.com/office/drawing/2014/main" id="{31B6B48B-40B9-48F5-A548-89DF5CE2F005}"/>
              </a:ext>
            </a:extLst>
          </p:cNvPr>
          <p:cNvGrpSpPr>
            <a:grpSpLocks/>
          </p:cNvGrpSpPr>
          <p:nvPr/>
        </p:nvGrpSpPr>
        <p:grpSpPr bwMode="auto">
          <a:xfrm>
            <a:off x="2793088" y="2351901"/>
            <a:ext cx="804863" cy="852488"/>
            <a:chOff x="313" y="1407"/>
            <a:chExt cx="1152" cy="1104"/>
          </a:xfrm>
        </p:grpSpPr>
        <p:pic>
          <p:nvPicPr>
            <p:cNvPr id="97" name="Picture 354" descr="laptop_stylized_small">
              <a:extLst>
                <a:ext uri="{FF2B5EF4-FFF2-40B4-BE49-F238E27FC236}">
                  <a16:creationId xmlns:a16="http://schemas.microsoft.com/office/drawing/2014/main" id="{D327DB4E-76CF-4BC8-BA68-842C1212F7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 name="Picture 355" descr="antenna_stylized">
              <a:extLst>
                <a:ext uri="{FF2B5EF4-FFF2-40B4-BE49-F238E27FC236}">
                  <a16:creationId xmlns:a16="http://schemas.microsoft.com/office/drawing/2014/main" id="{A4FC061D-6419-4BCF-8210-8AFECCC87F8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99" name="Group 361">
            <a:extLst>
              <a:ext uri="{FF2B5EF4-FFF2-40B4-BE49-F238E27FC236}">
                <a16:creationId xmlns:a16="http://schemas.microsoft.com/office/drawing/2014/main" id="{3F85D211-EA17-4D0E-BBD5-29D51BB6811F}"/>
              </a:ext>
            </a:extLst>
          </p:cNvPr>
          <p:cNvGrpSpPr>
            <a:grpSpLocks/>
          </p:cNvGrpSpPr>
          <p:nvPr/>
        </p:nvGrpSpPr>
        <p:grpSpPr bwMode="auto">
          <a:xfrm>
            <a:off x="4632021" y="2538109"/>
            <a:ext cx="965200" cy="693737"/>
            <a:chOff x="2967" y="478"/>
            <a:chExt cx="788" cy="625"/>
          </a:xfrm>
        </p:grpSpPr>
        <p:pic>
          <p:nvPicPr>
            <p:cNvPr id="100" name="Picture 358" descr="access_point_stylized_small">
              <a:extLst>
                <a:ext uri="{FF2B5EF4-FFF2-40B4-BE49-F238E27FC236}">
                  <a16:creationId xmlns:a16="http://schemas.microsoft.com/office/drawing/2014/main" id="{EECC22B4-1C3E-4879-B282-2B899758F2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 name="Picture 360" descr="antenna_radiation_stylized">
              <a:extLst>
                <a:ext uri="{FF2B5EF4-FFF2-40B4-BE49-F238E27FC236}">
                  <a16:creationId xmlns:a16="http://schemas.microsoft.com/office/drawing/2014/main" id="{7FC1DE62-B353-486F-AFDA-9779E2A786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2" name="Group 249">
            <a:extLst>
              <a:ext uri="{FF2B5EF4-FFF2-40B4-BE49-F238E27FC236}">
                <a16:creationId xmlns:a16="http://schemas.microsoft.com/office/drawing/2014/main" id="{4A888F40-5F6B-40AC-A774-2698E0F04D2C}"/>
              </a:ext>
            </a:extLst>
          </p:cNvPr>
          <p:cNvGrpSpPr>
            <a:grpSpLocks/>
          </p:cNvGrpSpPr>
          <p:nvPr/>
        </p:nvGrpSpPr>
        <p:grpSpPr bwMode="auto">
          <a:xfrm>
            <a:off x="8770951" y="2468859"/>
            <a:ext cx="466725" cy="793750"/>
            <a:chOff x="4140" y="429"/>
            <a:chExt cx="1425" cy="2396"/>
          </a:xfrm>
        </p:grpSpPr>
        <p:sp>
          <p:nvSpPr>
            <p:cNvPr id="103" name="Freeform 250">
              <a:extLst>
                <a:ext uri="{FF2B5EF4-FFF2-40B4-BE49-F238E27FC236}">
                  <a16:creationId xmlns:a16="http://schemas.microsoft.com/office/drawing/2014/main" id="{D9C02072-2E05-42C1-B069-BCF7AF2066AC}"/>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04" name="Rectangle 251">
              <a:extLst>
                <a:ext uri="{FF2B5EF4-FFF2-40B4-BE49-F238E27FC236}">
                  <a16:creationId xmlns:a16="http://schemas.microsoft.com/office/drawing/2014/main" id="{4A957FA9-0A94-4666-B005-D696903F6967}"/>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05" name="Freeform 252">
              <a:extLst>
                <a:ext uri="{FF2B5EF4-FFF2-40B4-BE49-F238E27FC236}">
                  <a16:creationId xmlns:a16="http://schemas.microsoft.com/office/drawing/2014/main" id="{9A9D41F3-4CA8-457B-A5FB-125B7B5B4862}"/>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06" name="Freeform 253">
              <a:extLst>
                <a:ext uri="{FF2B5EF4-FFF2-40B4-BE49-F238E27FC236}">
                  <a16:creationId xmlns:a16="http://schemas.microsoft.com/office/drawing/2014/main" id="{AA971750-6006-476C-BA6B-14D2DCF3C8C1}"/>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07" name="Rectangle 254">
              <a:extLst>
                <a:ext uri="{FF2B5EF4-FFF2-40B4-BE49-F238E27FC236}">
                  <a16:creationId xmlns:a16="http://schemas.microsoft.com/office/drawing/2014/main" id="{EA410E21-2884-40B6-B609-00B276F7908D}"/>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08" name="Group 255">
              <a:extLst>
                <a:ext uri="{FF2B5EF4-FFF2-40B4-BE49-F238E27FC236}">
                  <a16:creationId xmlns:a16="http://schemas.microsoft.com/office/drawing/2014/main" id="{8821F857-A113-4051-8A01-278870A550C3}"/>
                </a:ext>
              </a:extLst>
            </p:cNvPr>
            <p:cNvGrpSpPr>
              <a:grpSpLocks/>
            </p:cNvGrpSpPr>
            <p:nvPr/>
          </p:nvGrpSpPr>
          <p:grpSpPr bwMode="auto">
            <a:xfrm>
              <a:off x="4749" y="668"/>
              <a:ext cx="581" cy="145"/>
              <a:chOff x="614" y="2568"/>
              <a:chExt cx="725" cy="139"/>
            </a:xfrm>
          </p:grpSpPr>
          <p:sp>
            <p:nvSpPr>
              <p:cNvPr id="133" name="AutoShape 256">
                <a:extLst>
                  <a:ext uri="{FF2B5EF4-FFF2-40B4-BE49-F238E27FC236}">
                    <a16:creationId xmlns:a16="http://schemas.microsoft.com/office/drawing/2014/main" id="{55752A26-9F53-47EC-A7B5-E368D8F69E89}"/>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4" name="AutoShape 257">
                <a:extLst>
                  <a:ext uri="{FF2B5EF4-FFF2-40B4-BE49-F238E27FC236}">
                    <a16:creationId xmlns:a16="http://schemas.microsoft.com/office/drawing/2014/main" id="{59D5CC30-69C7-4E33-8674-94FE41EF9B4D}"/>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09" name="Rectangle 258">
              <a:extLst>
                <a:ext uri="{FF2B5EF4-FFF2-40B4-BE49-F238E27FC236}">
                  <a16:creationId xmlns:a16="http://schemas.microsoft.com/office/drawing/2014/main" id="{334D8808-BD1B-4B8D-B07E-7CDA6D33FE17}"/>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10" name="Group 259">
              <a:extLst>
                <a:ext uri="{FF2B5EF4-FFF2-40B4-BE49-F238E27FC236}">
                  <a16:creationId xmlns:a16="http://schemas.microsoft.com/office/drawing/2014/main" id="{3A5C684B-D335-4963-B036-8AED471D38C4}"/>
                </a:ext>
              </a:extLst>
            </p:cNvPr>
            <p:cNvGrpSpPr>
              <a:grpSpLocks/>
            </p:cNvGrpSpPr>
            <p:nvPr/>
          </p:nvGrpSpPr>
          <p:grpSpPr bwMode="auto">
            <a:xfrm>
              <a:off x="4747" y="994"/>
              <a:ext cx="581" cy="134"/>
              <a:chOff x="614" y="2568"/>
              <a:chExt cx="725" cy="139"/>
            </a:xfrm>
          </p:grpSpPr>
          <p:sp>
            <p:nvSpPr>
              <p:cNvPr id="131" name="AutoShape 260">
                <a:extLst>
                  <a:ext uri="{FF2B5EF4-FFF2-40B4-BE49-F238E27FC236}">
                    <a16:creationId xmlns:a16="http://schemas.microsoft.com/office/drawing/2014/main" id="{B3BD4DAD-B8F7-4368-8A07-06CF88200580}"/>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2" name="AutoShape 261">
                <a:extLst>
                  <a:ext uri="{FF2B5EF4-FFF2-40B4-BE49-F238E27FC236}">
                    <a16:creationId xmlns:a16="http://schemas.microsoft.com/office/drawing/2014/main" id="{4DDF2BDC-A891-49AB-8235-B545DE140A89}"/>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11" name="Rectangle 262">
              <a:extLst>
                <a:ext uri="{FF2B5EF4-FFF2-40B4-BE49-F238E27FC236}">
                  <a16:creationId xmlns:a16="http://schemas.microsoft.com/office/drawing/2014/main" id="{B235A9AE-D6D6-441B-AFDB-84524DA12426}"/>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12" name="Rectangle 263">
              <a:extLst>
                <a:ext uri="{FF2B5EF4-FFF2-40B4-BE49-F238E27FC236}">
                  <a16:creationId xmlns:a16="http://schemas.microsoft.com/office/drawing/2014/main" id="{C49BAA69-0A81-4C6D-9E89-8573C5CFFE92}"/>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13" name="Group 264">
              <a:extLst>
                <a:ext uri="{FF2B5EF4-FFF2-40B4-BE49-F238E27FC236}">
                  <a16:creationId xmlns:a16="http://schemas.microsoft.com/office/drawing/2014/main" id="{A771B15D-5164-4306-B745-15097B05BC42}"/>
                </a:ext>
              </a:extLst>
            </p:cNvPr>
            <p:cNvGrpSpPr>
              <a:grpSpLocks/>
            </p:cNvGrpSpPr>
            <p:nvPr/>
          </p:nvGrpSpPr>
          <p:grpSpPr bwMode="auto">
            <a:xfrm>
              <a:off x="4735" y="1627"/>
              <a:ext cx="582" cy="151"/>
              <a:chOff x="614" y="2568"/>
              <a:chExt cx="725" cy="139"/>
            </a:xfrm>
          </p:grpSpPr>
          <p:sp>
            <p:nvSpPr>
              <p:cNvPr id="129" name="AutoShape 265">
                <a:extLst>
                  <a:ext uri="{FF2B5EF4-FFF2-40B4-BE49-F238E27FC236}">
                    <a16:creationId xmlns:a16="http://schemas.microsoft.com/office/drawing/2014/main" id="{04E401AB-CF06-42F1-8738-10F5FE20DF47}"/>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0" name="AutoShape 266">
                <a:extLst>
                  <a:ext uri="{FF2B5EF4-FFF2-40B4-BE49-F238E27FC236}">
                    <a16:creationId xmlns:a16="http://schemas.microsoft.com/office/drawing/2014/main" id="{0FBF20B1-3A82-4700-A486-3C7475E55F7F}"/>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14" name="Freeform 267">
              <a:extLst>
                <a:ext uri="{FF2B5EF4-FFF2-40B4-BE49-F238E27FC236}">
                  <a16:creationId xmlns:a16="http://schemas.microsoft.com/office/drawing/2014/main" id="{AB79826C-FFF3-4659-B9DF-07CFE43A787E}"/>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grpSp>
          <p:nvGrpSpPr>
            <p:cNvPr id="115" name="Group 268">
              <a:extLst>
                <a:ext uri="{FF2B5EF4-FFF2-40B4-BE49-F238E27FC236}">
                  <a16:creationId xmlns:a16="http://schemas.microsoft.com/office/drawing/2014/main" id="{68BD21AF-1ABD-4328-AD89-187BEB6B0E04}"/>
                </a:ext>
              </a:extLst>
            </p:cNvPr>
            <p:cNvGrpSpPr>
              <a:grpSpLocks/>
            </p:cNvGrpSpPr>
            <p:nvPr/>
          </p:nvGrpSpPr>
          <p:grpSpPr bwMode="auto">
            <a:xfrm>
              <a:off x="4739" y="1327"/>
              <a:ext cx="582" cy="139"/>
              <a:chOff x="614" y="2568"/>
              <a:chExt cx="725" cy="139"/>
            </a:xfrm>
          </p:grpSpPr>
          <p:sp>
            <p:nvSpPr>
              <p:cNvPr id="127" name="AutoShape 269">
                <a:extLst>
                  <a:ext uri="{FF2B5EF4-FFF2-40B4-BE49-F238E27FC236}">
                    <a16:creationId xmlns:a16="http://schemas.microsoft.com/office/drawing/2014/main" id="{5B722C4F-681F-4796-8B24-82D5A572194E}"/>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8" name="AutoShape 270">
                <a:extLst>
                  <a:ext uri="{FF2B5EF4-FFF2-40B4-BE49-F238E27FC236}">
                    <a16:creationId xmlns:a16="http://schemas.microsoft.com/office/drawing/2014/main" id="{050551F8-D14C-4D65-B5DD-4CA7653C2431}"/>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16" name="Rectangle 271">
              <a:extLst>
                <a:ext uri="{FF2B5EF4-FFF2-40B4-BE49-F238E27FC236}">
                  <a16:creationId xmlns:a16="http://schemas.microsoft.com/office/drawing/2014/main" id="{6E497B87-3009-4B6C-AA4E-2A2FB70388B1}"/>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17" name="Freeform 272">
              <a:extLst>
                <a:ext uri="{FF2B5EF4-FFF2-40B4-BE49-F238E27FC236}">
                  <a16:creationId xmlns:a16="http://schemas.microsoft.com/office/drawing/2014/main" id="{1E0F6028-B709-4DA8-8F78-9F1FEE341ACF}"/>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18" name="Freeform 273">
              <a:extLst>
                <a:ext uri="{FF2B5EF4-FFF2-40B4-BE49-F238E27FC236}">
                  <a16:creationId xmlns:a16="http://schemas.microsoft.com/office/drawing/2014/main" id="{8ED0C895-81F4-4EAD-AD39-ECEFA43C641A}"/>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19" name="Oval 274">
              <a:extLst>
                <a:ext uri="{FF2B5EF4-FFF2-40B4-BE49-F238E27FC236}">
                  <a16:creationId xmlns:a16="http://schemas.microsoft.com/office/drawing/2014/main" id="{25AC2BFB-3742-4F47-A672-4D758152B32C}"/>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0" name="Freeform 275">
              <a:extLst>
                <a:ext uri="{FF2B5EF4-FFF2-40B4-BE49-F238E27FC236}">
                  <a16:creationId xmlns:a16="http://schemas.microsoft.com/office/drawing/2014/main" id="{3C4DAEAE-FA7B-47A5-B504-75ED5C36CC33}"/>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21" name="AutoShape 276">
              <a:extLst>
                <a:ext uri="{FF2B5EF4-FFF2-40B4-BE49-F238E27FC236}">
                  <a16:creationId xmlns:a16="http://schemas.microsoft.com/office/drawing/2014/main" id="{37F15EC5-342D-4CC4-AF14-9B46DAEBC2D2}"/>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2" name="AutoShape 277">
              <a:extLst>
                <a:ext uri="{FF2B5EF4-FFF2-40B4-BE49-F238E27FC236}">
                  <a16:creationId xmlns:a16="http://schemas.microsoft.com/office/drawing/2014/main" id="{D94C3318-1894-452D-8DEF-AE3C71588CF9}"/>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3" name="Oval 278">
              <a:extLst>
                <a:ext uri="{FF2B5EF4-FFF2-40B4-BE49-F238E27FC236}">
                  <a16:creationId xmlns:a16="http://schemas.microsoft.com/office/drawing/2014/main" id="{848FA922-DAD3-4D33-86DD-1346F4EF5949}"/>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4" name="Oval 279">
              <a:extLst>
                <a:ext uri="{FF2B5EF4-FFF2-40B4-BE49-F238E27FC236}">
                  <a16:creationId xmlns:a16="http://schemas.microsoft.com/office/drawing/2014/main" id="{35865F7C-C5DD-4227-9CCA-E449B4AC9E4F}"/>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latin typeface="微软雅黑" panose="020B0503020204020204" pitchFamily="34" charset="-122"/>
                <a:ea typeface="微软雅黑" panose="020B0503020204020204" pitchFamily="34" charset="-122"/>
                <a:cs typeface="Arial" charset="0"/>
              </a:endParaRPr>
            </a:p>
          </p:txBody>
        </p:sp>
        <p:sp>
          <p:nvSpPr>
            <p:cNvPr id="125" name="Oval 280">
              <a:extLst>
                <a:ext uri="{FF2B5EF4-FFF2-40B4-BE49-F238E27FC236}">
                  <a16:creationId xmlns:a16="http://schemas.microsoft.com/office/drawing/2014/main" id="{431A6991-27F9-4A5A-B9A4-32C6B1330C70}"/>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6" name="Rectangle 281">
              <a:extLst>
                <a:ext uri="{FF2B5EF4-FFF2-40B4-BE49-F238E27FC236}">
                  <a16:creationId xmlns:a16="http://schemas.microsoft.com/office/drawing/2014/main" id="{43807242-3DF2-44C7-8103-14F32C9DC26D}"/>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grpSp>
        <p:nvGrpSpPr>
          <p:cNvPr id="135" name="Group 26">
            <a:extLst>
              <a:ext uri="{FF2B5EF4-FFF2-40B4-BE49-F238E27FC236}">
                <a16:creationId xmlns:a16="http://schemas.microsoft.com/office/drawing/2014/main" id="{7795CD38-C76D-4A2D-94D8-A3D44920B2F0}"/>
              </a:ext>
            </a:extLst>
          </p:cNvPr>
          <p:cNvGrpSpPr>
            <a:grpSpLocks/>
          </p:cNvGrpSpPr>
          <p:nvPr/>
        </p:nvGrpSpPr>
        <p:grpSpPr bwMode="auto">
          <a:xfrm>
            <a:off x="6543445" y="2285642"/>
            <a:ext cx="1844461" cy="1341538"/>
            <a:chOff x="3885" y="1392"/>
            <a:chExt cx="1488" cy="1110"/>
          </a:xfrm>
        </p:grpSpPr>
        <p:sp>
          <p:nvSpPr>
            <p:cNvPr id="136" name="Freeform 27">
              <a:extLst>
                <a:ext uri="{FF2B5EF4-FFF2-40B4-BE49-F238E27FC236}">
                  <a16:creationId xmlns:a16="http://schemas.microsoft.com/office/drawing/2014/main" id="{93D861AA-6650-4106-A9C1-53FB359E72DE}"/>
                </a:ext>
              </a:extLst>
            </p:cNvPr>
            <p:cNvSpPr>
              <a:spLocks/>
            </p:cNvSpPr>
            <p:nvPr/>
          </p:nvSpPr>
          <p:spPr bwMode="auto">
            <a:xfrm>
              <a:off x="3885"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微软雅黑" panose="020B0503020204020204" pitchFamily="34" charset="-122"/>
                <a:ea typeface="微软雅黑" panose="020B0503020204020204" pitchFamily="34" charset="-122"/>
              </a:endParaRPr>
            </a:p>
          </p:txBody>
        </p:sp>
        <p:sp>
          <p:nvSpPr>
            <p:cNvPr id="137" name="Text Box 28">
              <a:extLst>
                <a:ext uri="{FF2B5EF4-FFF2-40B4-BE49-F238E27FC236}">
                  <a16:creationId xmlns:a16="http://schemas.microsoft.com/office/drawing/2014/main" id="{2593B430-D99C-44B8-8D29-F8CFCE35452D}"/>
                </a:ext>
              </a:extLst>
            </p:cNvPr>
            <p:cNvSpPr txBox="1">
              <a:spLocks noChangeArrowheads="1"/>
            </p:cNvSpPr>
            <p:nvPr/>
          </p:nvSpPr>
          <p:spPr bwMode="auto">
            <a:xfrm>
              <a:off x="4258" y="1798"/>
              <a:ext cx="811" cy="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zh-CN" altLang="en-US" sz="1600" dirty="0">
                  <a:latin typeface="微软雅黑" panose="020B0503020204020204" pitchFamily="34" charset="-122"/>
                  <a:ea typeface="微软雅黑" panose="020B0503020204020204" pitchFamily="34" charset="-122"/>
                  <a:cs typeface="Arial" charset="0"/>
                </a:rPr>
                <a:t>有线网络</a:t>
              </a:r>
              <a:endParaRPr lang="en-US" sz="1600" dirty="0">
                <a:latin typeface="微软雅黑" panose="020B0503020204020204" pitchFamily="34" charset="-122"/>
                <a:ea typeface="微软雅黑" panose="020B0503020204020204" pitchFamily="34" charset="-122"/>
                <a:cs typeface="Arial" charset="0"/>
              </a:endParaRPr>
            </a:p>
          </p:txBody>
        </p:sp>
      </p:grpSp>
      <p:sp>
        <p:nvSpPr>
          <p:cNvPr id="138" name="Text Box 60">
            <a:extLst>
              <a:ext uri="{FF2B5EF4-FFF2-40B4-BE49-F238E27FC236}">
                <a16:creationId xmlns:a16="http://schemas.microsoft.com/office/drawing/2014/main" id="{3B352F14-5737-40D3-A5A6-290BF6A60A07}"/>
              </a:ext>
            </a:extLst>
          </p:cNvPr>
          <p:cNvSpPr txBox="1">
            <a:spLocks noChangeArrowheads="1"/>
          </p:cNvSpPr>
          <p:nvPr/>
        </p:nvSpPr>
        <p:spPr bwMode="auto">
          <a:xfrm>
            <a:off x="1348757" y="2587170"/>
            <a:ext cx="192564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zh-CN" altLang="en-US"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移动终端</a:t>
            </a:r>
            <a:r>
              <a:rPr lang="en-US" altLang="zh-CN"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STA</a:t>
            </a:r>
            <a:endParaRPr lang="en-US" sz="1600" dirty="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72" name="日期占位符 9">
            <a:extLst>
              <a:ext uri="{FF2B5EF4-FFF2-40B4-BE49-F238E27FC236}">
                <a16:creationId xmlns:a16="http://schemas.microsoft.com/office/drawing/2014/main" id="{2578B54F-021E-4B58-8E32-B10D08C6165D}"/>
              </a:ext>
            </a:extLst>
          </p:cNvPr>
          <p:cNvSpPr>
            <a:spLocks noGrp="1"/>
          </p:cNvSpPr>
          <p:nvPr>
            <p:ph type="dt" sz="half" idx="10"/>
          </p:nvPr>
        </p:nvSpPr>
        <p:spPr>
          <a:xfrm>
            <a:off x="197335" y="6489303"/>
            <a:ext cx="2743200" cy="365125"/>
          </a:xfrm>
        </p:spPr>
        <p:txBody>
          <a:bodyPr/>
          <a:lstStyle/>
          <a:p>
            <a:r>
              <a:rPr kumimoji="1" lang="en-US" altLang="zh-CN" dirty="0"/>
              <a:t>8.6.4 </a:t>
            </a:r>
            <a:r>
              <a:rPr kumimoji="1" lang="zh-CN" altLang="en-US" dirty="0"/>
              <a:t>无线安全</a:t>
            </a:r>
          </a:p>
        </p:txBody>
      </p:sp>
      <p:sp>
        <p:nvSpPr>
          <p:cNvPr id="73" name="灯片编号占位符 3">
            <a:extLst>
              <a:ext uri="{FF2B5EF4-FFF2-40B4-BE49-F238E27FC236}">
                <a16:creationId xmlns:a16="http://schemas.microsoft.com/office/drawing/2014/main" id="{62C49157-4F21-476C-807D-BB1588CB856B}"/>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159</a:t>
            </a:fld>
            <a:endParaRPr kumimoji="1" lang="zh-CN" altLang="en-US" dirty="0"/>
          </a:p>
        </p:txBody>
      </p:sp>
    </p:spTree>
    <p:extLst>
      <p:ext uri="{BB962C8B-B14F-4D97-AF65-F5344CB8AC3E}">
        <p14:creationId xmlns:p14="http://schemas.microsoft.com/office/powerpoint/2010/main" val="50120633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73FF2BE1-0C88-F441-AE7B-9CB04E321E29}"/>
              </a:ext>
            </a:extLst>
          </p:cNvPr>
          <p:cNvSpPr>
            <a:spLocks noGrp="1" noChangeArrowheads="1"/>
          </p:cNvSpPr>
          <p:nvPr>
            <p:ph type="title"/>
          </p:nvPr>
        </p:nvSpPr>
        <p:spPr>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lIns="91440" tIns="45720" rIns="91440" bIns="45720" rtlCol="0" anchor="ctr">
            <a:normAutofit/>
          </a:bodyPr>
          <a:lstStyle/>
          <a:p>
            <a:r>
              <a:rPr kumimoji="1" lang="zh-CN" altLang="en-US" dirty="0"/>
              <a:t>有线网络与无线网络中的窃听</a:t>
            </a:r>
            <a:endParaRPr kumimoji="1" lang="en-US" altLang="zh-CN" dirty="0"/>
          </a:p>
        </p:txBody>
      </p:sp>
      <p:sp>
        <p:nvSpPr>
          <p:cNvPr id="117763" name="Rectangle 3">
            <a:extLst>
              <a:ext uri="{FF2B5EF4-FFF2-40B4-BE49-F238E27FC236}">
                <a16:creationId xmlns:a16="http://schemas.microsoft.com/office/drawing/2014/main" id="{EBDB04A1-18F5-AB42-9CFA-42CABAA76940}"/>
              </a:ext>
            </a:extLst>
          </p:cNvPr>
          <p:cNvSpPr>
            <a:spLocks noGrp="1" noChangeArrowheads="1"/>
          </p:cNvSpPr>
          <p:nvPr>
            <p:ph idx="1"/>
          </p:nvPr>
        </p:nvSpPr>
        <p:spPr>
          <a:xfrm>
            <a:off x="838200" y="1510758"/>
            <a:ext cx="4977384" cy="4586694"/>
          </a:xfrm>
        </p:spPr>
        <p:txBody>
          <a:bodyPr vert="horz" lIns="91440" tIns="45720" rIns="91440" bIns="45720" rtlCol="0">
            <a:normAutofit/>
          </a:bodyPr>
          <a:lstStyle/>
          <a:p>
            <a:pPr marL="228600" indent="-228600" algn="l">
              <a:buFont typeface="Wingdings" pitchFamily="2" charset="2"/>
              <a:buChar char="Ø"/>
            </a:pPr>
            <a:r>
              <a:rPr kumimoji="1" lang="en-US" altLang="zh-CN" sz="2800" dirty="0"/>
              <a:t> </a:t>
            </a:r>
            <a:r>
              <a:rPr kumimoji="1" lang="zh-CN" altLang="en-US" sz="2800" dirty="0"/>
              <a:t>有线网里的窃听难度更大</a:t>
            </a:r>
            <a:endParaRPr kumimoji="1" lang="en-US" altLang="zh-CN" sz="2800" dirty="0"/>
          </a:p>
          <a:p>
            <a:pPr marL="228600" indent="-228600" algn="l">
              <a:buFont typeface="Wingdings" pitchFamily="2" charset="2"/>
              <a:buChar char="Ø"/>
            </a:pPr>
            <a:endParaRPr kumimoji="1" lang="en-US" altLang="zh-CN" sz="2800" dirty="0"/>
          </a:p>
          <a:p>
            <a:pPr marL="228600" indent="-228600" algn="l">
              <a:buFont typeface="Wingdings" pitchFamily="2" charset="2"/>
              <a:buChar char="Ø"/>
            </a:pPr>
            <a:r>
              <a:rPr kumimoji="1" lang="en-US" altLang="zh-CN" sz="2800" dirty="0"/>
              <a:t> </a:t>
            </a:r>
            <a:r>
              <a:rPr kumimoji="1" lang="zh-CN" altLang="en-US" sz="2800" dirty="0"/>
              <a:t>通常需要物理接入目标网络</a:t>
            </a:r>
            <a:endParaRPr kumimoji="1" lang="en-US" altLang="zh-CN" sz="2800" dirty="0"/>
          </a:p>
          <a:p>
            <a:pPr marL="228600" indent="-228600" algn="l">
              <a:buFont typeface="Wingdings" pitchFamily="2" charset="2"/>
              <a:buChar char="Ø"/>
            </a:pPr>
            <a:endParaRPr kumimoji="1" lang="en-US" altLang="zh-CN" sz="2800" dirty="0"/>
          </a:p>
          <a:p>
            <a:pPr marL="228600" indent="-228600" algn="l">
              <a:buFont typeface="Wingdings" pitchFamily="2" charset="2"/>
              <a:buChar char="Ø"/>
            </a:pPr>
            <a:endParaRPr kumimoji="1" lang="en-US" altLang="zh-CN" sz="2800" dirty="0"/>
          </a:p>
        </p:txBody>
      </p:sp>
      <p:sp>
        <p:nvSpPr>
          <p:cNvPr id="6" name="Rectangle 3">
            <a:extLst>
              <a:ext uri="{FF2B5EF4-FFF2-40B4-BE49-F238E27FC236}">
                <a16:creationId xmlns:a16="http://schemas.microsoft.com/office/drawing/2014/main" id="{F19F154B-0C7D-4746-942C-45A397CE3C22}"/>
              </a:ext>
            </a:extLst>
          </p:cNvPr>
          <p:cNvSpPr txBox="1">
            <a:spLocks noChangeArrowheads="1"/>
          </p:cNvSpPr>
          <p:nvPr/>
        </p:nvSpPr>
        <p:spPr>
          <a:xfrm>
            <a:off x="6376416" y="1546284"/>
            <a:ext cx="5263896"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 </a:t>
            </a:r>
            <a:r>
              <a:rPr kumimoji="1" lang="zh-CN" altLang="en-US" dirty="0"/>
              <a:t>无线网里的窃听难度相对较低</a:t>
            </a:r>
            <a:endParaRPr kumimoji="1" lang="en-US" altLang="zh-CN" dirty="0"/>
          </a:p>
          <a:p>
            <a:endParaRPr kumimoji="1" lang="en-US" altLang="zh-CN" dirty="0"/>
          </a:p>
          <a:p>
            <a:r>
              <a:rPr kumimoji="1" lang="en-US" altLang="zh-CN" dirty="0"/>
              <a:t> </a:t>
            </a:r>
            <a:r>
              <a:rPr kumimoji="1" lang="zh-CN" altLang="en-US" dirty="0"/>
              <a:t>处于覆盖范围内</a:t>
            </a:r>
            <a:endParaRPr kumimoji="1" lang="en-US" altLang="zh-CN" dirty="0"/>
          </a:p>
          <a:p>
            <a:endParaRPr kumimoji="1" lang="en-US" altLang="zh-CN" dirty="0"/>
          </a:p>
          <a:p>
            <a:endParaRPr kumimoji="1" lang="en-US" altLang="zh-CN" dirty="0"/>
          </a:p>
        </p:txBody>
      </p:sp>
      <p:sp>
        <p:nvSpPr>
          <p:cNvPr id="9" name="iconfont-11092-5226614">
            <a:extLst>
              <a:ext uri="{FF2B5EF4-FFF2-40B4-BE49-F238E27FC236}">
                <a16:creationId xmlns:a16="http://schemas.microsoft.com/office/drawing/2014/main" id="{2F079493-F35D-40DC-9D6D-2C08556E4919}"/>
              </a:ext>
            </a:extLst>
          </p:cNvPr>
          <p:cNvSpPr/>
          <p:nvPr/>
        </p:nvSpPr>
        <p:spPr>
          <a:xfrm>
            <a:off x="6511262" y="4143984"/>
            <a:ext cx="1250178" cy="1265744"/>
          </a:xfrm>
          <a:custGeom>
            <a:avLst/>
            <a:gdLst>
              <a:gd name="T0" fmla="*/ 1636 w 9636"/>
              <a:gd name="T1" fmla="*/ 9600 h 9636"/>
              <a:gd name="T2" fmla="*/ 36 w 9636"/>
              <a:gd name="T3" fmla="*/ 8000 h 9636"/>
              <a:gd name="T4" fmla="*/ 1636 w 9636"/>
              <a:gd name="T5" fmla="*/ 6400 h 9636"/>
              <a:gd name="T6" fmla="*/ 3236 w 9636"/>
              <a:gd name="T7" fmla="*/ 8000 h 9636"/>
              <a:gd name="T8" fmla="*/ 1636 w 9636"/>
              <a:gd name="T9" fmla="*/ 9600 h 9636"/>
              <a:gd name="T10" fmla="*/ 1636 w 9636"/>
              <a:gd name="T11" fmla="*/ 8533 h 9636"/>
              <a:gd name="T12" fmla="*/ 2169 w 9636"/>
              <a:gd name="T13" fmla="*/ 8000 h 9636"/>
              <a:gd name="T14" fmla="*/ 1636 w 9636"/>
              <a:gd name="T15" fmla="*/ 7467 h 9636"/>
              <a:gd name="T16" fmla="*/ 1103 w 9636"/>
              <a:gd name="T17" fmla="*/ 8000 h 9636"/>
              <a:gd name="T18" fmla="*/ 1636 w 9636"/>
              <a:gd name="T19" fmla="*/ 8533 h 9636"/>
              <a:gd name="T20" fmla="*/ 645 w 9636"/>
              <a:gd name="T21" fmla="*/ 1137 h 9636"/>
              <a:gd name="T22" fmla="*/ 41 w 9636"/>
              <a:gd name="T23" fmla="*/ 685 h 9636"/>
              <a:gd name="T24" fmla="*/ 494 w 9636"/>
              <a:gd name="T25" fmla="*/ 81 h 9636"/>
              <a:gd name="T26" fmla="*/ 1636 w 9636"/>
              <a:gd name="T27" fmla="*/ 0 h 9636"/>
              <a:gd name="T28" fmla="*/ 9636 w 9636"/>
              <a:gd name="T29" fmla="*/ 8000 h 9636"/>
              <a:gd name="T30" fmla="*/ 9555 w 9636"/>
              <a:gd name="T31" fmla="*/ 9142 h 9636"/>
              <a:gd name="T32" fmla="*/ 8951 w 9636"/>
              <a:gd name="T33" fmla="*/ 9595 h 9636"/>
              <a:gd name="T34" fmla="*/ 8499 w 9636"/>
              <a:gd name="T35" fmla="*/ 8991 h 9636"/>
              <a:gd name="T36" fmla="*/ 8569 w 9636"/>
              <a:gd name="T37" fmla="*/ 8000 h 9636"/>
              <a:gd name="T38" fmla="*/ 1636 w 9636"/>
              <a:gd name="T39" fmla="*/ 1067 h 9636"/>
              <a:gd name="T40" fmla="*/ 645 w 9636"/>
              <a:gd name="T41" fmla="*/ 1137 h 9636"/>
              <a:gd name="T42" fmla="*/ 1155 w 9636"/>
              <a:gd name="T43" fmla="*/ 3223 h 9636"/>
              <a:gd name="T44" fmla="*/ 579 w 9636"/>
              <a:gd name="T45" fmla="*/ 2745 h 9636"/>
              <a:gd name="T46" fmla="*/ 1050 w 9636"/>
              <a:gd name="T47" fmla="*/ 2162 h 9636"/>
              <a:gd name="T48" fmla="*/ 1636 w 9636"/>
              <a:gd name="T49" fmla="*/ 2133 h 9636"/>
              <a:gd name="T50" fmla="*/ 7503 w 9636"/>
              <a:gd name="T51" fmla="*/ 8000 h 9636"/>
              <a:gd name="T52" fmla="*/ 7474 w 9636"/>
              <a:gd name="T53" fmla="*/ 8586 h 9636"/>
              <a:gd name="T54" fmla="*/ 6890 w 9636"/>
              <a:gd name="T55" fmla="*/ 9071 h 9636"/>
              <a:gd name="T56" fmla="*/ 6413 w 9636"/>
              <a:gd name="T57" fmla="*/ 8481 h 9636"/>
              <a:gd name="T58" fmla="*/ 5031 w 9636"/>
              <a:gd name="T59" fmla="*/ 4605 h 9636"/>
              <a:gd name="T60" fmla="*/ 1155 w 9636"/>
              <a:gd name="T61" fmla="*/ 3223 h 9636"/>
              <a:gd name="T62" fmla="*/ 1636 w 9636"/>
              <a:gd name="T63" fmla="*/ 5333 h 9636"/>
              <a:gd name="T64" fmla="*/ 1103 w 9636"/>
              <a:gd name="T65" fmla="*/ 4800 h 9636"/>
              <a:gd name="T66" fmla="*/ 1636 w 9636"/>
              <a:gd name="T67" fmla="*/ 4267 h 9636"/>
              <a:gd name="T68" fmla="*/ 5369 w 9636"/>
              <a:gd name="T69" fmla="*/ 8000 h 9636"/>
              <a:gd name="T70" fmla="*/ 4836 w 9636"/>
              <a:gd name="T71" fmla="*/ 8533 h 9636"/>
              <a:gd name="T72" fmla="*/ 4303 w 9636"/>
              <a:gd name="T73" fmla="*/ 8000 h 9636"/>
              <a:gd name="T74" fmla="*/ 1636 w 9636"/>
              <a:gd name="T75" fmla="*/ 5333 h 9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36" h="9636">
                <a:moveTo>
                  <a:pt x="1636" y="9600"/>
                </a:moveTo>
                <a:cubicBezTo>
                  <a:pt x="752" y="9600"/>
                  <a:pt x="36" y="8884"/>
                  <a:pt x="36" y="8000"/>
                </a:cubicBezTo>
                <a:cubicBezTo>
                  <a:pt x="36" y="7116"/>
                  <a:pt x="752" y="6400"/>
                  <a:pt x="1636" y="6400"/>
                </a:cubicBezTo>
                <a:cubicBezTo>
                  <a:pt x="2520" y="6400"/>
                  <a:pt x="3236" y="7116"/>
                  <a:pt x="3236" y="8000"/>
                </a:cubicBezTo>
                <a:cubicBezTo>
                  <a:pt x="3236" y="8884"/>
                  <a:pt x="2520" y="9600"/>
                  <a:pt x="1636" y="9600"/>
                </a:cubicBezTo>
                <a:close/>
                <a:moveTo>
                  <a:pt x="1636" y="8533"/>
                </a:moveTo>
                <a:cubicBezTo>
                  <a:pt x="1931" y="8533"/>
                  <a:pt x="2169" y="8295"/>
                  <a:pt x="2169" y="8000"/>
                </a:cubicBezTo>
                <a:cubicBezTo>
                  <a:pt x="2169" y="7705"/>
                  <a:pt x="1931" y="7467"/>
                  <a:pt x="1636" y="7467"/>
                </a:cubicBezTo>
                <a:cubicBezTo>
                  <a:pt x="1341" y="7467"/>
                  <a:pt x="1103" y="7705"/>
                  <a:pt x="1103" y="8000"/>
                </a:cubicBezTo>
                <a:cubicBezTo>
                  <a:pt x="1103" y="8295"/>
                  <a:pt x="1341" y="8533"/>
                  <a:pt x="1636" y="8533"/>
                </a:cubicBezTo>
                <a:close/>
                <a:moveTo>
                  <a:pt x="645" y="1137"/>
                </a:moveTo>
                <a:cubicBezTo>
                  <a:pt x="353" y="1179"/>
                  <a:pt x="83" y="976"/>
                  <a:pt x="41" y="685"/>
                </a:cubicBezTo>
                <a:cubicBezTo>
                  <a:pt x="0" y="393"/>
                  <a:pt x="202" y="123"/>
                  <a:pt x="494" y="81"/>
                </a:cubicBezTo>
                <a:cubicBezTo>
                  <a:pt x="872" y="27"/>
                  <a:pt x="1254" y="0"/>
                  <a:pt x="1636" y="0"/>
                </a:cubicBezTo>
                <a:cubicBezTo>
                  <a:pt x="6054" y="0"/>
                  <a:pt x="9636" y="3582"/>
                  <a:pt x="9636" y="8000"/>
                </a:cubicBezTo>
                <a:cubicBezTo>
                  <a:pt x="9636" y="8385"/>
                  <a:pt x="9609" y="8766"/>
                  <a:pt x="9555" y="9142"/>
                </a:cubicBezTo>
                <a:cubicBezTo>
                  <a:pt x="9513" y="9434"/>
                  <a:pt x="9243" y="9636"/>
                  <a:pt x="8951" y="9595"/>
                </a:cubicBezTo>
                <a:cubicBezTo>
                  <a:pt x="8660" y="9553"/>
                  <a:pt x="8457" y="9283"/>
                  <a:pt x="8499" y="8991"/>
                </a:cubicBezTo>
                <a:cubicBezTo>
                  <a:pt x="8546" y="8665"/>
                  <a:pt x="8569" y="8334"/>
                  <a:pt x="8569" y="8000"/>
                </a:cubicBezTo>
                <a:cubicBezTo>
                  <a:pt x="8569" y="4171"/>
                  <a:pt x="5465" y="1067"/>
                  <a:pt x="1636" y="1067"/>
                </a:cubicBezTo>
                <a:cubicBezTo>
                  <a:pt x="1302" y="1067"/>
                  <a:pt x="971" y="1090"/>
                  <a:pt x="645" y="1137"/>
                </a:cubicBezTo>
                <a:close/>
                <a:moveTo>
                  <a:pt x="1155" y="3223"/>
                </a:moveTo>
                <a:cubicBezTo>
                  <a:pt x="865" y="3249"/>
                  <a:pt x="608" y="3035"/>
                  <a:pt x="579" y="2745"/>
                </a:cubicBezTo>
                <a:cubicBezTo>
                  <a:pt x="550" y="2455"/>
                  <a:pt x="760" y="2195"/>
                  <a:pt x="1050" y="2162"/>
                </a:cubicBezTo>
                <a:cubicBezTo>
                  <a:pt x="1244" y="2143"/>
                  <a:pt x="1439" y="2133"/>
                  <a:pt x="1636" y="2133"/>
                </a:cubicBezTo>
                <a:cubicBezTo>
                  <a:pt x="4876" y="2133"/>
                  <a:pt x="7503" y="4760"/>
                  <a:pt x="7503" y="8000"/>
                </a:cubicBezTo>
                <a:cubicBezTo>
                  <a:pt x="7503" y="8197"/>
                  <a:pt x="7493" y="8392"/>
                  <a:pt x="7474" y="8586"/>
                </a:cubicBezTo>
                <a:cubicBezTo>
                  <a:pt x="7448" y="8882"/>
                  <a:pt x="7186" y="9100"/>
                  <a:pt x="6890" y="9071"/>
                </a:cubicBezTo>
                <a:cubicBezTo>
                  <a:pt x="6594" y="9042"/>
                  <a:pt x="6379" y="8776"/>
                  <a:pt x="6413" y="8481"/>
                </a:cubicBezTo>
                <a:cubicBezTo>
                  <a:pt x="6557" y="7047"/>
                  <a:pt x="6050" y="5624"/>
                  <a:pt x="5031" y="4605"/>
                </a:cubicBezTo>
                <a:cubicBezTo>
                  <a:pt x="4012" y="3586"/>
                  <a:pt x="2589" y="3079"/>
                  <a:pt x="1155" y="3223"/>
                </a:cubicBezTo>
                <a:close/>
                <a:moveTo>
                  <a:pt x="1636" y="5333"/>
                </a:moveTo>
                <a:cubicBezTo>
                  <a:pt x="1341" y="5333"/>
                  <a:pt x="1103" y="5095"/>
                  <a:pt x="1103" y="4800"/>
                </a:cubicBezTo>
                <a:cubicBezTo>
                  <a:pt x="1103" y="4505"/>
                  <a:pt x="1341" y="4267"/>
                  <a:pt x="1636" y="4267"/>
                </a:cubicBezTo>
                <a:cubicBezTo>
                  <a:pt x="3698" y="4267"/>
                  <a:pt x="5369" y="5938"/>
                  <a:pt x="5369" y="8000"/>
                </a:cubicBezTo>
                <a:cubicBezTo>
                  <a:pt x="5369" y="8295"/>
                  <a:pt x="5131" y="8533"/>
                  <a:pt x="4836" y="8533"/>
                </a:cubicBezTo>
                <a:cubicBezTo>
                  <a:pt x="4541" y="8533"/>
                  <a:pt x="4303" y="8295"/>
                  <a:pt x="4303" y="8000"/>
                </a:cubicBezTo>
                <a:cubicBezTo>
                  <a:pt x="4303" y="6527"/>
                  <a:pt x="3109" y="5333"/>
                  <a:pt x="1636" y="53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y_48857">
            <a:extLst>
              <a:ext uri="{FF2B5EF4-FFF2-40B4-BE49-F238E27FC236}">
                <a16:creationId xmlns:a16="http://schemas.microsoft.com/office/drawing/2014/main" id="{6B84501B-107C-41AD-8719-C4DFABA2886B}"/>
              </a:ext>
            </a:extLst>
          </p:cNvPr>
          <p:cNvSpPr/>
          <p:nvPr/>
        </p:nvSpPr>
        <p:spPr>
          <a:xfrm>
            <a:off x="8389039" y="4978920"/>
            <a:ext cx="934298" cy="1265744"/>
          </a:xfrm>
          <a:custGeom>
            <a:avLst/>
            <a:gdLst>
              <a:gd name="connsiteX0" fmla="*/ 135697 w 454794"/>
              <a:gd name="connsiteY0" fmla="*/ 193279 h 608556"/>
              <a:gd name="connsiteX1" fmla="*/ 318909 w 454794"/>
              <a:gd name="connsiteY1" fmla="*/ 193279 h 608556"/>
              <a:gd name="connsiteX2" fmla="*/ 318909 w 454794"/>
              <a:gd name="connsiteY2" fmla="*/ 199820 h 608556"/>
              <a:gd name="connsiteX3" fmla="*/ 318917 w 454794"/>
              <a:gd name="connsiteY3" fmla="*/ 199820 h 608556"/>
              <a:gd name="connsiteX4" fmla="*/ 318298 w 454794"/>
              <a:gd name="connsiteY4" fmla="*/ 204581 h 608556"/>
              <a:gd name="connsiteX5" fmla="*/ 305348 w 454794"/>
              <a:gd name="connsiteY5" fmla="*/ 232196 h 608556"/>
              <a:gd name="connsiteX6" fmla="*/ 276075 w 454794"/>
              <a:gd name="connsiteY6" fmla="*/ 244016 h 608556"/>
              <a:gd name="connsiteX7" fmla="*/ 233242 w 454794"/>
              <a:gd name="connsiteY7" fmla="*/ 203277 h 608556"/>
              <a:gd name="connsiteX8" fmla="*/ 221551 w 454794"/>
              <a:gd name="connsiteY8" fmla="*/ 203277 h 608556"/>
              <a:gd name="connsiteX9" fmla="*/ 178718 w 454794"/>
              <a:gd name="connsiteY9" fmla="*/ 244016 h 608556"/>
              <a:gd name="connsiteX10" fmla="*/ 149445 w 454794"/>
              <a:gd name="connsiteY10" fmla="*/ 232196 h 608556"/>
              <a:gd name="connsiteX11" fmla="*/ 136497 w 454794"/>
              <a:gd name="connsiteY11" fmla="*/ 204583 h 608556"/>
              <a:gd name="connsiteX12" fmla="*/ 135697 w 454794"/>
              <a:gd name="connsiteY12" fmla="*/ 198434 h 608556"/>
              <a:gd name="connsiteX13" fmla="*/ 135606 w 454794"/>
              <a:gd name="connsiteY13" fmla="*/ 177515 h 608556"/>
              <a:gd name="connsiteX14" fmla="*/ 135138 w 454794"/>
              <a:gd name="connsiteY14" fmla="*/ 194137 h 608556"/>
              <a:gd name="connsiteX15" fmla="*/ 135697 w 454794"/>
              <a:gd name="connsiteY15" fmla="*/ 198434 h 608556"/>
              <a:gd name="connsiteX16" fmla="*/ 135697 w 454794"/>
              <a:gd name="connsiteY16" fmla="*/ 203277 h 608556"/>
              <a:gd name="connsiteX17" fmla="*/ 135884 w 454794"/>
              <a:gd name="connsiteY17" fmla="*/ 203277 h 608556"/>
              <a:gd name="connsiteX18" fmla="*/ 136497 w 454794"/>
              <a:gd name="connsiteY18" fmla="*/ 204583 h 608556"/>
              <a:gd name="connsiteX19" fmla="*/ 142274 w 454794"/>
              <a:gd name="connsiteY19" fmla="*/ 249016 h 608556"/>
              <a:gd name="connsiteX20" fmla="*/ 227350 w 454794"/>
              <a:gd name="connsiteY20" fmla="*/ 333833 h 608556"/>
              <a:gd name="connsiteX21" fmla="*/ 312519 w 454794"/>
              <a:gd name="connsiteY21" fmla="*/ 249016 h 608556"/>
              <a:gd name="connsiteX22" fmla="*/ 318298 w 454794"/>
              <a:gd name="connsiteY22" fmla="*/ 204581 h 608556"/>
              <a:gd name="connsiteX23" fmla="*/ 318909 w 454794"/>
              <a:gd name="connsiteY23" fmla="*/ 203277 h 608556"/>
              <a:gd name="connsiteX24" fmla="*/ 318909 w 454794"/>
              <a:gd name="connsiteY24" fmla="*/ 203183 h 608556"/>
              <a:gd name="connsiteX25" fmla="*/ 319096 w 454794"/>
              <a:gd name="connsiteY25" fmla="*/ 199820 h 608556"/>
              <a:gd name="connsiteX26" fmla="*/ 318917 w 454794"/>
              <a:gd name="connsiteY26" fmla="*/ 199820 h 608556"/>
              <a:gd name="connsiteX27" fmla="*/ 319656 w 454794"/>
              <a:gd name="connsiteY27" fmla="*/ 194137 h 608556"/>
              <a:gd name="connsiteX28" fmla="*/ 319188 w 454794"/>
              <a:gd name="connsiteY28" fmla="*/ 177515 h 608556"/>
              <a:gd name="connsiteX29" fmla="*/ 227350 w 454794"/>
              <a:gd name="connsiteY29" fmla="*/ 184332 h 608556"/>
              <a:gd name="connsiteX30" fmla="*/ 135606 w 454794"/>
              <a:gd name="connsiteY30" fmla="*/ 177515 h 608556"/>
              <a:gd name="connsiteX31" fmla="*/ 133081 w 454794"/>
              <a:gd name="connsiteY31" fmla="*/ 108134 h 608556"/>
              <a:gd name="connsiteX32" fmla="*/ 121858 w 454794"/>
              <a:gd name="connsiteY32" fmla="*/ 122514 h 608556"/>
              <a:gd name="connsiteX33" fmla="*/ 227350 w 454794"/>
              <a:gd name="connsiteY33" fmla="*/ 154450 h 608556"/>
              <a:gd name="connsiteX34" fmla="*/ 332842 w 454794"/>
              <a:gd name="connsiteY34" fmla="*/ 122514 h 608556"/>
              <a:gd name="connsiteX35" fmla="*/ 321713 w 454794"/>
              <a:gd name="connsiteY35" fmla="*/ 108134 h 608556"/>
              <a:gd name="connsiteX36" fmla="*/ 322087 w 454794"/>
              <a:gd name="connsiteY36" fmla="*/ 110655 h 608556"/>
              <a:gd name="connsiteX37" fmla="*/ 227350 w 454794"/>
              <a:gd name="connsiteY37" fmla="*/ 139323 h 608556"/>
              <a:gd name="connsiteX38" fmla="*/ 132707 w 454794"/>
              <a:gd name="connsiteY38" fmla="*/ 110655 h 608556"/>
              <a:gd name="connsiteX39" fmla="*/ 133081 w 454794"/>
              <a:gd name="connsiteY39" fmla="*/ 108134 h 608556"/>
              <a:gd name="connsiteX40" fmla="*/ 185733 w 454794"/>
              <a:gd name="connsiteY40" fmla="*/ 0 h 608556"/>
              <a:gd name="connsiteX41" fmla="*/ 227350 w 454794"/>
              <a:gd name="connsiteY41" fmla="*/ 43982 h 608556"/>
              <a:gd name="connsiteX42" fmla="*/ 269061 w 454794"/>
              <a:gd name="connsiteY42" fmla="*/ 0 h 608556"/>
              <a:gd name="connsiteX43" fmla="*/ 311987 w 454794"/>
              <a:gd name="connsiteY43" fmla="*/ 68821 h 608556"/>
              <a:gd name="connsiteX44" fmla="*/ 314232 w 454794"/>
              <a:gd name="connsiteY44" fmla="*/ 97115 h 608556"/>
              <a:gd name="connsiteX45" fmla="*/ 403825 w 454794"/>
              <a:gd name="connsiteY45" fmla="*/ 137735 h 608556"/>
              <a:gd name="connsiteX46" fmla="*/ 333684 w 454794"/>
              <a:gd name="connsiteY46" fmla="*/ 174900 h 608556"/>
              <a:gd name="connsiteX47" fmla="*/ 334339 w 454794"/>
              <a:gd name="connsiteY47" fmla="*/ 194137 h 608556"/>
              <a:gd name="connsiteX48" fmla="*/ 304505 w 454794"/>
              <a:gd name="connsiteY48" fmla="*/ 302457 h 608556"/>
              <a:gd name="connsiteX49" fmla="*/ 300016 w 454794"/>
              <a:gd name="connsiteY49" fmla="*/ 308807 h 608556"/>
              <a:gd name="connsiteX50" fmla="*/ 383157 w 454794"/>
              <a:gd name="connsiteY50" fmla="*/ 344945 h 608556"/>
              <a:gd name="connsiteX51" fmla="*/ 414486 w 454794"/>
              <a:gd name="connsiteY51" fmla="*/ 366142 h 608556"/>
              <a:gd name="connsiteX52" fmla="*/ 454794 w 454794"/>
              <a:gd name="connsiteY52" fmla="*/ 541509 h 608556"/>
              <a:gd name="connsiteX53" fmla="*/ 448061 w 454794"/>
              <a:gd name="connsiteY53" fmla="*/ 563640 h 608556"/>
              <a:gd name="connsiteX54" fmla="*/ 227350 w 454794"/>
              <a:gd name="connsiteY54" fmla="*/ 608556 h 608556"/>
              <a:gd name="connsiteX55" fmla="*/ 6733 w 454794"/>
              <a:gd name="connsiteY55" fmla="*/ 563640 h 608556"/>
              <a:gd name="connsiteX56" fmla="*/ 0 w 454794"/>
              <a:gd name="connsiteY56" fmla="*/ 541509 h 608556"/>
              <a:gd name="connsiteX57" fmla="*/ 40308 w 454794"/>
              <a:gd name="connsiteY57" fmla="*/ 366142 h 608556"/>
              <a:gd name="connsiteX58" fmla="*/ 71637 w 454794"/>
              <a:gd name="connsiteY58" fmla="*/ 344945 h 608556"/>
              <a:gd name="connsiteX59" fmla="*/ 154778 w 454794"/>
              <a:gd name="connsiteY59" fmla="*/ 308807 h 608556"/>
              <a:gd name="connsiteX60" fmla="*/ 150289 w 454794"/>
              <a:gd name="connsiteY60" fmla="*/ 302457 h 608556"/>
              <a:gd name="connsiteX61" fmla="*/ 120455 w 454794"/>
              <a:gd name="connsiteY61" fmla="*/ 194137 h 608556"/>
              <a:gd name="connsiteX62" fmla="*/ 121110 w 454794"/>
              <a:gd name="connsiteY62" fmla="*/ 174900 h 608556"/>
              <a:gd name="connsiteX63" fmla="*/ 50969 w 454794"/>
              <a:gd name="connsiteY63" fmla="*/ 137735 h 608556"/>
              <a:gd name="connsiteX64" fmla="*/ 140563 w 454794"/>
              <a:gd name="connsiteY64" fmla="*/ 97115 h 608556"/>
              <a:gd name="connsiteX65" fmla="*/ 142807 w 454794"/>
              <a:gd name="connsiteY65" fmla="*/ 68821 h 608556"/>
              <a:gd name="connsiteX66" fmla="*/ 185733 w 454794"/>
              <a:gd name="connsiteY66"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54794" h="608556">
                <a:moveTo>
                  <a:pt x="135697" y="193279"/>
                </a:moveTo>
                <a:lnTo>
                  <a:pt x="318909" y="193279"/>
                </a:lnTo>
                <a:lnTo>
                  <a:pt x="318909" y="199820"/>
                </a:lnTo>
                <a:lnTo>
                  <a:pt x="318917" y="199820"/>
                </a:lnTo>
                <a:lnTo>
                  <a:pt x="318298" y="204581"/>
                </a:lnTo>
                <a:lnTo>
                  <a:pt x="305348" y="232196"/>
                </a:lnTo>
                <a:cubicBezTo>
                  <a:pt x="297679" y="239531"/>
                  <a:pt x="287392" y="244016"/>
                  <a:pt x="276075" y="244016"/>
                </a:cubicBezTo>
                <a:cubicBezTo>
                  <a:pt x="253536" y="244016"/>
                  <a:pt x="235019" y="226076"/>
                  <a:pt x="233242" y="203277"/>
                </a:cubicBezTo>
                <a:lnTo>
                  <a:pt x="221551" y="203277"/>
                </a:lnTo>
                <a:cubicBezTo>
                  <a:pt x="219774" y="226076"/>
                  <a:pt x="201257" y="244016"/>
                  <a:pt x="178718" y="244016"/>
                </a:cubicBezTo>
                <a:cubicBezTo>
                  <a:pt x="167402" y="244016"/>
                  <a:pt x="157114" y="239531"/>
                  <a:pt x="149445" y="232196"/>
                </a:cubicBezTo>
                <a:lnTo>
                  <a:pt x="136497" y="204583"/>
                </a:lnTo>
                <a:lnTo>
                  <a:pt x="135697" y="198434"/>
                </a:lnTo>
                <a:close/>
                <a:moveTo>
                  <a:pt x="135606" y="177515"/>
                </a:moveTo>
                <a:cubicBezTo>
                  <a:pt x="135325" y="182744"/>
                  <a:pt x="135138" y="188254"/>
                  <a:pt x="135138" y="194137"/>
                </a:cubicBezTo>
                <a:lnTo>
                  <a:pt x="135697" y="198434"/>
                </a:lnTo>
                <a:lnTo>
                  <a:pt x="135697" y="203277"/>
                </a:lnTo>
                <a:lnTo>
                  <a:pt x="135884" y="203277"/>
                </a:lnTo>
                <a:lnTo>
                  <a:pt x="136497" y="204583"/>
                </a:lnTo>
                <a:lnTo>
                  <a:pt x="142274" y="249016"/>
                </a:lnTo>
                <a:cubicBezTo>
                  <a:pt x="156087" y="299323"/>
                  <a:pt x="188562" y="333833"/>
                  <a:pt x="227350" y="333833"/>
                </a:cubicBezTo>
                <a:cubicBezTo>
                  <a:pt x="266208" y="333833"/>
                  <a:pt x="298701" y="299323"/>
                  <a:pt x="312519" y="249016"/>
                </a:cubicBezTo>
                <a:lnTo>
                  <a:pt x="318298" y="204581"/>
                </a:lnTo>
                <a:lnTo>
                  <a:pt x="318909" y="203277"/>
                </a:lnTo>
                <a:lnTo>
                  <a:pt x="318909" y="203183"/>
                </a:lnTo>
                <a:cubicBezTo>
                  <a:pt x="319003" y="202062"/>
                  <a:pt x="319096" y="200941"/>
                  <a:pt x="319096" y="199820"/>
                </a:cubicBezTo>
                <a:lnTo>
                  <a:pt x="318917" y="199820"/>
                </a:lnTo>
                <a:lnTo>
                  <a:pt x="319656" y="194137"/>
                </a:lnTo>
                <a:cubicBezTo>
                  <a:pt x="319656" y="188254"/>
                  <a:pt x="319469" y="182744"/>
                  <a:pt x="319188" y="177515"/>
                </a:cubicBezTo>
                <a:cubicBezTo>
                  <a:pt x="292441" y="181810"/>
                  <a:pt x="261018" y="184332"/>
                  <a:pt x="227350" y="184332"/>
                </a:cubicBezTo>
                <a:cubicBezTo>
                  <a:pt x="193776" y="184332"/>
                  <a:pt x="162353" y="181810"/>
                  <a:pt x="135606" y="177515"/>
                </a:cubicBezTo>
                <a:close/>
                <a:moveTo>
                  <a:pt x="133081" y="108134"/>
                </a:moveTo>
                <a:cubicBezTo>
                  <a:pt x="125880" y="112429"/>
                  <a:pt x="121858" y="117378"/>
                  <a:pt x="121858" y="122514"/>
                </a:cubicBezTo>
                <a:cubicBezTo>
                  <a:pt x="121858" y="140163"/>
                  <a:pt x="169087" y="154450"/>
                  <a:pt x="227350" y="154450"/>
                </a:cubicBezTo>
                <a:cubicBezTo>
                  <a:pt x="285614" y="154450"/>
                  <a:pt x="332842" y="140163"/>
                  <a:pt x="332842" y="122514"/>
                </a:cubicBezTo>
                <a:cubicBezTo>
                  <a:pt x="332842" y="117378"/>
                  <a:pt x="328914" y="112429"/>
                  <a:pt x="321713" y="108134"/>
                </a:cubicBezTo>
                <a:cubicBezTo>
                  <a:pt x="321994" y="108974"/>
                  <a:pt x="322087" y="109815"/>
                  <a:pt x="322087" y="110655"/>
                </a:cubicBezTo>
                <a:cubicBezTo>
                  <a:pt x="322087" y="126436"/>
                  <a:pt x="279722" y="139323"/>
                  <a:pt x="227350" y="139323"/>
                </a:cubicBezTo>
                <a:cubicBezTo>
                  <a:pt x="175072" y="139323"/>
                  <a:pt x="132707" y="126436"/>
                  <a:pt x="132707" y="110655"/>
                </a:cubicBezTo>
                <a:cubicBezTo>
                  <a:pt x="132707" y="109815"/>
                  <a:pt x="132800" y="108974"/>
                  <a:pt x="133081" y="108134"/>
                </a:cubicBezTo>
                <a:close/>
                <a:moveTo>
                  <a:pt x="185733" y="0"/>
                </a:moveTo>
                <a:cubicBezTo>
                  <a:pt x="221739" y="0"/>
                  <a:pt x="214351" y="42488"/>
                  <a:pt x="227350" y="43982"/>
                </a:cubicBezTo>
                <a:cubicBezTo>
                  <a:pt x="240443" y="42488"/>
                  <a:pt x="233055" y="0"/>
                  <a:pt x="269061" y="0"/>
                </a:cubicBezTo>
                <a:cubicBezTo>
                  <a:pt x="300671" y="0"/>
                  <a:pt x="311987" y="30815"/>
                  <a:pt x="311987" y="68821"/>
                </a:cubicBezTo>
                <a:cubicBezTo>
                  <a:pt x="311987" y="78906"/>
                  <a:pt x="312922" y="88524"/>
                  <a:pt x="314232" y="97115"/>
                </a:cubicBezTo>
                <a:cubicBezTo>
                  <a:pt x="367726" y="105146"/>
                  <a:pt x="403825" y="120273"/>
                  <a:pt x="403825" y="137735"/>
                </a:cubicBezTo>
                <a:cubicBezTo>
                  <a:pt x="403825" y="152863"/>
                  <a:pt x="376236" y="166403"/>
                  <a:pt x="333684" y="174900"/>
                </a:cubicBezTo>
                <a:cubicBezTo>
                  <a:pt x="334152" y="180970"/>
                  <a:pt x="334339" y="187320"/>
                  <a:pt x="334339" y="194137"/>
                </a:cubicBezTo>
                <a:cubicBezTo>
                  <a:pt x="334339" y="235410"/>
                  <a:pt x="323771" y="273883"/>
                  <a:pt x="304505" y="302457"/>
                </a:cubicBezTo>
                <a:cubicBezTo>
                  <a:pt x="303009" y="304698"/>
                  <a:pt x="301513" y="306753"/>
                  <a:pt x="300016" y="308807"/>
                </a:cubicBezTo>
                <a:cubicBezTo>
                  <a:pt x="323490" y="325615"/>
                  <a:pt x="365949" y="339622"/>
                  <a:pt x="383157" y="344945"/>
                </a:cubicBezTo>
                <a:cubicBezTo>
                  <a:pt x="402796" y="352509"/>
                  <a:pt x="412710" y="363901"/>
                  <a:pt x="414486" y="366142"/>
                </a:cubicBezTo>
                <a:cubicBezTo>
                  <a:pt x="450679" y="419835"/>
                  <a:pt x="454794" y="540295"/>
                  <a:pt x="454794" y="541509"/>
                </a:cubicBezTo>
                <a:cubicBezTo>
                  <a:pt x="454420" y="557477"/>
                  <a:pt x="449744" y="562987"/>
                  <a:pt x="448061" y="563640"/>
                </a:cubicBezTo>
                <a:cubicBezTo>
                  <a:pt x="368193" y="599125"/>
                  <a:pt x="274392" y="608369"/>
                  <a:pt x="227350" y="608556"/>
                </a:cubicBezTo>
                <a:cubicBezTo>
                  <a:pt x="180403" y="608369"/>
                  <a:pt x="86601" y="599125"/>
                  <a:pt x="6733" y="563640"/>
                </a:cubicBezTo>
                <a:cubicBezTo>
                  <a:pt x="5050" y="562987"/>
                  <a:pt x="280" y="557477"/>
                  <a:pt x="0" y="541509"/>
                </a:cubicBezTo>
                <a:cubicBezTo>
                  <a:pt x="0" y="540295"/>
                  <a:pt x="4115" y="419835"/>
                  <a:pt x="40308" y="366142"/>
                </a:cubicBezTo>
                <a:cubicBezTo>
                  <a:pt x="42084" y="363901"/>
                  <a:pt x="51904" y="352509"/>
                  <a:pt x="71637" y="344945"/>
                </a:cubicBezTo>
                <a:cubicBezTo>
                  <a:pt x="88845" y="339622"/>
                  <a:pt x="131304" y="325615"/>
                  <a:pt x="154778" y="308807"/>
                </a:cubicBezTo>
                <a:cubicBezTo>
                  <a:pt x="153282" y="306753"/>
                  <a:pt x="151785" y="304698"/>
                  <a:pt x="150289" y="302457"/>
                </a:cubicBezTo>
                <a:cubicBezTo>
                  <a:pt x="131023" y="273883"/>
                  <a:pt x="120455" y="235410"/>
                  <a:pt x="120455" y="194137"/>
                </a:cubicBezTo>
                <a:cubicBezTo>
                  <a:pt x="120455" y="187320"/>
                  <a:pt x="120642" y="180970"/>
                  <a:pt x="121110" y="174900"/>
                </a:cubicBezTo>
                <a:cubicBezTo>
                  <a:pt x="78464" y="166403"/>
                  <a:pt x="50969" y="152863"/>
                  <a:pt x="50969" y="137735"/>
                </a:cubicBezTo>
                <a:cubicBezTo>
                  <a:pt x="50969" y="120273"/>
                  <a:pt x="87068" y="105146"/>
                  <a:pt x="140563" y="97115"/>
                </a:cubicBezTo>
                <a:cubicBezTo>
                  <a:pt x="141872" y="88524"/>
                  <a:pt x="142807" y="78906"/>
                  <a:pt x="142807" y="68821"/>
                </a:cubicBezTo>
                <a:cubicBezTo>
                  <a:pt x="142807" y="30815"/>
                  <a:pt x="154123" y="0"/>
                  <a:pt x="185733"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inancial-app_64972">
            <a:extLst>
              <a:ext uri="{FF2B5EF4-FFF2-40B4-BE49-F238E27FC236}">
                <a16:creationId xmlns:a16="http://schemas.microsoft.com/office/drawing/2014/main" id="{3F55DFF1-555D-4726-952F-44C44E7215BA}"/>
              </a:ext>
            </a:extLst>
          </p:cNvPr>
          <p:cNvSpPr/>
          <p:nvPr/>
        </p:nvSpPr>
        <p:spPr>
          <a:xfrm>
            <a:off x="9884169" y="4103780"/>
            <a:ext cx="1231108" cy="1265744"/>
          </a:xfrm>
          <a:custGeom>
            <a:avLst/>
            <a:gdLst>
              <a:gd name="connsiteX0" fmla="*/ 438113 w 591916"/>
              <a:gd name="connsiteY0" fmla="*/ 391846 h 601084"/>
              <a:gd name="connsiteX1" fmla="*/ 591171 w 591916"/>
              <a:gd name="connsiteY1" fmla="*/ 508860 h 601084"/>
              <a:gd name="connsiteX2" fmla="*/ 591171 w 591916"/>
              <a:gd name="connsiteY2" fmla="*/ 544560 h 601084"/>
              <a:gd name="connsiteX3" fmla="*/ 590177 w 591916"/>
              <a:gd name="connsiteY3" fmla="*/ 549518 h 601084"/>
              <a:gd name="connsiteX4" fmla="*/ 531538 w 591916"/>
              <a:gd name="connsiteY4" fmla="*/ 601084 h 601084"/>
              <a:gd name="connsiteX5" fmla="*/ 380467 w 591916"/>
              <a:gd name="connsiteY5" fmla="*/ 601084 h 601084"/>
              <a:gd name="connsiteX6" fmla="*/ 320834 w 591916"/>
              <a:gd name="connsiteY6" fmla="*/ 549518 h 601084"/>
              <a:gd name="connsiteX7" fmla="*/ 320834 w 591916"/>
              <a:gd name="connsiteY7" fmla="*/ 544560 h 601084"/>
              <a:gd name="connsiteX8" fmla="*/ 438113 w 591916"/>
              <a:gd name="connsiteY8" fmla="*/ 391846 h 601084"/>
              <a:gd name="connsiteX9" fmla="*/ 455989 w 591916"/>
              <a:gd name="connsiteY9" fmla="*/ 178541 h 601084"/>
              <a:gd name="connsiteX10" fmla="*/ 552347 w 591916"/>
              <a:gd name="connsiteY10" fmla="*/ 274740 h 601084"/>
              <a:gd name="connsiteX11" fmla="*/ 455989 w 591916"/>
              <a:gd name="connsiteY11" fmla="*/ 370939 h 601084"/>
              <a:gd name="connsiteX12" fmla="*/ 359631 w 591916"/>
              <a:gd name="connsiteY12" fmla="*/ 274740 h 601084"/>
              <a:gd name="connsiteX13" fmla="*/ 455989 w 591916"/>
              <a:gd name="connsiteY13" fmla="*/ 178541 h 601084"/>
              <a:gd name="connsiteX14" fmla="*/ 254334 w 591916"/>
              <a:gd name="connsiteY14" fmla="*/ 78361 h 601084"/>
              <a:gd name="connsiteX15" fmla="*/ 268257 w 591916"/>
              <a:gd name="connsiteY15" fmla="*/ 91258 h 601084"/>
              <a:gd name="connsiteX16" fmla="*/ 268257 w 591916"/>
              <a:gd name="connsiteY16" fmla="*/ 102171 h 601084"/>
              <a:gd name="connsiteX17" fmla="*/ 295107 w 591916"/>
              <a:gd name="connsiteY17" fmla="*/ 107132 h 601084"/>
              <a:gd name="connsiteX18" fmla="*/ 305052 w 591916"/>
              <a:gd name="connsiteY18" fmla="*/ 123998 h 601084"/>
              <a:gd name="connsiteX19" fmla="*/ 304057 w 591916"/>
              <a:gd name="connsiteY19" fmla="*/ 126974 h 601084"/>
              <a:gd name="connsiteX20" fmla="*/ 297096 w 591916"/>
              <a:gd name="connsiteY20" fmla="*/ 135903 h 601084"/>
              <a:gd name="connsiteX21" fmla="*/ 286157 w 591916"/>
              <a:gd name="connsiteY21" fmla="*/ 136895 h 601084"/>
              <a:gd name="connsiteX22" fmla="*/ 260301 w 591916"/>
              <a:gd name="connsiteY22" fmla="*/ 133919 h 601084"/>
              <a:gd name="connsiteX23" fmla="*/ 236434 w 591916"/>
              <a:gd name="connsiteY23" fmla="*/ 148800 h 601084"/>
              <a:gd name="connsiteX24" fmla="*/ 270246 w 591916"/>
              <a:gd name="connsiteY24" fmla="*/ 172611 h 601084"/>
              <a:gd name="connsiteX25" fmla="*/ 315991 w 591916"/>
              <a:gd name="connsiteY25" fmla="*/ 224200 h 601084"/>
              <a:gd name="connsiteX26" fmla="*/ 267262 w 591916"/>
              <a:gd name="connsiteY26" fmla="*/ 275789 h 601084"/>
              <a:gd name="connsiteX27" fmla="*/ 267262 w 591916"/>
              <a:gd name="connsiteY27" fmla="*/ 290671 h 601084"/>
              <a:gd name="connsiteX28" fmla="*/ 253340 w 591916"/>
              <a:gd name="connsiteY28" fmla="*/ 303568 h 601084"/>
              <a:gd name="connsiteX29" fmla="*/ 239417 w 591916"/>
              <a:gd name="connsiteY29" fmla="*/ 290671 h 601084"/>
              <a:gd name="connsiteX30" fmla="*/ 239417 w 591916"/>
              <a:gd name="connsiteY30" fmla="*/ 277773 h 601084"/>
              <a:gd name="connsiteX31" fmla="*/ 204611 w 591916"/>
              <a:gd name="connsiteY31" fmla="*/ 270829 h 601084"/>
              <a:gd name="connsiteX32" fmla="*/ 195661 w 591916"/>
              <a:gd name="connsiteY32" fmla="*/ 253963 h 601084"/>
              <a:gd name="connsiteX33" fmla="*/ 196655 w 591916"/>
              <a:gd name="connsiteY33" fmla="*/ 249995 h 601084"/>
              <a:gd name="connsiteX34" fmla="*/ 203617 w 591916"/>
              <a:gd name="connsiteY34" fmla="*/ 241066 h 601084"/>
              <a:gd name="connsiteX35" fmla="*/ 215550 w 591916"/>
              <a:gd name="connsiteY35" fmla="*/ 240074 h 601084"/>
              <a:gd name="connsiteX36" fmla="*/ 246379 w 591916"/>
              <a:gd name="connsiteY36" fmla="*/ 245034 h 601084"/>
              <a:gd name="connsiteX37" fmla="*/ 273229 w 591916"/>
              <a:gd name="connsiteY37" fmla="*/ 228168 h 601084"/>
              <a:gd name="connsiteX38" fmla="*/ 244390 w 591916"/>
              <a:gd name="connsiteY38" fmla="*/ 204358 h 601084"/>
              <a:gd name="connsiteX39" fmla="*/ 194666 w 591916"/>
              <a:gd name="connsiteY39" fmla="*/ 153761 h 601084"/>
              <a:gd name="connsiteX40" fmla="*/ 241406 w 591916"/>
              <a:gd name="connsiteY40" fmla="*/ 104156 h 601084"/>
              <a:gd name="connsiteX41" fmla="*/ 241406 w 591916"/>
              <a:gd name="connsiteY41" fmla="*/ 91258 h 601084"/>
              <a:gd name="connsiteX42" fmla="*/ 254334 w 591916"/>
              <a:gd name="connsiteY42" fmla="*/ 78361 h 601084"/>
              <a:gd name="connsiteX43" fmla="*/ 84460 w 591916"/>
              <a:gd name="connsiteY43" fmla="*/ 0 h 601084"/>
              <a:gd name="connsiteX44" fmla="*/ 424286 w 591916"/>
              <a:gd name="connsiteY44" fmla="*/ 0 h 601084"/>
              <a:gd name="connsiteX45" fmla="*/ 507752 w 591916"/>
              <a:gd name="connsiteY45" fmla="*/ 84320 h 601084"/>
              <a:gd name="connsiteX46" fmla="*/ 507752 w 591916"/>
              <a:gd name="connsiteY46" fmla="*/ 148800 h 601084"/>
              <a:gd name="connsiteX47" fmla="*/ 456083 w 591916"/>
              <a:gd name="connsiteY47" fmla="*/ 137888 h 601084"/>
              <a:gd name="connsiteX48" fmla="*/ 455089 w 591916"/>
              <a:gd name="connsiteY48" fmla="*/ 137888 h 601084"/>
              <a:gd name="connsiteX49" fmla="*/ 455089 w 591916"/>
              <a:gd name="connsiteY49" fmla="*/ 84320 h 601084"/>
              <a:gd name="connsiteX50" fmla="*/ 424286 w 591916"/>
              <a:gd name="connsiteY50" fmla="*/ 54560 h 601084"/>
              <a:gd name="connsiteX51" fmla="*/ 84460 w 591916"/>
              <a:gd name="connsiteY51" fmla="*/ 54560 h 601084"/>
              <a:gd name="connsiteX52" fmla="*/ 54650 w 591916"/>
              <a:gd name="connsiteY52" fmla="*/ 84320 h 601084"/>
              <a:gd name="connsiteX53" fmla="*/ 54650 w 591916"/>
              <a:gd name="connsiteY53" fmla="*/ 297601 h 601084"/>
              <a:gd name="connsiteX54" fmla="*/ 84460 w 591916"/>
              <a:gd name="connsiteY54" fmla="*/ 327361 h 601084"/>
              <a:gd name="connsiteX55" fmla="*/ 329890 w 591916"/>
              <a:gd name="connsiteY55" fmla="*/ 327361 h 601084"/>
              <a:gd name="connsiteX56" fmla="*/ 363674 w 591916"/>
              <a:gd name="connsiteY56" fmla="*/ 375969 h 601084"/>
              <a:gd name="connsiteX57" fmla="*/ 314985 w 591916"/>
              <a:gd name="connsiteY57" fmla="*/ 419617 h 601084"/>
              <a:gd name="connsiteX58" fmla="*/ 311011 w 591916"/>
              <a:gd name="connsiteY58" fmla="*/ 425569 h 601084"/>
              <a:gd name="connsiteX59" fmla="*/ 184818 w 591916"/>
              <a:gd name="connsiteY59" fmla="*/ 425569 h 601084"/>
              <a:gd name="connsiteX60" fmla="*/ 134142 w 591916"/>
              <a:gd name="connsiteY60" fmla="*/ 381921 h 601084"/>
              <a:gd name="connsiteX61" fmla="*/ 84460 w 591916"/>
              <a:gd name="connsiteY61" fmla="*/ 381921 h 601084"/>
              <a:gd name="connsiteX62" fmla="*/ 0 w 591916"/>
              <a:gd name="connsiteY62" fmla="*/ 297601 h 601084"/>
              <a:gd name="connsiteX63" fmla="*/ 0 w 591916"/>
              <a:gd name="connsiteY63" fmla="*/ 84320 h 601084"/>
              <a:gd name="connsiteX64" fmla="*/ 84460 w 591916"/>
              <a:gd name="connsiteY64" fmla="*/ 0 h 6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91916" h="601084">
                <a:moveTo>
                  <a:pt x="438113" y="391846"/>
                </a:moveTo>
                <a:cubicBezTo>
                  <a:pt x="512654" y="381929"/>
                  <a:pt x="581232" y="433495"/>
                  <a:pt x="591171" y="508860"/>
                </a:cubicBezTo>
                <a:cubicBezTo>
                  <a:pt x="592165" y="520760"/>
                  <a:pt x="592165" y="532660"/>
                  <a:pt x="591171" y="544560"/>
                </a:cubicBezTo>
                <a:lnTo>
                  <a:pt x="590177" y="549518"/>
                </a:lnTo>
                <a:cubicBezTo>
                  <a:pt x="586202" y="579268"/>
                  <a:pt x="561355" y="601084"/>
                  <a:pt x="531538" y="601084"/>
                </a:cubicBezTo>
                <a:lnTo>
                  <a:pt x="380467" y="601084"/>
                </a:lnTo>
                <a:cubicBezTo>
                  <a:pt x="350650" y="601084"/>
                  <a:pt x="324809" y="579268"/>
                  <a:pt x="320834" y="549518"/>
                </a:cubicBezTo>
                <a:lnTo>
                  <a:pt x="320834" y="544560"/>
                </a:lnTo>
                <a:cubicBezTo>
                  <a:pt x="310895" y="470186"/>
                  <a:pt x="362577" y="401762"/>
                  <a:pt x="438113" y="391846"/>
                </a:cubicBezTo>
                <a:close/>
                <a:moveTo>
                  <a:pt x="455989" y="178541"/>
                </a:moveTo>
                <a:cubicBezTo>
                  <a:pt x="509206" y="178541"/>
                  <a:pt x="552347" y="221611"/>
                  <a:pt x="552347" y="274740"/>
                </a:cubicBezTo>
                <a:cubicBezTo>
                  <a:pt x="552347" y="327869"/>
                  <a:pt x="509206" y="370939"/>
                  <a:pt x="455989" y="370939"/>
                </a:cubicBezTo>
                <a:cubicBezTo>
                  <a:pt x="402772" y="370939"/>
                  <a:pt x="359631" y="327869"/>
                  <a:pt x="359631" y="274740"/>
                </a:cubicBezTo>
                <a:cubicBezTo>
                  <a:pt x="359631" y="221611"/>
                  <a:pt x="402772" y="178541"/>
                  <a:pt x="455989" y="178541"/>
                </a:cubicBezTo>
                <a:close/>
                <a:moveTo>
                  <a:pt x="254334" y="78361"/>
                </a:moveTo>
                <a:cubicBezTo>
                  <a:pt x="262290" y="78361"/>
                  <a:pt x="268257" y="84314"/>
                  <a:pt x="268257" y="91258"/>
                </a:cubicBezTo>
                <a:lnTo>
                  <a:pt x="268257" y="102171"/>
                </a:lnTo>
                <a:cubicBezTo>
                  <a:pt x="280190" y="103164"/>
                  <a:pt x="288146" y="104156"/>
                  <a:pt x="295107" y="107132"/>
                </a:cubicBezTo>
                <a:cubicBezTo>
                  <a:pt x="303063" y="109116"/>
                  <a:pt x="307041" y="116061"/>
                  <a:pt x="305052" y="123998"/>
                </a:cubicBezTo>
                <a:lnTo>
                  <a:pt x="304057" y="126974"/>
                </a:lnTo>
                <a:cubicBezTo>
                  <a:pt x="303063" y="130942"/>
                  <a:pt x="301074" y="133919"/>
                  <a:pt x="297096" y="135903"/>
                </a:cubicBezTo>
                <a:cubicBezTo>
                  <a:pt x="294113" y="137887"/>
                  <a:pt x="290135" y="138879"/>
                  <a:pt x="286157" y="136895"/>
                </a:cubicBezTo>
                <a:cubicBezTo>
                  <a:pt x="279196" y="134911"/>
                  <a:pt x="271240" y="133919"/>
                  <a:pt x="260301" y="133919"/>
                </a:cubicBezTo>
                <a:cubicBezTo>
                  <a:pt x="242401" y="133919"/>
                  <a:pt x="236434" y="140863"/>
                  <a:pt x="236434" y="148800"/>
                </a:cubicBezTo>
                <a:cubicBezTo>
                  <a:pt x="236434" y="157729"/>
                  <a:pt x="246379" y="163682"/>
                  <a:pt x="270246" y="172611"/>
                </a:cubicBezTo>
                <a:cubicBezTo>
                  <a:pt x="303063" y="184516"/>
                  <a:pt x="315991" y="199397"/>
                  <a:pt x="315991" y="224200"/>
                </a:cubicBezTo>
                <a:cubicBezTo>
                  <a:pt x="315991" y="249002"/>
                  <a:pt x="298091" y="269837"/>
                  <a:pt x="267262" y="275789"/>
                </a:cubicBezTo>
                <a:lnTo>
                  <a:pt x="267262" y="290671"/>
                </a:lnTo>
                <a:cubicBezTo>
                  <a:pt x="267262" y="297615"/>
                  <a:pt x="261295" y="303568"/>
                  <a:pt x="253340" y="303568"/>
                </a:cubicBezTo>
                <a:cubicBezTo>
                  <a:pt x="245384" y="303568"/>
                  <a:pt x="239417" y="297615"/>
                  <a:pt x="239417" y="290671"/>
                </a:cubicBezTo>
                <a:lnTo>
                  <a:pt x="239417" y="277773"/>
                </a:lnTo>
                <a:cubicBezTo>
                  <a:pt x="226489" y="276781"/>
                  <a:pt x="214556" y="274797"/>
                  <a:pt x="204611" y="270829"/>
                </a:cubicBezTo>
                <a:cubicBezTo>
                  <a:pt x="197650" y="268844"/>
                  <a:pt x="193672" y="260908"/>
                  <a:pt x="195661" y="253963"/>
                </a:cubicBezTo>
                <a:lnTo>
                  <a:pt x="196655" y="249995"/>
                </a:lnTo>
                <a:cubicBezTo>
                  <a:pt x="197650" y="246026"/>
                  <a:pt x="199639" y="243050"/>
                  <a:pt x="203617" y="241066"/>
                </a:cubicBezTo>
                <a:cubicBezTo>
                  <a:pt x="207594" y="239081"/>
                  <a:pt x="211572" y="238089"/>
                  <a:pt x="215550" y="240074"/>
                </a:cubicBezTo>
                <a:cubicBezTo>
                  <a:pt x="224500" y="243050"/>
                  <a:pt x="235439" y="245034"/>
                  <a:pt x="246379" y="245034"/>
                </a:cubicBezTo>
                <a:cubicBezTo>
                  <a:pt x="262290" y="245034"/>
                  <a:pt x="273229" y="239081"/>
                  <a:pt x="273229" y="228168"/>
                </a:cubicBezTo>
                <a:cubicBezTo>
                  <a:pt x="273229" y="218247"/>
                  <a:pt x="264279" y="211303"/>
                  <a:pt x="244390" y="204358"/>
                </a:cubicBezTo>
                <a:cubicBezTo>
                  <a:pt x="214556" y="194437"/>
                  <a:pt x="194666" y="180547"/>
                  <a:pt x="194666" y="153761"/>
                </a:cubicBezTo>
                <a:cubicBezTo>
                  <a:pt x="194666" y="128958"/>
                  <a:pt x="211572" y="110108"/>
                  <a:pt x="241406" y="104156"/>
                </a:cubicBezTo>
                <a:lnTo>
                  <a:pt x="241406" y="91258"/>
                </a:lnTo>
                <a:cubicBezTo>
                  <a:pt x="241406" y="84314"/>
                  <a:pt x="247373" y="78361"/>
                  <a:pt x="254334" y="78361"/>
                </a:cubicBezTo>
                <a:close/>
                <a:moveTo>
                  <a:pt x="84460" y="0"/>
                </a:moveTo>
                <a:lnTo>
                  <a:pt x="424286" y="0"/>
                </a:lnTo>
                <a:cubicBezTo>
                  <a:pt x="470987" y="0"/>
                  <a:pt x="507752" y="37696"/>
                  <a:pt x="507752" y="84320"/>
                </a:cubicBezTo>
                <a:lnTo>
                  <a:pt x="507752" y="148800"/>
                </a:lnTo>
                <a:cubicBezTo>
                  <a:pt x="491854" y="141856"/>
                  <a:pt x="473968" y="137888"/>
                  <a:pt x="456083" y="137888"/>
                </a:cubicBezTo>
                <a:lnTo>
                  <a:pt x="455089" y="137888"/>
                </a:lnTo>
                <a:lnTo>
                  <a:pt x="455089" y="84320"/>
                </a:lnTo>
                <a:cubicBezTo>
                  <a:pt x="455089" y="67456"/>
                  <a:pt x="441178" y="54560"/>
                  <a:pt x="424286" y="54560"/>
                </a:cubicBezTo>
                <a:lnTo>
                  <a:pt x="84460" y="54560"/>
                </a:lnTo>
                <a:cubicBezTo>
                  <a:pt x="67568" y="54560"/>
                  <a:pt x="54650" y="67456"/>
                  <a:pt x="54650" y="84320"/>
                </a:cubicBezTo>
                <a:lnTo>
                  <a:pt x="54650" y="297601"/>
                </a:lnTo>
                <a:cubicBezTo>
                  <a:pt x="54650" y="314465"/>
                  <a:pt x="67568" y="327361"/>
                  <a:pt x="84460" y="327361"/>
                </a:cubicBezTo>
                <a:lnTo>
                  <a:pt x="329890" y="327361"/>
                </a:lnTo>
                <a:cubicBezTo>
                  <a:pt x="337839" y="346209"/>
                  <a:pt x="348769" y="362081"/>
                  <a:pt x="363674" y="375969"/>
                </a:cubicBezTo>
                <a:cubicBezTo>
                  <a:pt x="345788" y="386881"/>
                  <a:pt x="328896" y="401761"/>
                  <a:pt x="314985" y="419617"/>
                </a:cubicBezTo>
                <a:cubicBezTo>
                  <a:pt x="313991" y="421601"/>
                  <a:pt x="312004" y="423585"/>
                  <a:pt x="311011" y="425569"/>
                </a:cubicBezTo>
                <a:lnTo>
                  <a:pt x="184818" y="425569"/>
                </a:lnTo>
                <a:cubicBezTo>
                  <a:pt x="158983" y="425569"/>
                  <a:pt x="137123" y="405729"/>
                  <a:pt x="134142" y="381921"/>
                </a:cubicBezTo>
                <a:lnTo>
                  <a:pt x="84460" y="381921"/>
                </a:lnTo>
                <a:cubicBezTo>
                  <a:pt x="37758" y="381921"/>
                  <a:pt x="0" y="344225"/>
                  <a:pt x="0" y="297601"/>
                </a:cubicBezTo>
                <a:lnTo>
                  <a:pt x="0" y="84320"/>
                </a:lnTo>
                <a:cubicBezTo>
                  <a:pt x="0" y="37696"/>
                  <a:pt x="37758" y="0"/>
                  <a:pt x="844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F4734ABC-8C81-4407-968F-AE251C0A21B8}"/>
              </a:ext>
            </a:extLst>
          </p:cNvPr>
          <p:cNvGrpSpPr/>
          <p:nvPr/>
        </p:nvGrpSpPr>
        <p:grpSpPr>
          <a:xfrm>
            <a:off x="1687460" y="3641134"/>
            <a:ext cx="3257300" cy="2260566"/>
            <a:chOff x="2401328" y="3802839"/>
            <a:chExt cx="3257300" cy="2260566"/>
          </a:xfrm>
        </p:grpSpPr>
        <p:pic>
          <p:nvPicPr>
            <p:cNvPr id="1026" name="Picture 2">
              <a:extLst>
                <a:ext uri="{FF2B5EF4-FFF2-40B4-BE49-F238E27FC236}">
                  <a16:creationId xmlns:a16="http://schemas.microsoft.com/office/drawing/2014/main" id="{035EDEFC-4266-4224-8590-7CF7C4985B4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backgroundMark x1="20800" y1="17291" x2="72600" y2="24784"/>
                          <a14:backgroundMark x1="17200" y1="35447" x2="20200" y2="61095"/>
                          <a14:backgroundMark x1="20200" y1="61095" x2="27000" y2="78963"/>
                        </a14:backgroundRemoval>
                      </a14:imgEffect>
                    </a14:imgLayer>
                  </a14:imgProps>
                </a:ext>
                <a:ext uri="{28A0092B-C50C-407E-A947-70E740481C1C}">
                  <a14:useLocalDpi xmlns:a14="http://schemas.microsoft.com/office/drawing/2010/main" val="0"/>
                </a:ext>
              </a:extLst>
            </a:blip>
            <a:srcRect/>
            <a:stretch>
              <a:fillRect/>
            </a:stretch>
          </p:blipFill>
          <p:spPr bwMode="auto">
            <a:xfrm>
              <a:off x="2401328" y="3802839"/>
              <a:ext cx="3257300" cy="22605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84C10A37-DC4B-4DF9-876F-50F1C6B6C168}"/>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colorTemperature colorTemp="8963"/>
                      </a14:imgEffect>
                    </a14:imgLayer>
                  </a14:imgProps>
                </a:ext>
                <a:ext uri="{28A0092B-C50C-407E-A947-70E740481C1C}">
                  <a14:useLocalDpi xmlns:a14="http://schemas.microsoft.com/office/drawing/2010/main" val="0"/>
                </a:ext>
              </a:extLst>
            </a:blip>
            <a:srcRect l="6058" t="8391" r="63760" b="48576"/>
            <a:stretch/>
          </p:blipFill>
          <p:spPr bwMode="auto">
            <a:xfrm>
              <a:off x="2630078" y="3999264"/>
              <a:ext cx="983116" cy="972767"/>
            </a:xfrm>
            <a:prstGeom prst="rect">
              <a:avLst/>
            </a:prstGeom>
            <a:solidFill>
              <a:schemeClr val="accent1"/>
            </a:solidFill>
            <a:ln>
              <a:noFill/>
            </a:ln>
          </p:spPr>
        </p:pic>
      </p:grpSp>
      <p:sp>
        <p:nvSpPr>
          <p:cNvPr id="14" name="灯片编号占位符 3">
            <a:extLst>
              <a:ext uri="{FF2B5EF4-FFF2-40B4-BE49-F238E27FC236}">
                <a16:creationId xmlns:a16="http://schemas.microsoft.com/office/drawing/2014/main" id="{8EC58310-B3C1-4AD7-AD12-29064FDF9000}"/>
              </a:ext>
            </a:extLst>
          </p:cNvPr>
          <p:cNvSpPr txBox="1">
            <a:spLocks/>
          </p:cNvSpPr>
          <p:nvPr/>
        </p:nvSpPr>
        <p:spPr>
          <a:xfrm>
            <a:off x="9448800" y="648930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pPr/>
              <a:t>16</a:t>
            </a:fld>
            <a:endParaRPr kumimoji="1" lang="zh-CN" altLang="en-US" dirty="0"/>
          </a:p>
        </p:txBody>
      </p:sp>
      <p:sp>
        <p:nvSpPr>
          <p:cNvPr id="16" name="日期占位符 9">
            <a:extLst>
              <a:ext uri="{FF2B5EF4-FFF2-40B4-BE49-F238E27FC236}">
                <a16:creationId xmlns:a16="http://schemas.microsoft.com/office/drawing/2014/main" id="{6486AF65-3B51-47DC-AEF7-CC3FE660663A}"/>
              </a:ext>
            </a:extLst>
          </p:cNvPr>
          <p:cNvSpPr>
            <a:spLocks noGrp="1"/>
          </p:cNvSpPr>
          <p:nvPr>
            <p:ph type="dt" sz="half" idx="10"/>
          </p:nvPr>
        </p:nvSpPr>
        <p:spPr>
          <a:xfrm>
            <a:off x="245097" y="6489303"/>
            <a:ext cx="2743200" cy="365125"/>
          </a:xfrm>
        </p:spPr>
        <p:txBody>
          <a:bodyPr/>
          <a:lstStyle/>
          <a:p>
            <a:r>
              <a:rPr kumimoji="1" lang="en-US" altLang="zh-CN" dirty="0"/>
              <a:t>8.2.2 </a:t>
            </a:r>
            <a:r>
              <a:rPr kumimoji="1" lang="zh-CN" altLang="en-US" dirty="0"/>
              <a:t>窃听与嗅探</a:t>
            </a:r>
          </a:p>
        </p:txBody>
      </p:sp>
    </p:spTree>
    <p:custDataLst>
      <p:tags r:id="rId1"/>
    </p:custDataLst>
    <p:extLst>
      <p:ext uri="{BB962C8B-B14F-4D97-AF65-F5344CB8AC3E}">
        <p14:creationId xmlns:p14="http://schemas.microsoft.com/office/powerpoint/2010/main" val="19819846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1258637"/>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sz="3600" b="0" dirty="0">
                <a:solidFill>
                  <a:srgbClr val="7030A0"/>
                </a:solidFill>
                <a:latin typeface="微软雅黑" pitchFamily="34" charset="-122"/>
                <a:ea typeface="微软雅黑" pitchFamily="34" charset="-122"/>
              </a:rPr>
              <a:t>802.11</a:t>
            </a:r>
            <a:r>
              <a:rPr lang="en-US" altLang="zh-CN" sz="3600" b="0" dirty="0">
                <a:solidFill>
                  <a:srgbClr val="7030A0"/>
                </a:solidFill>
                <a:latin typeface="微软雅黑" pitchFamily="34" charset="-122"/>
                <a:ea typeface="微软雅黑" pitchFamily="34" charset="-122"/>
              </a:rPr>
              <a:t>i</a:t>
            </a:r>
            <a:r>
              <a:rPr lang="en-US" sz="3600" b="0" dirty="0">
                <a:solidFill>
                  <a:srgbClr val="7030A0"/>
                </a:solidFill>
                <a:latin typeface="微软雅黑" pitchFamily="34" charset="-122"/>
                <a:ea typeface="微软雅黑" pitchFamily="34" charset="-122"/>
              </a:rPr>
              <a:t>: </a:t>
            </a:r>
            <a:r>
              <a:rPr lang="zh-CN" altLang="en-US" sz="3600" b="0" dirty="0">
                <a:solidFill>
                  <a:srgbClr val="7030A0"/>
                </a:solidFill>
                <a:latin typeface="微软雅黑" pitchFamily="34" charset="-122"/>
                <a:ea typeface="微软雅黑" pitchFamily="34" charset="-122"/>
              </a:rPr>
              <a:t>认证和加密</a:t>
            </a:r>
            <a:endParaRPr lang="en-US" sz="3600" b="0" dirty="0">
              <a:solidFill>
                <a:srgbClr val="7030A0"/>
              </a:solidFill>
              <a:latin typeface="微软雅黑" pitchFamily="34" charset="-122"/>
              <a:ea typeface="微软雅黑" pitchFamily="34" charset="-122"/>
            </a:endParaRPr>
          </a:p>
        </p:txBody>
      </p:sp>
      <p:cxnSp>
        <p:nvCxnSpPr>
          <p:cNvPr id="4" name="Straight Arrow Connector 3">
            <a:extLst>
              <a:ext uri="{FF2B5EF4-FFF2-40B4-BE49-F238E27FC236}">
                <a16:creationId xmlns:a16="http://schemas.microsoft.com/office/drawing/2014/main" id="{73C438E4-AFD0-474E-A662-C3F7C98384D4}"/>
              </a:ext>
            </a:extLst>
          </p:cNvPr>
          <p:cNvCxnSpPr/>
          <p:nvPr/>
        </p:nvCxnSpPr>
        <p:spPr>
          <a:xfrm>
            <a:off x="3525078" y="4146363"/>
            <a:ext cx="18818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oup 8">
            <a:extLst>
              <a:ext uri="{FF2B5EF4-FFF2-40B4-BE49-F238E27FC236}">
                <a16:creationId xmlns:a16="http://schemas.microsoft.com/office/drawing/2014/main" id="{94B14450-DC99-C249-AFF7-8057A5F79027}"/>
              </a:ext>
            </a:extLst>
          </p:cNvPr>
          <p:cNvGrpSpPr/>
          <p:nvPr/>
        </p:nvGrpSpPr>
        <p:grpSpPr>
          <a:xfrm>
            <a:off x="4386470" y="3934329"/>
            <a:ext cx="357808" cy="400110"/>
            <a:chOff x="8680174" y="4002157"/>
            <a:chExt cx="357808" cy="400110"/>
          </a:xfrm>
        </p:grpSpPr>
        <p:sp>
          <p:nvSpPr>
            <p:cNvPr id="8" name="Oval 7">
              <a:extLst>
                <a:ext uri="{FF2B5EF4-FFF2-40B4-BE49-F238E27FC236}">
                  <a16:creationId xmlns:a16="http://schemas.microsoft.com/office/drawing/2014/main" id="{F6859D34-BDB9-EF49-BBA3-BA687AEC2099}"/>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EE9CAA5-F337-5F49-B1D9-34CA793C06F1}"/>
                </a:ext>
              </a:extLst>
            </p:cNvPr>
            <p:cNvSpPr txBox="1"/>
            <p:nvPr/>
          </p:nvSpPr>
          <p:spPr>
            <a:xfrm>
              <a:off x="8693426" y="4002157"/>
              <a:ext cx="314510" cy="400110"/>
            </a:xfrm>
            <a:prstGeom prst="rect">
              <a:avLst/>
            </a:prstGeom>
            <a:noFill/>
          </p:spPr>
          <p:txBody>
            <a:bodyPr wrap="none" rtlCol="0">
              <a:spAutoFit/>
            </a:bodyPr>
            <a:lstStyle/>
            <a:p>
              <a:r>
                <a:rPr lang="en-US" sz="2000" dirty="0">
                  <a:solidFill>
                    <a:srgbClr val="C00000"/>
                  </a:solidFill>
                </a:rPr>
                <a:t>1</a:t>
              </a:r>
            </a:p>
          </p:txBody>
        </p:sp>
      </p:grpSp>
      <p:sp>
        <p:nvSpPr>
          <p:cNvPr id="11" name="TextBox 10">
            <a:extLst>
              <a:ext uri="{FF2B5EF4-FFF2-40B4-BE49-F238E27FC236}">
                <a16:creationId xmlns:a16="http://schemas.microsoft.com/office/drawing/2014/main" id="{567FE420-A844-A64A-B544-7B291B5D8A71}"/>
              </a:ext>
            </a:extLst>
          </p:cNvPr>
          <p:cNvSpPr txBox="1"/>
          <p:nvPr/>
        </p:nvSpPr>
        <p:spPr>
          <a:xfrm>
            <a:off x="1404731" y="4715101"/>
            <a:ext cx="10605299" cy="2000548"/>
          </a:xfrm>
          <a:prstGeom prst="rect">
            <a:avLst/>
          </a:prstGeom>
          <a:noFill/>
        </p:spPr>
        <p:txBody>
          <a:bodyPr wrap="square" rtlCol="0">
            <a:spAutoFit/>
          </a:bodyPr>
          <a:lstStyle/>
          <a:p>
            <a:r>
              <a:rPr lang="zh-CN" altLang="en-US" sz="2800" dirty="0">
                <a:latin typeface="微软雅黑" pitchFamily="34" charset="-122"/>
                <a:ea typeface="微软雅黑" pitchFamily="34" charset="-122"/>
              </a:rPr>
              <a:t>生成相互认证和共享对称密钥</a:t>
            </a:r>
            <a:r>
              <a:rPr lang="en-US" sz="2800" dirty="0">
                <a:latin typeface="微软雅黑" pitchFamily="34" charset="-122"/>
                <a:ea typeface="微软雅黑" pitchFamily="34" charset="-122"/>
              </a:rPr>
              <a:t>:</a:t>
            </a:r>
          </a:p>
          <a:p>
            <a:pPr marL="404813" indent="-287338">
              <a:buClr>
                <a:srgbClr val="7030A0"/>
              </a:buClr>
              <a:buFont typeface="Wingdings" pitchFamily="2" charset="2"/>
              <a:buChar char="§"/>
            </a:pPr>
            <a:r>
              <a:rPr lang="zh-CN" altLang="en-US" sz="2400" dirty="0">
                <a:latin typeface="微软雅黑" pitchFamily="34" charset="-122"/>
                <a:ea typeface="微软雅黑" pitchFamily="34" charset="-122"/>
              </a:rPr>
              <a:t>认证服务器</a:t>
            </a:r>
            <a:r>
              <a:rPr lang="en-US"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移动终端已经共享了共同密钥</a:t>
            </a:r>
            <a:r>
              <a:rPr lang="en-US"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如</a:t>
            </a:r>
            <a:r>
              <a:rPr lang="en-US"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加入网络密码</a:t>
            </a:r>
            <a:r>
              <a:rPr lang="en-US" sz="2400" dirty="0">
                <a:latin typeface="微软雅黑" pitchFamily="34" charset="-122"/>
                <a:ea typeface="微软雅黑" pitchFamily="34" charset="-122"/>
              </a:rPr>
              <a:t>) </a:t>
            </a:r>
          </a:p>
          <a:p>
            <a:pPr marL="404813" indent="-287338">
              <a:buClr>
                <a:srgbClr val="7030A0"/>
              </a:buClr>
              <a:buFont typeface="Wingdings" pitchFamily="2" charset="2"/>
              <a:buChar char="§"/>
            </a:pPr>
            <a:r>
              <a:rPr lang="zh-CN" altLang="en-US" sz="2400" dirty="0">
                <a:latin typeface="微软雅黑" pitchFamily="34" charset="-122"/>
                <a:ea typeface="微软雅黑" pitchFamily="34" charset="-122"/>
              </a:rPr>
              <a:t>认证服务器</a:t>
            </a:r>
            <a:r>
              <a:rPr lang="en-US"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移动终端使用共享对称密钥，随机数（防止重放攻击），加密哈希（确保消息完整性）相互认证</a:t>
            </a:r>
            <a:endParaRPr lang="en-US" sz="2400" dirty="0">
              <a:latin typeface="微软雅黑" pitchFamily="34" charset="-122"/>
              <a:ea typeface="微软雅黑" pitchFamily="34" charset="-122"/>
            </a:endParaRPr>
          </a:p>
          <a:p>
            <a:pPr marL="404813" indent="-287338">
              <a:buClr>
                <a:srgbClr val="7030A0"/>
              </a:buClr>
              <a:buFont typeface="Wingdings" pitchFamily="2" charset="2"/>
              <a:buChar char="§"/>
            </a:pPr>
            <a:r>
              <a:rPr lang="zh-CN" altLang="en-US" sz="2400" dirty="0">
                <a:latin typeface="微软雅黑" pitchFamily="34" charset="-122"/>
                <a:ea typeface="微软雅黑" pitchFamily="34" charset="-122"/>
              </a:rPr>
              <a:t>认证服务，移动终端生成对称会话密钥</a:t>
            </a:r>
            <a:endParaRPr lang="en-US" sz="2400" dirty="0">
              <a:latin typeface="微软雅黑" pitchFamily="34" charset="-122"/>
              <a:ea typeface="微软雅黑" pitchFamily="34" charset="-122"/>
            </a:endParaRPr>
          </a:p>
        </p:txBody>
      </p:sp>
      <p:sp>
        <p:nvSpPr>
          <p:cNvPr id="21" name="TextBox 20">
            <a:extLst>
              <a:ext uri="{FF2B5EF4-FFF2-40B4-BE49-F238E27FC236}">
                <a16:creationId xmlns:a16="http://schemas.microsoft.com/office/drawing/2014/main" id="{7E2F8A36-412E-DA43-B35F-8005D9D9DA46}"/>
              </a:ext>
            </a:extLst>
          </p:cNvPr>
          <p:cNvSpPr txBox="1"/>
          <p:nvPr/>
        </p:nvSpPr>
        <p:spPr>
          <a:xfrm>
            <a:off x="2488759" y="3801807"/>
            <a:ext cx="1826141" cy="338554"/>
          </a:xfrm>
          <a:prstGeom prst="rect">
            <a:avLst/>
          </a:prstGeom>
          <a:noFill/>
        </p:spPr>
        <p:txBody>
          <a:bodyPr wrap="none" rtlCol="0">
            <a:spAutoFit/>
          </a:bodyPr>
          <a:lstStyle/>
          <a:p>
            <a:r>
              <a:rPr lang="zh-CN" altLang="en-US" sz="1600" dirty="0">
                <a:solidFill>
                  <a:srgbClr val="C00000"/>
                </a:solidFill>
                <a:latin typeface="微软雅黑" pitchFamily="34" charset="-122"/>
                <a:ea typeface="微软雅黑" pitchFamily="34" charset="-122"/>
              </a:rPr>
              <a:t>安全功能发现阶段</a:t>
            </a:r>
            <a:endParaRPr lang="en-US" sz="1600" dirty="0">
              <a:solidFill>
                <a:srgbClr val="C00000"/>
              </a:solidFill>
              <a:latin typeface="微软雅黑" pitchFamily="34" charset="-122"/>
              <a:ea typeface="微软雅黑" pitchFamily="34" charset="-122"/>
            </a:endParaRPr>
          </a:p>
        </p:txBody>
      </p:sp>
      <p:grpSp>
        <p:nvGrpSpPr>
          <p:cNvPr id="39" name="Group 30">
            <a:extLst>
              <a:ext uri="{FF2B5EF4-FFF2-40B4-BE49-F238E27FC236}">
                <a16:creationId xmlns:a16="http://schemas.microsoft.com/office/drawing/2014/main" id="{24CED20D-9536-604B-940B-6A4866B0C05D}"/>
              </a:ext>
            </a:extLst>
          </p:cNvPr>
          <p:cNvGrpSpPr/>
          <p:nvPr/>
        </p:nvGrpSpPr>
        <p:grpSpPr>
          <a:xfrm>
            <a:off x="3597965" y="4265632"/>
            <a:ext cx="5387009" cy="530087"/>
            <a:chOff x="3597965" y="3379304"/>
            <a:chExt cx="5387009" cy="530087"/>
          </a:xfrm>
        </p:grpSpPr>
        <p:cxnSp>
          <p:nvCxnSpPr>
            <p:cNvPr id="79" name="Straight Arrow Connector 78">
              <a:extLst>
                <a:ext uri="{FF2B5EF4-FFF2-40B4-BE49-F238E27FC236}">
                  <a16:creationId xmlns:a16="http://schemas.microsoft.com/office/drawing/2014/main" id="{0A1ACB18-942C-6841-A5C1-938ED5AABD0A}"/>
                </a:ext>
              </a:extLst>
            </p:cNvPr>
            <p:cNvCxnSpPr>
              <a:cxnSpLocks/>
            </p:cNvCxnSpPr>
            <p:nvPr/>
          </p:nvCxnSpPr>
          <p:spPr>
            <a:xfrm>
              <a:off x="3597965" y="3637722"/>
              <a:ext cx="53870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5" name="Group 27">
              <a:extLst>
                <a:ext uri="{FF2B5EF4-FFF2-40B4-BE49-F238E27FC236}">
                  <a16:creationId xmlns:a16="http://schemas.microsoft.com/office/drawing/2014/main" id="{047F9CD7-9A48-B845-85E6-3B9E5638C641}"/>
                </a:ext>
              </a:extLst>
            </p:cNvPr>
            <p:cNvGrpSpPr/>
            <p:nvPr/>
          </p:nvGrpSpPr>
          <p:grpSpPr>
            <a:xfrm>
              <a:off x="5155096" y="3379304"/>
              <a:ext cx="649357" cy="530087"/>
              <a:chOff x="6175513" y="3405809"/>
              <a:chExt cx="649357" cy="530087"/>
            </a:xfrm>
          </p:grpSpPr>
          <p:sp>
            <p:nvSpPr>
              <p:cNvPr id="5" name="Oval 4">
                <a:extLst>
                  <a:ext uri="{FF2B5EF4-FFF2-40B4-BE49-F238E27FC236}">
                    <a16:creationId xmlns:a16="http://schemas.microsoft.com/office/drawing/2014/main" id="{E0A8B836-43D8-E04D-BE22-800D30E10A33}"/>
                  </a:ext>
                </a:extLst>
              </p:cNvPr>
              <p:cNvSpPr/>
              <p:nvPr/>
            </p:nvSpPr>
            <p:spPr>
              <a:xfrm>
                <a:off x="6215270" y="3405809"/>
                <a:ext cx="516835" cy="516835"/>
              </a:xfrm>
              <a:prstGeom prst="ellipse">
                <a:avLst/>
              </a:prstGeom>
              <a:solidFill>
                <a:schemeClr val="bg1"/>
              </a:solid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7409B72-82B8-D04C-9FCF-1D8BDB58913D}"/>
                  </a:ext>
                </a:extLst>
              </p:cNvPr>
              <p:cNvSpPr/>
              <p:nvPr/>
            </p:nvSpPr>
            <p:spPr>
              <a:xfrm>
                <a:off x="6175513" y="3697357"/>
                <a:ext cx="649357" cy="238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 name="Group 75">
            <a:extLst>
              <a:ext uri="{FF2B5EF4-FFF2-40B4-BE49-F238E27FC236}">
                <a16:creationId xmlns:a16="http://schemas.microsoft.com/office/drawing/2014/main" id="{4FEBFC8F-8B16-BA43-BB83-DF83F014E13C}"/>
              </a:ext>
            </a:extLst>
          </p:cNvPr>
          <p:cNvGrpSpPr/>
          <p:nvPr/>
        </p:nvGrpSpPr>
        <p:grpSpPr>
          <a:xfrm>
            <a:off x="4128052" y="4312016"/>
            <a:ext cx="357808" cy="400110"/>
            <a:chOff x="8680174" y="4002157"/>
            <a:chExt cx="357808" cy="400110"/>
          </a:xfrm>
        </p:grpSpPr>
        <p:sp>
          <p:nvSpPr>
            <p:cNvPr id="77" name="Oval 76">
              <a:extLst>
                <a:ext uri="{FF2B5EF4-FFF2-40B4-BE49-F238E27FC236}">
                  <a16:creationId xmlns:a16="http://schemas.microsoft.com/office/drawing/2014/main" id="{1F987A2B-5CB5-E240-8DED-EF895CCBB632}"/>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31F5D53D-68AF-B040-A823-A780224E9CAE}"/>
                </a:ext>
              </a:extLst>
            </p:cNvPr>
            <p:cNvSpPr txBox="1"/>
            <p:nvPr/>
          </p:nvSpPr>
          <p:spPr>
            <a:xfrm>
              <a:off x="8706678" y="4002157"/>
              <a:ext cx="314510" cy="400110"/>
            </a:xfrm>
            <a:prstGeom prst="rect">
              <a:avLst/>
            </a:prstGeom>
            <a:noFill/>
          </p:spPr>
          <p:txBody>
            <a:bodyPr wrap="none" rtlCol="0">
              <a:spAutoFit/>
            </a:bodyPr>
            <a:lstStyle/>
            <a:p>
              <a:r>
                <a:rPr lang="en-US" sz="2000" dirty="0">
                  <a:solidFill>
                    <a:srgbClr val="C00000"/>
                  </a:solidFill>
                </a:rPr>
                <a:t>2</a:t>
              </a:r>
            </a:p>
          </p:txBody>
        </p:sp>
      </p:grpSp>
      <p:grpSp>
        <p:nvGrpSpPr>
          <p:cNvPr id="50" name="Group 79">
            <a:extLst>
              <a:ext uri="{FF2B5EF4-FFF2-40B4-BE49-F238E27FC236}">
                <a16:creationId xmlns:a16="http://schemas.microsoft.com/office/drawing/2014/main" id="{43A8DBCA-22E5-6642-A2C0-D4C9BAC4FD14}"/>
              </a:ext>
            </a:extLst>
          </p:cNvPr>
          <p:cNvGrpSpPr/>
          <p:nvPr/>
        </p:nvGrpSpPr>
        <p:grpSpPr>
          <a:xfrm>
            <a:off x="992858" y="4778779"/>
            <a:ext cx="361852" cy="400110"/>
            <a:chOff x="8692366" y="3989965"/>
            <a:chExt cx="361852" cy="400110"/>
          </a:xfrm>
        </p:grpSpPr>
        <p:sp>
          <p:nvSpPr>
            <p:cNvPr id="81" name="Oval 80">
              <a:extLst>
                <a:ext uri="{FF2B5EF4-FFF2-40B4-BE49-F238E27FC236}">
                  <a16:creationId xmlns:a16="http://schemas.microsoft.com/office/drawing/2014/main" id="{C21056AA-ECEE-274B-A798-8C339D997AED}"/>
                </a:ext>
              </a:extLst>
            </p:cNvPr>
            <p:cNvSpPr/>
            <p:nvPr/>
          </p:nvSpPr>
          <p:spPr>
            <a:xfrm>
              <a:off x="8692366" y="4028662"/>
              <a:ext cx="357808" cy="357808"/>
            </a:xfrm>
            <a:prstGeom prst="ellipse">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82" name="TextBox 81">
              <a:extLst>
                <a:ext uri="{FF2B5EF4-FFF2-40B4-BE49-F238E27FC236}">
                  <a16:creationId xmlns:a16="http://schemas.microsoft.com/office/drawing/2014/main" id="{553890B6-10A7-944C-ACE4-B0C968AC8D70}"/>
                </a:ext>
              </a:extLst>
            </p:cNvPr>
            <p:cNvSpPr txBox="1"/>
            <p:nvPr/>
          </p:nvSpPr>
          <p:spPr>
            <a:xfrm>
              <a:off x="8718870" y="3989965"/>
              <a:ext cx="335348" cy="400110"/>
            </a:xfrm>
            <a:prstGeom prst="rect">
              <a:avLst/>
            </a:prstGeom>
            <a:noFill/>
          </p:spPr>
          <p:txBody>
            <a:bodyPr wrap="none" rtlCol="0">
              <a:spAutoFit/>
            </a:bodyPr>
            <a:lstStyle/>
            <a:p>
              <a:r>
                <a:rPr lang="en-US" sz="2000" dirty="0">
                  <a:solidFill>
                    <a:srgbClr val="7030A0"/>
                  </a:solidFill>
                  <a:latin typeface="微软雅黑" pitchFamily="34" charset="-122"/>
                  <a:ea typeface="微软雅黑" pitchFamily="34" charset="-122"/>
                </a:rPr>
                <a:t>2</a:t>
              </a:r>
            </a:p>
          </p:txBody>
        </p:sp>
      </p:grpSp>
      <p:sp>
        <p:nvSpPr>
          <p:cNvPr id="86" name="TextBox 85">
            <a:extLst>
              <a:ext uri="{FF2B5EF4-FFF2-40B4-BE49-F238E27FC236}">
                <a16:creationId xmlns:a16="http://schemas.microsoft.com/office/drawing/2014/main" id="{97060297-261D-1042-84FF-D167A4C3EB0F}"/>
              </a:ext>
            </a:extLst>
          </p:cNvPr>
          <p:cNvSpPr txBox="1"/>
          <p:nvPr/>
        </p:nvSpPr>
        <p:spPr>
          <a:xfrm>
            <a:off x="881271" y="4205997"/>
            <a:ext cx="3262432" cy="338554"/>
          </a:xfrm>
          <a:prstGeom prst="rect">
            <a:avLst/>
          </a:prstGeom>
          <a:noFill/>
        </p:spPr>
        <p:txBody>
          <a:bodyPr wrap="none" rtlCol="0">
            <a:spAutoFit/>
          </a:bodyPr>
          <a:lstStyle/>
          <a:p>
            <a:r>
              <a:rPr lang="zh-CN" altLang="en-US" sz="1600" dirty="0">
                <a:solidFill>
                  <a:srgbClr val="C00000"/>
                </a:solidFill>
                <a:latin typeface="微软雅黑" pitchFamily="34" charset="-122"/>
                <a:ea typeface="微软雅黑" pitchFamily="34" charset="-122"/>
              </a:rPr>
              <a:t>生成相互认证和共享对称密钥阶段</a:t>
            </a:r>
            <a:endParaRPr lang="en-US" altLang="en-US" sz="1600" dirty="0">
              <a:solidFill>
                <a:srgbClr val="C00000"/>
              </a:solidFill>
              <a:latin typeface="微软雅黑" pitchFamily="34" charset="-122"/>
              <a:ea typeface="微软雅黑" pitchFamily="34" charset="-122"/>
            </a:endParaRPr>
          </a:p>
        </p:txBody>
      </p:sp>
      <p:sp>
        <p:nvSpPr>
          <p:cNvPr id="84" name="标题 1">
            <a:extLst>
              <a:ext uri="{FF2B5EF4-FFF2-40B4-BE49-F238E27FC236}">
                <a16:creationId xmlns:a16="http://schemas.microsoft.com/office/drawing/2014/main" id="{47F01938-2389-4B6E-95BA-CC27C5AB9F7E}"/>
              </a:ext>
            </a:extLst>
          </p:cNvPr>
          <p:cNvSpPr>
            <a:spLocks noGrp="1"/>
          </p:cNvSpPr>
          <p:nvPr>
            <p:ph type="title"/>
          </p:nvPr>
        </p:nvSpPr>
        <p:spPr>
          <a:xfrm>
            <a:off x="1307508" y="365126"/>
            <a:ext cx="8220812" cy="879086"/>
          </a:xfrm>
        </p:spPr>
        <p:txBody>
          <a:bodyPr>
            <a:normAutofit/>
          </a:bodyPr>
          <a:lstStyle/>
          <a:p>
            <a:r>
              <a:rPr lang="zh-CN" altLang="en-US" dirty="0"/>
              <a:t>无线网络安全 </a:t>
            </a:r>
            <a:r>
              <a:rPr lang="en-US" altLang="zh-CN" sz="3200" dirty="0"/>
              <a:t>(7/11)</a:t>
            </a:r>
            <a:endParaRPr lang="zh-CN" altLang="en-US" sz="4400" dirty="0"/>
          </a:p>
        </p:txBody>
      </p:sp>
      <p:sp>
        <p:nvSpPr>
          <p:cNvPr id="83" name="Oval 23">
            <a:extLst>
              <a:ext uri="{FF2B5EF4-FFF2-40B4-BE49-F238E27FC236}">
                <a16:creationId xmlns:a16="http://schemas.microsoft.com/office/drawing/2014/main" id="{E74D83A1-E2AA-40A7-8AF0-026D1BCA871F}"/>
              </a:ext>
            </a:extLst>
          </p:cNvPr>
          <p:cNvSpPr>
            <a:spLocks noChangeArrowheads="1"/>
          </p:cNvSpPr>
          <p:nvPr/>
        </p:nvSpPr>
        <p:spPr bwMode="auto">
          <a:xfrm>
            <a:off x="3990279" y="1968467"/>
            <a:ext cx="2260799" cy="1917733"/>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微软雅黑" panose="020B0503020204020204" pitchFamily="34" charset="-122"/>
              <a:ea typeface="微软雅黑" panose="020B0503020204020204" pitchFamily="34" charset="-122"/>
            </a:endParaRPr>
          </a:p>
        </p:txBody>
      </p:sp>
      <p:grpSp>
        <p:nvGrpSpPr>
          <p:cNvPr id="85" name="Group 356">
            <a:extLst>
              <a:ext uri="{FF2B5EF4-FFF2-40B4-BE49-F238E27FC236}">
                <a16:creationId xmlns:a16="http://schemas.microsoft.com/office/drawing/2014/main" id="{82138AF5-1991-4CDC-905F-EE1C706D99F6}"/>
              </a:ext>
            </a:extLst>
          </p:cNvPr>
          <p:cNvGrpSpPr>
            <a:grpSpLocks/>
          </p:cNvGrpSpPr>
          <p:nvPr/>
        </p:nvGrpSpPr>
        <p:grpSpPr bwMode="auto">
          <a:xfrm>
            <a:off x="5495865" y="3020326"/>
            <a:ext cx="436562" cy="498475"/>
            <a:chOff x="313" y="1497"/>
            <a:chExt cx="1152" cy="1014"/>
          </a:xfrm>
        </p:grpSpPr>
        <p:pic>
          <p:nvPicPr>
            <p:cNvPr id="87" name="Picture 354" descr="laptop_stylized_small">
              <a:extLst>
                <a:ext uri="{FF2B5EF4-FFF2-40B4-BE49-F238E27FC236}">
                  <a16:creationId xmlns:a16="http://schemas.microsoft.com/office/drawing/2014/main" id="{8DA3F15B-C9C0-4453-85B4-3FE248B9E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 name="Picture 355" descr="antenna_stylized">
              <a:extLst>
                <a:ext uri="{FF2B5EF4-FFF2-40B4-BE49-F238E27FC236}">
                  <a16:creationId xmlns:a16="http://schemas.microsoft.com/office/drawing/2014/main" id="{680A17B5-6E9B-4EA7-B86E-17D5322B5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9" name="Group 403">
            <a:extLst>
              <a:ext uri="{FF2B5EF4-FFF2-40B4-BE49-F238E27FC236}">
                <a16:creationId xmlns:a16="http://schemas.microsoft.com/office/drawing/2014/main" id="{E62F3927-9D6A-4C2C-85D9-45A084D94A58}"/>
              </a:ext>
            </a:extLst>
          </p:cNvPr>
          <p:cNvGrpSpPr>
            <a:grpSpLocks/>
          </p:cNvGrpSpPr>
          <p:nvPr/>
        </p:nvGrpSpPr>
        <p:grpSpPr bwMode="auto">
          <a:xfrm>
            <a:off x="5023898" y="2191334"/>
            <a:ext cx="446088" cy="382587"/>
            <a:chOff x="2751" y="1851"/>
            <a:chExt cx="462" cy="478"/>
          </a:xfrm>
        </p:grpSpPr>
        <p:pic>
          <p:nvPicPr>
            <p:cNvPr id="90" name="Picture 364" descr="iphone_stylized_small">
              <a:extLst>
                <a:ext uri="{FF2B5EF4-FFF2-40B4-BE49-F238E27FC236}">
                  <a16:creationId xmlns:a16="http://schemas.microsoft.com/office/drawing/2014/main" id="{C1076B25-4BAA-4EB6-8427-5044499B72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1" name="Picture 402" descr="antenna_radiation_stylized">
              <a:extLst>
                <a:ext uri="{FF2B5EF4-FFF2-40B4-BE49-F238E27FC236}">
                  <a16:creationId xmlns:a16="http://schemas.microsoft.com/office/drawing/2014/main" id="{CA9860D9-79C6-4C47-BBCD-07E43B150A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2" name="Group 356">
            <a:extLst>
              <a:ext uri="{FF2B5EF4-FFF2-40B4-BE49-F238E27FC236}">
                <a16:creationId xmlns:a16="http://schemas.microsoft.com/office/drawing/2014/main" id="{7158A3B3-E806-426E-89B9-B9951336B012}"/>
              </a:ext>
            </a:extLst>
          </p:cNvPr>
          <p:cNvGrpSpPr>
            <a:grpSpLocks/>
          </p:cNvGrpSpPr>
          <p:nvPr/>
        </p:nvGrpSpPr>
        <p:grpSpPr bwMode="auto">
          <a:xfrm>
            <a:off x="4318892" y="2297696"/>
            <a:ext cx="438150" cy="498475"/>
            <a:chOff x="313" y="1497"/>
            <a:chExt cx="1152" cy="1014"/>
          </a:xfrm>
        </p:grpSpPr>
        <p:pic>
          <p:nvPicPr>
            <p:cNvPr id="93" name="Picture 354" descr="laptop_stylized_small">
              <a:extLst>
                <a:ext uri="{FF2B5EF4-FFF2-40B4-BE49-F238E27FC236}">
                  <a16:creationId xmlns:a16="http://schemas.microsoft.com/office/drawing/2014/main" id="{3888333D-0F4E-423E-AEDC-C1D06E62C1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 name="Picture 355" descr="antenna_stylized">
              <a:extLst>
                <a:ext uri="{FF2B5EF4-FFF2-40B4-BE49-F238E27FC236}">
                  <a16:creationId xmlns:a16="http://schemas.microsoft.com/office/drawing/2014/main" id="{E0D995DD-A71A-472C-801F-40F237796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5" name="Right Arrow 22">
            <a:extLst>
              <a:ext uri="{FF2B5EF4-FFF2-40B4-BE49-F238E27FC236}">
                <a16:creationId xmlns:a16="http://schemas.microsoft.com/office/drawing/2014/main" id="{79E6C8DB-383D-4FC0-BAAE-2E82D9D9AF5D}"/>
              </a:ext>
            </a:extLst>
          </p:cNvPr>
          <p:cNvSpPr/>
          <p:nvPr/>
        </p:nvSpPr>
        <p:spPr>
          <a:xfrm>
            <a:off x="3381179" y="3029519"/>
            <a:ext cx="1215337" cy="342800"/>
          </a:xfrm>
          <a:prstGeom prst="rightArrow">
            <a:avLst/>
          </a:prstGeom>
          <a:gradFill flip="none" rotWithShape="1">
            <a:gsLst>
              <a:gs pos="0">
                <a:schemeClr val="bg1"/>
              </a:gs>
              <a:gs pos="100000">
                <a:srgbClr val="0000A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96" name="AutoShape 25">
            <a:extLst>
              <a:ext uri="{FF2B5EF4-FFF2-40B4-BE49-F238E27FC236}">
                <a16:creationId xmlns:a16="http://schemas.microsoft.com/office/drawing/2014/main" id="{3BBD184D-87F4-491F-AAF7-6C555D1BEA1A}"/>
              </a:ext>
            </a:extLst>
          </p:cNvPr>
          <p:cNvSpPr>
            <a:spLocks noChangeAspect="1" noChangeArrowheads="1" noTextEdit="1"/>
          </p:cNvSpPr>
          <p:nvPr/>
        </p:nvSpPr>
        <p:spPr bwMode="auto">
          <a:xfrm>
            <a:off x="5010164" y="2258391"/>
            <a:ext cx="98742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97" name="Line 55">
            <a:extLst>
              <a:ext uri="{FF2B5EF4-FFF2-40B4-BE49-F238E27FC236}">
                <a16:creationId xmlns:a16="http://schemas.microsoft.com/office/drawing/2014/main" id="{C11F59F4-C5AB-4DC3-A7A4-7864C3E3A513}"/>
              </a:ext>
            </a:extLst>
          </p:cNvPr>
          <p:cNvSpPr>
            <a:spLocks noChangeShapeType="1"/>
          </p:cNvSpPr>
          <p:nvPr/>
        </p:nvSpPr>
        <p:spPr bwMode="auto">
          <a:xfrm>
            <a:off x="5314964" y="3037854"/>
            <a:ext cx="3744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98" name="Text Box 57">
            <a:extLst>
              <a:ext uri="{FF2B5EF4-FFF2-40B4-BE49-F238E27FC236}">
                <a16:creationId xmlns:a16="http://schemas.microsoft.com/office/drawing/2014/main" id="{19F71DC7-D280-4C66-B011-8CEE97C6E96C}"/>
              </a:ext>
            </a:extLst>
          </p:cNvPr>
          <p:cNvSpPr txBox="1">
            <a:spLocks noChangeArrowheads="1"/>
          </p:cNvSpPr>
          <p:nvPr/>
        </p:nvSpPr>
        <p:spPr bwMode="auto">
          <a:xfrm>
            <a:off x="4379409" y="3376902"/>
            <a:ext cx="129234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zh-CN" altLang="en-US" dirty="0">
                <a:solidFill>
                  <a:srgbClr val="CC0000"/>
                </a:solidFill>
                <a:latin typeface="微软雅黑" panose="020B0503020204020204" pitchFamily="34" charset="-122"/>
                <a:ea typeface="微软雅黑" panose="020B0503020204020204" pitchFamily="34" charset="-122"/>
                <a:cs typeface="Arial" charset="0"/>
              </a:rPr>
              <a:t>接入点</a:t>
            </a:r>
            <a:r>
              <a:rPr lang="en-US" altLang="zh-CN" dirty="0">
                <a:solidFill>
                  <a:srgbClr val="CC0000"/>
                </a:solidFill>
                <a:latin typeface="微软雅黑" panose="020B0503020204020204" pitchFamily="34" charset="-122"/>
                <a:ea typeface="微软雅黑" panose="020B0503020204020204" pitchFamily="34" charset="-122"/>
                <a:cs typeface="Arial" charset="0"/>
              </a:rPr>
              <a:t>AP</a:t>
            </a:r>
            <a:endParaRPr lang="en-US" sz="1600" dirty="0">
              <a:latin typeface="微软雅黑" panose="020B0503020204020204" pitchFamily="34" charset="-122"/>
              <a:ea typeface="微软雅黑" panose="020B0503020204020204" pitchFamily="34" charset="-122"/>
              <a:cs typeface="Arial" charset="0"/>
            </a:endParaRPr>
          </a:p>
        </p:txBody>
      </p:sp>
      <p:sp>
        <p:nvSpPr>
          <p:cNvPr id="99" name="Text Box 58">
            <a:extLst>
              <a:ext uri="{FF2B5EF4-FFF2-40B4-BE49-F238E27FC236}">
                <a16:creationId xmlns:a16="http://schemas.microsoft.com/office/drawing/2014/main" id="{DEC08048-A9C6-42D8-9EAC-7A696423BAC4}"/>
              </a:ext>
            </a:extLst>
          </p:cNvPr>
          <p:cNvSpPr txBox="1">
            <a:spLocks noChangeArrowheads="1"/>
          </p:cNvSpPr>
          <p:nvPr/>
        </p:nvSpPr>
        <p:spPr bwMode="auto">
          <a:xfrm>
            <a:off x="9445447" y="2850154"/>
            <a:ext cx="17956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zh-CN" altLang="en-US" dirty="0">
                <a:solidFill>
                  <a:srgbClr val="CC0000"/>
                </a:solidFill>
                <a:latin typeface="微软雅黑" panose="020B0503020204020204" pitchFamily="34" charset="-122"/>
                <a:ea typeface="微软雅黑" panose="020B0503020204020204" pitchFamily="34" charset="-122"/>
                <a:cs typeface="Arial" charset="0"/>
              </a:rPr>
              <a:t>认证服务器</a:t>
            </a:r>
            <a:r>
              <a:rPr lang="en-US" altLang="zh-CN" dirty="0">
                <a:solidFill>
                  <a:srgbClr val="CC0000"/>
                </a:solidFill>
                <a:latin typeface="微软雅黑" panose="020B0503020204020204" pitchFamily="34" charset="-122"/>
                <a:ea typeface="微软雅黑" panose="020B0503020204020204" pitchFamily="34" charset="-122"/>
                <a:cs typeface="Arial" charset="0"/>
              </a:rPr>
              <a:t>AS</a:t>
            </a:r>
            <a:endParaRPr lang="en-US" sz="1600" dirty="0">
              <a:latin typeface="微软雅黑" panose="020B0503020204020204" pitchFamily="34" charset="-122"/>
              <a:ea typeface="微软雅黑" panose="020B0503020204020204" pitchFamily="34" charset="-122"/>
              <a:cs typeface="Arial" charset="0"/>
            </a:endParaRPr>
          </a:p>
        </p:txBody>
      </p:sp>
      <p:grpSp>
        <p:nvGrpSpPr>
          <p:cNvPr id="100" name="Group 356">
            <a:extLst>
              <a:ext uri="{FF2B5EF4-FFF2-40B4-BE49-F238E27FC236}">
                <a16:creationId xmlns:a16="http://schemas.microsoft.com/office/drawing/2014/main" id="{00979E5D-10C2-4267-8FDD-1AE6E31EED08}"/>
              </a:ext>
            </a:extLst>
          </p:cNvPr>
          <p:cNvGrpSpPr>
            <a:grpSpLocks/>
          </p:cNvGrpSpPr>
          <p:nvPr/>
        </p:nvGrpSpPr>
        <p:grpSpPr bwMode="auto">
          <a:xfrm>
            <a:off x="2793088" y="2477631"/>
            <a:ext cx="804863" cy="852488"/>
            <a:chOff x="313" y="1407"/>
            <a:chExt cx="1152" cy="1104"/>
          </a:xfrm>
        </p:grpSpPr>
        <p:pic>
          <p:nvPicPr>
            <p:cNvPr id="101" name="Picture 354" descr="laptop_stylized_small">
              <a:extLst>
                <a:ext uri="{FF2B5EF4-FFF2-40B4-BE49-F238E27FC236}">
                  <a16:creationId xmlns:a16="http://schemas.microsoft.com/office/drawing/2014/main" id="{82B5C681-4DBB-4C60-8649-4EFBAFA2F4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355" descr="antenna_stylized">
              <a:extLst>
                <a:ext uri="{FF2B5EF4-FFF2-40B4-BE49-F238E27FC236}">
                  <a16:creationId xmlns:a16="http://schemas.microsoft.com/office/drawing/2014/main" id="{7423D2C1-C2E6-49DF-AD79-60657CE38C4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3" name="Group 361">
            <a:extLst>
              <a:ext uri="{FF2B5EF4-FFF2-40B4-BE49-F238E27FC236}">
                <a16:creationId xmlns:a16="http://schemas.microsoft.com/office/drawing/2014/main" id="{69799762-D736-43FB-8D7F-B67DBAB26910}"/>
              </a:ext>
            </a:extLst>
          </p:cNvPr>
          <p:cNvGrpSpPr>
            <a:grpSpLocks/>
          </p:cNvGrpSpPr>
          <p:nvPr/>
        </p:nvGrpSpPr>
        <p:grpSpPr bwMode="auto">
          <a:xfrm>
            <a:off x="4632021" y="2663839"/>
            <a:ext cx="965200" cy="693737"/>
            <a:chOff x="2967" y="478"/>
            <a:chExt cx="788" cy="625"/>
          </a:xfrm>
        </p:grpSpPr>
        <p:pic>
          <p:nvPicPr>
            <p:cNvPr id="104" name="Picture 358" descr="access_point_stylized_small">
              <a:extLst>
                <a:ext uri="{FF2B5EF4-FFF2-40B4-BE49-F238E27FC236}">
                  <a16:creationId xmlns:a16="http://schemas.microsoft.com/office/drawing/2014/main" id="{87061FED-AC10-45F6-B8BD-1D358658EB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5" name="Picture 360" descr="antenna_radiation_stylized">
              <a:extLst>
                <a:ext uri="{FF2B5EF4-FFF2-40B4-BE49-F238E27FC236}">
                  <a16:creationId xmlns:a16="http://schemas.microsoft.com/office/drawing/2014/main" id="{46963967-5DE4-432B-8171-5F8F0A832D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6" name="Group 249">
            <a:extLst>
              <a:ext uri="{FF2B5EF4-FFF2-40B4-BE49-F238E27FC236}">
                <a16:creationId xmlns:a16="http://schemas.microsoft.com/office/drawing/2014/main" id="{FCB92417-676A-4B35-A138-EFE7844456F9}"/>
              </a:ext>
            </a:extLst>
          </p:cNvPr>
          <p:cNvGrpSpPr>
            <a:grpSpLocks/>
          </p:cNvGrpSpPr>
          <p:nvPr/>
        </p:nvGrpSpPr>
        <p:grpSpPr bwMode="auto">
          <a:xfrm>
            <a:off x="8770951" y="2594589"/>
            <a:ext cx="466725" cy="793750"/>
            <a:chOff x="4140" y="429"/>
            <a:chExt cx="1425" cy="2396"/>
          </a:xfrm>
        </p:grpSpPr>
        <p:sp>
          <p:nvSpPr>
            <p:cNvPr id="107" name="Freeform 250">
              <a:extLst>
                <a:ext uri="{FF2B5EF4-FFF2-40B4-BE49-F238E27FC236}">
                  <a16:creationId xmlns:a16="http://schemas.microsoft.com/office/drawing/2014/main" id="{6EE542F0-039E-47EE-93F5-3DB83D135ACE}"/>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08" name="Rectangle 251">
              <a:extLst>
                <a:ext uri="{FF2B5EF4-FFF2-40B4-BE49-F238E27FC236}">
                  <a16:creationId xmlns:a16="http://schemas.microsoft.com/office/drawing/2014/main" id="{4B3F291C-A9DD-48E7-B632-9D0A1EF0C276}"/>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09" name="Freeform 252">
              <a:extLst>
                <a:ext uri="{FF2B5EF4-FFF2-40B4-BE49-F238E27FC236}">
                  <a16:creationId xmlns:a16="http://schemas.microsoft.com/office/drawing/2014/main" id="{B3B56521-4AAD-4EA3-9936-794090F3FEE3}"/>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10" name="Freeform 253">
              <a:extLst>
                <a:ext uri="{FF2B5EF4-FFF2-40B4-BE49-F238E27FC236}">
                  <a16:creationId xmlns:a16="http://schemas.microsoft.com/office/drawing/2014/main" id="{3C1A10C9-CC30-4CAF-B822-7DE9F96FFE47}"/>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11" name="Rectangle 254">
              <a:extLst>
                <a:ext uri="{FF2B5EF4-FFF2-40B4-BE49-F238E27FC236}">
                  <a16:creationId xmlns:a16="http://schemas.microsoft.com/office/drawing/2014/main" id="{8B622E76-A7EF-4CD5-8B18-FA25204C1495}"/>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12" name="Group 255">
              <a:extLst>
                <a:ext uri="{FF2B5EF4-FFF2-40B4-BE49-F238E27FC236}">
                  <a16:creationId xmlns:a16="http://schemas.microsoft.com/office/drawing/2014/main" id="{D13BC43F-6E4E-4C7B-9ED5-2C7A50DBD36F}"/>
                </a:ext>
              </a:extLst>
            </p:cNvPr>
            <p:cNvGrpSpPr>
              <a:grpSpLocks/>
            </p:cNvGrpSpPr>
            <p:nvPr/>
          </p:nvGrpSpPr>
          <p:grpSpPr bwMode="auto">
            <a:xfrm>
              <a:off x="4749" y="668"/>
              <a:ext cx="581" cy="145"/>
              <a:chOff x="614" y="2568"/>
              <a:chExt cx="725" cy="139"/>
            </a:xfrm>
          </p:grpSpPr>
          <p:sp>
            <p:nvSpPr>
              <p:cNvPr id="137" name="AutoShape 256">
                <a:extLst>
                  <a:ext uri="{FF2B5EF4-FFF2-40B4-BE49-F238E27FC236}">
                    <a16:creationId xmlns:a16="http://schemas.microsoft.com/office/drawing/2014/main" id="{C0711B7A-FD0F-45F5-86D4-7E8C021A229B}"/>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8" name="AutoShape 257">
                <a:extLst>
                  <a:ext uri="{FF2B5EF4-FFF2-40B4-BE49-F238E27FC236}">
                    <a16:creationId xmlns:a16="http://schemas.microsoft.com/office/drawing/2014/main" id="{93B16807-4EF1-481B-AF2D-418E1778613A}"/>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13" name="Rectangle 258">
              <a:extLst>
                <a:ext uri="{FF2B5EF4-FFF2-40B4-BE49-F238E27FC236}">
                  <a16:creationId xmlns:a16="http://schemas.microsoft.com/office/drawing/2014/main" id="{9E3F37AD-2006-4894-A485-3DD6BC91D5F9}"/>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14" name="Group 259">
              <a:extLst>
                <a:ext uri="{FF2B5EF4-FFF2-40B4-BE49-F238E27FC236}">
                  <a16:creationId xmlns:a16="http://schemas.microsoft.com/office/drawing/2014/main" id="{671FB642-6A5B-43B1-B982-E36A22471DF6}"/>
                </a:ext>
              </a:extLst>
            </p:cNvPr>
            <p:cNvGrpSpPr>
              <a:grpSpLocks/>
            </p:cNvGrpSpPr>
            <p:nvPr/>
          </p:nvGrpSpPr>
          <p:grpSpPr bwMode="auto">
            <a:xfrm>
              <a:off x="4747" y="994"/>
              <a:ext cx="581" cy="134"/>
              <a:chOff x="614" y="2568"/>
              <a:chExt cx="725" cy="139"/>
            </a:xfrm>
          </p:grpSpPr>
          <p:sp>
            <p:nvSpPr>
              <p:cNvPr id="135" name="AutoShape 260">
                <a:extLst>
                  <a:ext uri="{FF2B5EF4-FFF2-40B4-BE49-F238E27FC236}">
                    <a16:creationId xmlns:a16="http://schemas.microsoft.com/office/drawing/2014/main" id="{23A54335-4F1E-4231-9E2C-5487A7399CC3}"/>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6" name="AutoShape 261">
                <a:extLst>
                  <a:ext uri="{FF2B5EF4-FFF2-40B4-BE49-F238E27FC236}">
                    <a16:creationId xmlns:a16="http://schemas.microsoft.com/office/drawing/2014/main" id="{FDC3FFF3-9424-459C-92B2-C8087ACD6208}"/>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15" name="Rectangle 262">
              <a:extLst>
                <a:ext uri="{FF2B5EF4-FFF2-40B4-BE49-F238E27FC236}">
                  <a16:creationId xmlns:a16="http://schemas.microsoft.com/office/drawing/2014/main" id="{1E5A4ECA-FF0E-4B27-8912-1217753DC4E2}"/>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16" name="Rectangle 263">
              <a:extLst>
                <a:ext uri="{FF2B5EF4-FFF2-40B4-BE49-F238E27FC236}">
                  <a16:creationId xmlns:a16="http://schemas.microsoft.com/office/drawing/2014/main" id="{3E466AE3-2269-47AD-B17F-B7C944B74910}"/>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17" name="Group 264">
              <a:extLst>
                <a:ext uri="{FF2B5EF4-FFF2-40B4-BE49-F238E27FC236}">
                  <a16:creationId xmlns:a16="http://schemas.microsoft.com/office/drawing/2014/main" id="{F906C5D7-3C60-4D6C-A244-E72D6712A930}"/>
                </a:ext>
              </a:extLst>
            </p:cNvPr>
            <p:cNvGrpSpPr>
              <a:grpSpLocks/>
            </p:cNvGrpSpPr>
            <p:nvPr/>
          </p:nvGrpSpPr>
          <p:grpSpPr bwMode="auto">
            <a:xfrm>
              <a:off x="4735" y="1627"/>
              <a:ext cx="582" cy="151"/>
              <a:chOff x="614" y="2568"/>
              <a:chExt cx="725" cy="139"/>
            </a:xfrm>
          </p:grpSpPr>
          <p:sp>
            <p:nvSpPr>
              <p:cNvPr id="133" name="AutoShape 265">
                <a:extLst>
                  <a:ext uri="{FF2B5EF4-FFF2-40B4-BE49-F238E27FC236}">
                    <a16:creationId xmlns:a16="http://schemas.microsoft.com/office/drawing/2014/main" id="{991FF7F9-79EC-4DEA-9206-226B316699CB}"/>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4" name="AutoShape 266">
                <a:extLst>
                  <a:ext uri="{FF2B5EF4-FFF2-40B4-BE49-F238E27FC236}">
                    <a16:creationId xmlns:a16="http://schemas.microsoft.com/office/drawing/2014/main" id="{23A51C62-B8F4-4A05-A279-6CF159FCF382}"/>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18" name="Freeform 267">
              <a:extLst>
                <a:ext uri="{FF2B5EF4-FFF2-40B4-BE49-F238E27FC236}">
                  <a16:creationId xmlns:a16="http://schemas.microsoft.com/office/drawing/2014/main" id="{6B9A60A5-7F03-4B87-9DB2-9289F143BBF3}"/>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grpSp>
          <p:nvGrpSpPr>
            <p:cNvPr id="119" name="Group 268">
              <a:extLst>
                <a:ext uri="{FF2B5EF4-FFF2-40B4-BE49-F238E27FC236}">
                  <a16:creationId xmlns:a16="http://schemas.microsoft.com/office/drawing/2014/main" id="{31EDA54B-E782-4072-A9FE-BE5DB83A9619}"/>
                </a:ext>
              </a:extLst>
            </p:cNvPr>
            <p:cNvGrpSpPr>
              <a:grpSpLocks/>
            </p:cNvGrpSpPr>
            <p:nvPr/>
          </p:nvGrpSpPr>
          <p:grpSpPr bwMode="auto">
            <a:xfrm>
              <a:off x="4739" y="1327"/>
              <a:ext cx="582" cy="139"/>
              <a:chOff x="614" y="2568"/>
              <a:chExt cx="725" cy="139"/>
            </a:xfrm>
          </p:grpSpPr>
          <p:sp>
            <p:nvSpPr>
              <p:cNvPr id="131" name="AutoShape 269">
                <a:extLst>
                  <a:ext uri="{FF2B5EF4-FFF2-40B4-BE49-F238E27FC236}">
                    <a16:creationId xmlns:a16="http://schemas.microsoft.com/office/drawing/2014/main" id="{1DFAF194-2AD8-4DE5-9828-3E09B6A12744}"/>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2" name="AutoShape 270">
                <a:extLst>
                  <a:ext uri="{FF2B5EF4-FFF2-40B4-BE49-F238E27FC236}">
                    <a16:creationId xmlns:a16="http://schemas.microsoft.com/office/drawing/2014/main" id="{CA275D35-5200-4A88-85A5-8B510B106FFB}"/>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20" name="Rectangle 271">
              <a:extLst>
                <a:ext uri="{FF2B5EF4-FFF2-40B4-BE49-F238E27FC236}">
                  <a16:creationId xmlns:a16="http://schemas.microsoft.com/office/drawing/2014/main" id="{4060142A-6878-4EE3-81E5-02A7AC3F2A96}"/>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1" name="Freeform 272">
              <a:extLst>
                <a:ext uri="{FF2B5EF4-FFF2-40B4-BE49-F238E27FC236}">
                  <a16:creationId xmlns:a16="http://schemas.microsoft.com/office/drawing/2014/main" id="{90B2F637-252D-4C47-8645-762C70617DD3}"/>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22" name="Freeform 273">
              <a:extLst>
                <a:ext uri="{FF2B5EF4-FFF2-40B4-BE49-F238E27FC236}">
                  <a16:creationId xmlns:a16="http://schemas.microsoft.com/office/drawing/2014/main" id="{B4ADA4AF-378D-4EF7-A61F-858651537B78}"/>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23" name="Oval 274">
              <a:extLst>
                <a:ext uri="{FF2B5EF4-FFF2-40B4-BE49-F238E27FC236}">
                  <a16:creationId xmlns:a16="http://schemas.microsoft.com/office/drawing/2014/main" id="{2BEBBA51-552F-4FEE-A795-9A241A841E07}"/>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4" name="Freeform 275">
              <a:extLst>
                <a:ext uri="{FF2B5EF4-FFF2-40B4-BE49-F238E27FC236}">
                  <a16:creationId xmlns:a16="http://schemas.microsoft.com/office/drawing/2014/main" id="{81BC8A1A-98B8-43EA-A536-FCEDFDBC59AB}"/>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25" name="AutoShape 276">
              <a:extLst>
                <a:ext uri="{FF2B5EF4-FFF2-40B4-BE49-F238E27FC236}">
                  <a16:creationId xmlns:a16="http://schemas.microsoft.com/office/drawing/2014/main" id="{BD9BBB9E-4DB9-467C-89F0-0310EF6626B2}"/>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6" name="AutoShape 277">
              <a:extLst>
                <a:ext uri="{FF2B5EF4-FFF2-40B4-BE49-F238E27FC236}">
                  <a16:creationId xmlns:a16="http://schemas.microsoft.com/office/drawing/2014/main" id="{9DB62B66-C00A-4175-9312-B23618AAA26F}"/>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7" name="Oval 278">
              <a:extLst>
                <a:ext uri="{FF2B5EF4-FFF2-40B4-BE49-F238E27FC236}">
                  <a16:creationId xmlns:a16="http://schemas.microsoft.com/office/drawing/2014/main" id="{14810BF7-4CDB-4AB3-8714-B6110E093754}"/>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8" name="Oval 279">
              <a:extLst>
                <a:ext uri="{FF2B5EF4-FFF2-40B4-BE49-F238E27FC236}">
                  <a16:creationId xmlns:a16="http://schemas.microsoft.com/office/drawing/2014/main" id="{8BAF2A18-D48F-446A-9480-2F93AD1EA371}"/>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latin typeface="微软雅黑" panose="020B0503020204020204" pitchFamily="34" charset="-122"/>
                <a:ea typeface="微软雅黑" panose="020B0503020204020204" pitchFamily="34" charset="-122"/>
                <a:cs typeface="Arial" charset="0"/>
              </a:endParaRPr>
            </a:p>
          </p:txBody>
        </p:sp>
        <p:sp>
          <p:nvSpPr>
            <p:cNvPr id="129" name="Oval 280">
              <a:extLst>
                <a:ext uri="{FF2B5EF4-FFF2-40B4-BE49-F238E27FC236}">
                  <a16:creationId xmlns:a16="http://schemas.microsoft.com/office/drawing/2014/main" id="{92E5311E-87F1-4FA8-AE98-26923656D050}"/>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0" name="Rectangle 281">
              <a:extLst>
                <a:ext uri="{FF2B5EF4-FFF2-40B4-BE49-F238E27FC236}">
                  <a16:creationId xmlns:a16="http://schemas.microsoft.com/office/drawing/2014/main" id="{A78A2337-E60C-43D6-BE09-23E3073705C7}"/>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grpSp>
        <p:nvGrpSpPr>
          <p:cNvPr id="139" name="Group 26">
            <a:extLst>
              <a:ext uri="{FF2B5EF4-FFF2-40B4-BE49-F238E27FC236}">
                <a16:creationId xmlns:a16="http://schemas.microsoft.com/office/drawing/2014/main" id="{E69C6505-D19D-4093-8E00-0D6AB5353666}"/>
              </a:ext>
            </a:extLst>
          </p:cNvPr>
          <p:cNvGrpSpPr>
            <a:grpSpLocks/>
          </p:cNvGrpSpPr>
          <p:nvPr/>
        </p:nvGrpSpPr>
        <p:grpSpPr bwMode="auto">
          <a:xfrm>
            <a:off x="6543445" y="2411372"/>
            <a:ext cx="1844461" cy="1341538"/>
            <a:chOff x="3885" y="1392"/>
            <a:chExt cx="1488" cy="1110"/>
          </a:xfrm>
        </p:grpSpPr>
        <p:sp>
          <p:nvSpPr>
            <p:cNvPr id="140" name="Freeform 27">
              <a:extLst>
                <a:ext uri="{FF2B5EF4-FFF2-40B4-BE49-F238E27FC236}">
                  <a16:creationId xmlns:a16="http://schemas.microsoft.com/office/drawing/2014/main" id="{F52E8C01-0AA9-49C4-908A-B56E1928BD29}"/>
                </a:ext>
              </a:extLst>
            </p:cNvPr>
            <p:cNvSpPr>
              <a:spLocks/>
            </p:cNvSpPr>
            <p:nvPr/>
          </p:nvSpPr>
          <p:spPr bwMode="auto">
            <a:xfrm>
              <a:off x="3885"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微软雅黑" panose="020B0503020204020204" pitchFamily="34" charset="-122"/>
                <a:ea typeface="微软雅黑" panose="020B0503020204020204" pitchFamily="34" charset="-122"/>
              </a:endParaRPr>
            </a:p>
          </p:txBody>
        </p:sp>
        <p:sp>
          <p:nvSpPr>
            <p:cNvPr id="141" name="Text Box 28">
              <a:extLst>
                <a:ext uri="{FF2B5EF4-FFF2-40B4-BE49-F238E27FC236}">
                  <a16:creationId xmlns:a16="http://schemas.microsoft.com/office/drawing/2014/main" id="{EB67EFCF-81EB-4989-848C-FBA66E767F93}"/>
                </a:ext>
              </a:extLst>
            </p:cNvPr>
            <p:cNvSpPr txBox="1">
              <a:spLocks noChangeArrowheads="1"/>
            </p:cNvSpPr>
            <p:nvPr/>
          </p:nvSpPr>
          <p:spPr bwMode="auto">
            <a:xfrm>
              <a:off x="4258" y="1798"/>
              <a:ext cx="811" cy="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zh-CN" altLang="en-US" sz="1600" dirty="0">
                  <a:latin typeface="微软雅黑" panose="020B0503020204020204" pitchFamily="34" charset="-122"/>
                  <a:ea typeface="微软雅黑" panose="020B0503020204020204" pitchFamily="34" charset="-122"/>
                  <a:cs typeface="Arial" charset="0"/>
                </a:rPr>
                <a:t>有线网络</a:t>
              </a:r>
              <a:endParaRPr lang="en-US" sz="1600" dirty="0">
                <a:latin typeface="微软雅黑" panose="020B0503020204020204" pitchFamily="34" charset="-122"/>
                <a:ea typeface="微软雅黑" panose="020B0503020204020204" pitchFamily="34" charset="-122"/>
                <a:cs typeface="Arial" charset="0"/>
              </a:endParaRPr>
            </a:p>
          </p:txBody>
        </p:sp>
      </p:grpSp>
      <p:sp>
        <p:nvSpPr>
          <p:cNvPr id="142" name="Text Box 60">
            <a:extLst>
              <a:ext uri="{FF2B5EF4-FFF2-40B4-BE49-F238E27FC236}">
                <a16:creationId xmlns:a16="http://schemas.microsoft.com/office/drawing/2014/main" id="{D7A11221-8577-477E-ABB8-EBE956DBCF49}"/>
              </a:ext>
            </a:extLst>
          </p:cNvPr>
          <p:cNvSpPr txBox="1">
            <a:spLocks noChangeArrowheads="1"/>
          </p:cNvSpPr>
          <p:nvPr/>
        </p:nvSpPr>
        <p:spPr bwMode="auto">
          <a:xfrm>
            <a:off x="1348757" y="2712900"/>
            <a:ext cx="192564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zh-CN" altLang="en-US"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移动终端</a:t>
            </a:r>
            <a:r>
              <a:rPr lang="en-US" altLang="zh-CN"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STA</a:t>
            </a:r>
            <a:endParaRPr lang="en-US" sz="1600" dirty="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43" name="日期占位符 9">
            <a:extLst>
              <a:ext uri="{FF2B5EF4-FFF2-40B4-BE49-F238E27FC236}">
                <a16:creationId xmlns:a16="http://schemas.microsoft.com/office/drawing/2014/main" id="{A8CD9636-42A1-4E20-A115-9514703E5103}"/>
              </a:ext>
            </a:extLst>
          </p:cNvPr>
          <p:cNvSpPr>
            <a:spLocks noGrp="1"/>
          </p:cNvSpPr>
          <p:nvPr>
            <p:ph type="dt" sz="half" idx="10"/>
          </p:nvPr>
        </p:nvSpPr>
        <p:spPr>
          <a:xfrm>
            <a:off x="197335" y="6489303"/>
            <a:ext cx="2743200" cy="365125"/>
          </a:xfrm>
        </p:spPr>
        <p:txBody>
          <a:bodyPr/>
          <a:lstStyle/>
          <a:p>
            <a:r>
              <a:rPr kumimoji="1" lang="en-US" altLang="zh-CN" dirty="0"/>
              <a:t>8.6.4 </a:t>
            </a:r>
            <a:r>
              <a:rPr kumimoji="1" lang="zh-CN" altLang="en-US" dirty="0"/>
              <a:t>无线安全</a:t>
            </a:r>
          </a:p>
        </p:txBody>
      </p:sp>
      <p:sp>
        <p:nvSpPr>
          <p:cNvPr id="144" name="灯片编号占位符 3">
            <a:extLst>
              <a:ext uri="{FF2B5EF4-FFF2-40B4-BE49-F238E27FC236}">
                <a16:creationId xmlns:a16="http://schemas.microsoft.com/office/drawing/2014/main" id="{E06FB270-CED3-4947-AF3A-9184F9D5F285}"/>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160</a:t>
            </a:fld>
            <a:endParaRPr kumimoji="1" lang="zh-CN" altLang="en-US" dirty="0"/>
          </a:p>
        </p:txBody>
      </p:sp>
    </p:spTree>
    <p:extLst>
      <p:ext uri="{BB962C8B-B14F-4D97-AF65-F5344CB8AC3E}">
        <p14:creationId xmlns:p14="http://schemas.microsoft.com/office/powerpoint/2010/main" val="2626160336"/>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31427390-2F8A-B94D-86EA-DAA138A7275A}"/>
              </a:ext>
            </a:extLst>
          </p:cNvPr>
          <p:cNvSpPr txBox="1"/>
          <p:nvPr/>
        </p:nvSpPr>
        <p:spPr>
          <a:xfrm>
            <a:off x="9347240" y="2337217"/>
            <a:ext cx="1618456"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初始共享对称密钥</a:t>
            </a:r>
            <a:endParaRPr lang="en-US" sz="1400" baseline="-25000" dirty="0">
              <a:latin typeface="微软雅黑" panose="020B0503020204020204" pitchFamily="34" charset="-122"/>
              <a:ea typeface="微软雅黑" panose="020B0503020204020204" pitchFamily="34" charset="-122"/>
            </a:endParaRPr>
          </a:p>
        </p:txBody>
      </p:sp>
      <p:sp>
        <p:nvSpPr>
          <p:cNvPr id="77" name="Title 1">
            <a:extLst>
              <a:ext uri="{FF2B5EF4-FFF2-40B4-BE49-F238E27FC236}">
                <a16:creationId xmlns:a16="http://schemas.microsoft.com/office/drawing/2014/main" id="{F35EEEAD-4869-A944-A582-22F817FC6DE2}"/>
              </a:ext>
            </a:extLst>
          </p:cNvPr>
          <p:cNvSpPr txBox="1">
            <a:spLocks/>
          </p:cNvSpPr>
          <p:nvPr/>
        </p:nvSpPr>
        <p:spPr>
          <a:xfrm>
            <a:off x="851848" y="1135805"/>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sz="3600" b="0" dirty="0">
                <a:solidFill>
                  <a:srgbClr val="7030A0"/>
                </a:solidFill>
                <a:latin typeface="微软雅黑" panose="020B0503020204020204" pitchFamily="34" charset="-122"/>
                <a:ea typeface="微软雅黑" panose="020B0503020204020204" pitchFamily="34" charset="-122"/>
              </a:rPr>
              <a:t>802.11</a:t>
            </a:r>
            <a:r>
              <a:rPr lang="en-US" altLang="zh-CN" sz="3600" b="0" dirty="0">
                <a:solidFill>
                  <a:srgbClr val="7030A0"/>
                </a:solidFill>
                <a:latin typeface="微软雅黑" panose="020B0503020204020204" pitchFamily="34" charset="-122"/>
                <a:ea typeface="微软雅黑" panose="020B0503020204020204" pitchFamily="34" charset="-122"/>
              </a:rPr>
              <a:t>i </a:t>
            </a:r>
            <a:r>
              <a:rPr lang="en-US" sz="3600" b="0" dirty="0">
                <a:solidFill>
                  <a:srgbClr val="7030A0"/>
                </a:solidFill>
                <a:latin typeface="微软雅黑" panose="020B0503020204020204" pitchFamily="34" charset="-122"/>
                <a:ea typeface="微软雅黑" panose="020B0503020204020204" pitchFamily="34" charset="-122"/>
              </a:rPr>
              <a:t>: WPA 3</a:t>
            </a:r>
            <a:r>
              <a:rPr lang="zh-CN" altLang="en-US" sz="3600" b="0" dirty="0">
                <a:solidFill>
                  <a:srgbClr val="7030A0"/>
                </a:solidFill>
                <a:latin typeface="微软雅黑" panose="020B0503020204020204" pitchFamily="34" charset="-122"/>
                <a:ea typeface="微软雅黑" panose="020B0503020204020204" pitchFamily="34" charset="-122"/>
              </a:rPr>
              <a:t>次握手</a:t>
            </a:r>
            <a:endParaRPr lang="en-US" sz="3600" b="0" dirty="0">
              <a:solidFill>
                <a:srgbClr val="7030A0"/>
              </a:solidFill>
              <a:latin typeface="微软雅黑" panose="020B0503020204020204" pitchFamily="34" charset="-122"/>
              <a:ea typeface="微软雅黑" panose="020B0503020204020204" pitchFamily="34" charset="-122"/>
            </a:endParaRPr>
          </a:p>
        </p:txBody>
      </p:sp>
      <p:sp>
        <p:nvSpPr>
          <p:cNvPr id="78" name="Content Placeholder 1">
            <a:extLst>
              <a:ext uri="{FF2B5EF4-FFF2-40B4-BE49-F238E27FC236}">
                <a16:creationId xmlns:a16="http://schemas.microsoft.com/office/drawing/2014/main" id="{6800D86D-7DDC-704C-96C1-F9263A3DD10B}"/>
              </a:ext>
            </a:extLst>
          </p:cNvPr>
          <p:cNvSpPr>
            <a:spLocks noGrp="1"/>
          </p:cNvSpPr>
          <p:nvPr>
            <p:ph idx="1"/>
          </p:nvPr>
        </p:nvSpPr>
        <p:spPr>
          <a:xfrm>
            <a:off x="1500618" y="4010524"/>
            <a:ext cx="10864254" cy="3260034"/>
          </a:xfrm>
        </p:spPr>
        <p:txBody>
          <a:bodyPr>
            <a:normAutofit/>
          </a:bodyPr>
          <a:lstStyle/>
          <a:p>
            <a:pPr>
              <a:lnSpc>
                <a:spcPct val="100000"/>
              </a:lnSpc>
              <a:spcBef>
                <a:spcPts val="300"/>
              </a:spcBef>
              <a:buNone/>
            </a:pPr>
            <a:r>
              <a:rPr lang="zh-CN" altLang="en-US" sz="2400" dirty="0">
                <a:latin typeface="微软雅黑" panose="020B0503020204020204" pitchFamily="34" charset="-122"/>
                <a:ea typeface="微软雅黑" panose="020B0503020204020204" pitchFamily="34" charset="-122"/>
              </a:rPr>
              <a:t>认证服务器生成随机数</a:t>
            </a:r>
            <a:r>
              <a:rPr lang="en-US" sz="2400" i="1" dirty="0" err="1">
                <a:latin typeface="微软雅黑" panose="020B0503020204020204" pitchFamily="34" charset="-122"/>
                <a:ea typeface="微软雅黑" panose="020B0503020204020204" pitchFamily="34" charset="-122"/>
              </a:rPr>
              <a:t>Nonce</a:t>
            </a:r>
            <a:r>
              <a:rPr lang="en-US" sz="2400" i="1" baseline="-25000" dirty="0" err="1">
                <a:latin typeface="微软雅黑" panose="020B0503020204020204" pitchFamily="34" charset="-122"/>
                <a:ea typeface="微软雅黑" panose="020B0503020204020204" pitchFamily="34" charset="-122"/>
              </a:rPr>
              <a:t>AS</a:t>
            </a:r>
            <a:r>
              <a:rPr lang="en-US" sz="2400" i="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发送给移动终端</a:t>
            </a:r>
            <a:endParaRPr lang="en-US" altLang="zh-CN" sz="2400" dirty="0">
              <a:latin typeface="微软雅黑" panose="020B0503020204020204" pitchFamily="34" charset="-122"/>
              <a:ea typeface="微软雅黑" panose="020B0503020204020204" pitchFamily="34" charset="-122"/>
            </a:endParaRPr>
          </a:p>
          <a:p>
            <a:pPr>
              <a:spcBef>
                <a:spcPts val="300"/>
              </a:spcBef>
              <a:buNone/>
            </a:pPr>
            <a:r>
              <a:rPr lang="zh-CN" altLang="en-US" sz="2400" dirty="0">
                <a:latin typeface="微软雅黑" panose="020B0503020204020204" pitchFamily="34" charset="-122"/>
                <a:ea typeface="微软雅黑" panose="020B0503020204020204" pitchFamily="34" charset="-122"/>
              </a:rPr>
              <a:t>移动终端接收到</a:t>
            </a:r>
            <a:r>
              <a:rPr lang="en-US" sz="2400" i="1" dirty="0" err="1">
                <a:latin typeface="微软雅黑" panose="020B0503020204020204" pitchFamily="34" charset="-122"/>
                <a:ea typeface="微软雅黑" panose="020B0503020204020204" pitchFamily="34" charset="-122"/>
              </a:rPr>
              <a:t>Nonce</a:t>
            </a:r>
            <a:r>
              <a:rPr lang="en-US" sz="2400" i="1" baseline="-25000" dirty="0" err="1">
                <a:latin typeface="微软雅黑" panose="020B0503020204020204" pitchFamily="34" charset="-122"/>
                <a:ea typeface="微软雅黑" panose="020B0503020204020204" pitchFamily="34" charset="-122"/>
              </a:rPr>
              <a:t>AS</a:t>
            </a:r>
            <a:r>
              <a:rPr lang="zh-CN" altLang="en-US" sz="2400" dirty="0">
                <a:latin typeface="微软雅黑" panose="020B0503020204020204" pitchFamily="34" charset="-122"/>
                <a:ea typeface="微软雅黑" panose="020B0503020204020204" pitchFamily="34" charset="-122"/>
              </a:rPr>
              <a:t>后：</a:t>
            </a:r>
            <a:endParaRPr lang="en-US" sz="2400" baseline="-25000" dirty="0">
              <a:latin typeface="微软雅黑" panose="020B0503020204020204" pitchFamily="34" charset="-122"/>
              <a:ea typeface="微软雅黑" panose="020B0503020204020204" pitchFamily="34" charset="-122"/>
            </a:endParaRPr>
          </a:p>
          <a:p>
            <a:pPr lvl="1">
              <a:spcBef>
                <a:spcPts val="300"/>
              </a:spcBef>
              <a:buNone/>
            </a:pPr>
            <a:r>
              <a:rPr lang="zh-CN" altLang="en-US" sz="2000" dirty="0">
                <a:latin typeface="微软雅黑" panose="020B0503020204020204" pitchFamily="34" charset="-122"/>
                <a:ea typeface="微软雅黑" panose="020B0503020204020204" pitchFamily="34" charset="-122"/>
              </a:rPr>
              <a:t>生产随机数</a:t>
            </a:r>
            <a:r>
              <a:rPr lang="en-US" sz="2000" dirty="0">
                <a:latin typeface="微软雅黑" panose="020B0503020204020204" pitchFamily="34" charset="-122"/>
                <a:ea typeface="微软雅黑" panose="020B0503020204020204" pitchFamily="34" charset="-122"/>
              </a:rPr>
              <a:t> </a:t>
            </a:r>
            <a:r>
              <a:rPr lang="en-US" sz="2000" i="1" dirty="0" err="1">
                <a:latin typeface="微软雅黑" panose="020B0503020204020204" pitchFamily="34" charset="-122"/>
                <a:ea typeface="微软雅黑" panose="020B0503020204020204" pitchFamily="34" charset="-122"/>
              </a:rPr>
              <a:t>Nonce</a:t>
            </a:r>
            <a:r>
              <a:rPr lang="en-US" sz="2000" i="1" baseline="-25000" dirty="0" err="1">
                <a:latin typeface="微软雅黑" panose="020B0503020204020204" pitchFamily="34" charset="-122"/>
                <a:ea typeface="微软雅黑" panose="020B0503020204020204" pitchFamily="34" charset="-122"/>
              </a:rPr>
              <a:t>M</a:t>
            </a:r>
            <a:r>
              <a:rPr lang="en-US" sz="2000" i="1" baseline="-25000" dirty="0">
                <a:latin typeface="微软雅黑" panose="020B0503020204020204" pitchFamily="34" charset="-122"/>
                <a:ea typeface="微软雅黑" panose="020B0503020204020204" pitchFamily="34" charset="-122"/>
              </a:rPr>
              <a:t> </a:t>
            </a:r>
          </a:p>
          <a:p>
            <a:pPr lvl="1">
              <a:spcBef>
                <a:spcPts val="300"/>
              </a:spcBef>
              <a:buNone/>
            </a:pPr>
            <a:r>
              <a:rPr lang="zh-CN" altLang="en-US" sz="2000" dirty="0">
                <a:latin typeface="微软雅黑" panose="020B0503020204020204" pitchFamily="34" charset="-122"/>
                <a:ea typeface="微软雅黑" panose="020B0503020204020204" pitchFamily="34" charset="-122"/>
              </a:rPr>
              <a:t>生成对称会话密钥</a:t>
            </a:r>
            <a:r>
              <a:rPr lang="en-US" sz="2000" dirty="0">
                <a:latin typeface="微软雅黑" panose="020B0503020204020204" pitchFamily="34" charset="-122"/>
                <a:ea typeface="微软雅黑" panose="020B0503020204020204" pitchFamily="34" charset="-122"/>
              </a:rPr>
              <a:t> K</a:t>
            </a:r>
            <a:r>
              <a:rPr lang="en-US" sz="2000" baseline="-25000" dirty="0">
                <a:latin typeface="微软雅黑" panose="020B0503020204020204" pitchFamily="34" charset="-122"/>
                <a:ea typeface="微软雅黑" panose="020B0503020204020204" pitchFamily="34" charset="-122"/>
              </a:rPr>
              <a:t>M-AP</a:t>
            </a:r>
            <a:r>
              <a:rPr lang="en-US"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：用初始共享对称密钥、</a:t>
            </a:r>
            <a:r>
              <a:rPr lang="en-US" sz="2000" i="1" dirty="0" err="1">
                <a:latin typeface="微软雅黑" panose="020B0503020204020204" pitchFamily="34" charset="-122"/>
                <a:ea typeface="微软雅黑" panose="020B0503020204020204" pitchFamily="34" charset="-122"/>
              </a:rPr>
              <a:t>Nonce</a:t>
            </a:r>
            <a:r>
              <a:rPr lang="en-US" sz="2000" i="1" baseline="-25000" dirty="0" err="1">
                <a:latin typeface="微软雅黑" panose="020B0503020204020204" pitchFamily="34" charset="-122"/>
                <a:ea typeface="微软雅黑" panose="020B0503020204020204" pitchFamily="34" charset="-122"/>
              </a:rPr>
              <a:t>AS</a:t>
            </a:r>
            <a:r>
              <a:rPr lang="en-US"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和</a:t>
            </a:r>
            <a:r>
              <a:rPr lang="en-US" sz="2000" i="1" dirty="0" err="1">
                <a:latin typeface="微软雅黑" panose="020B0503020204020204" pitchFamily="34" charset="-122"/>
                <a:ea typeface="微软雅黑" panose="020B0503020204020204" pitchFamily="34" charset="-122"/>
              </a:rPr>
              <a:t>Nonce</a:t>
            </a:r>
            <a:r>
              <a:rPr lang="en-US" sz="2000" i="1" baseline="-25000" dirty="0" err="1">
                <a:latin typeface="微软雅黑" panose="020B0503020204020204" pitchFamily="34" charset="-122"/>
                <a:ea typeface="微软雅黑" panose="020B0503020204020204" pitchFamily="34" charset="-122"/>
              </a:rPr>
              <a:t>M</a:t>
            </a:r>
            <a:endParaRPr lang="en-US" sz="2000" dirty="0">
              <a:latin typeface="微软雅黑" panose="020B0503020204020204" pitchFamily="34" charset="-122"/>
              <a:ea typeface="微软雅黑" panose="020B0503020204020204" pitchFamily="34" charset="-122"/>
            </a:endParaRPr>
          </a:p>
          <a:p>
            <a:pPr lvl="1">
              <a:spcBef>
                <a:spcPts val="300"/>
              </a:spcBef>
              <a:buNone/>
            </a:pPr>
            <a:r>
              <a:rPr lang="zh-CN" altLang="en-US" sz="2000" dirty="0">
                <a:latin typeface="微软雅黑" panose="020B0503020204020204" pitchFamily="34" charset="-122"/>
                <a:ea typeface="微软雅黑" panose="020B0503020204020204" pitchFamily="34" charset="-122"/>
              </a:rPr>
              <a:t>发送</a:t>
            </a:r>
            <a:r>
              <a:rPr lang="en-US" sz="2000" dirty="0">
                <a:latin typeface="微软雅黑" panose="020B0503020204020204" pitchFamily="34" charset="-122"/>
                <a:ea typeface="微软雅黑" panose="020B0503020204020204" pitchFamily="34" charset="-122"/>
              </a:rPr>
              <a:t> </a:t>
            </a:r>
            <a:r>
              <a:rPr lang="en-US" sz="2000" i="1" dirty="0">
                <a:latin typeface="微软雅黑" panose="020B0503020204020204" pitchFamily="34" charset="-122"/>
                <a:ea typeface="微软雅黑" panose="020B0503020204020204" pitchFamily="34" charset="-122"/>
              </a:rPr>
              <a:t>Nonce</a:t>
            </a:r>
            <a:r>
              <a:rPr lang="en-US" sz="2000" i="1" baseline="-25000" dirty="0">
                <a:latin typeface="微软雅黑" panose="020B0503020204020204" pitchFamily="34" charset="-122"/>
                <a:ea typeface="微软雅黑" panose="020B0503020204020204" pitchFamily="34" charset="-122"/>
              </a:rPr>
              <a:t>M</a:t>
            </a:r>
            <a:r>
              <a:rPr lang="en-US" sz="2000" i="1" dirty="0">
                <a:latin typeface="微软雅黑" panose="020B0503020204020204" pitchFamily="34" charset="-122"/>
                <a:ea typeface="微软雅黑" panose="020B0503020204020204" pitchFamily="34" charset="-122"/>
              </a:rPr>
              <a:t>, </a:t>
            </a:r>
            <a:r>
              <a:rPr lang="zh-CN" altLang="en-US" sz="2000" i="1" dirty="0">
                <a:latin typeface="微软雅黑" panose="020B0503020204020204" pitchFamily="34" charset="-122"/>
                <a:ea typeface="微软雅黑" panose="020B0503020204020204" pitchFamily="34" charset="-122"/>
              </a:rPr>
              <a:t>和</a:t>
            </a:r>
            <a:r>
              <a:rPr lang="en-US" sz="2000" i="1" dirty="0">
                <a:latin typeface="微软雅黑" panose="020B0503020204020204" pitchFamily="34" charset="-122"/>
                <a:ea typeface="微软雅黑" panose="020B0503020204020204" pitchFamily="34" charset="-122"/>
              </a:rPr>
              <a:t> </a:t>
            </a:r>
            <a:r>
              <a:rPr lang="en-US" sz="2000" dirty="0">
                <a:latin typeface="微软雅黑" panose="020B0503020204020204" pitchFamily="34" charset="-122"/>
                <a:ea typeface="微软雅黑" panose="020B0503020204020204" pitchFamily="34" charset="-122"/>
              </a:rPr>
              <a:t>HMAC</a:t>
            </a:r>
            <a:r>
              <a:rPr lang="zh-CN" altLang="en-US" sz="2000" dirty="0">
                <a:latin typeface="微软雅黑" panose="020B0503020204020204" pitchFamily="34" charset="-122"/>
                <a:ea typeface="微软雅黑" panose="020B0503020204020204" pitchFamily="34" charset="-122"/>
              </a:rPr>
              <a:t>签名值（使用初始共享对称秘钥和</a:t>
            </a:r>
            <a:r>
              <a:rPr lang="en-US" sz="2000" i="1" dirty="0" err="1">
                <a:latin typeface="微软雅黑" panose="020B0503020204020204" pitchFamily="34" charset="-122"/>
                <a:ea typeface="微软雅黑" panose="020B0503020204020204" pitchFamily="34" charset="-122"/>
              </a:rPr>
              <a:t>Nonce</a:t>
            </a:r>
            <a:r>
              <a:rPr lang="en-US" sz="2000" i="1" baseline="-25000" dirty="0" err="1">
                <a:latin typeface="微软雅黑" panose="020B0503020204020204" pitchFamily="34" charset="-122"/>
                <a:ea typeface="微软雅黑" panose="020B0503020204020204" pitchFamily="34" charset="-122"/>
              </a:rPr>
              <a:t>AS</a:t>
            </a:r>
            <a:r>
              <a:rPr lang="zh-CN" altLang="en-US" sz="2000" dirty="0">
                <a:latin typeface="微软雅黑" panose="020B0503020204020204" pitchFamily="34" charset="-122"/>
                <a:ea typeface="微软雅黑" panose="020B0503020204020204" pitchFamily="34" charset="-122"/>
              </a:rPr>
              <a:t>生成）</a:t>
            </a:r>
            <a:endParaRPr lang="en-US" sz="2400" dirty="0">
              <a:latin typeface="微软雅黑" panose="020B0503020204020204" pitchFamily="34" charset="-122"/>
              <a:ea typeface="微软雅黑" panose="020B0503020204020204" pitchFamily="34" charset="-122"/>
            </a:endParaRPr>
          </a:p>
          <a:p>
            <a:pPr>
              <a:spcBef>
                <a:spcPts val="300"/>
              </a:spcBef>
              <a:buNone/>
            </a:pPr>
            <a:r>
              <a:rPr lang="zh-CN" altLang="en-US" sz="2400" dirty="0">
                <a:latin typeface="微软雅黑" panose="020B0503020204020204" pitchFamily="34" charset="-122"/>
                <a:ea typeface="微软雅黑" panose="020B0503020204020204" pitchFamily="34" charset="-122"/>
              </a:rPr>
              <a:t>认证服务器生成对称会话密钥</a:t>
            </a:r>
            <a:r>
              <a:rPr lang="en-US" sz="2400" dirty="0">
                <a:latin typeface="微软雅黑" panose="020B0503020204020204" pitchFamily="34" charset="-122"/>
                <a:ea typeface="微软雅黑" panose="020B0503020204020204" pitchFamily="34" charset="-122"/>
              </a:rPr>
              <a:t> K</a:t>
            </a:r>
            <a:r>
              <a:rPr lang="en-US" sz="2400" baseline="-25000" dirty="0">
                <a:latin typeface="微软雅黑" panose="020B0503020204020204" pitchFamily="34" charset="-122"/>
                <a:ea typeface="微软雅黑" panose="020B0503020204020204" pitchFamily="34" charset="-122"/>
              </a:rPr>
              <a:t>M-AP</a:t>
            </a:r>
            <a:endParaRPr lang="en-US" sz="2400" dirty="0">
              <a:latin typeface="微软雅黑" panose="020B0503020204020204" pitchFamily="34" charset="-122"/>
              <a:ea typeface="微软雅黑" panose="020B0503020204020204" pitchFamily="34" charset="-122"/>
            </a:endParaRPr>
          </a:p>
        </p:txBody>
      </p:sp>
      <p:grpSp>
        <p:nvGrpSpPr>
          <p:cNvPr id="79" name="Group 168">
            <a:extLst>
              <a:ext uri="{FF2B5EF4-FFF2-40B4-BE49-F238E27FC236}">
                <a16:creationId xmlns:a16="http://schemas.microsoft.com/office/drawing/2014/main" id="{C4710B68-1F93-C646-8672-3A3749074575}"/>
              </a:ext>
            </a:extLst>
          </p:cNvPr>
          <p:cNvGrpSpPr/>
          <p:nvPr/>
        </p:nvGrpSpPr>
        <p:grpSpPr>
          <a:xfrm>
            <a:off x="4686027" y="2696174"/>
            <a:ext cx="2657692" cy="556128"/>
            <a:chOff x="4686027" y="2057490"/>
            <a:chExt cx="2657692" cy="556128"/>
          </a:xfrm>
        </p:grpSpPr>
        <p:cxnSp>
          <p:nvCxnSpPr>
            <p:cNvPr id="80" name="Straight Arrow Connector 83">
              <a:extLst>
                <a:ext uri="{FF2B5EF4-FFF2-40B4-BE49-F238E27FC236}">
                  <a16:creationId xmlns:a16="http://schemas.microsoft.com/office/drawing/2014/main" id="{E8DEB921-0FC9-E743-8642-01E7CA1671C0}"/>
                </a:ext>
              </a:extLst>
            </p:cNvPr>
            <p:cNvCxnSpPr>
              <a:cxnSpLocks/>
            </p:cNvCxnSpPr>
            <p:nvPr/>
          </p:nvCxnSpPr>
          <p:spPr>
            <a:xfrm flipH="1">
              <a:off x="4686027" y="2422154"/>
              <a:ext cx="2657692" cy="0"/>
            </a:xfrm>
            <a:prstGeom prst="straightConnector1">
              <a:avLst/>
            </a:prstGeom>
            <a:ln w="50800">
              <a:solidFill>
                <a:srgbClr val="7030A0"/>
              </a:solidFill>
              <a:tailEnd type="triangle"/>
            </a:ln>
          </p:spPr>
          <p:style>
            <a:lnRef idx="2">
              <a:schemeClr val="accent1"/>
            </a:lnRef>
            <a:fillRef idx="0">
              <a:schemeClr val="accent1"/>
            </a:fillRef>
            <a:effectRef idx="1">
              <a:schemeClr val="accent1"/>
            </a:effectRef>
            <a:fontRef idx="minor">
              <a:schemeClr val="tx1"/>
            </a:fontRef>
          </p:style>
        </p:cxnSp>
        <p:grpSp>
          <p:nvGrpSpPr>
            <p:cNvPr id="81" name="Group 84">
              <a:extLst>
                <a:ext uri="{FF2B5EF4-FFF2-40B4-BE49-F238E27FC236}">
                  <a16:creationId xmlns:a16="http://schemas.microsoft.com/office/drawing/2014/main" id="{7B10E531-D787-C842-9AE0-925F0F75E27F}"/>
                </a:ext>
              </a:extLst>
            </p:cNvPr>
            <p:cNvGrpSpPr/>
            <p:nvPr/>
          </p:nvGrpSpPr>
          <p:grpSpPr>
            <a:xfrm>
              <a:off x="5757868" y="2244286"/>
              <a:ext cx="312906" cy="369332"/>
              <a:chOff x="7037861" y="1735210"/>
              <a:chExt cx="312906" cy="369332"/>
            </a:xfrm>
          </p:grpSpPr>
          <p:sp>
            <p:nvSpPr>
              <p:cNvPr id="85" name="Oval 86">
                <a:extLst>
                  <a:ext uri="{FF2B5EF4-FFF2-40B4-BE49-F238E27FC236}">
                    <a16:creationId xmlns:a16="http://schemas.microsoft.com/office/drawing/2014/main" id="{2067932F-4456-7E46-BA03-089C9AD9E86A}"/>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86" name="TextBox 85">
                <a:extLst>
                  <a:ext uri="{FF2B5EF4-FFF2-40B4-BE49-F238E27FC236}">
                    <a16:creationId xmlns:a16="http://schemas.microsoft.com/office/drawing/2014/main" id="{C375908A-5571-5C49-9F42-80CA18D99F0F}"/>
                  </a:ext>
                </a:extLst>
              </p:cNvPr>
              <p:cNvSpPr txBox="1"/>
              <p:nvPr/>
            </p:nvSpPr>
            <p:spPr>
              <a:xfrm>
                <a:off x="7037861" y="1735210"/>
                <a:ext cx="312906"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a</a:t>
                </a:r>
              </a:p>
            </p:txBody>
          </p:sp>
        </p:grpSp>
        <p:sp>
          <p:nvSpPr>
            <p:cNvPr id="82" name="TextBox 81">
              <a:extLst>
                <a:ext uri="{FF2B5EF4-FFF2-40B4-BE49-F238E27FC236}">
                  <a16:creationId xmlns:a16="http://schemas.microsoft.com/office/drawing/2014/main" id="{B93FF77D-0357-6B43-89BC-572F4F4CD8A7}"/>
                </a:ext>
              </a:extLst>
            </p:cNvPr>
            <p:cNvSpPr txBox="1"/>
            <p:nvPr/>
          </p:nvSpPr>
          <p:spPr>
            <a:xfrm>
              <a:off x="6142471" y="2057490"/>
              <a:ext cx="1145433" cy="338554"/>
            </a:xfrm>
            <a:prstGeom prst="rect">
              <a:avLst/>
            </a:prstGeom>
            <a:noFill/>
          </p:spPr>
          <p:txBody>
            <a:bodyPr wrap="square" rtlCol="0">
              <a:spAutoFit/>
            </a:bodyPr>
            <a:lstStyle/>
            <a:p>
              <a:r>
                <a:rPr lang="en-US" sz="1600" i="1" dirty="0">
                  <a:latin typeface="微软雅黑" panose="020B0503020204020204" pitchFamily="34" charset="-122"/>
                  <a:ea typeface="微软雅黑" panose="020B0503020204020204" pitchFamily="34" charset="-122"/>
                </a:rPr>
                <a:t>Nonce</a:t>
              </a:r>
              <a:r>
                <a:rPr lang="en-US" sz="1600" i="1" baseline="-25000" dirty="0">
                  <a:latin typeface="微软雅黑" panose="020B0503020204020204" pitchFamily="34" charset="-122"/>
                  <a:ea typeface="微软雅黑" panose="020B0503020204020204" pitchFamily="34" charset="-122"/>
                </a:rPr>
                <a:t>AS</a:t>
              </a:r>
              <a:endParaRPr lang="en-US" i="1" baseline="-25000" dirty="0">
                <a:latin typeface="微软雅黑" panose="020B0503020204020204" pitchFamily="34" charset="-122"/>
                <a:ea typeface="微软雅黑" panose="020B0503020204020204" pitchFamily="34" charset="-122"/>
              </a:endParaRPr>
            </a:p>
          </p:txBody>
        </p:sp>
      </p:grpSp>
      <p:grpSp>
        <p:nvGrpSpPr>
          <p:cNvPr id="91" name="Group 169">
            <a:extLst>
              <a:ext uri="{FF2B5EF4-FFF2-40B4-BE49-F238E27FC236}">
                <a16:creationId xmlns:a16="http://schemas.microsoft.com/office/drawing/2014/main" id="{48A0D568-D8CF-CA4D-A1B8-9F987ACEE7F6}"/>
              </a:ext>
            </a:extLst>
          </p:cNvPr>
          <p:cNvGrpSpPr/>
          <p:nvPr/>
        </p:nvGrpSpPr>
        <p:grpSpPr>
          <a:xfrm>
            <a:off x="4008408" y="3291223"/>
            <a:ext cx="3596351" cy="643385"/>
            <a:chOff x="4008408" y="2652539"/>
            <a:chExt cx="3596351" cy="643385"/>
          </a:xfrm>
        </p:grpSpPr>
        <p:cxnSp>
          <p:nvCxnSpPr>
            <p:cNvPr id="96" name="Straight Arrow Connector 89">
              <a:extLst>
                <a:ext uri="{FF2B5EF4-FFF2-40B4-BE49-F238E27FC236}">
                  <a16:creationId xmlns:a16="http://schemas.microsoft.com/office/drawing/2014/main" id="{D8710B71-62E0-C345-B41E-D0CCB68A5311}"/>
                </a:ext>
              </a:extLst>
            </p:cNvPr>
            <p:cNvCxnSpPr>
              <a:cxnSpLocks/>
            </p:cNvCxnSpPr>
            <p:nvPr/>
          </p:nvCxnSpPr>
          <p:spPr>
            <a:xfrm>
              <a:off x="4712531" y="2806614"/>
              <a:ext cx="2657692" cy="0"/>
            </a:xfrm>
            <a:prstGeom prst="straightConnector1">
              <a:avLst/>
            </a:prstGeom>
            <a:ln w="50800">
              <a:solidFill>
                <a:srgbClr val="7030A0"/>
              </a:solidFill>
              <a:tailEnd type="triangle"/>
            </a:ln>
          </p:spPr>
          <p:style>
            <a:lnRef idx="2">
              <a:schemeClr val="accent1"/>
            </a:lnRef>
            <a:fillRef idx="0">
              <a:schemeClr val="accent1"/>
            </a:fillRef>
            <a:effectRef idx="1">
              <a:schemeClr val="accent1"/>
            </a:effectRef>
            <a:fontRef idx="minor">
              <a:schemeClr val="tx1"/>
            </a:fontRef>
          </p:style>
        </p:cxnSp>
        <p:grpSp>
          <p:nvGrpSpPr>
            <p:cNvPr id="97" name="Group 90">
              <a:extLst>
                <a:ext uri="{FF2B5EF4-FFF2-40B4-BE49-F238E27FC236}">
                  <a16:creationId xmlns:a16="http://schemas.microsoft.com/office/drawing/2014/main" id="{557E85EB-D3BC-4346-B16C-DFC061216EAA}"/>
                </a:ext>
              </a:extLst>
            </p:cNvPr>
            <p:cNvGrpSpPr/>
            <p:nvPr/>
          </p:nvGrpSpPr>
          <p:grpSpPr>
            <a:xfrm>
              <a:off x="5739680" y="2652539"/>
              <a:ext cx="332142" cy="369332"/>
              <a:chOff x="7034462" y="1759003"/>
              <a:chExt cx="332142" cy="369332"/>
            </a:xfrm>
          </p:grpSpPr>
          <p:sp>
            <p:nvSpPr>
              <p:cNvPr id="99" name="Oval 91">
                <a:extLst>
                  <a:ext uri="{FF2B5EF4-FFF2-40B4-BE49-F238E27FC236}">
                    <a16:creationId xmlns:a16="http://schemas.microsoft.com/office/drawing/2014/main" id="{742B0EF7-84E9-F444-AE93-5704B9603AFF}"/>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00" name="TextBox 99">
                <a:extLst>
                  <a:ext uri="{FF2B5EF4-FFF2-40B4-BE49-F238E27FC236}">
                    <a16:creationId xmlns:a16="http://schemas.microsoft.com/office/drawing/2014/main" id="{1F82E5C4-527C-3D4A-AD94-CBA3B1460ABC}"/>
                  </a:ext>
                </a:extLst>
              </p:cNvPr>
              <p:cNvSpPr txBox="1"/>
              <p:nvPr/>
            </p:nvSpPr>
            <p:spPr>
              <a:xfrm>
                <a:off x="7034462" y="1759003"/>
                <a:ext cx="332142"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b</a:t>
                </a:r>
              </a:p>
            </p:txBody>
          </p:sp>
        </p:grpSp>
        <p:sp>
          <p:nvSpPr>
            <p:cNvPr id="98" name="TextBox 97">
              <a:extLst>
                <a:ext uri="{FF2B5EF4-FFF2-40B4-BE49-F238E27FC236}">
                  <a16:creationId xmlns:a16="http://schemas.microsoft.com/office/drawing/2014/main" id="{E11CA77E-B025-164E-926F-879A1D21D1CF}"/>
                </a:ext>
              </a:extLst>
            </p:cNvPr>
            <p:cNvSpPr txBox="1"/>
            <p:nvPr/>
          </p:nvSpPr>
          <p:spPr>
            <a:xfrm>
              <a:off x="4008408" y="2957370"/>
              <a:ext cx="3596351" cy="338554"/>
            </a:xfrm>
            <a:prstGeom prst="rect">
              <a:avLst/>
            </a:prstGeom>
            <a:noFill/>
          </p:spPr>
          <p:txBody>
            <a:bodyPr wrap="square" rtlCol="0">
              <a:spAutoFit/>
            </a:bodyPr>
            <a:lstStyle/>
            <a:p>
              <a:r>
                <a:rPr lang="en-US" sz="1600" i="1" dirty="0" err="1">
                  <a:latin typeface="微软雅黑" panose="020B0503020204020204" pitchFamily="34" charset="-122"/>
                  <a:ea typeface="微软雅黑" panose="020B0503020204020204" pitchFamily="34" charset="-122"/>
                </a:rPr>
                <a:t>Nonce</a:t>
              </a:r>
              <a:r>
                <a:rPr lang="en-US" sz="1600" i="1" baseline="-25000" dirty="0" err="1">
                  <a:latin typeface="微软雅黑" panose="020B0503020204020204" pitchFamily="34" charset="-122"/>
                  <a:ea typeface="微软雅黑" panose="020B0503020204020204" pitchFamily="34" charset="-122"/>
                </a:rPr>
                <a:t>M</a:t>
              </a:r>
              <a:r>
                <a:rPr lang="en-US" sz="1600" dirty="0">
                  <a:latin typeface="微软雅黑" panose="020B0503020204020204" pitchFamily="34" charset="-122"/>
                  <a:ea typeface="微软雅黑" panose="020B0503020204020204" pitchFamily="34" charset="-122"/>
                </a:rPr>
                <a:t>, HMAC(f(K</a:t>
              </a:r>
              <a:r>
                <a:rPr lang="en-US" sz="1600" baseline="-25000" dirty="0">
                  <a:latin typeface="微软雅黑" panose="020B0503020204020204" pitchFamily="34" charset="-122"/>
                  <a:ea typeface="微软雅黑" panose="020B0503020204020204" pitchFamily="34" charset="-122"/>
                </a:rPr>
                <a:t>AS-M</a:t>
              </a:r>
              <a:r>
                <a:rPr lang="en-US" sz="1600" dirty="0">
                  <a:latin typeface="微软雅黑" panose="020B0503020204020204" pitchFamily="34" charset="-122"/>
                  <a:ea typeface="微软雅黑" panose="020B0503020204020204" pitchFamily="34" charset="-122"/>
                </a:rPr>
                <a:t>,</a:t>
              </a:r>
              <a:r>
                <a:rPr lang="en-US" sz="1600" i="1" dirty="0">
                  <a:latin typeface="微软雅黑" panose="020B0503020204020204" pitchFamily="34" charset="-122"/>
                  <a:ea typeface="微软雅黑" panose="020B0503020204020204" pitchFamily="34" charset="-122"/>
                </a:rPr>
                <a:t>Nonce</a:t>
              </a:r>
              <a:r>
                <a:rPr lang="en-US" sz="1600" i="1" baseline="-25000" dirty="0">
                  <a:latin typeface="微软雅黑" panose="020B0503020204020204" pitchFamily="34" charset="-122"/>
                  <a:ea typeface="微软雅黑" panose="020B0503020204020204" pitchFamily="34" charset="-122"/>
                </a:rPr>
                <a:t>AS</a:t>
              </a:r>
              <a:r>
                <a:rPr lang="en-US" sz="1600" baseline="-25000" dirty="0">
                  <a:latin typeface="微软雅黑" panose="020B0503020204020204" pitchFamily="34" charset="-122"/>
                  <a:ea typeface="微软雅黑" panose="020B0503020204020204" pitchFamily="34" charset="-122"/>
                </a:rPr>
                <a:t>)</a:t>
              </a:r>
              <a:r>
                <a:rPr lang="en-US" sz="1600" dirty="0">
                  <a:latin typeface="微软雅黑" panose="020B0503020204020204" pitchFamily="34" charset="-122"/>
                  <a:ea typeface="微软雅黑" panose="020B0503020204020204" pitchFamily="34" charset="-122"/>
                </a:rPr>
                <a:t>) </a:t>
              </a:r>
            </a:p>
          </p:txBody>
        </p:sp>
      </p:grpSp>
      <p:sp>
        <p:nvSpPr>
          <p:cNvPr id="101" name="TextBox 100">
            <a:extLst>
              <a:ext uri="{FF2B5EF4-FFF2-40B4-BE49-F238E27FC236}">
                <a16:creationId xmlns:a16="http://schemas.microsoft.com/office/drawing/2014/main" id="{9F8AD7A4-C97F-A045-8A2F-3D3F8953141B}"/>
              </a:ext>
            </a:extLst>
          </p:cNvPr>
          <p:cNvSpPr txBox="1"/>
          <p:nvPr/>
        </p:nvSpPr>
        <p:spPr>
          <a:xfrm>
            <a:off x="398308" y="2770908"/>
            <a:ext cx="4025007" cy="535531"/>
          </a:xfrm>
          <a:prstGeom prst="rect">
            <a:avLst/>
          </a:prstGeom>
          <a:noFill/>
        </p:spPr>
        <p:txBody>
          <a:bodyPr wrap="square" rtlCol="0">
            <a:spAutoFit/>
          </a:bodyPr>
          <a:lstStyle/>
          <a:p>
            <a:pPr algn="r">
              <a:lnSpc>
                <a:spcPct val="90000"/>
              </a:lnSpc>
            </a:pPr>
            <a:r>
              <a:rPr lang="zh-CN" altLang="en-US" sz="1600" dirty="0">
                <a:latin typeface="微软雅黑" panose="020B0503020204020204" pitchFamily="34" charset="-122"/>
                <a:ea typeface="微软雅黑" panose="020B0503020204020204" pitchFamily="34" charset="-122"/>
              </a:rPr>
              <a:t>生成对称会话密钥</a:t>
            </a:r>
            <a:r>
              <a:rPr lang="en-US" sz="1600" dirty="0">
                <a:latin typeface="微软雅黑" panose="020B0503020204020204" pitchFamily="34" charset="-122"/>
                <a:ea typeface="微软雅黑" panose="020B0503020204020204" pitchFamily="34" charset="-122"/>
              </a:rPr>
              <a:t> K</a:t>
            </a:r>
            <a:r>
              <a:rPr lang="en-US" sz="1600" baseline="-25000" dirty="0">
                <a:latin typeface="微软雅黑" panose="020B0503020204020204" pitchFamily="34" charset="-122"/>
                <a:ea typeface="微软雅黑" panose="020B0503020204020204" pitchFamily="34" charset="-122"/>
              </a:rPr>
              <a:t>M-AP</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：用初始共享对称密钥、</a:t>
            </a:r>
            <a:r>
              <a:rPr lang="en-US" sz="1600" i="1" dirty="0" err="1">
                <a:latin typeface="微软雅黑" panose="020B0503020204020204" pitchFamily="34" charset="-122"/>
                <a:ea typeface="微软雅黑" panose="020B0503020204020204" pitchFamily="34" charset="-122"/>
              </a:rPr>
              <a:t>Nonce</a:t>
            </a:r>
            <a:r>
              <a:rPr lang="en-US" sz="1600" i="1" baseline="-25000" dirty="0" err="1">
                <a:latin typeface="微软雅黑" panose="020B0503020204020204" pitchFamily="34" charset="-122"/>
                <a:ea typeface="微软雅黑" panose="020B0503020204020204" pitchFamily="34" charset="-122"/>
              </a:rPr>
              <a:t>AS</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和</a:t>
            </a:r>
            <a:r>
              <a:rPr lang="en-US" sz="1600" i="1" dirty="0" err="1">
                <a:latin typeface="微软雅黑" panose="020B0503020204020204" pitchFamily="34" charset="-122"/>
                <a:ea typeface="微软雅黑" panose="020B0503020204020204" pitchFamily="34" charset="-122"/>
              </a:rPr>
              <a:t>Nonce</a:t>
            </a:r>
            <a:r>
              <a:rPr lang="en-US" sz="1600" i="1" baseline="-25000" dirty="0" err="1">
                <a:latin typeface="微软雅黑" panose="020B0503020204020204" pitchFamily="34" charset="-122"/>
                <a:ea typeface="微软雅黑" panose="020B0503020204020204" pitchFamily="34" charset="-122"/>
              </a:rPr>
              <a:t>M</a:t>
            </a:r>
            <a:endParaRPr lang="en-US" sz="1600" dirty="0">
              <a:latin typeface="微软雅黑" panose="020B0503020204020204" pitchFamily="34" charset="-122"/>
              <a:ea typeface="微软雅黑" panose="020B0503020204020204" pitchFamily="34" charset="-122"/>
            </a:endParaRPr>
          </a:p>
        </p:txBody>
      </p:sp>
      <p:grpSp>
        <p:nvGrpSpPr>
          <p:cNvPr id="105" name="Group 249">
            <a:extLst>
              <a:ext uri="{FF2B5EF4-FFF2-40B4-BE49-F238E27FC236}">
                <a16:creationId xmlns:a16="http://schemas.microsoft.com/office/drawing/2014/main" id="{60507FCC-8C7E-0B46-B1C9-0059A4137053}"/>
              </a:ext>
            </a:extLst>
          </p:cNvPr>
          <p:cNvGrpSpPr>
            <a:grpSpLocks/>
          </p:cNvGrpSpPr>
          <p:nvPr/>
        </p:nvGrpSpPr>
        <p:grpSpPr bwMode="auto">
          <a:xfrm>
            <a:off x="9002561" y="1915863"/>
            <a:ext cx="334755" cy="631133"/>
            <a:chOff x="4140" y="429"/>
            <a:chExt cx="1425" cy="2396"/>
          </a:xfrm>
        </p:grpSpPr>
        <p:sp>
          <p:nvSpPr>
            <p:cNvPr id="107" name="Freeform 250">
              <a:extLst>
                <a:ext uri="{FF2B5EF4-FFF2-40B4-BE49-F238E27FC236}">
                  <a16:creationId xmlns:a16="http://schemas.microsoft.com/office/drawing/2014/main" id="{92F1BA4E-ACD9-0A4F-8B35-E6CB9703D74B}"/>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08" name="Rectangle 251">
              <a:extLst>
                <a:ext uri="{FF2B5EF4-FFF2-40B4-BE49-F238E27FC236}">
                  <a16:creationId xmlns:a16="http://schemas.microsoft.com/office/drawing/2014/main" id="{57DD716B-A14C-6F4D-A47C-B4C182E27003}"/>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09" name="Freeform 252">
              <a:extLst>
                <a:ext uri="{FF2B5EF4-FFF2-40B4-BE49-F238E27FC236}">
                  <a16:creationId xmlns:a16="http://schemas.microsoft.com/office/drawing/2014/main" id="{AC645D4A-2A33-F948-87C3-55C3DC17C5A1}"/>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10" name="Freeform 253">
              <a:extLst>
                <a:ext uri="{FF2B5EF4-FFF2-40B4-BE49-F238E27FC236}">
                  <a16:creationId xmlns:a16="http://schemas.microsoft.com/office/drawing/2014/main" id="{9369C01A-9F92-B04F-9928-D896B253A789}"/>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11" name="Rectangle 254">
              <a:extLst>
                <a:ext uri="{FF2B5EF4-FFF2-40B4-BE49-F238E27FC236}">
                  <a16:creationId xmlns:a16="http://schemas.microsoft.com/office/drawing/2014/main" id="{6C089C8D-87C5-0346-9A45-4462111794A3}"/>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12" name="Group 255">
              <a:extLst>
                <a:ext uri="{FF2B5EF4-FFF2-40B4-BE49-F238E27FC236}">
                  <a16:creationId xmlns:a16="http://schemas.microsoft.com/office/drawing/2014/main" id="{6C8B7B52-1806-0741-B970-B606A04EEBF6}"/>
                </a:ext>
              </a:extLst>
            </p:cNvPr>
            <p:cNvGrpSpPr>
              <a:grpSpLocks/>
            </p:cNvGrpSpPr>
            <p:nvPr/>
          </p:nvGrpSpPr>
          <p:grpSpPr bwMode="auto">
            <a:xfrm>
              <a:off x="4751" y="670"/>
              <a:ext cx="582" cy="144"/>
              <a:chOff x="616" y="2569"/>
              <a:chExt cx="726" cy="138"/>
            </a:xfrm>
          </p:grpSpPr>
          <p:sp>
            <p:nvSpPr>
              <p:cNvPr id="181" name="AutoShape 256">
                <a:extLst>
                  <a:ext uri="{FF2B5EF4-FFF2-40B4-BE49-F238E27FC236}">
                    <a16:creationId xmlns:a16="http://schemas.microsoft.com/office/drawing/2014/main" id="{0D2AF636-BAD1-2A40-B933-860D2E7722D0}"/>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82" name="AutoShape 257">
                <a:extLst>
                  <a:ext uri="{FF2B5EF4-FFF2-40B4-BE49-F238E27FC236}">
                    <a16:creationId xmlns:a16="http://schemas.microsoft.com/office/drawing/2014/main" id="{AFA61685-CB85-0B4E-A360-F40055012B82}"/>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14" name="Rectangle 258">
              <a:extLst>
                <a:ext uri="{FF2B5EF4-FFF2-40B4-BE49-F238E27FC236}">
                  <a16:creationId xmlns:a16="http://schemas.microsoft.com/office/drawing/2014/main" id="{881E6D0C-568B-4A45-A789-7F9620ECB942}"/>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15" name="Group 259">
              <a:extLst>
                <a:ext uri="{FF2B5EF4-FFF2-40B4-BE49-F238E27FC236}">
                  <a16:creationId xmlns:a16="http://schemas.microsoft.com/office/drawing/2014/main" id="{6F65E566-CC9D-A74E-9152-1B70C3201AFC}"/>
                </a:ext>
              </a:extLst>
            </p:cNvPr>
            <p:cNvGrpSpPr>
              <a:grpSpLocks/>
            </p:cNvGrpSpPr>
            <p:nvPr/>
          </p:nvGrpSpPr>
          <p:grpSpPr bwMode="auto">
            <a:xfrm>
              <a:off x="4746" y="994"/>
              <a:ext cx="582" cy="134"/>
              <a:chOff x="613" y="2568"/>
              <a:chExt cx="726" cy="139"/>
            </a:xfrm>
          </p:grpSpPr>
          <p:sp>
            <p:nvSpPr>
              <p:cNvPr id="179" name="AutoShape 260">
                <a:extLst>
                  <a:ext uri="{FF2B5EF4-FFF2-40B4-BE49-F238E27FC236}">
                    <a16:creationId xmlns:a16="http://schemas.microsoft.com/office/drawing/2014/main" id="{1A7E9872-8A57-3A40-9A24-1D576C3B2A62}"/>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80" name="AutoShape 261">
                <a:extLst>
                  <a:ext uri="{FF2B5EF4-FFF2-40B4-BE49-F238E27FC236}">
                    <a16:creationId xmlns:a16="http://schemas.microsoft.com/office/drawing/2014/main" id="{0B188630-1407-7A4D-B2C0-5B1E7EB81F6D}"/>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16" name="Rectangle 262">
              <a:extLst>
                <a:ext uri="{FF2B5EF4-FFF2-40B4-BE49-F238E27FC236}">
                  <a16:creationId xmlns:a16="http://schemas.microsoft.com/office/drawing/2014/main" id="{2543E104-9F5E-0A4A-AFEE-76166357D5D3}"/>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17" name="Rectangle 263">
              <a:extLst>
                <a:ext uri="{FF2B5EF4-FFF2-40B4-BE49-F238E27FC236}">
                  <a16:creationId xmlns:a16="http://schemas.microsoft.com/office/drawing/2014/main" id="{E8DF94FE-8641-124E-AEEE-E7A31FCBAA8B}"/>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18" name="Group 264">
              <a:extLst>
                <a:ext uri="{FF2B5EF4-FFF2-40B4-BE49-F238E27FC236}">
                  <a16:creationId xmlns:a16="http://schemas.microsoft.com/office/drawing/2014/main" id="{C7BC8C30-AE40-E24F-92E8-D3F7F43FF4C1}"/>
                </a:ext>
              </a:extLst>
            </p:cNvPr>
            <p:cNvGrpSpPr>
              <a:grpSpLocks/>
            </p:cNvGrpSpPr>
            <p:nvPr/>
          </p:nvGrpSpPr>
          <p:grpSpPr bwMode="auto">
            <a:xfrm>
              <a:off x="4736" y="1624"/>
              <a:ext cx="582" cy="153"/>
              <a:chOff x="615" y="2568"/>
              <a:chExt cx="725" cy="141"/>
            </a:xfrm>
          </p:grpSpPr>
          <p:sp>
            <p:nvSpPr>
              <p:cNvPr id="177" name="AutoShape 265">
                <a:extLst>
                  <a:ext uri="{FF2B5EF4-FFF2-40B4-BE49-F238E27FC236}">
                    <a16:creationId xmlns:a16="http://schemas.microsoft.com/office/drawing/2014/main" id="{045F4F0A-7661-0F41-8D39-41CA36333654}"/>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78" name="AutoShape 266">
                <a:extLst>
                  <a:ext uri="{FF2B5EF4-FFF2-40B4-BE49-F238E27FC236}">
                    <a16:creationId xmlns:a16="http://schemas.microsoft.com/office/drawing/2014/main" id="{76F61913-9962-7348-AA6B-346092E2F347}"/>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21" name="Freeform 267">
              <a:extLst>
                <a:ext uri="{FF2B5EF4-FFF2-40B4-BE49-F238E27FC236}">
                  <a16:creationId xmlns:a16="http://schemas.microsoft.com/office/drawing/2014/main" id="{4CD92CB1-B689-2D45-AB15-572585A2D92B}"/>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grpSp>
          <p:nvGrpSpPr>
            <p:cNvPr id="127" name="Group 268">
              <a:extLst>
                <a:ext uri="{FF2B5EF4-FFF2-40B4-BE49-F238E27FC236}">
                  <a16:creationId xmlns:a16="http://schemas.microsoft.com/office/drawing/2014/main" id="{735CE00F-7F64-2145-B846-DE7781710750}"/>
                </a:ext>
              </a:extLst>
            </p:cNvPr>
            <p:cNvGrpSpPr>
              <a:grpSpLocks/>
            </p:cNvGrpSpPr>
            <p:nvPr/>
          </p:nvGrpSpPr>
          <p:grpSpPr bwMode="auto">
            <a:xfrm>
              <a:off x="4741" y="1325"/>
              <a:ext cx="582" cy="139"/>
              <a:chOff x="617" y="2566"/>
              <a:chExt cx="725" cy="139"/>
            </a:xfrm>
          </p:grpSpPr>
          <p:sp>
            <p:nvSpPr>
              <p:cNvPr id="175" name="AutoShape 269">
                <a:extLst>
                  <a:ext uri="{FF2B5EF4-FFF2-40B4-BE49-F238E27FC236}">
                    <a16:creationId xmlns:a16="http://schemas.microsoft.com/office/drawing/2014/main" id="{E52B3269-921E-7845-B9DA-9FA86215AF6B}"/>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76" name="AutoShape 270">
                <a:extLst>
                  <a:ext uri="{FF2B5EF4-FFF2-40B4-BE49-F238E27FC236}">
                    <a16:creationId xmlns:a16="http://schemas.microsoft.com/office/drawing/2014/main" id="{DB5EBA1E-2BE5-AF41-85DF-39FDD92A642E}"/>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29" name="Rectangle 271">
              <a:extLst>
                <a:ext uri="{FF2B5EF4-FFF2-40B4-BE49-F238E27FC236}">
                  <a16:creationId xmlns:a16="http://schemas.microsoft.com/office/drawing/2014/main" id="{DF9CCE00-BB9F-9B49-AB2E-AC05AD4B4F64}"/>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2" name="Freeform 272">
              <a:extLst>
                <a:ext uri="{FF2B5EF4-FFF2-40B4-BE49-F238E27FC236}">
                  <a16:creationId xmlns:a16="http://schemas.microsoft.com/office/drawing/2014/main" id="{ED31985A-2B28-5644-A3A0-34148E3F70C6}"/>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34" name="Freeform 273">
              <a:extLst>
                <a:ext uri="{FF2B5EF4-FFF2-40B4-BE49-F238E27FC236}">
                  <a16:creationId xmlns:a16="http://schemas.microsoft.com/office/drawing/2014/main" id="{91F6B298-8216-3A40-87BD-AA468B1E3104}"/>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57" name="Oval 274">
              <a:extLst>
                <a:ext uri="{FF2B5EF4-FFF2-40B4-BE49-F238E27FC236}">
                  <a16:creationId xmlns:a16="http://schemas.microsoft.com/office/drawing/2014/main" id="{C2B6F23E-7149-ED4D-82FE-54E22E08A4A6}"/>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60" name="Freeform 275">
              <a:extLst>
                <a:ext uri="{FF2B5EF4-FFF2-40B4-BE49-F238E27FC236}">
                  <a16:creationId xmlns:a16="http://schemas.microsoft.com/office/drawing/2014/main" id="{1A64A882-B07D-C64B-A027-00228DCB211D}"/>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63" name="AutoShape 276">
              <a:extLst>
                <a:ext uri="{FF2B5EF4-FFF2-40B4-BE49-F238E27FC236}">
                  <a16:creationId xmlns:a16="http://schemas.microsoft.com/office/drawing/2014/main" id="{E6AB1D2C-DDFC-674B-BB09-6B3D82603E0E}"/>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66" name="AutoShape 277">
              <a:extLst>
                <a:ext uri="{FF2B5EF4-FFF2-40B4-BE49-F238E27FC236}">
                  <a16:creationId xmlns:a16="http://schemas.microsoft.com/office/drawing/2014/main" id="{DA3196AE-1D6F-E643-8E42-6F3B47DC1F31}"/>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69" name="Oval 278">
              <a:extLst>
                <a:ext uri="{FF2B5EF4-FFF2-40B4-BE49-F238E27FC236}">
                  <a16:creationId xmlns:a16="http://schemas.microsoft.com/office/drawing/2014/main" id="{A78F58FE-20C4-B24C-A095-C7AB4176313A}"/>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70" name="Oval 279">
              <a:extLst>
                <a:ext uri="{FF2B5EF4-FFF2-40B4-BE49-F238E27FC236}">
                  <a16:creationId xmlns:a16="http://schemas.microsoft.com/office/drawing/2014/main" id="{8767ECDE-0AE5-944A-AD33-A6037E615FA2}"/>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latin typeface="微软雅黑" panose="020B0503020204020204" pitchFamily="34" charset="-122"/>
                <a:ea typeface="微软雅黑" panose="020B0503020204020204" pitchFamily="34" charset="-122"/>
                <a:cs typeface="Arial" charset="0"/>
              </a:endParaRPr>
            </a:p>
          </p:txBody>
        </p:sp>
        <p:sp>
          <p:nvSpPr>
            <p:cNvPr id="171" name="Oval 280">
              <a:extLst>
                <a:ext uri="{FF2B5EF4-FFF2-40B4-BE49-F238E27FC236}">
                  <a16:creationId xmlns:a16="http://schemas.microsoft.com/office/drawing/2014/main" id="{24EC79E2-B328-7746-90FB-4CC12CD5AD02}"/>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74" name="Rectangle 281">
              <a:extLst>
                <a:ext uri="{FF2B5EF4-FFF2-40B4-BE49-F238E27FC236}">
                  <a16:creationId xmlns:a16="http://schemas.microsoft.com/office/drawing/2014/main" id="{E0237D32-FF05-8748-B490-106959E89BCD}"/>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pic>
        <p:nvPicPr>
          <p:cNvPr id="183" name="Picture 58" descr="BS00768_[1]">
            <a:extLst>
              <a:ext uri="{FF2B5EF4-FFF2-40B4-BE49-F238E27FC236}">
                <a16:creationId xmlns:a16="http://schemas.microsoft.com/office/drawing/2014/main" id="{76912092-D5E4-6B45-B291-3037C1564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9426217" y="2164479"/>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86" name="Group 156">
            <a:extLst>
              <a:ext uri="{FF2B5EF4-FFF2-40B4-BE49-F238E27FC236}">
                <a16:creationId xmlns:a16="http://schemas.microsoft.com/office/drawing/2014/main" id="{7B71F7AD-441B-864C-B691-C68476C53030}"/>
              </a:ext>
            </a:extLst>
          </p:cNvPr>
          <p:cNvGrpSpPr/>
          <p:nvPr/>
        </p:nvGrpSpPr>
        <p:grpSpPr>
          <a:xfrm>
            <a:off x="1139675" y="4001526"/>
            <a:ext cx="312906" cy="369332"/>
            <a:chOff x="7037861" y="1735210"/>
            <a:chExt cx="312906" cy="369332"/>
          </a:xfrm>
        </p:grpSpPr>
        <p:sp>
          <p:nvSpPr>
            <p:cNvPr id="187" name="Oval 157">
              <a:extLst>
                <a:ext uri="{FF2B5EF4-FFF2-40B4-BE49-F238E27FC236}">
                  <a16:creationId xmlns:a16="http://schemas.microsoft.com/office/drawing/2014/main" id="{1BC9A991-9733-7B40-8A78-7DD3C9EF27D8}"/>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88" name="TextBox 187">
              <a:extLst>
                <a:ext uri="{FF2B5EF4-FFF2-40B4-BE49-F238E27FC236}">
                  <a16:creationId xmlns:a16="http://schemas.microsoft.com/office/drawing/2014/main" id="{CE9F7669-CD87-A34F-80B3-ACAB3D5905FD}"/>
                </a:ext>
              </a:extLst>
            </p:cNvPr>
            <p:cNvSpPr txBox="1"/>
            <p:nvPr/>
          </p:nvSpPr>
          <p:spPr>
            <a:xfrm>
              <a:off x="7037861" y="1735210"/>
              <a:ext cx="312906"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a</a:t>
              </a:r>
            </a:p>
          </p:txBody>
        </p:sp>
      </p:grpSp>
      <p:grpSp>
        <p:nvGrpSpPr>
          <p:cNvPr id="189" name="Group 159">
            <a:extLst>
              <a:ext uri="{FF2B5EF4-FFF2-40B4-BE49-F238E27FC236}">
                <a16:creationId xmlns:a16="http://schemas.microsoft.com/office/drawing/2014/main" id="{5B74BFAF-0C4B-DC4F-B456-4DA0DE02F743}"/>
              </a:ext>
            </a:extLst>
          </p:cNvPr>
          <p:cNvGrpSpPr/>
          <p:nvPr/>
        </p:nvGrpSpPr>
        <p:grpSpPr>
          <a:xfrm>
            <a:off x="1132861" y="4496727"/>
            <a:ext cx="332142" cy="369332"/>
            <a:chOff x="7037861" y="1761714"/>
            <a:chExt cx="332142" cy="369332"/>
          </a:xfrm>
        </p:grpSpPr>
        <p:sp>
          <p:nvSpPr>
            <p:cNvPr id="190" name="Oval 160">
              <a:extLst>
                <a:ext uri="{FF2B5EF4-FFF2-40B4-BE49-F238E27FC236}">
                  <a16:creationId xmlns:a16="http://schemas.microsoft.com/office/drawing/2014/main" id="{00A0ECCD-74B7-FD44-AF6F-199E95346FD6}"/>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91" name="TextBox 190">
              <a:extLst>
                <a:ext uri="{FF2B5EF4-FFF2-40B4-BE49-F238E27FC236}">
                  <a16:creationId xmlns:a16="http://schemas.microsoft.com/office/drawing/2014/main" id="{F0F9979F-5413-9B4F-9FAF-CD732AE11A39}"/>
                </a:ext>
              </a:extLst>
            </p:cNvPr>
            <p:cNvSpPr txBox="1"/>
            <p:nvPr/>
          </p:nvSpPr>
          <p:spPr>
            <a:xfrm>
              <a:off x="7037861" y="1761714"/>
              <a:ext cx="332142"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b</a:t>
              </a:r>
            </a:p>
          </p:txBody>
        </p:sp>
      </p:grpSp>
      <p:grpSp>
        <p:nvGrpSpPr>
          <p:cNvPr id="192" name="Group 162">
            <a:extLst>
              <a:ext uri="{FF2B5EF4-FFF2-40B4-BE49-F238E27FC236}">
                <a16:creationId xmlns:a16="http://schemas.microsoft.com/office/drawing/2014/main" id="{C1F1EB25-1405-924E-8A11-244F5C3226EE}"/>
              </a:ext>
            </a:extLst>
          </p:cNvPr>
          <p:cNvGrpSpPr/>
          <p:nvPr/>
        </p:nvGrpSpPr>
        <p:grpSpPr>
          <a:xfrm>
            <a:off x="1152738" y="5846413"/>
            <a:ext cx="300082" cy="369332"/>
            <a:chOff x="7037861" y="1735210"/>
            <a:chExt cx="300082" cy="369332"/>
          </a:xfrm>
        </p:grpSpPr>
        <p:sp>
          <p:nvSpPr>
            <p:cNvPr id="193" name="Oval 163">
              <a:extLst>
                <a:ext uri="{FF2B5EF4-FFF2-40B4-BE49-F238E27FC236}">
                  <a16:creationId xmlns:a16="http://schemas.microsoft.com/office/drawing/2014/main" id="{88E5EC19-B954-784E-B92C-7C66FBD35EED}"/>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94" name="TextBox 193">
              <a:extLst>
                <a:ext uri="{FF2B5EF4-FFF2-40B4-BE49-F238E27FC236}">
                  <a16:creationId xmlns:a16="http://schemas.microsoft.com/office/drawing/2014/main" id="{CA7B6163-9B20-0C47-B175-7044CC9ACFBB}"/>
                </a:ext>
              </a:extLst>
            </p:cNvPr>
            <p:cNvSpPr txBox="1"/>
            <p:nvPr/>
          </p:nvSpPr>
          <p:spPr>
            <a:xfrm>
              <a:off x="7037861" y="1735210"/>
              <a:ext cx="300082"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c</a:t>
              </a:r>
            </a:p>
          </p:txBody>
        </p:sp>
      </p:grpSp>
      <p:grpSp>
        <p:nvGrpSpPr>
          <p:cNvPr id="197" name="Group 165">
            <a:extLst>
              <a:ext uri="{FF2B5EF4-FFF2-40B4-BE49-F238E27FC236}">
                <a16:creationId xmlns:a16="http://schemas.microsoft.com/office/drawing/2014/main" id="{C11265C7-1C43-2945-B3EE-F56BD6ED1E61}"/>
              </a:ext>
            </a:extLst>
          </p:cNvPr>
          <p:cNvGrpSpPr/>
          <p:nvPr/>
        </p:nvGrpSpPr>
        <p:grpSpPr>
          <a:xfrm>
            <a:off x="7533661" y="3254029"/>
            <a:ext cx="300082" cy="369332"/>
            <a:chOff x="7037861" y="1735210"/>
            <a:chExt cx="300082" cy="369332"/>
          </a:xfrm>
        </p:grpSpPr>
        <p:sp>
          <p:nvSpPr>
            <p:cNvPr id="198" name="Oval 166">
              <a:extLst>
                <a:ext uri="{FF2B5EF4-FFF2-40B4-BE49-F238E27FC236}">
                  <a16:creationId xmlns:a16="http://schemas.microsoft.com/office/drawing/2014/main" id="{9B702097-8216-F14D-B0DD-5EA857906B26}"/>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99" name="TextBox 198">
              <a:extLst>
                <a:ext uri="{FF2B5EF4-FFF2-40B4-BE49-F238E27FC236}">
                  <a16:creationId xmlns:a16="http://schemas.microsoft.com/office/drawing/2014/main" id="{CD2F19A4-FCEC-0C45-A6D2-6FB651118612}"/>
                </a:ext>
              </a:extLst>
            </p:cNvPr>
            <p:cNvSpPr txBox="1"/>
            <p:nvPr/>
          </p:nvSpPr>
          <p:spPr>
            <a:xfrm>
              <a:off x="7037861" y="1735210"/>
              <a:ext cx="300082"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c</a:t>
              </a:r>
            </a:p>
          </p:txBody>
        </p:sp>
      </p:grpSp>
      <p:sp>
        <p:nvSpPr>
          <p:cNvPr id="200" name="Text Box 58">
            <a:extLst>
              <a:ext uri="{FF2B5EF4-FFF2-40B4-BE49-F238E27FC236}">
                <a16:creationId xmlns:a16="http://schemas.microsoft.com/office/drawing/2014/main" id="{E2F51891-3AA0-F14E-A8B4-DA6CDD1D94AB}"/>
              </a:ext>
            </a:extLst>
          </p:cNvPr>
          <p:cNvSpPr txBox="1">
            <a:spLocks noChangeArrowheads="1"/>
          </p:cNvSpPr>
          <p:nvPr/>
        </p:nvSpPr>
        <p:spPr bwMode="auto">
          <a:xfrm>
            <a:off x="9320407" y="1785170"/>
            <a:ext cx="1723549"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zh-CN" altLang="en-US" sz="2400" dirty="0">
                <a:solidFill>
                  <a:srgbClr val="C00000"/>
                </a:solidFill>
                <a:latin typeface="微软雅黑" panose="020B0503020204020204" pitchFamily="34" charset="-122"/>
                <a:ea typeface="微软雅黑" panose="020B0503020204020204" pitchFamily="34" charset="-122"/>
                <a:cs typeface="Arial" charset="0"/>
              </a:rPr>
              <a:t>认证服务器</a:t>
            </a:r>
            <a:endParaRPr lang="en-US" sz="1800" dirty="0">
              <a:latin typeface="微软雅黑" panose="020B0503020204020204" pitchFamily="34" charset="-122"/>
              <a:ea typeface="微软雅黑" panose="020B0503020204020204" pitchFamily="34" charset="-122"/>
              <a:cs typeface="Arial" charset="0"/>
            </a:endParaRPr>
          </a:p>
        </p:txBody>
      </p:sp>
      <p:grpSp>
        <p:nvGrpSpPr>
          <p:cNvPr id="2" name="组合 1">
            <a:extLst>
              <a:ext uri="{FF2B5EF4-FFF2-40B4-BE49-F238E27FC236}">
                <a16:creationId xmlns:a16="http://schemas.microsoft.com/office/drawing/2014/main" id="{17453D74-12A8-4846-ADE8-31ED60A0F952}"/>
              </a:ext>
            </a:extLst>
          </p:cNvPr>
          <p:cNvGrpSpPr/>
          <p:nvPr/>
        </p:nvGrpSpPr>
        <p:grpSpPr>
          <a:xfrm>
            <a:off x="1811435" y="1768817"/>
            <a:ext cx="2482677" cy="889167"/>
            <a:chOff x="4223165" y="1768817"/>
            <a:chExt cx="2482677" cy="889167"/>
          </a:xfrm>
        </p:grpSpPr>
        <p:grpSp>
          <p:nvGrpSpPr>
            <p:cNvPr id="102" name="Group 356">
              <a:extLst>
                <a:ext uri="{FF2B5EF4-FFF2-40B4-BE49-F238E27FC236}">
                  <a16:creationId xmlns:a16="http://schemas.microsoft.com/office/drawing/2014/main" id="{C6766AFC-1D75-CA4C-8568-2F4AB168A41D}"/>
                </a:ext>
              </a:extLst>
            </p:cNvPr>
            <p:cNvGrpSpPr>
              <a:grpSpLocks/>
            </p:cNvGrpSpPr>
            <p:nvPr/>
          </p:nvGrpSpPr>
          <p:grpSpPr bwMode="auto">
            <a:xfrm>
              <a:off x="4223165" y="1849602"/>
              <a:ext cx="577282" cy="677837"/>
              <a:chOff x="313" y="1407"/>
              <a:chExt cx="1152" cy="1104"/>
            </a:xfrm>
          </p:grpSpPr>
          <p:pic>
            <p:nvPicPr>
              <p:cNvPr id="103" name="Picture 354" descr="laptop_stylized_small">
                <a:extLst>
                  <a:ext uri="{FF2B5EF4-FFF2-40B4-BE49-F238E27FC236}">
                    <a16:creationId xmlns:a16="http://schemas.microsoft.com/office/drawing/2014/main" id="{3974E731-12D3-BE4E-8B90-BA4F5567F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 name="Picture 355" descr="antenna_stylized">
                <a:extLst>
                  <a:ext uri="{FF2B5EF4-FFF2-40B4-BE49-F238E27FC236}">
                    <a16:creationId xmlns:a16="http://schemas.microsoft.com/office/drawing/2014/main" id="{3946E3AA-A461-3F45-8047-B810FAB085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84" name="Picture 58" descr="BS00768_[1]">
              <a:extLst>
                <a:ext uri="{FF2B5EF4-FFF2-40B4-BE49-F238E27FC236}">
                  <a16:creationId xmlns:a16="http://schemas.microsoft.com/office/drawing/2014/main" id="{0749AFC8-8535-164A-9B19-394437E6F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4839806" y="2165030"/>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5" name="TextBox 184">
              <a:extLst>
                <a:ext uri="{FF2B5EF4-FFF2-40B4-BE49-F238E27FC236}">
                  <a16:creationId xmlns:a16="http://schemas.microsoft.com/office/drawing/2014/main" id="{40196305-1260-6C4B-965E-5043D23EC7B9}"/>
                </a:ext>
              </a:extLst>
            </p:cNvPr>
            <p:cNvSpPr txBox="1"/>
            <p:nvPr/>
          </p:nvSpPr>
          <p:spPr>
            <a:xfrm>
              <a:off x="4628307" y="2350207"/>
              <a:ext cx="1675459"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初始共享对称密钥</a:t>
              </a:r>
              <a:endParaRPr lang="en-US" sz="1400" baseline="-25000" dirty="0">
                <a:latin typeface="微软雅黑" panose="020B0503020204020204" pitchFamily="34" charset="-122"/>
                <a:ea typeface="微软雅黑" panose="020B0503020204020204" pitchFamily="34" charset="-122"/>
              </a:endParaRPr>
            </a:p>
          </p:txBody>
        </p:sp>
        <p:sp>
          <p:nvSpPr>
            <p:cNvPr id="201" name="Text Box 60">
              <a:extLst>
                <a:ext uri="{FF2B5EF4-FFF2-40B4-BE49-F238E27FC236}">
                  <a16:creationId xmlns:a16="http://schemas.microsoft.com/office/drawing/2014/main" id="{BB4572A7-6D19-094B-811F-4B3AE0FA44F9}"/>
                </a:ext>
              </a:extLst>
            </p:cNvPr>
            <p:cNvSpPr txBox="1">
              <a:spLocks noChangeArrowheads="1"/>
            </p:cNvSpPr>
            <p:nvPr/>
          </p:nvSpPr>
          <p:spPr bwMode="auto">
            <a:xfrm>
              <a:off x="4758841" y="1768817"/>
              <a:ext cx="194700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zh-CN" altLang="en-US"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移动终端</a:t>
              </a:r>
              <a:r>
                <a:rPr lang="en-US" altLang="zh-CN"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STA</a:t>
              </a:r>
            </a:p>
          </p:txBody>
        </p:sp>
      </p:grpSp>
      <p:sp>
        <p:nvSpPr>
          <p:cNvPr id="202" name="标题 1">
            <a:extLst>
              <a:ext uri="{FF2B5EF4-FFF2-40B4-BE49-F238E27FC236}">
                <a16:creationId xmlns:a16="http://schemas.microsoft.com/office/drawing/2014/main" id="{47F01938-2389-4B6E-95BA-CC27C5AB9F7E}"/>
              </a:ext>
            </a:extLst>
          </p:cNvPr>
          <p:cNvSpPr>
            <a:spLocks noGrp="1"/>
          </p:cNvSpPr>
          <p:nvPr>
            <p:ph type="title"/>
          </p:nvPr>
        </p:nvSpPr>
        <p:spPr>
          <a:xfrm>
            <a:off x="1307508" y="365126"/>
            <a:ext cx="8220812" cy="879086"/>
          </a:xfrm>
        </p:spPr>
        <p:txBody>
          <a:bodyPr>
            <a:normAutofit/>
          </a:bodyPr>
          <a:lstStyle/>
          <a:p>
            <a:r>
              <a:rPr lang="zh-CN" altLang="en-US" dirty="0">
                <a:latin typeface="微软雅黑" panose="020B0503020204020204" pitchFamily="34" charset="-122"/>
                <a:ea typeface="微软雅黑" panose="020B0503020204020204" pitchFamily="34" charset="-122"/>
              </a:rPr>
              <a:t>无线网络安全 </a:t>
            </a:r>
            <a:r>
              <a:rPr lang="en-US" altLang="zh-CN" sz="3200" dirty="0">
                <a:latin typeface="微软雅黑" panose="020B0503020204020204" pitchFamily="34" charset="-122"/>
                <a:ea typeface="微软雅黑" panose="020B0503020204020204" pitchFamily="34" charset="-122"/>
              </a:rPr>
              <a:t>(8/11)</a:t>
            </a:r>
            <a:endParaRPr lang="zh-CN" altLang="en-US" sz="4400" dirty="0">
              <a:latin typeface="微软雅黑" panose="020B0503020204020204" pitchFamily="34" charset="-122"/>
              <a:ea typeface="微软雅黑" panose="020B0503020204020204" pitchFamily="34" charset="-122"/>
            </a:endParaRPr>
          </a:p>
        </p:txBody>
      </p:sp>
      <p:sp>
        <p:nvSpPr>
          <p:cNvPr id="74" name="TextBox 73">
            <a:extLst>
              <a:ext uri="{FF2B5EF4-FFF2-40B4-BE49-F238E27FC236}">
                <a16:creationId xmlns:a16="http://schemas.microsoft.com/office/drawing/2014/main" id="{9F8AD7A4-C97F-A045-8A2F-3D3F8953141B}"/>
              </a:ext>
            </a:extLst>
          </p:cNvPr>
          <p:cNvSpPr txBox="1"/>
          <p:nvPr/>
        </p:nvSpPr>
        <p:spPr>
          <a:xfrm>
            <a:off x="7949639" y="3204757"/>
            <a:ext cx="4025007" cy="535531"/>
          </a:xfrm>
          <a:prstGeom prst="rect">
            <a:avLst/>
          </a:prstGeom>
          <a:noFill/>
        </p:spPr>
        <p:txBody>
          <a:bodyPr wrap="square" rtlCol="0">
            <a:spAutoFit/>
          </a:bodyPr>
          <a:lstStyle/>
          <a:p>
            <a:pPr algn="r">
              <a:lnSpc>
                <a:spcPct val="90000"/>
              </a:lnSpc>
            </a:pPr>
            <a:r>
              <a:rPr lang="zh-CN" altLang="en-US" sz="1600" dirty="0">
                <a:latin typeface="微软雅黑" panose="020B0503020204020204" pitchFamily="34" charset="-122"/>
                <a:ea typeface="微软雅黑" panose="020B0503020204020204" pitchFamily="34" charset="-122"/>
              </a:rPr>
              <a:t>生成对称会话密钥</a:t>
            </a:r>
            <a:r>
              <a:rPr lang="en-US" sz="1600" dirty="0">
                <a:latin typeface="微软雅黑" panose="020B0503020204020204" pitchFamily="34" charset="-122"/>
                <a:ea typeface="微软雅黑" panose="020B0503020204020204" pitchFamily="34" charset="-122"/>
              </a:rPr>
              <a:t> K</a:t>
            </a:r>
            <a:r>
              <a:rPr lang="en-US" sz="1600" baseline="-25000" dirty="0">
                <a:latin typeface="微软雅黑" panose="020B0503020204020204" pitchFamily="34" charset="-122"/>
                <a:ea typeface="微软雅黑" panose="020B0503020204020204" pitchFamily="34" charset="-122"/>
              </a:rPr>
              <a:t>M-AP</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：用初始共享对称密钥、</a:t>
            </a:r>
            <a:r>
              <a:rPr lang="en-US" sz="1600" i="1" dirty="0" err="1">
                <a:latin typeface="微软雅黑" panose="020B0503020204020204" pitchFamily="34" charset="-122"/>
                <a:ea typeface="微软雅黑" panose="020B0503020204020204" pitchFamily="34" charset="-122"/>
              </a:rPr>
              <a:t>Nonce</a:t>
            </a:r>
            <a:r>
              <a:rPr lang="en-US" sz="1600" i="1" baseline="-25000" dirty="0" err="1">
                <a:latin typeface="微软雅黑" panose="020B0503020204020204" pitchFamily="34" charset="-122"/>
                <a:ea typeface="微软雅黑" panose="020B0503020204020204" pitchFamily="34" charset="-122"/>
              </a:rPr>
              <a:t>AS</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和</a:t>
            </a:r>
            <a:r>
              <a:rPr lang="en-US" sz="1600" i="1" dirty="0" err="1">
                <a:latin typeface="微软雅黑" panose="020B0503020204020204" pitchFamily="34" charset="-122"/>
                <a:ea typeface="微软雅黑" panose="020B0503020204020204" pitchFamily="34" charset="-122"/>
              </a:rPr>
              <a:t>Nonce</a:t>
            </a:r>
            <a:r>
              <a:rPr lang="en-US" sz="1600" i="1" baseline="-25000" dirty="0" err="1">
                <a:latin typeface="微软雅黑" panose="020B0503020204020204" pitchFamily="34" charset="-122"/>
                <a:ea typeface="微软雅黑" panose="020B0503020204020204" pitchFamily="34" charset="-122"/>
              </a:rPr>
              <a:t>M</a:t>
            </a:r>
            <a:endParaRPr lang="en-US" sz="1600" dirty="0">
              <a:latin typeface="微软雅黑" panose="020B0503020204020204" pitchFamily="34" charset="-122"/>
              <a:ea typeface="微软雅黑" panose="020B0503020204020204" pitchFamily="34" charset="-122"/>
            </a:endParaRPr>
          </a:p>
        </p:txBody>
      </p:sp>
      <p:sp>
        <p:nvSpPr>
          <p:cNvPr id="75" name="Line 55">
            <a:extLst>
              <a:ext uri="{FF2B5EF4-FFF2-40B4-BE49-F238E27FC236}">
                <a16:creationId xmlns:a16="http://schemas.microsoft.com/office/drawing/2014/main" id="{F2B19027-499C-4C04-A5CD-732667A8AF90}"/>
              </a:ext>
            </a:extLst>
          </p:cNvPr>
          <p:cNvSpPr>
            <a:spLocks noChangeShapeType="1"/>
          </p:cNvSpPr>
          <p:nvPr/>
        </p:nvSpPr>
        <p:spPr bwMode="auto">
          <a:xfrm>
            <a:off x="3814052" y="2248691"/>
            <a:ext cx="5076000" cy="0"/>
          </a:xfrm>
          <a:prstGeom prst="line">
            <a:avLst/>
          </a:prstGeom>
          <a:noFill/>
          <a:ln w="38100">
            <a:solidFill>
              <a:srgbClr val="7030A0"/>
            </a:solidFill>
            <a:prstDash val="lgDash"/>
            <a:round/>
            <a:headEnd type="oval" w="med" len="med"/>
            <a:tailEnd type="oval" w="med" len="med"/>
          </a:ln>
          <a:extLst>
            <a:ext uri="{909E8E84-426E-40dd-AFC4-6F175D3DCCD1}">
              <a14:hiddenFill xmlns:a14="http://schemas.microsoft.com/office/drawing/2010/main" xmlns="">
                <a:noFill/>
              </a14:hiddenFill>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83" name="日期占位符 9">
            <a:extLst>
              <a:ext uri="{FF2B5EF4-FFF2-40B4-BE49-F238E27FC236}">
                <a16:creationId xmlns:a16="http://schemas.microsoft.com/office/drawing/2014/main" id="{508EB661-EC22-4763-8E6F-0B3CB5FA8B27}"/>
              </a:ext>
            </a:extLst>
          </p:cNvPr>
          <p:cNvSpPr>
            <a:spLocks noGrp="1"/>
          </p:cNvSpPr>
          <p:nvPr>
            <p:ph type="dt" sz="half" idx="10"/>
          </p:nvPr>
        </p:nvSpPr>
        <p:spPr>
          <a:xfrm>
            <a:off x="197335" y="6489303"/>
            <a:ext cx="2743200" cy="365125"/>
          </a:xfrm>
        </p:spPr>
        <p:txBody>
          <a:bodyPr/>
          <a:lstStyle/>
          <a:p>
            <a:r>
              <a:rPr kumimoji="1" lang="en-US" altLang="zh-CN" dirty="0"/>
              <a:t>8.6.4 </a:t>
            </a:r>
            <a:r>
              <a:rPr kumimoji="1" lang="zh-CN" altLang="en-US" dirty="0"/>
              <a:t>无线安全</a:t>
            </a:r>
          </a:p>
        </p:txBody>
      </p:sp>
      <p:sp>
        <p:nvSpPr>
          <p:cNvPr id="84" name="灯片编号占位符 3">
            <a:extLst>
              <a:ext uri="{FF2B5EF4-FFF2-40B4-BE49-F238E27FC236}">
                <a16:creationId xmlns:a16="http://schemas.microsoft.com/office/drawing/2014/main" id="{A5C7109F-7D61-40CB-9C1B-F17B10C984B2}"/>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161</a:t>
            </a:fld>
            <a:endParaRPr kumimoji="1" lang="zh-CN" altLang="en-US" dirty="0"/>
          </a:p>
        </p:txBody>
      </p:sp>
    </p:spTree>
    <p:extLst>
      <p:ext uri="{BB962C8B-B14F-4D97-AF65-F5344CB8AC3E}">
        <p14:creationId xmlns:p14="http://schemas.microsoft.com/office/powerpoint/2010/main" val="13139170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right)">
                                      <p:cBhvr>
                                        <p:cTn id="7" dur="500"/>
                                        <p:tgtEl>
                                          <p:spTgt spid="7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Effect transition="in" filter="dissolve">
                                      <p:cBhvr>
                                        <p:cTn id="11" dur="500"/>
                                        <p:tgtEl>
                                          <p:spTgt spid="78">
                                            <p:txEl>
                                              <p:pRg st="0" end="0"/>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8">
                                            <p:txEl>
                                              <p:pRg st="1" end="1"/>
                                            </p:txEl>
                                          </p:spTgt>
                                        </p:tgtEl>
                                        <p:attrNameLst>
                                          <p:attrName>style.visibility</p:attrName>
                                        </p:attrNameLst>
                                      </p:cBhvr>
                                      <p:to>
                                        <p:strVal val="visible"/>
                                      </p:to>
                                    </p:set>
                                    <p:animEffect transition="in" filter="dissolve">
                                      <p:cBhvr>
                                        <p:cTn id="15" dur="500"/>
                                        <p:tgtEl>
                                          <p:spTgt spid="78">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86"/>
                                        </p:tgtEl>
                                        <p:attrNameLst>
                                          <p:attrName>style.visibility</p:attrName>
                                        </p:attrNameLst>
                                      </p:cBhvr>
                                      <p:to>
                                        <p:strVal val="visible"/>
                                      </p:to>
                                    </p:set>
                                    <p:animEffect transition="in" filter="dissolve">
                                      <p:cBhvr>
                                        <p:cTn id="18" dur="500"/>
                                        <p:tgtEl>
                                          <p:spTgt spid="18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dissolve">
                                      <p:cBhvr>
                                        <p:cTn id="23" dur="500"/>
                                        <p:tgtEl>
                                          <p:spTgt spid="101"/>
                                        </p:tgtEl>
                                      </p:cBhvr>
                                    </p:animEffect>
                                  </p:childTnLst>
                                </p:cTn>
                              </p:par>
                              <p:par>
                                <p:cTn id="24" presetID="9" presetClass="entr" presetSubtype="0" fill="hold" nodeType="withEffect">
                                  <p:stCondLst>
                                    <p:cond delay="0"/>
                                  </p:stCondLst>
                                  <p:childTnLst>
                                    <p:set>
                                      <p:cBhvr>
                                        <p:cTn id="25" dur="1" fill="hold">
                                          <p:stCondLst>
                                            <p:cond delay="0"/>
                                          </p:stCondLst>
                                        </p:cTn>
                                        <p:tgtEl>
                                          <p:spTgt spid="189"/>
                                        </p:tgtEl>
                                        <p:attrNameLst>
                                          <p:attrName>style.visibility</p:attrName>
                                        </p:attrNameLst>
                                      </p:cBhvr>
                                      <p:to>
                                        <p:strVal val="visible"/>
                                      </p:to>
                                    </p:set>
                                    <p:animEffect transition="in" filter="dissolve">
                                      <p:cBhvr>
                                        <p:cTn id="26" dur="500"/>
                                        <p:tgtEl>
                                          <p:spTgt spid="189"/>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wipe(left)">
                                      <p:cBhvr>
                                        <p:cTn id="30" dur="500"/>
                                        <p:tgtEl>
                                          <p:spTgt spid="91"/>
                                        </p:tgtEl>
                                      </p:cBhvr>
                                    </p:animEffect>
                                  </p:childTnLst>
                                </p:cTn>
                              </p:par>
                              <p:par>
                                <p:cTn id="31" presetID="9" presetClass="entr" presetSubtype="0" fill="hold" nodeType="withEffect">
                                  <p:stCondLst>
                                    <p:cond delay="0"/>
                                  </p:stCondLst>
                                  <p:childTnLst>
                                    <p:set>
                                      <p:cBhvr>
                                        <p:cTn id="32" dur="1" fill="hold">
                                          <p:stCondLst>
                                            <p:cond delay="0"/>
                                          </p:stCondLst>
                                        </p:cTn>
                                        <p:tgtEl>
                                          <p:spTgt spid="78">
                                            <p:txEl>
                                              <p:pRg st="2" end="2"/>
                                            </p:txEl>
                                          </p:spTgt>
                                        </p:tgtEl>
                                        <p:attrNameLst>
                                          <p:attrName>style.visibility</p:attrName>
                                        </p:attrNameLst>
                                      </p:cBhvr>
                                      <p:to>
                                        <p:strVal val="visible"/>
                                      </p:to>
                                    </p:set>
                                    <p:animEffect transition="in" filter="dissolve">
                                      <p:cBhvr>
                                        <p:cTn id="33" dur="500"/>
                                        <p:tgtEl>
                                          <p:spTgt spid="78">
                                            <p:txEl>
                                              <p:pRg st="2" end="2"/>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78">
                                            <p:txEl>
                                              <p:pRg st="3" end="3"/>
                                            </p:txEl>
                                          </p:spTgt>
                                        </p:tgtEl>
                                        <p:attrNameLst>
                                          <p:attrName>style.visibility</p:attrName>
                                        </p:attrNameLst>
                                      </p:cBhvr>
                                      <p:to>
                                        <p:strVal val="visible"/>
                                      </p:to>
                                    </p:set>
                                    <p:animEffect transition="in" filter="dissolve">
                                      <p:cBhvr>
                                        <p:cTn id="36" dur="500"/>
                                        <p:tgtEl>
                                          <p:spTgt spid="78">
                                            <p:txEl>
                                              <p:pRg st="3" end="3"/>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78">
                                            <p:txEl>
                                              <p:pRg st="4" end="4"/>
                                            </p:txEl>
                                          </p:spTgt>
                                        </p:tgtEl>
                                        <p:attrNameLst>
                                          <p:attrName>style.visibility</p:attrName>
                                        </p:attrNameLst>
                                      </p:cBhvr>
                                      <p:to>
                                        <p:strVal val="visible"/>
                                      </p:to>
                                    </p:set>
                                    <p:animEffect transition="in" filter="dissolve">
                                      <p:cBhvr>
                                        <p:cTn id="39" dur="500"/>
                                        <p:tgtEl>
                                          <p:spTgt spid="78">
                                            <p:txEl>
                                              <p:pRg st="4" end="4"/>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dissolve">
                                      <p:cBhvr>
                                        <p:cTn id="42" dur="500"/>
                                        <p:tgtEl>
                                          <p:spTgt spid="19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dissolve">
                                      <p:cBhvr>
                                        <p:cTn id="4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74"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Arrow Connector 3">
            <a:extLst>
              <a:ext uri="{FF2B5EF4-FFF2-40B4-BE49-F238E27FC236}">
                <a16:creationId xmlns:a16="http://schemas.microsoft.com/office/drawing/2014/main" id="{F9A04740-CC7B-4399-AE9A-9ABEF9C2CA72}"/>
              </a:ext>
            </a:extLst>
          </p:cNvPr>
          <p:cNvCxnSpPr/>
          <p:nvPr/>
        </p:nvCxnSpPr>
        <p:spPr>
          <a:xfrm>
            <a:off x="3525078" y="4146363"/>
            <a:ext cx="18818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128593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sz="3600" b="0" dirty="0">
                <a:solidFill>
                  <a:srgbClr val="7030A0"/>
                </a:solidFill>
                <a:latin typeface="微软雅黑" pitchFamily="34" charset="-122"/>
                <a:ea typeface="微软雅黑" pitchFamily="34" charset="-122"/>
              </a:rPr>
              <a:t>802.11</a:t>
            </a:r>
            <a:r>
              <a:rPr lang="en-US" altLang="zh-CN" sz="3600" b="0" dirty="0">
                <a:solidFill>
                  <a:srgbClr val="7030A0"/>
                </a:solidFill>
                <a:latin typeface="微软雅黑" pitchFamily="34" charset="-122"/>
                <a:ea typeface="微软雅黑" pitchFamily="34" charset="-122"/>
              </a:rPr>
              <a:t>i</a:t>
            </a:r>
            <a:r>
              <a:rPr lang="en-US" sz="3600" b="0" dirty="0">
                <a:solidFill>
                  <a:srgbClr val="7030A0"/>
                </a:solidFill>
                <a:latin typeface="微软雅黑" pitchFamily="34" charset="-122"/>
                <a:ea typeface="微软雅黑" pitchFamily="34" charset="-122"/>
              </a:rPr>
              <a:t>: </a:t>
            </a:r>
            <a:r>
              <a:rPr lang="zh-CN" altLang="en-US" sz="3600" b="0" dirty="0">
                <a:solidFill>
                  <a:srgbClr val="7030A0"/>
                </a:solidFill>
                <a:latin typeface="微软雅黑" pitchFamily="34" charset="-122"/>
                <a:ea typeface="微软雅黑" pitchFamily="34" charset="-122"/>
              </a:rPr>
              <a:t>认证和加密</a:t>
            </a:r>
            <a:endParaRPr lang="en-US" sz="3600" b="0" dirty="0">
              <a:solidFill>
                <a:srgbClr val="7030A0"/>
              </a:solidFill>
              <a:latin typeface="微软雅黑" pitchFamily="34" charset="-122"/>
              <a:ea typeface="微软雅黑" pitchFamily="34" charset="-122"/>
            </a:endParaRPr>
          </a:p>
        </p:txBody>
      </p:sp>
      <p:grpSp>
        <p:nvGrpSpPr>
          <p:cNvPr id="33" name="Group 8">
            <a:extLst>
              <a:ext uri="{FF2B5EF4-FFF2-40B4-BE49-F238E27FC236}">
                <a16:creationId xmlns:a16="http://schemas.microsoft.com/office/drawing/2014/main" id="{94B14450-DC99-C249-AFF7-8057A5F79027}"/>
              </a:ext>
            </a:extLst>
          </p:cNvPr>
          <p:cNvGrpSpPr/>
          <p:nvPr/>
        </p:nvGrpSpPr>
        <p:grpSpPr>
          <a:xfrm>
            <a:off x="4386470" y="3945079"/>
            <a:ext cx="357808" cy="400110"/>
            <a:chOff x="8680174" y="4002157"/>
            <a:chExt cx="357808" cy="400110"/>
          </a:xfrm>
        </p:grpSpPr>
        <p:sp>
          <p:nvSpPr>
            <p:cNvPr id="8" name="Oval 7">
              <a:extLst>
                <a:ext uri="{FF2B5EF4-FFF2-40B4-BE49-F238E27FC236}">
                  <a16:creationId xmlns:a16="http://schemas.microsoft.com/office/drawing/2014/main" id="{F6859D34-BDB9-EF49-BBA3-BA687AEC2099}"/>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EE9CAA5-F337-5F49-B1D9-34CA793C06F1}"/>
                </a:ext>
              </a:extLst>
            </p:cNvPr>
            <p:cNvSpPr txBox="1"/>
            <p:nvPr/>
          </p:nvSpPr>
          <p:spPr>
            <a:xfrm>
              <a:off x="8693426" y="4002157"/>
              <a:ext cx="314510" cy="400110"/>
            </a:xfrm>
            <a:prstGeom prst="rect">
              <a:avLst/>
            </a:prstGeom>
            <a:noFill/>
          </p:spPr>
          <p:txBody>
            <a:bodyPr wrap="none" rtlCol="0">
              <a:spAutoFit/>
            </a:bodyPr>
            <a:lstStyle/>
            <a:p>
              <a:r>
                <a:rPr lang="en-US" sz="2000" dirty="0">
                  <a:solidFill>
                    <a:srgbClr val="C00000"/>
                  </a:solidFill>
                </a:rPr>
                <a:t>1</a:t>
              </a:r>
            </a:p>
          </p:txBody>
        </p:sp>
      </p:grpSp>
      <p:sp>
        <p:nvSpPr>
          <p:cNvPr id="21" name="TextBox 20">
            <a:extLst>
              <a:ext uri="{FF2B5EF4-FFF2-40B4-BE49-F238E27FC236}">
                <a16:creationId xmlns:a16="http://schemas.microsoft.com/office/drawing/2014/main" id="{7E2F8A36-412E-DA43-B35F-8005D9D9DA46}"/>
              </a:ext>
            </a:extLst>
          </p:cNvPr>
          <p:cNvSpPr txBox="1"/>
          <p:nvPr/>
        </p:nvSpPr>
        <p:spPr>
          <a:xfrm>
            <a:off x="2555551" y="3788935"/>
            <a:ext cx="1826141" cy="338554"/>
          </a:xfrm>
          <a:prstGeom prst="rect">
            <a:avLst/>
          </a:prstGeom>
          <a:noFill/>
        </p:spPr>
        <p:txBody>
          <a:bodyPr wrap="none" rtlCol="0">
            <a:spAutoFit/>
          </a:bodyPr>
          <a:lstStyle/>
          <a:p>
            <a:r>
              <a:rPr lang="zh-CN" altLang="en-US" sz="1600" dirty="0">
                <a:solidFill>
                  <a:srgbClr val="C00000"/>
                </a:solidFill>
                <a:latin typeface="微软雅黑" pitchFamily="34" charset="-122"/>
                <a:ea typeface="微软雅黑" pitchFamily="34" charset="-122"/>
              </a:rPr>
              <a:t>安全功能发现阶段</a:t>
            </a:r>
            <a:endParaRPr lang="en-US" sz="1600" dirty="0">
              <a:solidFill>
                <a:srgbClr val="C00000"/>
              </a:solidFill>
              <a:latin typeface="微软雅黑" pitchFamily="34" charset="-122"/>
              <a:ea typeface="微软雅黑" pitchFamily="34" charset="-122"/>
            </a:endParaRPr>
          </a:p>
        </p:txBody>
      </p:sp>
      <p:grpSp>
        <p:nvGrpSpPr>
          <p:cNvPr id="36" name="Group 30">
            <a:extLst>
              <a:ext uri="{FF2B5EF4-FFF2-40B4-BE49-F238E27FC236}">
                <a16:creationId xmlns:a16="http://schemas.microsoft.com/office/drawing/2014/main" id="{24CED20D-9536-604B-940B-6A4866B0C05D}"/>
              </a:ext>
            </a:extLst>
          </p:cNvPr>
          <p:cNvGrpSpPr/>
          <p:nvPr/>
        </p:nvGrpSpPr>
        <p:grpSpPr>
          <a:xfrm>
            <a:off x="3597965" y="4402112"/>
            <a:ext cx="5387009" cy="530087"/>
            <a:chOff x="3597965" y="3379304"/>
            <a:chExt cx="5387009" cy="530087"/>
          </a:xfrm>
        </p:grpSpPr>
        <p:cxnSp>
          <p:nvCxnSpPr>
            <p:cNvPr id="79" name="Straight Arrow Connector 78">
              <a:extLst>
                <a:ext uri="{FF2B5EF4-FFF2-40B4-BE49-F238E27FC236}">
                  <a16:creationId xmlns:a16="http://schemas.microsoft.com/office/drawing/2014/main" id="{0A1ACB18-942C-6841-A5C1-938ED5AABD0A}"/>
                </a:ext>
              </a:extLst>
            </p:cNvPr>
            <p:cNvCxnSpPr>
              <a:cxnSpLocks/>
            </p:cNvCxnSpPr>
            <p:nvPr/>
          </p:nvCxnSpPr>
          <p:spPr>
            <a:xfrm>
              <a:off x="3597965" y="3637722"/>
              <a:ext cx="53870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27">
              <a:extLst>
                <a:ext uri="{FF2B5EF4-FFF2-40B4-BE49-F238E27FC236}">
                  <a16:creationId xmlns:a16="http://schemas.microsoft.com/office/drawing/2014/main" id="{047F9CD7-9A48-B845-85E6-3B9E5638C641}"/>
                </a:ext>
              </a:extLst>
            </p:cNvPr>
            <p:cNvGrpSpPr/>
            <p:nvPr/>
          </p:nvGrpSpPr>
          <p:grpSpPr>
            <a:xfrm>
              <a:off x="5155096" y="3379304"/>
              <a:ext cx="649357" cy="530087"/>
              <a:chOff x="6175513" y="3405809"/>
              <a:chExt cx="649357" cy="530087"/>
            </a:xfrm>
          </p:grpSpPr>
          <p:sp>
            <p:nvSpPr>
              <p:cNvPr id="5" name="Oval 4">
                <a:extLst>
                  <a:ext uri="{FF2B5EF4-FFF2-40B4-BE49-F238E27FC236}">
                    <a16:creationId xmlns:a16="http://schemas.microsoft.com/office/drawing/2014/main" id="{E0A8B836-43D8-E04D-BE22-800D30E10A33}"/>
                  </a:ext>
                </a:extLst>
              </p:cNvPr>
              <p:cNvSpPr/>
              <p:nvPr/>
            </p:nvSpPr>
            <p:spPr>
              <a:xfrm>
                <a:off x="6215270" y="3405809"/>
                <a:ext cx="516835" cy="516835"/>
              </a:xfrm>
              <a:prstGeom prst="ellipse">
                <a:avLst/>
              </a:prstGeom>
              <a:solidFill>
                <a:schemeClr val="bg1"/>
              </a:solid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7409B72-82B8-D04C-9FCF-1D8BDB58913D}"/>
                  </a:ext>
                </a:extLst>
              </p:cNvPr>
              <p:cNvSpPr/>
              <p:nvPr/>
            </p:nvSpPr>
            <p:spPr>
              <a:xfrm>
                <a:off x="6175513" y="3697357"/>
                <a:ext cx="649357" cy="238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5" name="Group 75">
            <a:extLst>
              <a:ext uri="{FF2B5EF4-FFF2-40B4-BE49-F238E27FC236}">
                <a16:creationId xmlns:a16="http://schemas.microsoft.com/office/drawing/2014/main" id="{4FEBFC8F-8B16-BA43-BB83-DF83F014E13C}"/>
              </a:ext>
            </a:extLst>
          </p:cNvPr>
          <p:cNvGrpSpPr/>
          <p:nvPr/>
        </p:nvGrpSpPr>
        <p:grpSpPr>
          <a:xfrm>
            <a:off x="4128052" y="4448496"/>
            <a:ext cx="357808" cy="400110"/>
            <a:chOff x="8680174" y="4002157"/>
            <a:chExt cx="357808" cy="400110"/>
          </a:xfrm>
        </p:grpSpPr>
        <p:sp>
          <p:nvSpPr>
            <p:cNvPr id="77" name="Oval 76">
              <a:extLst>
                <a:ext uri="{FF2B5EF4-FFF2-40B4-BE49-F238E27FC236}">
                  <a16:creationId xmlns:a16="http://schemas.microsoft.com/office/drawing/2014/main" id="{1F987A2B-5CB5-E240-8DED-EF895CCBB632}"/>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31F5D53D-68AF-B040-A823-A780224E9CAE}"/>
                </a:ext>
              </a:extLst>
            </p:cNvPr>
            <p:cNvSpPr txBox="1"/>
            <p:nvPr/>
          </p:nvSpPr>
          <p:spPr>
            <a:xfrm>
              <a:off x="8706678" y="4002157"/>
              <a:ext cx="314510" cy="400110"/>
            </a:xfrm>
            <a:prstGeom prst="rect">
              <a:avLst/>
            </a:prstGeom>
            <a:noFill/>
          </p:spPr>
          <p:txBody>
            <a:bodyPr wrap="none" rtlCol="0">
              <a:spAutoFit/>
            </a:bodyPr>
            <a:lstStyle/>
            <a:p>
              <a:r>
                <a:rPr lang="en-US" sz="2000" dirty="0">
                  <a:solidFill>
                    <a:srgbClr val="C00000"/>
                  </a:solidFill>
                </a:rPr>
                <a:t>2</a:t>
              </a:r>
            </a:p>
          </p:txBody>
        </p:sp>
      </p:grpSp>
      <p:sp>
        <p:nvSpPr>
          <p:cNvPr id="83" name="TextBox 82">
            <a:extLst>
              <a:ext uri="{FF2B5EF4-FFF2-40B4-BE49-F238E27FC236}">
                <a16:creationId xmlns:a16="http://schemas.microsoft.com/office/drawing/2014/main" id="{59765673-67F3-2843-8E34-43EBF54EB057}"/>
              </a:ext>
            </a:extLst>
          </p:cNvPr>
          <p:cNvSpPr txBox="1"/>
          <p:nvPr/>
        </p:nvSpPr>
        <p:spPr>
          <a:xfrm>
            <a:off x="703847" y="4342477"/>
            <a:ext cx="3311356" cy="338554"/>
          </a:xfrm>
          <a:prstGeom prst="rect">
            <a:avLst/>
          </a:prstGeom>
          <a:noFill/>
        </p:spPr>
        <p:txBody>
          <a:bodyPr wrap="none" rtlCol="0">
            <a:spAutoFit/>
          </a:bodyPr>
          <a:lstStyle/>
          <a:p>
            <a:r>
              <a:rPr lang="zh-CN" altLang="en-US" sz="1600" dirty="0">
                <a:solidFill>
                  <a:srgbClr val="C00000"/>
                </a:solidFill>
                <a:latin typeface="微软雅黑" pitchFamily="34" charset="-122"/>
                <a:ea typeface="微软雅黑" pitchFamily="34" charset="-122"/>
              </a:rPr>
              <a:t>生成相互认证和共享对称密钥阶段</a:t>
            </a:r>
            <a:endParaRPr lang="en-US" altLang="en-US" sz="1600" dirty="0">
              <a:solidFill>
                <a:srgbClr val="C00000"/>
              </a:solidFill>
              <a:latin typeface="微软雅黑" pitchFamily="34" charset="-122"/>
              <a:ea typeface="微软雅黑" pitchFamily="34" charset="-122"/>
            </a:endParaRPr>
          </a:p>
        </p:txBody>
      </p:sp>
      <p:grpSp>
        <p:nvGrpSpPr>
          <p:cNvPr id="47" name="Group 24">
            <a:extLst>
              <a:ext uri="{FF2B5EF4-FFF2-40B4-BE49-F238E27FC236}">
                <a16:creationId xmlns:a16="http://schemas.microsoft.com/office/drawing/2014/main" id="{D9FEDA11-FEB3-134B-8FDF-1ABD944FC187}"/>
              </a:ext>
            </a:extLst>
          </p:cNvPr>
          <p:cNvGrpSpPr/>
          <p:nvPr/>
        </p:nvGrpSpPr>
        <p:grpSpPr>
          <a:xfrm>
            <a:off x="966353" y="4832809"/>
            <a:ext cx="10894342" cy="1876922"/>
            <a:chOff x="966353" y="3836505"/>
            <a:chExt cx="10894342" cy="1876922"/>
          </a:xfrm>
        </p:grpSpPr>
        <p:grpSp>
          <p:nvGrpSpPr>
            <p:cNvPr id="50" name="Group 79">
              <a:extLst>
                <a:ext uri="{FF2B5EF4-FFF2-40B4-BE49-F238E27FC236}">
                  <a16:creationId xmlns:a16="http://schemas.microsoft.com/office/drawing/2014/main" id="{43A8DBCA-22E5-6642-A2C0-D4C9BAC4FD14}"/>
                </a:ext>
              </a:extLst>
            </p:cNvPr>
            <p:cNvGrpSpPr/>
            <p:nvPr/>
          </p:nvGrpSpPr>
          <p:grpSpPr>
            <a:xfrm>
              <a:off x="966353" y="4545497"/>
              <a:ext cx="357808" cy="400110"/>
              <a:chOff x="8692366" y="4002157"/>
              <a:chExt cx="357808" cy="400110"/>
            </a:xfrm>
          </p:grpSpPr>
          <p:sp>
            <p:nvSpPr>
              <p:cNvPr id="81" name="Oval 80">
                <a:extLst>
                  <a:ext uri="{FF2B5EF4-FFF2-40B4-BE49-F238E27FC236}">
                    <a16:creationId xmlns:a16="http://schemas.microsoft.com/office/drawing/2014/main" id="{C21056AA-ECEE-274B-A798-8C339D997AED}"/>
                  </a:ext>
                </a:extLst>
              </p:cNvPr>
              <p:cNvSpPr/>
              <p:nvPr/>
            </p:nvSpPr>
            <p:spPr>
              <a:xfrm>
                <a:off x="8692366" y="4016470"/>
                <a:ext cx="357808" cy="357808"/>
              </a:xfrm>
              <a:prstGeom prst="ellipse">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latin typeface="微软雅黑" pitchFamily="34" charset="-122"/>
                  <a:ea typeface="微软雅黑" pitchFamily="34" charset="-122"/>
                </a:endParaRPr>
              </a:p>
            </p:txBody>
          </p:sp>
          <p:sp>
            <p:nvSpPr>
              <p:cNvPr id="82" name="TextBox 81">
                <a:extLst>
                  <a:ext uri="{FF2B5EF4-FFF2-40B4-BE49-F238E27FC236}">
                    <a16:creationId xmlns:a16="http://schemas.microsoft.com/office/drawing/2014/main" id="{553890B6-10A7-944C-ACE4-B0C968AC8D70}"/>
                  </a:ext>
                </a:extLst>
              </p:cNvPr>
              <p:cNvSpPr txBox="1"/>
              <p:nvPr/>
            </p:nvSpPr>
            <p:spPr>
              <a:xfrm>
                <a:off x="8706678" y="4002157"/>
                <a:ext cx="335348" cy="400110"/>
              </a:xfrm>
              <a:prstGeom prst="rect">
                <a:avLst/>
              </a:prstGeom>
              <a:noFill/>
            </p:spPr>
            <p:txBody>
              <a:bodyPr wrap="none" rtlCol="0">
                <a:spAutoFit/>
              </a:bodyPr>
              <a:lstStyle/>
              <a:p>
                <a:r>
                  <a:rPr lang="en-US" sz="2000" dirty="0">
                    <a:solidFill>
                      <a:srgbClr val="7030A0"/>
                    </a:solidFill>
                    <a:latin typeface="微软雅黑" pitchFamily="34" charset="-122"/>
                    <a:ea typeface="微软雅黑" pitchFamily="34" charset="-122"/>
                  </a:rPr>
                  <a:t>3</a:t>
                </a:r>
              </a:p>
            </p:txBody>
          </p:sp>
        </p:grpSp>
        <p:cxnSp>
          <p:nvCxnSpPr>
            <p:cNvPr id="84" name="Straight Arrow Connector 83">
              <a:extLst>
                <a:ext uri="{FF2B5EF4-FFF2-40B4-BE49-F238E27FC236}">
                  <a16:creationId xmlns:a16="http://schemas.microsoft.com/office/drawing/2014/main" id="{699016FD-4C4E-F841-8F09-96B26479FA4A}"/>
                </a:ext>
              </a:extLst>
            </p:cNvPr>
            <p:cNvCxnSpPr>
              <a:cxnSpLocks/>
            </p:cNvCxnSpPr>
            <p:nvPr/>
          </p:nvCxnSpPr>
          <p:spPr>
            <a:xfrm>
              <a:off x="5387008" y="4048539"/>
              <a:ext cx="3597966" cy="0"/>
            </a:xfrm>
            <a:prstGeom prst="straightConnector1">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3" name="Group 84">
              <a:extLst>
                <a:ext uri="{FF2B5EF4-FFF2-40B4-BE49-F238E27FC236}">
                  <a16:creationId xmlns:a16="http://schemas.microsoft.com/office/drawing/2014/main" id="{020538B7-5F3B-554A-A8B3-A58F73636402}"/>
                </a:ext>
              </a:extLst>
            </p:cNvPr>
            <p:cNvGrpSpPr/>
            <p:nvPr/>
          </p:nvGrpSpPr>
          <p:grpSpPr>
            <a:xfrm>
              <a:off x="7176053" y="3836505"/>
              <a:ext cx="357808" cy="400110"/>
              <a:chOff x="8680174" y="4002157"/>
              <a:chExt cx="357808" cy="400110"/>
            </a:xfrm>
          </p:grpSpPr>
          <p:sp>
            <p:nvSpPr>
              <p:cNvPr id="86" name="Oval 85">
                <a:extLst>
                  <a:ext uri="{FF2B5EF4-FFF2-40B4-BE49-F238E27FC236}">
                    <a16:creationId xmlns:a16="http://schemas.microsoft.com/office/drawing/2014/main" id="{94B32336-680D-A949-913F-EC3988552CAB}"/>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87" name="TextBox 86">
                <a:extLst>
                  <a:ext uri="{FF2B5EF4-FFF2-40B4-BE49-F238E27FC236}">
                    <a16:creationId xmlns:a16="http://schemas.microsoft.com/office/drawing/2014/main" id="{6201D18B-9A6D-8D4D-B060-58D261CF9383}"/>
                  </a:ext>
                </a:extLst>
              </p:cNvPr>
              <p:cNvSpPr txBox="1"/>
              <p:nvPr/>
            </p:nvSpPr>
            <p:spPr>
              <a:xfrm>
                <a:off x="8693426" y="4002157"/>
                <a:ext cx="335348" cy="400110"/>
              </a:xfrm>
              <a:prstGeom prst="rect">
                <a:avLst/>
              </a:prstGeom>
              <a:noFill/>
            </p:spPr>
            <p:txBody>
              <a:bodyPr wrap="none" rtlCol="0">
                <a:spAutoFit/>
              </a:bodyPr>
              <a:lstStyle/>
              <a:p>
                <a:r>
                  <a:rPr lang="en-US" sz="2000" dirty="0">
                    <a:solidFill>
                      <a:srgbClr val="C00000"/>
                    </a:solidFill>
                    <a:latin typeface="微软雅黑" pitchFamily="34" charset="-122"/>
                    <a:ea typeface="微软雅黑" pitchFamily="34" charset="-122"/>
                  </a:rPr>
                  <a:t>3</a:t>
                </a:r>
              </a:p>
            </p:txBody>
          </p:sp>
        </p:grpSp>
        <p:sp>
          <p:nvSpPr>
            <p:cNvPr id="88" name="TextBox 87">
              <a:extLst>
                <a:ext uri="{FF2B5EF4-FFF2-40B4-BE49-F238E27FC236}">
                  <a16:creationId xmlns:a16="http://schemas.microsoft.com/office/drawing/2014/main" id="{FD3CB45F-60DC-9F4E-A1A9-6DADAB1980D1}"/>
                </a:ext>
              </a:extLst>
            </p:cNvPr>
            <p:cNvSpPr txBox="1"/>
            <p:nvPr/>
          </p:nvSpPr>
          <p:spPr>
            <a:xfrm>
              <a:off x="2771033" y="3855588"/>
              <a:ext cx="2236510" cy="338554"/>
            </a:xfrm>
            <a:prstGeom prst="rect">
              <a:avLst/>
            </a:prstGeom>
            <a:noFill/>
          </p:spPr>
          <p:txBody>
            <a:bodyPr wrap="none" rtlCol="0">
              <a:spAutoFit/>
            </a:bodyPr>
            <a:lstStyle/>
            <a:p>
              <a:r>
                <a:rPr lang="zh-CN" altLang="en-US" sz="1600" dirty="0">
                  <a:solidFill>
                    <a:srgbClr val="C00000"/>
                  </a:solidFill>
                  <a:latin typeface="微软雅黑" pitchFamily="34" charset="-122"/>
                  <a:ea typeface="微软雅黑" pitchFamily="34" charset="-122"/>
                </a:rPr>
                <a:t>对称共享密钥分配阶段</a:t>
              </a:r>
              <a:endParaRPr lang="en-US" sz="1600" dirty="0">
                <a:solidFill>
                  <a:srgbClr val="C00000"/>
                </a:solidFill>
                <a:latin typeface="微软雅黑" pitchFamily="34" charset="-122"/>
                <a:ea typeface="微软雅黑" pitchFamily="34" charset="-122"/>
              </a:endParaRPr>
            </a:p>
          </p:txBody>
        </p:sp>
        <p:sp>
          <p:nvSpPr>
            <p:cNvPr id="89" name="TextBox 88">
              <a:extLst>
                <a:ext uri="{FF2B5EF4-FFF2-40B4-BE49-F238E27FC236}">
                  <a16:creationId xmlns:a16="http://schemas.microsoft.com/office/drawing/2014/main" id="{E0DA78C4-709F-9148-B1BD-EB70722E7B5C}"/>
                </a:ext>
              </a:extLst>
            </p:cNvPr>
            <p:cNvSpPr txBox="1"/>
            <p:nvPr/>
          </p:nvSpPr>
          <p:spPr>
            <a:xfrm>
              <a:off x="1431235" y="4451543"/>
              <a:ext cx="10429460" cy="1261884"/>
            </a:xfrm>
            <a:prstGeom prst="rect">
              <a:avLst/>
            </a:prstGeom>
            <a:noFill/>
          </p:spPr>
          <p:txBody>
            <a:bodyPr wrap="square" rtlCol="0">
              <a:spAutoFit/>
            </a:bodyPr>
            <a:lstStyle/>
            <a:p>
              <a:r>
                <a:rPr lang="zh-CN" altLang="en-US" sz="2800" dirty="0">
                  <a:solidFill>
                    <a:srgbClr val="7030A0"/>
                  </a:solidFill>
                  <a:latin typeface="微软雅黑" pitchFamily="34" charset="-122"/>
                  <a:ea typeface="微软雅黑" pitchFamily="34" charset="-122"/>
                </a:rPr>
                <a:t>对称共享密钥分配阶段</a:t>
              </a:r>
              <a:r>
                <a:rPr lang="en-US" sz="2800" dirty="0">
                  <a:latin typeface="微软雅黑" pitchFamily="34" charset="-122"/>
                  <a:ea typeface="微软雅黑" pitchFamily="34" charset="-122"/>
                </a:rPr>
                <a:t>(</a:t>
              </a:r>
              <a:r>
                <a:rPr lang="zh-CN" altLang="en-US" sz="2800" dirty="0">
                  <a:latin typeface="微软雅黑" pitchFamily="34" charset="-122"/>
                  <a:ea typeface="微软雅黑" pitchFamily="34" charset="-122"/>
                </a:rPr>
                <a:t>如 用于</a:t>
              </a:r>
              <a:r>
                <a:rPr lang="en-US" sz="2800" dirty="0">
                  <a:latin typeface="微软雅黑" pitchFamily="34" charset="-122"/>
                  <a:ea typeface="微软雅黑" pitchFamily="34" charset="-122"/>
                </a:rPr>
                <a:t>AES</a:t>
              </a:r>
              <a:r>
                <a:rPr lang="zh-CN" altLang="en-US" sz="2800" dirty="0">
                  <a:latin typeface="微软雅黑" pitchFamily="34" charset="-122"/>
                  <a:ea typeface="微软雅黑" pitchFamily="34" charset="-122"/>
                </a:rPr>
                <a:t>加密</a:t>
              </a:r>
              <a:r>
                <a:rPr lang="en-US" sz="2800" dirty="0">
                  <a:latin typeface="微软雅黑" pitchFamily="34" charset="-122"/>
                  <a:ea typeface="微软雅黑" pitchFamily="34" charset="-122"/>
                </a:rPr>
                <a:t>)</a:t>
              </a:r>
            </a:p>
            <a:p>
              <a:pPr marL="457200" indent="-274638">
                <a:buClr>
                  <a:srgbClr val="7030A0"/>
                </a:buClr>
                <a:buFont typeface="Wingdings" pitchFamily="2" charset="2"/>
                <a:buChar char="§"/>
              </a:pPr>
              <a:r>
                <a:rPr lang="zh-CN" altLang="en-US" sz="2400" dirty="0">
                  <a:latin typeface="微软雅黑" pitchFamily="34" charset="-122"/>
                  <a:ea typeface="微软雅黑" pitchFamily="34" charset="-122"/>
                </a:rPr>
                <a:t>在移动终端和认证服务器之间生成相同的密钥</a:t>
              </a:r>
              <a:endParaRPr lang="en-US" sz="2400" dirty="0">
                <a:latin typeface="微软雅黑" pitchFamily="34" charset="-122"/>
                <a:ea typeface="微软雅黑" pitchFamily="34" charset="-122"/>
              </a:endParaRPr>
            </a:p>
            <a:p>
              <a:pPr marL="457200" indent="-274638">
                <a:buClr>
                  <a:srgbClr val="7030A0"/>
                </a:buClr>
                <a:buFont typeface="Wingdings" pitchFamily="2" charset="2"/>
                <a:buChar char="§"/>
              </a:pPr>
              <a:r>
                <a:rPr lang="en-US" altLang="zh-CN" sz="2400" dirty="0">
                  <a:latin typeface="微软雅黑" pitchFamily="34" charset="-122"/>
                  <a:ea typeface="微软雅黑" pitchFamily="34" charset="-122"/>
                </a:rPr>
                <a:t>AS</a:t>
              </a:r>
              <a:r>
                <a:rPr lang="zh-CN" altLang="en-US" sz="2400" dirty="0">
                  <a:latin typeface="微软雅黑" pitchFamily="34" charset="-122"/>
                  <a:ea typeface="微软雅黑" pitchFamily="34" charset="-122"/>
                </a:rPr>
                <a:t>通知</a:t>
              </a:r>
              <a:r>
                <a:rPr lang="en-US" altLang="zh-CN" sz="2400" dirty="0">
                  <a:latin typeface="微软雅黑" pitchFamily="34" charset="-122"/>
                  <a:ea typeface="微软雅黑" pitchFamily="34" charset="-122"/>
                </a:rPr>
                <a:t>AP</a:t>
              </a:r>
              <a:r>
                <a:rPr lang="zh-CN" altLang="en-US" sz="2400" dirty="0">
                  <a:latin typeface="微软雅黑" pitchFamily="34" charset="-122"/>
                  <a:ea typeface="微软雅黑" pitchFamily="34" charset="-122"/>
                </a:rPr>
                <a:t>共享对称会话</a:t>
              </a:r>
              <a:endParaRPr lang="en-US" sz="2400" dirty="0">
                <a:latin typeface="微软雅黑" pitchFamily="34" charset="-122"/>
                <a:ea typeface="微软雅黑" pitchFamily="34" charset="-122"/>
              </a:endParaRPr>
            </a:p>
          </p:txBody>
        </p:sp>
      </p:grpSp>
      <p:sp>
        <p:nvSpPr>
          <p:cNvPr id="92" name="标题 1">
            <a:extLst>
              <a:ext uri="{FF2B5EF4-FFF2-40B4-BE49-F238E27FC236}">
                <a16:creationId xmlns:a16="http://schemas.microsoft.com/office/drawing/2014/main" id="{47F01938-2389-4B6E-95BA-CC27C5AB9F7E}"/>
              </a:ext>
            </a:extLst>
          </p:cNvPr>
          <p:cNvSpPr>
            <a:spLocks noGrp="1"/>
          </p:cNvSpPr>
          <p:nvPr>
            <p:ph type="title"/>
          </p:nvPr>
        </p:nvSpPr>
        <p:spPr>
          <a:xfrm>
            <a:off x="1307508" y="365126"/>
            <a:ext cx="8220812" cy="879086"/>
          </a:xfrm>
        </p:spPr>
        <p:txBody>
          <a:bodyPr>
            <a:normAutofit/>
          </a:bodyPr>
          <a:lstStyle/>
          <a:p>
            <a:r>
              <a:rPr lang="zh-CN" altLang="en-US" dirty="0"/>
              <a:t>无线网络安全 </a:t>
            </a:r>
            <a:r>
              <a:rPr lang="en-US" altLang="zh-CN" sz="3200" dirty="0"/>
              <a:t>(9/11)</a:t>
            </a:r>
            <a:endParaRPr lang="zh-CN" altLang="en-US" sz="4400" dirty="0"/>
          </a:p>
        </p:txBody>
      </p:sp>
      <p:sp>
        <p:nvSpPr>
          <p:cNvPr id="94" name="Oval 23">
            <a:extLst>
              <a:ext uri="{FF2B5EF4-FFF2-40B4-BE49-F238E27FC236}">
                <a16:creationId xmlns:a16="http://schemas.microsoft.com/office/drawing/2014/main" id="{E42D0EE5-5BEC-41BA-AC38-4E8D795D8670}"/>
              </a:ext>
            </a:extLst>
          </p:cNvPr>
          <p:cNvSpPr>
            <a:spLocks noChangeArrowheads="1"/>
          </p:cNvSpPr>
          <p:nvPr/>
        </p:nvSpPr>
        <p:spPr bwMode="auto">
          <a:xfrm>
            <a:off x="3990279" y="1968467"/>
            <a:ext cx="2260799" cy="1917733"/>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微软雅黑" panose="020B0503020204020204" pitchFamily="34" charset="-122"/>
              <a:ea typeface="微软雅黑" panose="020B0503020204020204" pitchFamily="34" charset="-122"/>
            </a:endParaRPr>
          </a:p>
        </p:txBody>
      </p:sp>
      <p:grpSp>
        <p:nvGrpSpPr>
          <p:cNvPr id="95" name="Group 356">
            <a:extLst>
              <a:ext uri="{FF2B5EF4-FFF2-40B4-BE49-F238E27FC236}">
                <a16:creationId xmlns:a16="http://schemas.microsoft.com/office/drawing/2014/main" id="{F2A34727-8113-4656-8230-280BD312B981}"/>
              </a:ext>
            </a:extLst>
          </p:cNvPr>
          <p:cNvGrpSpPr>
            <a:grpSpLocks/>
          </p:cNvGrpSpPr>
          <p:nvPr/>
        </p:nvGrpSpPr>
        <p:grpSpPr bwMode="auto">
          <a:xfrm>
            <a:off x="5495865" y="3020326"/>
            <a:ext cx="436562" cy="498475"/>
            <a:chOff x="313" y="1497"/>
            <a:chExt cx="1152" cy="1014"/>
          </a:xfrm>
        </p:grpSpPr>
        <p:pic>
          <p:nvPicPr>
            <p:cNvPr id="96" name="Picture 354" descr="laptop_stylized_small">
              <a:extLst>
                <a:ext uri="{FF2B5EF4-FFF2-40B4-BE49-F238E27FC236}">
                  <a16:creationId xmlns:a16="http://schemas.microsoft.com/office/drawing/2014/main" id="{85338178-D9DB-4A49-B5E8-F675D9B1C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7" name="Picture 355" descr="antenna_stylized">
              <a:extLst>
                <a:ext uri="{FF2B5EF4-FFF2-40B4-BE49-F238E27FC236}">
                  <a16:creationId xmlns:a16="http://schemas.microsoft.com/office/drawing/2014/main" id="{5E6C9077-AAE1-492A-A5F8-C2CC80C3C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8" name="Group 403">
            <a:extLst>
              <a:ext uri="{FF2B5EF4-FFF2-40B4-BE49-F238E27FC236}">
                <a16:creationId xmlns:a16="http://schemas.microsoft.com/office/drawing/2014/main" id="{E868FF26-024B-4409-8C57-B27A34A3E900}"/>
              </a:ext>
            </a:extLst>
          </p:cNvPr>
          <p:cNvGrpSpPr>
            <a:grpSpLocks/>
          </p:cNvGrpSpPr>
          <p:nvPr/>
        </p:nvGrpSpPr>
        <p:grpSpPr bwMode="auto">
          <a:xfrm>
            <a:off x="5023898" y="2191334"/>
            <a:ext cx="446088" cy="382587"/>
            <a:chOff x="2751" y="1851"/>
            <a:chExt cx="462" cy="478"/>
          </a:xfrm>
        </p:grpSpPr>
        <p:pic>
          <p:nvPicPr>
            <p:cNvPr id="99" name="Picture 364" descr="iphone_stylized_small">
              <a:extLst>
                <a:ext uri="{FF2B5EF4-FFF2-40B4-BE49-F238E27FC236}">
                  <a16:creationId xmlns:a16="http://schemas.microsoft.com/office/drawing/2014/main" id="{3C24F1EB-41E5-4B62-AF02-938F72E839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 name="Picture 402" descr="antenna_radiation_stylized">
              <a:extLst>
                <a:ext uri="{FF2B5EF4-FFF2-40B4-BE49-F238E27FC236}">
                  <a16:creationId xmlns:a16="http://schemas.microsoft.com/office/drawing/2014/main" id="{FB88F508-DF91-4192-AC1D-8BDBF2A239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1" name="Group 356">
            <a:extLst>
              <a:ext uri="{FF2B5EF4-FFF2-40B4-BE49-F238E27FC236}">
                <a16:creationId xmlns:a16="http://schemas.microsoft.com/office/drawing/2014/main" id="{A42373D5-9580-47F2-A911-464C37B41A95}"/>
              </a:ext>
            </a:extLst>
          </p:cNvPr>
          <p:cNvGrpSpPr>
            <a:grpSpLocks/>
          </p:cNvGrpSpPr>
          <p:nvPr/>
        </p:nvGrpSpPr>
        <p:grpSpPr bwMode="auto">
          <a:xfrm>
            <a:off x="4318892" y="2297696"/>
            <a:ext cx="438150" cy="498475"/>
            <a:chOff x="313" y="1497"/>
            <a:chExt cx="1152" cy="1014"/>
          </a:xfrm>
        </p:grpSpPr>
        <p:pic>
          <p:nvPicPr>
            <p:cNvPr id="102" name="Picture 354" descr="laptop_stylized_small">
              <a:extLst>
                <a:ext uri="{FF2B5EF4-FFF2-40B4-BE49-F238E27FC236}">
                  <a16:creationId xmlns:a16="http://schemas.microsoft.com/office/drawing/2014/main" id="{FB7E244B-C711-4684-8F62-45E705598A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 name="Picture 355" descr="antenna_stylized">
              <a:extLst>
                <a:ext uri="{FF2B5EF4-FFF2-40B4-BE49-F238E27FC236}">
                  <a16:creationId xmlns:a16="http://schemas.microsoft.com/office/drawing/2014/main" id="{29A63A89-4FC4-446A-A441-30C2FFEE5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4" name="Right Arrow 22">
            <a:extLst>
              <a:ext uri="{FF2B5EF4-FFF2-40B4-BE49-F238E27FC236}">
                <a16:creationId xmlns:a16="http://schemas.microsoft.com/office/drawing/2014/main" id="{80A428C8-A442-4FDD-B86F-A3B461B7B1EC}"/>
              </a:ext>
            </a:extLst>
          </p:cNvPr>
          <p:cNvSpPr/>
          <p:nvPr/>
        </p:nvSpPr>
        <p:spPr>
          <a:xfrm>
            <a:off x="3381179" y="3029519"/>
            <a:ext cx="1215337" cy="342800"/>
          </a:xfrm>
          <a:prstGeom prst="rightArrow">
            <a:avLst/>
          </a:prstGeom>
          <a:gradFill flip="none" rotWithShape="1">
            <a:gsLst>
              <a:gs pos="0">
                <a:schemeClr val="bg1"/>
              </a:gs>
              <a:gs pos="100000">
                <a:srgbClr val="0000A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05" name="AutoShape 25">
            <a:extLst>
              <a:ext uri="{FF2B5EF4-FFF2-40B4-BE49-F238E27FC236}">
                <a16:creationId xmlns:a16="http://schemas.microsoft.com/office/drawing/2014/main" id="{344C1777-8681-4209-A262-5C22CE833A8D}"/>
              </a:ext>
            </a:extLst>
          </p:cNvPr>
          <p:cNvSpPr>
            <a:spLocks noChangeAspect="1" noChangeArrowheads="1" noTextEdit="1"/>
          </p:cNvSpPr>
          <p:nvPr/>
        </p:nvSpPr>
        <p:spPr bwMode="auto">
          <a:xfrm>
            <a:off x="5010164" y="2258391"/>
            <a:ext cx="98742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06" name="Line 55">
            <a:extLst>
              <a:ext uri="{FF2B5EF4-FFF2-40B4-BE49-F238E27FC236}">
                <a16:creationId xmlns:a16="http://schemas.microsoft.com/office/drawing/2014/main" id="{6BF93871-451B-4FE4-BF76-E11DD7510922}"/>
              </a:ext>
            </a:extLst>
          </p:cNvPr>
          <p:cNvSpPr>
            <a:spLocks noChangeShapeType="1"/>
          </p:cNvSpPr>
          <p:nvPr/>
        </p:nvSpPr>
        <p:spPr bwMode="auto">
          <a:xfrm>
            <a:off x="5314964" y="3037854"/>
            <a:ext cx="3744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07" name="Text Box 57">
            <a:extLst>
              <a:ext uri="{FF2B5EF4-FFF2-40B4-BE49-F238E27FC236}">
                <a16:creationId xmlns:a16="http://schemas.microsoft.com/office/drawing/2014/main" id="{3E52D5D1-08E7-485D-8418-0295EBBA7539}"/>
              </a:ext>
            </a:extLst>
          </p:cNvPr>
          <p:cNvSpPr txBox="1">
            <a:spLocks noChangeArrowheads="1"/>
          </p:cNvSpPr>
          <p:nvPr/>
        </p:nvSpPr>
        <p:spPr bwMode="auto">
          <a:xfrm>
            <a:off x="4379409" y="3376902"/>
            <a:ext cx="129234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zh-CN" altLang="en-US" dirty="0">
                <a:solidFill>
                  <a:srgbClr val="CC0000"/>
                </a:solidFill>
                <a:latin typeface="微软雅黑" panose="020B0503020204020204" pitchFamily="34" charset="-122"/>
                <a:ea typeface="微软雅黑" panose="020B0503020204020204" pitchFamily="34" charset="-122"/>
                <a:cs typeface="Arial" charset="0"/>
              </a:rPr>
              <a:t>接入点</a:t>
            </a:r>
            <a:r>
              <a:rPr lang="en-US" altLang="zh-CN" dirty="0">
                <a:solidFill>
                  <a:srgbClr val="CC0000"/>
                </a:solidFill>
                <a:latin typeface="微软雅黑" panose="020B0503020204020204" pitchFamily="34" charset="-122"/>
                <a:ea typeface="微软雅黑" panose="020B0503020204020204" pitchFamily="34" charset="-122"/>
                <a:cs typeface="Arial" charset="0"/>
              </a:rPr>
              <a:t>AP</a:t>
            </a:r>
            <a:endParaRPr lang="en-US" sz="1600" dirty="0">
              <a:latin typeface="微软雅黑" panose="020B0503020204020204" pitchFamily="34" charset="-122"/>
              <a:ea typeface="微软雅黑" panose="020B0503020204020204" pitchFamily="34" charset="-122"/>
              <a:cs typeface="Arial" charset="0"/>
            </a:endParaRPr>
          </a:p>
        </p:txBody>
      </p:sp>
      <p:sp>
        <p:nvSpPr>
          <p:cNvPr id="108" name="Text Box 58">
            <a:extLst>
              <a:ext uri="{FF2B5EF4-FFF2-40B4-BE49-F238E27FC236}">
                <a16:creationId xmlns:a16="http://schemas.microsoft.com/office/drawing/2014/main" id="{95AF220B-6BA5-4BE7-987E-3DA1FBD26BA4}"/>
              </a:ext>
            </a:extLst>
          </p:cNvPr>
          <p:cNvSpPr txBox="1">
            <a:spLocks noChangeArrowheads="1"/>
          </p:cNvSpPr>
          <p:nvPr/>
        </p:nvSpPr>
        <p:spPr bwMode="auto">
          <a:xfrm>
            <a:off x="9445447" y="2850154"/>
            <a:ext cx="17956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zh-CN" altLang="en-US" dirty="0">
                <a:solidFill>
                  <a:srgbClr val="CC0000"/>
                </a:solidFill>
                <a:latin typeface="微软雅黑" panose="020B0503020204020204" pitchFamily="34" charset="-122"/>
                <a:ea typeface="微软雅黑" panose="020B0503020204020204" pitchFamily="34" charset="-122"/>
                <a:cs typeface="Arial" charset="0"/>
              </a:rPr>
              <a:t>认证服务器</a:t>
            </a:r>
            <a:r>
              <a:rPr lang="en-US" altLang="zh-CN" dirty="0">
                <a:solidFill>
                  <a:srgbClr val="CC0000"/>
                </a:solidFill>
                <a:latin typeface="微软雅黑" panose="020B0503020204020204" pitchFamily="34" charset="-122"/>
                <a:ea typeface="微软雅黑" panose="020B0503020204020204" pitchFamily="34" charset="-122"/>
                <a:cs typeface="Arial" charset="0"/>
              </a:rPr>
              <a:t>AS</a:t>
            </a:r>
            <a:endParaRPr lang="en-US" sz="1600" dirty="0">
              <a:latin typeface="微软雅黑" panose="020B0503020204020204" pitchFamily="34" charset="-122"/>
              <a:ea typeface="微软雅黑" panose="020B0503020204020204" pitchFamily="34" charset="-122"/>
              <a:cs typeface="Arial" charset="0"/>
            </a:endParaRPr>
          </a:p>
        </p:txBody>
      </p:sp>
      <p:grpSp>
        <p:nvGrpSpPr>
          <p:cNvPr id="109" name="Group 356">
            <a:extLst>
              <a:ext uri="{FF2B5EF4-FFF2-40B4-BE49-F238E27FC236}">
                <a16:creationId xmlns:a16="http://schemas.microsoft.com/office/drawing/2014/main" id="{BC63920A-EA0B-48F0-A0FB-9B315464F7E5}"/>
              </a:ext>
            </a:extLst>
          </p:cNvPr>
          <p:cNvGrpSpPr>
            <a:grpSpLocks/>
          </p:cNvGrpSpPr>
          <p:nvPr/>
        </p:nvGrpSpPr>
        <p:grpSpPr bwMode="auto">
          <a:xfrm>
            <a:off x="2793088" y="2477631"/>
            <a:ext cx="804863" cy="852488"/>
            <a:chOff x="313" y="1407"/>
            <a:chExt cx="1152" cy="1104"/>
          </a:xfrm>
        </p:grpSpPr>
        <p:pic>
          <p:nvPicPr>
            <p:cNvPr id="110" name="Picture 354" descr="laptop_stylized_small">
              <a:extLst>
                <a:ext uri="{FF2B5EF4-FFF2-40B4-BE49-F238E27FC236}">
                  <a16:creationId xmlns:a16="http://schemas.microsoft.com/office/drawing/2014/main" id="{B11833A6-6D1F-431A-A4A1-B7AB0A2994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 name="Picture 355" descr="antenna_stylized">
              <a:extLst>
                <a:ext uri="{FF2B5EF4-FFF2-40B4-BE49-F238E27FC236}">
                  <a16:creationId xmlns:a16="http://schemas.microsoft.com/office/drawing/2014/main" id="{CF090E2F-170F-44C5-9558-A4AAE57683B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2" name="Group 361">
            <a:extLst>
              <a:ext uri="{FF2B5EF4-FFF2-40B4-BE49-F238E27FC236}">
                <a16:creationId xmlns:a16="http://schemas.microsoft.com/office/drawing/2014/main" id="{03876B12-8417-45C2-9807-465E63155D23}"/>
              </a:ext>
            </a:extLst>
          </p:cNvPr>
          <p:cNvGrpSpPr>
            <a:grpSpLocks/>
          </p:cNvGrpSpPr>
          <p:nvPr/>
        </p:nvGrpSpPr>
        <p:grpSpPr bwMode="auto">
          <a:xfrm>
            <a:off x="4632021" y="2663839"/>
            <a:ext cx="965200" cy="693737"/>
            <a:chOff x="2967" y="478"/>
            <a:chExt cx="788" cy="625"/>
          </a:xfrm>
        </p:grpSpPr>
        <p:pic>
          <p:nvPicPr>
            <p:cNvPr id="113" name="Picture 358" descr="access_point_stylized_small">
              <a:extLst>
                <a:ext uri="{FF2B5EF4-FFF2-40B4-BE49-F238E27FC236}">
                  <a16:creationId xmlns:a16="http://schemas.microsoft.com/office/drawing/2014/main" id="{3E7F3199-C3F5-466E-9796-660BDB3A5F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4" name="Picture 360" descr="antenna_radiation_stylized">
              <a:extLst>
                <a:ext uri="{FF2B5EF4-FFF2-40B4-BE49-F238E27FC236}">
                  <a16:creationId xmlns:a16="http://schemas.microsoft.com/office/drawing/2014/main" id="{E036574D-F955-414F-8A19-E820A26F58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5" name="Group 249">
            <a:extLst>
              <a:ext uri="{FF2B5EF4-FFF2-40B4-BE49-F238E27FC236}">
                <a16:creationId xmlns:a16="http://schemas.microsoft.com/office/drawing/2014/main" id="{4FF78E2F-FE08-445C-A685-FFE06B2466F6}"/>
              </a:ext>
            </a:extLst>
          </p:cNvPr>
          <p:cNvGrpSpPr>
            <a:grpSpLocks/>
          </p:cNvGrpSpPr>
          <p:nvPr/>
        </p:nvGrpSpPr>
        <p:grpSpPr bwMode="auto">
          <a:xfrm>
            <a:off x="8770951" y="2594589"/>
            <a:ext cx="466725" cy="793750"/>
            <a:chOff x="4140" y="429"/>
            <a:chExt cx="1425" cy="2396"/>
          </a:xfrm>
        </p:grpSpPr>
        <p:sp>
          <p:nvSpPr>
            <p:cNvPr id="116" name="Freeform 250">
              <a:extLst>
                <a:ext uri="{FF2B5EF4-FFF2-40B4-BE49-F238E27FC236}">
                  <a16:creationId xmlns:a16="http://schemas.microsoft.com/office/drawing/2014/main" id="{6599452C-24D4-416F-AB02-A8C881EB170B}"/>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17" name="Rectangle 251">
              <a:extLst>
                <a:ext uri="{FF2B5EF4-FFF2-40B4-BE49-F238E27FC236}">
                  <a16:creationId xmlns:a16="http://schemas.microsoft.com/office/drawing/2014/main" id="{FFF3E7A2-8A62-44FC-97CF-7FA500DFC584}"/>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18" name="Freeform 252">
              <a:extLst>
                <a:ext uri="{FF2B5EF4-FFF2-40B4-BE49-F238E27FC236}">
                  <a16:creationId xmlns:a16="http://schemas.microsoft.com/office/drawing/2014/main" id="{1DB5A658-0552-462E-99E4-8192B840273C}"/>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19" name="Freeform 253">
              <a:extLst>
                <a:ext uri="{FF2B5EF4-FFF2-40B4-BE49-F238E27FC236}">
                  <a16:creationId xmlns:a16="http://schemas.microsoft.com/office/drawing/2014/main" id="{08BA3D1E-1FB2-4F3E-B978-1FF11ECDD5F6}"/>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20" name="Rectangle 254">
              <a:extLst>
                <a:ext uri="{FF2B5EF4-FFF2-40B4-BE49-F238E27FC236}">
                  <a16:creationId xmlns:a16="http://schemas.microsoft.com/office/drawing/2014/main" id="{342F97D7-1C8E-4C04-AAF0-E5813241130F}"/>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21" name="Group 255">
              <a:extLst>
                <a:ext uri="{FF2B5EF4-FFF2-40B4-BE49-F238E27FC236}">
                  <a16:creationId xmlns:a16="http://schemas.microsoft.com/office/drawing/2014/main" id="{1F9166B2-2B62-4569-9E92-6377581EDA38}"/>
                </a:ext>
              </a:extLst>
            </p:cNvPr>
            <p:cNvGrpSpPr>
              <a:grpSpLocks/>
            </p:cNvGrpSpPr>
            <p:nvPr/>
          </p:nvGrpSpPr>
          <p:grpSpPr bwMode="auto">
            <a:xfrm>
              <a:off x="4749" y="668"/>
              <a:ext cx="581" cy="145"/>
              <a:chOff x="614" y="2568"/>
              <a:chExt cx="725" cy="139"/>
            </a:xfrm>
          </p:grpSpPr>
          <p:sp>
            <p:nvSpPr>
              <p:cNvPr id="146" name="AutoShape 256">
                <a:extLst>
                  <a:ext uri="{FF2B5EF4-FFF2-40B4-BE49-F238E27FC236}">
                    <a16:creationId xmlns:a16="http://schemas.microsoft.com/office/drawing/2014/main" id="{88238514-6313-4F63-85EE-295DBAEB8E45}"/>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47" name="AutoShape 257">
                <a:extLst>
                  <a:ext uri="{FF2B5EF4-FFF2-40B4-BE49-F238E27FC236}">
                    <a16:creationId xmlns:a16="http://schemas.microsoft.com/office/drawing/2014/main" id="{F21F5541-3FD9-4B65-93E0-AE335FE0EB56}"/>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22" name="Rectangle 258">
              <a:extLst>
                <a:ext uri="{FF2B5EF4-FFF2-40B4-BE49-F238E27FC236}">
                  <a16:creationId xmlns:a16="http://schemas.microsoft.com/office/drawing/2014/main" id="{1E1814BE-2C51-4B24-84C0-FC3A79608E42}"/>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23" name="Group 259">
              <a:extLst>
                <a:ext uri="{FF2B5EF4-FFF2-40B4-BE49-F238E27FC236}">
                  <a16:creationId xmlns:a16="http://schemas.microsoft.com/office/drawing/2014/main" id="{859F7E9B-CAE1-48A4-A7BE-E1FEEBB4AEA1}"/>
                </a:ext>
              </a:extLst>
            </p:cNvPr>
            <p:cNvGrpSpPr>
              <a:grpSpLocks/>
            </p:cNvGrpSpPr>
            <p:nvPr/>
          </p:nvGrpSpPr>
          <p:grpSpPr bwMode="auto">
            <a:xfrm>
              <a:off x="4747" y="994"/>
              <a:ext cx="581" cy="134"/>
              <a:chOff x="614" y="2568"/>
              <a:chExt cx="725" cy="139"/>
            </a:xfrm>
          </p:grpSpPr>
          <p:sp>
            <p:nvSpPr>
              <p:cNvPr id="144" name="AutoShape 260">
                <a:extLst>
                  <a:ext uri="{FF2B5EF4-FFF2-40B4-BE49-F238E27FC236}">
                    <a16:creationId xmlns:a16="http://schemas.microsoft.com/office/drawing/2014/main" id="{6E2F3932-B40B-4EE2-9B31-9901AEE956A0}"/>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45" name="AutoShape 261">
                <a:extLst>
                  <a:ext uri="{FF2B5EF4-FFF2-40B4-BE49-F238E27FC236}">
                    <a16:creationId xmlns:a16="http://schemas.microsoft.com/office/drawing/2014/main" id="{03FEAC3C-24C6-4F4A-A825-A76196EED158}"/>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24" name="Rectangle 262">
              <a:extLst>
                <a:ext uri="{FF2B5EF4-FFF2-40B4-BE49-F238E27FC236}">
                  <a16:creationId xmlns:a16="http://schemas.microsoft.com/office/drawing/2014/main" id="{BE81DD55-6E27-4B8F-9078-02E4D05379D3}"/>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5" name="Rectangle 263">
              <a:extLst>
                <a:ext uri="{FF2B5EF4-FFF2-40B4-BE49-F238E27FC236}">
                  <a16:creationId xmlns:a16="http://schemas.microsoft.com/office/drawing/2014/main" id="{0CE92CFA-0CB9-4217-A4BD-6E94D4A0E29B}"/>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26" name="Group 264">
              <a:extLst>
                <a:ext uri="{FF2B5EF4-FFF2-40B4-BE49-F238E27FC236}">
                  <a16:creationId xmlns:a16="http://schemas.microsoft.com/office/drawing/2014/main" id="{84A6F870-CA33-4890-9987-A8E32F0AF41A}"/>
                </a:ext>
              </a:extLst>
            </p:cNvPr>
            <p:cNvGrpSpPr>
              <a:grpSpLocks/>
            </p:cNvGrpSpPr>
            <p:nvPr/>
          </p:nvGrpSpPr>
          <p:grpSpPr bwMode="auto">
            <a:xfrm>
              <a:off x="4735" y="1627"/>
              <a:ext cx="582" cy="151"/>
              <a:chOff x="614" y="2568"/>
              <a:chExt cx="725" cy="139"/>
            </a:xfrm>
          </p:grpSpPr>
          <p:sp>
            <p:nvSpPr>
              <p:cNvPr id="142" name="AutoShape 265">
                <a:extLst>
                  <a:ext uri="{FF2B5EF4-FFF2-40B4-BE49-F238E27FC236}">
                    <a16:creationId xmlns:a16="http://schemas.microsoft.com/office/drawing/2014/main" id="{2037C43D-637F-49E2-AA2C-BB39602D4C1F}"/>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43" name="AutoShape 266">
                <a:extLst>
                  <a:ext uri="{FF2B5EF4-FFF2-40B4-BE49-F238E27FC236}">
                    <a16:creationId xmlns:a16="http://schemas.microsoft.com/office/drawing/2014/main" id="{252BF2A9-A4CC-44B1-84BA-427E4AD7ACAA}"/>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27" name="Freeform 267">
              <a:extLst>
                <a:ext uri="{FF2B5EF4-FFF2-40B4-BE49-F238E27FC236}">
                  <a16:creationId xmlns:a16="http://schemas.microsoft.com/office/drawing/2014/main" id="{C393CBAD-979D-428C-8147-C65BF0DFA7BF}"/>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grpSp>
          <p:nvGrpSpPr>
            <p:cNvPr id="128" name="Group 268">
              <a:extLst>
                <a:ext uri="{FF2B5EF4-FFF2-40B4-BE49-F238E27FC236}">
                  <a16:creationId xmlns:a16="http://schemas.microsoft.com/office/drawing/2014/main" id="{C79F7A2F-23E1-43B4-A1F0-BC894142D50D}"/>
                </a:ext>
              </a:extLst>
            </p:cNvPr>
            <p:cNvGrpSpPr>
              <a:grpSpLocks/>
            </p:cNvGrpSpPr>
            <p:nvPr/>
          </p:nvGrpSpPr>
          <p:grpSpPr bwMode="auto">
            <a:xfrm>
              <a:off x="4739" y="1327"/>
              <a:ext cx="582" cy="139"/>
              <a:chOff x="614" y="2568"/>
              <a:chExt cx="725" cy="139"/>
            </a:xfrm>
          </p:grpSpPr>
          <p:sp>
            <p:nvSpPr>
              <p:cNvPr id="140" name="AutoShape 269">
                <a:extLst>
                  <a:ext uri="{FF2B5EF4-FFF2-40B4-BE49-F238E27FC236}">
                    <a16:creationId xmlns:a16="http://schemas.microsoft.com/office/drawing/2014/main" id="{EF538382-DB0F-40B2-82AC-CC1CC2A6D0E1}"/>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41" name="AutoShape 270">
                <a:extLst>
                  <a:ext uri="{FF2B5EF4-FFF2-40B4-BE49-F238E27FC236}">
                    <a16:creationId xmlns:a16="http://schemas.microsoft.com/office/drawing/2014/main" id="{3FC913ED-B710-4416-9692-5CB0DB27202B}"/>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29" name="Rectangle 271">
              <a:extLst>
                <a:ext uri="{FF2B5EF4-FFF2-40B4-BE49-F238E27FC236}">
                  <a16:creationId xmlns:a16="http://schemas.microsoft.com/office/drawing/2014/main" id="{D9CAB45F-9C2F-4918-8DE2-E7D685B0E0A4}"/>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0" name="Freeform 272">
              <a:extLst>
                <a:ext uri="{FF2B5EF4-FFF2-40B4-BE49-F238E27FC236}">
                  <a16:creationId xmlns:a16="http://schemas.microsoft.com/office/drawing/2014/main" id="{436CF55B-D560-4662-90BC-82E1DE445CB6}"/>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31" name="Freeform 273">
              <a:extLst>
                <a:ext uri="{FF2B5EF4-FFF2-40B4-BE49-F238E27FC236}">
                  <a16:creationId xmlns:a16="http://schemas.microsoft.com/office/drawing/2014/main" id="{C2C279EF-1F99-4D8F-94AF-66A985B61DBA}"/>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32" name="Oval 274">
              <a:extLst>
                <a:ext uri="{FF2B5EF4-FFF2-40B4-BE49-F238E27FC236}">
                  <a16:creationId xmlns:a16="http://schemas.microsoft.com/office/drawing/2014/main" id="{89F7C54D-0B4F-496C-BC17-01FBDF19C964}"/>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3" name="Freeform 275">
              <a:extLst>
                <a:ext uri="{FF2B5EF4-FFF2-40B4-BE49-F238E27FC236}">
                  <a16:creationId xmlns:a16="http://schemas.microsoft.com/office/drawing/2014/main" id="{4F20D933-20DA-4F56-AAD0-2CAD1F97A315}"/>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34" name="AutoShape 276">
              <a:extLst>
                <a:ext uri="{FF2B5EF4-FFF2-40B4-BE49-F238E27FC236}">
                  <a16:creationId xmlns:a16="http://schemas.microsoft.com/office/drawing/2014/main" id="{2EEA068A-7C97-4520-B1EC-717FCAB9152C}"/>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5" name="AutoShape 277">
              <a:extLst>
                <a:ext uri="{FF2B5EF4-FFF2-40B4-BE49-F238E27FC236}">
                  <a16:creationId xmlns:a16="http://schemas.microsoft.com/office/drawing/2014/main" id="{4050A3F6-BF73-44FE-B48D-BA970EB5D36B}"/>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6" name="Oval 278">
              <a:extLst>
                <a:ext uri="{FF2B5EF4-FFF2-40B4-BE49-F238E27FC236}">
                  <a16:creationId xmlns:a16="http://schemas.microsoft.com/office/drawing/2014/main" id="{F888D276-B921-4EBA-A258-C2691A8FBD85}"/>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7" name="Oval 279">
              <a:extLst>
                <a:ext uri="{FF2B5EF4-FFF2-40B4-BE49-F238E27FC236}">
                  <a16:creationId xmlns:a16="http://schemas.microsoft.com/office/drawing/2014/main" id="{B3A9E2FF-D063-47B1-B128-528BC603D014}"/>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latin typeface="微软雅黑" panose="020B0503020204020204" pitchFamily="34" charset="-122"/>
                <a:ea typeface="微软雅黑" panose="020B0503020204020204" pitchFamily="34" charset="-122"/>
                <a:cs typeface="Arial" charset="0"/>
              </a:endParaRPr>
            </a:p>
          </p:txBody>
        </p:sp>
        <p:sp>
          <p:nvSpPr>
            <p:cNvPr id="138" name="Oval 280">
              <a:extLst>
                <a:ext uri="{FF2B5EF4-FFF2-40B4-BE49-F238E27FC236}">
                  <a16:creationId xmlns:a16="http://schemas.microsoft.com/office/drawing/2014/main" id="{968C67AB-B741-4240-9F3D-B91E5D756480}"/>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9" name="Rectangle 281">
              <a:extLst>
                <a:ext uri="{FF2B5EF4-FFF2-40B4-BE49-F238E27FC236}">
                  <a16:creationId xmlns:a16="http://schemas.microsoft.com/office/drawing/2014/main" id="{48CFB3D1-AC67-4646-BF04-3D2EB36BE5DB}"/>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grpSp>
        <p:nvGrpSpPr>
          <p:cNvPr id="148" name="Group 26">
            <a:extLst>
              <a:ext uri="{FF2B5EF4-FFF2-40B4-BE49-F238E27FC236}">
                <a16:creationId xmlns:a16="http://schemas.microsoft.com/office/drawing/2014/main" id="{BF33FAAA-7214-4C91-97B6-55E022E0CACA}"/>
              </a:ext>
            </a:extLst>
          </p:cNvPr>
          <p:cNvGrpSpPr>
            <a:grpSpLocks/>
          </p:cNvGrpSpPr>
          <p:nvPr/>
        </p:nvGrpSpPr>
        <p:grpSpPr bwMode="auto">
          <a:xfrm>
            <a:off x="6543445" y="2411372"/>
            <a:ext cx="1844461" cy="1341538"/>
            <a:chOff x="3885" y="1392"/>
            <a:chExt cx="1488" cy="1110"/>
          </a:xfrm>
        </p:grpSpPr>
        <p:sp>
          <p:nvSpPr>
            <p:cNvPr id="149" name="Freeform 27">
              <a:extLst>
                <a:ext uri="{FF2B5EF4-FFF2-40B4-BE49-F238E27FC236}">
                  <a16:creationId xmlns:a16="http://schemas.microsoft.com/office/drawing/2014/main" id="{D19052FE-26F0-4D72-9FDB-CAEBDC6888D9}"/>
                </a:ext>
              </a:extLst>
            </p:cNvPr>
            <p:cNvSpPr>
              <a:spLocks/>
            </p:cNvSpPr>
            <p:nvPr/>
          </p:nvSpPr>
          <p:spPr bwMode="auto">
            <a:xfrm>
              <a:off x="3885"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微软雅黑" panose="020B0503020204020204" pitchFamily="34" charset="-122"/>
                <a:ea typeface="微软雅黑" panose="020B0503020204020204" pitchFamily="34" charset="-122"/>
              </a:endParaRPr>
            </a:p>
          </p:txBody>
        </p:sp>
        <p:sp>
          <p:nvSpPr>
            <p:cNvPr id="150" name="Text Box 28">
              <a:extLst>
                <a:ext uri="{FF2B5EF4-FFF2-40B4-BE49-F238E27FC236}">
                  <a16:creationId xmlns:a16="http://schemas.microsoft.com/office/drawing/2014/main" id="{ABCC1B82-08F8-4F3B-80D2-B705EE432418}"/>
                </a:ext>
              </a:extLst>
            </p:cNvPr>
            <p:cNvSpPr txBox="1">
              <a:spLocks noChangeArrowheads="1"/>
            </p:cNvSpPr>
            <p:nvPr/>
          </p:nvSpPr>
          <p:spPr bwMode="auto">
            <a:xfrm>
              <a:off x="4258" y="1798"/>
              <a:ext cx="811" cy="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zh-CN" altLang="en-US" sz="1600" dirty="0">
                  <a:latin typeface="微软雅黑" panose="020B0503020204020204" pitchFamily="34" charset="-122"/>
                  <a:ea typeface="微软雅黑" panose="020B0503020204020204" pitchFamily="34" charset="-122"/>
                  <a:cs typeface="Arial" charset="0"/>
                </a:rPr>
                <a:t>有线网络</a:t>
              </a:r>
              <a:endParaRPr lang="en-US" sz="1600" dirty="0">
                <a:latin typeface="微软雅黑" panose="020B0503020204020204" pitchFamily="34" charset="-122"/>
                <a:ea typeface="微软雅黑" panose="020B0503020204020204" pitchFamily="34" charset="-122"/>
                <a:cs typeface="Arial" charset="0"/>
              </a:endParaRPr>
            </a:p>
          </p:txBody>
        </p:sp>
      </p:grpSp>
      <p:sp>
        <p:nvSpPr>
          <p:cNvPr id="151" name="Text Box 60">
            <a:extLst>
              <a:ext uri="{FF2B5EF4-FFF2-40B4-BE49-F238E27FC236}">
                <a16:creationId xmlns:a16="http://schemas.microsoft.com/office/drawing/2014/main" id="{3F18A638-343A-45E3-9E38-4BC540C98502}"/>
              </a:ext>
            </a:extLst>
          </p:cNvPr>
          <p:cNvSpPr txBox="1">
            <a:spLocks noChangeArrowheads="1"/>
          </p:cNvSpPr>
          <p:nvPr/>
        </p:nvSpPr>
        <p:spPr bwMode="auto">
          <a:xfrm>
            <a:off x="1348757" y="2712900"/>
            <a:ext cx="192564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zh-CN" altLang="en-US"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移动终端</a:t>
            </a:r>
            <a:r>
              <a:rPr lang="en-US" altLang="zh-CN"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STA</a:t>
            </a:r>
            <a:endParaRPr lang="en-US" sz="1600" dirty="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93" name="日期占位符 9">
            <a:extLst>
              <a:ext uri="{FF2B5EF4-FFF2-40B4-BE49-F238E27FC236}">
                <a16:creationId xmlns:a16="http://schemas.microsoft.com/office/drawing/2014/main" id="{49732E41-0C47-4E27-97F7-4BF0421D1E30}"/>
              </a:ext>
            </a:extLst>
          </p:cNvPr>
          <p:cNvSpPr>
            <a:spLocks noGrp="1"/>
          </p:cNvSpPr>
          <p:nvPr>
            <p:ph type="dt" sz="half" idx="10"/>
          </p:nvPr>
        </p:nvSpPr>
        <p:spPr>
          <a:xfrm>
            <a:off x="197335" y="6489303"/>
            <a:ext cx="2743200" cy="365125"/>
          </a:xfrm>
        </p:spPr>
        <p:txBody>
          <a:bodyPr/>
          <a:lstStyle/>
          <a:p>
            <a:r>
              <a:rPr kumimoji="1" lang="en-US" altLang="zh-CN" dirty="0"/>
              <a:t>8.6.4 </a:t>
            </a:r>
            <a:r>
              <a:rPr kumimoji="1" lang="zh-CN" altLang="en-US" dirty="0"/>
              <a:t>无线安全</a:t>
            </a:r>
          </a:p>
        </p:txBody>
      </p:sp>
      <p:sp>
        <p:nvSpPr>
          <p:cNvPr id="90" name="灯片编号占位符 3">
            <a:extLst>
              <a:ext uri="{FF2B5EF4-FFF2-40B4-BE49-F238E27FC236}">
                <a16:creationId xmlns:a16="http://schemas.microsoft.com/office/drawing/2014/main" id="{E3D60506-0701-40A4-8428-FBC94D86A3DA}"/>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162</a:t>
            </a:fld>
            <a:endParaRPr kumimoji="1" lang="zh-CN" altLang="en-US" dirty="0"/>
          </a:p>
        </p:txBody>
      </p:sp>
    </p:spTree>
    <p:extLst>
      <p:ext uri="{BB962C8B-B14F-4D97-AF65-F5344CB8AC3E}">
        <p14:creationId xmlns:p14="http://schemas.microsoft.com/office/powerpoint/2010/main" val="1397807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Arrow Connector 3">
            <a:extLst>
              <a:ext uri="{FF2B5EF4-FFF2-40B4-BE49-F238E27FC236}">
                <a16:creationId xmlns:a16="http://schemas.microsoft.com/office/drawing/2014/main" id="{4C7E932A-BBDB-48C5-A0AF-C8F7DDD60964}"/>
              </a:ext>
            </a:extLst>
          </p:cNvPr>
          <p:cNvCxnSpPr/>
          <p:nvPr/>
        </p:nvCxnSpPr>
        <p:spPr>
          <a:xfrm>
            <a:off x="3525078" y="3974913"/>
            <a:ext cx="18818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1204045"/>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sz="3600" b="0" dirty="0">
                <a:solidFill>
                  <a:srgbClr val="7030A0"/>
                </a:solidFill>
                <a:latin typeface="微软雅黑" pitchFamily="34" charset="-122"/>
                <a:ea typeface="微软雅黑" pitchFamily="34" charset="-122"/>
              </a:rPr>
              <a:t>802.11</a:t>
            </a:r>
            <a:r>
              <a:rPr lang="en-US" altLang="zh-CN" sz="3600" b="0" dirty="0">
                <a:solidFill>
                  <a:srgbClr val="7030A0"/>
                </a:solidFill>
                <a:latin typeface="微软雅黑" pitchFamily="34" charset="-122"/>
                <a:ea typeface="微软雅黑" pitchFamily="34" charset="-122"/>
              </a:rPr>
              <a:t>i</a:t>
            </a:r>
            <a:r>
              <a:rPr lang="en-US" sz="3600" b="0" dirty="0">
                <a:solidFill>
                  <a:srgbClr val="7030A0"/>
                </a:solidFill>
                <a:latin typeface="微软雅黑" pitchFamily="34" charset="-122"/>
                <a:ea typeface="微软雅黑" pitchFamily="34" charset="-122"/>
              </a:rPr>
              <a:t>: </a:t>
            </a:r>
            <a:r>
              <a:rPr lang="zh-CN" altLang="en-US" sz="3600" b="0" dirty="0">
                <a:solidFill>
                  <a:srgbClr val="7030A0"/>
                </a:solidFill>
                <a:latin typeface="微软雅黑" pitchFamily="34" charset="-122"/>
                <a:ea typeface="微软雅黑" pitchFamily="34" charset="-122"/>
              </a:rPr>
              <a:t>认证和加密</a:t>
            </a:r>
            <a:endParaRPr lang="en-US" sz="3600" b="0" dirty="0">
              <a:solidFill>
                <a:srgbClr val="7030A0"/>
              </a:solidFill>
              <a:latin typeface="微软雅黑" pitchFamily="34" charset="-122"/>
              <a:ea typeface="微软雅黑" pitchFamily="34" charset="-122"/>
            </a:endParaRPr>
          </a:p>
        </p:txBody>
      </p:sp>
      <p:grpSp>
        <p:nvGrpSpPr>
          <p:cNvPr id="33" name="Group 8">
            <a:extLst>
              <a:ext uri="{FF2B5EF4-FFF2-40B4-BE49-F238E27FC236}">
                <a16:creationId xmlns:a16="http://schemas.microsoft.com/office/drawing/2014/main" id="{94B14450-DC99-C249-AFF7-8057A5F79027}"/>
              </a:ext>
            </a:extLst>
          </p:cNvPr>
          <p:cNvGrpSpPr/>
          <p:nvPr/>
        </p:nvGrpSpPr>
        <p:grpSpPr>
          <a:xfrm>
            <a:off x="4386470" y="3729609"/>
            <a:ext cx="357808" cy="400110"/>
            <a:chOff x="8680174" y="4002157"/>
            <a:chExt cx="357808" cy="400110"/>
          </a:xfrm>
        </p:grpSpPr>
        <p:sp>
          <p:nvSpPr>
            <p:cNvPr id="8" name="Oval 7">
              <a:extLst>
                <a:ext uri="{FF2B5EF4-FFF2-40B4-BE49-F238E27FC236}">
                  <a16:creationId xmlns:a16="http://schemas.microsoft.com/office/drawing/2014/main" id="{F6859D34-BDB9-EF49-BBA3-BA687AEC2099}"/>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6" name="TextBox 5">
              <a:extLst>
                <a:ext uri="{FF2B5EF4-FFF2-40B4-BE49-F238E27FC236}">
                  <a16:creationId xmlns:a16="http://schemas.microsoft.com/office/drawing/2014/main" id="{7EE9CAA5-F337-5F49-B1D9-34CA793C06F1}"/>
                </a:ext>
              </a:extLst>
            </p:cNvPr>
            <p:cNvSpPr txBox="1"/>
            <p:nvPr/>
          </p:nvSpPr>
          <p:spPr>
            <a:xfrm>
              <a:off x="8693426" y="4002157"/>
              <a:ext cx="335348" cy="400110"/>
            </a:xfrm>
            <a:prstGeom prst="rect">
              <a:avLst/>
            </a:prstGeom>
            <a:noFill/>
          </p:spPr>
          <p:txBody>
            <a:bodyPr wrap="none" rtlCol="0">
              <a:spAutoFit/>
            </a:bodyPr>
            <a:lstStyle/>
            <a:p>
              <a:r>
                <a:rPr lang="en-US" sz="2000" dirty="0">
                  <a:solidFill>
                    <a:srgbClr val="C00000"/>
                  </a:solidFill>
                  <a:latin typeface="微软雅黑" pitchFamily="34" charset="-122"/>
                  <a:ea typeface="微软雅黑" pitchFamily="34" charset="-122"/>
                </a:rPr>
                <a:t>1</a:t>
              </a:r>
            </a:p>
          </p:txBody>
        </p:sp>
      </p:grpSp>
      <p:grpSp>
        <p:nvGrpSpPr>
          <p:cNvPr id="36" name="Group 30">
            <a:extLst>
              <a:ext uri="{FF2B5EF4-FFF2-40B4-BE49-F238E27FC236}">
                <a16:creationId xmlns:a16="http://schemas.microsoft.com/office/drawing/2014/main" id="{24CED20D-9536-604B-940B-6A4866B0C05D}"/>
              </a:ext>
            </a:extLst>
          </p:cNvPr>
          <p:cNvGrpSpPr/>
          <p:nvPr/>
        </p:nvGrpSpPr>
        <p:grpSpPr>
          <a:xfrm>
            <a:off x="3597965" y="4175212"/>
            <a:ext cx="5387009" cy="530087"/>
            <a:chOff x="3597965" y="3379304"/>
            <a:chExt cx="5387009" cy="530087"/>
          </a:xfrm>
        </p:grpSpPr>
        <p:cxnSp>
          <p:nvCxnSpPr>
            <p:cNvPr id="79" name="Straight Arrow Connector 78">
              <a:extLst>
                <a:ext uri="{FF2B5EF4-FFF2-40B4-BE49-F238E27FC236}">
                  <a16:creationId xmlns:a16="http://schemas.microsoft.com/office/drawing/2014/main" id="{0A1ACB18-942C-6841-A5C1-938ED5AABD0A}"/>
                </a:ext>
              </a:extLst>
            </p:cNvPr>
            <p:cNvCxnSpPr>
              <a:cxnSpLocks/>
            </p:cNvCxnSpPr>
            <p:nvPr/>
          </p:nvCxnSpPr>
          <p:spPr>
            <a:xfrm>
              <a:off x="3597965" y="3637722"/>
              <a:ext cx="53870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27">
              <a:extLst>
                <a:ext uri="{FF2B5EF4-FFF2-40B4-BE49-F238E27FC236}">
                  <a16:creationId xmlns:a16="http://schemas.microsoft.com/office/drawing/2014/main" id="{047F9CD7-9A48-B845-85E6-3B9E5638C641}"/>
                </a:ext>
              </a:extLst>
            </p:cNvPr>
            <p:cNvGrpSpPr/>
            <p:nvPr/>
          </p:nvGrpSpPr>
          <p:grpSpPr>
            <a:xfrm>
              <a:off x="5155096" y="3379304"/>
              <a:ext cx="649357" cy="530087"/>
              <a:chOff x="6175513" y="3405809"/>
              <a:chExt cx="649357" cy="530087"/>
            </a:xfrm>
          </p:grpSpPr>
          <p:sp>
            <p:nvSpPr>
              <p:cNvPr id="5" name="Oval 4">
                <a:extLst>
                  <a:ext uri="{FF2B5EF4-FFF2-40B4-BE49-F238E27FC236}">
                    <a16:creationId xmlns:a16="http://schemas.microsoft.com/office/drawing/2014/main" id="{E0A8B836-43D8-E04D-BE22-800D30E10A33}"/>
                  </a:ext>
                </a:extLst>
              </p:cNvPr>
              <p:cNvSpPr/>
              <p:nvPr/>
            </p:nvSpPr>
            <p:spPr>
              <a:xfrm>
                <a:off x="6215270" y="3405809"/>
                <a:ext cx="516835" cy="516835"/>
              </a:xfrm>
              <a:prstGeom prst="ellipse">
                <a:avLst/>
              </a:prstGeom>
              <a:solidFill>
                <a:schemeClr val="bg1"/>
              </a:solid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7409B72-82B8-D04C-9FCF-1D8BDB58913D}"/>
                  </a:ext>
                </a:extLst>
              </p:cNvPr>
              <p:cNvSpPr/>
              <p:nvPr/>
            </p:nvSpPr>
            <p:spPr>
              <a:xfrm>
                <a:off x="6175513" y="3697357"/>
                <a:ext cx="649357" cy="238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5" name="Group 75">
            <a:extLst>
              <a:ext uri="{FF2B5EF4-FFF2-40B4-BE49-F238E27FC236}">
                <a16:creationId xmlns:a16="http://schemas.microsoft.com/office/drawing/2014/main" id="{4FEBFC8F-8B16-BA43-BB83-DF83F014E13C}"/>
              </a:ext>
            </a:extLst>
          </p:cNvPr>
          <p:cNvGrpSpPr/>
          <p:nvPr/>
        </p:nvGrpSpPr>
        <p:grpSpPr>
          <a:xfrm>
            <a:off x="4128052" y="4107296"/>
            <a:ext cx="361852" cy="400110"/>
            <a:chOff x="8680174" y="4002157"/>
            <a:chExt cx="361852" cy="400110"/>
          </a:xfrm>
        </p:grpSpPr>
        <p:sp>
          <p:nvSpPr>
            <p:cNvPr id="77" name="Oval 76">
              <a:extLst>
                <a:ext uri="{FF2B5EF4-FFF2-40B4-BE49-F238E27FC236}">
                  <a16:creationId xmlns:a16="http://schemas.microsoft.com/office/drawing/2014/main" id="{1F987A2B-5CB5-E240-8DED-EF895CCBB632}"/>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78" name="TextBox 77">
              <a:extLst>
                <a:ext uri="{FF2B5EF4-FFF2-40B4-BE49-F238E27FC236}">
                  <a16:creationId xmlns:a16="http://schemas.microsoft.com/office/drawing/2014/main" id="{31F5D53D-68AF-B040-A823-A780224E9CAE}"/>
                </a:ext>
              </a:extLst>
            </p:cNvPr>
            <p:cNvSpPr txBox="1"/>
            <p:nvPr/>
          </p:nvSpPr>
          <p:spPr>
            <a:xfrm>
              <a:off x="8706678" y="4002157"/>
              <a:ext cx="335348" cy="400110"/>
            </a:xfrm>
            <a:prstGeom prst="rect">
              <a:avLst/>
            </a:prstGeom>
            <a:noFill/>
          </p:spPr>
          <p:txBody>
            <a:bodyPr wrap="none" rtlCol="0">
              <a:spAutoFit/>
            </a:bodyPr>
            <a:lstStyle/>
            <a:p>
              <a:r>
                <a:rPr lang="en-US" sz="2000" dirty="0">
                  <a:solidFill>
                    <a:srgbClr val="C00000"/>
                  </a:solidFill>
                  <a:latin typeface="微软雅黑" pitchFamily="34" charset="-122"/>
                  <a:ea typeface="微软雅黑" pitchFamily="34" charset="-122"/>
                </a:rPr>
                <a:t>2</a:t>
              </a:r>
            </a:p>
          </p:txBody>
        </p:sp>
      </p:grpSp>
      <p:grpSp>
        <p:nvGrpSpPr>
          <p:cNvPr id="47" name="Group 79">
            <a:extLst>
              <a:ext uri="{FF2B5EF4-FFF2-40B4-BE49-F238E27FC236}">
                <a16:creationId xmlns:a16="http://schemas.microsoft.com/office/drawing/2014/main" id="{43A8DBCA-22E5-6642-A2C0-D4C9BAC4FD14}"/>
              </a:ext>
            </a:extLst>
          </p:cNvPr>
          <p:cNvGrpSpPr/>
          <p:nvPr/>
        </p:nvGrpSpPr>
        <p:grpSpPr>
          <a:xfrm>
            <a:off x="954161" y="5595551"/>
            <a:ext cx="357808" cy="400110"/>
            <a:chOff x="8680174" y="4026541"/>
            <a:chExt cx="357808" cy="400110"/>
          </a:xfrm>
        </p:grpSpPr>
        <p:sp>
          <p:nvSpPr>
            <p:cNvPr id="81" name="Oval 80">
              <a:extLst>
                <a:ext uri="{FF2B5EF4-FFF2-40B4-BE49-F238E27FC236}">
                  <a16:creationId xmlns:a16="http://schemas.microsoft.com/office/drawing/2014/main" id="{C21056AA-ECEE-274B-A798-8C339D997AED}"/>
                </a:ext>
              </a:extLst>
            </p:cNvPr>
            <p:cNvSpPr/>
            <p:nvPr/>
          </p:nvSpPr>
          <p:spPr>
            <a:xfrm>
              <a:off x="8680174" y="4028662"/>
              <a:ext cx="357808" cy="357808"/>
            </a:xfrm>
            <a:prstGeom prst="ellipse">
              <a:avLst/>
            </a:prstGeom>
            <a:solidFill>
              <a:schemeClr val="bg1"/>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553890B6-10A7-944C-ACE4-B0C968AC8D70}"/>
                </a:ext>
              </a:extLst>
            </p:cNvPr>
            <p:cNvSpPr txBox="1"/>
            <p:nvPr/>
          </p:nvSpPr>
          <p:spPr>
            <a:xfrm>
              <a:off x="8682294" y="4026541"/>
              <a:ext cx="319318" cy="400110"/>
            </a:xfrm>
            <a:prstGeom prst="rect">
              <a:avLst/>
            </a:prstGeom>
            <a:noFill/>
          </p:spPr>
          <p:txBody>
            <a:bodyPr wrap="none" rtlCol="0">
              <a:spAutoFit/>
            </a:bodyPr>
            <a:lstStyle/>
            <a:p>
              <a:r>
                <a:rPr lang="en-US" sz="2000" dirty="0">
                  <a:solidFill>
                    <a:srgbClr val="7030A0"/>
                  </a:solidFill>
                </a:rPr>
                <a:t>4</a:t>
              </a:r>
            </a:p>
          </p:txBody>
        </p:sp>
      </p:grpSp>
      <p:cxnSp>
        <p:nvCxnSpPr>
          <p:cNvPr id="84" name="Straight Arrow Connector 83">
            <a:extLst>
              <a:ext uri="{FF2B5EF4-FFF2-40B4-BE49-F238E27FC236}">
                <a16:creationId xmlns:a16="http://schemas.microsoft.com/office/drawing/2014/main" id="{699016FD-4C4E-F841-8F09-96B26479FA4A}"/>
              </a:ext>
            </a:extLst>
          </p:cNvPr>
          <p:cNvCxnSpPr>
            <a:cxnSpLocks/>
          </p:cNvCxnSpPr>
          <p:nvPr/>
        </p:nvCxnSpPr>
        <p:spPr>
          <a:xfrm>
            <a:off x="5387008" y="4817943"/>
            <a:ext cx="3597966" cy="0"/>
          </a:xfrm>
          <a:prstGeom prst="straightConnector1">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0" name="Group 84">
            <a:extLst>
              <a:ext uri="{FF2B5EF4-FFF2-40B4-BE49-F238E27FC236}">
                <a16:creationId xmlns:a16="http://schemas.microsoft.com/office/drawing/2014/main" id="{020538B7-5F3B-554A-A8B3-A58F73636402}"/>
              </a:ext>
            </a:extLst>
          </p:cNvPr>
          <p:cNvGrpSpPr/>
          <p:nvPr/>
        </p:nvGrpSpPr>
        <p:grpSpPr>
          <a:xfrm>
            <a:off x="7176053" y="4605909"/>
            <a:ext cx="357808" cy="400110"/>
            <a:chOff x="8680174" y="4002157"/>
            <a:chExt cx="357808" cy="400110"/>
          </a:xfrm>
        </p:grpSpPr>
        <p:sp>
          <p:nvSpPr>
            <p:cNvPr id="86" name="Oval 85">
              <a:extLst>
                <a:ext uri="{FF2B5EF4-FFF2-40B4-BE49-F238E27FC236}">
                  <a16:creationId xmlns:a16="http://schemas.microsoft.com/office/drawing/2014/main" id="{94B32336-680D-A949-913F-EC3988552CAB}"/>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6201D18B-9A6D-8D4D-B060-58D261CF9383}"/>
                </a:ext>
              </a:extLst>
            </p:cNvPr>
            <p:cNvSpPr txBox="1"/>
            <p:nvPr/>
          </p:nvSpPr>
          <p:spPr>
            <a:xfrm>
              <a:off x="8693426" y="4002157"/>
              <a:ext cx="314510" cy="400110"/>
            </a:xfrm>
            <a:prstGeom prst="rect">
              <a:avLst/>
            </a:prstGeom>
            <a:noFill/>
          </p:spPr>
          <p:txBody>
            <a:bodyPr wrap="none" rtlCol="0">
              <a:spAutoFit/>
            </a:bodyPr>
            <a:lstStyle/>
            <a:p>
              <a:r>
                <a:rPr lang="en-US" sz="2000" dirty="0">
                  <a:solidFill>
                    <a:srgbClr val="C00000"/>
                  </a:solidFill>
                </a:rPr>
                <a:t>3</a:t>
              </a:r>
            </a:p>
          </p:txBody>
        </p:sp>
      </p:grpSp>
      <p:sp>
        <p:nvSpPr>
          <p:cNvPr id="89" name="TextBox 88">
            <a:extLst>
              <a:ext uri="{FF2B5EF4-FFF2-40B4-BE49-F238E27FC236}">
                <a16:creationId xmlns:a16="http://schemas.microsoft.com/office/drawing/2014/main" id="{E0DA78C4-709F-9148-B1BD-EB70722E7B5C}"/>
              </a:ext>
            </a:extLst>
          </p:cNvPr>
          <p:cNvSpPr txBox="1"/>
          <p:nvPr/>
        </p:nvSpPr>
        <p:spPr>
          <a:xfrm>
            <a:off x="1431235" y="5502631"/>
            <a:ext cx="10429460" cy="1261884"/>
          </a:xfrm>
          <a:prstGeom prst="rect">
            <a:avLst/>
          </a:prstGeom>
          <a:noFill/>
        </p:spPr>
        <p:txBody>
          <a:bodyPr wrap="square" rtlCol="0">
            <a:spAutoFit/>
          </a:bodyPr>
          <a:lstStyle/>
          <a:p>
            <a:r>
              <a:rPr lang="zh-CN" altLang="en-US" sz="2800" dirty="0">
                <a:latin typeface="微软雅黑" pitchFamily="34" charset="-122"/>
                <a:ea typeface="微软雅黑" pitchFamily="34" charset="-122"/>
              </a:rPr>
              <a:t>移动终端通过</a:t>
            </a:r>
            <a:r>
              <a:rPr lang="en-US" sz="2800" dirty="0">
                <a:latin typeface="微软雅黑" pitchFamily="34" charset="-122"/>
                <a:ea typeface="微软雅黑" pitchFamily="34" charset="-122"/>
              </a:rPr>
              <a:t> AP</a:t>
            </a:r>
            <a:r>
              <a:rPr lang="zh-CN" altLang="en-US" sz="2800" dirty="0">
                <a:latin typeface="微软雅黑" pitchFamily="34" charset="-122"/>
                <a:ea typeface="微软雅黑" pitchFamily="34" charset="-122"/>
              </a:rPr>
              <a:t>与远程主机进行加密通信</a:t>
            </a:r>
            <a:endParaRPr lang="en-US" sz="2800" dirty="0">
              <a:latin typeface="微软雅黑" pitchFamily="34" charset="-122"/>
              <a:ea typeface="微软雅黑" pitchFamily="34" charset="-122"/>
            </a:endParaRPr>
          </a:p>
          <a:p>
            <a:pPr marL="457200" indent="-274638">
              <a:buClr>
                <a:srgbClr val="7030A0"/>
              </a:buClr>
              <a:buFont typeface="Wingdings" pitchFamily="2" charset="2"/>
              <a:buChar char="§"/>
            </a:pPr>
            <a:r>
              <a:rPr lang="zh-CN" altLang="en-US" sz="2400" dirty="0">
                <a:latin typeface="微软雅黑" pitchFamily="34" charset="-122"/>
                <a:ea typeface="微软雅黑" pitchFamily="34" charset="-122"/>
              </a:rPr>
              <a:t>在移动终端和认证服务器之间生成相同的密钥</a:t>
            </a:r>
            <a:endParaRPr lang="en-US" sz="2400" dirty="0">
              <a:latin typeface="微软雅黑" pitchFamily="34" charset="-122"/>
              <a:ea typeface="微软雅黑" pitchFamily="34" charset="-122"/>
            </a:endParaRPr>
          </a:p>
          <a:p>
            <a:pPr marL="457200" indent="-274638">
              <a:buClr>
                <a:srgbClr val="7030A0"/>
              </a:buClr>
              <a:buFont typeface="Wingdings" pitchFamily="2" charset="2"/>
              <a:buChar char="§"/>
            </a:pPr>
            <a:r>
              <a:rPr lang="en-US" altLang="zh-CN" sz="2400" dirty="0">
                <a:latin typeface="微软雅黑" pitchFamily="34" charset="-122"/>
                <a:ea typeface="微软雅黑" pitchFamily="34" charset="-122"/>
              </a:rPr>
              <a:t>AS</a:t>
            </a:r>
            <a:r>
              <a:rPr lang="zh-CN" altLang="en-US" sz="2400" dirty="0">
                <a:latin typeface="微软雅黑" pitchFamily="34" charset="-122"/>
                <a:ea typeface="微软雅黑" pitchFamily="34" charset="-122"/>
              </a:rPr>
              <a:t>通知</a:t>
            </a:r>
            <a:r>
              <a:rPr lang="en-US" altLang="zh-CN" sz="2400" dirty="0">
                <a:latin typeface="微软雅黑" pitchFamily="34" charset="-122"/>
                <a:ea typeface="微软雅黑" pitchFamily="34" charset="-122"/>
              </a:rPr>
              <a:t>AP</a:t>
            </a:r>
            <a:r>
              <a:rPr lang="zh-CN" altLang="en-US" sz="2400" dirty="0">
                <a:latin typeface="微软雅黑" pitchFamily="34" charset="-122"/>
                <a:ea typeface="微软雅黑" pitchFamily="34" charset="-122"/>
              </a:rPr>
              <a:t>共享对称会话</a:t>
            </a:r>
            <a:endParaRPr lang="en-US" sz="2400" dirty="0">
              <a:latin typeface="微软雅黑" pitchFamily="34" charset="-122"/>
              <a:ea typeface="微软雅黑" pitchFamily="34" charset="-122"/>
            </a:endParaRPr>
          </a:p>
        </p:txBody>
      </p:sp>
      <p:cxnSp>
        <p:nvCxnSpPr>
          <p:cNvPr id="90" name="Straight Arrow Connector 89">
            <a:extLst>
              <a:ext uri="{FF2B5EF4-FFF2-40B4-BE49-F238E27FC236}">
                <a16:creationId xmlns:a16="http://schemas.microsoft.com/office/drawing/2014/main" id="{B3644587-C44E-E94F-9AA4-B7B03861F3F2}"/>
              </a:ext>
            </a:extLst>
          </p:cNvPr>
          <p:cNvCxnSpPr/>
          <p:nvPr/>
        </p:nvCxnSpPr>
        <p:spPr>
          <a:xfrm>
            <a:off x="3558209" y="5299163"/>
            <a:ext cx="18818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 name="Group 90">
            <a:extLst>
              <a:ext uri="{FF2B5EF4-FFF2-40B4-BE49-F238E27FC236}">
                <a16:creationId xmlns:a16="http://schemas.microsoft.com/office/drawing/2014/main" id="{4C439860-F67C-364D-BF7F-DF732DCC5FC0}"/>
              </a:ext>
            </a:extLst>
          </p:cNvPr>
          <p:cNvGrpSpPr/>
          <p:nvPr/>
        </p:nvGrpSpPr>
        <p:grpSpPr>
          <a:xfrm>
            <a:off x="4419601" y="5087129"/>
            <a:ext cx="361852" cy="400110"/>
            <a:chOff x="8680174" y="4002157"/>
            <a:chExt cx="361852" cy="400110"/>
          </a:xfrm>
        </p:grpSpPr>
        <p:sp>
          <p:nvSpPr>
            <p:cNvPr id="92" name="Oval 91">
              <a:extLst>
                <a:ext uri="{FF2B5EF4-FFF2-40B4-BE49-F238E27FC236}">
                  <a16:creationId xmlns:a16="http://schemas.microsoft.com/office/drawing/2014/main" id="{4C3DA67A-1239-6948-AD79-DECA2FFCEC27}"/>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itchFamily="34" charset="-122"/>
                <a:ea typeface="微软雅黑" pitchFamily="34" charset="-122"/>
              </a:endParaRPr>
            </a:p>
          </p:txBody>
        </p:sp>
        <p:sp>
          <p:nvSpPr>
            <p:cNvPr id="93" name="TextBox 92">
              <a:extLst>
                <a:ext uri="{FF2B5EF4-FFF2-40B4-BE49-F238E27FC236}">
                  <a16:creationId xmlns:a16="http://schemas.microsoft.com/office/drawing/2014/main" id="{83038144-C7C9-9B43-9D68-C68540442C1A}"/>
                </a:ext>
              </a:extLst>
            </p:cNvPr>
            <p:cNvSpPr txBox="1"/>
            <p:nvPr/>
          </p:nvSpPr>
          <p:spPr>
            <a:xfrm>
              <a:off x="8706678" y="4002157"/>
              <a:ext cx="335348" cy="400110"/>
            </a:xfrm>
            <a:prstGeom prst="rect">
              <a:avLst/>
            </a:prstGeom>
            <a:noFill/>
          </p:spPr>
          <p:txBody>
            <a:bodyPr wrap="none" rtlCol="0">
              <a:spAutoFit/>
            </a:bodyPr>
            <a:lstStyle/>
            <a:p>
              <a:r>
                <a:rPr lang="en-US" sz="2000" dirty="0">
                  <a:solidFill>
                    <a:srgbClr val="C00000"/>
                  </a:solidFill>
                  <a:latin typeface="微软雅黑" pitchFamily="34" charset="-122"/>
                  <a:ea typeface="微软雅黑" pitchFamily="34" charset="-122"/>
                </a:rPr>
                <a:t>4</a:t>
              </a:r>
            </a:p>
          </p:txBody>
        </p:sp>
      </p:grpSp>
      <p:sp>
        <p:nvSpPr>
          <p:cNvPr id="94" name="TextBox 93">
            <a:extLst>
              <a:ext uri="{FF2B5EF4-FFF2-40B4-BE49-F238E27FC236}">
                <a16:creationId xmlns:a16="http://schemas.microsoft.com/office/drawing/2014/main" id="{66F506C4-EFF4-4045-9C68-6AB0A21787EA}"/>
              </a:ext>
            </a:extLst>
          </p:cNvPr>
          <p:cNvSpPr txBox="1"/>
          <p:nvPr/>
        </p:nvSpPr>
        <p:spPr>
          <a:xfrm>
            <a:off x="1426202" y="4966799"/>
            <a:ext cx="3057247" cy="338554"/>
          </a:xfrm>
          <a:prstGeom prst="rect">
            <a:avLst/>
          </a:prstGeom>
          <a:noFill/>
        </p:spPr>
        <p:txBody>
          <a:bodyPr wrap="none" rtlCol="0">
            <a:spAutoFit/>
          </a:bodyPr>
          <a:lstStyle/>
          <a:p>
            <a:r>
              <a:rPr lang="zh-CN" altLang="en-US" sz="1600" dirty="0">
                <a:solidFill>
                  <a:srgbClr val="C00000"/>
                </a:solidFill>
                <a:latin typeface="微软雅黑" pitchFamily="34" charset="-122"/>
                <a:ea typeface="微软雅黑" pitchFamily="34" charset="-122"/>
              </a:rPr>
              <a:t>在无线网络上进行加密通信阶段</a:t>
            </a:r>
            <a:endParaRPr lang="en-US" sz="1600" dirty="0">
              <a:solidFill>
                <a:srgbClr val="C00000"/>
              </a:solidFill>
              <a:latin typeface="微软雅黑" pitchFamily="34" charset="-122"/>
              <a:ea typeface="微软雅黑" pitchFamily="34" charset="-122"/>
            </a:endParaRPr>
          </a:p>
        </p:txBody>
      </p:sp>
      <p:sp>
        <p:nvSpPr>
          <p:cNvPr id="96" name="标题 1">
            <a:extLst>
              <a:ext uri="{FF2B5EF4-FFF2-40B4-BE49-F238E27FC236}">
                <a16:creationId xmlns:a16="http://schemas.microsoft.com/office/drawing/2014/main" id="{47F01938-2389-4B6E-95BA-CC27C5AB9F7E}"/>
              </a:ext>
            </a:extLst>
          </p:cNvPr>
          <p:cNvSpPr>
            <a:spLocks noGrp="1"/>
          </p:cNvSpPr>
          <p:nvPr>
            <p:ph type="title"/>
          </p:nvPr>
        </p:nvSpPr>
        <p:spPr>
          <a:xfrm>
            <a:off x="1307508" y="365126"/>
            <a:ext cx="8220812" cy="879086"/>
          </a:xfrm>
        </p:spPr>
        <p:txBody>
          <a:bodyPr>
            <a:normAutofit/>
          </a:bodyPr>
          <a:lstStyle/>
          <a:p>
            <a:r>
              <a:rPr lang="zh-CN" altLang="en-US" dirty="0"/>
              <a:t>无线网络安全 </a:t>
            </a:r>
            <a:r>
              <a:rPr lang="en-US" altLang="zh-CN" sz="3200" dirty="0"/>
              <a:t>(10/11)</a:t>
            </a:r>
            <a:endParaRPr lang="zh-CN" altLang="en-US" sz="4400" dirty="0"/>
          </a:p>
        </p:txBody>
      </p:sp>
      <p:sp>
        <p:nvSpPr>
          <p:cNvPr id="91" name="TextBox 90">
            <a:extLst>
              <a:ext uri="{FF2B5EF4-FFF2-40B4-BE49-F238E27FC236}">
                <a16:creationId xmlns:a16="http://schemas.microsoft.com/office/drawing/2014/main" id="{7E2F8A36-412E-DA43-B35F-8005D9D9DA46}"/>
              </a:ext>
            </a:extLst>
          </p:cNvPr>
          <p:cNvSpPr txBox="1"/>
          <p:nvPr/>
        </p:nvSpPr>
        <p:spPr>
          <a:xfrm>
            <a:off x="2616511" y="3560335"/>
            <a:ext cx="1826141" cy="338554"/>
          </a:xfrm>
          <a:prstGeom prst="rect">
            <a:avLst/>
          </a:prstGeom>
          <a:noFill/>
        </p:spPr>
        <p:txBody>
          <a:bodyPr wrap="none" rtlCol="0">
            <a:spAutoFit/>
          </a:bodyPr>
          <a:lstStyle/>
          <a:p>
            <a:r>
              <a:rPr lang="zh-CN" altLang="en-US" sz="1600" dirty="0">
                <a:solidFill>
                  <a:srgbClr val="C00000"/>
                </a:solidFill>
                <a:latin typeface="微软雅黑" pitchFamily="34" charset="-122"/>
                <a:ea typeface="微软雅黑" pitchFamily="34" charset="-122"/>
              </a:rPr>
              <a:t>安全功能发现阶段</a:t>
            </a:r>
            <a:endParaRPr lang="en-US" sz="1600" dirty="0">
              <a:solidFill>
                <a:srgbClr val="C00000"/>
              </a:solidFill>
              <a:latin typeface="微软雅黑" pitchFamily="34" charset="-122"/>
              <a:ea typeface="微软雅黑" pitchFamily="34" charset="-122"/>
            </a:endParaRPr>
          </a:p>
        </p:txBody>
      </p:sp>
      <p:sp>
        <p:nvSpPr>
          <p:cNvPr id="95" name="TextBox 94">
            <a:extLst>
              <a:ext uri="{FF2B5EF4-FFF2-40B4-BE49-F238E27FC236}">
                <a16:creationId xmlns:a16="http://schemas.microsoft.com/office/drawing/2014/main" id="{59765673-67F3-2843-8E34-43EBF54EB057}"/>
              </a:ext>
            </a:extLst>
          </p:cNvPr>
          <p:cNvSpPr txBox="1"/>
          <p:nvPr/>
        </p:nvSpPr>
        <p:spPr>
          <a:xfrm>
            <a:off x="862343" y="4115401"/>
            <a:ext cx="3311356" cy="338554"/>
          </a:xfrm>
          <a:prstGeom prst="rect">
            <a:avLst/>
          </a:prstGeom>
          <a:noFill/>
        </p:spPr>
        <p:txBody>
          <a:bodyPr wrap="none" rtlCol="0">
            <a:spAutoFit/>
          </a:bodyPr>
          <a:lstStyle/>
          <a:p>
            <a:r>
              <a:rPr lang="zh-CN" altLang="en-US" sz="1600" dirty="0">
                <a:solidFill>
                  <a:srgbClr val="C00000"/>
                </a:solidFill>
                <a:latin typeface="微软雅黑" pitchFamily="34" charset="-122"/>
                <a:ea typeface="微软雅黑" pitchFamily="34" charset="-122"/>
              </a:rPr>
              <a:t>生成相互认证和共享对称密钥阶段</a:t>
            </a:r>
            <a:endParaRPr lang="en-US" altLang="en-US" sz="1600" dirty="0">
              <a:solidFill>
                <a:srgbClr val="C00000"/>
              </a:solidFill>
              <a:latin typeface="微软雅黑" pitchFamily="34" charset="-122"/>
              <a:ea typeface="微软雅黑" pitchFamily="34" charset="-122"/>
            </a:endParaRPr>
          </a:p>
        </p:txBody>
      </p:sp>
      <p:sp>
        <p:nvSpPr>
          <p:cNvPr id="97" name="TextBox 96">
            <a:extLst>
              <a:ext uri="{FF2B5EF4-FFF2-40B4-BE49-F238E27FC236}">
                <a16:creationId xmlns:a16="http://schemas.microsoft.com/office/drawing/2014/main" id="{FD3CB45F-60DC-9F4E-A1A9-6DADAB1980D1}"/>
              </a:ext>
            </a:extLst>
          </p:cNvPr>
          <p:cNvSpPr txBox="1"/>
          <p:nvPr/>
        </p:nvSpPr>
        <p:spPr>
          <a:xfrm>
            <a:off x="3088025" y="4600432"/>
            <a:ext cx="2236510" cy="338554"/>
          </a:xfrm>
          <a:prstGeom prst="rect">
            <a:avLst/>
          </a:prstGeom>
          <a:noFill/>
        </p:spPr>
        <p:txBody>
          <a:bodyPr wrap="none" rtlCol="0">
            <a:spAutoFit/>
          </a:bodyPr>
          <a:lstStyle/>
          <a:p>
            <a:r>
              <a:rPr lang="zh-CN" altLang="en-US" sz="1600" dirty="0">
                <a:solidFill>
                  <a:srgbClr val="C00000"/>
                </a:solidFill>
                <a:latin typeface="微软雅黑" pitchFamily="34" charset="-122"/>
                <a:ea typeface="微软雅黑" pitchFamily="34" charset="-122"/>
              </a:rPr>
              <a:t>对称共享密钥分配阶段</a:t>
            </a:r>
            <a:endParaRPr lang="en-US" sz="1600" dirty="0">
              <a:solidFill>
                <a:srgbClr val="C00000"/>
              </a:solidFill>
              <a:latin typeface="微软雅黑" pitchFamily="34" charset="-122"/>
              <a:ea typeface="微软雅黑" pitchFamily="34" charset="-122"/>
            </a:endParaRPr>
          </a:p>
        </p:txBody>
      </p:sp>
      <p:sp>
        <p:nvSpPr>
          <p:cNvPr id="100" name="Oval 23">
            <a:extLst>
              <a:ext uri="{FF2B5EF4-FFF2-40B4-BE49-F238E27FC236}">
                <a16:creationId xmlns:a16="http://schemas.microsoft.com/office/drawing/2014/main" id="{DDB735B4-AABD-4B16-89D1-5B68DAE67799}"/>
              </a:ext>
            </a:extLst>
          </p:cNvPr>
          <p:cNvSpPr>
            <a:spLocks noChangeArrowheads="1"/>
          </p:cNvSpPr>
          <p:nvPr/>
        </p:nvSpPr>
        <p:spPr bwMode="auto">
          <a:xfrm>
            <a:off x="3990279" y="1922747"/>
            <a:ext cx="2260799" cy="1917733"/>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微软雅黑" panose="020B0503020204020204" pitchFamily="34" charset="-122"/>
              <a:ea typeface="微软雅黑" panose="020B0503020204020204" pitchFamily="34" charset="-122"/>
            </a:endParaRPr>
          </a:p>
        </p:txBody>
      </p:sp>
      <p:grpSp>
        <p:nvGrpSpPr>
          <p:cNvPr id="101" name="Group 356">
            <a:extLst>
              <a:ext uri="{FF2B5EF4-FFF2-40B4-BE49-F238E27FC236}">
                <a16:creationId xmlns:a16="http://schemas.microsoft.com/office/drawing/2014/main" id="{AE937A62-12CF-4BA4-B558-4D4EB92AA55C}"/>
              </a:ext>
            </a:extLst>
          </p:cNvPr>
          <p:cNvGrpSpPr>
            <a:grpSpLocks/>
          </p:cNvGrpSpPr>
          <p:nvPr/>
        </p:nvGrpSpPr>
        <p:grpSpPr bwMode="auto">
          <a:xfrm>
            <a:off x="5495865" y="2974606"/>
            <a:ext cx="436562" cy="498475"/>
            <a:chOff x="313" y="1497"/>
            <a:chExt cx="1152" cy="1014"/>
          </a:xfrm>
        </p:grpSpPr>
        <p:pic>
          <p:nvPicPr>
            <p:cNvPr id="102" name="Picture 354" descr="laptop_stylized_small">
              <a:extLst>
                <a:ext uri="{FF2B5EF4-FFF2-40B4-BE49-F238E27FC236}">
                  <a16:creationId xmlns:a16="http://schemas.microsoft.com/office/drawing/2014/main" id="{15CBF733-89E5-4F98-ACA5-634821DD3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 name="Picture 355" descr="antenna_stylized">
              <a:extLst>
                <a:ext uri="{FF2B5EF4-FFF2-40B4-BE49-F238E27FC236}">
                  <a16:creationId xmlns:a16="http://schemas.microsoft.com/office/drawing/2014/main" id="{B8B88732-F11C-4D04-9EB5-6F10323E9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4" name="Group 403">
            <a:extLst>
              <a:ext uri="{FF2B5EF4-FFF2-40B4-BE49-F238E27FC236}">
                <a16:creationId xmlns:a16="http://schemas.microsoft.com/office/drawing/2014/main" id="{2D0284D8-4F64-42F9-99F7-22F8DA902845}"/>
              </a:ext>
            </a:extLst>
          </p:cNvPr>
          <p:cNvGrpSpPr>
            <a:grpSpLocks/>
          </p:cNvGrpSpPr>
          <p:nvPr/>
        </p:nvGrpSpPr>
        <p:grpSpPr bwMode="auto">
          <a:xfrm>
            <a:off x="5023898" y="2145614"/>
            <a:ext cx="446088" cy="382587"/>
            <a:chOff x="2751" y="1851"/>
            <a:chExt cx="462" cy="478"/>
          </a:xfrm>
        </p:grpSpPr>
        <p:pic>
          <p:nvPicPr>
            <p:cNvPr id="105" name="Picture 364" descr="iphone_stylized_small">
              <a:extLst>
                <a:ext uri="{FF2B5EF4-FFF2-40B4-BE49-F238E27FC236}">
                  <a16:creationId xmlns:a16="http://schemas.microsoft.com/office/drawing/2014/main" id="{7DAA8976-7FD1-4028-A54F-78EB32CB6D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6" name="Picture 402" descr="antenna_radiation_stylized">
              <a:extLst>
                <a:ext uri="{FF2B5EF4-FFF2-40B4-BE49-F238E27FC236}">
                  <a16:creationId xmlns:a16="http://schemas.microsoft.com/office/drawing/2014/main" id="{4D51788F-B444-47B2-95DC-75818FEDEC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7" name="Group 356">
            <a:extLst>
              <a:ext uri="{FF2B5EF4-FFF2-40B4-BE49-F238E27FC236}">
                <a16:creationId xmlns:a16="http://schemas.microsoft.com/office/drawing/2014/main" id="{E1D84BE7-1940-4297-8D08-2ECA4FD102C8}"/>
              </a:ext>
            </a:extLst>
          </p:cNvPr>
          <p:cNvGrpSpPr>
            <a:grpSpLocks/>
          </p:cNvGrpSpPr>
          <p:nvPr/>
        </p:nvGrpSpPr>
        <p:grpSpPr bwMode="auto">
          <a:xfrm>
            <a:off x="4318892" y="2251976"/>
            <a:ext cx="438150" cy="498475"/>
            <a:chOff x="313" y="1497"/>
            <a:chExt cx="1152" cy="1014"/>
          </a:xfrm>
        </p:grpSpPr>
        <p:pic>
          <p:nvPicPr>
            <p:cNvPr id="108" name="Picture 354" descr="laptop_stylized_small">
              <a:extLst>
                <a:ext uri="{FF2B5EF4-FFF2-40B4-BE49-F238E27FC236}">
                  <a16:creationId xmlns:a16="http://schemas.microsoft.com/office/drawing/2014/main" id="{CA4D5AF0-6803-445A-B37B-3057282295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 name="Picture 355" descr="antenna_stylized">
              <a:extLst>
                <a:ext uri="{FF2B5EF4-FFF2-40B4-BE49-F238E27FC236}">
                  <a16:creationId xmlns:a16="http://schemas.microsoft.com/office/drawing/2014/main" id="{3E04A3A5-7816-4969-8C45-EB3371DFA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10" name="Right Arrow 22">
            <a:extLst>
              <a:ext uri="{FF2B5EF4-FFF2-40B4-BE49-F238E27FC236}">
                <a16:creationId xmlns:a16="http://schemas.microsoft.com/office/drawing/2014/main" id="{F23CD121-DB5A-4DBF-8CE5-B3525F753EAA}"/>
              </a:ext>
            </a:extLst>
          </p:cNvPr>
          <p:cNvSpPr/>
          <p:nvPr/>
        </p:nvSpPr>
        <p:spPr>
          <a:xfrm>
            <a:off x="3381179" y="2983799"/>
            <a:ext cx="1215337" cy="342800"/>
          </a:xfrm>
          <a:prstGeom prst="rightArrow">
            <a:avLst/>
          </a:prstGeom>
          <a:gradFill flip="none" rotWithShape="1">
            <a:gsLst>
              <a:gs pos="0">
                <a:schemeClr val="bg1"/>
              </a:gs>
              <a:gs pos="100000">
                <a:srgbClr val="0000A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11" name="AutoShape 25">
            <a:extLst>
              <a:ext uri="{FF2B5EF4-FFF2-40B4-BE49-F238E27FC236}">
                <a16:creationId xmlns:a16="http://schemas.microsoft.com/office/drawing/2014/main" id="{1EA185EF-D9B8-4C06-BB9F-CA98C0F2F7A1}"/>
              </a:ext>
            </a:extLst>
          </p:cNvPr>
          <p:cNvSpPr>
            <a:spLocks noChangeAspect="1" noChangeArrowheads="1" noTextEdit="1"/>
          </p:cNvSpPr>
          <p:nvPr/>
        </p:nvSpPr>
        <p:spPr bwMode="auto">
          <a:xfrm>
            <a:off x="5010164" y="2212671"/>
            <a:ext cx="98742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12" name="Line 55">
            <a:extLst>
              <a:ext uri="{FF2B5EF4-FFF2-40B4-BE49-F238E27FC236}">
                <a16:creationId xmlns:a16="http://schemas.microsoft.com/office/drawing/2014/main" id="{BD7988A8-36AA-4F6B-9663-707A073393A3}"/>
              </a:ext>
            </a:extLst>
          </p:cNvPr>
          <p:cNvSpPr>
            <a:spLocks noChangeShapeType="1"/>
          </p:cNvSpPr>
          <p:nvPr/>
        </p:nvSpPr>
        <p:spPr bwMode="auto">
          <a:xfrm>
            <a:off x="5314964" y="2992134"/>
            <a:ext cx="3744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13" name="Text Box 57">
            <a:extLst>
              <a:ext uri="{FF2B5EF4-FFF2-40B4-BE49-F238E27FC236}">
                <a16:creationId xmlns:a16="http://schemas.microsoft.com/office/drawing/2014/main" id="{363B53A7-9649-43C9-886B-427BDBE37624}"/>
              </a:ext>
            </a:extLst>
          </p:cNvPr>
          <p:cNvSpPr txBox="1">
            <a:spLocks noChangeArrowheads="1"/>
          </p:cNvSpPr>
          <p:nvPr/>
        </p:nvSpPr>
        <p:spPr bwMode="auto">
          <a:xfrm>
            <a:off x="4379409" y="3331182"/>
            <a:ext cx="129234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zh-CN" altLang="en-US" dirty="0">
                <a:solidFill>
                  <a:srgbClr val="CC0000"/>
                </a:solidFill>
                <a:latin typeface="微软雅黑" panose="020B0503020204020204" pitchFamily="34" charset="-122"/>
                <a:ea typeface="微软雅黑" panose="020B0503020204020204" pitchFamily="34" charset="-122"/>
                <a:cs typeface="Arial" charset="0"/>
              </a:rPr>
              <a:t>接入点</a:t>
            </a:r>
            <a:r>
              <a:rPr lang="en-US" altLang="zh-CN" dirty="0">
                <a:solidFill>
                  <a:srgbClr val="CC0000"/>
                </a:solidFill>
                <a:latin typeface="微软雅黑" panose="020B0503020204020204" pitchFamily="34" charset="-122"/>
                <a:ea typeface="微软雅黑" panose="020B0503020204020204" pitchFamily="34" charset="-122"/>
                <a:cs typeface="Arial" charset="0"/>
              </a:rPr>
              <a:t>AP</a:t>
            </a:r>
            <a:endParaRPr lang="en-US" sz="1600" dirty="0">
              <a:latin typeface="微软雅黑" panose="020B0503020204020204" pitchFamily="34" charset="-122"/>
              <a:ea typeface="微软雅黑" panose="020B0503020204020204" pitchFamily="34" charset="-122"/>
              <a:cs typeface="Arial" charset="0"/>
            </a:endParaRPr>
          </a:p>
        </p:txBody>
      </p:sp>
      <p:sp>
        <p:nvSpPr>
          <p:cNvPr id="114" name="Text Box 58">
            <a:extLst>
              <a:ext uri="{FF2B5EF4-FFF2-40B4-BE49-F238E27FC236}">
                <a16:creationId xmlns:a16="http://schemas.microsoft.com/office/drawing/2014/main" id="{7F418F2F-1599-4E14-99E1-F2B7881E2A82}"/>
              </a:ext>
            </a:extLst>
          </p:cNvPr>
          <p:cNvSpPr txBox="1">
            <a:spLocks noChangeArrowheads="1"/>
          </p:cNvSpPr>
          <p:nvPr/>
        </p:nvSpPr>
        <p:spPr bwMode="auto">
          <a:xfrm>
            <a:off x="9445447" y="2804434"/>
            <a:ext cx="17956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zh-CN" altLang="en-US" dirty="0">
                <a:solidFill>
                  <a:srgbClr val="CC0000"/>
                </a:solidFill>
                <a:latin typeface="微软雅黑" panose="020B0503020204020204" pitchFamily="34" charset="-122"/>
                <a:ea typeface="微软雅黑" panose="020B0503020204020204" pitchFamily="34" charset="-122"/>
                <a:cs typeface="Arial" charset="0"/>
              </a:rPr>
              <a:t>认证服务器</a:t>
            </a:r>
            <a:r>
              <a:rPr lang="en-US" altLang="zh-CN" dirty="0">
                <a:solidFill>
                  <a:srgbClr val="CC0000"/>
                </a:solidFill>
                <a:latin typeface="微软雅黑" panose="020B0503020204020204" pitchFamily="34" charset="-122"/>
                <a:ea typeface="微软雅黑" panose="020B0503020204020204" pitchFamily="34" charset="-122"/>
                <a:cs typeface="Arial" charset="0"/>
              </a:rPr>
              <a:t>AS</a:t>
            </a:r>
            <a:endParaRPr lang="en-US" sz="1600" dirty="0">
              <a:latin typeface="微软雅黑" panose="020B0503020204020204" pitchFamily="34" charset="-122"/>
              <a:ea typeface="微软雅黑" panose="020B0503020204020204" pitchFamily="34" charset="-122"/>
              <a:cs typeface="Arial" charset="0"/>
            </a:endParaRPr>
          </a:p>
        </p:txBody>
      </p:sp>
      <p:grpSp>
        <p:nvGrpSpPr>
          <p:cNvPr id="115" name="Group 356">
            <a:extLst>
              <a:ext uri="{FF2B5EF4-FFF2-40B4-BE49-F238E27FC236}">
                <a16:creationId xmlns:a16="http://schemas.microsoft.com/office/drawing/2014/main" id="{554FDAA4-C4CD-43BA-9AD7-DA841F5CE469}"/>
              </a:ext>
            </a:extLst>
          </p:cNvPr>
          <p:cNvGrpSpPr>
            <a:grpSpLocks/>
          </p:cNvGrpSpPr>
          <p:nvPr/>
        </p:nvGrpSpPr>
        <p:grpSpPr bwMode="auto">
          <a:xfrm>
            <a:off x="2793088" y="2431911"/>
            <a:ext cx="804863" cy="852488"/>
            <a:chOff x="313" y="1407"/>
            <a:chExt cx="1152" cy="1104"/>
          </a:xfrm>
        </p:grpSpPr>
        <p:pic>
          <p:nvPicPr>
            <p:cNvPr id="116" name="Picture 354" descr="laptop_stylized_small">
              <a:extLst>
                <a:ext uri="{FF2B5EF4-FFF2-40B4-BE49-F238E27FC236}">
                  <a16:creationId xmlns:a16="http://schemas.microsoft.com/office/drawing/2014/main" id="{91294CA0-BCAB-4078-A07D-34E5338DA3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7" name="Picture 355" descr="antenna_stylized">
              <a:extLst>
                <a:ext uri="{FF2B5EF4-FFF2-40B4-BE49-F238E27FC236}">
                  <a16:creationId xmlns:a16="http://schemas.microsoft.com/office/drawing/2014/main" id="{08386C0C-66FE-4464-B6B9-628CB7F38E8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8" name="Group 361">
            <a:extLst>
              <a:ext uri="{FF2B5EF4-FFF2-40B4-BE49-F238E27FC236}">
                <a16:creationId xmlns:a16="http://schemas.microsoft.com/office/drawing/2014/main" id="{8D7A796C-D279-4ECB-82BC-FC31E97F3976}"/>
              </a:ext>
            </a:extLst>
          </p:cNvPr>
          <p:cNvGrpSpPr>
            <a:grpSpLocks/>
          </p:cNvGrpSpPr>
          <p:nvPr/>
        </p:nvGrpSpPr>
        <p:grpSpPr bwMode="auto">
          <a:xfrm>
            <a:off x="4632021" y="2618119"/>
            <a:ext cx="965200" cy="693737"/>
            <a:chOff x="2967" y="478"/>
            <a:chExt cx="788" cy="625"/>
          </a:xfrm>
        </p:grpSpPr>
        <p:pic>
          <p:nvPicPr>
            <p:cNvPr id="119" name="Picture 358" descr="access_point_stylized_small">
              <a:extLst>
                <a:ext uri="{FF2B5EF4-FFF2-40B4-BE49-F238E27FC236}">
                  <a16:creationId xmlns:a16="http://schemas.microsoft.com/office/drawing/2014/main" id="{7A047D9E-4E5C-422A-85A4-43EBC38E53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0" name="Picture 360" descr="antenna_radiation_stylized">
              <a:extLst>
                <a:ext uri="{FF2B5EF4-FFF2-40B4-BE49-F238E27FC236}">
                  <a16:creationId xmlns:a16="http://schemas.microsoft.com/office/drawing/2014/main" id="{22497FB1-F118-46EB-AE98-18C42C8001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21" name="Group 249">
            <a:extLst>
              <a:ext uri="{FF2B5EF4-FFF2-40B4-BE49-F238E27FC236}">
                <a16:creationId xmlns:a16="http://schemas.microsoft.com/office/drawing/2014/main" id="{404703D9-621C-412A-A659-2153C146CBE5}"/>
              </a:ext>
            </a:extLst>
          </p:cNvPr>
          <p:cNvGrpSpPr>
            <a:grpSpLocks/>
          </p:cNvGrpSpPr>
          <p:nvPr/>
        </p:nvGrpSpPr>
        <p:grpSpPr bwMode="auto">
          <a:xfrm>
            <a:off x="8770951" y="2548869"/>
            <a:ext cx="466725" cy="793750"/>
            <a:chOff x="4140" y="429"/>
            <a:chExt cx="1425" cy="2396"/>
          </a:xfrm>
        </p:grpSpPr>
        <p:sp>
          <p:nvSpPr>
            <p:cNvPr id="122" name="Freeform 250">
              <a:extLst>
                <a:ext uri="{FF2B5EF4-FFF2-40B4-BE49-F238E27FC236}">
                  <a16:creationId xmlns:a16="http://schemas.microsoft.com/office/drawing/2014/main" id="{6A618478-7C45-4B94-A01F-242CB1CC6C0E}"/>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23" name="Rectangle 251">
              <a:extLst>
                <a:ext uri="{FF2B5EF4-FFF2-40B4-BE49-F238E27FC236}">
                  <a16:creationId xmlns:a16="http://schemas.microsoft.com/office/drawing/2014/main" id="{DD637DA2-CDCF-4EEF-B8CD-177E8AD16F4D}"/>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24" name="Freeform 252">
              <a:extLst>
                <a:ext uri="{FF2B5EF4-FFF2-40B4-BE49-F238E27FC236}">
                  <a16:creationId xmlns:a16="http://schemas.microsoft.com/office/drawing/2014/main" id="{2F4012FC-1AA9-4C7D-B587-98DC77E13261}"/>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25" name="Freeform 253">
              <a:extLst>
                <a:ext uri="{FF2B5EF4-FFF2-40B4-BE49-F238E27FC236}">
                  <a16:creationId xmlns:a16="http://schemas.microsoft.com/office/drawing/2014/main" id="{B539C2C7-EC6D-4783-AAE4-A7871778A1CE}"/>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26" name="Rectangle 254">
              <a:extLst>
                <a:ext uri="{FF2B5EF4-FFF2-40B4-BE49-F238E27FC236}">
                  <a16:creationId xmlns:a16="http://schemas.microsoft.com/office/drawing/2014/main" id="{0BAC45A7-926F-4EAE-AFED-C45DB5D27BE8}"/>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27" name="Group 255">
              <a:extLst>
                <a:ext uri="{FF2B5EF4-FFF2-40B4-BE49-F238E27FC236}">
                  <a16:creationId xmlns:a16="http://schemas.microsoft.com/office/drawing/2014/main" id="{2915AC23-536B-45BD-AAA0-6B6BE8A47B20}"/>
                </a:ext>
              </a:extLst>
            </p:cNvPr>
            <p:cNvGrpSpPr>
              <a:grpSpLocks/>
            </p:cNvGrpSpPr>
            <p:nvPr/>
          </p:nvGrpSpPr>
          <p:grpSpPr bwMode="auto">
            <a:xfrm>
              <a:off x="4749" y="668"/>
              <a:ext cx="581" cy="145"/>
              <a:chOff x="614" y="2568"/>
              <a:chExt cx="725" cy="139"/>
            </a:xfrm>
          </p:grpSpPr>
          <p:sp>
            <p:nvSpPr>
              <p:cNvPr id="152" name="AutoShape 256">
                <a:extLst>
                  <a:ext uri="{FF2B5EF4-FFF2-40B4-BE49-F238E27FC236}">
                    <a16:creationId xmlns:a16="http://schemas.microsoft.com/office/drawing/2014/main" id="{89774193-FA5D-4FA3-B71E-D10CE277FFBE}"/>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53" name="AutoShape 257">
                <a:extLst>
                  <a:ext uri="{FF2B5EF4-FFF2-40B4-BE49-F238E27FC236}">
                    <a16:creationId xmlns:a16="http://schemas.microsoft.com/office/drawing/2014/main" id="{939D1EA0-D8AD-47B2-9BFF-C1FBA2C46CE1}"/>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28" name="Rectangle 258">
              <a:extLst>
                <a:ext uri="{FF2B5EF4-FFF2-40B4-BE49-F238E27FC236}">
                  <a16:creationId xmlns:a16="http://schemas.microsoft.com/office/drawing/2014/main" id="{A6592D05-B8FA-487A-9246-B8D1817169CA}"/>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29" name="Group 259">
              <a:extLst>
                <a:ext uri="{FF2B5EF4-FFF2-40B4-BE49-F238E27FC236}">
                  <a16:creationId xmlns:a16="http://schemas.microsoft.com/office/drawing/2014/main" id="{974FCA27-4079-4459-B074-B29FEB5C36AF}"/>
                </a:ext>
              </a:extLst>
            </p:cNvPr>
            <p:cNvGrpSpPr>
              <a:grpSpLocks/>
            </p:cNvGrpSpPr>
            <p:nvPr/>
          </p:nvGrpSpPr>
          <p:grpSpPr bwMode="auto">
            <a:xfrm>
              <a:off x="4747" y="994"/>
              <a:ext cx="581" cy="134"/>
              <a:chOff x="614" y="2568"/>
              <a:chExt cx="725" cy="139"/>
            </a:xfrm>
          </p:grpSpPr>
          <p:sp>
            <p:nvSpPr>
              <p:cNvPr id="150" name="AutoShape 260">
                <a:extLst>
                  <a:ext uri="{FF2B5EF4-FFF2-40B4-BE49-F238E27FC236}">
                    <a16:creationId xmlns:a16="http://schemas.microsoft.com/office/drawing/2014/main" id="{3F05F877-80E1-45EE-ADC6-F50F8A03A72A}"/>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51" name="AutoShape 261">
                <a:extLst>
                  <a:ext uri="{FF2B5EF4-FFF2-40B4-BE49-F238E27FC236}">
                    <a16:creationId xmlns:a16="http://schemas.microsoft.com/office/drawing/2014/main" id="{2665BC40-E39C-49EA-A4DC-4F625187F639}"/>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30" name="Rectangle 262">
              <a:extLst>
                <a:ext uri="{FF2B5EF4-FFF2-40B4-BE49-F238E27FC236}">
                  <a16:creationId xmlns:a16="http://schemas.microsoft.com/office/drawing/2014/main" id="{3C2253CB-52F0-47CE-AF76-9FD185CC78DA}"/>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1" name="Rectangle 263">
              <a:extLst>
                <a:ext uri="{FF2B5EF4-FFF2-40B4-BE49-F238E27FC236}">
                  <a16:creationId xmlns:a16="http://schemas.microsoft.com/office/drawing/2014/main" id="{78B5FBAB-A57B-484B-9A73-170C41230151}"/>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nvGrpSpPr>
            <p:cNvPr id="132" name="Group 264">
              <a:extLst>
                <a:ext uri="{FF2B5EF4-FFF2-40B4-BE49-F238E27FC236}">
                  <a16:creationId xmlns:a16="http://schemas.microsoft.com/office/drawing/2014/main" id="{337EFB4D-367D-478D-A038-A8AFBD4CCAFD}"/>
                </a:ext>
              </a:extLst>
            </p:cNvPr>
            <p:cNvGrpSpPr>
              <a:grpSpLocks/>
            </p:cNvGrpSpPr>
            <p:nvPr/>
          </p:nvGrpSpPr>
          <p:grpSpPr bwMode="auto">
            <a:xfrm>
              <a:off x="4735" y="1627"/>
              <a:ext cx="582" cy="151"/>
              <a:chOff x="614" y="2568"/>
              <a:chExt cx="725" cy="139"/>
            </a:xfrm>
          </p:grpSpPr>
          <p:sp>
            <p:nvSpPr>
              <p:cNvPr id="148" name="AutoShape 265">
                <a:extLst>
                  <a:ext uri="{FF2B5EF4-FFF2-40B4-BE49-F238E27FC236}">
                    <a16:creationId xmlns:a16="http://schemas.microsoft.com/office/drawing/2014/main" id="{F12FCB16-248B-4C36-B1B7-D36CC8C72878}"/>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49" name="AutoShape 266">
                <a:extLst>
                  <a:ext uri="{FF2B5EF4-FFF2-40B4-BE49-F238E27FC236}">
                    <a16:creationId xmlns:a16="http://schemas.microsoft.com/office/drawing/2014/main" id="{9931C0C4-0215-4272-8958-8FDDF3E1506A}"/>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33" name="Freeform 267">
              <a:extLst>
                <a:ext uri="{FF2B5EF4-FFF2-40B4-BE49-F238E27FC236}">
                  <a16:creationId xmlns:a16="http://schemas.microsoft.com/office/drawing/2014/main" id="{4DD5C90B-1613-42CE-9686-BCD8D54263F0}"/>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grpSp>
          <p:nvGrpSpPr>
            <p:cNvPr id="134" name="Group 268">
              <a:extLst>
                <a:ext uri="{FF2B5EF4-FFF2-40B4-BE49-F238E27FC236}">
                  <a16:creationId xmlns:a16="http://schemas.microsoft.com/office/drawing/2014/main" id="{1B868D47-9D09-4D1D-9743-ADEC3E1F0D0D}"/>
                </a:ext>
              </a:extLst>
            </p:cNvPr>
            <p:cNvGrpSpPr>
              <a:grpSpLocks/>
            </p:cNvGrpSpPr>
            <p:nvPr/>
          </p:nvGrpSpPr>
          <p:grpSpPr bwMode="auto">
            <a:xfrm>
              <a:off x="4739" y="1327"/>
              <a:ext cx="582" cy="139"/>
              <a:chOff x="614" y="2568"/>
              <a:chExt cx="725" cy="139"/>
            </a:xfrm>
          </p:grpSpPr>
          <p:sp>
            <p:nvSpPr>
              <p:cNvPr id="146" name="AutoShape 269">
                <a:extLst>
                  <a:ext uri="{FF2B5EF4-FFF2-40B4-BE49-F238E27FC236}">
                    <a16:creationId xmlns:a16="http://schemas.microsoft.com/office/drawing/2014/main" id="{E53809A9-F69E-4A34-9CAB-99021546711A}"/>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47" name="AutoShape 270">
                <a:extLst>
                  <a:ext uri="{FF2B5EF4-FFF2-40B4-BE49-F238E27FC236}">
                    <a16:creationId xmlns:a16="http://schemas.microsoft.com/office/drawing/2014/main" id="{2D495F00-FD97-4D92-AE34-FD1014BAB72E}"/>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sp>
          <p:nvSpPr>
            <p:cNvPr id="135" name="Rectangle 271">
              <a:extLst>
                <a:ext uri="{FF2B5EF4-FFF2-40B4-BE49-F238E27FC236}">
                  <a16:creationId xmlns:a16="http://schemas.microsoft.com/office/drawing/2014/main" id="{618C11A6-E03B-4392-A3A2-89A32AECAB96}"/>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6" name="Freeform 272">
              <a:extLst>
                <a:ext uri="{FF2B5EF4-FFF2-40B4-BE49-F238E27FC236}">
                  <a16:creationId xmlns:a16="http://schemas.microsoft.com/office/drawing/2014/main" id="{B368D145-0D63-46CE-8B8D-F96F51909358}"/>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37" name="Freeform 273">
              <a:extLst>
                <a:ext uri="{FF2B5EF4-FFF2-40B4-BE49-F238E27FC236}">
                  <a16:creationId xmlns:a16="http://schemas.microsoft.com/office/drawing/2014/main" id="{AFA97A41-0A11-4D58-9341-0A01D8590116}"/>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38" name="Oval 274">
              <a:extLst>
                <a:ext uri="{FF2B5EF4-FFF2-40B4-BE49-F238E27FC236}">
                  <a16:creationId xmlns:a16="http://schemas.microsoft.com/office/drawing/2014/main" id="{54171CCD-3B34-45BE-B70E-7B599A13E698}"/>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39" name="Freeform 275">
              <a:extLst>
                <a:ext uri="{FF2B5EF4-FFF2-40B4-BE49-F238E27FC236}">
                  <a16:creationId xmlns:a16="http://schemas.microsoft.com/office/drawing/2014/main" id="{1C43AC75-040A-4943-B974-DF75072F5039}"/>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latin typeface="微软雅黑" panose="020B0503020204020204" pitchFamily="34" charset="-122"/>
                <a:ea typeface="微软雅黑" panose="020B0503020204020204" pitchFamily="34" charset="-122"/>
              </a:endParaRPr>
            </a:p>
          </p:txBody>
        </p:sp>
        <p:sp>
          <p:nvSpPr>
            <p:cNvPr id="140" name="AutoShape 276">
              <a:extLst>
                <a:ext uri="{FF2B5EF4-FFF2-40B4-BE49-F238E27FC236}">
                  <a16:creationId xmlns:a16="http://schemas.microsoft.com/office/drawing/2014/main" id="{B3EC4F23-83A3-4030-B491-8CAE98628F2E}"/>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41" name="AutoShape 277">
              <a:extLst>
                <a:ext uri="{FF2B5EF4-FFF2-40B4-BE49-F238E27FC236}">
                  <a16:creationId xmlns:a16="http://schemas.microsoft.com/office/drawing/2014/main" id="{6392BE93-9D77-4F99-9CC8-93558B667723}"/>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42" name="Oval 278">
              <a:extLst>
                <a:ext uri="{FF2B5EF4-FFF2-40B4-BE49-F238E27FC236}">
                  <a16:creationId xmlns:a16="http://schemas.microsoft.com/office/drawing/2014/main" id="{7B5970B7-3374-445E-ACC2-D70200E68F7B}"/>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43" name="Oval 279">
              <a:extLst>
                <a:ext uri="{FF2B5EF4-FFF2-40B4-BE49-F238E27FC236}">
                  <a16:creationId xmlns:a16="http://schemas.microsoft.com/office/drawing/2014/main" id="{B0D9DA1F-F364-4356-8AC0-4E5C69F2BD80}"/>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latin typeface="微软雅黑" panose="020B0503020204020204" pitchFamily="34" charset="-122"/>
                <a:ea typeface="微软雅黑" panose="020B0503020204020204" pitchFamily="34" charset="-122"/>
                <a:cs typeface="Arial" charset="0"/>
              </a:endParaRPr>
            </a:p>
          </p:txBody>
        </p:sp>
        <p:sp>
          <p:nvSpPr>
            <p:cNvPr id="144" name="Oval 280">
              <a:extLst>
                <a:ext uri="{FF2B5EF4-FFF2-40B4-BE49-F238E27FC236}">
                  <a16:creationId xmlns:a16="http://schemas.microsoft.com/office/drawing/2014/main" id="{8BD6E927-241A-48A5-83E6-450B4B6C213F}"/>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sp>
          <p:nvSpPr>
            <p:cNvPr id="145" name="Rectangle 281">
              <a:extLst>
                <a:ext uri="{FF2B5EF4-FFF2-40B4-BE49-F238E27FC236}">
                  <a16:creationId xmlns:a16="http://schemas.microsoft.com/office/drawing/2014/main" id="{3C504C96-8141-40A6-9CEE-229BF5A925E8}"/>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微软雅黑" panose="020B0503020204020204" pitchFamily="34" charset="-122"/>
                <a:ea typeface="微软雅黑" panose="020B0503020204020204" pitchFamily="34" charset="-122"/>
                <a:cs typeface="Arial" charset="0"/>
              </a:endParaRPr>
            </a:p>
          </p:txBody>
        </p:sp>
      </p:grpSp>
      <p:grpSp>
        <p:nvGrpSpPr>
          <p:cNvPr id="154" name="Group 26">
            <a:extLst>
              <a:ext uri="{FF2B5EF4-FFF2-40B4-BE49-F238E27FC236}">
                <a16:creationId xmlns:a16="http://schemas.microsoft.com/office/drawing/2014/main" id="{D8202AA9-029E-4A2C-95E1-8276164F99AB}"/>
              </a:ext>
            </a:extLst>
          </p:cNvPr>
          <p:cNvGrpSpPr>
            <a:grpSpLocks/>
          </p:cNvGrpSpPr>
          <p:nvPr/>
        </p:nvGrpSpPr>
        <p:grpSpPr bwMode="auto">
          <a:xfrm>
            <a:off x="6543445" y="2365652"/>
            <a:ext cx="1844461" cy="1341538"/>
            <a:chOff x="3885" y="1392"/>
            <a:chExt cx="1488" cy="1110"/>
          </a:xfrm>
        </p:grpSpPr>
        <p:sp>
          <p:nvSpPr>
            <p:cNvPr id="155" name="Freeform 27">
              <a:extLst>
                <a:ext uri="{FF2B5EF4-FFF2-40B4-BE49-F238E27FC236}">
                  <a16:creationId xmlns:a16="http://schemas.microsoft.com/office/drawing/2014/main" id="{889679D7-24A2-45F7-A9A1-6D795D27B471}"/>
                </a:ext>
              </a:extLst>
            </p:cNvPr>
            <p:cNvSpPr>
              <a:spLocks/>
            </p:cNvSpPr>
            <p:nvPr/>
          </p:nvSpPr>
          <p:spPr bwMode="auto">
            <a:xfrm>
              <a:off x="3885"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微软雅黑" panose="020B0503020204020204" pitchFamily="34" charset="-122"/>
                <a:ea typeface="微软雅黑" panose="020B0503020204020204" pitchFamily="34" charset="-122"/>
              </a:endParaRPr>
            </a:p>
          </p:txBody>
        </p:sp>
        <p:sp>
          <p:nvSpPr>
            <p:cNvPr id="156" name="Text Box 28">
              <a:extLst>
                <a:ext uri="{FF2B5EF4-FFF2-40B4-BE49-F238E27FC236}">
                  <a16:creationId xmlns:a16="http://schemas.microsoft.com/office/drawing/2014/main" id="{69C8167C-D18E-4BEB-8F8C-C7F78292322A}"/>
                </a:ext>
              </a:extLst>
            </p:cNvPr>
            <p:cNvSpPr txBox="1">
              <a:spLocks noChangeArrowheads="1"/>
            </p:cNvSpPr>
            <p:nvPr/>
          </p:nvSpPr>
          <p:spPr bwMode="auto">
            <a:xfrm>
              <a:off x="4258" y="1798"/>
              <a:ext cx="811" cy="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zh-CN" altLang="en-US" sz="1600" dirty="0">
                  <a:latin typeface="微软雅黑" panose="020B0503020204020204" pitchFamily="34" charset="-122"/>
                  <a:ea typeface="微软雅黑" panose="020B0503020204020204" pitchFamily="34" charset="-122"/>
                  <a:cs typeface="Arial" charset="0"/>
                </a:rPr>
                <a:t>有线网络</a:t>
              </a:r>
              <a:endParaRPr lang="en-US" sz="1600" dirty="0">
                <a:latin typeface="微软雅黑" panose="020B0503020204020204" pitchFamily="34" charset="-122"/>
                <a:ea typeface="微软雅黑" panose="020B0503020204020204" pitchFamily="34" charset="-122"/>
                <a:cs typeface="Arial" charset="0"/>
              </a:endParaRPr>
            </a:p>
          </p:txBody>
        </p:sp>
      </p:grpSp>
      <p:sp>
        <p:nvSpPr>
          <p:cNvPr id="157" name="Text Box 60">
            <a:extLst>
              <a:ext uri="{FF2B5EF4-FFF2-40B4-BE49-F238E27FC236}">
                <a16:creationId xmlns:a16="http://schemas.microsoft.com/office/drawing/2014/main" id="{EE464DF1-1129-4538-BFA4-F06E1B8BAC29}"/>
              </a:ext>
            </a:extLst>
          </p:cNvPr>
          <p:cNvSpPr txBox="1">
            <a:spLocks noChangeArrowheads="1"/>
          </p:cNvSpPr>
          <p:nvPr/>
        </p:nvSpPr>
        <p:spPr bwMode="auto">
          <a:xfrm>
            <a:off x="1348757" y="2667180"/>
            <a:ext cx="192564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zh-CN" altLang="en-US"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移动终端</a:t>
            </a:r>
            <a:r>
              <a:rPr lang="en-US" altLang="zh-CN"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STA</a:t>
            </a:r>
            <a:endParaRPr lang="en-US" sz="1600" dirty="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58" name="日期占位符 9">
            <a:extLst>
              <a:ext uri="{FF2B5EF4-FFF2-40B4-BE49-F238E27FC236}">
                <a16:creationId xmlns:a16="http://schemas.microsoft.com/office/drawing/2014/main" id="{0E4712C8-95F1-4244-B34C-9C1F171233A6}"/>
              </a:ext>
            </a:extLst>
          </p:cNvPr>
          <p:cNvSpPr>
            <a:spLocks noGrp="1"/>
          </p:cNvSpPr>
          <p:nvPr>
            <p:ph type="dt" sz="half" idx="10"/>
          </p:nvPr>
        </p:nvSpPr>
        <p:spPr>
          <a:xfrm>
            <a:off x="197335" y="6489303"/>
            <a:ext cx="2743200" cy="365125"/>
          </a:xfrm>
        </p:spPr>
        <p:txBody>
          <a:bodyPr/>
          <a:lstStyle/>
          <a:p>
            <a:r>
              <a:rPr kumimoji="1" lang="en-US" altLang="zh-CN" dirty="0"/>
              <a:t>8.6.4 </a:t>
            </a:r>
            <a:r>
              <a:rPr kumimoji="1" lang="zh-CN" altLang="en-US" dirty="0"/>
              <a:t>无线安全</a:t>
            </a:r>
          </a:p>
        </p:txBody>
      </p:sp>
      <p:sp>
        <p:nvSpPr>
          <p:cNvPr id="98" name="灯片编号占位符 3">
            <a:extLst>
              <a:ext uri="{FF2B5EF4-FFF2-40B4-BE49-F238E27FC236}">
                <a16:creationId xmlns:a16="http://schemas.microsoft.com/office/drawing/2014/main" id="{C09BC134-9F75-4A68-B36B-328336EE143A}"/>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163</a:t>
            </a:fld>
            <a:endParaRPr kumimoji="1" lang="zh-CN" altLang="en-US" dirty="0"/>
          </a:p>
        </p:txBody>
      </p:sp>
    </p:spTree>
    <p:extLst>
      <p:ext uri="{BB962C8B-B14F-4D97-AF65-F5344CB8AC3E}">
        <p14:creationId xmlns:p14="http://schemas.microsoft.com/office/powerpoint/2010/main" val="328101885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50EEBDD-AD2C-4009-85C1-33F295676756}"/>
              </a:ext>
            </a:extLst>
          </p:cNvPr>
          <p:cNvSpPr>
            <a:spLocks noGrp="1"/>
          </p:cNvSpPr>
          <p:nvPr>
            <p:ph idx="1"/>
          </p:nvPr>
        </p:nvSpPr>
        <p:spPr>
          <a:xfrm>
            <a:off x="838200" y="1388838"/>
            <a:ext cx="10515600" cy="4586694"/>
          </a:xfrm>
        </p:spPr>
        <p:txBody>
          <a:bodyPr/>
          <a:lstStyle/>
          <a:p>
            <a:r>
              <a:rPr lang="en-US" altLang="zh-CN" dirty="0"/>
              <a:t>802.11ax</a:t>
            </a:r>
            <a:r>
              <a:rPr lang="zh-CN" altLang="en-US" dirty="0"/>
              <a:t>（</a:t>
            </a:r>
            <a:r>
              <a:rPr lang="en-US" altLang="zh-CN" dirty="0"/>
              <a:t>WIFI6</a:t>
            </a:r>
            <a:r>
              <a:rPr lang="zh-CN" altLang="en-US" dirty="0"/>
              <a:t>）网络安全性提升</a:t>
            </a:r>
          </a:p>
        </p:txBody>
      </p:sp>
      <p:sp>
        <p:nvSpPr>
          <p:cNvPr id="5" name="标题 1">
            <a:extLst>
              <a:ext uri="{FF2B5EF4-FFF2-40B4-BE49-F238E27FC236}">
                <a16:creationId xmlns:a16="http://schemas.microsoft.com/office/drawing/2014/main" id="{1C136688-6DF8-4F15-BFF9-6A3372ECDFDC}"/>
              </a:ext>
            </a:extLst>
          </p:cNvPr>
          <p:cNvSpPr>
            <a:spLocks noGrp="1"/>
          </p:cNvSpPr>
          <p:nvPr>
            <p:ph type="title"/>
          </p:nvPr>
        </p:nvSpPr>
        <p:spPr>
          <a:xfrm>
            <a:off x="1307508" y="365126"/>
            <a:ext cx="8220812" cy="879086"/>
          </a:xfrm>
        </p:spPr>
        <p:txBody>
          <a:bodyPr>
            <a:normAutofit/>
          </a:bodyPr>
          <a:lstStyle/>
          <a:p>
            <a:r>
              <a:rPr lang="zh-CN" altLang="en-US" dirty="0"/>
              <a:t>无线网络安全 </a:t>
            </a:r>
            <a:r>
              <a:rPr lang="en-US" altLang="zh-CN" sz="3200" dirty="0"/>
              <a:t>(11/11)</a:t>
            </a:r>
            <a:endParaRPr lang="zh-CN" altLang="en-US" sz="4400" dirty="0"/>
          </a:p>
        </p:txBody>
      </p:sp>
      <p:grpSp>
        <p:nvGrpSpPr>
          <p:cNvPr id="10" name="组合 9">
            <a:extLst>
              <a:ext uri="{FF2B5EF4-FFF2-40B4-BE49-F238E27FC236}">
                <a16:creationId xmlns:a16="http://schemas.microsoft.com/office/drawing/2014/main" id="{B33740AD-2DC7-49E7-871F-9B95412816AA}"/>
              </a:ext>
            </a:extLst>
          </p:cNvPr>
          <p:cNvGrpSpPr/>
          <p:nvPr/>
        </p:nvGrpSpPr>
        <p:grpSpPr>
          <a:xfrm>
            <a:off x="1091184" y="2103232"/>
            <a:ext cx="9602216" cy="4627576"/>
            <a:chOff x="1162304" y="2103232"/>
            <a:chExt cx="9602216" cy="4627576"/>
          </a:xfrm>
        </p:grpSpPr>
        <p:graphicFrame>
          <p:nvGraphicFramePr>
            <p:cNvPr id="2" name="图示 1">
              <a:extLst>
                <a:ext uri="{FF2B5EF4-FFF2-40B4-BE49-F238E27FC236}">
                  <a16:creationId xmlns:a16="http://schemas.microsoft.com/office/drawing/2014/main" id="{B08A7B93-741A-4505-9C44-5B27A3507909}"/>
                </a:ext>
              </a:extLst>
            </p:cNvPr>
            <p:cNvGraphicFramePr/>
            <p:nvPr/>
          </p:nvGraphicFramePr>
          <p:xfrm>
            <a:off x="1162304" y="2103232"/>
            <a:ext cx="9602216" cy="4627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F99BAFB0-2553-4E53-8D2F-6DC2FF9E5273}"/>
                </a:ext>
              </a:extLst>
            </p:cNvPr>
            <p:cNvSpPr txBox="1"/>
            <p:nvPr/>
          </p:nvSpPr>
          <p:spPr>
            <a:xfrm>
              <a:off x="5287494" y="5228404"/>
              <a:ext cx="1271502" cy="961289"/>
            </a:xfrm>
            <a:prstGeom prst="rect">
              <a:avLst/>
            </a:prstGeom>
            <a:noFill/>
          </p:spPr>
          <p:txBody>
            <a:bodyPr wrap="none" rtlCol="0">
              <a:spAutoFit/>
            </a:bodyPr>
            <a:lstStyle/>
            <a:p>
              <a:pPr>
                <a:lnSpc>
                  <a:spcPct val="150000"/>
                </a:lnSpc>
              </a:pPr>
              <a:r>
                <a:rPr lang="en-US" altLang="zh-CN" sz="2000" dirty="0">
                  <a:solidFill>
                    <a:srgbClr val="7030A0"/>
                  </a:solidFill>
                  <a:latin typeface="微软雅黑" panose="020B0503020204020204" pitchFamily="34" charset="-122"/>
                  <a:ea typeface="微软雅黑" panose="020B0503020204020204" pitchFamily="34" charset="-122"/>
                </a:rPr>
                <a:t>802.11ax</a:t>
              </a:r>
            </a:p>
            <a:p>
              <a:pPr>
                <a:lnSpc>
                  <a:spcPct val="150000"/>
                </a:lnSpc>
              </a:pPr>
              <a:r>
                <a:rPr lang="zh-CN" altLang="en-US" sz="2000" dirty="0">
                  <a:solidFill>
                    <a:srgbClr val="7030A0"/>
                  </a:solidFill>
                  <a:latin typeface="微软雅黑" panose="020B0503020204020204" pitchFamily="34" charset="-122"/>
                  <a:ea typeface="微软雅黑" panose="020B0503020204020204" pitchFamily="34" charset="-122"/>
                </a:rPr>
                <a:t>网络安全</a:t>
              </a:r>
            </a:p>
          </p:txBody>
        </p:sp>
        <p:sp>
          <p:nvSpPr>
            <p:cNvPr id="7" name="文本框 6">
              <a:extLst>
                <a:ext uri="{FF2B5EF4-FFF2-40B4-BE49-F238E27FC236}">
                  <a16:creationId xmlns:a16="http://schemas.microsoft.com/office/drawing/2014/main" id="{AB7D71CE-E410-40D7-B243-5636679D35FD}"/>
                </a:ext>
              </a:extLst>
            </p:cNvPr>
            <p:cNvSpPr txBox="1"/>
            <p:nvPr/>
          </p:nvSpPr>
          <p:spPr>
            <a:xfrm>
              <a:off x="2186543" y="3587433"/>
              <a:ext cx="2884124" cy="961289"/>
            </a:xfrm>
            <a:prstGeom prst="rect">
              <a:avLst/>
            </a:prstGeom>
            <a:noFill/>
          </p:spPr>
          <p:txBody>
            <a:bodyPr wrap="non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密码算法提升至</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en-US" altLang="zh-CN" sz="2000" dirty="0">
                  <a:latin typeface="微软雅黑" panose="020B0503020204020204" pitchFamily="34" charset="-122"/>
                  <a:ea typeface="微软雅黑" panose="020B0503020204020204" pitchFamily="34" charset="-122"/>
                </a:rPr>
                <a:t>192</a:t>
              </a:r>
              <a:r>
                <a:rPr lang="zh-CN" altLang="en-US" sz="2000" dirty="0">
                  <a:latin typeface="微软雅黑" panose="020B0503020204020204" pitchFamily="34" charset="-122"/>
                  <a:ea typeface="微软雅黑" panose="020B0503020204020204" pitchFamily="34" charset="-122"/>
                </a:rPr>
                <a:t>位的</a:t>
              </a:r>
              <a:r>
                <a:rPr lang="en-US" altLang="zh-CN" sz="2000" dirty="0">
                  <a:latin typeface="微软雅黑" panose="020B0503020204020204" pitchFamily="34" charset="-122"/>
                  <a:ea typeface="微软雅黑" panose="020B0503020204020204" pitchFamily="34" charset="-122"/>
                </a:rPr>
                <a:t>CNSA</a:t>
              </a:r>
              <a:r>
                <a:rPr lang="zh-CN" altLang="en-US" sz="2000" dirty="0">
                  <a:latin typeface="微软雅黑" panose="020B0503020204020204" pitchFamily="34" charset="-122"/>
                  <a:ea typeface="微软雅黑" panose="020B0503020204020204" pitchFamily="34" charset="-122"/>
                </a:rPr>
                <a:t>认证等级</a:t>
              </a:r>
            </a:p>
          </p:txBody>
        </p:sp>
        <p:sp>
          <p:nvSpPr>
            <p:cNvPr id="8" name="文本框 7">
              <a:extLst>
                <a:ext uri="{FF2B5EF4-FFF2-40B4-BE49-F238E27FC236}">
                  <a16:creationId xmlns:a16="http://schemas.microsoft.com/office/drawing/2014/main" id="{8634583C-FEC7-4453-8C1A-34877EB65C2C}"/>
                </a:ext>
              </a:extLst>
            </p:cNvPr>
            <p:cNvSpPr txBox="1"/>
            <p:nvPr/>
          </p:nvSpPr>
          <p:spPr>
            <a:xfrm>
              <a:off x="3681822" y="2383883"/>
              <a:ext cx="4760662" cy="961289"/>
            </a:xfrm>
            <a:prstGeom prst="rect">
              <a:avLst/>
            </a:prstGeom>
            <a:noFill/>
          </p:spPr>
          <p:txBody>
            <a:bodyPr wrap="non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使用新的安全协议</a:t>
              </a:r>
              <a:r>
                <a:rPr lang="en-US" altLang="zh-CN" sz="2000" dirty="0">
                  <a:latin typeface="微软雅黑" panose="020B0503020204020204" pitchFamily="34" charset="-122"/>
                  <a:ea typeface="微软雅黑" panose="020B0503020204020204" pitchFamily="34" charset="-122"/>
                </a:rPr>
                <a:t>WPA3</a:t>
              </a:r>
              <a:r>
                <a:rPr lang="zh-CN" altLang="en-US" sz="2000" dirty="0">
                  <a:latin typeface="微软雅黑" panose="020B0503020204020204" pitchFamily="34" charset="-122"/>
                  <a:ea typeface="微软雅黑" panose="020B0503020204020204" pitchFamily="34" charset="-122"/>
                </a:rPr>
                <a:t>，每个用户进行</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en-US" sz="2000" dirty="0">
                  <a:latin typeface="微软雅黑" panose="020B0503020204020204" pitchFamily="34" charset="-122"/>
                  <a:ea typeface="微软雅黑" panose="020B0503020204020204" pitchFamily="34" charset="-122"/>
                </a:rPr>
                <a:t>个性化数据加密，增强了用户隐私</a:t>
              </a:r>
            </a:p>
          </p:txBody>
        </p:sp>
        <p:sp>
          <p:nvSpPr>
            <p:cNvPr id="9" name="文本框 8">
              <a:extLst>
                <a:ext uri="{FF2B5EF4-FFF2-40B4-BE49-F238E27FC236}">
                  <a16:creationId xmlns:a16="http://schemas.microsoft.com/office/drawing/2014/main" id="{3E16ED48-69CF-43D0-96DD-DDDF4F08120D}"/>
                </a:ext>
              </a:extLst>
            </p:cNvPr>
            <p:cNvSpPr txBox="1"/>
            <p:nvPr/>
          </p:nvSpPr>
          <p:spPr>
            <a:xfrm>
              <a:off x="6854825" y="3582133"/>
              <a:ext cx="3262432" cy="961289"/>
            </a:xfrm>
            <a:prstGeom prst="rect">
              <a:avLst/>
            </a:prstGeom>
            <a:noFill/>
          </p:spPr>
          <p:txBody>
            <a:bodyPr wrap="non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攻击者无法窥探用户流量，</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提高接入公共网络的安全性</a:t>
              </a:r>
            </a:p>
          </p:txBody>
        </p:sp>
      </p:grpSp>
      <p:sp>
        <p:nvSpPr>
          <p:cNvPr id="12" name="日期占位符 9">
            <a:extLst>
              <a:ext uri="{FF2B5EF4-FFF2-40B4-BE49-F238E27FC236}">
                <a16:creationId xmlns:a16="http://schemas.microsoft.com/office/drawing/2014/main" id="{3980C539-EC77-4661-8F9B-E428383D3BF2}"/>
              </a:ext>
            </a:extLst>
          </p:cNvPr>
          <p:cNvSpPr>
            <a:spLocks noGrp="1"/>
          </p:cNvSpPr>
          <p:nvPr>
            <p:ph type="dt" sz="half" idx="10"/>
          </p:nvPr>
        </p:nvSpPr>
        <p:spPr>
          <a:xfrm>
            <a:off x="197335" y="6489303"/>
            <a:ext cx="2743200" cy="365125"/>
          </a:xfrm>
        </p:spPr>
        <p:txBody>
          <a:bodyPr/>
          <a:lstStyle/>
          <a:p>
            <a:r>
              <a:rPr kumimoji="1" lang="en-US" altLang="zh-CN" dirty="0"/>
              <a:t>8.6.4 </a:t>
            </a:r>
            <a:r>
              <a:rPr kumimoji="1" lang="zh-CN" altLang="en-US" dirty="0"/>
              <a:t>无线安全</a:t>
            </a:r>
          </a:p>
        </p:txBody>
      </p:sp>
      <p:sp>
        <p:nvSpPr>
          <p:cNvPr id="13" name="灯片编号占位符 3">
            <a:extLst>
              <a:ext uri="{FF2B5EF4-FFF2-40B4-BE49-F238E27FC236}">
                <a16:creationId xmlns:a16="http://schemas.microsoft.com/office/drawing/2014/main" id="{74FC9466-D937-4397-A2AD-0F4AD222EA62}"/>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164</a:t>
            </a:fld>
            <a:endParaRPr kumimoji="1" lang="zh-CN" altLang="en-US" dirty="0"/>
          </a:p>
        </p:txBody>
      </p:sp>
    </p:spTree>
    <p:extLst>
      <p:ext uri="{BB962C8B-B14F-4D97-AF65-F5344CB8AC3E}">
        <p14:creationId xmlns:p14="http://schemas.microsoft.com/office/powerpoint/2010/main" val="15538111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1167384" y="1303493"/>
            <a:ext cx="10515600" cy="5456971"/>
          </a:xfrm>
        </p:spPr>
        <p:txBody>
          <a:bodyPr>
            <a:normAutofit lnSpcReduction="10000"/>
          </a:bodyPr>
          <a:lstStyle/>
          <a:p>
            <a:pPr>
              <a:lnSpc>
                <a:spcPct val="130000"/>
              </a:lnSpc>
              <a:buNone/>
            </a:pPr>
            <a:r>
              <a:rPr kumimoji="1" lang="en-US" altLang="zh-CN" sz="3000" dirty="0"/>
              <a:t>8.1 </a:t>
            </a:r>
            <a:r>
              <a:rPr kumimoji="1" lang="zh-CN" altLang="en-US" sz="3000" dirty="0"/>
              <a:t>网络安全基础（</a:t>
            </a:r>
            <a:r>
              <a:rPr kumimoji="1" lang="en-US" altLang="zh-CN" sz="3000" dirty="0"/>
              <a:t>4</a:t>
            </a:r>
            <a:r>
              <a:rPr kumimoji="1" lang="zh-CN" altLang="en-US" sz="3000" dirty="0"/>
              <a:t>页）</a:t>
            </a:r>
            <a:endParaRPr kumimoji="1" lang="en-US" altLang="zh-CN" sz="3000" dirty="0"/>
          </a:p>
          <a:p>
            <a:pPr>
              <a:lnSpc>
                <a:spcPct val="130000"/>
              </a:lnSpc>
              <a:buNone/>
            </a:pPr>
            <a:r>
              <a:rPr kumimoji="1" lang="en-US" altLang="zh-CN" sz="3000" dirty="0"/>
              <a:t>8.2 </a:t>
            </a:r>
            <a:r>
              <a:rPr kumimoji="1" lang="zh-CN" altLang="en-US" sz="3000" dirty="0"/>
              <a:t>网络攻击与威胁</a:t>
            </a:r>
            <a:endParaRPr kumimoji="1" lang="en-US" altLang="zh-CN" sz="3000" dirty="0"/>
          </a:p>
          <a:p>
            <a:pPr>
              <a:lnSpc>
                <a:spcPct val="130000"/>
              </a:lnSpc>
              <a:buNone/>
            </a:pPr>
            <a:r>
              <a:rPr kumimoji="1" lang="en-US" altLang="zh-CN" sz="3000" dirty="0"/>
              <a:t>8.3 </a:t>
            </a:r>
            <a:r>
              <a:rPr kumimoji="1" lang="zh-CN" altLang="en-US" sz="3000" dirty="0"/>
              <a:t>安全机制与手段 </a:t>
            </a:r>
            <a:endParaRPr kumimoji="1" lang="en-US" altLang="zh-CN" sz="3000" dirty="0"/>
          </a:p>
          <a:p>
            <a:pPr>
              <a:lnSpc>
                <a:spcPct val="150000"/>
              </a:lnSpc>
              <a:buNone/>
            </a:pPr>
            <a:r>
              <a:rPr kumimoji="1" lang="en-US" altLang="zh-CN" sz="3000" dirty="0"/>
              <a:t>8.4 </a:t>
            </a:r>
            <a:r>
              <a:rPr kumimoji="1" lang="zh-CN" altLang="en-US" sz="3000" dirty="0"/>
              <a:t>电子邮件</a:t>
            </a:r>
            <a:r>
              <a:rPr lang="zh-CN" altLang="en-US" sz="3000" dirty="0"/>
              <a:t>安全</a:t>
            </a:r>
            <a:endParaRPr lang="en-US" altLang="zh-CN" sz="3000" dirty="0"/>
          </a:p>
          <a:p>
            <a:pPr>
              <a:lnSpc>
                <a:spcPct val="150000"/>
              </a:lnSpc>
              <a:buNone/>
            </a:pPr>
            <a:r>
              <a:rPr lang="en-US" altLang="zh-CN" sz="3000" dirty="0"/>
              <a:t>8.5 Web</a:t>
            </a:r>
            <a:r>
              <a:rPr lang="zh-CN" altLang="en-US" sz="3000" dirty="0"/>
              <a:t>安全</a:t>
            </a:r>
            <a:endParaRPr lang="en-US" altLang="zh-CN" sz="3000" dirty="0"/>
          </a:p>
          <a:p>
            <a:pPr>
              <a:lnSpc>
                <a:spcPct val="150000"/>
              </a:lnSpc>
              <a:buNone/>
            </a:pPr>
            <a:r>
              <a:rPr lang="en-US" altLang="zh-CN" sz="3000" dirty="0"/>
              <a:t>8.6 </a:t>
            </a:r>
            <a:r>
              <a:rPr lang="zh-CN" altLang="en-US" sz="3000" dirty="0"/>
              <a:t>通信安全</a:t>
            </a:r>
            <a:endParaRPr lang="en-US" altLang="zh-CN" sz="3000" dirty="0"/>
          </a:p>
          <a:p>
            <a:pPr>
              <a:lnSpc>
                <a:spcPct val="150000"/>
              </a:lnSpc>
              <a:buNone/>
            </a:pPr>
            <a:r>
              <a:rPr kumimoji="1" lang="en-US" altLang="zh-CN" sz="3000" dirty="0">
                <a:solidFill>
                  <a:srgbClr val="C00000"/>
                </a:solidFill>
              </a:rPr>
              <a:t>8.7 </a:t>
            </a:r>
            <a:r>
              <a:rPr kumimoji="1" lang="zh-CN" altLang="en-US" sz="3000" dirty="0">
                <a:solidFill>
                  <a:srgbClr val="C00000"/>
                </a:solidFill>
              </a:rPr>
              <a:t>系统与运行安全</a:t>
            </a:r>
            <a:endParaRPr kumimoji="1" lang="en-US" altLang="zh-CN" sz="3000" dirty="0">
              <a:solidFill>
                <a:srgbClr val="C00000"/>
              </a:solidFill>
            </a:endParaRPr>
          </a:p>
          <a:p>
            <a:pPr>
              <a:lnSpc>
                <a:spcPct val="130000"/>
              </a:lnSpc>
              <a:buNone/>
            </a:pPr>
            <a:r>
              <a:rPr kumimoji="1" lang="en-US" altLang="zh-CN" sz="3000" dirty="0"/>
              <a:t>8.8 </a:t>
            </a:r>
            <a:r>
              <a:rPr kumimoji="1" lang="zh-CN" altLang="en-US" sz="3000" dirty="0"/>
              <a:t>安全技术前沿与未来发展</a:t>
            </a:r>
            <a:endParaRPr kumimoji="1" lang="zh-CN" altLang="en-US" dirty="0"/>
          </a:p>
          <a:p>
            <a:pPr>
              <a:lnSpc>
                <a:spcPct val="130000"/>
              </a:lnSpc>
              <a:buNone/>
            </a:pPr>
            <a:endParaRPr kumimoji="1" lang="en-US" altLang="zh-CN" dirty="0"/>
          </a:p>
          <a:p>
            <a:pPr>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矩形标注 6">
            <a:extLst>
              <a:ext uri="{FF2B5EF4-FFF2-40B4-BE49-F238E27FC236}">
                <a16:creationId xmlns:a16="http://schemas.microsoft.com/office/drawing/2014/main" id="{981187B3-3584-BA4E-A14C-4B26773516C6}"/>
              </a:ext>
            </a:extLst>
          </p:cNvPr>
          <p:cNvSpPr/>
          <p:nvPr/>
        </p:nvSpPr>
        <p:spPr>
          <a:xfrm>
            <a:off x="6883223" y="2471122"/>
            <a:ext cx="4009567" cy="2717600"/>
          </a:xfrm>
          <a:prstGeom prst="wedgeRectCallout">
            <a:avLst>
              <a:gd name="adj1" fmla="val -103210"/>
              <a:gd name="adj2" fmla="val 6637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病毒、木马与恶意代码</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防火墙</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入侵检测系统</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沙盒与隔离</a:t>
            </a:r>
          </a:p>
        </p:txBody>
      </p:sp>
    </p:spTree>
    <p:extLst>
      <p:ext uri="{BB962C8B-B14F-4D97-AF65-F5344CB8AC3E}">
        <p14:creationId xmlns:p14="http://schemas.microsoft.com/office/powerpoint/2010/main" val="139296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21E66-9A49-4AD6-B498-E01EF444ED66}"/>
              </a:ext>
            </a:extLst>
          </p:cNvPr>
          <p:cNvSpPr>
            <a:spLocks noGrp="1"/>
          </p:cNvSpPr>
          <p:nvPr>
            <p:ph type="title"/>
          </p:nvPr>
        </p:nvSpPr>
        <p:spPr/>
        <p:txBody>
          <a:bodyPr/>
          <a:lstStyle/>
          <a:p>
            <a:r>
              <a:rPr kumimoji="1" lang="zh-CN" altLang="zh-CN" dirty="0"/>
              <a:t>病毒</a:t>
            </a:r>
            <a:endParaRPr lang="zh-CN" altLang="en-US" dirty="0"/>
          </a:p>
        </p:txBody>
      </p:sp>
      <p:pic>
        <p:nvPicPr>
          <p:cNvPr id="5" name="内容占位符 4">
            <a:extLst>
              <a:ext uri="{FF2B5EF4-FFF2-40B4-BE49-F238E27FC236}">
                <a16:creationId xmlns:a16="http://schemas.microsoft.com/office/drawing/2014/main" id="{17CD6958-6CD7-47E1-AC43-785351E2457E}"/>
              </a:ext>
            </a:extLst>
          </p:cNvPr>
          <p:cNvPicPr>
            <a:picLocks noGrp="1" noChangeAspect="1"/>
          </p:cNvPicPr>
          <p:nvPr>
            <p:ph idx="1"/>
          </p:nvPr>
        </p:nvPicPr>
        <p:blipFill>
          <a:blip r:embed="rId3"/>
          <a:stretch>
            <a:fillRect/>
          </a:stretch>
        </p:blipFill>
        <p:spPr>
          <a:xfrm>
            <a:off x="1347035" y="1391097"/>
            <a:ext cx="1748881" cy="1363533"/>
          </a:xfrm>
          <a:prstGeom prst="rect">
            <a:avLst/>
          </a:prstGeom>
        </p:spPr>
      </p:pic>
      <p:pic>
        <p:nvPicPr>
          <p:cNvPr id="7" name="图片 6" descr="图示&#10;&#10;描述已自动生成">
            <a:extLst>
              <a:ext uri="{FF2B5EF4-FFF2-40B4-BE49-F238E27FC236}">
                <a16:creationId xmlns:a16="http://schemas.microsoft.com/office/drawing/2014/main" id="{6D1B2AD3-3309-4E51-99EE-83F07023AC93}"/>
              </a:ext>
            </a:extLst>
          </p:cNvPr>
          <p:cNvPicPr>
            <a:picLocks noChangeAspect="1"/>
          </p:cNvPicPr>
          <p:nvPr/>
        </p:nvPicPr>
        <p:blipFill>
          <a:blip r:embed="rId4"/>
          <a:stretch>
            <a:fillRect/>
          </a:stretch>
        </p:blipFill>
        <p:spPr>
          <a:xfrm>
            <a:off x="1347035" y="2754630"/>
            <a:ext cx="3133525" cy="3133525"/>
          </a:xfrm>
          <a:prstGeom prst="rect">
            <a:avLst/>
          </a:prstGeom>
        </p:spPr>
      </p:pic>
      <p:pic>
        <p:nvPicPr>
          <p:cNvPr id="9" name="图片 8" descr="图片包含 文本&#10;&#10;描述已自动生成">
            <a:extLst>
              <a:ext uri="{FF2B5EF4-FFF2-40B4-BE49-F238E27FC236}">
                <a16:creationId xmlns:a16="http://schemas.microsoft.com/office/drawing/2014/main" id="{F273B803-7CED-49DC-A58F-E0C9AACD786D}"/>
              </a:ext>
            </a:extLst>
          </p:cNvPr>
          <p:cNvPicPr>
            <a:picLocks noChangeAspect="1"/>
          </p:cNvPicPr>
          <p:nvPr/>
        </p:nvPicPr>
        <p:blipFill>
          <a:blip r:embed="rId5"/>
          <a:stretch>
            <a:fillRect/>
          </a:stretch>
        </p:blipFill>
        <p:spPr>
          <a:xfrm>
            <a:off x="4480560" y="1381843"/>
            <a:ext cx="6873240" cy="4974507"/>
          </a:xfrm>
          <a:prstGeom prst="rect">
            <a:avLst/>
          </a:prstGeom>
        </p:spPr>
      </p:pic>
      <p:sp>
        <p:nvSpPr>
          <p:cNvPr id="10" name="内容占位符 2">
            <a:extLst>
              <a:ext uri="{FF2B5EF4-FFF2-40B4-BE49-F238E27FC236}">
                <a16:creationId xmlns:a16="http://schemas.microsoft.com/office/drawing/2014/main" id="{DB830B1C-0706-7E41-AE1A-DEBBD115D846}"/>
              </a:ext>
            </a:extLst>
          </p:cNvPr>
          <p:cNvSpPr txBox="1">
            <a:spLocks/>
          </p:cNvSpPr>
          <p:nvPr/>
        </p:nvSpPr>
        <p:spPr>
          <a:xfrm>
            <a:off x="1167384" y="1303493"/>
            <a:ext cx="10515600" cy="5456971"/>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130000"/>
              </a:lnSpc>
              <a:spcBef>
                <a:spcPts val="600"/>
              </a:spcBef>
              <a:spcAft>
                <a:spcPts val="0"/>
              </a:spcAft>
              <a:buClrTx/>
              <a:buSzTx/>
              <a:buFont typeface="Wingdings" pitchFamily="2" charset="2"/>
              <a:buNone/>
              <a:tabLst/>
              <a:defRPr/>
            </a:pPr>
            <a:endParaRPr kumimoji="1" lang="en-US" altLang="zh-CN" sz="28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a:p>
            <a:pPr marL="228600" marR="0" lvl="0" indent="-228600" algn="l" defTabSz="914400" rtl="0" eaLnBrk="1" fontAlgn="auto" latinLnBrk="0" hangingPunct="1">
              <a:lnSpc>
                <a:spcPct val="130000"/>
              </a:lnSpc>
              <a:spcBef>
                <a:spcPts val="600"/>
              </a:spcBef>
              <a:spcAft>
                <a:spcPts val="0"/>
              </a:spcAft>
              <a:buClrTx/>
              <a:buSzTx/>
              <a:buFont typeface="Wingdings" pitchFamily="2" charset="2"/>
              <a:buNone/>
              <a:tabLst/>
              <a:defRPr/>
            </a:pPr>
            <a:endParaRPr kumimoji="1" lang="zh-CN" altLang="en-US" sz="2800" b="0"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sp>
        <p:nvSpPr>
          <p:cNvPr id="14"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70597" y="6492875"/>
            <a:ext cx="2743200" cy="365125"/>
          </a:xfrm>
        </p:spPr>
        <p:txBody>
          <a:bodyPr/>
          <a:lstStyle/>
          <a:p>
            <a:r>
              <a:rPr kumimoji="1" lang="en-US" altLang="zh-CN" dirty="0"/>
              <a:t>8.7.1 </a:t>
            </a:r>
            <a:r>
              <a:rPr kumimoji="1" lang="zh-CN" altLang="en-US" dirty="0"/>
              <a:t>病毒、木马与恶意代码</a:t>
            </a:r>
          </a:p>
        </p:txBody>
      </p:sp>
      <p:sp>
        <p:nvSpPr>
          <p:cNvPr id="15"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92874"/>
            <a:ext cx="3319670" cy="365125"/>
          </a:xfrm>
        </p:spPr>
        <p:txBody>
          <a:bodyPr/>
          <a:lstStyle/>
          <a:p>
            <a:fld id="{8D4D1E41-7A09-AB4A-A4E1-09765ADA2698}" type="slidenum">
              <a:rPr kumimoji="1" lang="zh-CN" altLang="en-US" smtClean="0"/>
              <a:pPr/>
              <a:t>166</a:t>
            </a:fld>
            <a:endParaRPr kumimoji="1" lang="zh-CN" altLang="en-US" dirty="0"/>
          </a:p>
        </p:txBody>
      </p:sp>
    </p:spTree>
    <p:extLst>
      <p:ext uri="{BB962C8B-B14F-4D97-AF65-F5344CB8AC3E}">
        <p14:creationId xmlns:p14="http://schemas.microsoft.com/office/powerpoint/2010/main" val="10849622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zh-CN" altLang="zh-CN" dirty="0"/>
              <a:t>病毒</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5131205"/>
          </a:xfrm>
        </p:spPr>
        <p:txBody>
          <a:bodyPr>
            <a:normAutofit/>
          </a:bodyPr>
          <a:lstStyle/>
          <a:p>
            <a:pPr lvl="1"/>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lvl="1">
              <a:buNone/>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lvl="2"/>
            <a:r>
              <a:rPr lang="zh-CN" altLang="en-US" sz="2400" dirty="0"/>
              <a:t>是指编制或者在计算机程序中插入的</a:t>
            </a:r>
            <a:r>
              <a:rPr lang="zh-CN" altLang="en-US" sz="2400" dirty="0">
                <a:solidFill>
                  <a:srgbClr val="FF0000"/>
                </a:solidFill>
              </a:rPr>
              <a:t>破坏</a:t>
            </a:r>
            <a:r>
              <a:rPr lang="zh-CN" altLang="en-US" sz="2400" dirty="0"/>
              <a:t>计算机功能或者毁坏数据，影响计算机使用，并能</a:t>
            </a:r>
            <a:r>
              <a:rPr lang="zh-CN" altLang="en-US" sz="2400" dirty="0">
                <a:solidFill>
                  <a:srgbClr val="FF0000"/>
                </a:solidFill>
              </a:rPr>
              <a:t>自我复制</a:t>
            </a:r>
            <a:r>
              <a:rPr lang="zh-CN" altLang="en-US" sz="2400" dirty="0"/>
              <a:t>的一组计算机指令或者</a:t>
            </a:r>
            <a:r>
              <a:rPr lang="zh-CN" altLang="en-US" sz="2400" dirty="0">
                <a:solidFill>
                  <a:srgbClr val="FF0000"/>
                </a:solidFill>
              </a:rPr>
              <a:t>程序代码</a:t>
            </a:r>
            <a:r>
              <a:rPr lang="zh-CN" altLang="en-US" sz="2400" dirty="0"/>
              <a:t>。</a:t>
            </a:r>
            <a:endParaRPr kumimoji="1" lang="en-US" altLang="zh-CN" sz="2400" dirty="0"/>
          </a:p>
        </p:txBody>
      </p:sp>
      <p:pic>
        <p:nvPicPr>
          <p:cNvPr id="6" name="图片 5">
            <a:extLst>
              <a:ext uri="{FF2B5EF4-FFF2-40B4-BE49-F238E27FC236}">
                <a16:creationId xmlns:a16="http://schemas.microsoft.com/office/drawing/2014/main" id="{CF7D5137-8A05-4610-8A11-832323F6DF54}"/>
              </a:ext>
            </a:extLst>
          </p:cNvPr>
          <p:cNvPicPr>
            <a:picLocks noChangeAspect="1"/>
          </p:cNvPicPr>
          <p:nvPr/>
        </p:nvPicPr>
        <p:blipFill>
          <a:blip r:embed="rId17"/>
          <a:stretch>
            <a:fillRect/>
          </a:stretch>
        </p:blipFill>
        <p:spPr>
          <a:xfrm>
            <a:off x="2948346" y="1414574"/>
            <a:ext cx="1698330" cy="867625"/>
          </a:xfrm>
          <a:prstGeom prst="rect">
            <a:avLst/>
          </a:prstGeom>
        </p:spPr>
      </p:pic>
      <p:sp>
        <p:nvSpPr>
          <p:cNvPr id="7" name="文本框 6">
            <a:extLst>
              <a:ext uri="{FF2B5EF4-FFF2-40B4-BE49-F238E27FC236}">
                <a16:creationId xmlns:a16="http://schemas.microsoft.com/office/drawing/2014/main" id="{4CC1CD62-DD9D-45FB-B803-9856251F1FF0}"/>
              </a:ext>
            </a:extLst>
          </p:cNvPr>
          <p:cNvSpPr txBox="1"/>
          <p:nvPr/>
        </p:nvSpPr>
        <p:spPr>
          <a:xfrm>
            <a:off x="1307508" y="1734603"/>
            <a:ext cx="1600368" cy="565604"/>
          </a:xfrm>
          <a:prstGeom prst="rect">
            <a:avLst/>
          </a:prstGeom>
          <a:noFill/>
        </p:spPr>
        <p:txBody>
          <a:bodyPr wrap="square" rtlCol="0">
            <a:spAutoFit/>
          </a:bodyPr>
          <a:lstStyle/>
          <a:p>
            <a:pPr marL="228600" lvl="0" indent="-228600">
              <a:lnSpc>
                <a:spcPct val="120000"/>
              </a:lnSpc>
              <a:spcBef>
                <a:spcPts val="600"/>
              </a:spcBef>
              <a:buFont typeface="Wingdings" pitchFamily="2" charset="2"/>
              <a:buChar char="Ø"/>
            </a:pPr>
            <a:r>
              <a:rPr kumimoji="1" lang="zh-CN" altLang="en-US" sz="2800" dirty="0">
                <a:solidFill>
                  <a:prstClr val="black"/>
                </a:solidFill>
                <a:latin typeface="Microsoft YaHei" panose="020B0503020204020204" pitchFamily="34" charset="-122"/>
                <a:ea typeface="Microsoft YaHei" panose="020B0503020204020204" pitchFamily="34" charset="-122"/>
              </a:rPr>
              <a:t>计算机</a:t>
            </a:r>
            <a:endParaRPr kumimoji="1" lang="en-US" altLang="zh-CN" sz="2800" dirty="0">
              <a:solidFill>
                <a:prstClr val="black"/>
              </a:solidFill>
              <a:latin typeface="Microsoft YaHei" panose="020B0503020204020204" pitchFamily="34" charset="-122"/>
              <a:ea typeface="Microsoft YaHei" panose="020B0503020204020204" pitchFamily="34" charset="-122"/>
            </a:endParaRPr>
          </a:p>
        </p:txBody>
      </p:sp>
      <p:sp>
        <p:nvSpPr>
          <p:cNvPr id="9" name="文本框 6">
            <a:extLst>
              <a:ext uri="{FF2B5EF4-FFF2-40B4-BE49-F238E27FC236}">
                <a16:creationId xmlns:a16="http://schemas.microsoft.com/office/drawing/2014/main" id="{4CC1CD62-DD9D-45FB-B803-9856251F1FF0}"/>
              </a:ext>
            </a:extLst>
          </p:cNvPr>
          <p:cNvSpPr txBox="1"/>
          <p:nvPr/>
        </p:nvSpPr>
        <p:spPr>
          <a:xfrm>
            <a:off x="1323085" y="3169776"/>
            <a:ext cx="7303092" cy="565604"/>
          </a:xfrm>
          <a:prstGeom prst="rect">
            <a:avLst/>
          </a:prstGeom>
          <a:noFill/>
        </p:spPr>
        <p:txBody>
          <a:bodyPr wrap="square" rtlCol="0">
            <a:spAutoFit/>
          </a:bodyPr>
          <a:lstStyle/>
          <a:p>
            <a:pPr marL="228600" indent="-228600">
              <a:lnSpc>
                <a:spcPct val="120000"/>
              </a:lnSpc>
              <a:spcBef>
                <a:spcPts val="600"/>
              </a:spcBef>
              <a:buFont typeface="Wingdings" pitchFamily="2" charset="2"/>
              <a:buChar char="Ø"/>
            </a:pPr>
            <a:r>
              <a:rPr kumimoji="1" lang="zh-CN" altLang="en-US" sz="2800" dirty="0">
                <a:solidFill>
                  <a:prstClr val="black"/>
                </a:solidFill>
                <a:latin typeface="Microsoft YaHei" panose="020B0503020204020204" pitchFamily="34" charset="-122"/>
                <a:ea typeface="Microsoft YaHei" panose="020B0503020204020204" pitchFamily="34" charset="-122"/>
              </a:rPr>
              <a:t>计算机病毒的</a:t>
            </a:r>
            <a:r>
              <a:rPr kumimoji="1" lang="zh-CN" altLang="en-US" sz="2800" dirty="0">
                <a:solidFill>
                  <a:srgbClr val="C00000"/>
                </a:solidFill>
                <a:latin typeface="Microsoft YaHei" panose="020B0503020204020204" pitchFamily="34" charset="-122"/>
                <a:ea typeface="Microsoft YaHei" panose="020B0503020204020204" pitchFamily="34" charset="-122"/>
              </a:rPr>
              <a:t>特征</a:t>
            </a:r>
            <a:endParaRPr kumimoji="1" lang="en-US" altLang="zh-CN" sz="2800" dirty="0">
              <a:solidFill>
                <a:srgbClr val="C00000"/>
              </a:solidFill>
              <a:latin typeface="Microsoft YaHei" panose="020B0503020204020204" pitchFamily="34" charset="-122"/>
              <a:ea typeface="Microsoft YaHei" panose="020B0503020204020204" pitchFamily="34" charset="-122"/>
            </a:endParaRPr>
          </a:p>
        </p:txBody>
      </p:sp>
      <p:grpSp>
        <p:nvGrpSpPr>
          <p:cNvPr id="10" name="组合 9"/>
          <p:cNvGrpSpPr/>
          <p:nvPr/>
        </p:nvGrpSpPr>
        <p:grpSpPr>
          <a:xfrm>
            <a:off x="1703554" y="3766566"/>
            <a:ext cx="7824765" cy="2574936"/>
            <a:chOff x="876944" y="2110754"/>
            <a:chExt cx="10184595" cy="3829551"/>
          </a:xfrm>
        </p:grpSpPr>
        <p:sp>
          <p:nvSpPr>
            <p:cNvPr id="11" name="加号 10">
              <a:extLst>
                <a:ext uri="{FF2B5EF4-FFF2-40B4-BE49-F238E27FC236}">
                  <a16:creationId xmlns:a16="http://schemas.microsoft.com/office/drawing/2014/main" id="{5631A333-1A4F-4269-925A-CBF1F90CAF55}"/>
                </a:ext>
              </a:extLst>
            </p:cNvPr>
            <p:cNvSpPr>
              <a:spLocks noChangeAspect="1"/>
            </p:cNvSpPr>
            <p:nvPr>
              <p:custDataLst>
                <p:tags r:id="rId1"/>
              </p:custDataLst>
            </p:nvPr>
          </p:nvSpPr>
          <p:spPr>
            <a:xfrm>
              <a:off x="2780981" y="2519741"/>
              <a:ext cx="715197" cy="715197"/>
            </a:xfrm>
            <a:prstGeom prst="mathPlu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ndParaRPr>
            </a:p>
          </p:txBody>
        </p:sp>
        <p:sp>
          <p:nvSpPr>
            <p:cNvPr id="12" name="加号 11">
              <a:extLst>
                <a:ext uri="{FF2B5EF4-FFF2-40B4-BE49-F238E27FC236}">
                  <a16:creationId xmlns:a16="http://schemas.microsoft.com/office/drawing/2014/main" id="{D226B27B-7251-4197-8147-0449A193DA0A}"/>
                </a:ext>
              </a:extLst>
            </p:cNvPr>
            <p:cNvSpPr>
              <a:spLocks noChangeAspect="1"/>
            </p:cNvSpPr>
            <p:nvPr>
              <p:custDataLst>
                <p:tags r:id="rId2"/>
              </p:custDataLst>
            </p:nvPr>
          </p:nvSpPr>
          <p:spPr>
            <a:xfrm>
              <a:off x="8470945" y="2519741"/>
              <a:ext cx="715197" cy="715197"/>
            </a:xfrm>
            <a:prstGeom prst="mathPlu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 name="椭圆 12">
              <a:extLst>
                <a:ext uri="{FF2B5EF4-FFF2-40B4-BE49-F238E27FC236}">
                  <a16:creationId xmlns:a16="http://schemas.microsoft.com/office/drawing/2014/main" id="{9B33A9CE-CC93-4196-A6BE-C2BAEBD8968C}"/>
                </a:ext>
              </a:extLst>
            </p:cNvPr>
            <p:cNvSpPr/>
            <p:nvPr>
              <p:custDataLst>
                <p:tags r:id="rId3"/>
              </p:custDataLst>
            </p:nvPr>
          </p:nvSpPr>
          <p:spPr>
            <a:xfrm>
              <a:off x="6592548" y="2146815"/>
              <a:ext cx="1649956" cy="15025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 name="椭圆 13">
              <a:extLst>
                <a:ext uri="{FF2B5EF4-FFF2-40B4-BE49-F238E27FC236}">
                  <a16:creationId xmlns:a16="http://schemas.microsoft.com/office/drawing/2014/main" id="{81DCF582-F40F-45A6-A970-ACF7EB62FA6A}"/>
                </a:ext>
              </a:extLst>
            </p:cNvPr>
            <p:cNvSpPr/>
            <p:nvPr>
              <p:custDataLst>
                <p:tags r:id="rId4"/>
              </p:custDataLst>
            </p:nvPr>
          </p:nvSpPr>
          <p:spPr>
            <a:xfrm>
              <a:off x="3675982" y="2146815"/>
              <a:ext cx="1649956" cy="15025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15" name="组合 12">
              <a:extLst>
                <a:ext uri="{FF2B5EF4-FFF2-40B4-BE49-F238E27FC236}">
                  <a16:creationId xmlns:a16="http://schemas.microsoft.com/office/drawing/2014/main" id="{EB0E0AE0-F3CA-4E7F-B434-D25DCF9419F3}"/>
                </a:ext>
              </a:extLst>
            </p:cNvPr>
            <p:cNvGrpSpPr/>
            <p:nvPr/>
          </p:nvGrpSpPr>
          <p:grpSpPr>
            <a:xfrm>
              <a:off x="888119" y="2110754"/>
              <a:ext cx="1649956" cy="1499616"/>
              <a:chOff x="2409980" y="2999232"/>
              <a:chExt cx="1649956" cy="1499616"/>
            </a:xfrm>
          </p:grpSpPr>
          <p:sp>
            <p:nvSpPr>
              <p:cNvPr id="36" name="椭圆 8">
                <a:extLst>
                  <a:ext uri="{FF2B5EF4-FFF2-40B4-BE49-F238E27FC236}">
                    <a16:creationId xmlns:a16="http://schemas.microsoft.com/office/drawing/2014/main" id="{D77C044C-9D7A-4B99-897A-03A850DDE9E6}"/>
                  </a:ext>
                </a:extLst>
              </p:cNvPr>
              <p:cNvSpPr/>
              <p:nvPr>
                <p:custDataLst>
                  <p:tags r:id="rId14"/>
                </p:custDataLst>
              </p:nvPr>
            </p:nvSpPr>
            <p:spPr>
              <a:xfrm>
                <a:off x="2409980" y="2999232"/>
                <a:ext cx="1649956" cy="14996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7" name="TextBox 38">
                <a:extLst>
                  <a:ext uri="{FF2B5EF4-FFF2-40B4-BE49-F238E27FC236}">
                    <a16:creationId xmlns:a16="http://schemas.microsoft.com/office/drawing/2014/main" id="{33C08EAC-16B4-4254-B447-06857B2B9361}"/>
                  </a:ext>
                </a:extLst>
              </p:cNvPr>
              <p:cNvSpPr txBox="1"/>
              <p:nvPr/>
            </p:nvSpPr>
            <p:spPr>
              <a:xfrm>
                <a:off x="2652322" y="3521209"/>
                <a:ext cx="1165271" cy="5492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dirty="0">
                    <a:solidFill>
                      <a:srgbClr val="333333"/>
                    </a:solidFill>
                    <a:latin typeface="Microsoft YaHei" panose="020B0503020204020204" pitchFamily="34" charset="-122"/>
                    <a:ea typeface="Microsoft YaHei" panose="020B0503020204020204" pitchFamily="34" charset="-122"/>
                  </a:rPr>
                  <a:t>传染性</a:t>
                </a:r>
              </a:p>
            </p:txBody>
          </p:sp>
        </p:grpSp>
        <p:sp>
          <p:nvSpPr>
            <p:cNvPr id="16" name="TextBox 39">
              <a:extLst>
                <a:ext uri="{FF2B5EF4-FFF2-40B4-BE49-F238E27FC236}">
                  <a16:creationId xmlns:a16="http://schemas.microsoft.com/office/drawing/2014/main" id="{E1A7D2F3-BB2C-4C70-9DA8-E310FD097FB7}"/>
                </a:ext>
              </a:extLst>
            </p:cNvPr>
            <p:cNvSpPr txBox="1"/>
            <p:nvPr/>
          </p:nvSpPr>
          <p:spPr>
            <a:xfrm>
              <a:off x="3893991" y="2646507"/>
              <a:ext cx="1240537" cy="5492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dirty="0">
                  <a:solidFill>
                    <a:srgbClr val="333333"/>
                  </a:solidFill>
                  <a:latin typeface="Microsoft YaHei" panose="020B0503020204020204" pitchFamily="34" charset="-122"/>
                  <a:ea typeface="Microsoft YaHei" panose="020B0503020204020204" pitchFamily="34" charset="-122"/>
                </a:rPr>
                <a:t>破坏性</a:t>
              </a:r>
            </a:p>
          </p:txBody>
        </p:sp>
        <p:sp>
          <p:nvSpPr>
            <p:cNvPr id="17" name="TextBox 40">
              <a:extLst>
                <a:ext uri="{FF2B5EF4-FFF2-40B4-BE49-F238E27FC236}">
                  <a16:creationId xmlns:a16="http://schemas.microsoft.com/office/drawing/2014/main" id="{8B7A74DF-E470-4F5E-8F6F-8F30E003A870}"/>
                </a:ext>
              </a:extLst>
            </p:cNvPr>
            <p:cNvSpPr txBox="1"/>
            <p:nvPr/>
          </p:nvSpPr>
          <p:spPr>
            <a:xfrm>
              <a:off x="6820989" y="2646507"/>
              <a:ext cx="1193074" cy="5492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dirty="0">
                  <a:solidFill>
                    <a:srgbClr val="333333"/>
                  </a:solidFill>
                  <a:latin typeface="Microsoft YaHei" panose="020B0503020204020204" pitchFamily="34" charset="-122"/>
                  <a:ea typeface="Microsoft YaHei" panose="020B0503020204020204" pitchFamily="34" charset="-122"/>
                </a:rPr>
                <a:t>潜伏性</a:t>
              </a:r>
            </a:p>
          </p:txBody>
        </p:sp>
        <p:sp>
          <p:nvSpPr>
            <p:cNvPr id="18" name="加号 17">
              <a:extLst>
                <a:ext uri="{FF2B5EF4-FFF2-40B4-BE49-F238E27FC236}">
                  <a16:creationId xmlns:a16="http://schemas.microsoft.com/office/drawing/2014/main" id="{7BB6C8A9-B370-4C4D-8B8E-1F887C64B7DD}"/>
                </a:ext>
              </a:extLst>
            </p:cNvPr>
            <p:cNvSpPr>
              <a:spLocks noChangeAspect="1"/>
            </p:cNvSpPr>
            <p:nvPr>
              <p:custDataLst>
                <p:tags r:id="rId5"/>
              </p:custDataLst>
            </p:nvPr>
          </p:nvSpPr>
          <p:spPr>
            <a:xfrm>
              <a:off x="5738401" y="2502963"/>
              <a:ext cx="715197" cy="715197"/>
            </a:xfrm>
            <a:prstGeom prst="mathPlu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19" name="组合 14">
              <a:extLst>
                <a:ext uri="{FF2B5EF4-FFF2-40B4-BE49-F238E27FC236}">
                  <a16:creationId xmlns:a16="http://schemas.microsoft.com/office/drawing/2014/main" id="{E03A826B-41AB-45E3-AF38-9EDC3B0D98CC}"/>
                </a:ext>
              </a:extLst>
            </p:cNvPr>
            <p:cNvGrpSpPr/>
            <p:nvPr/>
          </p:nvGrpSpPr>
          <p:grpSpPr>
            <a:xfrm>
              <a:off x="9411583" y="2149715"/>
              <a:ext cx="1649956" cy="1499616"/>
              <a:chOff x="2409980" y="2999232"/>
              <a:chExt cx="1649956" cy="1499616"/>
            </a:xfrm>
            <a:solidFill>
              <a:schemeClr val="accent6"/>
            </a:solidFill>
          </p:grpSpPr>
          <p:sp>
            <p:nvSpPr>
              <p:cNvPr id="34" name="椭圆 15">
                <a:extLst>
                  <a:ext uri="{FF2B5EF4-FFF2-40B4-BE49-F238E27FC236}">
                    <a16:creationId xmlns:a16="http://schemas.microsoft.com/office/drawing/2014/main" id="{7D846D93-6FCB-4C59-9DBA-276D78B14D36}"/>
                  </a:ext>
                </a:extLst>
              </p:cNvPr>
              <p:cNvSpPr/>
              <p:nvPr>
                <p:custDataLst>
                  <p:tags r:id="rId13"/>
                </p:custDataLst>
              </p:nvPr>
            </p:nvSpPr>
            <p:spPr>
              <a:xfrm>
                <a:off x="2409980" y="2999232"/>
                <a:ext cx="1649956" cy="14996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TextBox 38">
                <a:extLst>
                  <a:ext uri="{FF2B5EF4-FFF2-40B4-BE49-F238E27FC236}">
                    <a16:creationId xmlns:a16="http://schemas.microsoft.com/office/drawing/2014/main" id="{63417EEA-EDB7-4BE2-8A63-B0CF670C42D6}"/>
                  </a:ext>
                </a:extLst>
              </p:cNvPr>
              <p:cNvSpPr txBox="1"/>
              <p:nvPr/>
            </p:nvSpPr>
            <p:spPr>
              <a:xfrm>
                <a:off x="2652322" y="3521209"/>
                <a:ext cx="1165271" cy="5492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dirty="0">
                    <a:solidFill>
                      <a:srgbClr val="333333"/>
                    </a:solidFill>
                    <a:latin typeface="Microsoft YaHei" panose="020B0503020204020204" pitchFamily="34" charset="-122"/>
                    <a:ea typeface="Microsoft YaHei" panose="020B0503020204020204" pitchFamily="34" charset="-122"/>
                  </a:rPr>
                  <a:t>隐蔽性</a:t>
                </a:r>
              </a:p>
            </p:txBody>
          </p:sp>
        </p:grpSp>
        <p:sp>
          <p:nvSpPr>
            <p:cNvPr id="20" name="加号 19">
              <a:extLst>
                <a:ext uri="{FF2B5EF4-FFF2-40B4-BE49-F238E27FC236}">
                  <a16:creationId xmlns:a16="http://schemas.microsoft.com/office/drawing/2014/main" id="{89CED576-87E3-4176-BE7B-E0B84BBBFDA3}"/>
                </a:ext>
              </a:extLst>
            </p:cNvPr>
            <p:cNvSpPr>
              <a:spLocks noChangeAspect="1"/>
            </p:cNvSpPr>
            <p:nvPr>
              <p:custDataLst>
                <p:tags r:id="rId6"/>
              </p:custDataLst>
            </p:nvPr>
          </p:nvSpPr>
          <p:spPr>
            <a:xfrm>
              <a:off x="2702024" y="4831449"/>
              <a:ext cx="715197" cy="715197"/>
            </a:xfrm>
            <a:prstGeom prst="mathPlu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ndParaRPr>
            </a:p>
          </p:txBody>
        </p:sp>
        <p:sp>
          <p:nvSpPr>
            <p:cNvPr id="21" name="加号 20">
              <a:extLst>
                <a:ext uri="{FF2B5EF4-FFF2-40B4-BE49-F238E27FC236}">
                  <a16:creationId xmlns:a16="http://schemas.microsoft.com/office/drawing/2014/main" id="{9027EADC-BAF6-4ABB-B1E4-853A1C3533AB}"/>
                </a:ext>
              </a:extLst>
            </p:cNvPr>
            <p:cNvSpPr>
              <a:spLocks noChangeAspect="1"/>
            </p:cNvSpPr>
            <p:nvPr>
              <p:custDataLst>
                <p:tags r:id="rId7"/>
              </p:custDataLst>
            </p:nvPr>
          </p:nvSpPr>
          <p:spPr>
            <a:xfrm>
              <a:off x="8391988" y="4831449"/>
              <a:ext cx="715197" cy="715197"/>
            </a:xfrm>
            <a:prstGeom prst="mathPlu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2" name="椭圆 21">
              <a:extLst>
                <a:ext uri="{FF2B5EF4-FFF2-40B4-BE49-F238E27FC236}">
                  <a16:creationId xmlns:a16="http://schemas.microsoft.com/office/drawing/2014/main" id="{5EEDF601-77DE-4D1B-8E15-CBC69011F81F}"/>
                </a:ext>
              </a:extLst>
            </p:cNvPr>
            <p:cNvSpPr/>
            <p:nvPr>
              <p:custDataLst>
                <p:tags r:id="rId8"/>
              </p:custDataLst>
            </p:nvPr>
          </p:nvSpPr>
          <p:spPr>
            <a:xfrm>
              <a:off x="3634020" y="4424013"/>
              <a:ext cx="1649956" cy="15025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3" name="组合 21">
              <a:extLst>
                <a:ext uri="{FF2B5EF4-FFF2-40B4-BE49-F238E27FC236}">
                  <a16:creationId xmlns:a16="http://schemas.microsoft.com/office/drawing/2014/main" id="{48C57F35-97B2-4F92-9F3A-D0EA8F691D4C}"/>
                </a:ext>
              </a:extLst>
            </p:cNvPr>
            <p:cNvGrpSpPr/>
            <p:nvPr/>
          </p:nvGrpSpPr>
          <p:grpSpPr>
            <a:xfrm>
              <a:off x="9405514" y="4385552"/>
              <a:ext cx="1649956" cy="1499616"/>
              <a:chOff x="2409980" y="2999232"/>
              <a:chExt cx="1649956" cy="1499616"/>
            </a:xfrm>
          </p:grpSpPr>
          <p:sp>
            <p:nvSpPr>
              <p:cNvPr id="32" name="椭圆 31">
                <a:extLst>
                  <a:ext uri="{FF2B5EF4-FFF2-40B4-BE49-F238E27FC236}">
                    <a16:creationId xmlns:a16="http://schemas.microsoft.com/office/drawing/2014/main" id="{11A4D8AA-9AA1-49A1-9C58-28A2ECE1188E}"/>
                  </a:ext>
                </a:extLst>
              </p:cNvPr>
              <p:cNvSpPr/>
              <p:nvPr>
                <p:custDataLst>
                  <p:tags r:id="rId12"/>
                </p:custDataLst>
              </p:nvPr>
            </p:nvSpPr>
            <p:spPr>
              <a:xfrm>
                <a:off x="2409980" y="2999232"/>
                <a:ext cx="1649956" cy="14996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3" name="TextBox 38">
                <a:extLst>
                  <a:ext uri="{FF2B5EF4-FFF2-40B4-BE49-F238E27FC236}">
                    <a16:creationId xmlns:a16="http://schemas.microsoft.com/office/drawing/2014/main" id="{E4086D30-A552-4C2E-8A0B-902F572EA78B}"/>
                  </a:ext>
                </a:extLst>
              </p:cNvPr>
              <p:cNvSpPr txBox="1"/>
              <p:nvPr/>
            </p:nvSpPr>
            <p:spPr>
              <a:xfrm>
                <a:off x="2652322" y="3521209"/>
                <a:ext cx="1165271" cy="5492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altLang="zh-CN" dirty="0">
                    <a:solidFill>
                      <a:srgbClr val="333333"/>
                    </a:solidFill>
                    <a:latin typeface="Microsoft YaHei" panose="020B0503020204020204" pitchFamily="34" charset="-122"/>
                    <a:ea typeface="Microsoft YaHei" panose="020B0503020204020204" pitchFamily="34" charset="-122"/>
                  </a:rPr>
                  <a:t>……</a:t>
                </a:r>
                <a:endParaRPr lang="zh-CN" altLang="en-US" dirty="0">
                  <a:solidFill>
                    <a:srgbClr val="333333"/>
                  </a:solidFill>
                  <a:latin typeface="Microsoft YaHei" panose="020B0503020204020204" pitchFamily="34" charset="-122"/>
                  <a:ea typeface="Microsoft YaHei" panose="020B0503020204020204" pitchFamily="34" charset="-122"/>
                </a:endParaRPr>
              </a:p>
            </p:txBody>
          </p:sp>
        </p:grpSp>
        <p:grpSp>
          <p:nvGrpSpPr>
            <p:cNvPr id="24" name="组合 30">
              <a:extLst>
                <a:ext uri="{FF2B5EF4-FFF2-40B4-BE49-F238E27FC236}">
                  <a16:creationId xmlns:a16="http://schemas.microsoft.com/office/drawing/2014/main" id="{56408274-F569-4706-8AB9-575EC04FD69F}"/>
                </a:ext>
              </a:extLst>
            </p:cNvPr>
            <p:cNvGrpSpPr/>
            <p:nvPr/>
          </p:nvGrpSpPr>
          <p:grpSpPr>
            <a:xfrm>
              <a:off x="6592548" y="4437789"/>
              <a:ext cx="1649956" cy="1502516"/>
              <a:chOff x="3597025" y="4458523"/>
              <a:chExt cx="1649956" cy="1502516"/>
            </a:xfrm>
          </p:grpSpPr>
          <p:sp>
            <p:nvSpPr>
              <p:cNvPr id="30" name="椭圆 20">
                <a:extLst>
                  <a:ext uri="{FF2B5EF4-FFF2-40B4-BE49-F238E27FC236}">
                    <a16:creationId xmlns:a16="http://schemas.microsoft.com/office/drawing/2014/main" id="{40437CBB-6D23-4215-89AB-5727E81469D7}"/>
                  </a:ext>
                </a:extLst>
              </p:cNvPr>
              <p:cNvSpPr/>
              <p:nvPr>
                <p:custDataLst>
                  <p:tags r:id="rId11"/>
                </p:custDataLst>
              </p:nvPr>
            </p:nvSpPr>
            <p:spPr>
              <a:xfrm>
                <a:off x="3597025" y="4458523"/>
                <a:ext cx="1649956" cy="15025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1" name="TextBox 39">
                <a:extLst>
                  <a:ext uri="{FF2B5EF4-FFF2-40B4-BE49-F238E27FC236}">
                    <a16:creationId xmlns:a16="http://schemas.microsoft.com/office/drawing/2014/main" id="{D69CA85D-F27D-4068-8AF5-DAC89C44FA02}"/>
                  </a:ext>
                </a:extLst>
              </p:cNvPr>
              <p:cNvSpPr txBox="1"/>
              <p:nvPr/>
            </p:nvSpPr>
            <p:spPr>
              <a:xfrm>
                <a:off x="3646105" y="4958215"/>
                <a:ext cx="1501111" cy="5492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dirty="0">
                    <a:solidFill>
                      <a:srgbClr val="333333"/>
                    </a:solidFill>
                    <a:latin typeface="Microsoft YaHei" panose="020B0503020204020204" pitchFamily="34" charset="-122"/>
                    <a:ea typeface="Microsoft YaHei" panose="020B0503020204020204" pitchFamily="34" charset="-122"/>
                  </a:rPr>
                  <a:t>可触发性</a:t>
                </a:r>
              </a:p>
            </p:txBody>
          </p:sp>
        </p:grpSp>
        <p:sp>
          <p:nvSpPr>
            <p:cNvPr id="25" name="TextBox 40">
              <a:extLst>
                <a:ext uri="{FF2B5EF4-FFF2-40B4-BE49-F238E27FC236}">
                  <a16:creationId xmlns:a16="http://schemas.microsoft.com/office/drawing/2014/main" id="{7952D049-8B30-4748-B646-B2ED9715C308}"/>
                </a:ext>
              </a:extLst>
            </p:cNvPr>
            <p:cNvSpPr txBox="1"/>
            <p:nvPr/>
          </p:nvSpPr>
          <p:spPr>
            <a:xfrm>
              <a:off x="3666471" y="4934240"/>
              <a:ext cx="1568425" cy="5492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dirty="0">
                  <a:solidFill>
                    <a:srgbClr val="333333"/>
                  </a:solidFill>
                  <a:latin typeface="Microsoft YaHei" panose="020B0503020204020204" pitchFamily="34" charset="-122"/>
                  <a:ea typeface="Microsoft YaHei" panose="020B0503020204020204" pitchFamily="34" charset="-122"/>
                </a:rPr>
                <a:t>可执行性</a:t>
              </a:r>
            </a:p>
          </p:txBody>
        </p:sp>
        <p:sp>
          <p:nvSpPr>
            <p:cNvPr id="26" name="加号 25">
              <a:extLst>
                <a:ext uri="{FF2B5EF4-FFF2-40B4-BE49-F238E27FC236}">
                  <a16:creationId xmlns:a16="http://schemas.microsoft.com/office/drawing/2014/main" id="{72ADAD3A-08B0-4A1F-B0F4-459BB5162FCB}"/>
                </a:ext>
              </a:extLst>
            </p:cNvPr>
            <p:cNvSpPr>
              <a:spLocks noChangeAspect="1"/>
            </p:cNvSpPr>
            <p:nvPr>
              <p:custDataLst>
                <p:tags r:id="rId9"/>
              </p:custDataLst>
            </p:nvPr>
          </p:nvSpPr>
          <p:spPr>
            <a:xfrm>
              <a:off x="5659444" y="4814671"/>
              <a:ext cx="715197" cy="715197"/>
            </a:xfrm>
            <a:prstGeom prst="mathPlu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7" name="组合 27">
              <a:extLst>
                <a:ext uri="{FF2B5EF4-FFF2-40B4-BE49-F238E27FC236}">
                  <a16:creationId xmlns:a16="http://schemas.microsoft.com/office/drawing/2014/main" id="{EEF46D8F-B8C4-401D-8706-55197D193799}"/>
                </a:ext>
              </a:extLst>
            </p:cNvPr>
            <p:cNvGrpSpPr/>
            <p:nvPr/>
          </p:nvGrpSpPr>
          <p:grpSpPr>
            <a:xfrm>
              <a:off x="876944" y="4385552"/>
              <a:ext cx="1649956" cy="1499616"/>
              <a:chOff x="2409980" y="2999232"/>
              <a:chExt cx="1649956" cy="1499616"/>
            </a:xfrm>
            <a:solidFill>
              <a:schemeClr val="accent6"/>
            </a:solidFill>
          </p:grpSpPr>
          <p:sp>
            <p:nvSpPr>
              <p:cNvPr id="28" name="椭圆 27">
                <a:extLst>
                  <a:ext uri="{FF2B5EF4-FFF2-40B4-BE49-F238E27FC236}">
                    <a16:creationId xmlns:a16="http://schemas.microsoft.com/office/drawing/2014/main" id="{03565139-9240-4DF5-8A80-6E97933EDDA4}"/>
                  </a:ext>
                </a:extLst>
              </p:cNvPr>
              <p:cNvSpPr/>
              <p:nvPr>
                <p:custDataLst>
                  <p:tags r:id="rId10"/>
                </p:custDataLst>
              </p:nvPr>
            </p:nvSpPr>
            <p:spPr>
              <a:xfrm>
                <a:off x="2409980" y="2999232"/>
                <a:ext cx="1649956" cy="14996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9" name="TextBox 38">
                <a:extLst>
                  <a:ext uri="{FF2B5EF4-FFF2-40B4-BE49-F238E27FC236}">
                    <a16:creationId xmlns:a16="http://schemas.microsoft.com/office/drawing/2014/main" id="{9066455E-3601-4621-8B52-8C1032F3A59E}"/>
                  </a:ext>
                </a:extLst>
              </p:cNvPr>
              <p:cNvSpPr txBox="1"/>
              <p:nvPr/>
            </p:nvSpPr>
            <p:spPr>
              <a:xfrm>
                <a:off x="2652322" y="3521209"/>
                <a:ext cx="1165271" cy="5492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zh-CN" altLang="en-US" dirty="0">
                    <a:solidFill>
                      <a:srgbClr val="333333"/>
                    </a:solidFill>
                    <a:latin typeface="Microsoft YaHei" panose="020B0503020204020204" pitchFamily="34" charset="-122"/>
                    <a:ea typeface="Microsoft YaHei" panose="020B0503020204020204" pitchFamily="34" charset="-122"/>
                  </a:rPr>
                  <a:t>衍生性</a:t>
                </a:r>
              </a:p>
            </p:txBody>
          </p:sp>
        </p:grpSp>
      </p:grpSp>
      <p:sp>
        <p:nvSpPr>
          <p:cNvPr id="40"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64676" y="6489303"/>
            <a:ext cx="2743200" cy="365125"/>
          </a:xfrm>
        </p:spPr>
        <p:txBody>
          <a:bodyPr/>
          <a:lstStyle/>
          <a:p>
            <a:r>
              <a:rPr kumimoji="1" lang="en-US" altLang="zh-CN" dirty="0"/>
              <a:t>8.7.1 </a:t>
            </a:r>
            <a:r>
              <a:rPr kumimoji="1" lang="zh-CN" altLang="en-US" dirty="0"/>
              <a:t>病毒、木马与恶意代码</a:t>
            </a:r>
          </a:p>
        </p:txBody>
      </p:sp>
      <p:sp>
        <p:nvSpPr>
          <p:cNvPr id="41"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3"/>
            <a:ext cx="3319670" cy="365125"/>
          </a:xfrm>
        </p:spPr>
        <p:txBody>
          <a:bodyPr/>
          <a:lstStyle/>
          <a:p>
            <a:fld id="{8D4D1E41-7A09-AB4A-A4E1-09765ADA2698}" type="slidenum">
              <a:rPr kumimoji="1" lang="zh-CN" altLang="en-US" smtClean="0"/>
              <a:pPr/>
              <a:t>167</a:t>
            </a:fld>
            <a:endParaRPr kumimoji="1" lang="zh-CN" altLang="en-US" dirty="0"/>
          </a:p>
        </p:txBody>
      </p:sp>
    </p:spTree>
    <p:extLst>
      <p:ext uri="{BB962C8B-B14F-4D97-AF65-F5344CB8AC3E}">
        <p14:creationId xmlns:p14="http://schemas.microsoft.com/office/powerpoint/2010/main" val="159683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zh-CN" altLang="zh-CN" dirty="0"/>
              <a:t>病毒</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309695" y="1244212"/>
            <a:ext cx="10515600" cy="5131205"/>
          </a:xfrm>
        </p:spPr>
        <p:txBody>
          <a:bodyPr>
            <a:normAutofit/>
          </a:bodyPr>
          <a:lstStyle/>
          <a:p>
            <a:pPr>
              <a:lnSpc>
                <a:spcPct val="120000"/>
              </a:lnSpc>
            </a:pPr>
            <a:r>
              <a:rPr kumimoji="1" lang="zh-CN" altLang="en-US" dirty="0"/>
              <a:t>计算机病毒的</a:t>
            </a:r>
            <a:r>
              <a:rPr kumimoji="1" lang="zh-CN" altLang="en-US" dirty="0">
                <a:solidFill>
                  <a:srgbClr val="C00000"/>
                </a:solidFill>
              </a:rPr>
              <a:t>传播</a:t>
            </a:r>
            <a:endParaRPr kumimoji="1" lang="en-US" altLang="zh-CN" dirty="0"/>
          </a:p>
          <a:p>
            <a:pPr lvl="1"/>
            <a:r>
              <a:rPr kumimoji="1" lang="zh-CN" altLang="en-US" dirty="0"/>
              <a:t>移动存储设备</a:t>
            </a:r>
          </a:p>
          <a:p>
            <a:pPr lvl="1"/>
            <a:r>
              <a:rPr lang="zh-CN" altLang="en-US" dirty="0"/>
              <a:t>网络</a:t>
            </a:r>
          </a:p>
          <a:p>
            <a:pPr lvl="1"/>
            <a:r>
              <a:rPr kumimoji="1" lang="zh-CN" altLang="en-US" dirty="0"/>
              <a:t>计算机硬件设备</a:t>
            </a:r>
          </a:p>
          <a:p>
            <a:pPr lvl="1"/>
            <a:r>
              <a:rPr kumimoji="1" lang="zh-CN" altLang="en-US" dirty="0"/>
              <a:t>点对点通信系统和无线通道</a:t>
            </a:r>
          </a:p>
          <a:p>
            <a:pPr>
              <a:lnSpc>
                <a:spcPct val="120000"/>
              </a:lnSpc>
            </a:pPr>
            <a:r>
              <a:rPr kumimoji="1" lang="zh-CN" altLang="en-US" dirty="0"/>
              <a:t>计算机病毒的</a:t>
            </a:r>
            <a:r>
              <a:rPr kumimoji="1" lang="zh-CN" altLang="en-US" dirty="0">
                <a:solidFill>
                  <a:srgbClr val="C00000"/>
                </a:solidFill>
              </a:rPr>
              <a:t>分类</a:t>
            </a:r>
            <a:endParaRPr kumimoji="1" lang="en-US" altLang="zh-CN" dirty="0">
              <a:solidFill>
                <a:srgbClr val="C00000"/>
              </a:solidFill>
            </a:endParaRPr>
          </a:p>
          <a:p>
            <a:pPr lvl="1"/>
            <a:r>
              <a:rPr lang="zh-CN" altLang="en-US" dirty="0"/>
              <a:t>按病毒存在的媒体：网络、文件、引导型</a:t>
            </a:r>
          </a:p>
          <a:p>
            <a:pPr lvl="1"/>
            <a:r>
              <a:rPr lang="zh-CN" altLang="en-US" dirty="0"/>
              <a:t>按计算机病毒的链结方式：源码型、嵌入型、外壳型、操作系统型</a:t>
            </a:r>
          </a:p>
          <a:p>
            <a:pPr lvl="1"/>
            <a:r>
              <a:rPr lang="zh-CN" altLang="en-US" dirty="0"/>
              <a:t>按病毒存在的系统</a:t>
            </a:r>
            <a:r>
              <a:rPr lang="en-US" altLang="zh-CN" dirty="0"/>
              <a:t>:</a:t>
            </a:r>
            <a:r>
              <a:rPr lang="en-US" altLang="en-US" dirty="0"/>
              <a:t> DOS</a:t>
            </a:r>
            <a:r>
              <a:rPr lang="zh-CN" altLang="en-US" dirty="0"/>
              <a:t>、</a:t>
            </a:r>
            <a:r>
              <a:rPr lang="en-US" altLang="en-US" dirty="0"/>
              <a:t> Windows</a:t>
            </a:r>
            <a:r>
              <a:rPr lang="zh-CN" altLang="en-US" dirty="0"/>
              <a:t>、</a:t>
            </a:r>
            <a:r>
              <a:rPr lang="en-US" altLang="en-US" dirty="0"/>
              <a:t> UNIX</a:t>
            </a:r>
            <a:r>
              <a:rPr lang="zh-CN" altLang="en-US" dirty="0"/>
              <a:t>、</a:t>
            </a:r>
            <a:r>
              <a:rPr lang="en-US" altLang="en-US" dirty="0"/>
              <a:t> OS/2</a:t>
            </a:r>
            <a:endParaRPr lang="zh-CN" altLang="en-US" dirty="0"/>
          </a:p>
          <a:p>
            <a:pPr lvl="1"/>
            <a:r>
              <a:rPr lang="zh-CN" altLang="en-US" dirty="0"/>
              <a:t>按病毒的破坏情况</a:t>
            </a:r>
            <a:r>
              <a:rPr lang="en-US" altLang="zh-CN" dirty="0"/>
              <a:t>:</a:t>
            </a:r>
            <a:r>
              <a:rPr lang="zh-CN" altLang="en-US" dirty="0"/>
              <a:t>良性、恶性</a:t>
            </a:r>
          </a:p>
          <a:p>
            <a:pPr lvl="1"/>
            <a:endParaRPr kumimoji="1" lang="en-US" altLang="zh-CN" dirty="0"/>
          </a:p>
          <a:p>
            <a:pPr>
              <a:lnSpc>
                <a:spcPct val="120000"/>
              </a:lnSpc>
            </a:pPr>
            <a:endParaRPr kumimoji="1" lang="en-US" altLang="zh-CN" dirty="0"/>
          </a:p>
          <a:p>
            <a:pPr>
              <a:lnSpc>
                <a:spcPct val="120000"/>
              </a:lnSpc>
            </a:pPr>
            <a:endParaRPr kumimoji="1" lang="zh-CN" altLang="en-US" dirty="0"/>
          </a:p>
          <a:p>
            <a:pPr>
              <a:lnSpc>
                <a:spcPct val="120000"/>
              </a:lnSpc>
            </a:pPr>
            <a:endParaRPr kumimoji="1" lang="zh-CN" altLang="en-US" dirty="0"/>
          </a:p>
        </p:txBody>
      </p:sp>
      <p:grpSp>
        <p:nvGrpSpPr>
          <p:cNvPr id="18" name="组合 17"/>
          <p:cNvGrpSpPr/>
          <p:nvPr/>
        </p:nvGrpSpPr>
        <p:grpSpPr>
          <a:xfrm>
            <a:off x="4903470" y="1558307"/>
            <a:ext cx="1494301" cy="1338879"/>
            <a:chOff x="8039788" y="1365503"/>
            <a:chExt cx="2301122" cy="1932767"/>
          </a:xfrm>
        </p:grpSpPr>
        <p:pic>
          <p:nvPicPr>
            <p:cNvPr id="1026" name="Picture 2"/>
            <p:cNvPicPr>
              <a:picLocks noChangeAspect="1" noChangeArrowheads="1"/>
            </p:cNvPicPr>
            <p:nvPr/>
          </p:nvPicPr>
          <p:blipFill>
            <a:blip r:embed="rId3"/>
            <a:srcRect/>
            <a:stretch>
              <a:fillRect/>
            </a:stretch>
          </p:blipFill>
          <p:spPr bwMode="auto">
            <a:xfrm>
              <a:off x="8039788" y="1365504"/>
              <a:ext cx="1136362" cy="95975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9218630" y="1365503"/>
              <a:ext cx="1112643" cy="959756"/>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8039788" y="2360569"/>
              <a:ext cx="1136362" cy="937701"/>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9218630" y="2325259"/>
              <a:ext cx="1122280" cy="973011"/>
            </a:xfrm>
            <a:prstGeom prst="rect">
              <a:avLst/>
            </a:prstGeom>
            <a:noFill/>
            <a:ln w="9525">
              <a:noFill/>
              <a:miter lim="800000"/>
              <a:headEnd/>
              <a:tailEnd/>
            </a:ln>
            <a:effectLst/>
          </p:spPr>
        </p:pic>
      </p:grpSp>
      <p:grpSp>
        <p:nvGrpSpPr>
          <p:cNvPr id="19" name="组合 18"/>
          <p:cNvGrpSpPr/>
          <p:nvPr/>
        </p:nvGrpSpPr>
        <p:grpSpPr>
          <a:xfrm>
            <a:off x="6800968" y="1558307"/>
            <a:ext cx="1640368" cy="1359707"/>
            <a:chOff x="8573340" y="3483247"/>
            <a:chExt cx="2410891" cy="2273416"/>
          </a:xfrm>
        </p:grpSpPr>
        <p:pic>
          <p:nvPicPr>
            <p:cNvPr id="1032" name="Picture 8"/>
            <p:cNvPicPr>
              <a:picLocks noChangeAspect="1" noChangeArrowheads="1"/>
            </p:cNvPicPr>
            <p:nvPr/>
          </p:nvPicPr>
          <p:blipFill>
            <a:blip r:embed="rId7"/>
            <a:srcRect/>
            <a:stretch>
              <a:fillRect/>
            </a:stretch>
          </p:blipFill>
          <p:spPr bwMode="auto">
            <a:xfrm>
              <a:off x="8573340" y="3483247"/>
              <a:ext cx="1205620" cy="1138299"/>
            </a:xfrm>
            <a:prstGeom prst="rect">
              <a:avLst/>
            </a:prstGeom>
            <a:noFill/>
            <a:ln w="9525">
              <a:noFill/>
              <a:miter lim="800000"/>
              <a:headEnd/>
              <a:tailEnd/>
            </a:ln>
            <a:effectLst/>
          </p:spPr>
        </p:pic>
        <p:pic>
          <p:nvPicPr>
            <p:cNvPr id="1033" name="Picture 9"/>
            <p:cNvPicPr>
              <a:picLocks noChangeAspect="1" noChangeArrowheads="1"/>
            </p:cNvPicPr>
            <p:nvPr/>
          </p:nvPicPr>
          <p:blipFill>
            <a:blip r:embed="rId8"/>
            <a:srcRect/>
            <a:stretch>
              <a:fillRect/>
            </a:stretch>
          </p:blipFill>
          <p:spPr bwMode="auto">
            <a:xfrm>
              <a:off x="9778961" y="3483248"/>
              <a:ext cx="1205270" cy="1138298"/>
            </a:xfrm>
            <a:prstGeom prst="rect">
              <a:avLst/>
            </a:prstGeom>
            <a:noFill/>
            <a:ln w="9525">
              <a:noFill/>
              <a:miter lim="800000"/>
              <a:headEnd/>
              <a:tailEnd/>
            </a:ln>
            <a:effectLst/>
          </p:spPr>
        </p:pic>
        <p:pic>
          <p:nvPicPr>
            <p:cNvPr id="1034" name="Picture 10"/>
            <p:cNvPicPr>
              <a:picLocks noChangeAspect="1" noChangeArrowheads="1"/>
            </p:cNvPicPr>
            <p:nvPr/>
          </p:nvPicPr>
          <p:blipFill>
            <a:blip r:embed="rId9"/>
            <a:srcRect/>
            <a:stretch>
              <a:fillRect/>
            </a:stretch>
          </p:blipFill>
          <p:spPr bwMode="auto">
            <a:xfrm>
              <a:off x="8573340" y="4621546"/>
              <a:ext cx="1205621" cy="1135117"/>
            </a:xfrm>
            <a:prstGeom prst="rect">
              <a:avLst/>
            </a:prstGeom>
            <a:noFill/>
            <a:ln w="9525">
              <a:noFill/>
              <a:miter lim="800000"/>
              <a:headEnd/>
              <a:tailEnd/>
            </a:ln>
            <a:effectLst/>
          </p:spPr>
        </p:pic>
        <p:pic>
          <p:nvPicPr>
            <p:cNvPr id="1035" name="Picture 11"/>
            <p:cNvPicPr>
              <a:picLocks noChangeAspect="1" noChangeArrowheads="1"/>
            </p:cNvPicPr>
            <p:nvPr/>
          </p:nvPicPr>
          <p:blipFill>
            <a:blip r:embed="rId10"/>
            <a:srcRect/>
            <a:stretch>
              <a:fillRect/>
            </a:stretch>
          </p:blipFill>
          <p:spPr bwMode="auto">
            <a:xfrm>
              <a:off x="9778960" y="4610761"/>
              <a:ext cx="1205271" cy="1145902"/>
            </a:xfrm>
            <a:prstGeom prst="rect">
              <a:avLst/>
            </a:prstGeom>
            <a:noFill/>
            <a:ln w="9525">
              <a:noFill/>
              <a:miter lim="800000"/>
              <a:headEnd/>
              <a:tailEnd/>
            </a:ln>
            <a:effectLst/>
          </p:spPr>
        </p:pic>
      </p:grpSp>
      <p:sp>
        <p:nvSpPr>
          <p:cNvPr id="20"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89302"/>
            <a:ext cx="2743200" cy="365125"/>
          </a:xfrm>
        </p:spPr>
        <p:txBody>
          <a:bodyPr/>
          <a:lstStyle/>
          <a:p>
            <a:r>
              <a:rPr kumimoji="1" lang="en-US" altLang="zh-CN" dirty="0"/>
              <a:t>8.7.1 </a:t>
            </a:r>
            <a:r>
              <a:rPr kumimoji="1" lang="zh-CN" altLang="en-US" dirty="0"/>
              <a:t>病毒、木马与恶意代码</a:t>
            </a:r>
          </a:p>
        </p:txBody>
      </p:sp>
      <p:sp>
        <p:nvSpPr>
          <p:cNvPr id="21"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1"/>
            <a:ext cx="3319670" cy="365125"/>
          </a:xfrm>
        </p:spPr>
        <p:txBody>
          <a:bodyPr/>
          <a:lstStyle/>
          <a:p>
            <a:fld id="{8D4D1E41-7A09-AB4A-A4E1-09765ADA2698}" type="slidenum">
              <a:rPr kumimoji="1" lang="zh-CN" altLang="en-US" smtClean="0"/>
              <a:pPr/>
              <a:t>168</a:t>
            </a:fld>
            <a:endParaRPr kumimoji="1" lang="zh-CN" altLang="en-US" dirty="0"/>
          </a:p>
        </p:txBody>
      </p:sp>
      <p:pic>
        <p:nvPicPr>
          <p:cNvPr id="196612" name="Picture 4"/>
          <p:cNvPicPr>
            <a:picLocks noChangeAspect="1" noChangeArrowheads="1"/>
          </p:cNvPicPr>
          <p:nvPr/>
        </p:nvPicPr>
        <p:blipFill>
          <a:blip r:embed="rId11"/>
          <a:srcRect/>
          <a:stretch>
            <a:fillRect/>
          </a:stretch>
        </p:blipFill>
        <p:spPr bwMode="auto">
          <a:xfrm>
            <a:off x="4935855" y="2967512"/>
            <a:ext cx="3529013" cy="987268"/>
          </a:xfrm>
          <a:prstGeom prst="rect">
            <a:avLst/>
          </a:prstGeom>
          <a:noFill/>
          <a:ln w="9525">
            <a:noFill/>
            <a:miter lim="800000"/>
            <a:headEnd/>
            <a:tailEnd/>
          </a:ln>
          <a:effectLst/>
        </p:spPr>
      </p:pic>
      <p:pic>
        <p:nvPicPr>
          <p:cNvPr id="196613" name="Picture 5"/>
          <p:cNvPicPr>
            <a:picLocks noChangeAspect="1" noChangeArrowheads="1"/>
          </p:cNvPicPr>
          <p:nvPr/>
        </p:nvPicPr>
        <p:blipFill>
          <a:blip r:embed="rId12"/>
          <a:srcRect/>
          <a:stretch>
            <a:fillRect/>
          </a:stretch>
        </p:blipFill>
        <p:spPr bwMode="auto">
          <a:xfrm>
            <a:off x="8487728" y="2967512"/>
            <a:ext cx="2470699" cy="831533"/>
          </a:xfrm>
          <a:prstGeom prst="rect">
            <a:avLst/>
          </a:prstGeom>
          <a:noFill/>
          <a:ln w="9525">
            <a:noFill/>
            <a:miter lim="800000"/>
            <a:headEnd/>
            <a:tailEnd/>
          </a:ln>
          <a:effectLst/>
        </p:spPr>
      </p:pic>
      <p:grpSp>
        <p:nvGrpSpPr>
          <p:cNvPr id="23" name="组合 22"/>
          <p:cNvGrpSpPr/>
          <p:nvPr/>
        </p:nvGrpSpPr>
        <p:grpSpPr>
          <a:xfrm>
            <a:off x="9018269" y="1589367"/>
            <a:ext cx="1400721" cy="1360055"/>
            <a:chOff x="9018269" y="1589367"/>
            <a:chExt cx="1400721" cy="1360055"/>
          </a:xfrm>
        </p:grpSpPr>
        <p:pic>
          <p:nvPicPr>
            <p:cNvPr id="196610" name="Picture 2" descr="http://images.ofweek.com/Upload/News/2017-02/15/Trista/1487132274197098253.jpg"/>
            <p:cNvPicPr>
              <a:picLocks noChangeAspect="1" noChangeArrowheads="1"/>
            </p:cNvPicPr>
            <p:nvPr/>
          </p:nvPicPr>
          <p:blipFill>
            <a:blip r:embed="rId13"/>
            <a:srcRect/>
            <a:stretch>
              <a:fillRect/>
            </a:stretch>
          </p:blipFill>
          <p:spPr bwMode="auto">
            <a:xfrm>
              <a:off x="9018269" y="1589367"/>
              <a:ext cx="1400721" cy="1360055"/>
            </a:xfrm>
            <a:prstGeom prst="rect">
              <a:avLst/>
            </a:prstGeom>
            <a:noFill/>
          </p:spPr>
        </p:pic>
        <p:sp>
          <p:nvSpPr>
            <p:cNvPr id="22" name="矩形 21"/>
            <p:cNvSpPr/>
            <p:nvPr/>
          </p:nvSpPr>
          <p:spPr>
            <a:xfrm>
              <a:off x="9955530" y="2640330"/>
              <a:ext cx="463460" cy="277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rgbClr val="C00000"/>
                  </a:solidFill>
                </a:rPr>
                <a:t>ASIC</a:t>
              </a:r>
              <a:endParaRPr lang="zh-CN" altLang="en-US" sz="1050" dirty="0">
                <a:solidFill>
                  <a:srgbClr val="C00000"/>
                </a:solidFill>
              </a:endParaRPr>
            </a:p>
          </p:txBody>
        </p:sp>
      </p:grpSp>
    </p:spTree>
    <p:extLst>
      <p:ext uri="{BB962C8B-B14F-4D97-AF65-F5344CB8AC3E}">
        <p14:creationId xmlns:p14="http://schemas.microsoft.com/office/powerpoint/2010/main" val="187884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9661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966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zh-CN" altLang="zh-CN" dirty="0"/>
              <a:t>病毒</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计算机病毒工作流程</a:t>
            </a:r>
            <a:endParaRPr kumimoji="1" lang="en-US" altLang="zh-CN" dirty="0"/>
          </a:p>
          <a:p>
            <a:pPr>
              <a:lnSpc>
                <a:spcPct val="120000"/>
              </a:lnSpc>
            </a:pPr>
            <a:r>
              <a:rPr kumimoji="1" lang="zh-CN" altLang="en-US" dirty="0"/>
              <a:t>计算机中毒的症状</a:t>
            </a:r>
            <a:endParaRPr kumimoji="1" lang="en-US" altLang="zh-CN" dirty="0"/>
          </a:p>
          <a:p>
            <a:pPr lvl="1"/>
            <a:r>
              <a:rPr lang="zh-CN" altLang="en-US" dirty="0"/>
              <a:t>异常错误信息</a:t>
            </a:r>
          </a:p>
          <a:p>
            <a:pPr lvl="1"/>
            <a:r>
              <a:rPr lang="zh-CN" altLang="en-US" dirty="0"/>
              <a:t>机器启动异常</a:t>
            </a:r>
          </a:p>
          <a:p>
            <a:pPr lvl="1"/>
            <a:r>
              <a:rPr lang="zh-CN" altLang="en-US" dirty="0"/>
              <a:t>文件内容和长度有所改变</a:t>
            </a:r>
          </a:p>
          <a:p>
            <a:pPr lvl="1"/>
            <a:r>
              <a:rPr lang="zh-CN" altLang="en-US" dirty="0"/>
              <a:t>外部设备工作异常</a:t>
            </a:r>
          </a:p>
          <a:p>
            <a:pPr lvl="1"/>
            <a:r>
              <a:rPr lang="zh-CN" altLang="en-US" dirty="0"/>
              <a:t>磁盘空间变小</a:t>
            </a:r>
          </a:p>
          <a:p>
            <a:pPr lvl="1"/>
            <a:r>
              <a:rPr lang="zh-CN" altLang="en-US" dirty="0"/>
              <a:t>运行速度降低</a:t>
            </a:r>
          </a:p>
          <a:p>
            <a:pPr>
              <a:lnSpc>
                <a:spcPct val="120000"/>
              </a:lnSpc>
            </a:pPr>
            <a:endParaRPr kumimoji="1" lang="en-US" altLang="zh-CN" dirty="0"/>
          </a:p>
          <a:p>
            <a:pPr>
              <a:lnSpc>
                <a:spcPct val="120000"/>
              </a:lnSpc>
            </a:pPr>
            <a:endParaRPr kumimoji="1" lang="en-US" altLang="zh-CN" dirty="0"/>
          </a:p>
          <a:p>
            <a:pPr>
              <a:lnSpc>
                <a:spcPct val="120000"/>
              </a:lnSpc>
            </a:pPr>
            <a:endParaRPr kumimoji="1" lang="en-US" altLang="zh-CN" dirty="0"/>
          </a:p>
          <a:p>
            <a:pPr>
              <a:lnSpc>
                <a:spcPct val="120000"/>
              </a:lnSpc>
            </a:pPr>
            <a:endParaRPr lang="zh-CN" altLang="en-US" sz="2000" dirty="0">
              <a:solidFill>
                <a:schemeClr val="dk1"/>
              </a:solidFill>
              <a:latin typeface="+mn-lt"/>
              <a:ea typeface="+mn-ea"/>
            </a:endParaRPr>
          </a:p>
        </p:txBody>
      </p:sp>
      <p:grpSp>
        <p:nvGrpSpPr>
          <p:cNvPr id="64" name="组合 63"/>
          <p:cNvGrpSpPr/>
          <p:nvPr/>
        </p:nvGrpSpPr>
        <p:grpSpPr>
          <a:xfrm>
            <a:off x="5903715" y="1580935"/>
            <a:ext cx="5556338" cy="4526139"/>
            <a:chOff x="5903715" y="1580935"/>
            <a:chExt cx="5556338" cy="4526139"/>
          </a:xfrm>
        </p:grpSpPr>
        <p:sp>
          <p:nvSpPr>
            <p:cNvPr id="5" name="矩形: 圆角 4">
              <a:extLst>
                <a:ext uri="{FF2B5EF4-FFF2-40B4-BE49-F238E27FC236}">
                  <a16:creationId xmlns:a16="http://schemas.microsoft.com/office/drawing/2014/main" id="{EC7D0876-07EE-4AAA-8CC5-C32FF6B11599}"/>
                </a:ext>
              </a:extLst>
            </p:cNvPr>
            <p:cNvSpPr/>
            <p:nvPr/>
          </p:nvSpPr>
          <p:spPr>
            <a:xfrm>
              <a:off x="5918455" y="1580935"/>
              <a:ext cx="3591420" cy="420121"/>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solidFill>
                    <a:srgbClr val="C00000"/>
                  </a:solidFill>
                </a:rPr>
                <a:t>非授权加载，病毒进入内存</a:t>
              </a:r>
            </a:p>
          </p:txBody>
        </p:sp>
        <p:sp>
          <p:nvSpPr>
            <p:cNvPr id="6" name="矩形: 圆角 5">
              <a:extLst>
                <a:ext uri="{FF2B5EF4-FFF2-40B4-BE49-F238E27FC236}">
                  <a16:creationId xmlns:a16="http://schemas.microsoft.com/office/drawing/2014/main" id="{78022250-E176-4C3D-96FE-CE5B155A70A2}"/>
                </a:ext>
              </a:extLst>
            </p:cNvPr>
            <p:cNvSpPr/>
            <p:nvPr/>
          </p:nvSpPr>
          <p:spPr>
            <a:xfrm>
              <a:off x="6837396" y="3265003"/>
              <a:ext cx="1838682" cy="432982"/>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solidFill>
                    <a:srgbClr val="C00000"/>
                  </a:solidFill>
                </a:rPr>
                <a:t>监视系统运行</a:t>
              </a:r>
            </a:p>
          </p:txBody>
        </p:sp>
        <p:sp>
          <p:nvSpPr>
            <p:cNvPr id="9" name="矩形: 圆角 8">
              <a:extLst>
                <a:ext uri="{FF2B5EF4-FFF2-40B4-BE49-F238E27FC236}">
                  <a16:creationId xmlns:a16="http://schemas.microsoft.com/office/drawing/2014/main" id="{D6B0C32D-73DC-4668-81A2-3809D69040A6}"/>
                </a:ext>
              </a:extLst>
            </p:cNvPr>
            <p:cNvSpPr/>
            <p:nvPr/>
          </p:nvSpPr>
          <p:spPr>
            <a:xfrm>
              <a:off x="6146589" y="2181136"/>
              <a:ext cx="3142548" cy="347463"/>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solidFill>
                    <a:srgbClr val="C00000"/>
                  </a:solidFill>
                </a:rPr>
                <a:t>病毒引导模块执行</a:t>
              </a:r>
            </a:p>
          </p:txBody>
        </p:sp>
        <p:sp>
          <p:nvSpPr>
            <p:cNvPr id="10" name="矩形: 圆角 9">
              <a:extLst>
                <a:ext uri="{FF2B5EF4-FFF2-40B4-BE49-F238E27FC236}">
                  <a16:creationId xmlns:a16="http://schemas.microsoft.com/office/drawing/2014/main" id="{AB9A05A2-41C7-4F26-AC08-C6B0002F0420}"/>
                </a:ext>
              </a:extLst>
            </p:cNvPr>
            <p:cNvSpPr/>
            <p:nvPr/>
          </p:nvSpPr>
          <p:spPr>
            <a:xfrm>
              <a:off x="5903715" y="2711592"/>
              <a:ext cx="3606160" cy="37143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solidFill>
                    <a:srgbClr val="C00000"/>
                  </a:solidFill>
                </a:rPr>
                <a:t>修改系统参数，引入传染模块</a:t>
              </a:r>
            </a:p>
          </p:txBody>
        </p:sp>
        <p:sp>
          <p:nvSpPr>
            <p:cNvPr id="35" name="流程图: 决策 34"/>
            <p:cNvSpPr/>
            <p:nvPr/>
          </p:nvSpPr>
          <p:spPr>
            <a:xfrm>
              <a:off x="6457365" y="3997674"/>
              <a:ext cx="2666279" cy="800100"/>
            </a:xfrm>
            <a:prstGeom prst="flowChartDecision">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solidFill>
                    <a:srgbClr val="C00000"/>
                  </a:solidFill>
                </a:rPr>
                <a:t>传染条件是否满足</a:t>
              </a:r>
            </a:p>
          </p:txBody>
        </p:sp>
        <p:sp>
          <p:nvSpPr>
            <p:cNvPr id="37" name="流程图: 决策 36"/>
            <p:cNvSpPr/>
            <p:nvPr/>
          </p:nvSpPr>
          <p:spPr>
            <a:xfrm>
              <a:off x="6457366" y="5082026"/>
              <a:ext cx="2678668" cy="800100"/>
            </a:xfrm>
            <a:prstGeom prst="flowChartDecision">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solidFill>
                    <a:srgbClr val="C00000"/>
                  </a:solidFill>
                </a:rPr>
                <a:t>触发条件是否满足</a:t>
              </a:r>
            </a:p>
          </p:txBody>
        </p:sp>
        <p:sp>
          <p:nvSpPr>
            <p:cNvPr id="43" name="TextBox 42"/>
            <p:cNvSpPr txBox="1"/>
            <p:nvPr/>
          </p:nvSpPr>
          <p:spPr>
            <a:xfrm>
              <a:off x="9804837" y="3997674"/>
              <a:ext cx="417975" cy="400110"/>
            </a:xfrm>
            <a:prstGeom prst="rect">
              <a:avLst/>
            </a:prstGeom>
            <a:noFill/>
          </p:spPr>
          <p:txBody>
            <a:bodyPr wrap="square" rtlCol="0">
              <a:spAutoFit/>
            </a:bodyPr>
            <a:lstStyle/>
            <a:p>
              <a:r>
                <a:rPr lang="en-US" altLang="zh-CN" sz="2000" dirty="0">
                  <a:solidFill>
                    <a:schemeClr val="dk1"/>
                  </a:solidFill>
                </a:rPr>
                <a:t>Y</a:t>
              </a:r>
              <a:endParaRPr lang="zh-CN" altLang="en-US" sz="2000" dirty="0">
                <a:solidFill>
                  <a:schemeClr val="dk1"/>
                </a:solidFill>
              </a:endParaRPr>
            </a:p>
          </p:txBody>
        </p:sp>
        <p:sp>
          <p:nvSpPr>
            <p:cNvPr id="45" name="矩形: 圆角 5">
              <a:extLst>
                <a:ext uri="{FF2B5EF4-FFF2-40B4-BE49-F238E27FC236}">
                  <a16:creationId xmlns:a16="http://schemas.microsoft.com/office/drawing/2014/main" id="{78022250-E176-4C3D-96FE-CE5B155A70A2}"/>
                </a:ext>
              </a:extLst>
            </p:cNvPr>
            <p:cNvSpPr/>
            <p:nvPr/>
          </p:nvSpPr>
          <p:spPr>
            <a:xfrm>
              <a:off x="10136991" y="4587500"/>
              <a:ext cx="1270080" cy="432982"/>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solidFill>
                    <a:srgbClr val="C00000"/>
                  </a:solidFill>
                </a:rPr>
                <a:t>进行传染</a:t>
              </a:r>
            </a:p>
          </p:txBody>
        </p:sp>
        <p:sp>
          <p:nvSpPr>
            <p:cNvPr id="51" name="矩形: 圆角 5">
              <a:extLst>
                <a:ext uri="{FF2B5EF4-FFF2-40B4-BE49-F238E27FC236}">
                  <a16:creationId xmlns:a16="http://schemas.microsoft.com/office/drawing/2014/main" id="{78022250-E176-4C3D-96FE-CE5B155A70A2}"/>
                </a:ext>
              </a:extLst>
            </p:cNvPr>
            <p:cNvSpPr/>
            <p:nvPr/>
          </p:nvSpPr>
          <p:spPr>
            <a:xfrm>
              <a:off x="10189973" y="5674092"/>
              <a:ext cx="1270080" cy="432982"/>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solidFill>
                    <a:srgbClr val="C00000"/>
                  </a:solidFill>
                </a:rPr>
                <a:t>发起破坏</a:t>
              </a:r>
            </a:p>
          </p:txBody>
        </p:sp>
        <p:sp>
          <p:nvSpPr>
            <p:cNvPr id="54" name="TextBox 53"/>
            <p:cNvSpPr txBox="1"/>
            <p:nvPr/>
          </p:nvSpPr>
          <p:spPr>
            <a:xfrm>
              <a:off x="9709728" y="5082026"/>
              <a:ext cx="417975" cy="400110"/>
            </a:xfrm>
            <a:prstGeom prst="rect">
              <a:avLst/>
            </a:prstGeom>
            <a:noFill/>
          </p:spPr>
          <p:txBody>
            <a:bodyPr wrap="square" rtlCol="0">
              <a:spAutoFit/>
            </a:bodyPr>
            <a:lstStyle/>
            <a:p>
              <a:r>
                <a:rPr lang="en-US" altLang="zh-CN" sz="2000" dirty="0">
                  <a:solidFill>
                    <a:schemeClr val="dk1"/>
                  </a:solidFill>
                </a:rPr>
                <a:t>Y</a:t>
              </a:r>
              <a:endParaRPr lang="zh-CN" altLang="en-US" sz="2000" dirty="0">
                <a:solidFill>
                  <a:schemeClr val="dk1"/>
                </a:solidFill>
              </a:endParaRPr>
            </a:p>
          </p:txBody>
        </p:sp>
        <p:cxnSp>
          <p:nvCxnSpPr>
            <p:cNvPr id="31" name="直接箭头连接符 30"/>
            <p:cNvCxnSpPr>
              <a:stCxn id="5" idx="2"/>
              <a:endCxn id="9" idx="0"/>
            </p:cNvCxnSpPr>
            <p:nvPr/>
          </p:nvCxnSpPr>
          <p:spPr>
            <a:xfrm rot="16200000" flipH="1">
              <a:off x="7625974" y="2089247"/>
              <a:ext cx="180080" cy="36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7629672" y="2616790"/>
              <a:ext cx="180080" cy="36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rot="16200000" flipH="1">
              <a:off x="7675985" y="3171217"/>
              <a:ext cx="180080" cy="36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rot="16200000" flipH="1">
              <a:off x="7633521" y="3845980"/>
              <a:ext cx="299689" cy="36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rot="16200000" flipH="1">
              <a:off x="7637220" y="4945770"/>
              <a:ext cx="299689" cy="36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9123644" y="4388297"/>
              <a:ext cx="1566352" cy="180080"/>
              <a:chOff x="9123644" y="4388297"/>
              <a:chExt cx="1566352" cy="180080"/>
            </a:xfrm>
          </p:grpSpPr>
          <p:cxnSp>
            <p:nvCxnSpPr>
              <p:cNvPr id="56" name="直接连接符 55"/>
              <p:cNvCxnSpPr>
                <a:stCxn id="35" idx="3"/>
              </p:cNvCxnSpPr>
              <p:nvPr/>
            </p:nvCxnSpPr>
            <p:spPr>
              <a:xfrm>
                <a:off x="9123644" y="4397724"/>
                <a:ext cx="1566352" cy="6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rot="16200000" flipH="1">
                <a:off x="10598107" y="4476488"/>
                <a:ext cx="180080" cy="36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9136034" y="5482136"/>
              <a:ext cx="1566352" cy="180080"/>
              <a:chOff x="9123644" y="4388297"/>
              <a:chExt cx="1566352" cy="180080"/>
            </a:xfrm>
          </p:grpSpPr>
          <p:cxnSp>
            <p:nvCxnSpPr>
              <p:cNvPr id="60" name="直接连接符 59"/>
              <p:cNvCxnSpPr/>
              <p:nvPr/>
            </p:nvCxnSpPr>
            <p:spPr>
              <a:xfrm>
                <a:off x="9123644" y="4397724"/>
                <a:ext cx="1566352" cy="6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H="1">
                <a:off x="10598107" y="4476488"/>
                <a:ext cx="180080" cy="36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63" name="直接箭头连接符 62"/>
            <p:cNvCxnSpPr/>
            <p:nvPr/>
          </p:nvCxnSpPr>
          <p:spPr>
            <a:xfrm rot="10800000">
              <a:off x="7788915" y="4835483"/>
              <a:ext cx="2348077" cy="6217"/>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sp>
        <p:nvSpPr>
          <p:cNvPr id="30"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89302"/>
            <a:ext cx="2743200" cy="365125"/>
          </a:xfrm>
        </p:spPr>
        <p:txBody>
          <a:bodyPr/>
          <a:lstStyle/>
          <a:p>
            <a:r>
              <a:rPr kumimoji="1" lang="en-US" altLang="zh-CN" dirty="0"/>
              <a:t>8.7.1 </a:t>
            </a:r>
            <a:r>
              <a:rPr kumimoji="1" lang="zh-CN" altLang="en-US" dirty="0"/>
              <a:t>病毒、木马与恶意代码</a:t>
            </a:r>
          </a:p>
        </p:txBody>
      </p:sp>
      <p:sp>
        <p:nvSpPr>
          <p:cNvPr id="36"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3041"/>
            <a:ext cx="3319670" cy="365125"/>
          </a:xfrm>
        </p:spPr>
        <p:txBody>
          <a:bodyPr/>
          <a:lstStyle/>
          <a:p>
            <a:fld id="{8D4D1E41-7A09-AB4A-A4E1-09765ADA2698}" type="slidenum">
              <a:rPr kumimoji="1" lang="zh-CN" altLang="en-US" smtClean="0"/>
              <a:pPr/>
              <a:t>169</a:t>
            </a:fld>
            <a:endParaRPr kumimoji="1" lang="zh-CN" altLang="en-US" dirty="0"/>
          </a:p>
        </p:txBody>
      </p:sp>
    </p:spTree>
    <p:extLst>
      <p:ext uri="{BB962C8B-B14F-4D97-AF65-F5344CB8AC3E}">
        <p14:creationId xmlns:p14="http://schemas.microsoft.com/office/powerpoint/2010/main" val="76592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4" name="Rectangle 6">
            <a:extLst>
              <a:ext uri="{FF2B5EF4-FFF2-40B4-BE49-F238E27FC236}">
                <a16:creationId xmlns:a16="http://schemas.microsoft.com/office/drawing/2014/main" id="{E1467216-F740-E447-9261-D0717CF8DF1B}"/>
              </a:ext>
            </a:extLst>
          </p:cNvPr>
          <p:cNvSpPr>
            <a:spLocks noChangeArrowheads="1"/>
          </p:cNvSpPr>
          <p:nvPr/>
        </p:nvSpPr>
        <p:spPr bwMode="auto">
          <a:xfrm>
            <a:off x="1297062" y="1448053"/>
            <a:ext cx="10444182" cy="49672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ormAutofit/>
          </a:bodyPr>
          <a:lstStyle>
            <a:lvl1pPr marL="342900" indent="-342900" eaLnBrk="0" hangingPunct="0">
              <a:lnSpc>
                <a:spcPct val="95000"/>
              </a:lnSpc>
              <a:spcAft>
                <a:spcPct val="15000"/>
              </a:spcAft>
              <a:buClr>
                <a:srgbClr val="000080"/>
              </a:buClr>
              <a:buSzPct val="70000"/>
              <a:buFont typeface="Wingdings" pitchFamily="2" charset="2"/>
              <a:buChar char="n"/>
              <a:defRPr sz="2800">
                <a:solidFill>
                  <a:srgbClr val="000080"/>
                </a:solidFill>
                <a:latin typeface="Myriad Web" pitchFamily="34" charset="0"/>
              </a:defRPr>
            </a:lvl1pPr>
            <a:lvl2pPr marL="352425" indent="-7938" eaLnBrk="0" hangingPunct="0">
              <a:lnSpc>
                <a:spcPct val="80000"/>
              </a:lnSpc>
              <a:spcAft>
                <a:spcPct val="15000"/>
              </a:spcAft>
              <a:buClr>
                <a:srgbClr val="000080"/>
              </a:buClr>
              <a:defRPr sz="2400">
                <a:solidFill>
                  <a:srgbClr val="000080"/>
                </a:solidFill>
                <a:latin typeface="Myriad Web" pitchFamily="34" charset="0"/>
              </a:defRPr>
            </a:lvl2pPr>
            <a:lvl3pPr marL="615950" indent="-261938" eaLnBrk="0" hangingPunct="0">
              <a:spcBef>
                <a:spcPct val="10000"/>
              </a:spcBef>
              <a:spcAft>
                <a:spcPct val="10000"/>
              </a:spcAft>
              <a:buClr>
                <a:srgbClr val="000080"/>
              </a:buClr>
              <a:buChar char="–"/>
              <a:defRPr sz="2200">
                <a:solidFill>
                  <a:srgbClr val="000080"/>
                </a:solidFill>
                <a:latin typeface="Myriad Web" pitchFamily="34" charset="0"/>
              </a:defRPr>
            </a:lvl3pPr>
            <a:lvl4pPr marL="1035050" indent="-228600" eaLnBrk="0" hangingPunct="0">
              <a:spcBef>
                <a:spcPct val="20000"/>
              </a:spcBef>
              <a:buClr>
                <a:srgbClr val="000080"/>
              </a:buClr>
              <a:buChar char="»"/>
              <a:defRPr sz="2000">
                <a:solidFill>
                  <a:srgbClr val="000080"/>
                </a:solidFill>
                <a:latin typeface="Myriad Web" pitchFamily="34" charset="0"/>
              </a:defRPr>
            </a:lvl4pPr>
            <a:lvl5pPr marL="1454150" indent="-228600" eaLnBrk="0" hangingPunct="0">
              <a:spcBef>
                <a:spcPct val="20000"/>
              </a:spcBef>
              <a:buClr>
                <a:srgbClr val="000080"/>
              </a:buClr>
              <a:buChar char="»"/>
              <a:defRPr sz="2000">
                <a:solidFill>
                  <a:srgbClr val="000080"/>
                </a:solidFill>
                <a:latin typeface="Myriad Web" pitchFamily="34" charset="0"/>
              </a:defRPr>
            </a:lvl5pPr>
            <a:lvl6pPr marL="1911350" indent="-228600" eaLnBrk="0" fontAlgn="base" hangingPunct="0">
              <a:spcBef>
                <a:spcPct val="20000"/>
              </a:spcBef>
              <a:spcAft>
                <a:spcPct val="0"/>
              </a:spcAft>
              <a:buClr>
                <a:srgbClr val="000080"/>
              </a:buClr>
              <a:buChar char="»"/>
              <a:defRPr sz="2000">
                <a:solidFill>
                  <a:srgbClr val="000080"/>
                </a:solidFill>
                <a:latin typeface="Myriad Web" pitchFamily="34" charset="0"/>
              </a:defRPr>
            </a:lvl6pPr>
            <a:lvl7pPr marL="2368550" indent="-228600" eaLnBrk="0" fontAlgn="base" hangingPunct="0">
              <a:spcBef>
                <a:spcPct val="20000"/>
              </a:spcBef>
              <a:spcAft>
                <a:spcPct val="0"/>
              </a:spcAft>
              <a:buClr>
                <a:srgbClr val="000080"/>
              </a:buClr>
              <a:buChar char="»"/>
              <a:defRPr sz="2000">
                <a:solidFill>
                  <a:srgbClr val="000080"/>
                </a:solidFill>
                <a:latin typeface="Myriad Web" pitchFamily="34" charset="0"/>
              </a:defRPr>
            </a:lvl7pPr>
            <a:lvl8pPr marL="2825750" indent="-228600" eaLnBrk="0" fontAlgn="base" hangingPunct="0">
              <a:spcBef>
                <a:spcPct val="20000"/>
              </a:spcBef>
              <a:spcAft>
                <a:spcPct val="0"/>
              </a:spcAft>
              <a:buClr>
                <a:srgbClr val="000080"/>
              </a:buClr>
              <a:buChar char="»"/>
              <a:defRPr sz="2000">
                <a:solidFill>
                  <a:srgbClr val="000080"/>
                </a:solidFill>
                <a:latin typeface="Myriad Web" pitchFamily="34" charset="0"/>
              </a:defRPr>
            </a:lvl8pPr>
            <a:lvl9pPr marL="3282950" indent="-228600" eaLnBrk="0" fontAlgn="base" hangingPunct="0">
              <a:spcBef>
                <a:spcPct val="20000"/>
              </a:spcBef>
              <a:spcAft>
                <a:spcPct val="0"/>
              </a:spcAft>
              <a:buClr>
                <a:srgbClr val="000080"/>
              </a:buClr>
              <a:buChar char="»"/>
              <a:defRPr sz="2000">
                <a:solidFill>
                  <a:srgbClr val="000080"/>
                </a:solidFill>
                <a:latin typeface="Myriad Web" pitchFamily="34" charset="0"/>
              </a:defRPr>
            </a:lvl9pPr>
          </a:lstStyle>
          <a:p>
            <a:pPr marL="228600" indent="-228600">
              <a:lnSpc>
                <a:spcPct val="100000"/>
              </a:lnSpc>
              <a:spcBef>
                <a:spcPts val="600"/>
              </a:spcBef>
              <a:buFont typeface="Wingdings" pitchFamily="2" charset="2"/>
              <a:buChar char="Ø"/>
            </a:pPr>
            <a:r>
              <a:rPr kumimoji="1" lang="zh-CN" altLang="en-US" dirty="0">
                <a:solidFill>
                  <a:schemeClr val="tx1"/>
                </a:solidFill>
                <a:latin typeface="Microsoft YaHei" panose="020B0503020204020204" pitchFamily="34" charset="-122"/>
                <a:ea typeface="Microsoft YaHei" panose="020B0503020204020204" pitchFamily="34" charset="-122"/>
              </a:rPr>
              <a:t>混杂模式（</a:t>
            </a:r>
            <a:r>
              <a:rPr kumimoji="1" lang="en-US" altLang="zh-CN" dirty="0">
                <a:solidFill>
                  <a:schemeClr val="tx1"/>
                </a:solidFill>
                <a:latin typeface="Microsoft YaHei" panose="020B0503020204020204" pitchFamily="34" charset="-122"/>
                <a:ea typeface="Microsoft YaHei" panose="020B0503020204020204" pitchFamily="34" charset="-122"/>
              </a:rPr>
              <a:t>Promiscuous mode</a:t>
            </a:r>
            <a:r>
              <a:rPr kumimoji="1" lang="zh-CN" altLang="en-US" dirty="0">
                <a:solidFill>
                  <a:schemeClr val="tx1"/>
                </a:solidFill>
                <a:latin typeface="Microsoft YaHei" panose="020B0503020204020204" pitchFamily="34" charset="-122"/>
                <a:ea typeface="Microsoft YaHei" panose="020B0503020204020204" pitchFamily="34" charset="-122"/>
              </a:rPr>
              <a:t>）</a:t>
            </a:r>
            <a:endParaRPr kumimoji="1" lang="en-US" altLang="zh-CN" dirty="0">
              <a:solidFill>
                <a:schemeClr val="tx1"/>
              </a:solidFill>
              <a:latin typeface="Microsoft YaHei" panose="020B0503020204020204" pitchFamily="34" charset="-122"/>
              <a:ea typeface="Microsoft YaHei" panose="020B0503020204020204" pitchFamily="34" charset="-122"/>
            </a:endParaRPr>
          </a:p>
          <a:p>
            <a:pPr marL="501650" lvl="2" indent="-228600">
              <a:spcBef>
                <a:spcPts val="600"/>
              </a:spcBef>
              <a:buFont typeface="Wingdings" pitchFamily="2" charset="2"/>
              <a:buChar char="Ø"/>
            </a:pPr>
            <a:r>
              <a:rPr kumimoji="1" lang="zh-CN" altLang="en-US" dirty="0">
                <a:solidFill>
                  <a:schemeClr val="tx1"/>
                </a:solidFill>
                <a:latin typeface="Microsoft YaHei" panose="020B0503020204020204" pitchFamily="34" charset="-122"/>
                <a:ea typeface="Microsoft YaHei" panose="020B0503020204020204" pitchFamily="34" charset="-122"/>
              </a:rPr>
              <a:t>混杂模式通常用于检测网络连接问题。</a:t>
            </a:r>
            <a:endParaRPr lang="en-US" altLang="zh-CN" dirty="0">
              <a:solidFill>
                <a:schemeClr val="accent1"/>
              </a:solidFill>
              <a:latin typeface="Microsoft YaHei" panose="020B0503020204020204" pitchFamily="34" charset="-122"/>
              <a:ea typeface="Microsoft YaHei" panose="020B0503020204020204" pitchFamily="34" charset="-122"/>
            </a:endParaRPr>
          </a:p>
        </p:txBody>
      </p:sp>
      <p:sp>
        <p:nvSpPr>
          <p:cNvPr id="119816" name="Rectangle 8">
            <a:extLst>
              <a:ext uri="{FF2B5EF4-FFF2-40B4-BE49-F238E27FC236}">
                <a16:creationId xmlns:a16="http://schemas.microsoft.com/office/drawing/2014/main" id="{21E53E80-F524-794D-A7CD-BA5B4D7E7D6F}"/>
              </a:ext>
            </a:extLst>
          </p:cNvPr>
          <p:cNvSpPr>
            <a:spLocks noChangeArrowheads="1"/>
          </p:cNvSpPr>
          <p:nvPr/>
        </p:nvSpPr>
        <p:spPr bwMode="auto">
          <a:xfrm>
            <a:off x="1297062" y="465934"/>
            <a:ext cx="7848600" cy="53181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noAutofit/>
          </a:bodyPr>
          <a:lstStyle>
            <a:lvl1pPr eaLnBrk="0" hangingPunct="0">
              <a:lnSpc>
                <a:spcPct val="80000"/>
              </a:lnSpc>
              <a:defRPr sz="3200" b="1">
                <a:solidFill>
                  <a:srgbClr val="000080"/>
                </a:solidFill>
                <a:latin typeface="Myriad Web" pitchFamily="34" charset="0"/>
              </a:defRPr>
            </a:lvl1pPr>
            <a:lvl2pPr eaLnBrk="0" hangingPunct="0">
              <a:lnSpc>
                <a:spcPct val="80000"/>
              </a:lnSpc>
              <a:defRPr sz="3200" b="1">
                <a:solidFill>
                  <a:srgbClr val="000080"/>
                </a:solidFill>
                <a:latin typeface="Myriad Web" pitchFamily="34" charset="0"/>
              </a:defRPr>
            </a:lvl2pPr>
            <a:lvl3pPr eaLnBrk="0" hangingPunct="0">
              <a:lnSpc>
                <a:spcPct val="80000"/>
              </a:lnSpc>
              <a:defRPr sz="3200" b="1">
                <a:solidFill>
                  <a:srgbClr val="000080"/>
                </a:solidFill>
                <a:latin typeface="Myriad Web" pitchFamily="34" charset="0"/>
              </a:defRPr>
            </a:lvl3pPr>
            <a:lvl4pPr eaLnBrk="0" hangingPunct="0">
              <a:lnSpc>
                <a:spcPct val="80000"/>
              </a:lnSpc>
              <a:defRPr sz="3200" b="1">
                <a:solidFill>
                  <a:srgbClr val="000080"/>
                </a:solidFill>
                <a:latin typeface="Myriad Web" pitchFamily="34" charset="0"/>
              </a:defRPr>
            </a:lvl4pPr>
            <a:lvl5pPr eaLnBrk="0" hangingPunct="0">
              <a:lnSpc>
                <a:spcPct val="80000"/>
              </a:lnSpc>
              <a:defRPr sz="3200" b="1">
                <a:solidFill>
                  <a:srgbClr val="000080"/>
                </a:solidFill>
                <a:latin typeface="Myriad Web" pitchFamily="34" charset="0"/>
              </a:defRPr>
            </a:lvl5pPr>
            <a:lvl6pPr marL="457200" eaLnBrk="0" fontAlgn="base" hangingPunct="0">
              <a:lnSpc>
                <a:spcPct val="80000"/>
              </a:lnSpc>
              <a:spcBef>
                <a:spcPct val="0"/>
              </a:spcBef>
              <a:spcAft>
                <a:spcPct val="0"/>
              </a:spcAft>
              <a:defRPr sz="3200" b="1">
                <a:solidFill>
                  <a:srgbClr val="000080"/>
                </a:solidFill>
                <a:latin typeface="Myriad Web" pitchFamily="34" charset="0"/>
              </a:defRPr>
            </a:lvl6pPr>
            <a:lvl7pPr marL="914400" eaLnBrk="0" fontAlgn="base" hangingPunct="0">
              <a:lnSpc>
                <a:spcPct val="80000"/>
              </a:lnSpc>
              <a:spcBef>
                <a:spcPct val="0"/>
              </a:spcBef>
              <a:spcAft>
                <a:spcPct val="0"/>
              </a:spcAft>
              <a:defRPr sz="3200" b="1">
                <a:solidFill>
                  <a:srgbClr val="000080"/>
                </a:solidFill>
                <a:latin typeface="Myriad Web" pitchFamily="34" charset="0"/>
              </a:defRPr>
            </a:lvl7pPr>
            <a:lvl8pPr marL="1371600" eaLnBrk="0" fontAlgn="base" hangingPunct="0">
              <a:lnSpc>
                <a:spcPct val="80000"/>
              </a:lnSpc>
              <a:spcBef>
                <a:spcPct val="0"/>
              </a:spcBef>
              <a:spcAft>
                <a:spcPct val="0"/>
              </a:spcAft>
              <a:defRPr sz="3200" b="1">
                <a:solidFill>
                  <a:srgbClr val="000080"/>
                </a:solidFill>
                <a:latin typeface="Myriad Web" pitchFamily="34" charset="0"/>
              </a:defRPr>
            </a:lvl8pPr>
            <a:lvl9pPr marL="1828800" eaLnBrk="0" fontAlgn="base" hangingPunct="0">
              <a:lnSpc>
                <a:spcPct val="80000"/>
              </a:lnSpc>
              <a:spcBef>
                <a:spcPct val="0"/>
              </a:spcBef>
              <a:spcAft>
                <a:spcPct val="0"/>
              </a:spcAft>
              <a:defRPr sz="3200" b="1">
                <a:solidFill>
                  <a:srgbClr val="000080"/>
                </a:solidFill>
                <a:latin typeface="Myriad Web" pitchFamily="34" charset="0"/>
              </a:defRPr>
            </a:lvl9pPr>
          </a:lstStyle>
          <a:p>
            <a:pPr>
              <a:lnSpc>
                <a:spcPct val="90000"/>
              </a:lnSpc>
              <a:spcBef>
                <a:spcPct val="0"/>
              </a:spcBef>
            </a:pPr>
            <a:r>
              <a:rPr kumimoji="1" lang="zh-CN" altLang="en-US" sz="4000" b="0" dirty="0">
                <a:solidFill>
                  <a:schemeClr val="tx1"/>
                </a:solidFill>
                <a:latin typeface="Microsoft YaHei" panose="020B0503020204020204" pitchFamily="34" charset="-122"/>
                <a:ea typeface="Microsoft YaHei" panose="020B0503020204020204" pitchFamily="34" charset="-122"/>
                <a:cs typeface="+mj-cs"/>
              </a:rPr>
              <a:t>有线网络与无线网络中的窃听 </a:t>
            </a:r>
            <a:endParaRPr kumimoji="1" lang="en-US" altLang="zh-CN" sz="4000" b="0" dirty="0">
              <a:solidFill>
                <a:schemeClr val="tx1"/>
              </a:solidFill>
              <a:latin typeface="Microsoft YaHei" panose="020B0503020204020204" pitchFamily="34" charset="-122"/>
              <a:ea typeface="Microsoft YaHei" panose="020B0503020204020204" pitchFamily="34" charset="-122"/>
              <a:cs typeface="+mj-cs"/>
            </a:endParaRPr>
          </a:p>
        </p:txBody>
      </p:sp>
      <p:pic>
        <p:nvPicPr>
          <p:cNvPr id="9" name="Picture 2" descr="https://ss2.bdstatic.com/70cFvnSh_Q1YnxGkpoWK1HF6hhy/it/u=2777985118,3863435000&amp;fm=15&amp;gp=0.jpg">
            <a:extLst>
              <a:ext uri="{FF2B5EF4-FFF2-40B4-BE49-F238E27FC236}">
                <a16:creationId xmlns:a16="http://schemas.microsoft.com/office/drawing/2014/main" id="{798FE8F6-B26D-4D6D-BF98-B6F82624B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603" y="2653036"/>
            <a:ext cx="5291564" cy="35302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macvlan 一种虚拟网卡解决方案_第1张图片">
            <a:extLst>
              <a:ext uri="{FF2B5EF4-FFF2-40B4-BE49-F238E27FC236}">
                <a16:creationId xmlns:a16="http://schemas.microsoft.com/office/drawing/2014/main" id="{0B7DABF0-ED7F-4E2B-8EDD-2C8C66B521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468" y="2653036"/>
            <a:ext cx="4711776" cy="3530208"/>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3">
            <a:extLst>
              <a:ext uri="{FF2B5EF4-FFF2-40B4-BE49-F238E27FC236}">
                <a16:creationId xmlns:a16="http://schemas.microsoft.com/office/drawing/2014/main" id="{24D9B130-BC7B-4C43-9FD3-2EDC04A773E9}"/>
              </a:ext>
            </a:extLst>
          </p:cNvPr>
          <p:cNvSpPr>
            <a:spLocks noGrp="1"/>
          </p:cNvSpPr>
          <p:nvPr>
            <p:ph type="sldNum" sz="quarter" idx="12"/>
          </p:nvPr>
        </p:nvSpPr>
        <p:spPr>
          <a:xfrm>
            <a:off x="9448800" y="6489303"/>
            <a:ext cx="2743200" cy="365125"/>
          </a:xfrm>
        </p:spPr>
        <p:txBody>
          <a:bodyPr/>
          <a:lstStyle/>
          <a:p>
            <a:fld id="{8D4D1E41-7A09-AB4A-A4E1-09765ADA2698}" type="slidenum">
              <a:rPr kumimoji="1" lang="zh-CN" altLang="en-US" smtClean="0"/>
              <a:pPr/>
              <a:t>17</a:t>
            </a:fld>
            <a:endParaRPr kumimoji="1" lang="zh-CN" altLang="en-US" dirty="0"/>
          </a:p>
        </p:txBody>
      </p:sp>
      <p:sp>
        <p:nvSpPr>
          <p:cNvPr id="11" name="日期占位符 9">
            <a:extLst>
              <a:ext uri="{FF2B5EF4-FFF2-40B4-BE49-F238E27FC236}">
                <a16:creationId xmlns:a16="http://schemas.microsoft.com/office/drawing/2014/main" id="{0D0AA4D9-3C53-4589-830E-851785A5F3E3}"/>
              </a:ext>
            </a:extLst>
          </p:cNvPr>
          <p:cNvSpPr>
            <a:spLocks noGrp="1"/>
          </p:cNvSpPr>
          <p:nvPr>
            <p:ph type="dt" sz="half" idx="10"/>
          </p:nvPr>
        </p:nvSpPr>
        <p:spPr>
          <a:xfrm>
            <a:off x="169682" y="6489303"/>
            <a:ext cx="2743200" cy="365125"/>
          </a:xfrm>
        </p:spPr>
        <p:txBody>
          <a:bodyPr/>
          <a:lstStyle/>
          <a:p>
            <a:r>
              <a:rPr kumimoji="1" lang="en-US" altLang="zh-CN" dirty="0"/>
              <a:t>8.2.2 </a:t>
            </a:r>
            <a:r>
              <a:rPr kumimoji="1" lang="zh-CN" altLang="en-US" dirty="0"/>
              <a:t>窃听与嗅探</a:t>
            </a:r>
          </a:p>
        </p:txBody>
      </p:sp>
    </p:spTree>
    <p:extLst>
      <p:ext uri="{BB962C8B-B14F-4D97-AF65-F5344CB8AC3E}">
        <p14:creationId xmlns:p14="http://schemas.microsoft.com/office/powerpoint/2010/main" val="42068588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zh-CN" altLang="zh-CN" dirty="0"/>
              <a:t>病毒</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计算机病毒发展</a:t>
            </a:r>
          </a:p>
          <a:p>
            <a:pPr lvl="1"/>
            <a:r>
              <a:rPr lang="en-US" altLang="zh-CN" dirty="0"/>
              <a:t>1986</a:t>
            </a:r>
            <a:r>
              <a:rPr lang="zh-CN" altLang="en-US" dirty="0"/>
              <a:t>年，第一个电脑病毒</a:t>
            </a:r>
            <a:r>
              <a:rPr lang="en-US" altLang="zh-CN" dirty="0"/>
              <a:t>C-BRAIN</a:t>
            </a:r>
            <a:r>
              <a:rPr lang="zh-CN" altLang="en-US" dirty="0"/>
              <a:t>诞生</a:t>
            </a:r>
            <a:endParaRPr lang="en-US" altLang="zh-CN" dirty="0"/>
          </a:p>
          <a:p>
            <a:pPr lvl="1"/>
            <a:r>
              <a:rPr lang="en-US" altLang="zh-CN" dirty="0"/>
              <a:t>1998</a:t>
            </a:r>
            <a:r>
              <a:rPr lang="zh-CN" altLang="en-US" dirty="0"/>
              <a:t>年，</a:t>
            </a:r>
            <a:r>
              <a:rPr lang="en-US" altLang="zh-CN" dirty="0"/>
              <a:t>CIH</a:t>
            </a:r>
            <a:r>
              <a:rPr lang="zh-CN" altLang="en-US" dirty="0"/>
              <a:t>病毒是一种能够破坏计算机系统硬件的恶性病毒</a:t>
            </a:r>
            <a:endParaRPr lang="en-US" altLang="zh-CN" dirty="0"/>
          </a:p>
          <a:p>
            <a:pPr lvl="1"/>
            <a:r>
              <a:rPr lang="en-US" altLang="zh-CN" dirty="0"/>
              <a:t>2007</a:t>
            </a:r>
            <a:r>
              <a:rPr lang="zh-CN" altLang="en-US" dirty="0"/>
              <a:t>年，</a:t>
            </a:r>
            <a:r>
              <a:rPr lang="en-US" altLang="zh-CN" dirty="0"/>
              <a:t>“</a:t>
            </a:r>
            <a:r>
              <a:rPr lang="zh-CN" altLang="en-US" dirty="0"/>
              <a:t>熊猫烧香</a:t>
            </a:r>
            <a:r>
              <a:rPr lang="en-US" altLang="zh-CN" dirty="0"/>
              <a:t>”</a:t>
            </a:r>
            <a:r>
              <a:rPr lang="zh-CN" altLang="en-US" dirty="0"/>
              <a:t>，能中止大量的反病毒软件进程</a:t>
            </a:r>
            <a:endParaRPr lang="en-US" altLang="zh-CN" dirty="0"/>
          </a:p>
          <a:p>
            <a:pPr lvl="1"/>
            <a:r>
              <a:rPr kumimoji="1" lang="en-US" altLang="zh-CN" dirty="0"/>
              <a:t>2008</a:t>
            </a:r>
            <a:r>
              <a:rPr kumimoji="1" lang="zh-CN" altLang="en-US" dirty="0"/>
              <a:t>年，磁碟机，</a:t>
            </a:r>
            <a:r>
              <a:rPr lang="zh-CN" altLang="en-US" dirty="0"/>
              <a:t>又名</a:t>
            </a:r>
            <a:r>
              <a:rPr lang="en-US" altLang="zh-CN" dirty="0"/>
              <a:t>dummycom</a:t>
            </a:r>
            <a:r>
              <a:rPr lang="zh-CN" altLang="en-US" dirty="0"/>
              <a:t>，传播迅速，变种快，破坏力强</a:t>
            </a:r>
            <a:endParaRPr kumimoji="1" lang="zh-CN" altLang="en-US" dirty="0"/>
          </a:p>
        </p:txBody>
      </p:sp>
      <p:pic>
        <p:nvPicPr>
          <p:cNvPr id="38914" name="Picture 2" descr="http://www.ttpaihang.com/image/vote/20161129101913145830.jpg"/>
          <p:cNvPicPr>
            <a:picLocks noChangeAspect="1" noChangeArrowheads="1"/>
          </p:cNvPicPr>
          <p:nvPr/>
        </p:nvPicPr>
        <p:blipFill>
          <a:blip r:embed="rId3"/>
          <a:srcRect/>
          <a:stretch>
            <a:fillRect/>
          </a:stretch>
        </p:blipFill>
        <p:spPr bwMode="auto">
          <a:xfrm>
            <a:off x="895350" y="3896994"/>
            <a:ext cx="3245401" cy="2595880"/>
          </a:xfrm>
          <a:prstGeom prst="rect">
            <a:avLst/>
          </a:prstGeom>
          <a:noFill/>
        </p:spPr>
      </p:pic>
      <p:pic>
        <p:nvPicPr>
          <p:cNvPr id="38916" name="Picture 4" descr="https://p1.ssl.qhimg.com/t0187c27b16dcaec5f6.jpg"/>
          <p:cNvPicPr>
            <a:picLocks noChangeAspect="1" noChangeArrowheads="1"/>
          </p:cNvPicPr>
          <p:nvPr/>
        </p:nvPicPr>
        <p:blipFill>
          <a:blip r:embed="rId4"/>
          <a:srcRect/>
          <a:stretch>
            <a:fillRect/>
          </a:stretch>
        </p:blipFill>
        <p:spPr bwMode="auto">
          <a:xfrm>
            <a:off x="4469130" y="3896994"/>
            <a:ext cx="3395694" cy="2572347"/>
          </a:xfrm>
          <a:prstGeom prst="rect">
            <a:avLst/>
          </a:prstGeom>
          <a:noFill/>
        </p:spPr>
      </p:pic>
      <p:pic>
        <p:nvPicPr>
          <p:cNvPr id="38918" name="Picture 6" descr="https://p1.ssl.qhimg.com/t0164f9c91a0065bfeb.jpg"/>
          <p:cNvPicPr>
            <a:picLocks noChangeAspect="1" noChangeArrowheads="1"/>
          </p:cNvPicPr>
          <p:nvPr/>
        </p:nvPicPr>
        <p:blipFill>
          <a:blip r:embed="rId5"/>
          <a:srcRect/>
          <a:stretch>
            <a:fillRect/>
          </a:stretch>
        </p:blipFill>
        <p:spPr bwMode="auto">
          <a:xfrm>
            <a:off x="8177706" y="3896994"/>
            <a:ext cx="3013790" cy="2595880"/>
          </a:xfrm>
          <a:prstGeom prst="rect">
            <a:avLst/>
          </a:prstGeom>
          <a:noFill/>
        </p:spPr>
      </p:pic>
      <p:sp>
        <p:nvSpPr>
          <p:cNvPr id="11"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515548"/>
            <a:ext cx="2743200" cy="365125"/>
          </a:xfrm>
        </p:spPr>
        <p:txBody>
          <a:bodyPr/>
          <a:lstStyle/>
          <a:p>
            <a:r>
              <a:rPr kumimoji="1" lang="en-US" altLang="zh-CN" dirty="0"/>
              <a:t>8.7.1 </a:t>
            </a:r>
            <a:r>
              <a:rPr kumimoji="1" lang="zh-CN" altLang="en-US" dirty="0"/>
              <a:t>病毒、木马与恶意代码</a:t>
            </a:r>
          </a:p>
        </p:txBody>
      </p:sp>
      <p:sp>
        <p:nvSpPr>
          <p:cNvPr id="12"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3"/>
            <a:ext cx="3319670" cy="365125"/>
          </a:xfrm>
        </p:spPr>
        <p:txBody>
          <a:bodyPr/>
          <a:lstStyle/>
          <a:p>
            <a:fld id="{8D4D1E41-7A09-AB4A-A4E1-09765ADA2698}" type="slidenum">
              <a:rPr kumimoji="1" lang="zh-CN" altLang="en-US" smtClean="0"/>
              <a:pPr/>
              <a:t>170</a:t>
            </a:fld>
            <a:endParaRPr kumimoji="1" lang="zh-CN" altLang="en-US" dirty="0"/>
          </a:p>
        </p:txBody>
      </p:sp>
    </p:spTree>
    <p:extLst>
      <p:ext uri="{BB962C8B-B14F-4D97-AF65-F5344CB8AC3E}">
        <p14:creationId xmlns:p14="http://schemas.microsoft.com/office/powerpoint/2010/main" val="277200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89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389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zh-CN" altLang="zh-CN" dirty="0"/>
              <a:t>病毒</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3"/>
            <a:ext cx="10515600" cy="4939078"/>
          </a:xfrm>
        </p:spPr>
        <p:txBody>
          <a:bodyPr>
            <a:normAutofit/>
          </a:bodyPr>
          <a:lstStyle/>
          <a:p>
            <a:pPr>
              <a:lnSpc>
                <a:spcPct val="120000"/>
              </a:lnSpc>
            </a:pPr>
            <a:r>
              <a:rPr kumimoji="1" lang="zh-CN" altLang="en-US" dirty="0"/>
              <a:t>计算机病毒</a:t>
            </a:r>
            <a:r>
              <a:rPr kumimoji="1" lang="en-US" altLang="zh-CN" dirty="0"/>
              <a:t>--</a:t>
            </a:r>
            <a:r>
              <a:rPr kumimoji="1" lang="zh-CN" altLang="en-US" dirty="0"/>
              <a:t>勒索病毒</a:t>
            </a:r>
          </a:p>
          <a:p>
            <a:pPr lvl="1">
              <a:lnSpc>
                <a:spcPct val="120000"/>
              </a:lnSpc>
            </a:pPr>
            <a:r>
              <a:rPr kumimoji="1" lang="zh-CN" altLang="en-US" dirty="0">
                <a:solidFill>
                  <a:srgbClr val="C00000"/>
                </a:solidFill>
              </a:rPr>
              <a:t>勒索病毒</a:t>
            </a:r>
            <a:r>
              <a:rPr kumimoji="1" lang="zh-CN" altLang="en-US" dirty="0"/>
              <a:t>，</a:t>
            </a:r>
            <a:r>
              <a:rPr lang="zh-CN" altLang="en-US" dirty="0"/>
              <a:t>是一类利用各种手段拒绝用户访问其电脑或者电脑中数据，并以此要求用户支付赎金的恶意病毒</a:t>
            </a:r>
            <a:endParaRPr kumimoji="1" lang="en-US" altLang="zh-CN" dirty="0"/>
          </a:p>
        </p:txBody>
      </p:sp>
      <p:pic>
        <p:nvPicPr>
          <p:cNvPr id="35842" name="Picture 2" descr="https://imgconvert.csdnimg.cn/aHR0cDovL3MucGMucXEuY29tL2d1YW5qaWEvaW1hZ2VzLzQ0LzljLzQ0OWM2Mzk4ZGUwMzcwMWNhMzU4NTQ5OTBhMTliZGFjLnBuZw"/>
          <p:cNvPicPr>
            <a:picLocks noChangeAspect="1" noChangeArrowheads="1"/>
          </p:cNvPicPr>
          <p:nvPr/>
        </p:nvPicPr>
        <p:blipFill>
          <a:blip r:embed="rId3"/>
          <a:srcRect/>
          <a:stretch>
            <a:fillRect/>
          </a:stretch>
        </p:blipFill>
        <p:spPr bwMode="auto">
          <a:xfrm>
            <a:off x="1488641" y="2939118"/>
            <a:ext cx="4809289" cy="3417232"/>
          </a:xfrm>
          <a:prstGeom prst="rect">
            <a:avLst/>
          </a:prstGeom>
          <a:noFill/>
        </p:spPr>
      </p:pic>
      <p:sp>
        <p:nvSpPr>
          <p:cNvPr id="7" name="矩形 6"/>
          <p:cNvSpPr/>
          <p:nvPr/>
        </p:nvSpPr>
        <p:spPr>
          <a:xfrm>
            <a:off x="3017520" y="4449098"/>
            <a:ext cx="904620" cy="57503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勒索病毒</a:t>
            </a:r>
          </a:p>
        </p:txBody>
      </p:sp>
      <p:pic>
        <p:nvPicPr>
          <p:cNvPr id="2051" name="Picture 3"/>
          <p:cNvPicPr>
            <a:picLocks noChangeAspect="1" noChangeArrowheads="1"/>
          </p:cNvPicPr>
          <p:nvPr/>
        </p:nvPicPr>
        <p:blipFill>
          <a:blip r:embed="rId4"/>
          <a:srcRect/>
          <a:stretch>
            <a:fillRect/>
          </a:stretch>
        </p:blipFill>
        <p:spPr bwMode="auto">
          <a:xfrm>
            <a:off x="7581900" y="1417273"/>
            <a:ext cx="2057400" cy="6096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6469380" y="2963370"/>
            <a:ext cx="4587558" cy="2971456"/>
          </a:xfrm>
          <a:prstGeom prst="rect">
            <a:avLst/>
          </a:prstGeom>
          <a:noFill/>
          <a:ln w="9525">
            <a:noFill/>
            <a:miter lim="800000"/>
            <a:headEnd/>
            <a:tailEnd/>
          </a:ln>
          <a:effectLst/>
        </p:spPr>
      </p:pic>
      <p:sp>
        <p:nvSpPr>
          <p:cNvPr id="13"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97335" y="6489303"/>
            <a:ext cx="2743200" cy="365125"/>
          </a:xfrm>
        </p:spPr>
        <p:txBody>
          <a:bodyPr/>
          <a:lstStyle/>
          <a:p>
            <a:r>
              <a:rPr kumimoji="1" lang="en-US" altLang="zh-CN" dirty="0"/>
              <a:t>8.7.1 </a:t>
            </a:r>
            <a:r>
              <a:rPr kumimoji="1" lang="zh-CN" altLang="en-US" dirty="0"/>
              <a:t>病毒、木马与恶意代码</a:t>
            </a:r>
          </a:p>
        </p:txBody>
      </p:sp>
      <p:sp>
        <p:nvSpPr>
          <p:cNvPr id="14"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3"/>
            <a:ext cx="3319670" cy="365125"/>
          </a:xfrm>
        </p:spPr>
        <p:txBody>
          <a:bodyPr/>
          <a:lstStyle/>
          <a:p>
            <a:fld id="{8D4D1E41-7A09-AB4A-A4E1-09765ADA2698}" type="slidenum">
              <a:rPr kumimoji="1" lang="zh-CN" altLang="en-US" smtClean="0"/>
              <a:pPr/>
              <a:t>171</a:t>
            </a:fld>
            <a:endParaRPr kumimoji="1" lang="zh-CN" altLang="en-US" dirty="0"/>
          </a:p>
        </p:txBody>
      </p:sp>
    </p:spTree>
    <p:extLst>
      <p:ext uri="{BB962C8B-B14F-4D97-AF65-F5344CB8AC3E}">
        <p14:creationId xmlns:p14="http://schemas.microsoft.com/office/powerpoint/2010/main" val="33395639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zh-CN" dirty="0"/>
              <a:t>病毒</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5298" name="Picture 2"/>
          <p:cNvPicPr>
            <a:picLocks noChangeAspect="1" noChangeArrowheads="1"/>
          </p:cNvPicPr>
          <p:nvPr/>
        </p:nvPicPr>
        <p:blipFill>
          <a:blip r:embed="rId3"/>
          <a:srcRect/>
          <a:stretch>
            <a:fillRect/>
          </a:stretch>
        </p:blipFill>
        <p:spPr bwMode="auto">
          <a:xfrm>
            <a:off x="941070" y="1579338"/>
            <a:ext cx="10294620" cy="4387122"/>
          </a:xfrm>
          <a:prstGeom prst="rect">
            <a:avLst/>
          </a:prstGeom>
          <a:noFill/>
          <a:ln w="9525">
            <a:noFill/>
            <a:miter lim="800000"/>
            <a:headEnd/>
            <a:tailEnd/>
          </a:ln>
          <a:effectLst/>
        </p:spPr>
      </p:pic>
      <p:grpSp>
        <p:nvGrpSpPr>
          <p:cNvPr id="19" name="组合 18"/>
          <p:cNvGrpSpPr/>
          <p:nvPr/>
        </p:nvGrpSpPr>
        <p:grpSpPr>
          <a:xfrm>
            <a:off x="963930" y="1605202"/>
            <a:ext cx="10237470" cy="4275528"/>
            <a:chOff x="1" y="1244211"/>
            <a:chExt cx="12191999" cy="4882978"/>
          </a:xfrm>
        </p:grpSpPr>
        <p:pic>
          <p:nvPicPr>
            <p:cNvPr id="55311" name="Picture 15"/>
            <p:cNvPicPr>
              <a:picLocks noChangeAspect="1" noChangeArrowheads="1"/>
            </p:cNvPicPr>
            <p:nvPr/>
          </p:nvPicPr>
          <p:blipFill>
            <a:blip r:embed="rId4"/>
            <a:srcRect/>
            <a:stretch>
              <a:fillRect/>
            </a:stretch>
          </p:blipFill>
          <p:spPr bwMode="auto">
            <a:xfrm>
              <a:off x="1" y="1244212"/>
              <a:ext cx="4386352" cy="2444919"/>
            </a:xfrm>
            <a:prstGeom prst="rect">
              <a:avLst/>
            </a:prstGeom>
            <a:noFill/>
            <a:ln w="9525">
              <a:noFill/>
              <a:miter lim="800000"/>
              <a:headEnd/>
              <a:tailEnd/>
            </a:ln>
            <a:effectLst/>
          </p:spPr>
        </p:pic>
        <p:pic>
          <p:nvPicPr>
            <p:cNvPr id="55312" name="Picture 16"/>
            <p:cNvPicPr>
              <a:picLocks noChangeAspect="1" noChangeArrowheads="1"/>
            </p:cNvPicPr>
            <p:nvPr/>
          </p:nvPicPr>
          <p:blipFill>
            <a:blip r:embed="rId5"/>
            <a:srcRect/>
            <a:stretch>
              <a:fillRect/>
            </a:stretch>
          </p:blipFill>
          <p:spPr bwMode="auto">
            <a:xfrm>
              <a:off x="4386353" y="1244212"/>
              <a:ext cx="4198432" cy="2444919"/>
            </a:xfrm>
            <a:prstGeom prst="rect">
              <a:avLst/>
            </a:prstGeom>
            <a:noFill/>
            <a:ln w="9525">
              <a:noFill/>
              <a:miter lim="800000"/>
              <a:headEnd/>
              <a:tailEnd/>
            </a:ln>
            <a:effectLst/>
          </p:spPr>
        </p:pic>
        <p:pic>
          <p:nvPicPr>
            <p:cNvPr id="55313" name="Picture 17"/>
            <p:cNvPicPr>
              <a:picLocks noChangeAspect="1" noChangeArrowheads="1"/>
            </p:cNvPicPr>
            <p:nvPr/>
          </p:nvPicPr>
          <p:blipFill>
            <a:blip r:embed="rId6"/>
            <a:srcRect/>
            <a:stretch>
              <a:fillRect/>
            </a:stretch>
          </p:blipFill>
          <p:spPr bwMode="auto">
            <a:xfrm>
              <a:off x="8542776" y="1244211"/>
              <a:ext cx="3607214" cy="2444919"/>
            </a:xfrm>
            <a:prstGeom prst="rect">
              <a:avLst/>
            </a:prstGeom>
            <a:noFill/>
            <a:ln w="9525">
              <a:noFill/>
              <a:miter lim="800000"/>
              <a:headEnd/>
              <a:tailEnd/>
            </a:ln>
            <a:effectLst/>
          </p:spPr>
        </p:pic>
        <p:pic>
          <p:nvPicPr>
            <p:cNvPr id="55314" name="Picture 18"/>
            <p:cNvPicPr>
              <a:picLocks noChangeAspect="1" noChangeArrowheads="1"/>
            </p:cNvPicPr>
            <p:nvPr/>
          </p:nvPicPr>
          <p:blipFill>
            <a:blip r:embed="rId7"/>
            <a:srcRect/>
            <a:stretch>
              <a:fillRect/>
            </a:stretch>
          </p:blipFill>
          <p:spPr bwMode="auto">
            <a:xfrm>
              <a:off x="241739" y="3689130"/>
              <a:ext cx="4123594" cy="2438059"/>
            </a:xfrm>
            <a:prstGeom prst="rect">
              <a:avLst/>
            </a:prstGeom>
            <a:noFill/>
            <a:ln w="9525">
              <a:noFill/>
              <a:miter lim="800000"/>
              <a:headEnd/>
              <a:tailEnd/>
            </a:ln>
            <a:effectLst/>
          </p:spPr>
        </p:pic>
        <p:pic>
          <p:nvPicPr>
            <p:cNvPr id="55315" name="Picture 19"/>
            <p:cNvPicPr>
              <a:picLocks noChangeAspect="1" noChangeArrowheads="1"/>
            </p:cNvPicPr>
            <p:nvPr/>
          </p:nvPicPr>
          <p:blipFill>
            <a:blip r:embed="rId8"/>
            <a:srcRect/>
            <a:stretch>
              <a:fillRect/>
            </a:stretch>
          </p:blipFill>
          <p:spPr bwMode="auto">
            <a:xfrm>
              <a:off x="4365333" y="3689131"/>
              <a:ext cx="4300592" cy="2336658"/>
            </a:xfrm>
            <a:prstGeom prst="rect">
              <a:avLst/>
            </a:prstGeom>
            <a:noFill/>
            <a:ln w="9525">
              <a:noFill/>
              <a:miter lim="800000"/>
              <a:headEnd/>
              <a:tailEnd/>
            </a:ln>
            <a:effectLst/>
          </p:spPr>
        </p:pic>
        <p:pic>
          <p:nvPicPr>
            <p:cNvPr id="55316" name="Picture 20"/>
            <p:cNvPicPr>
              <a:picLocks noChangeAspect="1" noChangeArrowheads="1"/>
            </p:cNvPicPr>
            <p:nvPr/>
          </p:nvPicPr>
          <p:blipFill>
            <a:blip r:embed="rId9"/>
            <a:srcRect/>
            <a:stretch>
              <a:fillRect/>
            </a:stretch>
          </p:blipFill>
          <p:spPr bwMode="auto">
            <a:xfrm>
              <a:off x="8584785" y="3689131"/>
              <a:ext cx="3607215" cy="2336658"/>
            </a:xfrm>
            <a:prstGeom prst="rect">
              <a:avLst/>
            </a:prstGeom>
            <a:noFill/>
            <a:ln w="9525">
              <a:noFill/>
              <a:miter lim="800000"/>
              <a:headEnd/>
              <a:tailEnd/>
            </a:ln>
            <a:effectLst/>
          </p:spPr>
        </p:pic>
      </p:grpSp>
      <p:sp>
        <p:nvSpPr>
          <p:cNvPr id="16"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54979" y="6486152"/>
            <a:ext cx="2743200" cy="365125"/>
          </a:xfrm>
        </p:spPr>
        <p:txBody>
          <a:bodyPr/>
          <a:lstStyle/>
          <a:p>
            <a:r>
              <a:rPr kumimoji="1" lang="en-US" altLang="zh-CN" dirty="0"/>
              <a:t>8.7.1 </a:t>
            </a:r>
            <a:r>
              <a:rPr kumimoji="1" lang="zh-CN" altLang="en-US" dirty="0"/>
              <a:t>病毒、木马与恶意代码</a:t>
            </a:r>
          </a:p>
        </p:txBody>
      </p:sp>
      <p:sp>
        <p:nvSpPr>
          <p:cNvPr id="17"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6151"/>
            <a:ext cx="3319670" cy="365125"/>
          </a:xfrm>
        </p:spPr>
        <p:txBody>
          <a:bodyPr/>
          <a:lstStyle/>
          <a:p>
            <a:fld id="{8D4D1E41-7A09-AB4A-A4E1-09765ADA2698}" type="slidenum">
              <a:rPr kumimoji="1" lang="zh-CN" altLang="en-US" smtClean="0"/>
              <a:pPr/>
              <a:t>172</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529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zh-CN" dirty="0"/>
              <a:t>病毒</a:t>
            </a:r>
            <a:endParaRPr lang="zh-CN" altLang="en-US" dirty="0"/>
          </a:p>
        </p:txBody>
      </p:sp>
      <p:sp>
        <p:nvSpPr>
          <p:cNvPr id="3" name="内容占位符 2"/>
          <p:cNvSpPr>
            <a:spLocks noGrp="1"/>
          </p:cNvSpPr>
          <p:nvPr>
            <p:ph idx="1"/>
          </p:nvPr>
        </p:nvSpPr>
        <p:spPr>
          <a:xfrm>
            <a:off x="838200" y="1510758"/>
            <a:ext cx="10772480" cy="4586694"/>
          </a:xfrm>
        </p:spPr>
        <p:txBody>
          <a:bodyPr/>
          <a:lstStyle/>
          <a:p>
            <a:r>
              <a:rPr kumimoji="1" lang="zh-CN" altLang="en-US" dirty="0"/>
              <a:t>计算机病毒</a:t>
            </a:r>
            <a:r>
              <a:rPr kumimoji="1" lang="en-US" altLang="zh-CN" dirty="0"/>
              <a:t>--</a:t>
            </a:r>
            <a:r>
              <a:rPr kumimoji="1" lang="zh-CN" altLang="en-US" dirty="0"/>
              <a:t>震网病毒</a:t>
            </a:r>
            <a:endParaRPr kumimoji="1" lang="en-US" altLang="zh-CN" dirty="0"/>
          </a:p>
          <a:p>
            <a:pPr lvl="1"/>
            <a:r>
              <a:rPr kumimoji="1" lang="zh-CN" altLang="en-US" dirty="0"/>
              <a:t>震网（</a:t>
            </a:r>
            <a:r>
              <a:rPr kumimoji="1" lang="en-US" altLang="zh-CN" dirty="0" err="1"/>
              <a:t>Stuxnet</a:t>
            </a:r>
            <a:r>
              <a:rPr kumimoji="1" lang="zh-CN" altLang="en-US" dirty="0"/>
              <a:t>），又称作超级工厂，蠕虫类型</a:t>
            </a:r>
          </a:p>
          <a:p>
            <a:pPr lvl="1"/>
            <a:r>
              <a:rPr kumimoji="1" lang="zh-CN" altLang="en-US" dirty="0"/>
              <a:t>目标：工业上使用的可编程逻辑（</a:t>
            </a:r>
            <a:r>
              <a:rPr kumimoji="1" lang="en-US" altLang="zh-CN" dirty="0"/>
              <a:t>PLC</a:t>
            </a:r>
            <a:r>
              <a:rPr kumimoji="1" lang="zh-CN" altLang="en-US" dirty="0"/>
              <a:t>）</a:t>
            </a:r>
            <a:endParaRPr kumimoji="1" lang="en-US" altLang="zh-CN" dirty="0"/>
          </a:p>
          <a:p>
            <a:pPr lvl="1"/>
            <a:r>
              <a:rPr kumimoji="1" lang="zh-CN" altLang="en-US" dirty="0"/>
              <a:t>参考阅读：</a:t>
            </a:r>
            <a:r>
              <a:rPr kumimoji="1" lang="en-US" altLang="zh-CN" dirty="0"/>
              <a:t>《</a:t>
            </a:r>
            <a:r>
              <a:rPr kumimoji="1" lang="zh-CN" altLang="en-US" dirty="0"/>
              <a:t>零日漏洞：震网病毒全揭秘</a:t>
            </a:r>
            <a:r>
              <a:rPr kumimoji="1" lang="en-US" altLang="zh-CN" dirty="0"/>
              <a:t>》</a:t>
            </a:r>
          </a:p>
          <a:p>
            <a:pPr lvl="1"/>
            <a:r>
              <a:rPr kumimoji="1" lang="en-US" altLang="zh-CN" dirty="0"/>
              <a:t>https://www.aqniu.com/industry/10143.html</a:t>
            </a:r>
          </a:p>
          <a:p>
            <a:pPr lvl="1"/>
            <a:endParaRPr lang="en-US" altLang="zh-CN" sz="2000" dirty="0"/>
          </a:p>
          <a:p>
            <a:endParaRPr lang="zh-CN" altLang="en-US" dirty="0"/>
          </a:p>
        </p:txBody>
      </p:sp>
      <p:sp>
        <p:nvSpPr>
          <p:cNvPr id="11"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509816"/>
            <a:ext cx="2743200" cy="365125"/>
          </a:xfrm>
        </p:spPr>
        <p:txBody>
          <a:bodyPr/>
          <a:lstStyle/>
          <a:p>
            <a:r>
              <a:rPr kumimoji="1" lang="en-US" altLang="zh-CN" dirty="0"/>
              <a:t>8.7.1 </a:t>
            </a:r>
            <a:r>
              <a:rPr kumimoji="1" lang="zh-CN" altLang="en-US" dirty="0"/>
              <a:t>病毒、木马与恶意代码</a:t>
            </a:r>
          </a:p>
        </p:txBody>
      </p:sp>
      <p:sp>
        <p:nvSpPr>
          <p:cNvPr id="12"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92875"/>
            <a:ext cx="3319670" cy="365125"/>
          </a:xfrm>
        </p:spPr>
        <p:txBody>
          <a:bodyPr/>
          <a:lstStyle/>
          <a:p>
            <a:fld id="{8D4D1E41-7A09-AB4A-A4E1-09765ADA2698}" type="slidenum">
              <a:rPr kumimoji="1" lang="zh-CN" altLang="en-US" smtClean="0"/>
              <a:pPr/>
              <a:t>173</a:t>
            </a:fld>
            <a:endParaRPr kumimoji="1" lang="zh-CN" altLang="en-US" dirty="0"/>
          </a:p>
        </p:txBody>
      </p:sp>
      <p:pic>
        <p:nvPicPr>
          <p:cNvPr id="4" name="ifeng_5dfb92f622f11302005085_high">
            <a:hlinkClick r:id="" action="ppaction://media"/>
            <a:extLst>
              <a:ext uri="{FF2B5EF4-FFF2-40B4-BE49-F238E27FC236}">
                <a16:creationId xmlns:a16="http://schemas.microsoft.com/office/drawing/2014/main" id="{BC786E6B-1317-40DF-816C-447FAC3B1D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2645" y="1244212"/>
            <a:ext cx="9920984" cy="55805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7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zh-CN" dirty="0"/>
              <a:t>病毒</a:t>
            </a:r>
            <a:endParaRPr lang="zh-CN" altLang="en-US" dirty="0"/>
          </a:p>
        </p:txBody>
      </p:sp>
      <p:sp>
        <p:nvSpPr>
          <p:cNvPr id="3" name="内容占位符 2"/>
          <p:cNvSpPr>
            <a:spLocks noGrp="1"/>
          </p:cNvSpPr>
          <p:nvPr>
            <p:ph idx="1"/>
          </p:nvPr>
        </p:nvSpPr>
        <p:spPr/>
        <p:txBody>
          <a:bodyPr>
            <a:normAutofit fontScale="92500" lnSpcReduction="20000"/>
          </a:bodyPr>
          <a:lstStyle/>
          <a:p>
            <a:pPr marL="228600" lvl="1">
              <a:buFont typeface="Wingdings" pitchFamily="2" charset="2"/>
              <a:buChar char="Ø"/>
            </a:pPr>
            <a:r>
              <a:rPr kumimoji="1" lang="zh-CN" altLang="en-US" sz="2800" dirty="0"/>
              <a:t>计算机病毒检测技术</a:t>
            </a:r>
            <a:endParaRPr kumimoji="1" lang="en-US" altLang="zh-CN" sz="2800" dirty="0"/>
          </a:p>
          <a:p>
            <a:pPr marL="228600" lvl="1">
              <a:buFont typeface="Wingdings" pitchFamily="2" charset="2"/>
              <a:buChar char="Ø"/>
            </a:pPr>
            <a:endParaRPr kumimoji="1" lang="en-US" altLang="zh-CN" sz="2800" dirty="0"/>
          </a:p>
          <a:p>
            <a:pPr lvl="1"/>
            <a:r>
              <a:rPr lang="zh-CN" altLang="en-US" dirty="0">
                <a:solidFill>
                  <a:srgbClr val="C00000"/>
                </a:solidFill>
              </a:rPr>
              <a:t>特征码检测</a:t>
            </a:r>
            <a:endParaRPr lang="en-US" altLang="zh-CN" dirty="0">
              <a:solidFill>
                <a:srgbClr val="C00000"/>
              </a:solidFill>
            </a:endParaRPr>
          </a:p>
          <a:p>
            <a:pPr lvl="1"/>
            <a:endParaRPr lang="en-US" altLang="zh-CN" dirty="0"/>
          </a:p>
          <a:p>
            <a:pPr lvl="1"/>
            <a:endParaRPr lang="zh-CN" altLang="en-US" dirty="0"/>
          </a:p>
          <a:p>
            <a:pPr lvl="1"/>
            <a:r>
              <a:rPr lang="zh-CN" altLang="en-US" dirty="0">
                <a:solidFill>
                  <a:srgbClr val="C00000"/>
                </a:solidFill>
              </a:rPr>
              <a:t>行为监测</a:t>
            </a:r>
            <a:endParaRPr lang="en-US" altLang="zh-CN" dirty="0">
              <a:solidFill>
                <a:srgbClr val="C00000"/>
              </a:solidFill>
            </a:endParaRPr>
          </a:p>
          <a:p>
            <a:pPr lvl="1"/>
            <a:endParaRPr lang="en-US" altLang="zh-CN" dirty="0"/>
          </a:p>
          <a:p>
            <a:pPr lvl="1"/>
            <a:endParaRPr lang="zh-CN" altLang="en-US" dirty="0"/>
          </a:p>
          <a:p>
            <a:pPr lvl="1"/>
            <a:r>
              <a:rPr lang="zh-CN" altLang="en-US" dirty="0">
                <a:solidFill>
                  <a:srgbClr val="C00000"/>
                </a:solidFill>
              </a:rPr>
              <a:t>启发式扫描</a:t>
            </a:r>
            <a:endParaRPr lang="en-US" altLang="zh-CN" dirty="0">
              <a:solidFill>
                <a:srgbClr val="C00000"/>
              </a:solidFill>
            </a:endParaRPr>
          </a:p>
          <a:p>
            <a:pPr lvl="1"/>
            <a:endParaRPr lang="en-US" altLang="zh-CN" dirty="0"/>
          </a:p>
          <a:p>
            <a:pPr lvl="1"/>
            <a:endParaRPr lang="zh-CN" altLang="en-US" dirty="0"/>
          </a:p>
          <a:p>
            <a:pPr lvl="1"/>
            <a:r>
              <a:rPr lang="zh-CN" altLang="en-US" dirty="0">
                <a:solidFill>
                  <a:srgbClr val="C00000"/>
                </a:solidFill>
              </a:rPr>
              <a:t>虚拟机技术</a:t>
            </a:r>
          </a:p>
        </p:txBody>
      </p:sp>
      <p:grpSp>
        <p:nvGrpSpPr>
          <p:cNvPr id="18" name="组合 17"/>
          <p:cNvGrpSpPr/>
          <p:nvPr/>
        </p:nvGrpSpPr>
        <p:grpSpPr>
          <a:xfrm>
            <a:off x="3274245" y="1908242"/>
            <a:ext cx="8039455" cy="1017791"/>
            <a:chOff x="3274245" y="1908242"/>
            <a:chExt cx="8039455" cy="1017791"/>
          </a:xfrm>
        </p:grpSpPr>
        <p:sp>
          <p:nvSpPr>
            <p:cNvPr id="7" name="左大括号 6"/>
            <p:cNvSpPr/>
            <p:nvPr/>
          </p:nvSpPr>
          <p:spPr>
            <a:xfrm>
              <a:off x="3274245" y="2146433"/>
              <a:ext cx="290235" cy="602768"/>
            </a:xfrm>
            <a:prstGeom prst="leftBrace">
              <a:avLst>
                <a:gd name="adj1" fmla="val 8333"/>
                <a:gd name="adj2" fmla="val 50000"/>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3545230" y="1908242"/>
              <a:ext cx="7768470" cy="369332"/>
            </a:xfrm>
            <a:prstGeom prst="rect">
              <a:avLst/>
            </a:prstGeom>
          </p:spPr>
          <p:txBody>
            <a:bodyPr wrap="square">
              <a:spAutoFit/>
            </a:bodyPr>
            <a:lstStyle/>
            <a:p>
              <a:pPr defTabSz="1066800">
                <a:lnSpc>
                  <a:spcPct val="90000"/>
                </a:lnSpc>
                <a:spcBef>
                  <a:spcPct val="0"/>
                </a:spcBef>
                <a:spcAft>
                  <a:spcPct val="35000"/>
                </a:spcAft>
              </a:pPr>
              <a:r>
                <a:rPr lang="zh-CN" altLang="en-US" sz="2000" dirty="0"/>
                <a:t>原理：获取病毒样本后，提取出其特征码</a:t>
              </a:r>
            </a:p>
          </p:txBody>
        </p:sp>
        <p:sp>
          <p:nvSpPr>
            <p:cNvPr id="13" name="矩形 12"/>
            <p:cNvSpPr/>
            <p:nvPr/>
          </p:nvSpPr>
          <p:spPr>
            <a:xfrm>
              <a:off x="3545230" y="2221833"/>
              <a:ext cx="7768470" cy="369332"/>
            </a:xfrm>
            <a:prstGeom prst="rect">
              <a:avLst/>
            </a:prstGeom>
          </p:spPr>
          <p:txBody>
            <a:bodyPr wrap="square">
              <a:spAutoFit/>
            </a:bodyPr>
            <a:lstStyle/>
            <a:p>
              <a:pPr lvl="0" defTabSz="1066800">
                <a:lnSpc>
                  <a:spcPct val="90000"/>
                </a:lnSpc>
                <a:spcBef>
                  <a:spcPct val="0"/>
                </a:spcBef>
                <a:spcAft>
                  <a:spcPct val="35000"/>
                </a:spcAft>
              </a:pPr>
              <a:r>
                <a:rPr lang="zh-CN" altLang="en-US" sz="2000" dirty="0"/>
                <a:t>优点：简单 、 准确 、 快速、误报警率低</a:t>
              </a:r>
            </a:p>
          </p:txBody>
        </p:sp>
        <p:sp>
          <p:nvSpPr>
            <p:cNvPr id="14" name="矩形 13"/>
            <p:cNvSpPr/>
            <p:nvPr/>
          </p:nvSpPr>
          <p:spPr>
            <a:xfrm>
              <a:off x="3545230" y="2556701"/>
              <a:ext cx="7768470" cy="369332"/>
            </a:xfrm>
            <a:prstGeom prst="rect">
              <a:avLst/>
            </a:prstGeom>
          </p:spPr>
          <p:txBody>
            <a:bodyPr wrap="square">
              <a:spAutoFit/>
            </a:bodyPr>
            <a:lstStyle/>
            <a:p>
              <a:pPr defTabSz="1066800">
                <a:lnSpc>
                  <a:spcPct val="90000"/>
                </a:lnSpc>
                <a:spcBef>
                  <a:spcPct val="0"/>
                </a:spcBef>
                <a:spcAft>
                  <a:spcPct val="35000"/>
                </a:spcAft>
              </a:pPr>
              <a:r>
                <a:rPr lang="zh-CN" altLang="en-US" sz="2000" dirty="0"/>
                <a:t>不足：只能诊断已知的计算机病毒，不能检查未知病毒和变形病毒</a:t>
              </a:r>
            </a:p>
          </p:txBody>
        </p:sp>
      </p:grpSp>
      <p:sp>
        <p:nvSpPr>
          <p:cNvPr id="20" name="左大括号 19"/>
          <p:cNvSpPr/>
          <p:nvPr/>
        </p:nvSpPr>
        <p:spPr>
          <a:xfrm>
            <a:off x="3263020" y="3174708"/>
            <a:ext cx="290235" cy="602768"/>
          </a:xfrm>
          <a:prstGeom prst="leftBrace">
            <a:avLst>
              <a:gd name="adj1" fmla="val 8333"/>
              <a:gd name="adj2" fmla="val 50000"/>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3534004" y="3278984"/>
            <a:ext cx="8064437" cy="369332"/>
          </a:xfrm>
          <a:prstGeom prst="rect">
            <a:avLst/>
          </a:prstGeom>
        </p:spPr>
        <p:txBody>
          <a:bodyPr wrap="square">
            <a:spAutoFit/>
          </a:bodyPr>
          <a:lstStyle/>
          <a:p>
            <a:pPr defTabSz="1066800">
              <a:lnSpc>
                <a:spcPct val="90000"/>
              </a:lnSpc>
              <a:spcBef>
                <a:spcPct val="0"/>
              </a:spcBef>
              <a:spcAft>
                <a:spcPct val="35000"/>
              </a:spcAft>
            </a:pPr>
            <a:r>
              <a:rPr lang="zh-CN" altLang="en-US" sz="2000" dirty="0"/>
              <a:t>优点：不仅可以检测出已知病毒，而且可以检测出新出现的未知病毒</a:t>
            </a:r>
          </a:p>
        </p:txBody>
      </p:sp>
      <p:sp>
        <p:nvSpPr>
          <p:cNvPr id="23" name="矩形 22"/>
          <p:cNvSpPr/>
          <p:nvPr/>
        </p:nvSpPr>
        <p:spPr>
          <a:xfrm>
            <a:off x="3534005" y="3584976"/>
            <a:ext cx="7768470" cy="369332"/>
          </a:xfrm>
          <a:prstGeom prst="rect">
            <a:avLst/>
          </a:prstGeom>
        </p:spPr>
        <p:txBody>
          <a:bodyPr wrap="square">
            <a:spAutoFit/>
          </a:bodyPr>
          <a:lstStyle/>
          <a:p>
            <a:pPr lvl="0" defTabSz="1066800">
              <a:lnSpc>
                <a:spcPct val="90000"/>
              </a:lnSpc>
              <a:spcBef>
                <a:spcPct val="0"/>
              </a:spcBef>
              <a:spcAft>
                <a:spcPct val="35000"/>
              </a:spcAft>
            </a:pPr>
            <a:r>
              <a:rPr lang="zh-CN" altLang="en-US" sz="2000" dirty="0"/>
              <a:t>不足：可能误报警，而且不能识别病毒名称</a:t>
            </a:r>
          </a:p>
        </p:txBody>
      </p:sp>
      <p:sp>
        <p:nvSpPr>
          <p:cNvPr id="24" name="矩形 23"/>
          <p:cNvSpPr/>
          <p:nvPr/>
        </p:nvSpPr>
        <p:spPr>
          <a:xfrm>
            <a:off x="3542029" y="2930884"/>
            <a:ext cx="8064437" cy="400110"/>
          </a:xfrm>
          <a:prstGeom prst="rect">
            <a:avLst/>
          </a:prstGeom>
        </p:spPr>
        <p:txBody>
          <a:bodyPr wrap="square">
            <a:spAutoFit/>
          </a:bodyPr>
          <a:lstStyle/>
          <a:p>
            <a:pPr lvl="0"/>
            <a:r>
              <a:rPr lang="zh-CN" altLang="en-US" sz="2000" dirty="0"/>
              <a:t>原理：监视病毒所存在的一些和正常程序不同的行为特性</a:t>
            </a:r>
          </a:p>
        </p:txBody>
      </p:sp>
      <p:grpSp>
        <p:nvGrpSpPr>
          <p:cNvPr id="25" name="组合 24"/>
          <p:cNvGrpSpPr/>
          <p:nvPr/>
        </p:nvGrpSpPr>
        <p:grpSpPr>
          <a:xfrm>
            <a:off x="3266386" y="3983750"/>
            <a:ext cx="8039455" cy="1048569"/>
            <a:chOff x="3274245" y="1908242"/>
            <a:chExt cx="8039455" cy="1048569"/>
          </a:xfrm>
        </p:grpSpPr>
        <p:sp>
          <p:nvSpPr>
            <p:cNvPr id="26" name="左大括号 25"/>
            <p:cNvSpPr/>
            <p:nvPr/>
          </p:nvSpPr>
          <p:spPr>
            <a:xfrm>
              <a:off x="3274245" y="2146433"/>
              <a:ext cx="290235" cy="602768"/>
            </a:xfrm>
            <a:prstGeom prst="leftBrace">
              <a:avLst>
                <a:gd name="adj1" fmla="val 8333"/>
                <a:gd name="adj2" fmla="val 50000"/>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矩形 26"/>
            <p:cNvSpPr/>
            <p:nvPr/>
          </p:nvSpPr>
          <p:spPr>
            <a:xfrm>
              <a:off x="3545230" y="1908242"/>
              <a:ext cx="7768470" cy="754053"/>
            </a:xfrm>
            <a:prstGeom prst="rect">
              <a:avLst/>
            </a:prstGeom>
          </p:spPr>
          <p:txBody>
            <a:bodyPr wrap="square">
              <a:spAutoFit/>
            </a:bodyPr>
            <a:lstStyle/>
            <a:p>
              <a:pPr lvl="0" defTabSz="1066800">
                <a:lnSpc>
                  <a:spcPct val="90000"/>
                </a:lnSpc>
                <a:spcBef>
                  <a:spcPct val="0"/>
                </a:spcBef>
                <a:spcAft>
                  <a:spcPct val="35000"/>
                </a:spcAft>
              </a:pPr>
              <a:r>
                <a:rPr lang="zh-CN" altLang="en-US" sz="2000" dirty="0"/>
                <a:t>原理：概率方法，对病毒代码的分析获得一些启发性知识</a:t>
              </a:r>
            </a:p>
            <a:p>
              <a:pPr defTabSz="1066800">
                <a:lnSpc>
                  <a:spcPct val="90000"/>
                </a:lnSpc>
                <a:spcBef>
                  <a:spcPct val="0"/>
                </a:spcBef>
                <a:spcAft>
                  <a:spcPct val="35000"/>
                </a:spcAft>
              </a:pPr>
              <a:endParaRPr lang="zh-CN" altLang="en-US" sz="2000" dirty="0"/>
            </a:p>
          </p:txBody>
        </p:sp>
        <p:sp>
          <p:nvSpPr>
            <p:cNvPr id="28" name="矩形 27"/>
            <p:cNvSpPr/>
            <p:nvPr/>
          </p:nvSpPr>
          <p:spPr>
            <a:xfrm>
              <a:off x="3545230" y="2221833"/>
              <a:ext cx="7768470" cy="400110"/>
            </a:xfrm>
            <a:prstGeom prst="rect">
              <a:avLst/>
            </a:prstGeom>
          </p:spPr>
          <p:txBody>
            <a:bodyPr wrap="square">
              <a:spAutoFit/>
            </a:bodyPr>
            <a:lstStyle/>
            <a:p>
              <a:pPr lvl="0"/>
              <a:r>
                <a:rPr lang="zh-CN" altLang="en-US" sz="2000" dirty="0"/>
                <a:t>优点：能查出已知病毒变种，以及判定文件是否含有未知病毒</a:t>
              </a:r>
            </a:p>
          </p:txBody>
        </p:sp>
        <p:sp>
          <p:nvSpPr>
            <p:cNvPr id="29" name="矩形 28"/>
            <p:cNvSpPr/>
            <p:nvPr/>
          </p:nvSpPr>
          <p:spPr>
            <a:xfrm>
              <a:off x="3545230" y="2556701"/>
              <a:ext cx="7768470" cy="400110"/>
            </a:xfrm>
            <a:prstGeom prst="rect">
              <a:avLst/>
            </a:prstGeom>
          </p:spPr>
          <p:txBody>
            <a:bodyPr wrap="square">
              <a:spAutoFit/>
            </a:bodyPr>
            <a:lstStyle/>
            <a:p>
              <a:pPr lvl="0"/>
              <a:r>
                <a:rPr lang="zh-CN" altLang="en-US" sz="2000" dirty="0"/>
                <a:t>不足：复杂、难以实现</a:t>
              </a:r>
            </a:p>
          </p:txBody>
        </p:sp>
      </p:grpSp>
      <p:grpSp>
        <p:nvGrpSpPr>
          <p:cNvPr id="30" name="组合 29"/>
          <p:cNvGrpSpPr/>
          <p:nvPr/>
        </p:nvGrpSpPr>
        <p:grpSpPr>
          <a:xfrm>
            <a:off x="3258527" y="5012861"/>
            <a:ext cx="8715300" cy="1048569"/>
            <a:chOff x="3274245" y="1908242"/>
            <a:chExt cx="8039455" cy="1048569"/>
          </a:xfrm>
        </p:grpSpPr>
        <p:sp>
          <p:nvSpPr>
            <p:cNvPr id="31" name="左大括号 30"/>
            <p:cNvSpPr/>
            <p:nvPr/>
          </p:nvSpPr>
          <p:spPr>
            <a:xfrm>
              <a:off x="3274245" y="2146433"/>
              <a:ext cx="290235" cy="602768"/>
            </a:xfrm>
            <a:prstGeom prst="leftBrace">
              <a:avLst>
                <a:gd name="adj1" fmla="val 8333"/>
                <a:gd name="adj2" fmla="val 50000"/>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矩形 31"/>
            <p:cNvSpPr/>
            <p:nvPr/>
          </p:nvSpPr>
          <p:spPr>
            <a:xfrm>
              <a:off x="3545230" y="1908242"/>
              <a:ext cx="7768470" cy="400110"/>
            </a:xfrm>
            <a:prstGeom prst="rect">
              <a:avLst/>
            </a:prstGeom>
          </p:spPr>
          <p:txBody>
            <a:bodyPr wrap="square">
              <a:spAutoFit/>
            </a:bodyPr>
            <a:lstStyle/>
            <a:p>
              <a:pPr lvl="0"/>
              <a:r>
                <a:rPr lang="zh-CN" altLang="en-US" sz="2000" dirty="0"/>
                <a:t>原理：解释执行、分析在虚拟的环境中病毒，进而判断是否存在病毒</a:t>
              </a:r>
            </a:p>
          </p:txBody>
        </p:sp>
        <p:sp>
          <p:nvSpPr>
            <p:cNvPr id="33" name="矩形 32"/>
            <p:cNvSpPr/>
            <p:nvPr/>
          </p:nvSpPr>
          <p:spPr>
            <a:xfrm>
              <a:off x="3545230" y="2221833"/>
              <a:ext cx="7768470" cy="400110"/>
            </a:xfrm>
            <a:prstGeom prst="rect">
              <a:avLst/>
            </a:prstGeom>
          </p:spPr>
          <p:txBody>
            <a:bodyPr wrap="square">
              <a:spAutoFit/>
            </a:bodyPr>
            <a:lstStyle/>
            <a:p>
              <a:pPr lvl="0"/>
              <a:r>
                <a:rPr lang="zh-CN" altLang="en-US" sz="2000" dirty="0"/>
                <a:t>优点：在处理加密 、 变换 、 变形病毒方面具有很强的优越性</a:t>
              </a:r>
            </a:p>
          </p:txBody>
        </p:sp>
        <p:sp>
          <p:nvSpPr>
            <p:cNvPr id="34" name="矩形 33"/>
            <p:cNvSpPr/>
            <p:nvPr/>
          </p:nvSpPr>
          <p:spPr>
            <a:xfrm>
              <a:off x="3545230" y="2556701"/>
              <a:ext cx="7768470" cy="400110"/>
            </a:xfrm>
            <a:prstGeom prst="rect">
              <a:avLst/>
            </a:prstGeom>
          </p:spPr>
          <p:txBody>
            <a:bodyPr wrap="square">
              <a:spAutoFit/>
            </a:bodyPr>
            <a:lstStyle/>
            <a:p>
              <a:pPr lvl="0"/>
              <a:r>
                <a:rPr lang="zh-CN" altLang="en-US" sz="2000" dirty="0"/>
                <a:t>不足：资源消耗较大</a:t>
              </a:r>
            </a:p>
          </p:txBody>
        </p:sp>
      </p:grpSp>
      <p:sp>
        <p:nvSpPr>
          <p:cNvPr id="37"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96537"/>
            <a:ext cx="2743200" cy="365125"/>
          </a:xfrm>
        </p:spPr>
        <p:txBody>
          <a:bodyPr/>
          <a:lstStyle/>
          <a:p>
            <a:r>
              <a:rPr kumimoji="1" lang="en-US" altLang="zh-CN" dirty="0"/>
              <a:t>8.7.1 </a:t>
            </a:r>
            <a:r>
              <a:rPr kumimoji="1" lang="zh-CN" altLang="en-US" dirty="0"/>
              <a:t>病毒、木马与恶意代码</a:t>
            </a:r>
          </a:p>
        </p:txBody>
      </p:sp>
      <p:sp>
        <p:nvSpPr>
          <p:cNvPr id="38"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79573"/>
            <a:ext cx="3319670" cy="365125"/>
          </a:xfrm>
        </p:spPr>
        <p:txBody>
          <a:bodyPr/>
          <a:lstStyle/>
          <a:p>
            <a:fld id="{8D4D1E41-7A09-AB4A-A4E1-09765ADA2698}" type="slidenum">
              <a:rPr kumimoji="1" lang="zh-CN" altLang="en-US" smtClean="0"/>
              <a:pPr/>
              <a:t>174</a:t>
            </a:fld>
            <a:endParaRPr kumimoji="1" lang="zh-CN" alt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zh-CN" dirty="0"/>
              <a:t>病毒</a:t>
            </a:r>
            <a:endParaRPr lang="zh-CN" altLang="en-US" dirty="0"/>
          </a:p>
        </p:txBody>
      </p:sp>
      <p:sp>
        <p:nvSpPr>
          <p:cNvPr id="3" name="内容占位符 2"/>
          <p:cNvSpPr>
            <a:spLocks noGrp="1"/>
          </p:cNvSpPr>
          <p:nvPr>
            <p:ph idx="1"/>
          </p:nvPr>
        </p:nvSpPr>
        <p:spPr/>
        <p:txBody>
          <a:bodyPr/>
          <a:lstStyle/>
          <a:p>
            <a:r>
              <a:rPr kumimoji="1" lang="zh-CN" altLang="en-US" dirty="0"/>
              <a:t>计算机病毒防治</a:t>
            </a:r>
            <a:endParaRPr kumimoji="1" lang="en-US" altLang="zh-CN" dirty="0"/>
          </a:p>
          <a:p>
            <a:endParaRPr kumimoji="1" lang="en-US" altLang="zh-CN" dirty="0"/>
          </a:p>
          <a:p>
            <a:pPr lvl="1"/>
            <a:r>
              <a:rPr kumimoji="1" lang="zh-CN" altLang="en-US" sz="2000" dirty="0"/>
              <a:t>计算机病毒的预防</a:t>
            </a:r>
            <a:r>
              <a:rPr kumimoji="1" lang="en-US" altLang="zh-CN" sz="2000" dirty="0"/>
              <a:t> </a:t>
            </a:r>
            <a:r>
              <a:rPr lang="zh-CN" altLang="en-US" sz="2000" dirty="0">
                <a:solidFill>
                  <a:srgbClr val="C00000"/>
                </a:solidFill>
              </a:rPr>
              <a:t>“ 防重于治 ”</a:t>
            </a:r>
            <a:endParaRPr lang="en-US" altLang="zh-CN" sz="2000" dirty="0">
              <a:solidFill>
                <a:srgbClr val="C00000"/>
              </a:solidFill>
            </a:endParaRPr>
          </a:p>
          <a:p>
            <a:pPr lvl="1"/>
            <a:endParaRPr kumimoji="1" lang="en-US" altLang="zh-CN" sz="2000" dirty="0"/>
          </a:p>
          <a:p>
            <a:pPr lvl="1"/>
            <a:endParaRPr kumimoji="1" lang="en-US" altLang="zh-CN" sz="2000" dirty="0"/>
          </a:p>
          <a:p>
            <a:pPr lvl="1"/>
            <a:endParaRPr kumimoji="1" lang="en-US" altLang="zh-CN" sz="2000" dirty="0"/>
          </a:p>
          <a:p>
            <a:pPr lvl="1"/>
            <a:endParaRPr kumimoji="1" lang="en-US" altLang="zh-CN" sz="2000" dirty="0"/>
          </a:p>
          <a:p>
            <a:pPr lvl="1"/>
            <a:r>
              <a:rPr kumimoji="1" lang="zh-CN" altLang="en-US" sz="2000" dirty="0"/>
              <a:t>计算机病毒的查杀</a:t>
            </a:r>
            <a:endParaRPr kumimoji="1" lang="en-US" altLang="zh-CN" sz="2000" dirty="0"/>
          </a:p>
          <a:p>
            <a:pPr lvl="1"/>
            <a:endParaRPr kumimoji="1" lang="zh-CN" altLang="en-US" sz="2000" dirty="0">
              <a:solidFill>
                <a:srgbClr val="C00000"/>
              </a:solidFill>
            </a:endParaRPr>
          </a:p>
          <a:p>
            <a:pPr>
              <a:buNone/>
            </a:pPr>
            <a:endParaRPr kumimoji="1" lang="en-US" altLang="zh-CN" dirty="0"/>
          </a:p>
          <a:p>
            <a:endParaRPr kumimoji="1" lang="zh-CN" altLang="en-US" dirty="0"/>
          </a:p>
          <a:p>
            <a:endParaRPr lang="zh-CN" altLang="en-US" sz="2400" dirty="0">
              <a:solidFill>
                <a:schemeClr val="lt1"/>
              </a:solidFill>
              <a:latin typeface="+mn-lt"/>
              <a:ea typeface="+mn-ea"/>
            </a:endParaRPr>
          </a:p>
        </p:txBody>
      </p:sp>
      <p:sp>
        <p:nvSpPr>
          <p:cNvPr id="5" name="左大括号 4"/>
          <p:cNvSpPr/>
          <p:nvPr/>
        </p:nvSpPr>
        <p:spPr>
          <a:xfrm>
            <a:off x="5420417" y="1404472"/>
            <a:ext cx="311085" cy="2678074"/>
          </a:xfrm>
          <a:prstGeom prst="leftBrace">
            <a:avLst>
              <a:gd name="adj1" fmla="val 8333"/>
              <a:gd name="adj2" fmla="val 50000"/>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5731502" y="1263066"/>
            <a:ext cx="5955476" cy="341632"/>
          </a:xfrm>
          <a:prstGeom prst="rect">
            <a:avLst/>
          </a:prstGeom>
        </p:spPr>
        <p:txBody>
          <a:bodyPr wrap="none">
            <a:spAutoFit/>
          </a:bodyPr>
          <a:lstStyle/>
          <a:p>
            <a:pPr lvl="0" defTabSz="1066800">
              <a:lnSpc>
                <a:spcPct val="90000"/>
              </a:lnSpc>
              <a:spcBef>
                <a:spcPct val="0"/>
              </a:spcBef>
              <a:spcAft>
                <a:spcPct val="35000"/>
              </a:spcAft>
            </a:pPr>
            <a:r>
              <a:rPr lang="zh-CN" altLang="en-US" dirty="0"/>
              <a:t>计算机中安装反病毒软件，定期使用反病毒软件扫描系统</a:t>
            </a:r>
          </a:p>
        </p:txBody>
      </p:sp>
      <p:sp>
        <p:nvSpPr>
          <p:cNvPr id="30" name="矩形 29"/>
          <p:cNvSpPr/>
          <p:nvPr/>
        </p:nvSpPr>
        <p:spPr>
          <a:xfrm>
            <a:off x="5731502" y="1687397"/>
            <a:ext cx="5955476" cy="341632"/>
          </a:xfrm>
          <a:prstGeom prst="rect">
            <a:avLst/>
          </a:prstGeom>
        </p:spPr>
        <p:txBody>
          <a:bodyPr wrap="none">
            <a:spAutoFit/>
          </a:bodyPr>
          <a:lstStyle/>
          <a:p>
            <a:pPr defTabSz="1066800">
              <a:lnSpc>
                <a:spcPct val="90000"/>
              </a:lnSpc>
              <a:spcBef>
                <a:spcPct val="0"/>
              </a:spcBef>
              <a:spcAft>
                <a:spcPct val="35000"/>
              </a:spcAft>
            </a:pPr>
            <a:r>
              <a:rPr lang="zh-CN" altLang="en-US" dirty="0"/>
              <a:t>定期备份重要数据，以便遭受病毒破坏时能够从备份恢复</a:t>
            </a:r>
          </a:p>
        </p:txBody>
      </p:sp>
      <p:sp>
        <p:nvSpPr>
          <p:cNvPr id="31" name="矩形 30"/>
          <p:cNvSpPr/>
          <p:nvPr/>
        </p:nvSpPr>
        <p:spPr>
          <a:xfrm>
            <a:off x="5731502" y="2161007"/>
            <a:ext cx="6096000" cy="341632"/>
          </a:xfrm>
          <a:prstGeom prst="rect">
            <a:avLst/>
          </a:prstGeom>
        </p:spPr>
        <p:txBody>
          <a:bodyPr wrap="square">
            <a:spAutoFit/>
          </a:bodyPr>
          <a:lstStyle/>
          <a:p>
            <a:pPr defTabSz="1066800">
              <a:lnSpc>
                <a:spcPct val="90000"/>
              </a:lnSpc>
              <a:spcBef>
                <a:spcPct val="0"/>
              </a:spcBef>
              <a:spcAft>
                <a:spcPct val="35000"/>
              </a:spcAft>
            </a:pPr>
            <a:r>
              <a:rPr lang="zh-CN" altLang="en-US" dirty="0"/>
              <a:t>不要轻易使用来历不明、未经确认、从网络上下载的软件</a:t>
            </a:r>
          </a:p>
        </p:txBody>
      </p:sp>
      <p:sp>
        <p:nvSpPr>
          <p:cNvPr id="32" name="矩形 31"/>
          <p:cNvSpPr/>
          <p:nvPr/>
        </p:nvSpPr>
        <p:spPr>
          <a:xfrm>
            <a:off x="5731502" y="2625190"/>
            <a:ext cx="5799986" cy="341632"/>
          </a:xfrm>
          <a:prstGeom prst="rect">
            <a:avLst/>
          </a:prstGeom>
        </p:spPr>
        <p:txBody>
          <a:bodyPr wrap="none">
            <a:spAutoFit/>
          </a:bodyPr>
          <a:lstStyle/>
          <a:p>
            <a:pPr defTabSz="1066800">
              <a:lnSpc>
                <a:spcPct val="90000"/>
              </a:lnSpc>
              <a:spcBef>
                <a:spcPct val="0"/>
              </a:spcBef>
              <a:spcAft>
                <a:spcPct val="35000"/>
              </a:spcAft>
            </a:pPr>
            <a:r>
              <a:rPr lang="zh-CN" altLang="en-US" dirty="0"/>
              <a:t>不要运行来历不明的 </a:t>
            </a:r>
            <a:r>
              <a:rPr lang="en-US" altLang="en-US" dirty="0"/>
              <a:t>E-mail </a:t>
            </a:r>
            <a:r>
              <a:rPr lang="zh-CN" altLang="en-US" dirty="0"/>
              <a:t>，应该先检查病毒后再开启</a:t>
            </a:r>
          </a:p>
        </p:txBody>
      </p:sp>
      <p:sp>
        <p:nvSpPr>
          <p:cNvPr id="33" name="矩形 32"/>
          <p:cNvSpPr/>
          <p:nvPr/>
        </p:nvSpPr>
        <p:spPr>
          <a:xfrm>
            <a:off x="5740929" y="3042238"/>
            <a:ext cx="5493812" cy="341632"/>
          </a:xfrm>
          <a:prstGeom prst="rect">
            <a:avLst/>
          </a:prstGeom>
        </p:spPr>
        <p:txBody>
          <a:bodyPr wrap="none">
            <a:spAutoFit/>
          </a:bodyPr>
          <a:lstStyle/>
          <a:p>
            <a:pPr defTabSz="1066800">
              <a:lnSpc>
                <a:spcPct val="90000"/>
              </a:lnSpc>
              <a:spcBef>
                <a:spcPct val="0"/>
              </a:spcBef>
              <a:spcAft>
                <a:spcPct val="35000"/>
              </a:spcAft>
            </a:pPr>
            <a:r>
              <a:rPr lang="zh-CN" altLang="en-US" dirty="0"/>
              <a:t>制作系统应急启动盘，防止引导型病毒对系统的破坏</a:t>
            </a:r>
          </a:p>
        </p:txBody>
      </p:sp>
      <p:sp>
        <p:nvSpPr>
          <p:cNvPr id="34" name="矩形 33"/>
          <p:cNvSpPr/>
          <p:nvPr/>
        </p:nvSpPr>
        <p:spPr>
          <a:xfrm>
            <a:off x="5750356" y="3478140"/>
            <a:ext cx="5493812" cy="341632"/>
          </a:xfrm>
          <a:prstGeom prst="rect">
            <a:avLst/>
          </a:prstGeom>
        </p:spPr>
        <p:txBody>
          <a:bodyPr wrap="none">
            <a:spAutoFit/>
          </a:bodyPr>
          <a:lstStyle/>
          <a:p>
            <a:pPr defTabSz="1066800">
              <a:lnSpc>
                <a:spcPct val="90000"/>
              </a:lnSpc>
              <a:spcBef>
                <a:spcPct val="0"/>
              </a:spcBef>
              <a:spcAft>
                <a:spcPct val="35000"/>
              </a:spcAft>
            </a:pPr>
            <a:r>
              <a:rPr lang="zh-CN" altLang="en-US" dirty="0"/>
              <a:t>先查毒，杀毒是危险操作，有的操作可能把文件破坏</a:t>
            </a:r>
          </a:p>
        </p:txBody>
      </p:sp>
      <p:sp>
        <p:nvSpPr>
          <p:cNvPr id="35" name="矩形 34"/>
          <p:cNvSpPr/>
          <p:nvPr/>
        </p:nvSpPr>
        <p:spPr>
          <a:xfrm>
            <a:off x="5740929" y="3874424"/>
            <a:ext cx="5955476" cy="341632"/>
          </a:xfrm>
          <a:prstGeom prst="rect">
            <a:avLst/>
          </a:prstGeom>
        </p:spPr>
        <p:txBody>
          <a:bodyPr wrap="none">
            <a:spAutoFit/>
          </a:bodyPr>
          <a:lstStyle/>
          <a:p>
            <a:pPr defTabSz="1066800">
              <a:lnSpc>
                <a:spcPct val="90000"/>
              </a:lnSpc>
              <a:spcBef>
                <a:spcPct val="0"/>
              </a:spcBef>
              <a:spcAft>
                <a:spcPct val="35000"/>
              </a:spcAft>
            </a:pPr>
            <a:r>
              <a:rPr lang="zh-CN" altLang="en-US" dirty="0"/>
              <a:t>建立病毒防治管理制度；并对计算机用户进行反病毒培训</a:t>
            </a:r>
          </a:p>
        </p:txBody>
      </p:sp>
      <p:pic>
        <p:nvPicPr>
          <p:cNvPr id="36" name="Picture 7"/>
          <p:cNvPicPr>
            <a:picLocks noChangeAspect="1" noChangeArrowheads="1"/>
          </p:cNvPicPr>
          <p:nvPr/>
        </p:nvPicPr>
        <p:blipFill>
          <a:blip r:embed="rId3"/>
          <a:srcRect/>
          <a:stretch>
            <a:fillRect/>
          </a:stretch>
        </p:blipFill>
        <p:spPr bwMode="auto">
          <a:xfrm>
            <a:off x="3779969" y="4391754"/>
            <a:ext cx="1678001" cy="865219"/>
          </a:xfrm>
          <a:prstGeom prst="rect">
            <a:avLst/>
          </a:prstGeom>
          <a:noFill/>
          <a:ln w="9525">
            <a:noFill/>
            <a:miter lim="800000"/>
            <a:headEnd/>
            <a:tailEnd/>
          </a:ln>
          <a:effectLst/>
        </p:spPr>
      </p:pic>
      <p:pic>
        <p:nvPicPr>
          <p:cNvPr id="37" name="Picture 8"/>
          <p:cNvPicPr>
            <a:picLocks noChangeAspect="1" noChangeArrowheads="1"/>
          </p:cNvPicPr>
          <p:nvPr/>
        </p:nvPicPr>
        <p:blipFill>
          <a:blip r:embed="rId4"/>
          <a:srcRect/>
          <a:stretch>
            <a:fillRect/>
          </a:stretch>
        </p:blipFill>
        <p:spPr bwMode="auto">
          <a:xfrm>
            <a:off x="7480397" y="4391754"/>
            <a:ext cx="1678001" cy="884883"/>
          </a:xfrm>
          <a:prstGeom prst="rect">
            <a:avLst/>
          </a:prstGeom>
          <a:noFill/>
          <a:ln w="9525">
            <a:noFill/>
            <a:miter lim="800000"/>
            <a:headEnd/>
            <a:tailEnd/>
          </a:ln>
          <a:effectLst/>
        </p:spPr>
      </p:pic>
      <p:pic>
        <p:nvPicPr>
          <p:cNvPr id="38" name="Picture 9"/>
          <p:cNvPicPr>
            <a:picLocks noChangeAspect="1" noChangeArrowheads="1"/>
          </p:cNvPicPr>
          <p:nvPr/>
        </p:nvPicPr>
        <p:blipFill>
          <a:blip r:embed="rId5"/>
          <a:srcRect/>
          <a:stretch>
            <a:fillRect/>
          </a:stretch>
        </p:blipFill>
        <p:spPr bwMode="auto">
          <a:xfrm>
            <a:off x="9379670" y="5421587"/>
            <a:ext cx="1678001" cy="884883"/>
          </a:xfrm>
          <a:prstGeom prst="rect">
            <a:avLst/>
          </a:prstGeom>
          <a:noFill/>
          <a:ln w="9525">
            <a:noFill/>
            <a:miter lim="800000"/>
            <a:headEnd/>
            <a:tailEnd/>
          </a:ln>
          <a:effectLst/>
        </p:spPr>
      </p:pic>
      <p:pic>
        <p:nvPicPr>
          <p:cNvPr id="39" name="Picture 10"/>
          <p:cNvPicPr>
            <a:picLocks noChangeAspect="1" noChangeArrowheads="1"/>
          </p:cNvPicPr>
          <p:nvPr/>
        </p:nvPicPr>
        <p:blipFill>
          <a:blip r:embed="rId6"/>
          <a:srcRect/>
          <a:stretch>
            <a:fillRect/>
          </a:stretch>
        </p:blipFill>
        <p:spPr bwMode="auto">
          <a:xfrm>
            <a:off x="5654944" y="4391754"/>
            <a:ext cx="1625563" cy="878328"/>
          </a:xfrm>
          <a:prstGeom prst="rect">
            <a:avLst/>
          </a:prstGeom>
          <a:noFill/>
          <a:ln w="9525">
            <a:noFill/>
            <a:miter lim="800000"/>
            <a:headEnd/>
            <a:tailEnd/>
          </a:ln>
          <a:effectLst/>
        </p:spPr>
      </p:pic>
      <p:pic>
        <p:nvPicPr>
          <p:cNvPr id="40" name="Picture 11"/>
          <p:cNvPicPr>
            <a:picLocks noChangeAspect="1" noChangeArrowheads="1"/>
          </p:cNvPicPr>
          <p:nvPr/>
        </p:nvPicPr>
        <p:blipFill>
          <a:blip r:embed="rId7"/>
          <a:srcRect/>
          <a:stretch>
            <a:fillRect/>
          </a:stretch>
        </p:blipFill>
        <p:spPr bwMode="auto">
          <a:xfrm>
            <a:off x="9379670" y="4391754"/>
            <a:ext cx="1658337" cy="897993"/>
          </a:xfrm>
          <a:prstGeom prst="rect">
            <a:avLst/>
          </a:prstGeom>
          <a:noFill/>
          <a:ln w="9525">
            <a:noFill/>
            <a:miter lim="800000"/>
            <a:headEnd/>
            <a:tailEnd/>
          </a:ln>
          <a:effectLst/>
        </p:spPr>
      </p:pic>
      <p:pic>
        <p:nvPicPr>
          <p:cNvPr id="41" name="Picture 12"/>
          <p:cNvPicPr>
            <a:picLocks noChangeAspect="1" noChangeArrowheads="1"/>
          </p:cNvPicPr>
          <p:nvPr/>
        </p:nvPicPr>
        <p:blipFill>
          <a:blip r:embed="rId8"/>
          <a:srcRect/>
          <a:stretch>
            <a:fillRect/>
          </a:stretch>
        </p:blipFill>
        <p:spPr bwMode="auto">
          <a:xfrm>
            <a:off x="5622170" y="5421587"/>
            <a:ext cx="1658337" cy="884883"/>
          </a:xfrm>
          <a:prstGeom prst="rect">
            <a:avLst/>
          </a:prstGeom>
          <a:noFill/>
          <a:ln w="9525">
            <a:noFill/>
            <a:miter lim="800000"/>
            <a:headEnd/>
            <a:tailEnd/>
          </a:ln>
          <a:effectLst/>
        </p:spPr>
      </p:pic>
      <p:pic>
        <p:nvPicPr>
          <p:cNvPr id="42" name="Picture 13"/>
          <p:cNvPicPr>
            <a:picLocks noChangeAspect="1" noChangeArrowheads="1"/>
          </p:cNvPicPr>
          <p:nvPr/>
        </p:nvPicPr>
        <p:blipFill>
          <a:blip r:embed="rId9"/>
          <a:srcRect/>
          <a:stretch>
            <a:fillRect/>
          </a:stretch>
        </p:blipFill>
        <p:spPr bwMode="auto">
          <a:xfrm>
            <a:off x="7480397" y="5421587"/>
            <a:ext cx="1658337" cy="891438"/>
          </a:xfrm>
          <a:prstGeom prst="rect">
            <a:avLst/>
          </a:prstGeom>
          <a:noFill/>
          <a:ln w="9525">
            <a:noFill/>
            <a:miter lim="800000"/>
            <a:headEnd/>
            <a:tailEnd/>
          </a:ln>
          <a:effectLst/>
        </p:spPr>
      </p:pic>
      <p:pic>
        <p:nvPicPr>
          <p:cNvPr id="43" name="Picture 14"/>
          <p:cNvPicPr>
            <a:picLocks noChangeAspect="1" noChangeArrowheads="1"/>
          </p:cNvPicPr>
          <p:nvPr/>
        </p:nvPicPr>
        <p:blipFill>
          <a:blip r:embed="rId10"/>
          <a:srcRect/>
          <a:stretch>
            <a:fillRect/>
          </a:stretch>
        </p:blipFill>
        <p:spPr bwMode="auto">
          <a:xfrm>
            <a:off x="3779969" y="5421587"/>
            <a:ext cx="1645228" cy="891438"/>
          </a:xfrm>
          <a:prstGeom prst="rect">
            <a:avLst/>
          </a:prstGeom>
          <a:noFill/>
          <a:ln w="9525">
            <a:noFill/>
            <a:miter lim="800000"/>
            <a:headEnd/>
            <a:tailEnd/>
          </a:ln>
          <a:effectLst/>
        </p:spPr>
      </p:pic>
      <p:sp>
        <p:nvSpPr>
          <p:cNvPr id="24"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89302"/>
            <a:ext cx="2743200" cy="365125"/>
          </a:xfrm>
        </p:spPr>
        <p:txBody>
          <a:bodyPr/>
          <a:lstStyle/>
          <a:p>
            <a:r>
              <a:rPr kumimoji="1" lang="en-US" altLang="zh-CN" dirty="0"/>
              <a:t>8.7.1 </a:t>
            </a:r>
            <a:r>
              <a:rPr kumimoji="1" lang="zh-CN" altLang="en-US" dirty="0"/>
              <a:t>病毒、木马与恶意代码</a:t>
            </a:r>
          </a:p>
        </p:txBody>
      </p:sp>
      <p:sp>
        <p:nvSpPr>
          <p:cNvPr id="25"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2168"/>
            <a:ext cx="3319670" cy="365125"/>
          </a:xfrm>
        </p:spPr>
        <p:txBody>
          <a:bodyPr/>
          <a:lstStyle/>
          <a:p>
            <a:fld id="{8D4D1E41-7A09-AB4A-A4E1-09765ADA2698}" type="slidenum">
              <a:rPr kumimoji="1" lang="zh-CN" altLang="en-US" smtClean="0"/>
              <a:pPr/>
              <a:t>175</a:t>
            </a:fld>
            <a:endParaRPr kumimoji="1" lang="zh-CN" alt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zh-CN" altLang="zh-CN" dirty="0"/>
              <a:t>木马</a:t>
            </a:r>
            <a:endParaRPr kumimoji="1" lang="zh-CN" altLang="en-US"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6741405" cy="5131205"/>
          </a:xfrm>
        </p:spPr>
        <p:txBody>
          <a:bodyPr>
            <a:normAutofit/>
          </a:bodyPr>
          <a:lstStyle/>
          <a:p>
            <a:pPr>
              <a:lnSpc>
                <a:spcPct val="120000"/>
              </a:lnSpc>
            </a:pPr>
            <a:r>
              <a:rPr kumimoji="1" lang="zh-CN" altLang="en-US" dirty="0"/>
              <a:t>木马</a:t>
            </a:r>
          </a:p>
          <a:p>
            <a:pPr lvl="1">
              <a:lnSpc>
                <a:spcPct val="120000"/>
              </a:lnSpc>
            </a:pPr>
            <a:r>
              <a:rPr lang="zh-CN" altLang="en-US" dirty="0"/>
              <a:t>全称是“特洛伊木马”，英文为</a:t>
            </a:r>
            <a:r>
              <a:rPr lang="en-US" altLang="zh-CN" dirty="0"/>
              <a:t>Trojan Horse</a:t>
            </a:r>
            <a:r>
              <a:rPr lang="zh-CN" altLang="en-US" dirty="0"/>
              <a:t>，来源于古希腊神话</a:t>
            </a:r>
            <a:r>
              <a:rPr lang="en-US" altLang="zh-CN" dirty="0"/>
              <a:t>《</a:t>
            </a:r>
            <a:r>
              <a:rPr lang="zh-CN" altLang="en-US" dirty="0"/>
              <a:t>荷马史诗</a:t>
            </a:r>
            <a:r>
              <a:rPr lang="en-US" altLang="zh-CN" dirty="0"/>
              <a:t>》</a:t>
            </a:r>
            <a:r>
              <a:rPr lang="zh-CN" altLang="en-US" dirty="0"/>
              <a:t>中的故事</a:t>
            </a:r>
            <a:r>
              <a:rPr lang="en-US" altLang="zh-CN" dirty="0"/>
              <a:t>《</a:t>
            </a:r>
            <a:r>
              <a:rPr lang="zh-CN" altLang="en-US" dirty="0"/>
              <a:t>木马屠城记</a:t>
            </a:r>
            <a:r>
              <a:rPr lang="en-US" altLang="zh-CN" dirty="0"/>
              <a:t>》</a:t>
            </a:r>
            <a:r>
              <a:rPr lang="zh-CN" altLang="en-US" dirty="0"/>
              <a:t>。</a:t>
            </a:r>
            <a:endParaRPr lang="en-US" altLang="zh-CN" dirty="0"/>
          </a:p>
          <a:p>
            <a:pPr lvl="1">
              <a:lnSpc>
                <a:spcPct val="120000"/>
              </a:lnSpc>
            </a:pPr>
            <a:r>
              <a:rPr lang="zh-CN" altLang="en-US" dirty="0"/>
              <a:t>是具有欺骗性的文件 ，是一种基于</a:t>
            </a:r>
            <a:r>
              <a:rPr lang="zh-CN" altLang="en-US" dirty="0">
                <a:solidFill>
                  <a:srgbClr val="C00000"/>
                </a:solidFill>
              </a:rPr>
              <a:t>远程控制</a:t>
            </a:r>
            <a:r>
              <a:rPr lang="zh-CN" altLang="en-US" dirty="0"/>
              <a:t>的黑客工具，具有隐蔽性和非授权性的特点</a:t>
            </a:r>
            <a:endParaRPr kumimoji="1" lang="en-US" altLang="zh-CN" dirty="0"/>
          </a:p>
        </p:txBody>
      </p:sp>
      <p:pic>
        <p:nvPicPr>
          <p:cNvPr id="6" name="图片 5" descr="图片包含 户外, 建筑, 木, 旧&#10;&#10;描述已自动生成">
            <a:extLst>
              <a:ext uri="{FF2B5EF4-FFF2-40B4-BE49-F238E27FC236}">
                <a16:creationId xmlns:a16="http://schemas.microsoft.com/office/drawing/2014/main" id="{6BB2BFA7-ED16-4B86-919D-7A861C2B4293}"/>
              </a:ext>
            </a:extLst>
          </p:cNvPr>
          <p:cNvPicPr>
            <a:picLocks noChangeAspect="1"/>
          </p:cNvPicPr>
          <p:nvPr/>
        </p:nvPicPr>
        <p:blipFill>
          <a:blip r:embed="rId3"/>
          <a:stretch>
            <a:fillRect/>
          </a:stretch>
        </p:blipFill>
        <p:spPr>
          <a:xfrm>
            <a:off x="7720644" y="1524000"/>
            <a:ext cx="4286250" cy="3810000"/>
          </a:xfrm>
          <a:prstGeom prst="rect">
            <a:avLst/>
          </a:prstGeom>
        </p:spPr>
      </p:pic>
      <p:sp>
        <p:nvSpPr>
          <p:cNvPr id="10"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97335" y="6489303"/>
            <a:ext cx="2743200" cy="365125"/>
          </a:xfrm>
        </p:spPr>
        <p:txBody>
          <a:bodyPr/>
          <a:lstStyle/>
          <a:p>
            <a:r>
              <a:rPr kumimoji="1" lang="en-US" altLang="zh-CN" dirty="0"/>
              <a:t>8.7.1 </a:t>
            </a:r>
            <a:r>
              <a:rPr kumimoji="1" lang="zh-CN" altLang="en-US" dirty="0"/>
              <a:t>病毒、木马与恶意代码</a:t>
            </a:r>
          </a:p>
        </p:txBody>
      </p:sp>
      <p:sp>
        <p:nvSpPr>
          <p:cNvPr id="11"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92875"/>
            <a:ext cx="3319670" cy="365125"/>
          </a:xfrm>
        </p:spPr>
        <p:txBody>
          <a:bodyPr/>
          <a:lstStyle/>
          <a:p>
            <a:fld id="{8D4D1E41-7A09-AB4A-A4E1-09765ADA2698}" type="slidenum">
              <a:rPr kumimoji="1" lang="zh-CN" altLang="en-US" smtClean="0"/>
              <a:pPr/>
              <a:t>176</a:t>
            </a:fld>
            <a:endParaRPr kumimoji="1" lang="zh-CN" altLang="en-US" dirty="0"/>
          </a:p>
        </p:txBody>
      </p:sp>
    </p:spTree>
    <p:extLst>
      <p:ext uri="{BB962C8B-B14F-4D97-AF65-F5344CB8AC3E}">
        <p14:creationId xmlns:p14="http://schemas.microsoft.com/office/powerpoint/2010/main" val="25972677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zh-CN" dirty="0"/>
              <a:t>恶意代</a:t>
            </a:r>
            <a:r>
              <a:rPr kumimoji="1" lang="zh-CN" altLang="en-US" dirty="0"/>
              <a:t>码</a:t>
            </a:r>
            <a:endParaRPr lang="zh-CN" altLang="en-US" dirty="0"/>
          </a:p>
        </p:txBody>
      </p:sp>
      <p:sp>
        <p:nvSpPr>
          <p:cNvPr id="3" name="内容占位符 2"/>
          <p:cNvSpPr>
            <a:spLocks noGrp="1"/>
          </p:cNvSpPr>
          <p:nvPr>
            <p:ph idx="1"/>
          </p:nvPr>
        </p:nvSpPr>
        <p:spPr/>
        <p:txBody>
          <a:bodyPr/>
          <a:lstStyle/>
          <a:p>
            <a:r>
              <a:rPr kumimoji="1" lang="zh-CN" altLang="zh-CN" dirty="0"/>
              <a:t>恶意代</a:t>
            </a:r>
            <a:r>
              <a:rPr kumimoji="1" lang="zh-CN" altLang="en-US" dirty="0"/>
              <a:t>码</a:t>
            </a:r>
            <a:endParaRPr kumimoji="1" lang="en-US" altLang="zh-CN" dirty="0"/>
          </a:p>
          <a:p>
            <a:pPr lvl="1">
              <a:lnSpc>
                <a:spcPct val="120000"/>
              </a:lnSpc>
            </a:pPr>
            <a:r>
              <a:rPr lang="zh-CN" altLang="en-US" dirty="0">
                <a:solidFill>
                  <a:srgbClr val="C00000"/>
                </a:solidFill>
              </a:rPr>
              <a:t>恶意代码</a:t>
            </a:r>
            <a:r>
              <a:rPr lang="zh-CN" altLang="en-US" dirty="0"/>
              <a:t>是指故意编制或设置的、对网络或系统会产生威胁或潜在威胁的计算机代码</a:t>
            </a:r>
            <a:endParaRPr lang="en-US" altLang="zh-CN" dirty="0"/>
          </a:p>
          <a:p>
            <a:pPr lvl="1">
              <a:lnSpc>
                <a:spcPct val="120000"/>
              </a:lnSpc>
            </a:pPr>
            <a:r>
              <a:rPr lang="zh-CN" altLang="en-US" dirty="0"/>
              <a:t>最常见的恶意代码有计算机病毒、木马、蠕虫、后门等</a:t>
            </a:r>
            <a:endParaRPr lang="en-US" altLang="zh-CN" dirty="0"/>
          </a:p>
          <a:p>
            <a:pPr>
              <a:buNone/>
            </a:pPr>
            <a:endParaRPr kumimoji="1" lang="en-US" altLang="zh-CN" dirty="0"/>
          </a:p>
          <a:p>
            <a:endParaRPr lang="zh-CN" altLang="en-US" dirty="0"/>
          </a:p>
        </p:txBody>
      </p:sp>
      <p:graphicFrame>
        <p:nvGraphicFramePr>
          <p:cNvPr id="6" name="内容占位符 4"/>
          <p:cNvGraphicFramePr>
            <a:graphicFrameLocks/>
          </p:cNvGraphicFramePr>
          <p:nvPr/>
        </p:nvGraphicFramePr>
        <p:xfrm>
          <a:off x="102036" y="3553905"/>
          <a:ext cx="11935993" cy="2677019"/>
        </p:xfrm>
        <a:graphic>
          <a:graphicData uri="http://schemas.openxmlformats.org/drawingml/2006/table">
            <a:tbl>
              <a:tblPr firstRow="1" bandRow="1">
                <a:tableStyleId>{5C22544A-7EE6-4342-B048-85BDC9FD1C3A}</a:tableStyleId>
              </a:tblPr>
              <a:tblGrid>
                <a:gridCol w="1475133">
                  <a:extLst>
                    <a:ext uri="{9D8B030D-6E8A-4147-A177-3AD203B41FA5}">
                      <a16:colId xmlns:a16="http://schemas.microsoft.com/office/drawing/2014/main" val="20000"/>
                    </a:ext>
                  </a:extLst>
                </a:gridCol>
                <a:gridCol w="2474909">
                  <a:extLst>
                    <a:ext uri="{9D8B030D-6E8A-4147-A177-3AD203B41FA5}">
                      <a16:colId xmlns:a16="http://schemas.microsoft.com/office/drawing/2014/main" val="20001"/>
                    </a:ext>
                  </a:extLst>
                </a:gridCol>
                <a:gridCol w="2511711">
                  <a:extLst>
                    <a:ext uri="{9D8B030D-6E8A-4147-A177-3AD203B41FA5}">
                      <a16:colId xmlns:a16="http://schemas.microsoft.com/office/drawing/2014/main" val="20002"/>
                    </a:ext>
                  </a:extLst>
                </a:gridCol>
                <a:gridCol w="2485943">
                  <a:extLst>
                    <a:ext uri="{9D8B030D-6E8A-4147-A177-3AD203B41FA5}">
                      <a16:colId xmlns:a16="http://schemas.microsoft.com/office/drawing/2014/main" val="20003"/>
                    </a:ext>
                  </a:extLst>
                </a:gridCol>
                <a:gridCol w="2988297">
                  <a:extLst>
                    <a:ext uri="{9D8B030D-6E8A-4147-A177-3AD203B41FA5}">
                      <a16:colId xmlns:a16="http://schemas.microsoft.com/office/drawing/2014/main" val="20004"/>
                    </a:ext>
                  </a:extLst>
                </a:gridCol>
              </a:tblGrid>
              <a:tr h="398558">
                <a:tc>
                  <a:txBody>
                    <a:bodyPr/>
                    <a:lstStyle/>
                    <a:p>
                      <a:pPr algn="ctr"/>
                      <a:endParaRPr lang="zh-CN" altLang="en-US" sz="2000" dirty="0"/>
                    </a:p>
                  </a:txBody>
                  <a:tcPr/>
                </a:tc>
                <a:tc>
                  <a:txBody>
                    <a:bodyPr/>
                    <a:lstStyle/>
                    <a:p>
                      <a:pPr marL="0" algn="ctr" defTabSz="914400" rtl="0" eaLnBrk="1" latinLnBrk="0" hangingPunct="1"/>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计算机病毒</a:t>
                      </a:r>
                    </a:p>
                  </a:txBody>
                  <a:tcPr/>
                </a:tc>
                <a:tc>
                  <a:txBody>
                    <a:bodyPr/>
                    <a:lstStyle/>
                    <a:p>
                      <a:pPr marL="0" algn="ctr" defTabSz="914400" rtl="0" eaLnBrk="1" latinLnBrk="0" hangingPunct="1"/>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蠕虫</a:t>
                      </a:r>
                    </a:p>
                  </a:txBody>
                  <a:tcPr/>
                </a:tc>
                <a:tc>
                  <a:txBody>
                    <a:bodyPr/>
                    <a:lstStyle/>
                    <a:p>
                      <a:pPr marL="0" algn="ctr" defTabSz="914400" rtl="0" eaLnBrk="1" latinLnBrk="0" hangingPunct="1"/>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木马</a:t>
                      </a:r>
                    </a:p>
                  </a:txBody>
                  <a:tcPr/>
                </a:tc>
                <a:tc>
                  <a:txBody>
                    <a:bodyPr/>
                    <a:lstStyle/>
                    <a:p>
                      <a:pPr marL="0" algn="ctr" defTabSz="914400" rtl="0" eaLnBrk="1" latinLnBrk="0" hangingPunct="1"/>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后门</a:t>
                      </a:r>
                    </a:p>
                  </a:txBody>
                  <a:tcPr/>
                </a:tc>
                <a:extLst>
                  <a:ext uri="{0D108BD9-81ED-4DB2-BD59-A6C34878D82A}">
                    <a16:rowId xmlns:a16="http://schemas.microsoft.com/office/drawing/2014/main" val="10000"/>
                  </a:ext>
                </a:extLst>
              </a:tr>
              <a:tr h="421516">
                <a:tc>
                  <a:txBody>
                    <a:bodyPr/>
                    <a:lstStyle/>
                    <a:p>
                      <a:pPr algn="ctr"/>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名称</a:t>
                      </a:r>
                    </a:p>
                  </a:txBody>
                  <a:tcPr/>
                </a:tc>
                <a:tc>
                  <a:txBody>
                    <a:bodyPr/>
                    <a:lstStyle/>
                    <a:p>
                      <a:pPr algn="ctr"/>
                      <a:r>
                        <a:rPr lang="en-US" altLang="zh-CN" sz="2000" b="1" kern="1200" dirty="0">
                          <a:solidFill>
                            <a:schemeClr val="tx1"/>
                          </a:solidFill>
                          <a:latin typeface="Microsoft YaHei" panose="020B0503020204020204" pitchFamily="34" charset="-122"/>
                          <a:ea typeface="Microsoft YaHei" panose="020B0503020204020204" pitchFamily="34" charset="-122"/>
                          <a:cs typeface="+mn-cs"/>
                        </a:rPr>
                        <a:t>V</a:t>
                      </a:r>
                      <a:r>
                        <a:rPr lang="en-US" altLang="en-US" sz="2000" b="1" kern="1200" dirty="0">
                          <a:solidFill>
                            <a:schemeClr val="tx1"/>
                          </a:solidFill>
                          <a:latin typeface="Microsoft YaHei" panose="020B0503020204020204" pitchFamily="34" charset="-122"/>
                          <a:ea typeface="Microsoft YaHei" panose="020B0503020204020204" pitchFamily="34" charset="-122"/>
                          <a:cs typeface="+mn-cs"/>
                        </a:rPr>
                        <a:t>irus</a:t>
                      </a:r>
                      <a:endParaRPr lang="zh-CN" altLang="en-US" sz="2000" b="1" kern="1200" dirty="0">
                        <a:solidFill>
                          <a:schemeClr val="tx1"/>
                        </a:solidFill>
                        <a:latin typeface="Microsoft YaHei" panose="020B0503020204020204" pitchFamily="34" charset="-122"/>
                        <a:ea typeface="Microsoft YaHei" panose="020B0503020204020204" pitchFamily="34" charset="-122"/>
                        <a:cs typeface="+mn-cs"/>
                      </a:endParaRPr>
                    </a:p>
                  </a:txBody>
                  <a:tcPr/>
                </a:tc>
                <a:tc>
                  <a:txBody>
                    <a:bodyPr/>
                    <a:lstStyle/>
                    <a:p>
                      <a:pPr algn="ctr"/>
                      <a:r>
                        <a:rPr lang="en-US" altLang="en-US" sz="2000" b="1" kern="1200" dirty="0">
                          <a:solidFill>
                            <a:schemeClr val="tx1"/>
                          </a:solidFill>
                          <a:latin typeface="Microsoft YaHei" panose="020B0503020204020204" pitchFamily="34" charset="-122"/>
                          <a:ea typeface="Microsoft YaHei" panose="020B0503020204020204" pitchFamily="34" charset="-122"/>
                          <a:cs typeface="+mn-cs"/>
                        </a:rPr>
                        <a:t>Worm</a:t>
                      </a:r>
                      <a:endParaRPr lang="zh-CN" altLang="en-US" sz="2000" b="1" kern="1200" dirty="0">
                        <a:solidFill>
                          <a:schemeClr val="tx1"/>
                        </a:solidFill>
                        <a:latin typeface="Microsoft YaHei" panose="020B0503020204020204" pitchFamily="34" charset="-122"/>
                        <a:ea typeface="Microsoft YaHei" panose="020B0503020204020204" pitchFamily="34" charset="-122"/>
                        <a:cs typeface="+mn-cs"/>
                      </a:endParaRPr>
                    </a:p>
                  </a:txBody>
                  <a:tcPr/>
                </a:tc>
                <a:tc>
                  <a:txBody>
                    <a:bodyPr/>
                    <a:lstStyle/>
                    <a:p>
                      <a:pPr algn="ctr"/>
                      <a:r>
                        <a:rPr lang="en-US" altLang="en-US" sz="2000" b="1" kern="1200" dirty="0">
                          <a:solidFill>
                            <a:schemeClr val="tx1"/>
                          </a:solidFill>
                          <a:latin typeface="Microsoft YaHei" panose="020B0503020204020204" pitchFamily="34" charset="-122"/>
                          <a:ea typeface="Microsoft YaHei" panose="020B0503020204020204" pitchFamily="34" charset="-122"/>
                          <a:cs typeface="+mn-cs"/>
                        </a:rPr>
                        <a:t>Trojan</a:t>
                      </a:r>
                      <a:endParaRPr lang="zh-CN" altLang="en-US" sz="2000" b="1" kern="1200" dirty="0">
                        <a:solidFill>
                          <a:schemeClr val="tx1"/>
                        </a:solidFill>
                        <a:latin typeface="Microsoft YaHei" panose="020B0503020204020204" pitchFamily="34" charset="-122"/>
                        <a:ea typeface="Microsoft YaHei" panose="020B0503020204020204" pitchFamily="34" charset="-122"/>
                        <a:cs typeface="+mn-cs"/>
                      </a:endParaRPr>
                    </a:p>
                  </a:txBody>
                  <a:tcPr/>
                </a:tc>
                <a:tc>
                  <a:txBody>
                    <a:bodyPr/>
                    <a:lstStyle/>
                    <a:p>
                      <a:pPr algn="ctr"/>
                      <a:r>
                        <a:rPr lang="en-US" altLang="zh-CN" sz="2000" b="1" kern="1200" dirty="0">
                          <a:solidFill>
                            <a:schemeClr val="tx1"/>
                          </a:solidFill>
                          <a:latin typeface="Microsoft YaHei" panose="020B0503020204020204" pitchFamily="34" charset="-122"/>
                          <a:ea typeface="Microsoft YaHei" panose="020B0503020204020204" pitchFamily="34" charset="-122"/>
                          <a:cs typeface="+mn-cs"/>
                        </a:rPr>
                        <a:t>B</a:t>
                      </a:r>
                      <a:r>
                        <a:rPr lang="en-US" altLang="en-US" sz="2000" b="1" kern="1200" dirty="0">
                          <a:solidFill>
                            <a:schemeClr val="tx1"/>
                          </a:solidFill>
                          <a:latin typeface="Microsoft YaHei" panose="020B0503020204020204" pitchFamily="34" charset="-122"/>
                          <a:ea typeface="Microsoft YaHei" panose="020B0503020204020204" pitchFamily="34" charset="-122"/>
                          <a:cs typeface="+mn-cs"/>
                        </a:rPr>
                        <a:t>ackdoor</a:t>
                      </a:r>
                      <a:endParaRPr lang="zh-CN" altLang="en-US" sz="2000" b="1" kern="1200" dirty="0">
                        <a:solidFill>
                          <a:schemeClr val="tx1"/>
                        </a:solidFill>
                        <a:latin typeface="Microsoft YaHei" panose="020B0503020204020204" pitchFamily="34" charset="-122"/>
                        <a:ea typeface="Microsoft YaHei" panose="020B0503020204020204" pitchFamily="34" charset="-122"/>
                        <a:cs typeface="+mn-cs"/>
                      </a:endParaRPr>
                    </a:p>
                  </a:txBody>
                  <a:tcPr/>
                </a:tc>
                <a:extLst>
                  <a:ext uri="{0D108BD9-81ED-4DB2-BD59-A6C34878D82A}">
                    <a16:rowId xmlns:a16="http://schemas.microsoft.com/office/drawing/2014/main" val="10001"/>
                  </a:ext>
                </a:extLst>
              </a:tr>
              <a:tr h="740982">
                <a:tc>
                  <a:txBody>
                    <a:bodyPr/>
                    <a:lstStyle/>
                    <a:p>
                      <a:pPr algn="ctr"/>
                      <a:endParaRPr lang="en-US" altLang="zh-CN" sz="2000" kern="1200" dirty="0">
                        <a:solidFill>
                          <a:schemeClr val="tx1"/>
                        </a:solidFill>
                        <a:latin typeface="Microsoft YaHei" panose="020B0503020204020204" pitchFamily="34" charset="-122"/>
                        <a:ea typeface="Microsoft YaHei" panose="020B0503020204020204" pitchFamily="34" charset="-122"/>
                        <a:cs typeface="+mn-cs"/>
                      </a:endParaRPr>
                    </a:p>
                    <a:p>
                      <a:pPr algn="ctr"/>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定义</a:t>
                      </a:r>
                    </a:p>
                  </a:txBody>
                  <a:tcPr/>
                </a:tc>
                <a:tc>
                  <a:txBody>
                    <a:bodyPr/>
                    <a:lstStyle/>
                    <a:p>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能够自我复制的代码</a:t>
                      </a:r>
                    </a:p>
                  </a:txBody>
                  <a:tcPr/>
                </a:tc>
                <a:tc>
                  <a:txBody>
                    <a:bodyPr/>
                    <a:lstStyle/>
                    <a:p>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能够自我复制的代码</a:t>
                      </a:r>
                    </a:p>
                  </a:txBody>
                  <a:tcPr/>
                </a:tc>
                <a:tc>
                  <a:txBody>
                    <a:bodyPr/>
                    <a:lstStyle/>
                    <a:p>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基于远程控制的，隐藏其恶意目标的代码</a:t>
                      </a:r>
                    </a:p>
                  </a:txBody>
                  <a:tcPr/>
                </a:tc>
                <a:tc>
                  <a:txBody>
                    <a:bodyPr/>
                    <a:lstStyle/>
                    <a:p>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绕过安全性控制而获取对程序或系统访问权的代码</a:t>
                      </a:r>
                    </a:p>
                  </a:txBody>
                  <a:tcPr/>
                </a:tc>
                <a:extLst>
                  <a:ext uri="{0D108BD9-81ED-4DB2-BD59-A6C34878D82A}">
                    <a16:rowId xmlns:a16="http://schemas.microsoft.com/office/drawing/2014/main" val="10002"/>
                  </a:ext>
                </a:extLst>
              </a:tr>
              <a:tr h="717405">
                <a:tc>
                  <a:txBody>
                    <a:bodyPr/>
                    <a:lstStyle/>
                    <a:p>
                      <a:pPr algn="ctr"/>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传播方式</a:t>
                      </a:r>
                    </a:p>
                  </a:txBody>
                  <a:tcPr/>
                </a:tc>
                <a:tc>
                  <a:txBody>
                    <a:bodyPr/>
                    <a:lstStyle/>
                    <a:p>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需要宿主程序</a:t>
                      </a:r>
                    </a:p>
                  </a:txBody>
                  <a:tcPr/>
                </a:tc>
                <a:tc>
                  <a:txBody>
                    <a:bodyPr/>
                    <a:lstStyle/>
                    <a:p>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不需要宿主程序</a:t>
                      </a:r>
                    </a:p>
                  </a:txBody>
                  <a:tcPr/>
                </a:tc>
                <a:tc>
                  <a:txBody>
                    <a:bodyPr/>
                    <a:lstStyle/>
                    <a:p>
                      <a:pPr marL="0" algn="l" defTabSz="914400" rtl="0" eaLnBrk="1" latinLnBrk="0" hangingPunct="1"/>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不能自我复制</a:t>
                      </a:r>
                    </a:p>
                  </a:txBody>
                  <a:tcPr/>
                </a:tc>
                <a:tc>
                  <a:txBody>
                    <a:bodyPr/>
                    <a:lstStyle/>
                    <a:p>
                      <a:pPr marL="0" algn="l" defTabSz="914400" rtl="0" eaLnBrk="1" latinLnBrk="0" hangingPunct="1"/>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不能自我复制</a:t>
                      </a:r>
                    </a:p>
                  </a:txBody>
                  <a:tcPr/>
                </a:tc>
                <a:extLst>
                  <a:ext uri="{0D108BD9-81ED-4DB2-BD59-A6C34878D82A}">
                    <a16:rowId xmlns:a16="http://schemas.microsoft.com/office/drawing/2014/main" val="10003"/>
                  </a:ext>
                </a:extLst>
              </a:tr>
              <a:tr h="398558">
                <a:tc>
                  <a:txBody>
                    <a:bodyPr/>
                    <a:lstStyle/>
                    <a:p>
                      <a:pPr algn="ctr"/>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共性</a:t>
                      </a:r>
                    </a:p>
                  </a:txBody>
                  <a:tcPr/>
                </a:tc>
                <a:tc>
                  <a:txBody>
                    <a:bodyPr/>
                    <a:lstStyle/>
                    <a:p>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破坏、恶意代码</a:t>
                      </a:r>
                    </a:p>
                  </a:txBody>
                  <a:tcPr/>
                </a:tc>
                <a:tc>
                  <a:txBody>
                    <a:bodyPr/>
                    <a:lstStyle/>
                    <a:p>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破坏、恶意代码</a:t>
                      </a:r>
                    </a:p>
                  </a:txBody>
                  <a:tcPr/>
                </a:tc>
                <a:tc>
                  <a:txBody>
                    <a:bodyPr/>
                    <a:lstStyle/>
                    <a:p>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破坏、恶意代码</a:t>
                      </a:r>
                    </a:p>
                  </a:txBody>
                  <a:tcPr/>
                </a:tc>
                <a:tc>
                  <a:txBody>
                    <a:bodyPr/>
                    <a:lstStyle/>
                    <a:p>
                      <a:r>
                        <a:rPr lang="zh-CN" altLang="en-US" sz="2000" kern="1200" dirty="0">
                          <a:solidFill>
                            <a:schemeClr val="tx1"/>
                          </a:solidFill>
                          <a:latin typeface="Microsoft YaHei" panose="020B0503020204020204" pitchFamily="34" charset="-122"/>
                          <a:ea typeface="Microsoft YaHei" panose="020B0503020204020204" pitchFamily="34" charset="-122"/>
                          <a:cs typeface="+mn-cs"/>
                        </a:rPr>
                        <a:t>破坏、恶意代码</a:t>
                      </a:r>
                    </a:p>
                  </a:txBody>
                  <a:tcPr/>
                </a:tc>
                <a:extLst>
                  <a:ext uri="{0D108BD9-81ED-4DB2-BD59-A6C34878D82A}">
                    <a16:rowId xmlns:a16="http://schemas.microsoft.com/office/drawing/2014/main" val="10004"/>
                  </a:ext>
                </a:extLst>
              </a:tr>
            </a:tbl>
          </a:graphicData>
        </a:graphic>
      </p:graphicFrame>
      <p:sp>
        <p:nvSpPr>
          <p:cNvPr id="7"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92875"/>
            <a:ext cx="2743200" cy="365125"/>
          </a:xfrm>
        </p:spPr>
        <p:txBody>
          <a:bodyPr/>
          <a:lstStyle/>
          <a:p>
            <a:r>
              <a:rPr kumimoji="1" lang="en-US" altLang="zh-CN" dirty="0"/>
              <a:t>8.7.1 </a:t>
            </a:r>
            <a:r>
              <a:rPr kumimoji="1" lang="zh-CN" altLang="en-US" dirty="0"/>
              <a:t>病毒、木马与恶意代码</a:t>
            </a:r>
          </a:p>
        </p:txBody>
      </p:sp>
      <p:sp>
        <p:nvSpPr>
          <p:cNvPr id="8"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92875"/>
            <a:ext cx="3319670" cy="365125"/>
          </a:xfrm>
        </p:spPr>
        <p:txBody>
          <a:bodyPr/>
          <a:lstStyle/>
          <a:p>
            <a:fld id="{8D4D1E41-7A09-AB4A-A4E1-09765ADA2698}" type="slidenum">
              <a:rPr kumimoji="1" lang="zh-CN" altLang="en-US" smtClean="0"/>
              <a:pPr/>
              <a:t>177</a:t>
            </a:fld>
            <a:endParaRPr kumimoji="1" lang="zh-CN" alt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zh-CN" altLang="en-US" dirty="0"/>
              <a:t>防火墙</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3"/>
            <a:ext cx="6128208" cy="4549187"/>
          </a:xfrm>
        </p:spPr>
        <p:txBody>
          <a:bodyPr>
            <a:normAutofit lnSpcReduction="10000"/>
          </a:bodyPr>
          <a:lstStyle/>
          <a:p>
            <a:pPr>
              <a:lnSpc>
                <a:spcPct val="120000"/>
              </a:lnSpc>
            </a:pPr>
            <a:r>
              <a:rPr kumimoji="1" lang="zh-CN" altLang="en-US" dirty="0"/>
              <a:t>防火墙（</a:t>
            </a:r>
            <a:r>
              <a:rPr kumimoji="1" lang="en-US" altLang="zh-CN" dirty="0"/>
              <a:t>firewall</a:t>
            </a:r>
            <a:r>
              <a:rPr kumimoji="1" lang="zh-CN" altLang="en-US" dirty="0"/>
              <a:t>）</a:t>
            </a:r>
            <a:endParaRPr kumimoji="1" lang="en-US" altLang="zh-CN" dirty="0"/>
          </a:p>
          <a:p>
            <a:pPr lvl="1">
              <a:lnSpc>
                <a:spcPct val="120000"/>
              </a:lnSpc>
            </a:pPr>
            <a:r>
              <a:rPr lang="zh-CN" altLang="en-US" sz="2000" dirty="0">
                <a:latin typeface="微软雅黑" pitchFamily="34" charset="-122"/>
                <a:ea typeface="微软雅黑" pitchFamily="34" charset="-122"/>
              </a:rPr>
              <a:t>指的是一个由</a:t>
            </a:r>
            <a:r>
              <a:rPr lang="zh-CN" altLang="en-US" sz="2000" dirty="0">
                <a:solidFill>
                  <a:srgbClr val="FF0000"/>
                </a:solidFill>
                <a:latin typeface="微软雅黑" pitchFamily="34" charset="-122"/>
                <a:ea typeface="微软雅黑" pitchFamily="34" charset="-122"/>
              </a:rPr>
              <a:t>软件和硬件</a:t>
            </a:r>
            <a:r>
              <a:rPr lang="zh-CN" altLang="en-US" sz="2000" dirty="0">
                <a:latin typeface="微软雅黑" pitchFamily="34" charset="-122"/>
                <a:ea typeface="微软雅黑" pitchFamily="34" charset="-122"/>
              </a:rPr>
              <a:t>设备组合而成、在内部网和外部网之间、专用网与公共网之间的界面上构造的</a:t>
            </a:r>
            <a:r>
              <a:rPr lang="zh-CN" altLang="en-US" sz="2000" dirty="0">
                <a:solidFill>
                  <a:srgbClr val="FF0000"/>
                </a:solidFill>
                <a:latin typeface="微软雅黑" pitchFamily="34" charset="-122"/>
                <a:ea typeface="微软雅黑" pitchFamily="34" charset="-122"/>
              </a:rPr>
              <a:t>保护屏障</a:t>
            </a:r>
          </a:p>
          <a:p>
            <a:pPr>
              <a:lnSpc>
                <a:spcPct val="120000"/>
              </a:lnSpc>
            </a:pPr>
            <a:r>
              <a:rPr kumimoji="1" lang="zh-CN" altLang="en-US" dirty="0"/>
              <a:t>防火墙的分类</a:t>
            </a:r>
            <a:endParaRPr kumimoji="1" lang="en-US" altLang="zh-CN" dirty="0"/>
          </a:p>
          <a:p>
            <a:pPr lvl="1">
              <a:lnSpc>
                <a:spcPct val="120000"/>
              </a:lnSpc>
            </a:pPr>
            <a:r>
              <a:rPr lang="zh-CN" altLang="en-US" sz="2000" dirty="0">
                <a:latin typeface="微软雅黑" pitchFamily="34" charset="-122"/>
                <a:ea typeface="微软雅黑" pitchFamily="34" charset="-122"/>
              </a:rPr>
              <a:t>按软</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硬件形式：软件、硬件、芯片级</a:t>
            </a:r>
          </a:p>
          <a:p>
            <a:pPr lvl="1">
              <a:lnSpc>
                <a:spcPct val="120000"/>
              </a:lnSpc>
            </a:pPr>
            <a:r>
              <a:rPr lang="zh-CN" altLang="en-US" sz="2000" dirty="0">
                <a:latin typeface="微软雅黑" pitchFamily="34" charset="-122"/>
                <a:ea typeface="微软雅黑" pitchFamily="34" charset="-122"/>
              </a:rPr>
              <a:t>按结构</a:t>
            </a:r>
            <a:r>
              <a:rPr lang="en-US" altLang="zh-CN" sz="2000" dirty="0">
                <a:latin typeface="微软雅黑" pitchFamily="34" charset="-122"/>
                <a:ea typeface="微软雅黑" pitchFamily="34" charset="-122"/>
              </a:rPr>
              <a:t>:</a:t>
            </a:r>
            <a:r>
              <a:rPr lang="en-US" altLang="en-US"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单一主机防火墙、路由器集成式防火墙、分布式防火墙</a:t>
            </a:r>
          </a:p>
          <a:p>
            <a:pPr lvl="1">
              <a:lnSpc>
                <a:spcPct val="120000"/>
              </a:lnSpc>
            </a:pPr>
            <a:r>
              <a:rPr lang="zh-CN" altLang="en-US" sz="2000" dirty="0">
                <a:latin typeface="微软雅黑" pitchFamily="34" charset="-122"/>
                <a:ea typeface="微软雅黑" pitchFamily="34" charset="-122"/>
              </a:rPr>
              <a:t>按部署位置</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边界防火墙、个人防火墙和混合防火墙</a:t>
            </a:r>
          </a:p>
          <a:p>
            <a:pPr lvl="1">
              <a:lnSpc>
                <a:spcPct val="120000"/>
              </a:lnSpc>
            </a:pPr>
            <a:r>
              <a:rPr lang="zh-CN" altLang="en-US" sz="2000" dirty="0"/>
              <a:t>按技术：包过滤、应用代理</a:t>
            </a:r>
            <a:endParaRPr lang="en-US" altLang="zh-CN" sz="2000" dirty="0"/>
          </a:p>
          <a:p>
            <a:pPr>
              <a:lnSpc>
                <a:spcPct val="120000"/>
              </a:lnSpc>
            </a:pPr>
            <a:endParaRPr kumimoji="1" lang="zh-CN" altLang="en-US" dirty="0"/>
          </a:p>
          <a:p>
            <a:pPr>
              <a:lnSpc>
                <a:spcPct val="120000"/>
              </a:lnSpc>
            </a:pPr>
            <a:endParaRPr kumimoji="1" lang="zh-CN" altLang="en-US" dirty="0"/>
          </a:p>
        </p:txBody>
      </p:sp>
      <p:pic>
        <p:nvPicPr>
          <p:cNvPr id="34819" name="Picture 3"/>
          <p:cNvPicPr>
            <a:picLocks noChangeAspect="1" noChangeArrowheads="1"/>
          </p:cNvPicPr>
          <p:nvPr/>
        </p:nvPicPr>
        <p:blipFill>
          <a:blip r:embed="rId3"/>
          <a:srcRect/>
          <a:stretch>
            <a:fillRect/>
          </a:stretch>
        </p:blipFill>
        <p:spPr bwMode="auto">
          <a:xfrm>
            <a:off x="964625" y="1244212"/>
            <a:ext cx="6190329" cy="5440727"/>
          </a:xfrm>
          <a:prstGeom prst="rect">
            <a:avLst/>
          </a:prstGeom>
          <a:noFill/>
          <a:ln w="9525">
            <a:noFill/>
            <a:miter lim="800000"/>
            <a:headEnd/>
            <a:tailEnd/>
          </a:ln>
          <a:effectLst/>
        </p:spPr>
      </p:pic>
      <p:pic>
        <p:nvPicPr>
          <p:cNvPr id="34818" name="Picture 2" descr="http://img2.ctoutiao.com/uploads/2019/11/28/1574923491282321.png"/>
          <p:cNvPicPr>
            <a:picLocks noChangeAspect="1" noChangeArrowheads="1"/>
          </p:cNvPicPr>
          <p:nvPr/>
        </p:nvPicPr>
        <p:blipFill>
          <a:blip r:embed="rId4"/>
          <a:srcRect/>
          <a:stretch>
            <a:fillRect/>
          </a:stretch>
        </p:blipFill>
        <p:spPr bwMode="auto">
          <a:xfrm>
            <a:off x="7444514" y="2172749"/>
            <a:ext cx="3909286" cy="3038233"/>
          </a:xfrm>
          <a:prstGeom prst="rect">
            <a:avLst/>
          </a:prstGeom>
          <a:noFill/>
        </p:spPr>
      </p:pic>
      <p:sp>
        <p:nvSpPr>
          <p:cNvPr id="8"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89302"/>
            <a:ext cx="2743200" cy="365125"/>
          </a:xfrm>
        </p:spPr>
        <p:txBody>
          <a:bodyPr/>
          <a:lstStyle/>
          <a:p>
            <a:r>
              <a:rPr kumimoji="1" lang="en-US" altLang="zh-CN" dirty="0"/>
              <a:t>8.7.2 </a:t>
            </a:r>
            <a:r>
              <a:rPr kumimoji="1" lang="zh-CN" altLang="en-US" dirty="0"/>
              <a:t>防火墙</a:t>
            </a:r>
          </a:p>
        </p:txBody>
      </p:sp>
      <p:sp>
        <p:nvSpPr>
          <p:cNvPr id="9"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3"/>
            <a:ext cx="3319670" cy="365125"/>
          </a:xfrm>
        </p:spPr>
        <p:txBody>
          <a:bodyPr/>
          <a:lstStyle/>
          <a:p>
            <a:fld id="{8D4D1E41-7A09-AB4A-A4E1-09765ADA2698}" type="slidenum">
              <a:rPr kumimoji="1" lang="zh-CN" altLang="en-US" smtClean="0"/>
              <a:pPr/>
              <a:t>178</a:t>
            </a:fld>
            <a:endParaRPr kumimoji="1" lang="zh-CN" altLang="en-US" dirty="0"/>
          </a:p>
        </p:txBody>
      </p:sp>
    </p:spTree>
    <p:extLst>
      <p:ext uri="{BB962C8B-B14F-4D97-AF65-F5344CB8AC3E}">
        <p14:creationId xmlns:p14="http://schemas.microsoft.com/office/powerpoint/2010/main" val="8750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348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en-US" altLang="zh-CN" dirty="0"/>
              <a:t> </a:t>
            </a:r>
            <a:r>
              <a:rPr kumimoji="1" lang="zh-CN" altLang="en-US" dirty="0"/>
              <a:t>防火墙</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5131205"/>
          </a:xfrm>
        </p:spPr>
        <p:txBody>
          <a:bodyPr>
            <a:normAutofit fontScale="77500" lnSpcReduction="20000"/>
          </a:bodyPr>
          <a:lstStyle/>
          <a:p>
            <a:pPr>
              <a:lnSpc>
                <a:spcPct val="120000"/>
              </a:lnSpc>
            </a:pPr>
            <a:r>
              <a:rPr kumimoji="1" lang="zh-CN" altLang="en-US" dirty="0"/>
              <a:t>防火墙的技术发展</a:t>
            </a:r>
            <a:endParaRPr kumimoji="1" lang="en-US" altLang="zh-CN" dirty="0"/>
          </a:p>
          <a:p>
            <a:pPr>
              <a:lnSpc>
                <a:spcPct val="120000"/>
              </a:lnSpc>
            </a:pPr>
            <a:endParaRPr kumimoji="1" lang="en-US" altLang="zh-CN" dirty="0"/>
          </a:p>
          <a:p>
            <a:pPr>
              <a:lnSpc>
                <a:spcPct val="120000"/>
              </a:lnSpc>
            </a:pPr>
            <a:endParaRPr kumimoji="1" lang="en-US" altLang="zh-CN" dirty="0"/>
          </a:p>
          <a:p>
            <a:pPr>
              <a:lnSpc>
                <a:spcPct val="120000"/>
              </a:lnSpc>
              <a:buNone/>
            </a:pPr>
            <a:endParaRPr kumimoji="1" lang="en-US" altLang="zh-CN" dirty="0"/>
          </a:p>
          <a:p>
            <a:pPr lvl="1">
              <a:lnSpc>
                <a:spcPct val="120000"/>
              </a:lnSpc>
            </a:pPr>
            <a:r>
              <a:rPr lang="zh-CN" altLang="en-US" sz="2900" dirty="0">
                <a:solidFill>
                  <a:srgbClr val="C00000"/>
                </a:solidFill>
              </a:rPr>
              <a:t>包过滤</a:t>
            </a:r>
            <a:r>
              <a:rPr lang="zh-CN" altLang="en-US" sz="2900" dirty="0"/>
              <a:t>，通过</a:t>
            </a:r>
            <a:r>
              <a:rPr lang="en-US" altLang="zh-CN" sz="2900" dirty="0"/>
              <a:t>ACL</a:t>
            </a:r>
            <a:r>
              <a:rPr lang="zh-CN" altLang="en-US" sz="2900" dirty="0"/>
              <a:t>检查数据流中每个数据包的源宿地址，端口号、协议状态等来确定是否允许该数据包通过</a:t>
            </a:r>
            <a:endParaRPr lang="en-US" altLang="zh-CN" sz="2900" dirty="0"/>
          </a:p>
          <a:p>
            <a:pPr lvl="1">
              <a:lnSpc>
                <a:spcPct val="120000"/>
              </a:lnSpc>
            </a:pPr>
            <a:r>
              <a:rPr lang="zh-CN" altLang="en-US" sz="2800" dirty="0">
                <a:solidFill>
                  <a:srgbClr val="C00000"/>
                </a:solidFill>
              </a:rPr>
              <a:t>应用代理</a:t>
            </a:r>
            <a:r>
              <a:rPr lang="zh-CN" altLang="en-US" sz="2900" dirty="0"/>
              <a:t>，工作在</a:t>
            </a:r>
            <a:r>
              <a:rPr lang="en-US" altLang="zh-CN" sz="2900" dirty="0"/>
              <a:t>OSI</a:t>
            </a:r>
            <a:r>
              <a:rPr lang="zh-CN" altLang="en-US" sz="2900" dirty="0"/>
              <a:t>模型的应用层，主要使用代理技术来阻断内部网络和外部网络之间的通信，达到隐藏内部网络的目的</a:t>
            </a:r>
            <a:endParaRPr lang="en-US" altLang="zh-CN" sz="2900" dirty="0"/>
          </a:p>
          <a:p>
            <a:pPr lvl="1">
              <a:lnSpc>
                <a:spcPct val="120000"/>
              </a:lnSpc>
            </a:pPr>
            <a:r>
              <a:rPr lang="zh-CN" altLang="en-US" sz="2800" dirty="0">
                <a:solidFill>
                  <a:srgbClr val="C00000"/>
                </a:solidFill>
              </a:rPr>
              <a:t>状态检测</a:t>
            </a:r>
            <a:r>
              <a:rPr lang="zh-CN" altLang="en-US" sz="2900" dirty="0"/>
              <a:t>，也被称作自适应防火墙或动态包过滤防火墙</a:t>
            </a:r>
            <a:endParaRPr lang="en-US" altLang="zh-CN" sz="2900" dirty="0"/>
          </a:p>
          <a:p>
            <a:pPr lvl="1">
              <a:lnSpc>
                <a:spcPct val="120000"/>
              </a:lnSpc>
            </a:pPr>
            <a:r>
              <a:rPr lang="en-US" altLang="zh-CN" sz="2800" dirty="0">
                <a:solidFill>
                  <a:srgbClr val="C00000"/>
                </a:solidFill>
              </a:rPr>
              <a:t>UTM</a:t>
            </a:r>
            <a:r>
              <a:rPr lang="en-US" altLang="en-US" sz="2800" dirty="0"/>
              <a:t>（</a:t>
            </a:r>
            <a:r>
              <a:rPr lang="en-US" sz="2900" dirty="0"/>
              <a:t>Unified Threat Management，</a:t>
            </a:r>
            <a:r>
              <a:rPr lang="zh-CN" altLang="en-US" sz="2900" dirty="0"/>
              <a:t>统一威胁管理） ，将</a:t>
            </a:r>
            <a:r>
              <a:rPr lang="en-US" sz="2900" dirty="0"/>
              <a:t>IDP</a:t>
            </a:r>
            <a:r>
              <a:rPr lang="en-US" altLang="zh-CN" sz="2900" dirty="0"/>
              <a:t>/</a:t>
            </a:r>
            <a:r>
              <a:rPr lang="en-US" sz="2900" dirty="0"/>
              <a:t>IPS、</a:t>
            </a:r>
            <a:r>
              <a:rPr lang="zh-CN" altLang="en-US" sz="2900" dirty="0"/>
              <a:t>反病毒、反垃圾邮件</a:t>
            </a:r>
            <a:r>
              <a:rPr lang="en-US" sz="2900" dirty="0"/>
              <a:t>、URL</a:t>
            </a:r>
            <a:r>
              <a:rPr lang="zh-CN" altLang="en-US" sz="2900" dirty="0"/>
              <a:t>过滤等功能集成在一起的防火墙设备产品</a:t>
            </a:r>
            <a:endParaRPr lang="en-US" altLang="zh-CN" sz="2900" dirty="0"/>
          </a:p>
          <a:p>
            <a:pPr lvl="1">
              <a:lnSpc>
                <a:spcPct val="120000"/>
              </a:lnSpc>
            </a:pPr>
            <a:r>
              <a:rPr lang="en-US" altLang="zh-CN" sz="2800" dirty="0" err="1">
                <a:solidFill>
                  <a:srgbClr val="C00000"/>
                </a:solidFill>
              </a:rPr>
              <a:t>NGFW</a:t>
            </a:r>
            <a:r>
              <a:rPr lang="en-US" sz="2900" dirty="0" err="1"/>
              <a:t>（Next</a:t>
            </a:r>
            <a:r>
              <a:rPr lang="en-US" sz="2900" dirty="0"/>
              <a:t> Generation Firewall）</a:t>
            </a:r>
            <a:r>
              <a:rPr lang="zh-CN" altLang="en-US" sz="2900" dirty="0"/>
              <a:t> ，即下一代防火墙，该防火墙不再基于端口而是基于应用程序来执行相关的安全策略</a:t>
            </a:r>
            <a:endParaRPr kumimoji="1" lang="en-US" altLang="zh-CN" sz="2900" dirty="0"/>
          </a:p>
        </p:txBody>
      </p:sp>
      <p:graphicFrame>
        <p:nvGraphicFramePr>
          <p:cNvPr id="5" name="图示 4">
            <a:extLst>
              <a:ext uri="{FF2B5EF4-FFF2-40B4-BE49-F238E27FC236}">
                <a16:creationId xmlns:a16="http://schemas.microsoft.com/office/drawing/2014/main" id="{B85249D3-196F-4146-BF90-633889C1027C}"/>
              </a:ext>
            </a:extLst>
          </p:cNvPr>
          <p:cNvGraphicFramePr/>
          <p:nvPr/>
        </p:nvGraphicFramePr>
        <p:xfrm>
          <a:off x="1436416" y="1923062"/>
          <a:ext cx="10096500" cy="947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500944"/>
            <a:ext cx="2743200" cy="365125"/>
          </a:xfrm>
        </p:spPr>
        <p:txBody>
          <a:bodyPr/>
          <a:lstStyle/>
          <a:p>
            <a:r>
              <a:rPr kumimoji="1" lang="en-US" altLang="zh-CN" dirty="0"/>
              <a:t>8.7.2 </a:t>
            </a:r>
            <a:r>
              <a:rPr kumimoji="1" lang="zh-CN" altLang="en-US" dirty="0"/>
              <a:t>防火墙</a:t>
            </a:r>
          </a:p>
        </p:txBody>
      </p:sp>
      <p:sp>
        <p:nvSpPr>
          <p:cNvPr id="8"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3"/>
            <a:ext cx="3319670" cy="365125"/>
          </a:xfrm>
        </p:spPr>
        <p:txBody>
          <a:bodyPr/>
          <a:lstStyle/>
          <a:p>
            <a:fld id="{8D4D1E41-7A09-AB4A-A4E1-09765ADA2698}" type="slidenum">
              <a:rPr kumimoji="1" lang="zh-CN" altLang="en-US" smtClean="0"/>
              <a:pPr/>
              <a:t>179</a:t>
            </a:fld>
            <a:endParaRPr kumimoji="1" lang="zh-CN" altLang="en-US" dirty="0"/>
          </a:p>
        </p:txBody>
      </p:sp>
    </p:spTree>
    <p:extLst>
      <p:ext uri="{BB962C8B-B14F-4D97-AF65-F5344CB8AC3E}">
        <p14:creationId xmlns:p14="http://schemas.microsoft.com/office/powerpoint/2010/main" val="1485420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43B85-D2A4-42DC-B24A-C311DD0B6B8B}"/>
              </a:ext>
            </a:extLst>
          </p:cNvPr>
          <p:cNvSpPr>
            <a:spLocks noGrp="1"/>
          </p:cNvSpPr>
          <p:nvPr>
            <p:ph type="title"/>
          </p:nvPr>
        </p:nvSpPr>
        <p:spPr/>
        <p:txBody>
          <a:bodyPr>
            <a:normAutofit/>
          </a:bodyPr>
          <a:lstStyle/>
          <a:p>
            <a:r>
              <a:rPr lang="zh-CN" altLang="en-US" dirty="0"/>
              <a:t>以太网中常用的监听方式</a:t>
            </a:r>
          </a:p>
        </p:txBody>
      </p:sp>
      <p:sp>
        <p:nvSpPr>
          <p:cNvPr id="5" name="Rectangle 4">
            <a:extLst>
              <a:ext uri="{FF2B5EF4-FFF2-40B4-BE49-F238E27FC236}">
                <a16:creationId xmlns:a16="http://schemas.microsoft.com/office/drawing/2014/main" id="{10715179-A8AE-456F-AEB7-EAE1B5562E40}"/>
              </a:ext>
            </a:extLst>
          </p:cNvPr>
          <p:cNvSpPr>
            <a:spLocks noChangeArrowheads="1"/>
          </p:cNvSpPr>
          <p:nvPr/>
        </p:nvSpPr>
        <p:spPr bwMode="auto">
          <a:xfrm>
            <a:off x="3287714" y="6346826"/>
            <a:ext cx="5184775" cy="144463"/>
          </a:xfrm>
          <a:prstGeom prst="rect">
            <a:avLst/>
          </a:prstGeom>
          <a:solidFill>
            <a:schemeClr val="bg1"/>
          </a:solidFill>
          <a:ln>
            <a:noFill/>
          </a:ln>
          <a:effectLst/>
          <a:extLst>
            <a:ext uri="{91240B29-F687-4F45-9708-019B960494DF}">
              <a14:hiddenLine xmlns:a14="http://schemas.microsoft.com/office/drawing/2010/main" w="9525">
                <a:solidFill>
                  <a:srgbClr val="8FADC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 name="Picture 2" descr="Capture-switch-same-computer-ws.png">
            <a:extLst>
              <a:ext uri="{FF2B5EF4-FFF2-40B4-BE49-F238E27FC236}">
                <a16:creationId xmlns:a16="http://schemas.microsoft.com/office/drawing/2014/main" id="{DBEF33DC-34FC-46A9-998F-962833795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12" y="1445635"/>
            <a:ext cx="3542131" cy="14437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apture-switch-hub-ws.png">
            <a:extLst>
              <a:ext uri="{FF2B5EF4-FFF2-40B4-BE49-F238E27FC236}">
                <a16:creationId xmlns:a16="http://schemas.microsoft.com/office/drawing/2014/main" id="{A9A607AE-BAE7-4306-9625-6CB464A6C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334" y="1448086"/>
            <a:ext cx="3953854" cy="16856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apture-switch-monitor-port-ws.png">
            <a:extLst>
              <a:ext uri="{FF2B5EF4-FFF2-40B4-BE49-F238E27FC236}">
                <a16:creationId xmlns:a16="http://schemas.microsoft.com/office/drawing/2014/main" id="{B8B39068-6E7F-4D2A-8385-A53455786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567" y="3627914"/>
            <a:ext cx="2428622" cy="16466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apture-switch-mitm-2NIC-ws.png">
            <a:extLst>
              <a:ext uri="{FF2B5EF4-FFF2-40B4-BE49-F238E27FC236}">
                <a16:creationId xmlns:a16="http://schemas.microsoft.com/office/drawing/2014/main" id="{B9A0848B-048B-4B4C-95EE-B0D5C2C286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3667" y="1448086"/>
            <a:ext cx="2897753" cy="166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apture-switch-tap-ws.png">
            <a:extLst>
              <a:ext uri="{FF2B5EF4-FFF2-40B4-BE49-F238E27FC236}">
                <a16:creationId xmlns:a16="http://schemas.microsoft.com/office/drawing/2014/main" id="{6B3CB6F1-0DC1-4517-AEDC-58FD096CBD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1432" y="3707318"/>
            <a:ext cx="2897753" cy="21137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pture-switch-mac-flooding-ws.png">
            <a:extLst>
              <a:ext uri="{FF2B5EF4-FFF2-40B4-BE49-F238E27FC236}">
                <a16:creationId xmlns:a16="http://schemas.microsoft.com/office/drawing/2014/main" id="{0FAD2B99-8803-4A21-9221-0B85D86887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1540" y="3752353"/>
            <a:ext cx="2488407" cy="169489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8EDF89E-D867-4C25-B29D-492557B62434}"/>
              </a:ext>
            </a:extLst>
          </p:cNvPr>
          <p:cNvSpPr/>
          <p:nvPr/>
        </p:nvSpPr>
        <p:spPr>
          <a:xfrm>
            <a:off x="4042599" y="6566537"/>
            <a:ext cx="4374962" cy="276999"/>
          </a:xfrm>
          <a:prstGeom prst="rect">
            <a:avLst/>
          </a:prstGeom>
        </p:spPr>
        <p:txBody>
          <a:bodyPr vert="horz" lIns="91440" tIns="45720" rIns="91440" bIns="45720" rtlCol="0" anchor="ctr"/>
          <a:lstStyle/>
          <a:p>
            <a:r>
              <a:rPr kumimoji="1" lang="zh-CN" altLang="en-US" sz="1200" dirty="0">
                <a:solidFill>
                  <a:schemeClr val="tx1">
                    <a:tint val="75000"/>
                  </a:schemeClr>
                </a:solidFill>
                <a:latin typeface="Microsoft YaHei" panose="020B0503020204020204" pitchFamily="34" charset="-122"/>
                <a:ea typeface="Microsoft YaHei" panose="020B0503020204020204" pitchFamily="34" charset="-122"/>
              </a:rPr>
              <a:t>引自：https://wiki.wireshark.org/CaptureSetup/Ethernet</a:t>
            </a:r>
          </a:p>
        </p:txBody>
      </p:sp>
      <p:sp>
        <p:nvSpPr>
          <p:cNvPr id="13" name="文本框 12">
            <a:extLst>
              <a:ext uri="{FF2B5EF4-FFF2-40B4-BE49-F238E27FC236}">
                <a16:creationId xmlns:a16="http://schemas.microsoft.com/office/drawing/2014/main" id="{B47E467B-02B8-471F-B095-A970175BBE8D}"/>
              </a:ext>
            </a:extLst>
          </p:cNvPr>
          <p:cNvSpPr txBox="1"/>
          <p:nvPr/>
        </p:nvSpPr>
        <p:spPr>
          <a:xfrm>
            <a:off x="1154669" y="3115286"/>
            <a:ext cx="2092415" cy="369332"/>
          </a:xfrm>
          <a:prstGeom prst="rect">
            <a:avLst/>
          </a:prstGeom>
          <a:noFill/>
        </p:spPr>
        <p:txBody>
          <a:bodyPr wrap="square">
            <a:spAutoFit/>
          </a:bodyPr>
          <a:lstStyle/>
          <a:p>
            <a:pPr algn="ctr"/>
            <a:r>
              <a:rPr lang="zh-CN" altLang="en-US" dirty="0"/>
              <a:t>监听目标的端口</a:t>
            </a:r>
          </a:p>
        </p:txBody>
      </p:sp>
      <p:sp>
        <p:nvSpPr>
          <p:cNvPr id="14" name="文本框 13">
            <a:extLst>
              <a:ext uri="{FF2B5EF4-FFF2-40B4-BE49-F238E27FC236}">
                <a16:creationId xmlns:a16="http://schemas.microsoft.com/office/drawing/2014/main" id="{91F5F407-ACBA-460C-AC8B-22B54DF1E5FB}"/>
              </a:ext>
            </a:extLst>
          </p:cNvPr>
          <p:cNvSpPr txBox="1"/>
          <p:nvPr/>
        </p:nvSpPr>
        <p:spPr>
          <a:xfrm>
            <a:off x="4629150" y="3157811"/>
            <a:ext cx="2481943" cy="369332"/>
          </a:xfrm>
          <a:prstGeom prst="rect">
            <a:avLst/>
          </a:prstGeom>
          <a:noFill/>
        </p:spPr>
        <p:txBody>
          <a:bodyPr wrap="square">
            <a:spAutoFit/>
          </a:bodyPr>
          <a:lstStyle/>
          <a:p>
            <a:r>
              <a:rPr lang="zh-CN" altLang="en-US" dirty="0"/>
              <a:t>中间人（网桥）方式</a:t>
            </a:r>
          </a:p>
        </p:txBody>
      </p:sp>
      <p:sp>
        <p:nvSpPr>
          <p:cNvPr id="15" name="文本框 14">
            <a:extLst>
              <a:ext uri="{FF2B5EF4-FFF2-40B4-BE49-F238E27FC236}">
                <a16:creationId xmlns:a16="http://schemas.microsoft.com/office/drawing/2014/main" id="{793935F3-CE54-4591-B050-027A3CAA93E5}"/>
              </a:ext>
            </a:extLst>
          </p:cNvPr>
          <p:cNvSpPr txBox="1"/>
          <p:nvPr/>
        </p:nvSpPr>
        <p:spPr>
          <a:xfrm>
            <a:off x="9148934" y="3133717"/>
            <a:ext cx="1624691" cy="369332"/>
          </a:xfrm>
          <a:prstGeom prst="rect">
            <a:avLst/>
          </a:prstGeom>
          <a:noFill/>
        </p:spPr>
        <p:txBody>
          <a:bodyPr wrap="square">
            <a:spAutoFit/>
          </a:bodyPr>
          <a:lstStyle/>
          <a:p>
            <a:r>
              <a:rPr lang="zh-CN" altLang="en-US" dirty="0"/>
              <a:t>集线器方式</a:t>
            </a:r>
          </a:p>
        </p:txBody>
      </p:sp>
      <p:sp>
        <p:nvSpPr>
          <p:cNvPr id="16" name="文本框 15">
            <a:extLst>
              <a:ext uri="{FF2B5EF4-FFF2-40B4-BE49-F238E27FC236}">
                <a16:creationId xmlns:a16="http://schemas.microsoft.com/office/drawing/2014/main" id="{AEFBAB4F-4C11-47BD-954F-D9519C383496}"/>
              </a:ext>
            </a:extLst>
          </p:cNvPr>
          <p:cNvSpPr txBox="1"/>
          <p:nvPr/>
        </p:nvSpPr>
        <p:spPr>
          <a:xfrm>
            <a:off x="958567" y="5828465"/>
            <a:ext cx="2428621" cy="369332"/>
          </a:xfrm>
          <a:prstGeom prst="rect">
            <a:avLst/>
          </a:prstGeom>
          <a:noFill/>
        </p:spPr>
        <p:txBody>
          <a:bodyPr wrap="square">
            <a:spAutoFit/>
          </a:bodyPr>
          <a:lstStyle/>
          <a:p>
            <a:r>
              <a:rPr lang="zh-CN" altLang="en-US" dirty="0"/>
              <a:t>集线器</a:t>
            </a:r>
            <a:r>
              <a:rPr lang="en-US" altLang="zh-CN" dirty="0"/>
              <a:t>+</a:t>
            </a:r>
            <a:r>
              <a:rPr lang="zh-CN" altLang="en-US" dirty="0"/>
              <a:t>监听端口方式</a:t>
            </a:r>
          </a:p>
        </p:txBody>
      </p:sp>
      <p:sp>
        <p:nvSpPr>
          <p:cNvPr id="17" name="文本框 16">
            <a:extLst>
              <a:ext uri="{FF2B5EF4-FFF2-40B4-BE49-F238E27FC236}">
                <a16:creationId xmlns:a16="http://schemas.microsoft.com/office/drawing/2014/main" id="{E768E057-29D1-4259-8FF8-C111EE837486}"/>
              </a:ext>
            </a:extLst>
          </p:cNvPr>
          <p:cNvSpPr txBox="1"/>
          <p:nvPr/>
        </p:nvSpPr>
        <p:spPr>
          <a:xfrm>
            <a:off x="4629150" y="5837419"/>
            <a:ext cx="3053189" cy="369332"/>
          </a:xfrm>
          <a:prstGeom prst="rect">
            <a:avLst/>
          </a:prstGeom>
          <a:noFill/>
        </p:spPr>
        <p:txBody>
          <a:bodyPr wrap="square">
            <a:spAutoFit/>
          </a:bodyPr>
          <a:lstStyle/>
          <a:p>
            <a:r>
              <a:rPr lang="zh-CN" altLang="en-US" dirty="0"/>
              <a:t>集线器</a:t>
            </a:r>
            <a:r>
              <a:rPr lang="en-US" altLang="zh-CN" dirty="0"/>
              <a:t>+</a:t>
            </a:r>
            <a:r>
              <a:rPr lang="zh-CN" altLang="en-US" dirty="0"/>
              <a:t>分流器（</a:t>
            </a:r>
            <a:r>
              <a:rPr lang="en-US" altLang="zh-CN" dirty="0"/>
              <a:t>TAP</a:t>
            </a:r>
            <a:r>
              <a:rPr lang="zh-CN" altLang="en-US" dirty="0"/>
              <a:t>）方式</a:t>
            </a:r>
          </a:p>
        </p:txBody>
      </p:sp>
      <p:sp>
        <p:nvSpPr>
          <p:cNvPr id="18" name="灯片编号占位符 3">
            <a:extLst>
              <a:ext uri="{FF2B5EF4-FFF2-40B4-BE49-F238E27FC236}">
                <a16:creationId xmlns:a16="http://schemas.microsoft.com/office/drawing/2014/main" id="{0329CB62-4730-41AB-8779-B1E35B5C0A4B}"/>
              </a:ext>
            </a:extLst>
          </p:cNvPr>
          <p:cNvSpPr txBox="1">
            <a:spLocks/>
          </p:cNvSpPr>
          <p:nvPr/>
        </p:nvSpPr>
        <p:spPr>
          <a:xfrm>
            <a:off x="9448800" y="648930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pPr/>
              <a:t>18</a:t>
            </a:fld>
            <a:endParaRPr kumimoji="1" lang="zh-CN" altLang="en-US" dirty="0"/>
          </a:p>
        </p:txBody>
      </p:sp>
      <p:sp>
        <p:nvSpPr>
          <p:cNvPr id="20" name="文本框 19">
            <a:extLst>
              <a:ext uri="{FF2B5EF4-FFF2-40B4-BE49-F238E27FC236}">
                <a16:creationId xmlns:a16="http://schemas.microsoft.com/office/drawing/2014/main" id="{49FF4018-1CB1-445F-A808-A1CC7882B40F}"/>
              </a:ext>
            </a:extLst>
          </p:cNvPr>
          <p:cNvSpPr txBox="1"/>
          <p:nvPr/>
        </p:nvSpPr>
        <p:spPr>
          <a:xfrm>
            <a:off x="8804814" y="5783607"/>
            <a:ext cx="3053189" cy="369332"/>
          </a:xfrm>
          <a:prstGeom prst="rect">
            <a:avLst/>
          </a:prstGeom>
          <a:noFill/>
        </p:spPr>
        <p:txBody>
          <a:bodyPr wrap="square">
            <a:spAutoFit/>
          </a:bodyPr>
          <a:lstStyle/>
          <a:p>
            <a:pPr algn="ctr"/>
            <a:r>
              <a:rPr lang="en-US" altLang="zh-CN" dirty="0"/>
              <a:t>MAC</a:t>
            </a:r>
            <a:r>
              <a:rPr lang="zh-CN" altLang="en-US" dirty="0"/>
              <a:t>泛洪方式</a:t>
            </a:r>
          </a:p>
        </p:txBody>
      </p:sp>
      <p:sp>
        <p:nvSpPr>
          <p:cNvPr id="21" name="日期占位符 9">
            <a:extLst>
              <a:ext uri="{FF2B5EF4-FFF2-40B4-BE49-F238E27FC236}">
                <a16:creationId xmlns:a16="http://schemas.microsoft.com/office/drawing/2014/main" id="{EA766223-BB80-4AC6-83D1-E2D3B73197DB}"/>
              </a:ext>
            </a:extLst>
          </p:cNvPr>
          <p:cNvSpPr>
            <a:spLocks noGrp="1"/>
          </p:cNvSpPr>
          <p:nvPr>
            <p:ph type="dt" sz="half" idx="10"/>
          </p:nvPr>
        </p:nvSpPr>
        <p:spPr>
          <a:xfrm>
            <a:off x="268160" y="6489303"/>
            <a:ext cx="2743200" cy="365125"/>
          </a:xfrm>
        </p:spPr>
        <p:txBody>
          <a:bodyPr/>
          <a:lstStyle/>
          <a:p>
            <a:r>
              <a:rPr kumimoji="1" lang="en-US" altLang="zh-CN" dirty="0"/>
              <a:t>8.2.2 </a:t>
            </a:r>
            <a:r>
              <a:rPr kumimoji="1" lang="zh-CN" altLang="en-US" dirty="0"/>
              <a:t>窃听与嗅探</a:t>
            </a:r>
          </a:p>
        </p:txBody>
      </p:sp>
    </p:spTree>
    <p:extLst>
      <p:ext uri="{BB962C8B-B14F-4D97-AF65-F5344CB8AC3E}">
        <p14:creationId xmlns:p14="http://schemas.microsoft.com/office/powerpoint/2010/main" val="45329534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防火墙 </a:t>
            </a:r>
            <a:r>
              <a:rPr kumimoji="1" lang="en-US" altLang="zh-CN" dirty="0"/>
              <a:t>– </a:t>
            </a:r>
            <a:r>
              <a:rPr kumimoji="1" lang="zh-CN" altLang="en-US" dirty="0"/>
              <a:t>实例</a:t>
            </a:r>
            <a:endParaRPr lang="zh-CN" altLang="en-US" dirty="0"/>
          </a:p>
        </p:txBody>
      </p:sp>
      <p:sp>
        <p:nvSpPr>
          <p:cNvPr id="3" name="内容占位符 2"/>
          <p:cNvSpPr>
            <a:spLocks noGrp="1"/>
          </p:cNvSpPr>
          <p:nvPr>
            <p:ph idx="1"/>
          </p:nvPr>
        </p:nvSpPr>
        <p:spPr/>
        <p:txBody>
          <a:bodyPr/>
          <a:lstStyle/>
          <a:p>
            <a:r>
              <a:rPr kumimoji="1" lang="en-US" altLang="zh-CN" dirty="0"/>
              <a:t>Linux</a:t>
            </a:r>
            <a:r>
              <a:rPr kumimoji="1" lang="zh-CN" altLang="en-US" dirty="0"/>
              <a:t>防火墙</a:t>
            </a:r>
            <a:r>
              <a:rPr kumimoji="1" lang="en-US" altLang="zh-CN" dirty="0"/>
              <a:t>--</a:t>
            </a:r>
            <a:r>
              <a:rPr lang="en-US" dirty="0" err="1"/>
              <a:t>Iptables</a:t>
            </a:r>
            <a:endParaRPr lang="en-US" dirty="0"/>
          </a:p>
          <a:p>
            <a:pPr lvl="1">
              <a:lnSpc>
                <a:spcPct val="120000"/>
              </a:lnSpc>
            </a:pPr>
            <a:r>
              <a:rPr lang="en-US" altLang="zh-CN" sz="2000" dirty="0" err="1"/>
              <a:t>Iptables</a:t>
            </a:r>
            <a:r>
              <a:rPr lang="zh-CN" altLang="en-US" sz="2000" dirty="0"/>
              <a:t>是</a:t>
            </a:r>
            <a:r>
              <a:rPr lang="en-US" altLang="zh-CN" sz="2000" dirty="0"/>
              <a:t>Linux</a:t>
            </a:r>
            <a:r>
              <a:rPr lang="zh-CN" altLang="en-US" sz="2000" dirty="0"/>
              <a:t>内核集成的</a:t>
            </a:r>
            <a:r>
              <a:rPr lang="zh-CN" altLang="en-US" sz="2000" dirty="0">
                <a:solidFill>
                  <a:srgbClr val="C00000"/>
                </a:solidFill>
              </a:rPr>
              <a:t>包过滤</a:t>
            </a:r>
            <a:r>
              <a:rPr lang="zh-CN" altLang="en-US" sz="2000" dirty="0"/>
              <a:t>防火墙系统，由两个组件</a:t>
            </a:r>
            <a:r>
              <a:rPr lang="en-US" sz="2000" dirty="0" err="1">
                <a:solidFill>
                  <a:srgbClr val="C00000"/>
                </a:solidFill>
              </a:rPr>
              <a:t>netfilter</a:t>
            </a:r>
            <a:r>
              <a:rPr lang="en-US" sz="2000" dirty="0"/>
              <a:t> </a:t>
            </a:r>
            <a:r>
              <a:rPr lang="zh-CN" altLang="en-US" sz="2000" dirty="0"/>
              <a:t>和 </a:t>
            </a:r>
            <a:r>
              <a:rPr lang="en-US" sz="2000" dirty="0" err="1">
                <a:solidFill>
                  <a:srgbClr val="C00000"/>
                </a:solidFill>
              </a:rPr>
              <a:t>iptables</a:t>
            </a:r>
            <a:r>
              <a:rPr lang="en-US" sz="2000" dirty="0">
                <a:solidFill>
                  <a:srgbClr val="C00000"/>
                </a:solidFill>
              </a:rPr>
              <a:t> </a:t>
            </a:r>
            <a:r>
              <a:rPr lang="zh-CN" altLang="en-US" sz="2000" dirty="0"/>
              <a:t>组成</a:t>
            </a:r>
            <a:endParaRPr lang="en-US" altLang="zh-CN" sz="2000" dirty="0"/>
          </a:p>
          <a:p>
            <a:pPr lvl="1">
              <a:lnSpc>
                <a:spcPct val="120000"/>
              </a:lnSpc>
            </a:pPr>
            <a:endParaRPr lang="zh-CN" altLang="en-US" dirty="0"/>
          </a:p>
        </p:txBody>
      </p:sp>
      <p:grpSp>
        <p:nvGrpSpPr>
          <p:cNvPr id="51" name="组合 50"/>
          <p:cNvGrpSpPr/>
          <p:nvPr/>
        </p:nvGrpSpPr>
        <p:grpSpPr>
          <a:xfrm>
            <a:off x="7088957" y="2509653"/>
            <a:ext cx="5117437" cy="3684941"/>
            <a:chOff x="7088957" y="2176793"/>
            <a:chExt cx="5117437" cy="4562720"/>
          </a:xfrm>
        </p:grpSpPr>
        <p:pic>
          <p:nvPicPr>
            <p:cNvPr id="52" name="Picture 2" descr="https://img-blog.csdn.net/20131023184415343"/>
            <p:cNvPicPr>
              <a:picLocks noChangeAspect="1" noChangeArrowheads="1"/>
            </p:cNvPicPr>
            <p:nvPr/>
          </p:nvPicPr>
          <p:blipFill>
            <a:blip r:embed="rId3"/>
            <a:srcRect/>
            <a:stretch>
              <a:fillRect/>
            </a:stretch>
          </p:blipFill>
          <p:spPr bwMode="auto">
            <a:xfrm>
              <a:off x="7088957" y="2176793"/>
              <a:ext cx="5117437" cy="3810000"/>
            </a:xfrm>
            <a:prstGeom prst="rect">
              <a:avLst/>
            </a:prstGeom>
            <a:noFill/>
          </p:spPr>
        </p:pic>
        <p:sp>
          <p:nvSpPr>
            <p:cNvPr id="53" name="TextBox 52"/>
            <p:cNvSpPr txBox="1"/>
            <p:nvPr/>
          </p:nvSpPr>
          <p:spPr>
            <a:xfrm>
              <a:off x="8610600" y="6244094"/>
              <a:ext cx="1687398" cy="495419"/>
            </a:xfrm>
            <a:prstGeom prst="rect">
              <a:avLst/>
            </a:prstGeom>
            <a:noFill/>
          </p:spPr>
          <p:txBody>
            <a:bodyPr wrap="square" rtlCol="0">
              <a:spAutoFit/>
            </a:bodyPr>
            <a:lstStyle/>
            <a:p>
              <a:r>
                <a:rPr lang="zh-CN" altLang="en-US" sz="2000" dirty="0"/>
                <a:t>四表五链</a:t>
              </a:r>
            </a:p>
          </p:txBody>
        </p:sp>
      </p:grpSp>
      <p:grpSp>
        <p:nvGrpSpPr>
          <p:cNvPr id="62" name="组合 61"/>
          <p:cNvGrpSpPr/>
          <p:nvPr/>
        </p:nvGrpSpPr>
        <p:grpSpPr>
          <a:xfrm>
            <a:off x="292909" y="2520089"/>
            <a:ext cx="6775132" cy="3862832"/>
            <a:chOff x="-10458" y="2858643"/>
            <a:chExt cx="7088957" cy="3862832"/>
          </a:xfrm>
        </p:grpSpPr>
        <p:grpSp>
          <p:nvGrpSpPr>
            <p:cNvPr id="6" name="组合 5"/>
            <p:cNvGrpSpPr/>
            <p:nvPr/>
          </p:nvGrpSpPr>
          <p:grpSpPr>
            <a:xfrm>
              <a:off x="-10458" y="3271054"/>
              <a:ext cx="7088957" cy="3450421"/>
              <a:chOff x="743595" y="2449141"/>
              <a:chExt cx="7453108" cy="4272334"/>
            </a:xfrm>
          </p:grpSpPr>
          <p:sp>
            <p:nvSpPr>
              <p:cNvPr id="8" name="圆角矩形 4"/>
              <p:cNvSpPr/>
              <p:nvPr/>
            </p:nvSpPr>
            <p:spPr>
              <a:xfrm>
                <a:off x="1668544" y="2519853"/>
                <a:ext cx="1143547" cy="10025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i="0" kern="1200" dirty="0">
                    <a:latin typeface="微软雅黑" pitchFamily="34" charset="-122"/>
                    <a:ea typeface="微软雅黑" pitchFamily="34" charset="-122"/>
                  </a:rPr>
                  <a:t>按技术</a:t>
                </a:r>
              </a:p>
            </p:txBody>
          </p:sp>
          <p:grpSp>
            <p:nvGrpSpPr>
              <p:cNvPr id="9" name="组合 8"/>
              <p:cNvGrpSpPr/>
              <p:nvPr/>
            </p:nvGrpSpPr>
            <p:grpSpPr>
              <a:xfrm>
                <a:off x="1077844" y="2519853"/>
                <a:ext cx="2061283" cy="364735"/>
                <a:chOff x="4310" y="0"/>
                <a:chExt cx="2576569" cy="518400"/>
              </a:xfrm>
            </p:grpSpPr>
            <p:sp>
              <p:nvSpPr>
                <p:cNvPr id="49" name="矩形 12"/>
                <p:cNvSpPr/>
                <p:nvPr/>
              </p:nvSpPr>
              <p:spPr>
                <a:xfrm>
                  <a:off x="4310" y="0"/>
                  <a:ext cx="2576569" cy="5184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矩形 13"/>
                <p:cNvSpPr/>
                <p:nvPr/>
              </p:nvSpPr>
              <p:spPr>
                <a:xfrm>
                  <a:off x="4310" y="0"/>
                  <a:ext cx="2576569" cy="3647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a:lnSpc>
                      <a:spcPct val="90000"/>
                    </a:lnSpc>
                    <a:spcBef>
                      <a:spcPct val="0"/>
                    </a:spcBef>
                    <a:spcAft>
                      <a:spcPct val="35000"/>
                    </a:spcAft>
                  </a:pPr>
                  <a:r>
                    <a:rPr lang="en-US" altLang="zh-CN" dirty="0"/>
                    <a:t>PREROUTING</a:t>
                  </a:r>
                  <a:r>
                    <a:rPr lang="zh-CN" altLang="en-US" dirty="0"/>
                    <a:t>链</a:t>
                  </a:r>
                </a:p>
              </p:txBody>
            </p:sp>
          </p:grpSp>
          <p:grpSp>
            <p:nvGrpSpPr>
              <p:cNvPr id="10" name="组合 9"/>
              <p:cNvGrpSpPr/>
              <p:nvPr/>
            </p:nvGrpSpPr>
            <p:grpSpPr>
              <a:xfrm>
                <a:off x="1073541" y="2884588"/>
                <a:ext cx="2086008" cy="1076343"/>
                <a:chOff x="7" y="652508"/>
                <a:chExt cx="2602043" cy="3737727"/>
              </a:xfrm>
            </p:grpSpPr>
            <p:sp>
              <p:nvSpPr>
                <p:cNvPr id="47" name="矩形 10"/>
                <p:cNvSpPr/>
                <p:nvPr/>
              </p:nvSpPr>
              <p:spPr>
                <a:xfrm>
                  <a:off x="7" y="652508"/>
                  <a:ext cx="2602043" cy="3737727"/>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8" name="矩形 11"/>
                <p:cNvSpPr/>
                <p:nvPr/>
              </p:nvSpPr>
              <p:spPr>
                <a:xfrm>
                  <a:off x="7" y="652508"/>
                  <a:ext cx="2576569" cy="31253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defTabSz="800100">
                    <a:lnSpc>
                      <a:spcPct val="90000"/>
                    </a:lnSpc>
                    <a:spcBef>
                      <a:spcPct val="0"/>
                    </a:spcBef>
                    <a:spcAft>
                      <a:spcPct val="15000"/>
                    </a:spcAft>
                    <a:buChar char="••"/>
                  </a:pPr>
                  <a:r>
                    <a:rPr lang="en-US" altLang="zh-CN" sz="1400" dirty="0"/>
                    <a:t>nat</a:t>
                  </a:r>
                  <a:r>
                    <a:rPr lang="zh-CN" altLang="en-US" sz="1400" dirty="0"/>
                    <a:t>表</a:t>
                  </a:r>
                  <a:endParaRPr lang="en-US" altLang="zh-CN" sz="1400" dirty="0"/>
                </a:p>
                <a:p>
                  <a:pPr marL="171450" lvl="1" indent="-171450" defTabSz="800100">
                    <a:lnSpc>
                      <a:spcPct val="90000"/>
                    </a:lnSpc>
                    <a:spcBef>
                      <a:spcPct val="0"/>
                    </a:spcBef>
                    <a:spcAft>
                      <a:spcPct val="15000"/>
                    </a:spcAft>
                    <a:buChar char="••"/>
                  </a:pPr>
                  <a:r>
                    <a:rPr lang="en-US" altLang="zh-CN" sz="1400" dirty="0"/>
                    <a:t>mangle</a:t>
                  </a:r>
                  <a:r>
                    <a:rPr lang="zh-CN" altLang="en-US" sz="1400" dirty="0"/>
                    <a:t>表</a:t>
                  </a:r>
                  <a:endParaRPr lang="en-US" altLang="zh-CN" sz="1400" dirty="0"/>
                </a:p>
                <a:p>
                  <a:pPr marL="171450" lvl="1" indent="-171450" defTabSz="800100">
                    <a:lnSpc>
                      <a:spcPct val="90000"/>
                    </a:lnSpc>
                    <a:spcBef>
                      <a:spcPct val="0"/>
                    </a:spcBef>
                    <a:spcAft>
                      <a:spcPct val="15000"/>
                    </a:spcAft>
                    <a:buChar char="••"/>
                  </a:pPr>
                  <a:r>
                    <a:rPr lang="en-US" altLang="zh-CN" sz="1400" dirty="0"/>
                    <a:t>raw</a:t>
                  </a:r>
                  <a:r>
                    <a:rPr lang="zh-CN" altLang="en-US" sz="1400" dirty="0"/>
                    <a:t>表</a:t>
                  </a:r>
                  <a:endParaRPr lang="en-US" altLang="zh-CN" sz="1400" dirty="0"/>
                </a:p>
                <a:p>
                  <a:pPr marL="171450" lvl="1" indent="-171450" algn="l" defTabSz="800100">
                    <a:lnSpc>
                      <a:spcPct val="90000"/>
                    </a:lnSpc>
                    <a:spcBef>
                      <a:spcPct val="0"/>
                    </a:spcBef>
                    <a:spcAft>
                      <a:spcPct val="15000"/>
                    </a:spcAft>
                    <a:buChar char="••"/>
                  </a:pPr>
                  <a:endParaRPr lang="zh-CN" altLang="en-US" sz="1800" kern="1200" dirty="0"/>
                </a:p>
              </p:txBody>
            </p:sp>
          </p:grpSp>
          <p:sp>
            <p:nvSpPr>
              <p:cNvPr id="11" name="流程图: 决策 10"/>
              <p:cNvSpPr/>
              <p:nvPr/>
            </p:nvSpPr>
            <p:spPr>
              <a:xfrm>
                <a:off x="743595" y="4186845"/>
                <a:ext cx="2680266" cy="85783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0100">
                  <a:lnSpc>
                    <a:spcPct val="90000"/>
                  </a:lnSpc>
                  <a:spcBef>
                    <a:spcPct val="0"/>
                  </a:spcBef>
                  <a:spcAft>
                    <a:spcPct val="35000"/>
                  </a:spcAft>
                </a:pPr>
                <a:r>
                  <a:rPr lang="en-US" altLang="zh-CN" sz="1600" dirty="0"/>
                  <a:t>Destination=</a:t>
                </a:r>
                <a:r>
                  <a:rPr lang="en-US" altLang="zh-CN" sz="1600" dirty="0" err="1"/>
                  <a:t>localhost</a:t>
                </a:r>
                <a:endParaRPr lang="zh-CN" altLang="en-US" sz="1600" dirty="0"/>
              </a:p>
            </p:txBody>
          </p:sp>
          <p:grpSp>
            <p:nvGrpSpPr>
              <p:cNvPr id="14" name="组合 17"/>
              <p:cNvGrpSpPr/>
              <p:nvPr/>
            </p:nvGrpSpPr>
            <p:grpSpPr>
              <a:xfrm>
                <a:off x="1098266" y="5236397"/>
                <a:ext cx="2061283" cy="364735"/>
                <a:chOff x="4310" y="0"/>
                <a:chExt cx="2576569" cy="518400"/>
              </a:xfrm>
            </p:grpSpPr>
            <p:sp>
              <p:nvSpPr>
                <p:cNvPr id="45" name="矩形 18"/>
                <p:cNvSpPr/>
                <p:nvPr/>
              </p:nvSpPr>
              <p:spPr>
                <a:xfrm>
                  <a:off x="4310" y="0"/>
                  <a:ext cx="2576569" cy="5184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矩形 19"/>
                <p:cNvSpPr/>
                <p:nvPr/>
              </p:nvSpPr>
              <p:spPr>
                <a:xfrm>
                  <a:off x="4310" y="0"/>
                  <a:ext cx="2576569" cy="3647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defTabSz="800100">
                    <a:lnSpc>
                      <a:spcPct val="90000"/>
                    </a:lnSpc>
                    <a:spcBef>
                      <a:spcPct val="0"/>
                    </a:spcBef>
                    <a:spcAft>
                      <a:spcPct val="35000"/>
                    </a:spcAft>
                  </a:pPr>
                  <a:r>
                    <a:rPr lang="en-US" altLang="zh-CN" sz="1600" dirty="0"/>
                    <a:t>INPUT</a:t>
                  </a:r>
                  <a:r>
                    <a:rPr lang="zh-CN" altLang="en-US" sz="1600" dirty="0"/>
                    <a:t>链</a:t>
                  </a:r>
                </a:p>
              </p:txBody>
            </p:sp>
          </p:grpSp>
          <p:grpSp>
            <p:nvGrpSpPr>
              <p:cNvPr id="15" name="组合 20"/>
              <p:cNvGrpSpPr/>
              <p:nvPr/>
            </p:nvGrpSpPr>
            <p:grpSpPr>
              <a:xfrm>
                <a:off x="1093963" y="5601132"/>
                <a:ext cx="2065586" cy="900004"/>
                <a:chOff x="7" y="652508"/>
                <a:chExt cx="2576569" cy="3125369"/>
              </a:xfrm>
            </p:grpSpPr>
            <p:sp>
              <p:nvSpPr>
                <p:cNvPr id="43" name="矩形 21"/>
                <p:cNvSpPr/>
                <p:nvPr/>
              </p:nvSpPr>
              <p:spPr>
                <a:xfrm>
                  <a:off x="7" y="652508"/>
                  <a:ext cx="2576569" cy="312536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矩形 22"/>
                <p:cNvSpPr/>
                <p:nvPr/>
              </p:nvSpPr>
              <p:spPr>
                <a:xfrm>
                  <a:off x="7" y="652508"/>
                  <a:ext cx="2576569" cy="31253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defTabSz="800100">
                    <a:lnSpc>
                      <a:spcPct val="90000"/>
                    </a:lnSpc>
                    <a:spcBef>
                      <a:spcPct val="0"/>
                    </a:spcBef>
                    <a:spcAft>
                      <a:spcPct val="15000"/>
                    </a:spcAft>
                    <a:buChar char="••"/>
                  </a:pPr>
                  <a:r>
                    <a:rPr lang="en-US" altLang="zh-CN" sz="1400" dirty="0"/>
                    <a:t>filter</a:t>
                  </a:r>
                  <a:r>
                    <a:rPr lang="zh-CN" altLang="en-US" sz="1400" dirty="0"/>
                    <a:t>表</a:t>
                  </a:r>
                  <a:endParaRPr lang="en-US" altLang="zh-CN" sz="1400" dirty="0"/>
                </a:p>
                <a:p>
                  <a:pPr marL="171450" lvl="1" indent="-171450" defTabSz="800100">
                    <a:lnSpc>
                      <a:spcPct val="90000"/>
                    </a:lnSpc>
                    <a:spcBef>
                      <a:spcPct val="0"/>
                    </a:spcBef>
                    <a:spcAft>
                      <a:spcPct val="15000"/>
                    </a:spcAft>
                    <a:buChar char="••"/>
                  </a:pPr>
                  <a:r>
                    <a:rPr lang="en-US" altLang="zh-CN" sz="1400" dirty="0"/>
                    <a:t>mangle</a:t>
                  </a:r>
                  <a:r>
                    <a:rPr lang="zh-CN" altLang="en-US" sz="1400" dirty="0"/>
                    <a:t>表</a:t>
                  </a:r>
                  <a:endParaRPr lang="en-US" altLang="zh-CN" sz="1400" dirty="0"/>
                </a:p>
                <a:p>
                  <a:pPr marL="171450" lvl="1" indent="-171450" algn="l" defTabSz="800100">
                    <a:lnSpc>
                      <a:spcPct val="90000"/>
                    </a:lnSpc>
                    <a:spcBef>
                      <a:spcPct val="0"/>
                    </a:spcBef>
                    <a:spcAft>
                      <a:spcPct val="15000"/>
                    </a:spcAft>
                  </a:pPr>
                  <a:endParaRPr lang="zh-CN" altLang="en-US" sz="1800" kern="1200" dirty="0"/>
                </a:p>
              </p:txBody>
            </p:sp>
          </p:grpSp>
          <p:grpSp>
            <p:nvGrpSpPr>
              <p:cNvPr id="17" name="组合 24"/>
              <p:cNvGrpSpPr/>
              <p:nvPr/>
            </p:nvGrpSpPr>
            <p:grpSpPr>
              <a:xfrm>
                <a:off x="3690240" y="5732717"/>
                <a:ext cx="2091017" cy="364735"/>
                <a:chOff x="115813" y="0"/>
                <a:chExt cx="2613735" cy="518400"/>
              </a:xfrm>
            </p:grpSpPr>
            <p:sp>
              <p:nvSpPr>
                <p:cNvPr id="41" name="矩形 40"/>
                <p:cNvSpPr/>
                <p:nvPr/>
              </p:nvSpPr>
              <p:spPr>
                <a:xfrm>
                  <a:off x="115813" y="0"/>
                  <a:ext cx="2576568" cy="5184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矩形 41"/>
                <p:cNvSpPr/>
                <p:nvPr/>
              </p:nvSpPr>
              <p:spPr>
                <a:xfrm>
                  <a:off x="152977" y="0"/>
                  <a:ext cx="2576571" cy="3647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a:lnSpc>
                      <a:spcPct val="90000"/>
                    </a:lnSpc>
                    <a:spcBef>
                      <a:spcPct val="0"/>
                    </a:spcBef>
                    <a:spcAft>
                      <a:spcPct val="35000"/>
                    </a:spcAft>
                  </a:pPr>
                  <a:r>
                    <a:rPr lang="en-US" altLang="zh-CN" dirty="0" err="1"/>
                    <a:t>localhost</a:t>
                  </a:r>
                  <a:endParaRPr lang="zh-CN" altLang="en-US" dirty="0"/>
                </a:p>
              </p:txBody>
            </p:sp>
          </p:grpSp>
          <p:grpSp>
            <p:nvGrpSpPr>
              <p:cNvPr id="19" name="组合 28"/>
              <p:cNvGrpSpPr/>
              <p:nvPr/>
            </p:nvGrpSpPr>
            <p:grpSpPr>
              <a:xfrm>
                <a:off x="6124425" y="5209684"/>
                <a:ext cx="2061283" cy="364735"/>
                <a:chOff x="4310" y="0"/>
                <a:chExt cx="2576569" cy="518400"/>
              </a:xfrm>
            </p:grpSpPr>
            <p:sp>
              <p:nvSpPr>
                <p:cNvPr id="39" name="矩形 38"/>
                <p:cNvSpPr/>
                <p:nvPr/>
              </p:nvSpPr>
              <p:spPr>
                <a:xfrm>
                  <a:off x="4310" y="0"/>
                  <a:ext cx="2576569" cy="5184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矩形 39"/>
                <p:cNvSpPr/>
                <p:nvPr/>
              </p:nvSpPr>
              <p:spPr>
                <a:xfrm>
                  <a:off x="4310" y="0"/>
                  <a:ext cx="2576569" cy="3647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defTabSz="800100">
                    <a:lnSpc>
                      <a:spcPct val="90000"/>
                    </a:lnSpc>
                    <a:spcBef>
                      <a:spcPct val="0"/>
                    </a:spcBef>
                    <a:spcAft>
                      <a:spcPct val="35000"/>
                    </a:spcAft>
                  </a:pPr>
                  <a:r>
                    <a:rPr lang="en-US" altLang="zh-CN" sz="1600" dirty="0"/>
                    <a:t>OUTPUT</a:t>
                  </a:r>
                  <a:r>
                    <a:rPr lang="zh-CN" altLang="en-US" sz="1600" dirty="0"/>
                    <a:t>链</a:t>
                  </a:r>
                </a:p>
              </p:txBody>
            </p:sp>
          </p:grpSp>
          <p:grpSp>
            <p:nvGrpSpPr>
              <p:cNvPr id="20" name="组合 31"/>
              <p:cNvGrpSpPr/>
              <p:nvPr/>
            </p:nvGrpSpPr>
            <p:grpSpPr>
              <a:xfrm>
                <a:off x="6120122" y="5574419"/>
                <a:ext cx="2065586" cy="1147056"/>
                <a:chOff x="7" y="652508"/>
                <a:chExt cx="2576569" cy="3125369"/>
              </a:xfrm>
            </p:grpSpPr>
            <p:sp>
              <p:nvSpPr>
                <p:cNvPr id="37" name="矩形 36"/>
                <p:cNvSpPr/>
                <p:nvPr/>
              </p:nvSpPr>
              <p:spPr>
                <a:xfrm>
                  <a:off x="7" y="652508"/>
                  <a:ext cx="2576568" cy="312536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8" name="矩形 37"/>
                <p:cNvSpPr/>
                <p:nvPr/>
              </p:nvSpPr>
              <p:spPr>
                <a:xfrm>
                  <a:off x="7" y="652508"/>
                  <a:ext cx="2576569" cy="31253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defTabSz="800100">
                    <a:lnSpc>
                      <a:spcPct val="90000"/>
                    </a:lnSpc>
                    <a:spcBef>
                      <a:spcPct val="0"/>
                    </a:spcBef>
                    <a:spcAft>
                      <a:spcPct val="15000"/>
                    </a:spcAft>
                    <a:buFontTx/>
                    <a:buChar char="••"/>
                  </a:pPr>
                  <a:r>
                    <a:rPr lang="en-US" altLang="zh-CN" sz="1400" dirty="0"/>
                    <a:t>filter</a:t>
                  </a:r>
                  <a:r>
                    <a:rPr lang="zh-CN" altLang="en-US" sz="1400" dirty="0"/>
                    <a:t>表</a:t>
                  </a:r>
                  <a:endParaRPr lang="en-US" altLang="zh-CN" sz="1400" dirty="0"/>
                </a:p>
                <a:p>
                  <a:pPr marL="171450" lvl="1" indent="-171450" defTabSz="800100">
                    <a:lnSpc>
                      <a:spcPct val="90000"/>
                    </a:lnSpc>
                    <a:spcBef>
                      <a:spcPct val="0"/>
                    </a:spcBef>
                    <a:spcAft>
                      <a:spcPct val="15000"/>
                    </a:spcAft>
                    <a:buChar char="••"/>
                  </a:pPr>
                  <a:r>
                    <a:rPr lang="en-US" altLang="zh-CN" sz="1400" dirty="0"/>
                    <a:t>nat</a:t>
                  </a:r>
                  <a:r>
                    <a:rPr lang="zh-CN" altLang="en-US" sz="1400" dirty="0"/>
                    <a:t>表</a:t>
                  </a:r>
                  <a:endParaRPr lang="en-US" altLang="zh-CN" sz="1400" dirty="0"/>
                </a:p>
                <a:p>
                  <a:pPr marL="171450" lvl="1" indent="-171450" defTabSz="800100">
                    <a:lnSpc>
                      <a:spcPct val="90000"/>
                    </a:lnSpc>
                    <a:spcBef>
                      <a:spcPct val="0"/>
                    </a:spcBef>
                    <a:spcAft>
                      <a:spcPct val="15000"/>
                    </a:spcAft>
                    <a:buChar char="••"/>
                  </a:pPr>
                  <a:r>
                    <a:rPr lang="en-US" altLang="zh-CN" sz="1400" dirty="0"/>
                    <a:t>mangle</a:t>
                  </a:r>
                  <a:r>
                    <a:rPr lang="zh-CN" altLang="en-US" sz="1400" dirty="0"/>
                    <a:t>表</a:t>
                  </a:r>
                  <a:endParaRPr lang="en-US" altLang="zh-CN" sz="1400" dirty="0"/>
                </a:p>
                <a:p>
                  <a:pPr marL="171450" lvl="1" indent="-171450" defTabSz="800100">
                    <a:lnSpc>
                      <a:spcPct val="90000"/>
                    </a:lnSpc>
                    <a:spcBef>
                      <a:spcPct val="0"/>
                    </a:spcBef>
                    <a:spcAft>
                      <a:spcPct val="15000"/>
                    </a:spcAft>
                    <a:buChar char="••"/>
                  </a:pPr>
                  <a:r>
                    <a:rPr lang="en-US" altLang="zh-CN" sz="1400" dirty="0"/>
                    <a:t>raw</a:t>
                  </a:r>
                  <a:r>
                    <a:rPr lang="zh-CN" altLang="en-US" sz="1400" dirty="0"/>
                    <a:t>表</a:t>
                  </a:r>
                  <a:endParaRPr lang="en-US" altLang="zh-CN" sz="1400" dirty="0"/>
                </a:p>
                <a:p>
                  <a:pPr marL="171450" lvl="1" indent="-171450" algn="l" defTabSz="800100">
                    <a:lnSpc>
                      <a:spcPct val="90000"/>
                    </a:lnSpc>
                    <a:spcBef>
                      <a:spcPct val="0"/>
                    </a:spcBef>
                    <a:spcAft>
                      <a:spcPct val="15000"/>
                    </a:spcAft>
                    <a:buChar char="••"/>
                  </a:pPr>
                  <a:endParaRPr lang="zh-CN" altLang="en-US" sz="1800" kern="1200" dirty="0"/>
                </a:p>
              </p:txBody>
            </p:sp>
          </p:grpSp>
          <p:grpSp>
            <p:nvGrpSpPr>
              <p:cNvPr id="21" name="组合 34"/>
              <p:cNvGrpSpPr/>
              <p:nvPr/>
            </p:nvGrpSpPr>
            <p:grpSpPr>
              <a:xfrm>
                <a:off x="3687077" y="3899425"/>
                <a:ext cx="2229774" cy="364735"/>
                <a:chOff x="-206307" y="0"/>
                <a:chExt cx="2787186" cy="518400"/>
              </a:xfrm>
            </p:grpSpPr>
            <p:sp>
              <p:nvSpPr>
                <p:cNvPr id="35" name="矩形 34"/>
                <p:cNvSpPr/>
                <p:nvPr/>
              </p:nvSpPr>
              <p:spPr>
                <a:xfrm>
                  <a:off x="-206307" y="0"/>
                  <a:ext cx="2576574" cy="5184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矩形 35"/>
                <p:cNvSpPr/>
                <p:nvPr/>
              </p:nvSpPr>
              <p:spPr>
                <a:xfrm>
                  <a:off x="4310" y="0"/>
                  <a:ext cx="2576569" cy="3647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algn="ctr" defTabSz="800100">
                    <a:lnSpc>
                      <a:spcPct val="90000"/>
                    </a:lnSpc>
                    <a:spcBef>
                      <a:spcPct val="0"/>
                    </a:spcBef>
                    <a:spcAft>
                      <a:spcPct val="35000"/>
                    </a:spcAft>
                  </a:pPr>
                  <a:r>
                    <a:rPr lang="en-US" altLang="zh-CN" sz="1600" dirty="0"/>
                    <a:t>FORWORD</a:t>
                  </a:r>
                  <a:r>
                    <a:rPr lang="zh-CN" altLang="en-US" sz="1600" dirty="0"/>
                    <a:t>链</a:t>
                  </a:r>
                </a:p>
              </p:txBody>
            </p:sp>
          </p:grpSp>
          <p:grpSp>
            <p:nvGrpSpPr>
              <p:cNvPr id="22" name="组合 37"/>
              <p:cNvGrpSpPr/>
              <p:nvPr/>
            </p:nvGrpSpPr>
            <p:grpSpPr>
              <a:xfrm>
                <a:off x="3692201" y="4264160"/>
                <a:ext cx="2234077" cy="900004"/>
                <a:chOff x="-210168" y="652508"/>
                <a:chExt cx="2786744" cy="3125369"/>
              </a:xfrm>
            </p:grpSpPr>
            <p:sp>
              <p:nvSpPr>
                <p:cNvPr id="33" name="矩形 32"/>
                <p:cNvSpPr/>
                <p:nvPr/>
              </p:nvSpPr>
              <p:spPr>
                <a:xfrm>
                  <a:off x="-210168" y="652508"/>
                  <a:ext cx="2576571" cy="312536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4" name="矩形 33"/>
                <p:cNvSpPr/>
                <p:nvPr/>
              </p:nvSpPr>
              <p:spPr>
                <a:xfrm>
                  <a:off x="7" y="652508"/>
                  <a:ext cx="2576569" cy="31253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defTabSz="800100">
                    <a:lnSpc>
                      <a:spcPct val="90000"/>
                    </a:lnSpc>
                    <a:spcBef>
                      <a:spcPct val="0"/>
                    </a:spcBef>
                    <a:spcAft>
                      <a:spcPct val="15000"/>
                    </a:spcAft>
                    <a:buChar char="••"/>
                  </a:pPr>
                  <a:r>
                    <a:rPr lang="en-US" altLang="zh-CN" sz="1400" dirty="0"/>
                    <a:t>filter</a:t>
                  </a:r>
                  <a:r>
                    <a:rPr lang="zh-CN" altLang="en-US" sz="1400" dirty="0"/>
                    <a:t>表</a:t>
                  </a:r>
                  <a:endParaRPr lang="en-US" altLang="zh-CN" sz="1400" dirty="0"/>
                </a:p>
                <a:p>
                  <a:pPr marL="171450" lvl="1" indent="-171450" defTabSz="800100">
                    <a:lnSpc>
                      <a:spcPct val="90000"/>
                    </a:lnSpc>
                    <a:spcBef>
                      <a:spcPct val="0"/>
                    </a:spcBef>
                    <a:spcAft>
                      <a:spcPct val="15000"/>
                    </a:spcAft>
                    <a:buChar char="••"/>
                  </a:pPr>
                  <a:r>
                    <a:rPr lang="en-US" altLang="zh-CN" sz="1400" dirty="0"/>
                    <a:t>mangle</a:t>
                  </a:r>
                  <a:r>
                    <a:rPr lang="zh-CN" altLang="en-US" sz="1400" dirty="0"/>
                    <a:t>表</a:t>
                  </a:r>
                  <a:endParaRPr lang="en-US" altLang="zh-CN" sz="1400" dirty="0"/>
                </a:p>
                <a:p>
                  <a:pPr marL="171450" lvl="1" indent="-171450" algn="l" defTabSz="800100">
                    <a:lnSpc>
                      <a:spcPct val="90000"/>
                    </a:lnSpc>
                    <a:spcBef>
                      <a:spcPct val="0"/>
                    </a:spcBef>
                    <a:spcAft>
                      <a:spcPct val="15000"/>
                    </a:spcAft>
                    <a:buChar char="••"/>
                  </a:pPr>
                  <a:endParaRPr lang="zh-CN" altLang="en-US" sz="1800" kern="1200" dirty="0"/>
                </a:p>
              </p:txBody>
            </p:sp>
          </p:grpSp>
          <p:grpSp>
            <p:nvGrpSpPr>
              <p:cNvPr id="24" name="组合 41"/>
              <p:cNvGrpSpPr/>
              <p:nvPr/>
            </p:nvGrpSpPr>
            <p:grpSpPr>
              <a:xfrm>
                <a:off x="6135420" y="2449141"/>
                <a:ext cx="2061283" cy="364735"/>
                <a:chOff x="4310" y="0"/>
                <a:chExt cx="2576569" cy="518400"/>
              </a:xfrm>
            </p:grpSpPr>
            <p:sp>
              <p:nvSpPr>
                <p:cNvPr id="31" name="矩形 30"/>
                <p:cNvSpPr/>
                <p:nvPr/>
              </p:nvSpPr>
              <p:spPr>
                <a:xfrm>
                  <a:off x="4310" y="0"/>
                  <a:ext cx="2576569" cy="5184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矩形 31"/>
                <p:cNvSpPr/>
                <p:nvPr/>
              </p:nvSpPr>
              <p:spPr>
                <a:xfrm>
                  <a:off x="4310" y="0"/>
                  <a:ext cx="2576569" cy="3647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600" dirty="0"/>
                    <a:t>POSTROUTING</a:t>
                  </a:r>
                  <a:r>
                    <a:rPr lang="zh-CN" altLang="en-US" sz="1600" dirty="0"/>
                    <a:t>链</a:t>
                  </a:r>
                  <a:endParaRPr lang="zh-CN" altLang="en-US" sz="1600" kern="1200" dirty="0"/>
                </a:p>
              </p:txBody>
            </p:sp>
          </p:grpSp>
          <p:grpSp>
            <p:nvGrpSpPr>
              <p:cNvPr id="25" name="组合 44"/>
              <p:cNvGrpSpPr/>
              <p:nvPr/>
            </p:nvGrpSpPr>
            <p:grpSpPr>
              <a:xfrm>
                <a:off x="6131117" y="2813876"/>
                <a:ext cx="2065586" cy="1450283"/>
                <a:chOff x="7" y="652508"/>
                <a:chExt cx="2576569" cy="3951567"/>
              </a:xfrm>
            </p:grpSpPr>
            <p:sp>
              <p:nvSpPr>
                <p:cNvPr id="29" name="矩形 28"/>
                <p:cNvSpPr/>
                <p:nvPr/>
              </p:nvSpPr>
              <p:spPr>
                <a:xfrm>
                  <a:off x="7" y="652508"/>
                  <a:ext cx="2576569" cy="3951567"/>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0" name="矩形 29"/>
                <p:cNvSpPr/>
                <p:nvPr/>
              </p:nvSpPr>
              <p:spPr>
                <a:xfrm>
                  <a:off x="7" y="652508"/>
                  <a:ext cx="2576569" cy="31253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defTabSz="800100">
                    <a:lnSpc>
                      <a:spcPct val="90000"/>
                    </a:lnSpc>
                    <a:spcBef>
                      <a:spcPct val="0"/>
                    </a:spcBef>
                    <a:spcAft>
                      <a:spcPct val="15000"/>
                    </a:spcAft>
                    <a:buFontTx/>
                    <a:buChar char="••"/>
                  </a:pPr>
                  <a:r>
                    <a:rPr lang="en-US" altLang="zh-CN" sz="1400" dirty="0"/>
                    <a:t>filter</a:t>
                  </a:r>
                  <a:r>
                    <a:rPr lang="zh-CN" altLang="en-US" sz="1400" dirty="0"/>
                    <a:t>表</a:t>
                  </a:r>
                  <a:endParaRPr lang="en-US" altLang="zh-CN" sz="1400" dirty="0"/>
                </a:p>
                <a:p>
                  <a:pPr marL="171450" lvl="1" indent="-171450" defTabSz="800100">
                    <a:lnSpc>
                      <a:spcPct val="90000"/>
                    </a:lnSpc>
                    <a:spcBef>
                      <a:spcPct val="0"/>
                    </a:spcBef>
                    <a:spcAft>
                      <a:spcPct val="15000"/>
                    </a:spcAft>
                    <a:buChar char="••"/>
                  </a:pPr>
                  <a:r>
                    <a:rPr lang="en-US" altLang="zh-CN" sz="1400" dirty="0"/>
                    <a:t>nat</a:t>
                  </a:r>
                  <a:r>
                    <a:rPr lang="zh-CN" altLang="en-US" sz="1400" dirty="0"/>
                    <a:t>表</a:t>
                  </a:r>
                  <a:endParaRPr lang="en-US" altLang="zh-CN" sz="1400" dirty="0"/>
                </a:p>
                <a:p>
                  <a:pPr marL="171450" lvl="1" indent="-171450" defTabSz="800100">
                    <a:lnSpc>
                      <a:spcPct val="90000"/>
                    </a:lnSpc>
                    <a:spcBef>
                      <a:spcPct val="0"/>
                    </a:spcBef>
                    <a:spcAft>
                      <a:spcPct val="15000"/>
                    </a:spcAft>
                    <a:buChar char="••"/>
                  </a:pPr>
                  <a:r>
                    <a:rPr lang="en-US" altLang="zh-CN" sz="1400" dirty="0"/>
                    <a:t>mangle</a:t>
                  </a:r>
                  <a:r>
                    <a:rPr lang="zh-CN" altLang="en-US" sz="1400" dirty="0"/>
                    <a:t>表</a:t>
                  </a:r>
                  <a:endParaRPr lang="en-US" altLang="zh-CN" sz="1400" dirty="0"/>
                </a:p>
                <a:p>
                  <a:pPr marL="171450" lvl="1" indent="-171450" defTabSz="800100">
                    <a:lnSpc>
                      <a:spcPct val="90000"/>
                    </a:lnSpc>
                    <a:spcBef>
                      <a:spcPct val="0"/>
                    </a:spcBef>
                    <a:spcAft>
                      <a:spcPct val="15000"/>
                    </a:spcAft>
                    <a:buChar char="••"/>
                  </a:pPr>
                  <a:r>
                    <a:rPr lang="en-US" altLang="zh-CN" sz="1400" dirty="0"/>
                    <a:t>raw</a:t>
                  </a:r>
                  <a:r>
                    <a:rPr lang="zh-CN" altLang="en-US" sz="1400" dirty="0"/>
                    <a:t>表</a:t>
                  </a:r>
                  <a:endParaRPr lang="en-US" altLang="zh-CN" sz="1400" dirty="0"/>
                </a:p>
                <a:p>
                  <a:pPr marL="171450" lvl="1" indent="-171450" algn="l" defTabSz="800100">
                    <a:lnSpc>
                      <a:spcPct val="90000"/>
                    </a:lnSpc>
                    <a:spcBef>
                      <a:spcPct val="0"/>
                    </a:spcBef>
                    <a:spcAft>
                      <a:spcPct val="15000"/>
                    </a:spcAft>
                    <a:buChar char="••"/>
                  </a:pPr>
                  <a:endParaRPr lang="zh-CN" altLang="en-US" sz="1800" kern="1200" dirty="0"/>
                </a:p>
              </p:txBody>
            </p:sp>
          </p:grpSp>
        </p:grpSp>
        <p:cxnSp>
          <p:nvCxnSpPr>
            <p:cNvPr id="55" name="直接箭头连接符 54"/>
            <p:cNvCxnSpPr/>
            <p:nvPr/>
          </p:nvCxnSpPr>
          <p:spPr>
            <a:xfrm rot="5400000">
              <a:off x="1126863" y="3090408"/>
              <a:ext cx="361291" cy="1588"/>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16437" y="2890909"/>
              <a:ext cx="433633" cy="369332"/>
            </a:xfrm>
            <a:prstGeom prst="rect">
              <a:avLst/>
            </a:prstGeom>
            <a:noFill/>
          </p:spPr>
          <p:txBody>
            <a:bodyPr wrap="square" rtlCol="0">
              <a:spAutoFit/>
            </a:bodyPr>
            <a:lstStyle/>
            <a:p>
              <a:r>
                <a:rPr lang="en-US" altLang="zh-CN" dirty="0"/>
                <a:t>IN </a:t>
              </a:r>
              <a:endParaRPr lang="zh-CN" altLang="en-US" dirty="0"/>
            </a:p>
          </p:txBody>
        </p:sp>
        <p:cxnSp>
          <p:nvCxnSpPr>
            <p:cNvPr id="57" name="直接箭头连接符 56"/>
            <p:cNvCxnSpPr/>
            <p:nvPr/>
          </p:nvCxnSpPr>
          <p:spPr>
            <a:xfrm rot="16200000" flipH="1">
              <a:off x="1204473" y="4583232"/>
              <a:ext cx="182450"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rot="16200000" flipH="1">
              <a:off x="1195045" y="5449726"/>
              <a:ext cx="182450"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366857" y="5239162"/>
              <a:ext cx="420430" cy="369332"/>
            </a:xfrm>
            <a:prstGeom prst="rect">
              <a:avLst/>
            </a:prstGeom>
            <a:noFill/>
          </p:spPr>
          <p:txBody>
            <a:bodyPr wrap="square" rtlCol="0">
              <a:spAutoFit/>
            </a:bodyPr>
            <a:lstStyle/>
            <a:p>
              <a:r>
                <a:rPr lang="en-US" altLang="zh-CN" dirty="0"/>
                <a:t>Y </a:t>
              </a:r>
              <a:endParaRPr lang="zh-CN" altLang="en-US" dirty="0"/>
            </a:p>
          </p:txBody>
        </p:sp>
        <p:cxnSp>
          <p:nvCxnSpPr>
            <p:cNvPr id="61" name="直接箭头连接符 60"/>
            <p:cNvCxnSpPr/>
            <p:nvPr/>
          </p:nvCxnSpPr>
          <p:spPr>
            <a:xfrm>
              <a:off x="2538853" y="5028432"/>
              <a:ext cx="250357"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463048" y="5027494"/>
              <a:ext cx="420430" cy="369332"/>
            </a:xfrm>
            <a:prstGeom prst="rect">
              <a:avLst/>
            </a:prstGeom>
            <a:noFill/>
          </p:spPr>
          <p:txBody>
            <a:bodyPr wrap="square" rtlCol="0">
              <a:spAutoFit/>
            </a:bodyPr>
            <a:lstStyle/>
            <a:p>
              <a:r>
                <a:rPr lang="en-US" altLang="zh-CN" dirty="0"/>
                <a:t>N  </a:t>
              </a:r>
              <a:endParaRPr lang="zh-CN" altLang="en-US" dirty="0"/>
            </a:p>
          </p:txBody>
        </p:sp>
        <p:cxnSp>
          <p:nvCxnSpPr>
            <p:cNvPr id="65" name="直接箭头连接符 64"/>
            <p:cNvCxnSpPr/>
            <p:nvPr/>
          </p:nvCxnSpPr>
          <p:spPr>
            <a:xfrm>
              <a:off x="2287455" y="6097452"/>
              <a:ext cx="501753" cy="445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4762215" y="6101977"/>
              <a:ext cx="336859"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rot="16200000" flipV="1">
              <a:off x="5920388" y="3090060"/>
              <a:ext cx="337070" cy="158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324360" y="2858643"/>
              <a:ext cx="765358" cy="369332"/>
            </a:xfrm>
            <a:prstGeom prst="rect">
              <a:avLst/>
            </a:prstGeom>
            <a:noFill/>
          </p:spPr>
          <p:txBody>
            <a:bodyPr wrap="square" rtlCol="0">
              <a:spAutoFit/>
            </a:bodyPr>
            <a:lstStyle/>
            <a:p>
              <a:r>
                <a:rPr lang="en-US" altLang="zh-CN" dirty="0"/>
                <a:t>OUT</a:t>
              </a:r>
              <a:endParaRPr lang="zh-CN" altLang="en-US" dirty="0"/>
            </a:p>
          </p:txBody>
        </p:sp>
        <p:cxnSp>
          <p:nvCxnSpPr>
            <p:cNvPr id="77" name="直接箭头连接符 76"/>
            <p:cNvCxnSpPr>
              <a:stCxn id="40" idx="0"/>
            </p:cNvCxnSpPr>
            <p:nvPr/>
          </p:nvCxnSpPr>
          <p:spPr>
            <a:xfrm rot="5400000" flipH="1" flipV="1">
              <a:off x="5707323" y="5118128"/>
              <a:ext cx="762828" cy="19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4758746" y="4738489"/>
              <a:ext cx="897336" cy="364223"/>
              <a:chOff x="4758746" y="4738489"/>
              <a:chExt cx="897336" cy="364223"/>
            </a:xfrm>
          </p:grpSpPr>
          <p:cxnSp>
            <p:nvCxnSpPr>
              <p:cNvPr id="82" name="直接连接符 81"/>
              <p:cNvCxnSpPr>
                <a:stCxn id="33" idx="3"/>
              </p:cNvCxnSpPr>
              <p:nvPr/>
            </p:nvCxnSpPr>
            <p:spPr>
              <a:xfrm>
                <a:off x="4758746" y="5100330"/>
                <a:ext cx="897336"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rot="5400000" flipH="1" flipV="1">
                <a:off x="5464544" y="4919807"/>
                <a:ext cx="364223"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sp>
        <p:nvSpPr>
          <p:cNvPr id="63"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27157" y="6489303"/>
            <a:ext cx="2743200" cy="365125"/>
          </a:xfrm>
        </p:spPr>
        <p:txBody>
          <a:bodyPr/>
          <a:lstStyle/>
          <a:p>
            <a:r>
              <a:rPr kumimoji="1" lang="en-US" altLang="zh-CN" dirty="0"/>
              <a:t>8.7.2 </a:t>
            </a:r>
            <a:r>
              <a:rPr kumimoji="1" lang="zh-CN" altLang="en-US" dirty="0"/>
              <a:t>防火墙</a:t>
            </a:r>
          </a:p>
        </p:txBody>
      </p:sp>
      <p:sp>
        <p:nvSpPr>
          <p:cNvPr id="66"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3"/>
            <a:ext cx="3319670" cy="365125"/>
          </a:xfrm>
        </p:spPr>
        <p:txBody>
          <a:bodyPr/>
          <a:lstStyle/>
          <a:p>
            <a:fld id="{8D4D1E41-7A09-AB4A-A4E1-09765ADA2698}" type="slidenum">
              <a:rPr kumimoji="1" lang="zh-CN" altLang="en-US" smtClean="0"/>
              <a:pPr/>
              <a:t>180</a:t>
            </a:fld>
            <a:endParaRPr kumimoji="1" lang="zh-CN" alt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 </a:t>
            </a:r>
            <a:r>
              <a:rPr kumimoji="1" lang="zh-CN" altLang="en-US" dirty="0"/>
              <a:t>防火墙</a:t>
            </a:r>
            <a:endParaRPr lang="zh-CN" altLang="en-US" dirty="0"/>
          </a:p>
        </p:txBody>
      </p:sp>
      <p:sp>
        <p:nvSpPr>
          <p:cNvPr id="3" name="内容占位符 2"/>
          <p:cNvSpPr>
            <a:spLocks noGrp="1"/>
          </p:cNvSpPr>
          <p:nvPr>
            <p:ph idx="1"/>
          </p:nvPr>
        </p:nvSpPr>
        <p:spPr/>
        <p:txBody>
          <a:bodyPr/>
          <a:lstStyle/>
          <a:p>
            <a:r>
              <a:rPr kumimoji="1" lang="zh-CN" altLang="en-US" dirty="0"/>
              <a:t>防火墙的未来发展</a:t>
            </a:r>
            <a:endParaRPr kumimoji="1" lang="en-US" altLang="zh-CN" dirty="0"/>
          </a:p>
          <a:p>
            <a:endParaRPr lang="zh-CN" altLang="en-US" dirty="0"/>
          </a:p>
        </p:txBody>
      </p:sp>
      <p:graphicFrame>
        <p:nvGraphicFramePr>
          <p:cNvPr id="8" name="图示 7">
            <a:extLst>
              <a:ext uri="{FF2B5EF4-FFF2-40B4-BE49-F238E27FC236}">
                <a16:creationId xmlns:a16="http://schemas.microsoft.com/office/drawing/2014/main" id="{EC672765-1F59-4D52-A577-7477E48A5AA1}"/>
              </a:ext>
            </a:extLst>
          </p:cNvPr>
          <p:cNvGraphicFramePr/>
          <p:nvPr/>
        </p:nvGraphicFramePr>
        <p:xfrm>
          <a:off x="1131570" y="2034540"/>
          <a:ext cx="10074574" cy="3838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60256" y="6489303"/>
            <a:ext cx="2743200" cy="365125"/>
          </a:xfrm>
        </p:spPr>
        <p:txBody>
          <a:bodyPr/>
          <a:lstStyle/>
          <a:p>
            <a:r>
              <a:rPr kumimoji="1" lang="en-US" altLang="zh-CN" dirty="0"/>
              <a:t>8.7.2 </a:t>
            </a:r>
            <a:r>
              <a:rPr kumimoji="1" lang="zh-CN" altLang="en-US" dirty="0"/>
              <a:t>防火墙</a:t>
            </a:r>
          </a:p>
        </p:txBody>
      </p:sp>
      <p:sp>
        <p:nvSpPr>
          <p:cNvPr id="9"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2"/>
            <a:ext cx="3319670" cy="365125"/>
          </a:xfrm>
        </p:spPr>
        <p:txBody>
          <a:bodyPr/>
          <a:lstStyle/>
          <a:p>
            <a:fld id="{8D4D1E41-7A09-AB4A-A4E1-09765ADA2698}" type="slidenum">
              <a:rPr kumimoji="1" lang="zh-CN" altLang="en-US" smtClean="0"/>
              <a:pPr/>
              <a:t>181</a:t>
            </a:fld>
            <a:endParaRPr kumimoji="1" lang="zh-CN" alt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zh-CN" altLang="en-US" dirty="0"/>
              <a:t>入侵检测</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5131205"/>
          </a:xfrm>
        </p:spPr>
        <p:txBody>
          <a:bodyPr>
            <a:normAutofit/>
          </a:bodyPr>
          <a:lstStyle/>
          <a:p>
            <a:pPr>
              <a:lnSpc>
                <a:spcPct val="120000"/>
              </a:lnSpc>
            </a:pPr>
            <a:r>
              <a:rPr kumimoji="1" lang="en-US" altLang="zh-CN" dirty="0"/>
              <a:t>IDS</a:t>
            </a:r>
            <a:r>
              <a:rPr kumimoji="1" lang="zh-CN" altLang="en-US" dirty="0"/>
              <a:t>入侵检测系统（</a:t>
            </a:r>
            <a:r>
              <a:rPr kumimoji="1" lang="en-US" altLang="zh-CN" dirty="0"/>
              <a:t>intrusion detection system</a:t>
            </a:r>
            <a:r>
              <a:rPr kumimoji="1" lang="zh-CN" altLang="en-US" dirty="0"/>
              <a:t>）</a:t>
            </a:r>
            <a:endParaRPr kumimoji="1" lang="en-US" altLang="zh-CN" dirty="0"/>
          </a:p>
          <a:p>
            <a:pPr lvl="1">
              <a:lnSpc>
                <a:spcPct val="120000"/>
              </a:lnSpc>
            </a:pPr>
            <a:r>
              <a:rPr kumimoji="1" lang="zh-CN" altLang="en-US" dirty="0"/>
              <a:t>入侵检测系统是一种对网络传输进行即时</a:t>
            </a:r>
            <a:r>
              <a:rPr kumimoji="1" lang="zh-CN" altLang="en-US" dirty="0">
                <a:solidFill>
                  <a:srgbClr val="C00000"/>
                </a:solidFill>
              </a:rPr>
              <a:t>监视</a:t>
            </a:r>
            <a:r>
              <a:rPr kumimoji="1" lang="zh-CN" altLang="en-US" dirty="0"/>
              <a:t>，在发现可疑传输时发出警报或者采取</a:t>
            </a:r>
            <a:r>
              <a:rPr kumimoji="1" lang="zh-CN" altLang="en-US" dirty="0">
                <a:solidFill>
                  <a:srgbClr val="C00000"/>
                </a:solidFill>
              </a:rPr>
              <a:t>主动</a:t>
            </a:r>
            <a:r>
              <a:rPr kumimoji="1" lang="zh-CN" altLang="en-US" dirty="0"/>
              <a:t>反应措施的网络安全设备</a:t>
            </a:r>
            <a:endParaRPr kumimoji="1" lang="en-US" altLang="zh-CN" dirty="0"/>
          </a:p>
          <a:p>
            <a:pPr>
              <a:lnSpc>
                <a:spcPct val="120000"/>
              </a:lnSpc>
            </a:pPr>
            <a:r>
              <a:rPr kumimoji="1" lang="zh-CN" altLang="en-US" dirty="0"/>
              <a:t>入侵检测系统的历史</a:t>
            </a:r>
            <a:endParaRPr kumimoji="1" lang="en-US" altLang="zh-CN" dirty="0"/>
          </a:p>
          <a:p>
            <a:pPr lvl="1"/>
            <a:r>
              <a:rPr lang="en-US" altLang="zh-CN" dirty="0"/>
              <a:t>1980年，James P. </a:t>
            </a:r>
            <a:r>
              <a:rPr lang="en-US" altLang="zh-CN" dirty="0" err="1"/>
              <a:t>Anderson的《计算机安全威胁监控与监视》第一次详细阐述了入侵检测的概念</a:t>
            </a:r>
            <a:endParaRPr lang="en-US" altLang="zh-CN" dirty="0"/>
          </a:p>
          <a:p>
            <a:pPr lvl="1"/>
            <a:r>
              <a:rPr lang="en-US" altLang="zh-CN" dirty="0"/>
              <a:t>1984年到1986年，乔治敦大学研究出了一个实时入侵检测系统模型--</a:t>
            </a:r>
            <a:r>
              <a:rPr lang="en-US" altLang="zh-CN" dirty="0" err="1"/>
              <a:t>IDES（入侵检测专家系统</a:t>
            </a:r>
            <a:r>
              <a:rPr lang="en-US" altLang="zh-CN" dirty="0"/>
              <a:t>）</a:t>
            </a:r>
          </a:p>
          <a:p>
            <a:pPr lvl="1"/>
            <a:r>
              <a:rPr lang="zh-CN" altLang="en-US" dirty="0"/>
              <a:t>1990年，两大阵营正式形成：基于网络的IDS和基于主机的IDS</a:t>
            </a:r>
          </a:p>
          <a:p>
            <a:pPr lvl="1">
              <a:lnSpc>
                <a:spcPct val="120000"/>
              </a:lnSpc>
            </a:pPr>
            <a:endParaRPr kumimoji="1" lang="zh-CN" altLang="en-US" dirty="0"/>
          </a:p>
        </p:txBody>
      </p:sp>
      <p:pic>
        <p:nvPicPr>
          <p:cNvPr id="23553" name="Picture 1"/>
          <p:cNvPicPr>
            <a:picLocks noChangeAspect="1" noChangeArrowheads="1"/>
          </p:cNvPicPr>
          <p:nvPr/>
        </p:nvPicPr>
        <p:blipFill>
          <a:blip r:embed="rId3"/>
          <a:srcRect/>
          <a:stretch>
            <a:fillRect/>
          </a:stretch>
        </p:blipFill>
        <p:spPr bwMode="auto">
          <a:xfrm>
            <a:off x="986790" y="1394412"/>
            <a:ext cx="10115550" cy="4873997"/>
          </a:xfrm>
          <a:prstGeom prst="rect">
            <a:avLst/>
          </a:prstGeom>
          <a:noFill/>
          <a:ln w="9525">
            <a:noFill/>
            <a:miter lim="800000"/>
            <a:headEnd/>
            <a:tailEnd/>
          </a:ln>
          <a:effectLst/>
        </p:spPr>
      </p:pic>
      <p:sp>
        <p:nvSpPr>
          <p:cNvPr id="7"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41402" y="6483537"/>
            <a:ext cx="2743200" cy="365125"/>
          </a:xfrm>
        </p:spPr>
        <p:txBody>
          <a:bodyPr/>
          <a:lstStyle/>
          <a:p>
            <a:r>
              <a:rPr kumimoji="1" lang="en-US" altLang="zh-CN" dirty="0"/>
              <a:t>8.7.3 </a:t>
            </a:r>
            <a:r>
              <a:rPr kumimoji="1" lang="zh-CN" altLang="en-US" dirty="0"/>
              <a:t>入侵检测系统</a:t>
            </a:r>
          </a:p>
        </p:txBody>
      </p:sp>
      <p:sp>
        <p:nvSpPr>
          <p:cNvPr id="9"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2"/>
            <a:ext cx="3319670" cy="365125"/>
          </a:xfrm>
        </p:spPr>
        <p:txBody>
          <a:bodyPr/>
          <a:lstStyle/>
          <a:p>
            <a:fld id="{8D4D1E41-7A09-AB4A-A4E1-09765ADA2698}" type="slidenum">
              <a:rPr kumimoji="1" lang="zh-CN" altLang="en-US" smtClean="0"/>
              <a:pPr/>
              <a:t>182</a:t>
            </a:fld>
            <a:endParaRPr kumimoji="1" lang="zh-CN" altLang="en-US" dirty="0"/>
          </a:p>
        </p:txBody>
      </p:sp>
    </p:spTree>
    <p:extLst>
      <p:ext uri="{BB962C8B-B14F-4D97-AF65-F5344CB8AC3E}">
        <p14:creationId xmlns:p14="http://schemas.microsoft.com/office/powerpoint/2010/main" val="312565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5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zh-CN" altLang="en-US" dirty="0"/>
              <a:t>入侵检测</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5131205"/>
          </a:xfrm>
        </p:spPr>
        <p:txBody>
          <a:bodyPr>
            <a:normAutofit fontScale="92500"/>
          </a:bodyPr>
          <a:lstStyle/>
          <a:p>
            <a:pPr algn="l"/>
            <a:r>
              <a:rPr kumimoji="1" lang="zh-CN" altLang="en-US" dirty="0"/>
              <a:t>入侵检测系统的架构</a:t>
            </a:r>
            <a:endParaRPr kumimoji="1" lang="en-US" altLang="zh-CN" dirty="0"/>
          </a:p>
          <a:p>
            <a:pPr algn="l"/>
            <a:endParaRPr kumimoji="1" lang="en-US" altLang="zh-CN" dirty="0"/>
          </a:p>
          <a:p>
            <a:pPr algn="l"/>
            <a:endParaRPr kumimoji="1" lang="en-US" altLang="zh-CN" dirty="0"/>
          </a:p>
          <a:p>
            <a:pPr algn="l"/>
            <a:endParaRPr kumimoji="1" lang="en-US" altLang="zh-CN" dirty="0"/>
          </a:p>
          <a:p>
            <a:pPr algn="l"/>
            <a:endParaRPr kumimoji="1" lang="en-US" altLang="zh-CN" dirty="0"/>
          </a:p>
          <a:p>
            <a:pPr algn="l"/>
            <a:endParaRPr kumimoji="1" lang="en-US" altLang="zh-CN" dirty="0"/>
          </a:p>
          <a:p>
            <a:pPr algn="l"/>
            <a:endParaRPr kumimoji="1" lang="zh-CN" altLang="en-US" dirty="0"/>
          </a:p>
          <a:p>
            <a:pPr lvl="1"/>
            <a:r>
              <a:rPr lang="zh-CN" altLang="en-US" b="0" i="0" dirty="0">
                <a:solidFill>
                  <a:srgbClr val="333333"/>
                </a:solidFill>
                <a:effectLst/>
                <a:latin typeface="-apple-system"/>
              </a:rPr>
              <a:t>事件产生器：从整个计算环境中获得事件，并向系统的其他部分提供此事件</a:t>
            </a:r>
          </a:p>
          <a:p>
            <a:pPr lvl="1"/>
            <a:r>
              <a:rPr lang="zh-CN" altLang="en-US" b="0" i="0" dirty="0">
                <a:solidFill>
                  <a:srgbClr val="333333"/>
                </a:solidFill>
                <a:effectLst/>
                <a:latin typeface="-apple-system"/>
              </a:rPr>
              <a:t>事件分析器：分析数据，发现危险、异常事件，通知响应单元</a:t>
            </a:r>
          </a:p>
          <a:p>
            <a:pPr lvl="1"/>
            <a:r>
              <a:rPr lang="zh-CN" altLang="en-US" b="0" i="0" dirty="0">
                <a:solidFill>
                  <a:srgbClr val="333333"/>
                </a:solidFill>
                <a:effectLst/>
                <a:latin typeface="-apple-system"/>
              </a:rPr>
              <a:t>响应单元：对分析结果作出反应</a:t>
            </a:r>
          </a:p>
          <a:p>
            <a:pPr lvl="1"/>
            <a:r>
              <a:rPr lang="zh-CN" altLang="en-US" b="0" i="0" dirty="0">
                <a:solidFill>
                  <a:srgbClr val="333333"/>
                </a:solidFill>
                <a:effectLst/>
                <a:latin typeface="-apple-system"/>
              </a:rPr>
              <a:t>事件数据库：存放各种中间和最终数据</a:t>
            </a:r>
          </a:p>
          <a:p>
            <a:pPr>
              <a:lnSpc>
                <a:spcPct val="120000"/>
              </a:lnSpc>
            </a:pPr>
            <a:endParaRPr kumimoji="1" lang="zh-CN" altLang="en-US" dirty="0"/>
          </a:p>
        </p:txBody>
      </p:sp>
      <p:grpSp>
        <p:nvGrpSpPr>
          <p:cNvPr id="7" name="组合 6"/>
          <p:cNvGrpSpPr/>
          <p:nvPr/>
        </p:nvGrpSpPr>
        <p:grpSpPr>
          <a:xfrm>
            <a:off x="939373" y="1836667"/>
            <a:ext cx="10884492" cy="2678771"/>
            <a:chOff x="1737739" y="1836668"/>
            <a:chExt cx="8867416" cy="2228968"/>
          </a:xfrm>
        </p:grpSpPr>
        <p:pic>
          <p:nvPicPr>
            <p:cNvPr id="1026" name="Picture 2">
              <a:extLst>
                <a:ext uri="{FF2B5EF4-FFF2-40B4-BE49-F238E27FC236}">
                  <a16:creationId xmlns:a16="http://schemas.microsoft.com/office/drawing/2014/main" id="{9A10A042-6CFB-4046-938B-74A9AF25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739" y="1836668"/>
              <a:ext cx="8388291" cy="222896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389856" y="3808429"/>
              <a:ext cx="2215299" cy="2572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79110" y="6489302"/>
            <a:ext cx="2743200" cy="365125"/>
          </a:xfrm>
        </p:spPr>
        <p:txBody>
          <a:bodyPr/>
          <a:lstStyle/>
          <a:p>
            <a:r>
              <a:rPr kumimoji="1" lang="en-US" altLang="zh-CN" dirty="0"/>
              <a:t>8.7.3 </a:t>
            </a:r>
            <a:r>
              <a:rPr kumimoji="1" lang="zh-CN" altLang="en-US" dirty="0"/>
              <a:t>入侵检测系统</a:t>
            </a:r>
          </a:p>
        </p:txBody>
      </p:sp>
      <p:sp>
        <p:nvSpPr>
          <p:cNvPr id="10"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77683"/>
            <a:ext cx="3319670" cy="365125"/>
          </a:xfrm>
        </p:spPr>
        <p:txBody>
          <a:bodyPr/>
          <a:lstStyle/>
          <a:p>
            <a:fld id="{8D4D1E41-7A09-AB4A-A4E1-09765ADA2698}" type="slidenum">
              <a:rPr kumimoji="1" lang="zh-CN" altLang="en-US" smtClean="0"/>
              <a:pPr/>
              <a:t>183</a:t>
            </a:fld>
            <a:endParaRPr kumimoji="1" lang="zh-CN" altLang="en-US" dirty="0"/>
          </a:p>
        </p:txBody>
      </p:sp>
    </p:spTree>
    <p:extLst>
      <p:ext uri="{BB962C8B-B14F-4D97-AF65-F5344CB8AC3E}">
        <p14:creationId xmlns:p14="http://schemas.microsoft.com/office/powerpoint/2010/main" val="28872864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zh-CN" altLang="en-US" dirty="0"/>
              <a:t>入侵检测</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5131205"/>
          </a:xfrm>
        </p:spPr>
        <p:txBody>
          <a:bodyPr>
            <a:normAutofit/>
          </a:bodyPr>
          <a:lstStyle/>
          <a:p>
            <a:pPr algn="l"/>
            <a:r>
              <a:rPr kumimoji="1" lang="zh-CN" altLang="en-US" dirty="0"/>
              <a:t>入侵检测系统的工作流程</a:t>
            </a:r>
          </a:p>
          <a:p>
            <a:pPr>
              <a:lnSpc>
                <a:spcPct val="120000"/>
              </a:lnSpc>
            </a:pPr>
            <a:endParaRPr kumimoji="1" lang="zh-CN" altLang="en-US" dirty="0"/>
          </a:p>
        </p:txBody>
      </p:sp>
      <p:grpSp>
        <p:nvGrpSpPr>
          <p:cNvPr id="7" name="组合 6"/>
          <p:cNvGrpSpPr/>
          <p:nvPr/>
        </p:nvGrpSpPr>
        <p:grpSpPr>
          <a:xfrm>
            <a:off x="0" y="1975018"/>
            <a:ext cx="6004874" cy="4300401"/>
            <a:chOff x="838200" y="2055949"/>
            <a:chExt cx="8541470" cy="4300401"/>
          </a:xfrm>
        </p:grpSpPr>
        <p:pic>
          <p:nvPicPr>
            <p:cNvPr id="2050" name="Picture 2">
              <a:extLst>
                <a:ext uri="{FF2B5EF4-FFF2-40B4-BE49-F238E27FC236}">
                  <a16:creationId xmlns:a16="http://schemas.microsoft.com/office/drawing/2014/main" id="{76BA1A58-EAF8-46DE-B1CA-C33E7F984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5949"/>
              <a:ext cx="8423246" cy="43004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456602" y="6108569"/>
              <a:ext cx="1923068" cy="2477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6004874" y="4883085"/>
            <a:ext cx="424206" cy="369332"/>
          </a:xfrm>
          <a:prstGeom prst="rect">
            <a:avLst/>
          </a:prstGeom>
          <a:noFill/>
        </p:spPr>
        <p:txBody>
          <a:bodyPr wrap="square" rtlCol="0">
            <a:spAutoFit/>
          </a:bodyPr>
          <a:lstStyle/>
          <a:p>
            <a:r>
              <a:rPr lang="en-US" altLang="zh-CN" dirty="0"/>
              <a:t>N</a:t>
            </a:r>
            <a:endParaRPr lang="zh-CN" altLang="en-US" dirty="0"/>
          </a:p>
        </p:txBody>
      </p:sp>
      <p:sp>
        <p:nvSpPr>
          <p:cNvPr id="10" name="TextBox 9"/>
          <p:cNvSpPr txBox="1"/>
          <p:nvPr/>
        </p:nvSpPr>
        <p:spPr>
          <a:xfrm>
            <a:off x="2955774" y="5440728"/>
            <a:ext cx="424206" cy="369332"/>
          </a:xfrm>
          <a:prstGeom prst="rect">
            <a:avLst/>
          </a:prstGeom>
          <a:noFill/>
        </p:spPr>
        <p:txBody>
          <a:bodyPr wrap="square" rtlCol="0">
            <a:spAutoFit/>
          </a:bodyPr>
          <a:lstStyle/>
          <a:p>
            <a:r>
              <a:rPr lang="en-US" altLang="zh-CN" dirty="0"/>
              <a:t>Y</a:t>
            </a:r>
            <a:endParaRPr lang="zh-CN" altLang="en-US" dirty="0"/>
          </a:p>
        </p:txBody>
      </p:sp>
      <p:graphicFrame>
        <p:nvGraphicFramePr>
          <p:cNvPr id="12" name="表格 11"/>
          <p:cNvGraphicFramePr>
            <a:graphicFrameLocks noGrp="1"/>
          </p:cNvGraphicFramePr>
          <p:nvPr/>
        </p:nvGraphicFramePr>
        <p:xfrm>
          <a:off x="5921759" y="1894788"/>
          <a:ext cx="6171412" cy="4482153"/>
        </p:xfrm>
        <a:graphic>
          <a:graphicData uri="http://schemas.openxmlformats.org/drawingml/2006/table">
            <a:tbl>
              <a:tblPr firstRow="1" bandRow="1">
                <a:tableStyleId>{5C22544A-7EE6-4342-B048-85BDC9FD1C3A}</a:tableStyleId>
              </a:tblPr>
              <a:tblGrid>
                <a:gridCol w="925466">
                  <a:extLst>
                    <a:ext uri="{9D8B030D-6E8A-4147-A177-3AD203B41FA5}">
                      <a16:colId xmlns:a16="http://schemas.microsoft.com/office/drawing/2014/main" val="20000"/>
                    </a:ext>
                  </a:extLst>
                </a:gridCol>
                <a:gridCol w="2526620">
                  <a:extLst>
                    <a:ext uri="{9D8B030D-6E8A-4147-A177-3AD203B41FA5}">
                      <a16:colId xmlns:a16="http://schemas.microsoft.com/office/drawing/2014/main" val="20001"/>
                    </a:ext>
                  </a:extLst>
                </a:gridCol>
                <a:gridCol w="2719326">
                  <a:extLst>
                    <a:ext uri="{9D8B030D-6E8A-4147-A177-3AD203B41FA5}">
                      <a16:colId xmlns:a16="http://schemas.microsoft.com/office/drawing/2014/main" val="20002"/>
                    </a:ext>
                  </a:extLst>
                </a:gridCol>
              </a:tblGrid>
              <a:tr h="781270">
                <a:tc>
                  <a:txBody>
                    <a:bodyPr/>
                    <a:lstStyle/>
                    <a:p>
                      <a:pPr algn="ctr"/>
                      <a:r>
                        <a:rPr lang="zh-CN" altLang="en-US" sz="2000" dirty="0">
                          <a:latin typeface="微软雅黑" pitchFamily="34" charset="-122"/>
                          <a:ea typeface="微软雅黑" pitchFamily="34" charset="-122"/>
                        </a:rPr>
                        <a:t>分析引擎</a:t>
                      </a:r>
                    </a:p>
                  </a:txBody>
                  <a:tcPr/>
                </a:tc>
                <a:tc>
                  <a:txBody>
                    <a:bodyPr/>
                    <a:lstStyle/>
                    <a:p>
                      <a:pPr algn="ctr"/>
                      <a:r>
                        <a:rPr lang="zh-CN" altLang="en-US" sz="2000" dirty="0">
                          <a:latin typeface="微软雅黑" pitchFamily="34" charset="-122"/>
                          <a:ea typeface="微软雅黑" pitchFamily="34" charset="-122"/>
                        </a:rPr>
                        <a:t>误用检测技术</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kern="1200" dirty="0">
                          <a:solidFill>
                            <a:schemeClr val="lt1"/>
                          </a:solidFill>
                          <a:latin typeface="微软雅黑" pitchFamily="34" charset="-122"/>
                          <a:ea typeface="微软雅黑" pitchFamily="34" charset="-122"/>
                          <a:cs typeface="+mn-cs"/>
                        </a:rPr>
                        <a:t>异常检测技术</a:t>
                      </a:r>
                    </a:p>
                  </a:txBody>
                  <a:tcPr/>
                </a:tc>
                <a:extLst>
                  <a:ext uri="{0D108BD9-81ED-4DB2-BD59-A6C34878D82A}">
                    <a16:rowId xmlns:a16="http://schemas.microsoft.com/office/drawing/2014/main" val="10000"/>
                  </a:ext>
                </a:extLst>
              </a:tr>
              <a:tr h="515581">
                <a:tc>
                  <a:txBody>
                    <a:bodyPr/>
                    <a:lstStyle/>
                    <a:p>
                      <a:pPr algn="ctr"/>
                      <a:r>
                        <a:rPr lang="zh-CN" altLang="en-US" sz="2000" dirty="0">
                          <a:latin typeface="微软雅黑" pitchFamily="34" charset="-122"/>
                          <a:ea typeface="微软雅黑" pitchFamily="34" charset="-122"/>
                        </a:rPr>
                        <a:t>原理</a:t>
                      </a:r>
                    </a:p>
                  </a:txBody>
                  <a:tcPr/>
                </a:tc>
                <a:tc>
                  <a:txBody>
                    <a:bodyPr/>
                    <a:lstStyle/>
                    <a:p>
                      <a:r>
                        <a:rPr lang="zh-CN" altLang="en-US" sz="2000" b="0" i="0" kern="1200" dirty="0">
                          <a:solidFill>
                            <a:schemeClr val="dk1"/>
                          </a:solidFill>
                          <a:latin typeface="微软雅黑" pitchFamily="34" charset="-122"/>
                          <a:ea typeface="微软雅黑" pitchFamily="34" charset="-122"/>
                          <a:cs typeface="+mn-cs"/>
                        </a:rPr>
                        <a:t>基于模式匹配</a:t>
                      </a:r>
                      <a:endParaRPr lang="zh-CN" altLang="en-US" sz="2000" dirty="0">
                        <a:latin typeface="微软雅黑" pitchFamily="34" charset="-122"/>
                        <a:ea typeface="微软雅黑" pitchFamily="34" charset="-122"/>
                      </a:endParaRPr>
                    </a:p>
                  </a:txBody>
                  <a:tcPr/>
                </a:tc>
                <a:tc>
                  <a:txBody>
                    <a:bodyPr/>
                    <a:lstStyle/>
                    <a:p>
                      <a:r>
                        <a:rPr lang="zh-CN" altLang="en-US" sz="2000" b="0" i="0" kern="1200" dirty="0">
                          <a:solidFill>
                            <a:schemeClr val="dk1"/>
                          </a:solidFill>
                          <a:latin typeface="微软雅黑" pitchFamily="34" charset="-122"/>
                          <a:ea typeface="微软雅黑" pitchFamily="34" charset="-122"/>
                          <a:cs typeface="+mn-cs"/>
                        </a:rPr>
                        <a:t>基于统计分析原理</a:t>
                      </a:r>
                      <a:endParaRPr lang="zh-CN" altLang="en-US" sz="2000" dirty="0">
                        <a:latin typeface="微软雅黑" pitchFamily="34" charset="-122"/>
                        <a:ea typeface="微软雅黑" pitchFamily="34" charset="-122"/>
                      </a:endParaRPr>
                    </a:p>
                  </a:txBody>
                  <a:tcPr/>
                </a:tc>
                <a:extLst>
                  <a:ext uri="{0D108BD9-81ED-4DB2-BD59-A6C34878D82A}">
                    <a16:rowId xmlns:a16="http://schemas.microsoft.com/office/drawing/2014/main" val="10001"/>
                  </a:ext>
                </a:extLst>
              </a:tr>
              <a:tr h="889907">
                <a:tc>
                  <a:txBody>
                    <a:bodyPr/>
                    <a:lstStyle/>
                    <a:p>
                      <a:pPr algn="ctr"/>
                      <a:r>
                        <a:rPr lang="zh-CN" altLang="en-US" sz="2000" dirty="0">
                          <a:latin typeface="微软雅黑" pitchFamily="34" charset="-122"/>
                          <a:ea typeface="微软雅黑" pitchFamily="34" charset="-122"/>
                        </a:rPr>
                        <a:t>知识库</a:t>
                      </a:r>
                    </a:p>
                  </a:txBody>
                  <a:tcPr/>
                </a:tc>
                <a:tc>
                  <a:txBody>
                    <a:bodyPr/>
                    <a:lstStyle/>
                    <a:p>
                      <a:r>
                        <a:rPr lang="zh-CN" altLang="en-US" sz="2000" b="0" i="0" kern="1200" dirty="0">
                          <a:solidFill>
                            <a:schemeClr val="dk1"/>
                          </a:solidFill>
                          <a:latin typeface="微软雅黑" pitchFamily="34" charset="-122"/>
                          <a:ea typeface="微软雅黑" pitchFamily="34" charset="-122"/>
                          <a:cs typeface="+mn-cs"/>
                        </a:rPr>
                        <a:t>建立入侵行为模型</a:t>
                      </a:r>
                      <a:r>
                        <a:rPr lang="en-US" altLang="zh-CN" sz="2000" b="0" i="0" kern="1200" dirty="0">
                          <a:solidFill>
                            <a:schemeClr val="dk1"/>
                          </a:solidFill>
                          <a:latin typeface="微软雅黑" pitchFamily="34" charset="-122"/>
                          <a:ea typeface="微软雅黑" pitchFamily="34" charset="-122"/>
                          <a:cs typeface="+mn-cs"/>
                        </a:rPr>
                        <a:t>(</a:t>
                      </a:r>
                      <a:r>
                        <a:rPr lang="zh-CN" altLang="en-US" sz="2000" b="0" i="0" kern="1200" dirty="0">
                          <a:solidFill>
                            <a:schemeClr val="dk1"/>
                          </a:solidFill>
                          <a:latin typeface="微软雅黑" pitchFamily="34" charset="-122"/>
                          <a:ea typeface="微软雅黑" pitchFamily="34" charset="-122"/>
                          <a:cs typeface="+mn-cs"/>
                        </a:rPr>
                        <a:t>攻击特征</a:t>
                      </a:r>
                      <a:r>
                        <a:rPr lang="en-US" altLang="zh-CN" sz="2000" b="0" i="0" kern="1200" dirty="0">
                          <a:solidFill>
                            <a:schemeClr val="dk1"/>
                          </a:solidFill>
                          <a:latin typeface="微软雅黑" pitchFamily="34" charset="-122"/>
                          <a:ea typeface="微软雅黑" pitchFamily="34" charset="-122"/>
                          <a:cs typeface="+mn-cs"/>
                        </a:rPr>
                        <a:t>)</a:t>
                      </a:r>
                      <a:endParaRPr lang="zh-CN" altLang="en-US" sz="2000" dirty="0">
                        <a:latin typeface="微软雅黑" pitchFamily="34" charset="-122"/>
                        <a:ea typeface="微软雅黑" pitchFamily="34" charset="-122"/>
                      </a:endParaRPr>
                    </a:p>
                  </a:txBody>
                  <a:tcPr/>
                </a:tc>
                <a:tc>
                  <a:txBody>
                    <a:bodyPr/>
                    <a:lstStyle/>
                    <a:p>
                      <a:r>
                        <a:rPr lang="zh-CN" altLang="en-US" sz="2000" b="0" i="0" kern="1200" dirty="0">
                          <a:solidFill>
                            <a:schemeClr val="dk1"/>
                          </a:solidFill>
                          <a:latin typeface="微软雅黑" pitchFamily="34" charset="-122"/>
                          <a:ea typeface="微软雅黑" pitchFamily="34" charset="-122"/>
                          <a:cs typeface="+mn-cs"/>
                        </a:rPr>
                        <a:t>总结正常操作应该具有的特征（用户轮廓）</a:t>
                      </a:r>
                      <a:endParaRPr lang="zh-CN" altLang="en-US" sz="2000" dirty="0">
                        <a:latin typeface="微软雅黑" pitchFamily="34" charset="-122"/>
                        <a:ea typeface="微软雅黑" pitchFamily="34" charset="-122"/>
                      </a:endParaRPr>
                    </a:p>
                  </a:txBody>
                  <a:tcPr/>
                </a:tc>
                <a:extLst>
                  <a:ext uri="{0D108BD9-81ED-4DB2-BD59-A6C34878D82A}">
                    <a16:rowId xmlns:a16="http://schemas.microsoft.com/office/drawing/2014/main" val="10002"/>
                  </a:ext>
                </a:extLst>
              </a:tr>
              <a:tr h="515581">
                <a:tc>
                  <a:txBody>
                    <a:bodyPr/>
                    <a:lstStyle/>
                    <a:p>
                      <a:pPr algn="ctr"/>
                      <a:r>
                        <a:rPr lang="zh-CN" altLang="en-US" sz="2000" b="0" i="0" kern="1200" dirty="0">
                          <a:solidFill>
                            <a:schemeClr val="dk1"/>
                          </a:solidFill>
                          <a:latin typeface="微软雅黑" pitchFamily="34" charset="-122"/>
                          <a:ea typeface="微软雅黑" pitchFamily="34" charset="-122"/>
                          <a:cs typeface="+mn-cs"/>
                        </a:rPr>
                        <a:t>指标</a:t>
                      </a:r>
                      <a:endParaRPr lang="zh-CN" altLang="en-US" sz="2000" dirty="0">
                        <a:latin typeface="微软雅黑" pitchFamily="34" charset="-122"/>
                        <a:ea typeface="微软雅黑" pitchFamily="34" charset="-122"/>
                      </a:endParaRPr>
                    </a:p>
                  </a:txBody>
                  <a:tcPr/>
                </a:tc>
                <a:tc>
                  <a:txBody>
                    <a:bodyPr/>
                    <a:lstStyle/>
                    <a:p>
                      <a:r>
                        <a:rPr lang="zh-CN" altLang="en-US" sz="2000" b="0" i="0" kern="1200" dirty="0">
                          <a:solidFill>
                            <a:schemeClr val="dk1"/>
                          </a:solidFill>
                          <a:latin typeface="微软雅黑" pitchFamily="34" charset="-122"/>
                          <a:ea typeface="微软雅黑" pitchFamily="34" charset="-122"/>
                          <a:cs typeface="+mn-cs"/>
                        </a:rPr>
                        <a:t>误报率低、漏报率高</a:t>
                      </a:r>
                      <a:endParaRPr lang="zh-CN" altLang="en-US" sz="2000" dirty="0">
                        <a:latin typeface="微软雅黑" pitchFamily="34" charset="-122"/>
                        <a:ea typeface="微软雅黑" pitchFamily="34" charset="-122"/>
                      </a:endParaRPr>
                    </a:p>
                  </a:txBody>
                  <a:tcPr/>
                </a:tc>
                <a:tc>
                  <a:txBody>
                    <a:bodyPr/>
                    <a:lstStyle/>
                    <a:p>
                      <a:r>
                        <a:rPr lang="zh-CN" altLang="en-US" sz="2000" b="0" i="0" kern="1200" dirty="0">
                          <a:solidFill>
                            <a:schemeClr val="dk1"/>
                          </a:solidFill>
                          <a:latin typeface="微软雅黑" pitchFamily="34" charset="-122"/>
                          <a:ea typeface="微软雅黑" pitchFamily="34" charset="-122"/>
                          <a:cs typeface="+mn-cs"/>
                        </a:rPr>
                        <a:t>漏报率低，误报率高</a:t>
                      </a:r>
                      <a:endParaRPr lang="zh-CN" altLang="en-US" sz="2000" dirty="0">
                        <a:latin typeface="微软雅黑" pitchFamily="34" charset="-122"/>
                        <a:ea typeface="微软雅黑" pitchFamily="34" charset="-122"/>
                      </a:endParaRPr>
                    </a:p>
                  </a:txBody>
                  <a:tcPr/>
                </a:tc>
                <a:extLst>
                  <a:ext uri="{0D108BD9-81ED-4DB2-BD59-A6C34878D82A}">
                    <a16:rowId xmlns:a16="http://schemas.microsoft.com/office/drawing/2014/main" val="10003"/>
                  </a:ext>
                </a:extLst>
              </a:tr>
              <a:tr h="889907">
                <a:tc>
                  <a:txBody>
                    <a:bodyPr/>
                    <a:lstStyle/>
                    <a:p>
                      <a:pPr algn="ctr"/>
                      <a:r>
                        <a:rPr lang="zh-CN" altLang="en-US" sz="2000" dirty="0">
                          <a:latin typeface="微软雅黑" pitchFamily="34" charset="-122"/>
                          <a:ea typeface="微软雅黑" pitchFamily="34" charset="-122"/>
                        </a:rPr>
                        <a:t>优点</a:t>
                      </a:r>
                    </a:p>
                  </a:txBody>
                  <a:tcPr/>
                </a:tc>
                <a:tc>
                  <a:txBody>
                    <a:bodyPr/>
                    <a:lstStyle/>
                    <a:p>
                      <a:r>
                        <a:rPr lang="zh-CN" altLang="en-US" sz="2000" b="0" i="0" kern="1200" dirty="0">
                          <a:solidFill>
                            <a:schemeClr val="dk1"/>
                          </a:solidFill>
                          <a:latin typeface="微软雅黑" pitchFamily="34" charset="-122"/>
                          <a:ea typeface="微软雅黑" pitchFamily="34" charset="-122"/>
                          <a:cs typeface="+mn-cs"/>
                        </a:rPr>
                        <a:t>准确率高、算法简单</a:t>
                      </a:r>
                      <a:endParaRPr lang="zh-CN" altLang="en-US" sz="2000" dirty="0">
                        <a:latin typeface="微软雅黑" pitchFamily="34" charset="-122"/>
                        <a:ea typeface="微软雅黑" pitchFamily="34" charset="-122"/>
                      </a:endParaRPr>
                    </a:p>
                  </a:txBody>
                  <a:tcPr/>
                </a:tc>
                <a:tc>
                  <a:txBody>
                    <a:bodyPr/>
                    <a:lstStyle/>
                    <a:p>
                      <a:r>
                        <a:rPr lang="zh-CN" altLang="en-US" sz="2000" b="0" i="0" kern="1200" dirty="0">
                          <a:solidFill>
                            <a:schemeClr val="dk1"/>
                          </a:solidFill>
                          <a:latin typeface="微软雅黑" pitchFamily="34" charset="-122"/>
                          <a:ea typeface="微软雅黑" pitchFamily="34" charset="-122"/>
                          <a:cs typeface="+mn-cs"/>
                        </a:rPr>
                        <a:t>可检测未知攻击，自适应、自学习能力</a:t>
                      </a:r>
                      <a:endParaRPr lang="zh-CN" altLang="en-US" sz="2000" dirty="0">
                        <a:latin typeface="微软雅黑" pitchFamily="34" charset="-122"/>
                        <a:ea typeface="微软雅黑" pitchFamily="34" charset="-122"/>
                      </a:endParaRPr>
                    </a:p>
                  </a:txBody>
                  <a:tcPr/>
                </a:tc>
                <a:extLst>
                  <a:ext uri="{0D108BD9-81ED-4DB2-BD59-A6C34878D82A}">
                    <a16:rowId xmlns:a16="http://schemas.microsoft.com/office/drawing/2014/main" val="10004"/>
                  </a:ext>
                </a:extLst>
              </a:tr>
              <a:tr h="889907">
                <a:tc>
                  <a:txBody>
                    <a:bodyPr/>
                    <a:lstStyle/>
                    <a:p>
                      <a:pPr algn="ctr"/>
                      <a:r>
                        <a:rPr lang="zh-CN" altLang="en-US" sz="2000" dirty="0">
                          <a:latin typeface="微软雅黑" pitchFamily="34" charset="-122"/>
                          <a:ea typeface="微软雅黑" pitchFamily="34" charset="-122"/>
                        </a:rPr>
                        <a:t>缺点</a:t>
                      </a:r>
                    </a:p>
                  </a:txBody>
                  <a:tcPr/>
                </a:tc>
                <a:tc>
                  <a:txBody>
                    <a:bodyPr/>
                    <a:lstStyle/>
                    <a:p>
                      <a:r>
                        <a:rPr lang="zh-CN" altLang="en-US" sz="2000" b="0" i="0" kern="1200" dirty="0">
                          <a:solidFill>
                            <a:schemeClr val="dk1"/>
                          </a:solidFill>
                          <a:latin typeface="微软雅黑" pitchFamily="34" charset="-122"/>
                          <a:ea typeface="微软雅黑" pitchFamily="34" charset="-122"/>
                          <a:cs typeface="+mn-cs"/>
                        </a:rPr>
                        <a:t>特征库要不断更新、无法检测新的入侵</a:t>
                      </a:r>
                      <a:endParaRPr lang="zh-CN" altLang="en-US" sz="2000" dirty="0">
                        <a:latin typeface="微软雅黑" pitchFamily="34" charset="-122"/>
                        <a:ea typeface="微软雅黑" pitchFamily="34" charset="-122"/>
                      </a:endParaRPr>
                    </a:p>
                  </a:txBody>
                  <a:tcPr/>
                </a:tc>
                <a:tc>
                  <a:txBody>
                    <a:bodyPr/>
                    <a:lstStyle/>
                    <a:p>
                      <a:r>
                        <a:rPr lang="zh-CN" altLang="en-US" sz="2000" b="0" i="0" kern="1200" dirty="0">
                          <a:solidFill>
                            <a:schemeClr val="dk1"/>
                          </a:solidFill>
                          <a:latin typeface="微软雅黑" pitchFamily="34" charset="-122"/>
                          <a:ea typeface="微软雅黑" pitchFamily="34" charset="-122"/>
                          <a:cs typeface="+mn-cs"/>
                        </a:rPr>
                        <a:t>正常行为特征、统计算法、统计点的选择</a:t>
                      </a:r>
                      <a:endParaRPr lang="zh-CN" altLang="en-US" sz="2000" dirty="0">
                        <a:latin typeface="微软雅黑" pitchFamily="34" charset="-122"/>
                        <a:ea typeface="微软雅黑" pitchFamily="34" charset="-122"/>
                      </a:endParaRPr>
                    </a:p>
                  </a:txBody>
                  <a:tcPr/>
                </a:tc>
                <a:extLst>
                  <a:ext uri="{0D108BD9-81ED-4DB2-BD59-A6C34878D82A}">
                    <a16:rowId xmlns:a16="http://schemas.microsoft.com/office/drawing/2014/main" val="10005"/>
                  </a:ext>
                </a:extLst>
              </a:tr>
            </a:tbl>
          </a:graphicData>
        </a:graphic>
      </p:graphicFrame>
      <p:sp>
        <p:nvSpPr>
          <p:cNvPr id="13"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503483"/>
            <a:ext cx="2743200" cy="365125"/>
          </a:xfrm>
        </p:spPr>
        <p:txBody>
          <a:bodyPr/>
          <a:lstStyle/>
          <a:p>
            <a:r>
              <a:rPr kumimoji="1" lang="en-US" altLang="zh-CN" dirty="0"/>
              <a:t>8.7.3 </a:t>
            </a:r>
            <a:r>
              <a:rPr kumimoji="1" lang="zh-CN" altLang="en-US" dirty="0"/>
              <a:t>入侵检测系统</a:t>
            </a:r>
          </a:p>
        </p:txBody>
      </p:sp>
      <p:sp>
        <p:nvSpPr>
          <p:cNvPr id="14"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3"/>
            <a:ext cx="3319670" cy="365125"/>
          </a:xfrm>
        </p:spPr>
        <p:txBody>
          <a:bodyPr/>
          <a:lstStyle/>
          <a:p>
            <a:fld id="{8D4D1E41-7A09-AB4A-A4E1-09765ADA2698}" type="slidenum">
              <a:rPr kumimoji="1" lang="zh-CN" altLang="en-US" smtClean="0"/>
              <a:pPr/>
              <a:t>184</a:t>
            </a:fld>
            <a:endParaRPr kumimoji="1" lang="zh-CN" altLang="en-US" dirty="0"/>
          </a:p>
        </p:txBody>
      </p:sp>
    </p:spTree>
    <p:extLst>
      <p:ext uri="{BB962C8B-B14F-4D97-AF65-F5344CB8AC3E}">
        <p14:creationId xmlns:p14="http://schemas.microsoft.com/office/powerpoint/2010/main" val="16633434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pPr>
              <a:lnSpc>
                <a:spcPct val="120000"/>
              </a:lnSpc>
            </a:pPr>
            <a:r>
              <a:rPr kumimoji="1" lang="zh-CN" altLang="en-US" dirty="0"/>
              <a:t>入侵检测</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5131205"/>
          </a:xfrm>
        </p:spPr>
        <p:txBody>
          <a:bodyPr>
            <a:normAutofit/>
          </a:bodyPr>
          <a:lstStyle/>
          <a:p>
            <a:r>
              <a:rPr kumimoji="1" lang="zh-CN" altLang="en-US" dirty="0"/>
              <a:t>入侵检测技术</a:t>
            </a:r>
            <a:r>
              <a:rPr kumimoji="1" lang="en-US" altLang="zh-CN" dirty="0"/>
              <a:t>--IDS </a:t>
            </a:r>
            <a:r>
              <a:rPr kumimoji="1" lang="en-US" altLang="zh-CN" dirty="0" err="1"/>
              <a:t>vs</a:t>
            </a:r>
            <a:r>
              <a:rPr kumimoji="1" lang="en-US" altLang="zh-CN" dirty="0"/>
              <a:t> IPS </a:t>
            </a:r>
            <a:r>
              <a:rPr kumimoji="1" lang="en-US" altLang="zh-CN" dirty="0" err="1"/>
              <a:t>vs</a:t>
            </a:r>
            <a:r>
              <a:rPr kumimoji="1" lang="en-US" altLang="zh-CN" dirty="0"/>
              <a:t> FW </a:t>
            </a:r>
            <a:r>
              <a:rPr kumimoji="1" lang="en-US" altLang="zh-CN" dirty="0" err="1"/>
              <a:t>vs</a:t>
            </a:r>
            <a:r>
              <a:rPr kumimoji="1" lang="en-US" altLang="zh-CN" dirty="0"/>
              <a:t> WAF</a:t>
            </a:r>
          </a:p>
        </p:txBody>
      </p:sp>
      <p:graphicFrame>
        <p:nvGraphicFramePr>
          <p:cNvPr id="6" name="表格 5"/>
          <p:cNvGraphicFramePr>
            <a:graphicFrameLocks noGrp="1"/>
          </p:cNvGraphicFramePr>
          <p:nvPr/>
        </p:nvGraphicFramePr>
        <p:xfrm>
          <a:off x="317693" y="2139884"/>
          <a:ext cx="11036106" cy="3789576"/>
        </p:xfrm>
        <a:graphic>
          <a:graphicData uri="http://schemas.openxmlformats.org/drawingml/2006/table">
            <a:tbl>
              <a:tblPr firstRow="1" bandRow="1">
                <a:tableStyleId>{5C22544A-7EE6-4342-B048-85BDC9FD1C3A}</a:tableStyleId>
              </a:tblPr>
              <a:tblGrid>
                <a:gridCol w="894562">
                  <a:extLst>
                    <a:ext uri="{9D8B030D-6E8A-4147-A177-3AD203B41FA5}">
                      <a16:colId xmlns:a16="http://schemas.microsoft.com/office/drawing/2014/main" val="20000"/>
                    </a:ext>
                  </a:extLst>
                </a:gridCol>
                <a:gridCol w="2530186">
                  <a:extLst>
                    <a:ext uri="{9D8B030D-6E8A-4147-A177-3AD203B41FA5}">
                      <a16:colId xmlns:a16="http://schemas.microsoft.com/office/drawing/2014/main" val="20001"/>
                    </a:ext>
                  </a:extLst>
                </a:gridCol>
                <a:gridCol w="2516957">
                  <a:extLst>
                    <a:ext uri="{9D8B030D-6E8A-4147-A177-3AD203B41FA5}">
                      <a16:colId xmlns:a16="http://schemas.microsoft.com/office/drawing/2014/main" val="20002"/>
                    </a:ext>
                  </a:extLst>
                </a:gridCol>
                <a:gridCol w="2465880">
                  <a:extLst>
                    <a:ext uri="{9D8B030D-6E8A-4147-A177-3AD203B41FA5}">
                      <a16:colId xmlns:a16="http://schemas.microsoft.com/office/drawing/2014/main" val="20003"/>
                    </a:ext>
                  </a:extLst>
                </a:gridCol>
                <a:gridCol w="2628521">
                  <a:extLst>
                    <a:ext uri="{9D8B030D-6E8A-4147-A177-3AD203B41FA5}">
                      <a16:colId xmlns:a16="http://schemas.microsoft.com/office/drawing/2014/main" val="20004"/>
                    </a:ext>
                  </a:extLst>
                </a:gridCol>
              </a:tblGrid>
              <a:tr h="830234">
                <a:tc>
                  <a:txBody>
                    <a:bodyPr/>
                    <a:lstStyle/>
                    <a:p>
                      <a:pPr algn="ctr"/>
                      <a:r>
                        <a:rPr lang="zh-CN" altLang="en-US" sz="2000" b="1" kern="1200" dirty="0">
                          <a:solidFill>
                            <a:schemeClr val="lt1"/>
                          </a:solidFill>
                          <a:latin typeface="微软雅黑" pitchFamily="34" charset="-122"/>
                          <a:ea typeface="微软雅黑" pitchFamily="34" charset="-122"/>
                          <a:cs typeface="+mn-cs"/>
                          <a:sym typeface="+mn-ea"/>
                        </a:rPr>
                        <a:t>名称</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微软雅黑" pitchFamily="34" charset="-122"/>
                          <a:ea typeface="微软雅黑" pitchFamily="34" charset="-122"/>
                          <a:sym typeface="+mn-ea"/>
                        </a:rPr>
                        <a:t>IDS</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itchFamily="34" charset="-122"/>
                          <a:ea typeface="微软雅黑" pitchFamily="34" charset="-122"/>
                          <a:sym typeface="+mn-ea"/>
                        </a:rPr>
                        <a:t>入侵检测技术</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微软雅黑" pitchFamily="34" charset="-122"/>
                          <a:ea typeface="微软雅黑" pitchFamily="34" charset="-122"/>
                          <a:sym typeface="+mn-ea"/>
                        </a:rPr>
                        <a:t>IPS</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itchFamily="34" charset="-122"/>
                          <a:ea typeface="微软雅黑" pitchFamily="34" charset="-122"/>
                          <a:sym typeface="+mn-ea"/>
                        </a:rPr>
                        <a:t>入侵防御技术</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lt1"/>
                          </a:solidFill>
                          <a:latin typeface="微软雅黑" pitchFamily="34" charset="-122"/>
                          <a:ea typeface="微软雅黑" pitchFamily="34" charset="-122"/>
                          <a:cs typeface="+mn-cs"/>
                          <a:sym typeface="+mn-ea"/>
                        </a:rPr>
                        <a:t>FW</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kern="1200" dirty="0">
                          <a:solidFill>
                            <a:schemeClr val="lt1"/>
                          </a:solidFill>
                          <a:latin typeface="微软雅黑" pitchFamily="34" charset="-122"/>
                          <a:ea typeface="微软雅黑" pitchFamily="34" charset="-122"/>
                          <a:cs typeface="+mn-cs"/>
                          <a:sym typeface="+mn-ea"/>
                        </a:rPr>
                        <a:t>防火墙</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lt1"/>
                          </a:solidFill>
                          <a:latin typeface="微软雅黑" pitchFamily="34" charset="-122"/>
                          <a:ea typeface="微软雅黑" pitchFamily="34" charset="-122"/>
                          <a:cs typeface="+mn-cs"/>
                          <a:sym typeface="+mn-ea"/>
                        </a:rPr>
                        <a:t>WAF</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lt1"/>
                          </a:solidFill>
                          <a:latin typeface="微软雅黑" pitchFamily="34" charset="-122"/>
                          <a:ea typeface="微软雅黑" pitchFamily="34" charset="-122"/>
                          <a:cs typeface="+mn-cs"/>
                          <a:sym typeface="+mn-ea"/>
                        </a:rPr>
                        <a:t>Web</a:t>
                      </a:r>
                      <a:r>
                        <a:rPr lang="zh-CN" altLang="en-US" sz="2000" b="1" kern="1200" dirty="0">
                          <a:solidFill>
                            <a:schemeClr val="lt1"/>
                          </a:solidFill>
                          <a:latin typeface="微软雅黑" pitchFamily="34" charset="-122"/>
                          <a:ea typeface="微软雅黑" pitchFamily="34" charset="-122"/>
                          <a:cs typeface="+mn-cs"/>
                          <a:sym typeface="+mn-ea"/>
                        </a:rPr>
                        <a:t>应用程序防火墙</a:t>
                      </a:r>
                    </a:p>
                  </a:txBody>
                  <a:tcPr/>
                </a:tc>
                <a:extLst>
                  <a:ext uri="{0D108BD9-81ED-4DB2-BD59-A6C34878D82A}">
                    <a16:rowId xmlns:a16="http://schemas.microsoft.com/office/drawing/2014/main" val="10000"/>
                  </a:ext>
                </a:extLst>
              </a:tr>
              <a:tr h="877222">
                <a:tc>
                  <a:txBody>
                    <a:bodyPr/>
                    <a:lstStyle/>
                    <a:p>
                      <a:pPr marL="0" algn="ctr"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网络</a:t>
                      </a:r>
                      <a:endParaRPr lang="en-US" altLang="zh-CN" sz="2000" kern="1200" dirty="0">
                        <a:solidFill>
                          <a:schemeClr val="dk1"/>
                        </a:solidFill>
                        <a:latin typeface="微软雅黑" pitchFamily="34" charset="-122"/>
                        <a:ea typeface="微软雅黑" pitchFamily="34" charset="-122"/>
                        <a:cs typeface="+mn-cs"/>
                        <a:sym typeface="+mn-ea"/>
                      </a:endParaRPr>
                    </a:p>
                    <a:p>
                      <a:pPr marL="0" algn="ctr"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布局</a:t>
                      </a:r>
                    </a:p>
                  </a:txBody>
                  <a:tcPr/>
                </a:tc>
                <a:tc>
                  <a:txBody>
                    <a:bodyPr/>
                    <a:lstStyle/>
                    <a:p>
                      <a:pPr marL="0" algn="l"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通常放置在网络的内部，与流量并行</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dk1"/>
                          </a:solidFill>
                          <a:latin typeface="微软雅黑" pitchFamily="34" charset="-122"/>
                          <a:ea typeface="微软雅黑" pitchFamily="34" charset="-122"/>
                          <a:cs typeface="+mn-cs"/>
                          <a:sym typeface="+mn-ea"/>
                        </a:rPr>
                        <a:t>通常放置在网络的内部，与网络流量串联</a:t>
                      </a:r>
                    </a:p>
                  </a:txBody>
                  <a:tcPr/>
                </a:tc>
                <a:tc>
                  <a:txBody>
                    <a:bodyPr/>
                    <a:lstStyle/>
                    <a:p>
                      <a:pPr marL="0" algn="l"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通常放置在网络的前端</a:t>
                      </a:r>
                    </a:p>
                  </a:txBody>
                  <a:tcPr/>
                </a:tc>
                <a:tc>
                  <a:txBody>
                    <a:bodyPr/>
                    <a:lstStyle/>
                    <a:p>
                      <a:pPr marL="0" algn="l"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放置在网站</a:t>
                      </a:r>
                      <a:r>
                        <a:rPr lang="en-US" altLang="zh-CN" sz="2000" kern="1200" dirty="0">
                          <a:solidFill>
                            <a:schemeClr val="dk1"/>
                          </a:solidFill>
                          <a:latin typeface="微软雅黑" pitchFamily="34" charset="-122"/>
                          <a:ea typeface="微软雅黑" pitchFamily="34" charset="-122"/>
                          <a:cs typeface="+mn-cs"/>
                          <a:sym typeface="+mn-ea"/>
                        </a:rPr>
                        <a:t>/ Web</a:t>
                      </a:r>
                      <a:r>
                        <a:rPr lang="zh-CN" altLang="en-US" sz="2000" kern="1200" dirty="0">
                          <a:solidFill>
                            <a:schemeClr val="dk1"/>
                          </a:solidFill>
                          <a:latin typeface="微软雅黑" pitchFamily="34" charset="-122"/>
                          <a:ea typeface="微软雅黑" pitchFamily="34" charset="-122"/>
                          <a:cs typeface="+mn-cs"/>
                          <a:sym typeface="+mn-ea"/>
                        </a:rPr>
                        <a:t>应用程序的前面</a:t>
                      </a:r>
                    </a:p>
                  </a:txBody>
                  <a:tcPr/>
                </a:tc>
                <a:extLst>
                  <a:ext uri="{0D108BD9-81ED-4DB2-BD59-A6C34878D82A}">
                    <a16:rowId xmlns:a16="http://schemas.microsoft.com/office/drawing/2014/main" val="10001"/>
                  </a:ext>
                </a:extLst>
              </a:tr>
              <a:tr h="1041060">
                <a:tc>
                  <a:txBody>
                    <a:bodyPr/>
                    <a:lstStyle/>
                    <a:p>
                      <a:pPr marL="0" algn="ctr"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检测</a:t>
                      </a:r>
                      <a:endParaRPr lang="en-US" altLang="zh-CN" sz="2000" kern="1200" dirty="0">
                        <a:solidFill>
                          <a:schemeClr val="dk1"/>
                        </a:solidFill>
                        <a:latin typeface="微软雅黑" pitchFamily="34" charset="-122"/>
                        <a:ea typeface="微软雅黑" pitchFamily="34" charset="-122"/>
                        <a:cs typeface="+mn-cs"/>
                        <a:sym typeface="+mn-ea"/>
                      </a:endParaRPr>
                    </a:p>
                    <a:p>
                      <a:pPr marL="0" algn="ctr"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机制</a:t>
                      </a:r>
                    </a:p>
                  </a:txBody>
                  <a:tcPr/>
                </a:tc>
                <a:tc>
                  <a:txBody>
                    <a:bodyPr/>
                    <a:lstStyle/>
                    <a:p>
                      <a:pPr marL="0" algn="l"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基于签名，基于规则，统计异常检测等</a:t>
                      </a:r>
                    </a:p>
                  </a:txBody>
                  <a:tcPr/>
                </a:tc>
                <a:tc>
                  <a:txBody>
                    <a:bodyPr/>
                    <a:lstStyle/>
                    <a:p>
                      <a:pPr marL="0" algn="l"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基于签名，基于规则，统计异常检测等</a:t>
                      </a:r>
                    </a:p>
                  </a:txBody>
                  <a:tcPr/>
                </a:tc>
                <a:tc>
                  <a:txBody>
                    <a:bodyPr/>
                    <a:lstStyle/>
                    <a:p>
                      <a:pPr marL="0" algn="l"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通常适用于传输层，以允许</a:t>
                      </a:r>
                      <a:r>
                        <a:rPr lang="en-US" altLang="zh-CN" sz="2000" kern="1200" dirty="0">
                          <a:solidFill>
                            <a:schemeClr val="dk1"/>
                          </a:solidFill>
                          <a:latin typeface="微软雅黑" pitchFamily="34" charset="-122"/>
                          <a:ea typeface="微软雅黑" pitchFamily="34" charset="-122"/>
                          <a:cs typeface="+mn-cs"/>
                          <a:sym typeface="+mn-ea"/>
                        </a:rPr>
                        <a:t>/</a:t>
                      </a:r>
                      <a:r>
                        <a:rPr lang="zh-CN" altLang="en-US" sz="2000" kern="1200" dirty="0">
                          <a:solidFill>
                            <a:schemeClr val="dk1"/>
                          </a:solidFill>
                          <a:latin typeface="微软雅黑" pitchFamily="34" charset="-122"/>
                          <a:ea typeface="微软雅黑" pitchFamily="34" charset="-122"/>
                          <a:cs typeface="+mn-cs"/>
                          <a:sym typeface="+mn-ea"/>
                        </a:rPr>
                        <a:t>阻止</a:t>
                      </a:r>
                      <a:r>
                        <a:rPr lang="en-US" altLang="zh-CN" sz="2000" kern="1200" dirty="0">
                          <a:solidFill>
                            <a:schemeClr val="dk1"/>
                          </a:solidFill>
                          <a:latin typeface="微软雅黑" pitchFamily="34" charset="-122"/>
                          <a:ea typeface="微软雅黑" pitchFamily="34" charset="-122"/>
                          <a:cs typeface="+mn-cs"/>
                          <a:sym typeface="+mn-ea"/>
                        </a:rPr>
                        <a:t>IP</a:t>
                      </a:r>
                      <a:r>
                        <a:rPr lang="zh-CN" altLang="en-US" sz="2000" kern="1200" dirty="0">
                          <a:solidFill>
                            <a:schemeClr val="dk1"/>
                          </a:solidFill>
                          <a:latin typeface="微软雅黑" pitchFamily="34" charset="-122"/>
                          <a:ea typeface="微软雅黑" pitchFamily="34" charset="-122"/>
                          <a:cs typeface="+mn-cs"/>
                          <a:sym typeface="+mn-ea"/>
                        </a:rPr>
                        <a:t>地址和端口</a:t>
                      </a:r>
                    </a:p>
                  </a:txBody>
                  <a:tcPr/>
                </a:tc>
                <a:tc>
                  <a:txBody>
                    <a:bodyPr/>
                    <a:lstStyle/>
                    <a:p>
                      <a:pPr marL="0" algn="l"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在应用程序层工作以检查</a:t>
                      </a:r>
                      <a:r>
                        <a:rPr lang="en-US" altLang="zh-CN" sz="2000" kern="1200" dirty="0">
                          <a:solidFill>
                            <a:schemeClr val="dk1"/>
                          </a:solidFill>
                          <a:latin typeface="微软雅黑" pitchFamily="34" charset="-122"/>
                          <a:ea typeface="微软雅黑" pitchFamily="34" charset="-122"/>
                          <a:cs typeface="+mn-cs"/>
                          <a:sym typeface="+mn-ea"/>
                        </a:rPr>
                        <a:t>HTTP Web</a:t>
                      </a:r>
                      <a:r>
                        <a:rPr lang="zh-CN" altLang="en-US" sz="2000" kern="1200" dirty="0">
                          <a:solidFill>
                            <a:schemeClr val="dk1"/>
                          </a:solidFill>
                          <a:latin typeface="微软雅黑" pitchFamily="34" charset="-122"/>
                          <a:ea typeface="微软雅黑" pitchFamily="34" charset="-122"/>
                          <a:cs typeface="+mn-cs"/>
                          <a:sym typeface="+mn-ea"/>
                        </a:rPr>
                        <a:t>流量</a:t>
                      </a:r>
                    </a:p>
                  </a:txBody>
                  <a:tcPr/>
                </a:tc>
                <a:extLst>
                  <a:ext uri="{0D108BD9-81ED-4DB2-BD59-A6C34878D82A}">
                    <a16:rowId xmlns:a16="http://schemas.microsoft.com/office/drawing/2014/main" val="10002"/>
                  </a:ext>
                </a:extLst>
              </a:tr>
              <a:tr h="1041060">
                <a:tc>
                  <a:txBody>
                    <a:bodyPr/>
                    <a:lstStyle/>
                    <a:p>
                      <a:pPr marL="0" algn="ctr"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主要用例</a:t>
                      </a:r>
                    </a:p>
                  </a:txBody>
                  <a:tcPr/>
                </a:tc>
                <a:tc>
                  <a:txBody>
                    <a:bodyPr/>
                    <a:lstStyle/>
                    <a:p>
                      <a:pPr marL="0" algn="l"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检测攻击并直接阻止流量或发送警报，只能检测并发送警报</a:t>
                      </a:r>
                    </a:p>
                  </a:txBody>
                  <a:tcPr/>
                </a:tc>
                <a:tc>
                  <a:txBody>
                    <a:bodyPr/>
                    <a:lstStyle/>
                    <a:p>
                      <a:pPr marL="0" algn="l"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检测攻击，无法阻止攻击流量，可以主动阻止攻击流量</a:t>
                      </a:r>
                    </a:p>
                  </a:txBody>
                  <a:tcPr/>
                </a:tc>
                <a:tc>
                  <a:txBody>
                    <a:bodyPr/>
                    <a:lstStyle/>
                    <a:p>
                      <a:pPr marL="0" algn="l"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允许</a:t>
                      </a:r>
                      <a:r>
                        <a:rPr lang="en-US" altLang="zh-CN" sz="2000" kern="1200" dirty="0">
                          <a:solidFill>
                            <a:schemeClr val="dk1"/>
                          </a:solidFill>
                          <a:latin typeface="微软雅黑" pitchFamily="34" charset="-122"/>
                          <a:ea typeface="微软雅黑" pitchFamily="34" charset="-122"/>
                          <a:cs typeface="+mn-cs"/>
                          <a:sym typeface="+mn-ea"/>
                        </a:rPr>
                        <a:t>/</a:t>
                      </a:r>
                      <a:r>
                        <a:rPr lang="zh-CN" altLang="en-US" sz="2000" kern="1200" dirty="0">
                          <a:solidFill>
                            <a:schemeClr val="dk1"/>
                          </a:solidFill>
                          <a:latin typeface="微软雅黑" pitchFamily="34" charset="-122"/>
                          <a:ea typeface="微软雅黑" pitchFamily="34" charset="-122"/>
                          <a:cs typeface="+mn-cs"/>
                          <a:sym typeface="+mn-ea"/>
                        </a:rPr>
                        <a:t>阻止不同网络区域之间的流量</a:t>
                      </a:r>
                    </a:p>
                  </a:txBody>
                  <a:tcPr/>
                </a:tc>
                <a:tc>
                  <a:txBody>
                    <a:bodyPr/>
                    <a:lstStyle/>
                    <a:p>
                      <a:pPr marL="0" algn="l" defTabSz="914400" rtl="0" eaLnBrk="1" latinLnBrk="0" hangingPunct="1"/>
                      <a:r>
                        <a:rPr lang="zh-CN" altLang="en-US" sz="2000" kern="1200" dirty="0">
                          <a:solidFill>
                            <a:schemeClr val="dk1"/>
                          </a:solidFill>
                          <a:latin typeface="微软雅黑" pitchFamily="34" charset="-122"/>
                          <a:ea typeface="微软雅黑" pitchFamily="34" charset="-122"/>
                          <a:cs typeface="+mn-cs"/>
                          <a:sym typeface="+mn-ea"/>
                        </a:rPr>
                        <a:t>专用于检查</a:t>
                      </a:r>
                      <a:r>
                        <a:rPr lang="en-US" altLang="zh-CN" sz="2000" kern="1200" dirty="0">
                          <a:solidFill>
                            <a:schemeClr val="dk1"/>
                          </a:solidFill>
                          <a:latin typeface="微软雅黑" pitchFamily="34" charset="-122"/>
                          <a:ea typeface="微软雅黑" pitchFamily="34" charset="-122"/>
                          <a:cs typeface="+mn-cs"/>
                          <a:sym typeface="+mn-ea"/>
                        </a:rPr>
                        <a:t>HTTP Web</a:t>
                      </a:r>
                      <a:r>
                        <a:rPr lang="zh-CN" altLang="en-US" sz="2000" kern="1200" dirty="0">
                          <a:solidFill>
                            <a:schemeClr val="dk1"/>
                          </a:solidFill>
                          <a:latin typeface="微软雅黑" pitchFamily="34" charset="-122"/>
                          <a:ea typeface="微软雅黑" pitchFamily="34" charset="-122"/>
                          <a:cs typeface="+mn-cs"/>
                          <a:sym typeface="+mn-ea"/>
                        </a:rPr>
                        <a:t>流量并防止</a:t>
                      </a:r>
                      <a:r>
                        <a:rPr lang="en-US" altLang="zh-CN" sz="2000" kern="1200" dirty="0">
                          <a:solidFill>
                            <a:schemeClr val="dk1"/>
                          </a:solidFill>
                          <a:latin typeface="微软雅黑" pitchFamily="34" charset="-122"/>
                          <a:ea typeface="微软雅黑" pitchFamily="34" charset="-122"/>
                          <a:cs typeface="+mn-cs"/>
                          <a:sym typeface="+mn-ea"/>
                        </a:rPr>
                        <a:t>Web</a:t>
                      </a:r>
                      <a:r>
                        <a:rPr lang="zh-CN" altLang="en-US" sz="2000" kern="1200" dirty="0">
                          <a:solidFill>
                            <a:schemeClr val="dk1"/>
                          </a:solidFill>
                          <a:latin typeface="微软雅黑" pitchFamily="34" charset="-122"/>
                          <a:ea typeface="微软雅黑" pitchFamily="34" charset="-122"/>
                          <a:cs typeface="+mn-cs"/>
                          <a:sym typeface="+mn-ea"/>
                        </a:rPr>
                        <a:t>特定攻击</a:t>
                      </a:r>
                    </a:p>
                  </a:txBody>
                  <a:tcPr/>
                </a:tc>
                <a:extLst>
                  <a:ext uri="{0D108BD9-81ED-4DB2-BD59-A6C34878D82A}">
                    <a16:rowId xmlns:a16="http://schemas.microsoft.com/office/drawing/2014/main" val="10003"/>
                  </a:ext>
                </a:extLst>
              </a:tr>
            </a:tbl>
          </a:graphicData>
        </a:graphic>
      </p:graphicFrame>
      <p:sp>
        <p:nvSpPr>
          <p:cNvPr id="8"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89302"/>
            <a:ext cx="2743200" cy="365125"/>
          </a:xfrm>
        </p:spPr>
        <p:txBody>
          <a:bodyPr/>
          <a:lstStyle/>
          <a:p>
            <a:r>
              <a:rPr kumimoji="1" lang="en-US" altLang="zh-CN" dirty="0"/>
              <a:t>8.7.3 </a:t>
            </a:r>
            <a:r>
              <a:rPr kumimoji="1" lang="zh-CN" altLang="en-US" dirty="0"/>
              <a:t>入侵检测系统</a:t>
            </a:r>
          </a:p>
        </p:txBody>
      </p:sp>
      <p:sp>
        <p:nvSpPr>
          <p:cNvPr id="9"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3"/>
            <a:ext cx="3319670" cy="365125"/>
          </a:xfrm>
        </p:spPr>
        <p:txBody>
          <a:bodyPr/>
          <a:lstStyle/>
          <a:p>
            <a:fld id="{8D4D1E41-7A09-AB4A-A4E1-09765ADA2698}" type="slidenum">
              <a:rPr kumimoji="1" lang="zh-CN" altLang="en-US" smtClean="0"/>
              <a:pPr/>
              <a:t>185</a:t>
            </a:fld>
            <a:endParaRPr kumimoji="1" lang="zh-CN" altLang="en-US" dirty="0"/>
          </a:p>
        </p:txBody>
      </p:sp>
    </p:spTree>
    <p:extLst>
      <p:ext uri="{BB962C8B-B14F-4D97-AF65-F5344CB8AC3E}">
        <p14:creationId xmlns:p14="http://schemas.microsoft.com/office/powerpoint/2010/main" val="19617569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入侵检测 </a:t>
            </a:r>
            <a:r>
              <a:rPr kumimoji="1" lang="en-US" altLang="zh-CN" dirty="0"/>
              <a:t>– </a:t>
            </a:r>
            <a:r>
              <a:rPr kumimoji="1" lang="zh-CN" altLang="en-US" dirty="0"/>
              <a:t>实例</a:t>
            </a:r>
            <a:endParaRPr lang="zh-CN" altLang="en-US" dirty="0"/>
          </a:p>
        </p:txBody>
      </p:sp>
      <p:sp>
        <p:nvSpPr>
          <p:cNvPr id="3" name="内容占位符 2"/>
          <p:cNvSpPr>
            <a:spLocks noGrp="1"/>
          </p:cNvSpPr>
          <p:nvPr>
            <p:ph idx="1"/>
          </p:nvPr>
        </p:nvSpPr>
        <p:spPr/>
        <p:txBody>
          <a:bodyPr/>
          <a:lstStyle/>
          <a:p>
            <a:r>
              <a:rPr kumimoji="1" lang="zh-CN" altLang="en-US" dirty="0"/>
              <a:t>开源</a:t>
            </a:r>
            <a:r>
              <a:rPr kumimoji="1" lang="en-US" altLang="zh-CN" dirty="0"/>
              <a:t>IDS--snort</a:t>
            </a:r>
          </a:p>
          <a:p>
            <a:pPr lvl="1"/>
            <a:r>
              <a:rPr kumimoji="1" lang="zh-CN" altLang="en-US" sz="2800" dirty="0"/>
              <a:t>跨平台、轻量级的网络入侵检测工具，属于基于网络的误用检测</a:t>
            </a:r>
            <a:endParaRPr kumimoji="1" lang="en-US" altLang="zh-CN" sz="2800" dirty="0"/>
          </a:p>
          <a:p>
            <a:pPr lvl="1"/>
            <a:r>
              <a:rPr kumimoji="1" lang="zh-CN" altLang="en-US" sz="2800" dirty="0"/>
              <a:t>针对每一种入侵行为，都提炼出它的特征并按照规范写成规则，从而形成一个规则库，将捕获的数据包对照规则库逐一匹配，若匹配成功，则认为该入侵行为成立</a:t>
            </a:r>
            <a:endParaRPr kumimoji="1" lang="en-US" altLang="zh-CN" sz="2800" dirty="0"/>
          </a:p>
          <a:p>
            <a:pPr lvl="1"/>
            <a:r>
              <a:rPr kumimoji="1" lang="en-US" altLang="zh-CN" sz="2800" dirty="0"/>
              <a:t>www.snort.org</a:t>
            </a:r>
          </a:p>
          <a:p>
            <a:pPr lvl="1"/>
            <a:endParaRPr kumimoji="1" lang="zh-CN" altLang="en-US" sz="2800" dirty="0"/>
          </a:p>
        </p:txBody>
      </p:sp>
      <p:pic>
        <p:nvPicPr>
          <p:cNvPr id="5" name="内容占位符 3"/>
          <p:cNvPicPr>
            <a:picLocks noChangeAspect="1"/>
          </p:cNvPicPr>
          <p:nvPr/>
        </p:nvPicPr>
        <p:blipFill>
          <a:blip r:embed="rId3"/>
          <a:stretch>
            <a:fillRect/>
          </a:stretch>
        </p:blipFill>
        <p:spPr>
          <a:xfrm>
            <a:off x="1194386" y="1424487"/>
            <a:ext cx="10357376" cy="4672965"/>
          </a:xfrm>
          <a:prstGeom prst="rect">
            <a:avLst/>
          </a:prstGeom>
        </p:spPr>
      </p:pic>
      <p:sp>
        <p:nvSpPr>
          <p:cNvPr id="7"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92875"/>
            <a:ext cx="2743200" cy="365125"/>
          </a:xfrm>
        </p:spPr>
        <p:txBody>
          <a:bodyPr/>
          <a:lstStyle/>
          <a:p>
            <a:r>
              <a:rPr kumimoji="1" lang="en-US" altLang="zh-CN" dirty="0"/>
              <a:t>8.7.3 </a:t>
            </a:r>
            <a:r>
              <a:rPr kumimoji="1" lang="zh-CN" altLang="en-US" dirty="0"/>
              <a:t>入侵检测系统</a:t>
            </a:r>
          </a:p>
        </p:txBody>
      </p:sp>
      <p:sp>
        <p:nvSpPr>
          <p:cNvPr id="8"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92875"/>
            <a:ext cx="3319670" cy="365125"/>
          </a:xfrm>
        </p:spPr>
        <p:txBody>
          <a:bodyPr/>
          <a:lstStyle/>
          <a:p>
            <a:fld id="{8D4D1E41-7A09-AB4A-A4E1-09765ADA2698}" type="slidenum">
              <a:rPr kumimoji="1" lang="zh-CN" altLang="en-US" smtClean="0"/>
              <a:pPr/>
              <a:t>186</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入侵检测</a:t>
            </a:r>
            <a:endParaRPr lang="zh-CN" altLang="en-US" dirty="0"/>
          </a:p>
        </p:txBody>
      </p:sp>
      <p:sp>
        <p:nvSpPr>
          <p:cNvPr id="3" name="内容占位符 2"/>
          <p:cNvSpPr>
            <a:spLocks noGrp="1"/>
          </p:cNvSpPr>
          <p:nvPr>
            <p:ph idx="1"/>
          </p:nvPr>
        </p:nvSpPr>
        <p:spPr/>
        <p:txBody>
          <a:bodyPr/>
          <a:lstStyle/>
          <a:p>
            <a:r>
              <a:rPr kumimoji="1" lang="zh-CN" altLang="en-US" dirty="0"/>
              <a:t>开源</a:t>
            </a:r>
            <a:r>
              <a:rPr kumimoji="1" lang="en-US" altLang="zh-CN" dirty="0"/>
              <a:t>IDS—snort</a:t>
            </a:r>
          </a:p>
          <a:p>
            <a:pPr lvl="1"/>
            <a:endParaRPr kumimoji="1" lang="zh-CN" altLang="en-US" sz="2800" dirty="0"/>
          </a:p>
        </p:txBody>
      </p:sp>
      <p:pic>
        <p:nvPicPr>
          <p:cNvPr id="6" name="图片 5"/>
          <p:cNvPicPr>
            <a:picLocks noChangeAspect="1"/>
          </p:cNvPicPr>
          <p:nvPr/>
        </p:nvPicPr>
        <p:blipFill>
          <a:blip r:embed="rId3"/>
          <a:stretch>
            <a:fillRect/>
          </a:stretch>
        </p:blipFill>
        <p:spPr>
          <a:xfrm>
            <a:off x="1307508" y="2079684"/>
            <a:ext cx="8441690" cy="3507105"/>
          </a:xfrm>
          <a:prstGeom prst="rect">
            <a:avLst/>
          </a:prstGeom>
        </p:spPr>
      </p:pic>
      <p:sp>
        <p:nvSpPr>
          <p:cNvPr id="7" name="矩形标注 6"/>
          <p:cNvSpPr/>
          <p:nvPr/>
        </p:nvSpPr>
        <p:spPr>
          <a:xfrm>
            <a:off x="188535" y="4430597"/>
            <a:ext cx="1734531" cy="1156191"/>
          </a:xfrm>
          <a:prstGeom prst="wedgeRectCallout">
            <a:avLst>
              <a:gd name="adj1" fmla="val 154903"/>
              <a:gd name="adj2" fmla="val -1851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rgbClr val="C00000"/>
                </a:solidFill>
              </a:rPr>
              <a:t>负责监听网络数据包，对网络进行分析</a:t>
            </a:r>
          </a:p>
        </p:txBody>
      </p:sp>
      <p:sp>
        <p:nvSpPr>
          <p:cNvPr id="8" name="矩形标注 7"/>
          <p:cNvSpPr/>
          <p:nvPr/>
        </p:nvSpPr>
        <p:spPr>
          <a:xfrm>
            <a:off x="2139886" y="4941261"/>
            <a:ext cx="2281286" cy="1422737"/>
          </a:xfrm>
          <a:prstGeom prst="wedgeRectCallout">
            <a:avLst>
              <a:gd name="adj1" fmla="val 59796"/>
              <a:gd name="adj2" fmla="val -11910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rgbClr val="C00000"/>
                </a:solidFill>
              </a:rPr>
              <a:t>用相应的插件来检查原始数据包</a:t>
            </a:r>
            <a:r>
              <a:rPr lang="en-US" altLang="zh-CN" sz="2000" dirty="0">
                <a:solidFill>
                  <a:srgbClr val="C00000"/>
                </a:solidFill>
              </a:rPr>
              <a:t>,</a:t>
            </a:r>
            <a:r>
              <a:rPr lang="zh-CN" altLang="en-US" sz="2000" dirty="0">
                <a:solidFill>
                  <a:srgbClr val="C00000"/>
                </a:solidFill>
              </a:rPr>
              <a:t>数据包经过预处理后才传到检测引擎</a:t>
            </a:r>
          </a:p>
        </p:txBody>
      </p:sp>
      <p:sp>
        <p:nvSpPr>
          <p:cNvPr id="9" name="矩形标注 8"/>
          <p:cNvSpPr/>
          <p:nvPr/>
        </p:nvSpPr>
        <p:spPr>
          <a:xfrm>
            <a:off x="7513163" y="1510757"/>
            <a:ext cx="4534293" cy="1128748"/>
          </a:xfrm>
          <a:prstGeom prst="wedgeRectCallout">
            <a:avLst>
              <a:gd name="adj1" fmla="val -76692"/>
              <a:gd name="adj2" fmla="val 426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rgbClr val="C00000"/>
                </a:solidFill>
              </a:rPr>
              <a:t>snort的核心模块</a:t>
            </a:r>
            <a:r>
              <a:rPr lang="en-US" altLang="zh-CN" sz="2000" dirty="0">
                <a:solidFill>
                  <a:srgbClr val="C00000"/>
                </a:solidFill>
              </a:rPr>
              <a:t>,</a:t>
            </a:r>
            <a:r>
              <a:rPr lang="zh-CN" altLang="en-US" sz="2000" dirty="0">
                <a:solidFill>
                  <a:srgbClr val="C00000"/>
                </a:solidFill>
              </a:rPr>
              <a:t>依据预先设置的规则检查数据包，一旦发现数据包中的内容和某条规则相匹配，就通知报警模块</a:t>
            </a:r>
          </a:p>
        </p:txBody>
      </p:sp>
      <p:sp>
        <p:nvSpPr>
          <p:cNvPr id="10" name="矩形标注 9"/>
          <p:cNvSpPr/>
          <p:nvPr/>
        </p:nvSpPr>
        <p:spPr>
          <a:xfrm>
            <a:off x="8337553" y="4683430"/>
            <a:ext cx="2616396" cy="1128747"/>
          </a:xfrm>
          <a:prstGeom prst="wedgeRectCallout">
            <a:avLst>
              <a:gd name="adj1" fmla="val -82323"/>
              <a:gd name="adj2" fmla="val -12525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rgbClr val="C00000"/>
                </a:solidFill>
                <a:sym typeface="+mn-ea"/>
              </a:rPr>
              <a:t>报警输出，传送给日志文件、第三方插件、记入SQL数据库</a:t>
            </a:r>
            <a:endParaRPr lang="zh-CN" altLang="en-US" sz="2000" dirty="0">
              <a:solidFill>
                <a:srgbClr val="C00000"/>
              </a:solidFill>
            </a:endParaRPr>
          </a:p>
        </p:txBody>
      </p:sp>
      <p:sp>
        <p:nvSpPr>
          <p:cNvPr id="12"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8535" y="6489303"/>
            <a:ext cx="2743200" cy="365125"/>
          </a:xfrm>
        </p:spPr>
        <p:txBody>
          <a:bodyPr/>
          <a:lstStyle/>
          <a:p>
            <a:r>
              <a:rPr kumimoji="1" lang="en-US" altLang="zh-CN" dirty="0"/>
              <a:t>8.7.3 </a:t>
            </a:r>
            <a:r>
              <a:rPr kumimoji="1" lang="zh-CN" altLang="en-US" dirty="0"/>
              <a:t>入侵检测系统</a:t>
            </a:r>
          </a:p>
        </p:txBody>
      </p:sp>
      <p:sp>
        <p:nvSpPr>
          <p:cNvPr id="13"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77683"/>
            <a:ext cx="3319670" cy="365125"/>
          </a:xfrm>
        </p:spPr>
        <p:txBody>
          <a:bodyPr/>
          <a:lstStyle/>
          <a:p>
            <a:fld id="{8D4D1E41-7A09-AB4A-A4E1-09765ADA2698}" type="slidenum">
              <a:rPr kumimoji="1" lang="zh-CN" altLang="en-US" smtClean="0"/>
              <a:pPr/>
              <a:t>187</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沙盒与隔离</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5131205"/>
          </a:xfrm>
        </p:spPr>
        <p:txBody>
          <a:bodyPr>
            <a:normAutofit/>
          </a:bodyPr>
          <a:lstStyle/>
          <a:p>
            <a:pPr>
              <a:lnSpc>
                <a:spcPct val="120000"/>
              </a:lnSpc>
            </a:pPr>
            <a:r>
              <a:rPr kumimoji="1" lang="zh-CN" altLang="en-US" dirty="0"/>
              <a:t>沙盒与隔离</a:t>
            </a:r>
            <a:endParaRPr kumimoji="1" lang="en-US" altLang="zh-CN" dirty="0"/>
          </a:p>
          <a:p>
            <a:pPr lvl="1"/>
            <a:r>
              <a:rPr lang="zh-CN" altLang="en-US" dirty="0">
                <a:solidFill>
                  <a:srgbClr val="C00000"/>
                </a:solidFill>
              </a:rPr>
              <a:t>沙盒</a:t>
            </a:r>
            <a:r>
              <a:rPr lang="en-US" altLang="zh-CN" dirty="0"/>
              <a:t>(sandbox</a:t>
            </a:r>
            <a:r>
              <a:rPr lang="zh-CN" altLang="en-US" dirty="0"/>
              <a:t>，又译为沙箱</a:t>
            </a:r>
            <a:r>
              <a:rPr lang="en-US" altLang="zh-CN" dirty="0"/>
              <a:t>)</a:t>
            </a:r>
            <a:r>
              <a:rPr lang="zh-CN" altLang="en-US" dirty="0"/>
              <a:t>，通过</a:t>
            </a:r>
            <a:r>
              <a:rPr lang="zh-CN" altLang="en-US" dirty="0">
                <a:solidFill>
                  <a:srgbClr val="C00000"/>
                </a:solidFill>
              </a:rPr>
              <a:t>重定向</a:t>
            </a:r>
            <a:r>
              <a:rPr lang="zh-CN" altLang="en-US" dirty="0"/>
              <a:t>技术，把程序生成和修改的文件，定向到自身文件夹中</a:t>
            </a:r>
            <a:endParaRPr lang="en-US" altLang="zh-CN" dirty="0"/>
          </a:p>
          <a:p>
            <a:pPr lvl="1">
              <a:buNone/>
            </a:pPr>
            <a:endParaRPr kumimoji="1" lang="zh-CN" altLang="en-US" dirty="0"/>
          </a:p>
          <a:p>
            <a:pPr>
              <a:lnSpc>
                <a:spcPct val="120000"/>
              </a:lnSpc>
            </a:pPr>
            <a:endParaRPr kumimoji="1" lang="zh-CN" altLang="en-US" dirty="0"/>
          </a:p>
        </p:txBody>
      </p:sp>
      <p:graphicFrame>
        <p:nvGraphicFramePr>
          <p:cNvPr id="5" name="图示 4"/>
          <p:cNvGraphicFramePr/>
          <p:nvPr/>
        </p:nvGraphicFramePr>
        <p:xfrm>
          <a:off x="1599742" y="2873461"/>
          <a:ext cx="9233032" cy="584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表格 5">
            <a:extLst>
              <a:ext uri="{FF2B5EF4-FFF2-40B4-BE49-F238E27FC236}">
                <a16:creationId xmlns:a16="http://schemas.microsoft.com/office/drawing/2014/main" id="{F686877C-741D-4FCB-A73F-C79942B72BF6}"/>
              </a:ext>
            </a:extLst>
          </p:cNvPr>
          <p:cNvGraphicFramePr>
            <a:graphicFrameLocks noGrp="1"/>
          </p:cNvGraphicFramePr>
          <p:nvPr/>
        </p:nvGraphicFramePr>
        <p:xfrm>
          <a:off x="1725104" y="3553905"/>
          <a:ext cx="9107669" cy="2141906"/>
        </p:xfrm>
        <a:graphic>
          <a:graphicData uri="http://schemas.openxmlformats.org/drawingml/2006/table">
            <a:tbl>
              <a:tblPr firstRow="1" bandRow="1">
                <a:tableStyleId>{5C22544A-7EE6-4342-B048-85BDC9FD1C3A}</a:tableStyleId>
              </a:tblPr>
              <a:tblGrid>
                <a:gridCol w="2438367">
                  <a:extLst>
                    <a:ext uri="{9D8B030D-6E8A-4147-A177-3AD203B41FA5}">
                      <a16:colId xmlns:a16="http://schemas.microsoft.com/office/drawing/2014/main" val="3373124923"/>
                    </a:ext>
                  </a:extLst>
                </a:gridCol>
                <a:gridCol w="2702439">
                  <a:extLst>
                    <a:ext uri="{9D8B030D-6E8A-4147-A177-3AD203B41FA5}">
                      <a16:colId xmlns:a16="http://schemas.microsoft.com/office/drawing/2014/main" val="4073569113"/>
                    </a:ext>
                  </a:extLst>
                </a:gridCol>
                <a:gridCol w="3966863">
                  <a:extLst>
                    <a:ext uri="{9D8B030D-6E8A-4147-A177-3AD203B41FA5}">
                      <a16:colId xmlns:a16="http://schemas.microsoft.com/office/drawing/2014/main" val="3820487046"/>
                    </a:ext>
                  </a:extLst>
                </a:gridCol>
              </a:tblGrid>
              <a:tr h="381640">
                <a:tc>
                  <a:txBody>
                    <a:bodyPr/>
                    <a:lstStyle/>
                    <a:p>
                      <a:endParaRPr lang="zh-CN" altLang="en-US" sz="2000" dirty="0"/>
                    </a:p>
                  </a:txBody>
                  <a:tcPr/>
                </a:tc>
                <a:tc>
                  <a:txBody>
                    <a:bodyPr/>
                    <a:lstStyle/>
                    <a:p>
                      <a:r>
                        <a:rPr lang="zh-CN" altLang="en-US" sz="2000" dirty="0"/>
                        <a:t>沙盒</a:t>
                      </a:r>
                    </a:p>
                  </a:txBody>
                  <a:tcPr/>
                </a:tc>
                <a:tc>
                  <a:txBody>
                    <a:bodyPr/>
                    <a:lstStyle/>
                    <a:p>
                      <a:r>
                        <a:rPr lang="zh-CN" altLang="en-US" sz="2000" dirty="0"/>
                        <a:t>虚拟机</a:t>
                      </a:r>
                    </a:p>
                  </a:txBody>
                  <a:tcPr/>
                </a:tc>
                <a:extLst>
                  <a:ext uri="{0D108BD9-81ED-4DB2-BD59-A6C34878D82A}">
                    <a16:rowId xmlns:a16="http://schemas.microsoft.com/office/drawing/2014/main" val="4280025022"/>
                  </a:ext>
                </a:extLst>
              </a:tr>
              <a:tr h="350433">
                <a:tc>
                  <a:txBody>
                    <a:bodyPr/>
                    <a:lstStyle/>
                    <a:p>
                      <a:r>
                        <a:rPr lang="zh-CN" altLang="en-US" sz="2000" dirty="0"/>
                        <a:t>程序退出</a:t>
                      </a:r>
                    </a:p>
                  </a:txBody>
                  <a:tcPr/>
                </a:tc>
                <a:tc>
                  <a:txBody>
                    <a:bodyPr/>
                    <a:lstStyle/>
                    <a:p>
                      <a:r>
                        <a:rPr lang="zh-CN" altLang="en-US" sz="2000" dirty="0"/>
                        <a:t>不保留更改</a:t>
                      </a:r>
                    </a:p>
                  </a:txBody>
                  <a:tcPr/>
                </a:tc>
                <a:tc>
                  <a:txBody>
                    <a:bodyPr/>
                    <a:lstStyle/>
                    <a:p>
                      <a:r>
                        <a:rPr lang="zh-CN" altLang="en-US" sz="2000" dirty="0"/>
                        <a:t>保留更改</a:t>
                      </a:r>
                    </a:p>
                  </a:txBody>
                  <a:tcPr/>
                </a:tc>
                <a:extLst>
                  <a:ext uri="{0D108BD9-81ED-4DB2-BD59-A6C34878D82A}">
                    <a16:rowId xmlns:a16="http://schemas.microsoft.com/office/drawing/2014/main" val="2910191491"/>
                  </a:ext>
                </a:extLst>
              </a:tr>
              <a:tr h="353587">
                <a:tc>
                  <a:txBody>
                    <a:bodyPr/>
                    <a:lstStyle/>
                    <a:p>
                      <a:r>
                        <a:rPr lang="zh-CN" altLang="en-US" sz="2000" dirty="0"/>
                        <a:t>资源共享</a:t>
                      </a:r>
                    </a:p>
                  </a:txBody>
                  <a:tcPr/>
                </a:tc>
                <a:tc>
                  <a:txBody>
                    <a:bodyPr/>
                    <a:lstStyle/>
                    <a:p>
                      <a:r>
                        <a:rPr lang="zh-CN" altLang="en-US" sz="2000" dirty="0"/>
                        <a:t>共享资源</a:t>
                      </a:r>
                    </a:p>
                  </a:txBody>
                  <a:tcPr/>
                </a:tc>
                <a:tc>
                  <a:txBody>
                    <a:bodyPr/>
                    <a:lstStyle/>
                    <a:p>
                      <a:r>
                        <a:rPr lang="zh-CN" altLang="en-US" sz="2000" dirty="0"/>
                        <a:t>不共享资源</a:t>
                      </a:r>
                    </a:p>
                  </a:txBody>
                  <a:tcPr/>
                </a:tc>
                <a:extLst>
                  <a:ext uri="{0D108BD9-81ED-4DB2-BD59-A6C34878D82A}">
                    <a16:rowId xmlns:a16="http://schemas.microsoft.com/office/drawing/2014/main" val="2716604006"/>
                  </a:ext>
                </a:extLst>
              </a:tr>
              <a:tr h="350433">
                <a:tc>
                  <a:txBody>
                    <a:bodyPr/>
                    <a:lstStyle/>
                    <a:p>
                      <a:r>
                        <a:rPr lang="zh-CN" altLang="en-US" sz="2000" dirty="0"/>
                        <a:t>占用资源</a:t>
                      </a:r>
                    </a:p>
                  </a:txBody>
                  <a:tcPr/>
                </a:tc>
                <a:tc>
                  <a:txBody>
                    <a:bodyPr/>
                    <a:lstStyle/>
                    <a:p>
                      <a:r>
                        <a:rPr lang="zh-CN" altLang="en-US" sz="2000" dirty="0"/>
                        <a:t>少</a:t>
                      </a:r>
                    </a:p>
                  </a:txBody>
                  <a:tcPr/>
                </a:tc>
                <a:tc>
                  <a:txBody>
                    <a:bodyPr/>
                    <a:lstStyle/>
                    <a:p>
                      <a:r>
                        <a:rPr lang="zh-CN" altLang="en-US" sz="2000" dirty="0"/>
                        <a:t>多</a:t>
                      </a:r>
                    </a:p>
                  </a:txBody>
                  <a:tcPr/>
                </a:tc>
                <a:extLst>
                  <a:ext uri="{0D108BD9-81ED-4DB2-BD59-A6C34878D82A}">
                    <a16:rowId xmlns:a16="http://schemas.microsoft.com/office/drawing/2014/main" val="1273828352"/>
                  </a:ext>
                </a:extLst>
              </a:tr>
              <a:tr h="556946">
                <a:tc>
                  <a:txBody>
                    <a:bodyPr/>
                    <a:lstStyle/>
                    <a:p>
                      <a:r>
                        <a:rPr lang="zh-CN" altLang="en-US" sz="2000" dirty="0"/>
                        <a:t>本质</a:t>
                      </a:r>
                    </a:p>
                  </a:txBody>
                  <a:tcPr/>
                </a:tc>
                <a:tc>
                  <a:txBody>
                    <a:bodyPr/>
                    <a:lstStyle/>
                    <a:p>
                      <a:r>
                        <a:rPr lang="zh-CN" altLang="en-US" sz="2000" dirty="0"/>
                        <a:t>容器</a:t>
                      </a:r>
                    </a:p>
                  </a:txBody>
                  <a:tcPr/>
                </a:tc>
                <a:tc>
                  <a:txBody>
                    <a:bodyPr/>
                    <a:lstStyle/>
                    <a:p>
                      <a:r>
                        <a:rPr lang="zh-CN" altLang="en-US" sz="2000" dirty="0"/>
                        <a:t>虚拟计算机环境</a:t>
                      </a:r>
                    </a:p>
                  </a:txBody>
                  <a:tcPr/>
                </a:tc>
                <a:extLst>
                  <a:ext uri="{0D108BD9-81ED-4DB2-BD59-A6C34878D82A}">
                    <a16:rowId xmlns:a16="http://schemas.microsoft.com/office/drawing/2014/main" val="920391506"/>
                  </a:ext>
                </a:extLst>
              </a:tr>
            </a:tbl>
          </a:graphicData>
        </a:graphic>
      </p:graphicFrame>
      <p:sp>
        <p:nvSpPr>
          <p:cNvPr id="8"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89303"/>
            <a:ext cx="2743200" cy="365125"/>
          </a:xfrm>
        </p:spPr>
        <p:txBody>
          <a:bodyPr/>
          <a:lstStyle/>
          <a:p>
            <a:r>
              <a:rPr kumimoji="1" lang="en-US" altLang="zh-CN" dirty="0"/>
              <a:t>8.7.4  </a:t>
            </a:r>
            <a:r>
              <a:rPr kumimoji="1" lang="zh-CN" altLang="en-US" dirty="0"/>
              <a:t>沙盒与隔离</a:t>
            </a:r>
          </a:p>
        </p:txBody>
      </p:sp>
      <p:sp>
        <p:nvSpPr>
          <p:cNvPr id="9"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3"/>
            <a:ext cx="3319670" cy="365125"/>
          </a:xfrm>
        </p:spPr>
        <p:txBody>
          <a:bodyPr/>
          <a:lstStyle/>
          <a:p>
            <a:fld id="{8D4D1E41-7A09-AB4A-A4E1-09765ADA2698}" type="slidenum">
              <a:rPr kumimoji="1" lang="zh-CN" altLang="en-US" smtClean="0"/>
              <a:pPr/>
              <a:t>188</a:t>
            </a:fld>
            <a:endParaRPr kumimoji="1" lang="zh-CN" altLang="en-US" dirty="0"/>
          </a:p>
        </p:txBody>
      </p:sp>
    </p:spTree>
    <p:extLst>
      <p:ext uri="{BB962C8B-B14F-4D97-AF65-F5344CB8AC3E}">
        <p14:creationId xmlns:p14="http://schemas.microsoft.com/office/powerpoint/2010/main" val="11493039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沙盒与隔离</a:t>
            </a:r>
            <a:endParaRPr lang="zh-CN" altLang="en-US" dirty="0"/>
          </a:p>
        </p:txBody>
      </p:sp>
      <p:sp>
        <p:nvSpPr>
          <p:cNvPr id="3" name="内容占位符 2"/>
          <p:cNvSpPr>
            <a:spLocks noGrp="1"/>
          </p:cNvSpPr>
          <p:nvPr>
            <p:ph idx="1"/>
          </p:nvPr>
        </p:nvSpPr>
        <p:spPr>
          <a:xfrm>
            <a:off x="838200" y="1533935"/>
            <a:ext cx="10515600" cy="4586694"/>
          </a:xfrm>
          <a:ln>
            <a:noFill/>
          </a:ln>
        </p:spPr>
        <p:style>
          <a:lnRef idx="1">
            <a:schemeClr val="accent1"/>
          </a:lnRef>
          <a:fillRef idx="0">
            <a:schemeClr val="accent1"/>
          </a:fillRef>
          <a:effectRef idx="0">
            <a:schemeClr val="accent1"/>
          </a:effectRef>
          <a:fontRef idx="minor">
            <a:schemeClr val="tx1"/>
          </a:fontRef>
        </p:style>
        <p:txBody>
          <a:bodyPr>
            <a:normAutofit/>
          </a:bodyPr>
          <a:lstStyle/>
          <a:p>
            <a:pPr>
              <a:lnSpc>
                <a:spcPct val="120000"/>
              </a:lnSpc>
            </a:pPr>
            <a:r>
              <a:rPr kumimoji="1" lang="en-US" altLang="zh-CN" dirty="0">
                <a:latin typeface="Microsoft YaHei" panose="020B0503020204020204" pitchFamily="34" charset="-122"/>
                <a:ea typeface="Microsoft YaHei" panose="020B0503020204020204" pitchFamily="34" charset="-122"/>
              </a:rPr>
              <a:t>Java</a:t>
            </a:r>
            <a:r>
              <a:rPr kumimoji="1" lang="zh-CN" altLang="en-US" dirty="0">
                <a:latin typeface="Microsoft YaHei" panose="020B0503020204020204" pitchFamily="34" charset="-122"/>
                <a:ea typeface="Microsoft YaHei" panose="020B0503020204020204" pitchFamily="34" charset="-122"/>
              </a:rPr>
              <a:t>沙盒</a:t>
            </a:r>
            <a:endParaRPr kumimoji="1" lang="en-US" altLang="zh-CN" dirty="0">
              <a:latin typeface="Microsoft YaHei" panose="020B0503020204020204" pitchFamily="34" charset="-122"/>
              <a:ea typeface="Microsoft YaHei" panose="020B0503020204020204" pitchFamily="34" charset="-122"/>
            </a:endParaRPr>
          </a:p>
          <a:p>
            <a:pPr lvl="1"/>
            <a:r>
              <a:rPr lang="en-US" altLang="zh-CN" sz="2000" dirty="0">
                <a:latin typeface="Microsoft YaHei" panose="020B0503020204020204" pitchFamily="34" charset="-122"/>
                <a:ea typeface="Microsoft YaHei" panose="020B0503020204020204" pitchFamily="34" charset="-122"/>
              </a:rPr>
              <a:t>Java</a:t>
            </a:r>
            <a:r>
              <a:rPr lang="zh-CN" altLang="en-US" sz="2000" dirty="0">
                <a:latin typeface="Microsoft YaHei" panose="020B0503020204020204" pitchFamily="34" charset="-122"/>
                <a:ea typeface="Microsoft YaHei" panose="020B0503020204020204" pitchFamily="34" charset="-122"/>
              </a:rPr>
              <a:t>安全模型的</a:t>
            </a:r>
            <a:r>
              <a:rPr lang="zh-CN" altLang="en-US" sz="2000" dirty="0">
                <a:solidFill>
                  <a:srgbClr val="C00000"/>
                </a:solidFill>
                <a:latin typeface="Microsoft YaHei" panose="020B0503020204020204" pitchFamily="34" charset="-122"/>
                <a:ea typeface="Microsoft YaHei" panose="020B0503020204020204" pitchFamily="34" charset="-122"/>
              </a:rPr>
              <a:t>核心</a:t>
            </a:r>
            <a:endParaRPr lang="en-US" altLang="zh-CN" sz="2000" dirty="0">
              <a:solidFill>
                <a:srgbClr val="C00000"/>
              </a:solidFill>
              <a:latin typeface="Microsoft YaHei" panose="020B0503020204020204" pitchFamily="34" charset="-122"/>
              <a:ea typeface="Microsoft YaHei" panose="020B0503020204020204" pitchFamily="34" charset="-122"/>
            </a:endParaRPr>
          </a:p>
          <a:p>
            <a:pPr lvl="1"/>
            <a:r>
              <a:rPr lang="zh-CN" altLang="en-US" sz="2000" dirty="0">
                <a:latin typeface="Microsoft YaHei" panose="020B0503020204020204" pitchFamily="34" charset="-122"/>
                <a:ea typeface="Microsoft YaHei" panose="020B0503020204020204" pitchFamily="34" charset="-122"/>
              </a:rPr>
              <a:t>将 </a:t>
            </a:r>
            <a:r>
              <a:rPr lang="en-US" altLang="zh-CN" sz="2000" dirty="0">
                <a:latin typeface="Microsoft YaHei" panose="020B0503020204020204" pitchFamily="34" charset="-122"/>
                <a:ea typeface="Microsoft YaHei" panose="020B0503020204020204" pitchFamily="34" charset="-122"/>
              </a:rPr>
              <a:t>Java </a:t>
            </a:r>
            <a:r>
              <a:rPr lang="zh-CN" altLang="en-US" sz="2000" dirty="0">
                <a:latin typeface="Microsoft YaHei" panose="020B0503020204020204" pitchFamily="34" charset="-122"/>
                <a:ea typeface="Microsoft YaHei" panose="020B0503020204020204" pitchFamily="34" charset="-122"/>
              </a:rPr>
              <a:t>代码限定在</a:t>
            </a:r>
            <a:r>
              <a:rPr lang="zh-CN" altLang="en-US" sz="2000" dirty="0">
                <a:solidFill>
                  <a:srgbClr val="C00000"/>
                </a:solidFill>
                <a:latin typeface="Microsoft YaHei" panose="020B0503020204020204" pitchFamily="34" charset="-122"/>
                <a:ea typeface="Microsoft YaHei" panose="020B0503020204020204" pitchFamily="34" charset="-122"/>
              </a:rPr>
              <a:t>虚拟机</a:t>
            </a:r>
            <a:r>
              <a:rPr lang="en-US" altLang="zh-CN" sz="2000" dirty="0">
                <a:latin typeface="Microsoft YaHei" panose="020B0503020204020204" pitchFamily="34" charset="-122"/>
                <a:ea typeface="Microsoft YaHei" panose="020B0503020204020204" pitchFamily="34" charset="-122"/>
              </a:rPr>
              <a:t>(JVM)</a:t>
            </a:r>
            <a:r>
              <a:rPr lang="zh-CN" altLang="en-US" sz="2000" dirty="0">
                <a:latin typeface="Microsoft YaHei" panose="020B0503020204020204" pitchFamily="34" charset="-122"/>
                <a:ea typeface="Microsoft YaHei" panose="020B0503020204020204" pitchFamily="34" charset="-122"/>
              </a:rPr>
              <a:t>特定的运行范围中</a:t>
            </a:r>
            <a:endParaRPr lang="en-US" altLang="zh-CN" sz="2000" dirty="0">
              <a:latin typeface="Microsoft YaHei" panose="020B0503020204020204" pitchFamily="34" charset="-122"/>
              <a:ea typeface="Microsoft YaHei" panose="020B0503020204020204" pitchFamily="34" charset="-122"/>
            </a:endParaRPr>
          </a:p>
          <a:p>
            <a:pPr lvl="1"/>
            <a:r>
              <a:rPr lang="zh-CN" altLang="en-US" sz="2000" dirty="0">
                <a:latin typeface="Microsoft YaHei" panose="020B0503020204020204" pitchFamily="34" charset="-122"/>
                <a:ea typeface="Microsoft YaHei" panose="020B0503020204020204" pitchFamily="34" charset="-122"/>
              </a:rPr>
              <a:t>严格</a:t>
            </a:r>
            <a:r>
              <a:rPr lang="zh-CN" altLang="en-US" sz="2000" dirty="0">
                <a:solidFill>
                  <a:srgbClr val="C00000"/>
                </a:solidFill>
                <a:latin typeface="Microsoft YaHei" panose="020B0503020204020204" pitchFamily="34" charset="-122"/>
                <a:ea typeface="Microsoft YaHei" panose="020B0503020204020204" pitchFamily="34" charset="-122"/>
              </a:rPr>
              <a:t>限制</a:t>
            </a:r>
            <a:r>
              <a:rPr lang="zh-CN" altLang="en-US" sz="2000" dirty="0">
                <a:latin typeface="Microsoft YaHei" panose="020B0503020204020204" pitchFamily="34" charset="-122"/>
                <a:ea typeface="Microsoft YaHei" panose="020B0503020204020204" pitchFamily="34" charset="-122"/>
              </a:rPr>
              <a:t>代码对本地系统资源访问</a:t>
            </a:r>
            <a:endParaRPr lang="en-US" altLang="zh-CN" sz="2000" dirty="0">
              <a:latin typeface="Microsoft YaHei" panose="020B0503020204020204" pitchFamily="34" charset="-122"/>
              <a:ea typeface="Microsoft YaHei" panose="020B0503020204020204" pitchFamily="34" charset="-122"/>
            </a:endParaRPr>
          </a:p>
          <a:p>
            <a:pPr lvl="1"/>
            <a:r>
              <a:rPr lang="zh-CN" altLang="en-US" sz="2000" dirty="0">
                <a:latin typeface="Microsoft YaHei" panose="020B0503020204020204" pitchFamily="34" charset="-122"/>
                <a:ea typeface="Microsoft YaHei" panose="020B0503020204020204" pitchFamily="34" charset="-122"/>
              </a:rPr>
              <a:t>保证对代码的有效</a:t>
            </a:r>
            <a:r>
              <a:rPr lang="zh-CN" altLang="en-US" sz="2000" dirty="0">
                <a:solidFill>
                  <a:srgbClr val="C00000"/>
                </a:solidFill>
                <a:latin typeface="Microsoft YaHei" panose="020B0503020204020204" pitchFamily="34" charset="-122"/>
                <a:ea typeface="Microsoft YaHei" panose="020B0503020204020204" pitchFamily="34" charset="-122"/>
              </a:rPr>
              <a:t>隔离</a:t>
            </a:r>
            <a:r>
              <a:rPr lang="zh-CN" altLang="en-US" sz="2000" dirty="0">
                <a:latin typeface="Microsoft YaHei" panose="020B0503020204020204" pitchFamily="34" charset="-122"/>
                <a:ea typeface="Microsoft YaHei" panose="020B0503020204020204" pitchFamily="34" charset="-122"/>
              </a:rPr>
              <a:t>，防止对本地系统造成破坏</a:t>
            </a:r>
            <a:endParaRPr lang="en-US" altLang="zh-CN" sz="2000" dirty="0">
              <a:latin typeface="Microsoft YaHei" panose="020B0503020204020204" pitchFamily="34" charset="-122"/>
              <a:ea typeface="Microsoft YaHei" panose="020B0503020204020204" pitchFamily="34" charset="-122"/>
            </a:endParaRPr>
          </a:p>
          <a:p>
            <a:pPr>
              <a:lnSpc>
                <a:spcPct val="120000"/>
              </a:lnSpc>
            </a:pPr>
            <a:endParaRPr kumimoji="1" lang="en-US" altLang="zh-CN" dirty="0"/>
          </a:p>
        </p:txBody>
      </p:sp>
      <p:grpSp>
        <p:nvGrpSpPr>
          <p:cNvPr id="48" name="组合 47"/>
          <p:cNvGrpSpPr/>
          <p:nvPr/>
        </p:nvGrpSpPr>
        <p:grpSpPr>
          <a:xfrm>
            <a:off x="2231860" y="3744017"/>
            <a:ext cx="6888816" cy="2600889"/>
            <a:chOff x="838200" y="2059806"/>
            <a:chExt cx="8690120" cy="3671691"/>
          </a:xfrm>
        </p:grpSpPr>
        <p:grpSp>
          <p:nvGrpSpPr>
            <p:cNvPr id="11" name="组合 10"/>
            <p:cNvGrpSpPr/>
            <p:nvPr/>
          </p:nvGrpSpPr>
          <p:grpSpPr>
            <a:xfrm>
              <a:off x="1941928" y="2535810"/>
              <a:ext cx="1756202" cy="1027522"/>
              <a:chOff x="1675161" y="3355942"/>
              <a:chExt cx="1756202" cy="1027522"/>
            </a:xfrm>
          </p:grpSpPr>
          <p:sp>
            <p:nvSpPr>
              <p:cNvPr id="6" name="矩形 5"/>
              <p:cNvSpPr/>
              <p:nvPr/>
            </p:nvSpPr>
            <p:spPr>
              <a:xfrm>
                <a:off x="1675161" y="3563332"/>
                <a:ext cx="681548" cy="26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76729" y="3913699"/>
                <a:ext cx="681548" cy="26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41928" y="3355942"/>
                <a:ext cx="1489435" cy="10275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      </a:t>
                </a:r>
                <a:r>
                  <a:rPr lang="zh-CN" altLang="en-US" sz="2000" dirty="0">
                    <a:solidFill>
                      <a:schemeClr val="tx1"/>
                    </a:solidFill>
                    <a:latin typeface="微软雅黑" pitchFamily="34" charset="-122"/>
                    <a:ea typeface="微软雅黑" pitchFamily="34" charset="-122"/>
                  </a:rPr>
                  <a:t>本地</a:t>
                </a:r>
                <a:endParaRPr lang="en-US" altLang="zh-CN" sz="2000" dirty="0">
                  <a:solidFill>
                    <a:schemeClr val="tx1"/>
                  </a:solidFill>
                  <a:latin typeface="微软雅黑" pitchFamily="34" charset="-122"/>
                  <a:ea typeface="微软雅黑" pitchFamily="34" charset="-122"/>
                </a:endParaRPr>
              </a:p>
              <a:p>
                <a:pPr algn="ctr"/>
                <a:r>
                  <a:rPr lang="en-US" altLang="zh-CN" sz="2000" dirty="0">
                    <a:solidFill>
                      <a:schemeClr val="tx1"/>
                    </a:solidFill>
                    <a:latin typeface="微软雅黑" pitchFamily="34" charset="-122"/>
                    <a:ea typeface="微软雅黑" pitchFamily="34" charset="-122"/>
                  </a:rPr>
                  <a:t>     </a:t>
                </a:r>
                <a:r>
                  <a:rPr lang="zh-CN" altLang="en-US" sz="2000" dirty="0">
                    <a:solidFill>
                      <a:schemeClr val="tx1"/>
                    </a:solidFill>
                    <a:latin typeface="微软雅黑" pitchFamily="34" charset="-122"/>
                    <a:ea typeface="微软雅黑" pitchFamily="34" charset="-122"/>
                  </a:rPr>
                  <a:t>代码</a:t>
                </a:r>
              </a:p>
            </p:txBody>
          </p:sp>
        </p:grpSp>
        <p:sp>
          <p:nvSpPr>
            <p:cNvPr id="10" name="矩形 9"/>
            <p:cNvSpPr/>
            <p:nvPr/>
          </p:nvSpPr>
          <p:spPr>
            <a:xfrm>
              <a:off x="838200" y="5328828"/>
              <a:ext cx="8690120" cy="4026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      </a:t>
              </a:r>
              <a:r>
                <a:rPr lang="zh-CN" altLang="en-US" sz="2000" dirty="0">
                  <a:solidFill>
                    <a:schemeClr val="tx1"/>
                  </a:solidFill>
                  <a:latin typeface="微软雅黑" pitchFamily="34" charset="-122"/>
                  <a:ea typeface="微软雅黑" pitchFamily="34" charset="-122"/>
                </a:rPr>
                <a:t>操作系统和本地资源</a:t>
              </a:r>
            </a:p>
          </p:txBody>
        </p:sp>
        <p:grpSp>
          <p:nvGrpSpPr>
            <p:cNvPr id="12" name="组合 11"/>
            <p:cNvGrpSpPr/>
            <p:nvPr/>
          </p:nvGrpSpPr>
          <p:grpSpPr>
            <a:xfrm>
              <a:off x="6345956" y="3402452"/>
              <a:ext cx="1756202" cy="1027522"/>
              <a:chOff x="1675161" y="3355942"/>
              <a:chExt cx="1756202" cy="1027522"/>
            </a:xfrm>
          </p:grpSpPr>
          <p:sp>
            <p:nvSpPr>
              <p:cNvPr id="13" name="矩形 12"/>
              <p:cNvSpPr/>
              <p:nvPr/>
            </p:nvSpPr>
            <p:spPr>
              <a:xfrm>
                <a:off x="1675161" y="3563332"/>
                <a:ext cx="681548" cy="26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676729" y="3913699"/>
                <a:ext cx="681548" cy="26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41928" y="3355942"/>
                <a:ext cx="1489435" cy="10275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      </a:t>
                </a:r>
                <a:r>
                  <a:rPr lang="zh-CN" altLang="en-US" sz="2000" dirty="0">
                    <a:solidFill>
                      <a:schemeClr val="tx1"/>
                    </a:solidFill>
                    <a:latin typeface="微软雅黑" pitchFamily="34" charset="-122"/>
                    <a:ea typeface="微软雅黑" pitchFamily="34" charset="-122"/>
                  </a:rPr>
                  <a:t>远程</a:t>
                </a:r>
                <a:endParaRPr lang="en-US" altLang="zh-CN" sz="2000" dirty="0">
                  <a:solidFill>
                    <a:schemeClr val="tx1"/>
                  </a:solidFill>
                  <a:latin typeface="微软雅黑" pitchFamily="34" charset="-122"/>
                  <a:ea typeface="微软雅黑" pitchFamily="34" charset="-122"/>
                </a:endParaRPr>
              </a:p>
              <a:p>
                <a:pPr algn="ctr"/>
                <a:r>
                  <a:rPr lang="en-US" altLang="zh-CN" sz="2000" dirty="0">
                    <a:solidFill>
                      <a:schemeClr val="tx1"/>
                    </a:solidFill>
                    <a:latin typeface="微软雅黑" pitchFamily="34" charset="-122"/>
                    <a:ea typeface="微软雅黑" pitchFamily="34" charset="-122"/>
                  </a:rPr>
                  <a:t>      </a:t>
                </a:r>
                <a:r>
                  <a:rPr lang="zh-CN" altLang="en-US" sz="2000" dirty="0">
                    <a:solidFill>
                      <a:schemeClr val="tx1"/>
                    </a:solidFill>
                    <a:latin typeface="微软雅黑" pitchFamily="34" charset="-122"/>
                    <a:ea typeface="微软雅黑" pitchFamily="34" charset="-122"/>
                  </a:rPr>
                  <a:t>代码</a:t>
                </a:r>
              </a:p>
            </p:txBody>
          </p:sp>
        </p:grpSp>
        <p:grpSp>
          <p:nvGrpSpPr>
            <p:cNvPr id="16" name="组合 15"/>
            <p:cNvGrpSpPr/>
            <p:nvPr/>
          </p:nvGrpSpPr>
          <p:grpSpPr>
            <a:xfrm>
              <a:off x="4652109" y="2329995"/>
              <a:ext cx="1756202" cy="1027522"/>
              <a:chOff x="1675161" y="3355942"/>
              <a:chExt cx="1756202" cy="1027522"/>
            </a:xfrm>
          </p:grpSpPr>
          <p:sp>
            <p:nvSpPr>
              <p:cNvPr id="17" name="矩形 16"/>
              <p:cNvSpPr/>
              <p:nvPr/>
            </p:nvSpPr>
            <p:spPr>
              <a:xfrm>
                <a:off x="1675161" y="3563332"/>
                <a:ext cx="681548" cy="26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676729" y="3913699"/>
                <a:ext cx="681548" cy="26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941928" y="3355942"/>
                <a:ext cx="1489435" cy="10275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      </a:t>
                </a:r>
                <a:r>
                  <a:rPr lang="zh-CN" altLang="en-US" sz="2000" dirty="0">
                    <a:solidFill>
                      <a:schemeClr val="tx1"/>
                    </a:solidFill>
                    <a:latin typeface="微软雅黑" pitchFamily="34" charset="-122"/>
                    <a:ea typeface="微软雅黑" pitchFamily="34" charset="-122"/>
                  </a:rPr>
                  <a:t>远程</a:t>
                </a:r>
                <a:endParaRPr lang="en-US" altLang="zh-CN" sz="2000" dirty="0">
                  <a:solidFill>
                    <a:schemeClr val="tx1"/>
                  </a:solidFill>
                  <a:latin typeface="微软雅黑" pitchFamily="34" charset="-122"/>
                  <a:ea typeface="微软雅黑" pitchFamily="34" charset="-122"/>
                </a:endParaRPr>
              </a:p>
              <a:p>
                <a:pPr algn="ctr"/>
                <a:r>
                  <a:rPr lang="en-US" altLang="zh-CN" sz="2000" dirty="0">
                    <a:solidFill>
                      <a:schemeClr val="tx1"/>
                    </a:solidFill>
                    <a:latin typeface="微软雅黑" pitchFamily="34" charset="-122"/>
                    <a:ea typeface="微软雅黑" pitchFamily="34" charset="-122"/>
                  </a:rPr>
                  <a:t>     </a:t>
                </a:r>
                <a:r>
                  <a:rPr lang="zh-CN" altLang="en-US" sz="2000" dirty="0">
                    <a:solidFill>
                      <a:schemeClr val="tx1"/>
                    </a:solidFill>
                    <a:latin typeface="微软雅黑" pitchFamily="34" charset="-122"/>
                    <a:ea typeface="微软雅黑" pitchFamily="34" charset="-122"/>
                  </a:rPr>
                  <a:t>代码</a:t>
                </a:r>
              </a:p>
            </p:txBody>
          </p:sp>
        </p:grpSp>
        <p:sp>
          <p:nvSpPr>
            <p:cNvPr id="21" name="矩形 20"/>
            <p:cNvSpPr/>
            <p:nvPr/>
          </p:nvSpPr>
          <p:spPr>
            <a:xfrm>
              <a:off x="1941928" y="4714041"/>
              <a:ext cx="1629338" cy="357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微软雅黑" pitchFamily="34" charset="-122"/>
                  <a:ea typeface="微软雅黑" pitchFamily="34" charset="-122"/>
                </a:rPr>
                <a:t>JVM</a:t>
              </a:r>
              <a:endParaRPr lang="zh-CN" altLang="en-US" sz="2800" dirty="0">
                <a:solidFill>
                  <a:schemeClr val="tx1"/>
                </a:solidFill>
                <a:latin typeface="微软雅黑" pitchFamily="34" charset="-122"/>
                <a:ea typeface="微软雅黑" pitchFamily="34" charset="-122"/>
              </a:endParaRPr>
            </a:p>
          </p:txBody>
        </p:sp>
        <p:sp>
          <p:nvSpPr>
            <p:cNvPr id="22" name="矩形 21"/>
            <p:cNvSpPr/>
            <p:nvPr/>
          </p:nvSpPr>
          <p:spPr>
            <a:xfrm>
              <a:off x="5057925" y="3781411"/>
              <a:ext cx="944570" cy="357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itchFamily="34" charset="-122"/>
                  <a:ea typeface="微软雅黑" pitchFamily="34" charset="-122"/>
                </a:rPr>
                <a:t>沙盒</a:t>
              </a:r>
            </a:p>
          </p:txBody>
        </p:sp>
        <p:cxnSp>
          <p:nvCxnSpPr>
            <p:cNvPr id="31" name="肘形连接符 30"/>
            <p:cNvCxnSpPr/>
            <p:nvPr/>
          </p:nvCxnSpPr>
          <p:spPr>
            <a:xfrm rot="16200000" flipH="1">
              <a:off x="2419975" y="4050673"/>
              <a:ext cx="1765496" cy="79081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698130" y="4429974"/>
              <a:ext cx="3330943" cy="441997"/>
              <a:chOff x="3698130" y="4429974"/>
              <a:chExt cx="3330943" cy="441997"/>
            </a:xfrm>
          </p:grpSpPr>
          <p:cxnSp>
            <p:nvCxnSpPr>
              <p:cNvPr id="41" name="直接连接符 40"/>
              <p:cNvCxnSpPr/>
              <p:nvPr/>
            </p:nvCxnSpPr>
            <p:spPr>
              <a:xfrm>
                <a:off x="3698130" y="4870383"/>
                <a:ext cx="332937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6200000" flipV="1">
                <a:off x="6807290" y="4650189"/>
                <a:ext cx="441997" cy="1568"/>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矩形 44"/>
            <p:cNvSpPr/>
            <p:nvPr/>
          </p:nvSpPr>
          <p:spPr>
            <a:xfrm>
              <a:off x="4582420" y="2204185"/>
              <a:ext cx="3839685" cy="2358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307508" y="2059806"/>
              <a:ext cx="7951995" cy="32690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82420" y="4714041"/>
              <a:ext cx="1420076" cy="3575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itchFamily="34" charset="-122"/>
                  <a:ea typeface="微软雅黑" pitchFamily="34" charset="-122"/>
                </a:rPr>
                <a:t>受信任</a:t>
              </a:r>
            </a:p>
          </p:txBody>
        </p:sp>
      </p:grpSp>
      <p:sp>
        <p:nvSpPr>
          <p:cNvPr id="29"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67879"/>
            <a:ext cx="2743200" cy="365125"/>
          </a:xfrm>
        </p:spPr>
        <p:txBody>
          <a:bodyPr/>
          <a:lstStyle/>
          <a:p>
            <a:r>
              <a:rPr kumimoji="1" lang="en-US" altLang="zh-CN" dirty="0"/>
              <a:t>8.7.4  </a:t>
            </a:r>
            <a:r>
              <a:rPr kumimoji="1" lang="zh-CN" altLang="en-US" dirty="0"/>
              <a:t>沙盒与隔离</a:t>
            </a:r>
          </a:p>
        </p:txBody>
      </p:sp>
      <p:sp>
        <p:nvSpPr>
          <p:cNvPr id="30"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92875"/>
            <a:ext cx="3319670" cy="365125"/>
          </a:xfrm>
        </p:spPr>
        <p:txBody>
          <a:bodyPr/>
          <a:lstStyle/>
          <a:p>
            <a:fld id="{8D4D1E41-7A09-AB4A-A4E1-09765ADA2698}" type="slidenum">
              <a:rPr kumimoji="1" lang="zh-CN" altLang="en-US" smtClean="0"/>
              <a:pPr/>
              <a:t>189</a:t>
            </a:fld>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BFFF7-A92E-D148-8C5D-6E19969FB79E}"/>
              </a:ext>
            </a:extLst>
          </p:cNvPr>
          <p:cNvSpPr>
            <a:spLocks noGrp="1"/>
          </p:cNvSpPr>
          <p:nvPr>
            <p:ph type="title"/>
          </p:nvPr>
        </p:nvSpPr>
        <p:spPr/>
        <p:txBody>
          <a:bodyPr/>
          <a:lstStyle/>
          <a:p>
            <a:r>
              <a:rPr kumimoji="1" lang="zh-CN" altLang="en-US" dirty="0"/>
              <a:t>窃听实现 </a:t>
            </a:r>
            <a:r>
              <a:rPr kumimoji="1" lang="en-US" altLang="zh-CN" dirty="0"/>
              <a:t>- </a:t>
            </a:r>
            <a:r>
              <a:rPr kumimoji="1" lang="zh-CN" altLang="en-US" dirty="0"/>
              <a:t>嗅探</a:t>
            </a:r>
          </a:p>
        </p:txBody>
      </p:sp>
      <p:sp>
        <p:nvSpPr>
          <p:cNvPr id="3" name="内容占位符 2">
            <a:extLst>
              <a:ext uri="{FF2B5EF4-FFF2-40B4-BE49-F238E27FC236}">
                <a16:creationId xmlns:a16="http://schemas.microsoft.com/office/drawing/2014/main" id="{2EA1679A-6985-0A48-9D01-07FC922DD2FC}"/>
              </a:ext>
            </a:extLst>
          </p:cNvPr>
          <p:cNvSpPr>
            <a:spLocks noGrp="1"/>
          </p:cNvSpPr>
          <p:nvPr>
            <p:ph idx="1"/>
          </p:nvPr>
        </p:nvSpPr>
        <p:spPr>
          <a:xfrm>
            <a:off x="838200" y="1510758"/>
            <a:ext cx="5995307" cy="4586694"/>
          </a:xfrm>
        </p:spPr>
        <p:txBody>
          <a:bodyPr/>
          <a:lstStyle/>
          <a:p>
            <a:r>
              <a:rPr kumimoji="1" lang="zh-CN" altLang="en-US" dirty="0"/>
              <a:t>一种主要的窃听实现方式</a:t>
            </a:r>
            <a:endParaRPr kumimoji="1" lang="en-US" altLang="zh-CN" dirty="0"/>
          </a:p>
          <a:p>
            <a:r>
              <a:rPr kumimoji="1" lang="zh-CN" altLang="en-US" dirty="0"/>
              <a:t>捕获网络中传输的包</a:t>
            </a:r>
            <a:endParaRPr kumimoji="1" lang="en-US" altLang="zh-CN" dirty="0"/>
          </a:p>
          <a:p>
            <a:r>
              <a:rPr kumimoji="1" lang="zh-CN" altLang="en-US" dirty="0"/>
              <a:t>监听流量，不管是以自己为目的地还是以他人为目的地</a:t>
            </a:r>
            <a:endParaRPr kumimoji="1" lang="en-US" altLang="zh-CN" dirty="0"/>
          </a:p>
          <a:p>
            <a:r>
              <a:rPr kumimoji="1" lang="zh-CN" altLang="en-US" dirty="0"/>
              <a:t>攻击与防御都可以用</a:t>
            </a:r>
            <a:endParaRPr kumimoji="1" lang="en-US" altLang="zh-CN" dirty="0"/>
          </a:p>
          <a:p>
            <a:r>
              <a:rPr kumimoji="1" lang="zh-CN" altLang="en-US" dirty="0"/>
              <a:t>嗅探方式：</a:t>
            </a:r>
            <a:endParaRPr kumimoji="1" lang="en-US" altLang="zh-CN" dirty="0"/>
          </a:p>
          <a:p>
            <a:pPr lvl="1"/>
            <a:r>
              <a:rPr kumimoji="1" lang="zh-CN" altLang="en-US" dirty="0"/>
              <a:t>有线</a:t>
            </a:r>
            <a:endParaRPr kumimoji="1" lang="en-US" altLang="zh-CN" dirty="0"/>
          </a:p>
          <a:p>
            <a:pPr lvl="1"/>
            <a:r>
              <a:rPr kumimoji="1" lang="zh-CN" altLang="en-US" dirty="0"/>
              <a:t>无线</a:t>
            </a:r>
          </a:p>
        </p:txBody>
      </p:sp>
      <p:pic>
        <p:nvPicPr>
          <p:cNvPr id="8" name="图片 7">
            <a:extLst>
              <a:ext uri="{FF2B5EF4-FFF2-40B4-BE49-F238E27FC236}">
                <a16:creationId xmlns:a16="http://schemas.microsoft.com/office/drawing/2014/main" id="{3D9C6CCE-703B-48E3-86A3-981192A53C61}"/>
              </a:ext>
            </a:extLst>
          </p:cNvPr>
          <p:cNvPicPr>
            <a:picLocks noChangeAspect="1"/>
          </p:cNvPicPr>
          <p:nvPr/>
        </p:nvPicPr>
        <p:blipFill>
          <a:blip r:embed="rId3"/>
          <a:stretch>
            <a:fillRect/>
          </a:stretch>
        </p:blipFill>
        <p:spPr>
          <a:xfrm>
            <a:off x="7077541" y="1929721"/>
            <a:ext cx="4429182" cy="3450544"/>
          </a:xfrm>
          <a:prstGeom prst="rect">
            <a:avLst/>
          </a:prstGeom>
        </p:spPr>
      </p:pic>
      <p:sp>
        <p:nvSpPr>
          <p:cNvPr id="10" name="文本框 9">
            <a:extLst>
              <a:ext uri="{FF2B5EF4-FFF2-40B4-BE49-F238E27FC236}">
                <a16:creationId xmlns:a16="http://schemas.microsoft.com/office/drawing/2014/main" id="{1C79E06C-968D-44E2-B8EA-6D295D2C99EE}"/>
              </a:ext>
            </a:extLst>
          </p:cNvPr>
          <p:cNvSpPr txBox="1"/>
          <p:nvPr/>
        </p:nvSpPr>
        <p:spPr>
          <a:xfrm>
            <a:off x="2402097" y="6552129"/>
            <a:ext cx="7795096" cy="302300"/>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zh-CN" altLang="en-US" dirty="0"/>
              <a:t>引自：</a:t>
            </a:r>
            <a:r>
              <a:rPr lang="en-US" altLang="zh-CN" dirty="0"/>
              <a:t>http://www.vmwarearena.com/wp-content/uploads/2014/10/cb_ts_sniffing_gui.034.1.1.png</a:t>
            </a:r>
            <a:endParaRPr lang="zh-CN" altLang="en-US" dirty="0"/>
          </a:p>
        </p:txBody>
      </p:sp>
      <p:sp>
        <p:nvSpPr>
          <p:cNvPr id="7" name="灯片编号占位符 3">
            <a:extLst>
              <a:ext uri="{FF2B5EF4-FFF2-40B4-BE49-F238E27FC236}">
                <a16:creationId xmlns:a16="http://schemas.microsoft.com/office/drawing/2014/main" id="{DD8265B7-8199-4AD1-AE7E-5AB239154C52}"/>
              </a:ext>
            </a:extLst>
          </p:cNvPr>
          <p:cNvSpPr txBox="1">
            <a:spLocks/>
          </p:cNvSpPr>
          <p:nvPr/>
        </p:nvSpPr>
        <p:spPr>
          <a:xfrm>
            <a:off x="9448800" y="648930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pPr/>
              <a:t>19</a:t>
            </a:fld>
            <a:endParaRPr kumimoji="1" lang="zh-CN" altLang="en-US" dirty="0"/>
          </a:p>
        </p:txBody>
      </p:sp>
      <p:sp>
        <p:nvSpPr>
          <p:cNvPr id="11" name="日期占位符 9">
            <a:extLst>
              <a:ext uri="{FF2B5EF4-FFF2-40B4-BE49-F238E27FC236}">
                <a16:creationId xmlns:a16="http://schemas.microsoft.com/office/drawing/2014/main" id="{F2A2E2C3-2E23-421E-B809-04A91A046AE4}"/>
              </a:ext>
            </a:extLst>
          </p:cNvPr>
          <p:cNvSpPr>
            <a:spLocks noGrp="1"/>
          </p:cNvSpPr>
          <p:nvPr>
            <p:ph type="dt" sz="half" idx="10"/>
          </p:nvPr>
        </p:nvSpPr>
        <p:spPr>
          <a:xfrm>
            <a:off x="197963" y="6489302"/>
            <a:ext cx="2743200" cy="365125"/>
          </a:xfrm>
        </p:spPr>
        <p:txBody>
          <a:bodyPr/>
          <a:lstStyle/>
          <a:p>
            <a:r>
              <a:rPr kumimoji="1" lang="en-US" altLang="zh-CN" dirty="0"/>
              <a:t>8.2.2 </a:t>
            </a:r>
            <a:r>
              <a:rPr kumimoji="1" lang="zh-CN" altLang="en-US" dirty="0"/>
              <a:t>窃听与嗅探</a:t>
            </a:r>
          </a:p>
        </p:txBody>
      </p:sp>
    </p:spTree>
    <p:extLst>
      <p:ext uri="{BB962C8B-B14F-4D97-AF65-F5344CB8AC3E}">
        <p14:creationId xmlns:p14="http://schemas.microsoft.com/office/powerpoint/2010/main" val="372585865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蜜罐</a:t>
            </a:r>
          </a:p>
        </p:txBody>
      </p:sp>
      <p:sp>
        <p:nvSpPr>
          <p:cNvPr id="3" name="内容占位符 2"/>
          <p:cNvSpPr>
            <a:spLocks noGrp="1"/>
          </p:cNvSpPr>
          <p:nvPr>
            <p:ph idx="1"/>
          </p:nvPr>
        </p:nvSpPr>
        <p:spPr/>
        <p:txBody>
          <a:bodyPr>
            <a:normAutofit lnSpcReduction="10000"/>
          </a:bodyPr>
          <a:lstStyle/>
          <a:p>
            <a:r>
              <a:rPr lang="zh-CN" altLang="en-US" dirty="0">
                <a:solidFill>
                  <a:srgbClr val="C00000"/>
                </a:solidFill>
              </a:rPr>
              <a:t>蜜罐（Honeypot）</a:t>
            </a:r>
            <a:endParaRPr lang="en-US" altLang="zh-CN" dirty="0">
              <a:solidFill>
                <a:srgbClr val="C00000"/>
              </a:solidFill>
            </a:endParaRPr>
          </a:p>
          <a:p>
            <a:pPr lvl="1"/>
            <a:r>
              <a:rPr lang="zh-CN" altLang="en-US" dirty="0">
                <a:solidFill>
                  <a:srgbClr val="C00000"/>
                </a:solidFill>
              </a:rPr>
              <a:t>本质</a:t>
            </a:r>
            <a:r>
              <a:rPr lang="zh-CN" altLang="en-US" dirty="0"/>
              <a:t>上是一种对攻击方进行欺骗的技术</a:t>
            </a:r>
            <a:endParaRPr lang="en-US" altLang="zh-CN" dirty="0"/>
          </a:p>
          <a:p>
            <a:pPr lvl="1"/>
            <a:r>
              <a:rPr lang="zh-CN" altLang="en-US" dirty="0"/>
              <a:t>通过布置一些作为诱饵的主机、网络服务或者信息，诱使攻击方对它们实施攻击，从而可以对攻击行为进行捕获和分析</a:t>
            </a:r>
            <a:endParaRPr lang="en-US" altLang="zh-CN" dirty="0"/>
          </a:p>
          <a:p>
            <a:r>
              <a:rPr lang="zh-CN" altLang="en-US" dirty="0"/>
              <a:t>蜜罐的分类</a:t>
            </a:r>
            <a:endParaRPr lang="en-US" altLang="zh-CN" dirty="0"/>
          </a:p>
          <a:p>
            <a:endParaRPr lang="en-US" altLang="zh-CN" dirty="0"/>
          </a:p>
          <a:p>
            <a:pPr lvl="1"/>
            <a:r>
              <a:rPr lang="zh-CN" altLang="en-US" dirty="0">
                <a:latin typeface="微软雅黑" pitchFamily="34" charset="-122"/>
                <a:ea typeface="微软雅黑" pitchFamily="34" charset="-122"/>
              </a:rPr>
              <a:t>按用途</a:t>
            </a:r>
            <a:endParaRPr lang="en-US" altLang="zh-CN" dirty="0">
              <a:latin typeface="微软雅黑" pitchFamily="34" charset="-122"/>
              <a:ea typeface="微软雅黑" pitchFamily="34" charset="-122"/>
            </a:endParaRPr>
          </a:p>
          <a:p>
            <a:pPr lvl="1"/>
            <a:endParaRPr lang="en-US" altLang="zh-CN" dirty="0">
              <a:latin typeface="微软雅黑" pitchFamily="34" charset="-122"/>
              <a:ea typeface="微软雅黑" pitchFamily="34" charset="-122"/>
            </a:endParaRPr>
          </a:p>
          <a:p>
            <a:pPr lvl="1"/>
            <a:endParaRPr lang="en-US" altLang="zh-CN" dirty="0">
              <a:latin typeface="微软雅黑" pitchFamily="34" charset="-122"/>
              <a:ea typeface="微软雅黑" pitchFamily="34" charset="-122"/>
            </a:endParaRPr>
          </a:p>
          <a:p>
            <a:pPr lvl="1"/>
            <a:endParaRPr lang="en-US" altLang="zh-CN" dirty="0">
              <a:latin typeface="微软雅黑" pitchFamily="34" charset="-122"/>
              <a:ea typeface="微软雅黑" pitchFamily="34" charset="-122"/>
            </a:endParaRPr>
          </a:p>
          <a:p>
            <a:pPr lvl="1"/>
            <a:r>
              <a:rPr lang="zh-CN" altLang="en-US" dirty="0"/>
              <a:t>按交互方式</a:t>
            </a:r>
          </a:p>
          <a:p>
            <a:pPr lvl="1"/>
            <a:endParaRPr lang="zh-CN" altLang="en-US" dirty="0">
              <a:latin typeface="微软雅黑" pitchFamily="34" charset="-122"/>
              <a:ea typeface="微软雅黑" pitchFamily="34" charset="-122"/>
            </a:endParaRPr>
          </a:p>
          <a:p>
            <a:pPr lvl="1"/>
            <a:endParaRPr lang="en-US" altLang="zh-CN" dirty="0"/>
          </a:p>
          <a:p>
            <a:pPr lvl="1">
              <a:buNone/>
            </a:pPr>
            <a:endParaRPr lang="en-US" altLang="zh-CN" dirty="0"/>
          </a:p>
          <a:p>
            <a:endParaRPr lang="en-US" altLang="zh-CN" dirty="0"/>
          </a:p>
          <a:p>
            <a:endParaRPr lang="en-US" altLang="zh-CN" dirty="0"/>
          </a:p>
        </p:txBody>
      </p:sp>
      <p:pic>
        <p:nvPicPr>
          <p:cNvPr id="1026" name="Picture 2"/>
          <p:cNvPicPr>
            <a:picLocks noChangeAspect="1" noChangeArrowheads="1"/>
          </p:cNvPicPr>
          <p:nvPr/>
        </p:nvPicPr>
        <p:blipFill>
          <a:blip r:embed="rId3"/>
          <a:srcRect/>
          <a:stretch>
            <a:fillRect/>
          </a:stretch>
        </p:blipFill>
        <p:spPr bwMode="auto">
          <a:xfrm>
            <a:off x="9528320" y="2977970"/>
            <a:ext cx="2031654" cy="1731523"/>
          </a:xfrm>
          <a:prstGeom prst="rect">
            <a:avLst/>
          </a:prstGeom>
          <a:noFill/>
          <a:ln w="9525">
            <a:noFill/>
            <a:miter lim="800000"/>
            <a:headEnd/>
            <a:tailEnd/>
          </a:ln>
          <a:effectLst/>
        </p:spPr>
      </p:pic>
      <p:sp>
        <p:nvSpPr>
          <p:cNvPr id="7" name="左大括号 6"/>
          <p:cNvSpPr/>
          <p:nvPr/>
        </p:nvSpPr>
        <p:spPr>
          <a:xfrm>
            <a:off x="2828022" y="3828416"/>
            <a:ext cx="562810" cy="781512"/>
          </a:xfrm>
          <a:prstGeom prst="leftBrace">
            <a:avLst>
              <a:gd name="adj1" fmla="val 8333"/>
              <a:gd name="adj2" fmla="val 47588"/>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3459635" y="3594454"/>
            <a:ext cx="5827236" cy="400110"/>
          </a:xfrm>
          <a:prstGeom prst="rect">
            <a:avLst/>
          </a:prstGeom>
          <a:noFill/>
        </p:spPr>
        <p:txBody>
          <a:bodyPr wrap="none" rtlCol="0">
            <a:spAutoFit/>
          </a:bodyPr>
          <a:lstStyle/>
          <a:p>
            <a:pPr lvl="0"/>
            <a:r>
              <a:rPr lang="zh-CN" altLang="en-US" sz="2000" dirty="0">
                <a:latin typeface="Microsoft YaHei" panose="020B0503020204020204" pitchFamily="34" charset="-122"/>
                <a:ea typeface="Microsoft YaHei" panose="020B0503020204020204" pitchFamily="34" charset="-122"/>
              </a:rPr>
              <a:t>研究型，专门以研究和获取攻击信息为目的而设计</a:t>
            </a:r>
          </a:p>
        </p:txBody>
      </p:sp>
      <p:sp>
        <p:nvSpPr>
          <p:cNvPr id="13" name="TextBox 12"/>
          <p:cNvSpPr txBox="1"/>
          <p:nvPr/>
        </p:nvSpPr>
        <p:spPr>
          <a:xfrm>
            <a:off x="3459636" y="4398285"/>
            <a:ext cx="5827236" cy="707886"/>
          </a:xfrm>
          <a:prstGeom prst="rect">
            <a:avLst/>
          </a:prstGeom>
          <a:noFill/>
        </p:spPr>
        <p:txBody>
          <a:bodyPr wrap="square" rtlCol="0">
            <a:spAutoFit/>
          </a:bodyPr>
          <a:lstStyle/>
          <a:p>
            <a:pPr lvl="0"/>
            <a:r>
              <a:rPr lang="zh-CN" altLang="en-US" sz="2000" dirty="0">
                <a:latin typeface="Microsoft YaHei" panose="020B0503020204020204" pitchFamily="34" charset="-122"/>
                <a:ea typeface="Microsoft YaHei" panose="020B0503020204020204" pitchFamily="34" charset="-122"/>
              </a:rPr>
              <a:t>产品型，一般运用于商业组织，目的是减轻将受到的攻击威胁</a:t>
            </a:r>
          </a:p>
        </p:txBody>
      </p:sp>
      <p:sp>
        <p:nvSpPr>
          <p:cNvPr id="15" name="TextBox 14"/>
          <p:cNvSpPr txBox="1"/>
          <p:nvPr/>
        </p:nvSpPr>
        <p:spPr>
          <a:xfrm>
            <a:off x="3953642" y="5208767"/>
            <a:ext cx="7165744" cy="400110"/>
          </a:xfrm>
          <a:prstGeom prst="rect">
            <a:avLst/>
          </a:prstGeom>
          <a:noFill/>
        </p:spPr>
        <p:txBody>
          <a:bodyPr wrap="none" rtlCol="0">
            <a:spAutoFit/>
          </a:bodyPr>
          <a:lstStyle/>
          <a:p>
            <a:r>
              <a:rPr lang="zh-CN" altLang="en-US" sz="2000" dirty="0">
                <a:latin typeface="微软雅黑" pitchFamily="34" charset="-122"/>
                <a:ea typeface="微软雅黑" pitchFamily="34" charset="-122"/>
              </a:rPr>
              <a:t>低交互式蜜罐，虚拟蜜罐</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模拟网络拓扑、协议栈、服务、 </a:t>
            </a:r>
            <a:r>
              <a:rPr lang="en-US" altLang="zh-CN" sz="2000" dirty="0">
                <a:latin typeface="微软雅黑" pitchFamily="34" charset="-122"/>
                <a:ea typeface="微软雅黑" pitchFamily="34" charset="-122"/>
              </a:rPr>
              <a:t>OS</a:t>
            </a:r>
          </a:p>
        </p:txBody>
      </p:sp>
      <p:sp>
        <p:nvSpPr>
          <p:cNvPr id="16" name="TextBox 15"/>
          <p:cNvSpPr txBox="1"/>
          <p:nvPr/>
        </p:nvSpPr>
        <p:spPr>
          <a:xfrm>
            <a:off x="3953642" y="5965475"/>
            <a:ext cx="7268540" cy="400110"/>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高交互式蜜罐，物理蜜罐</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完全真实的硬件、</a:t>
            </a:r>
            <a:r>
              <a:rPr lang="en-US" altLang="zh-CN" sz="2000" dirty="0">
                <a:latin typeface="Microsoft YaHei" panose="020B0503020204020204" pitchFamily="34" charset="-122"/>
                <a:ea typeface="Microsoft YaHei" panose="020B0503020204020204" pitchFamily="34" charset="-122"/>
              </a:rPr>
              <a:t>OS</a:t>
            </a:r>
            <a:r>
              <a:rPr lang="zh-CN" altLang="en-US" sz="2000" dirty="0">
                <a:latin typeface="Microsoft YaHei" panose="020B0503020204020204" pitchFamily="34" charset="-122"/>
                <a:ea typeface="Microsoft YaHei" panose="020B0503020204020204" pitchFamily="34" charset="-122"/>
              </a:rPr>
              <a:t>、应用、服务</a:t>
            </a:r>
            <a:endParaRPr lang="en-US" altLang="zh-CN" sz="2000" dirty="0">
              <a:latin typeface="Microsoft YaHei" panose="020B0503020204020204" pitchFamily="34" charset="-122"/>
              <a:ea typeface="Microsoft YaHei" panose="020B0503020204020204" pitchFamily="34" charset="-122"/>
            </a:endParaRPr>
          </a:p>
        </p:txBody>
      </p:sp>
      <p:sp>
        <p:nvSpPr>
          <p:cNvPr id="17" name="左大括号 16"/>
          <p:cNvSpPr/>
          <p:nvPr/>
        </p:nvSpPr>
        <p:spPr>
          <a:xfrm>
            <a:off x="3390832" y="5412773"/>
            <a:ext cx="562810" cy="781512"/>
          </a:xfrm>
          <a:prstGeom prst="leftBrace">
            <a:avLst>
              <a:gd name="adj1" fmla="val 8333"/>
              <a:gd name="adj2" fmla="val 47588"/>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89303"/>
            <a:ext cx="2743200" cy="365125"/>
          </a:xfrm>
        </p:spPr>
        <p:txBody>
          <a:bodyPr/>
          <a:lstStyle/>
          <a:p>
            <a:r>
              <a:rPr kumimoji="1" lang="en-US" altLang="zh-CN" dirty="0"/>
              <a:t>8.7.4  </a:t>
            </a:r>
            <a:r>
              <a:rPr kumimoji="1" lang="zh-CN" altLang="en-US" dirty="0"/>
              <a:t>沙盒与隔离</a:t>
            </a:r>
          </a:p>
        </p:txBody>
      </p:sp>
      <p:sp>
        <p:nvSpPr>
          <p:cNvPr id="18"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89303"/>
            <a:ext cx="3319670" cy="365125"/>
          </a:xfrm>
        </p:spPr>
        <p:txBody>
          <a:bodyPr/>
          <a:lstStyle/>
          <a:p>
            <a:fld id="{8D4D1E41-7A09-AB4A-A4E1-09765ADA2698}" type="slidenum">
              <a:rPr kumimoji="1" lang="zh-CN" altLang="en-US" smtClean="0"/>
              <a:pPr/>
              <a:t>190</a:t>
            </a:fld>
            <a:endParaRPr kumimoji="1" lang="zh-CN" altLang="en-US" dirty="0"/>
          </a:p>
        </p:txBody>
      </p:sp>
      <p:sp>
        <p:nvSpPr>
          <p:cNvPr id="19" name="文本框 18">
            <a:extLst>
              <a:ext uri="{FF2B5EF4-FFF2-40B4-BE49-F238E27FC236}">
                <a16:creationId xmlns:a16="http://schemas.microsoft.com/office/drawing/2014/main" id="{8EEFEE77-5EA2-4515-BFF8-3F3886299EE3}"/>
              </a:ext>
            </a:extLst>
          </p:cNvPr>
          <p:cNvSpPr txBox="1"/>
          <p:nvPr/>
        </p:nvSpPr>
        <p:spPr>
          <a:xfrm>
            <a:off x="3505191" y="6571858"/>
            <a:ext cx="6097978"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zh-CN" altLang="en-US" dirty="0"/>
              <a:t>引自：</a:t>
            </a:r>
            <a:r>
              <a:rPr lang="en-US" altLang="zh-CN" dirty="0"/>
              <a:t>https://hfish.io/onefishdocs/#/</a:t>
            </a:r>
            <a:endParaRPr lang="zh-CN" alt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蜜罐实例 </a:t>
            </a:r>
            <a:r>
              <a:rPr lang="en-US" altLang="zh-CN" dirty="0"/>
              <a:t>– </a:t>
            </a:r>
            <a:r>
              <a:rPr lang="en-US" altLang="zh-CN" dirty="0" err="1"/>
              <a:t>Hfish</a:t>
            </a:r>
            <a:r>
              <a:rPr lang="en-US" altLang="zh-CN" dirty="0"/>
              <a:t>/</a:t>
            </a:r>
            <a:r>
              <a:rPr lang="en-US" altLang="zh-CN" dirty="0" err="1"/>
              <a:t>OneFish</a:t>
            </a:r>
            <a:endParaRPr lang="zh-CN" altLang="en-US" dirty="0"/>
          </a:p>
        </p:txBody>
      </p:sp>
      <p:sp>
        <p:nvSpPr>
          <p:cNvPr id="3" name="内容占位符 2"/>
          <p:cNvSpPr>
            <a:spLocks noGrp="1"/>
          </p:cNvSpPr>
          <p:nvPr>
            <p:ph idx="1"/>
          </p:nvPr>
        </p:nvSpPr>
        <p:spPr/>
        <p:txBody>
          <a:bodyPr/>
          <a:lstStyle/>
          <a:p>
            <a:r>
              <a:rPr lang="zh-CN" altLang="en-US" dirty="0"/>
              <a:t>国内开源高交互的蜜罐</a:t>
            </a:r>
            <a:r>
              <a:rPr lang="en-US" altLang="zh-CN" dirty="0"/>
              <a:t>——</a:t>
            </a:r>
            <a:r>
              <a:rPr lang="en-US" altLang="zh-CN" dirty="0" err="1"/>
              <a:t>Hfish</a:t>
            </a:r>
            <a:endParaRPr lang="en-US" altLang="zh-CN" dirty="0"/>
          </a:p>
          <a:p>
            <a:pPr lvl="1"/>
            <a:r>
              <a:rPr lang="zh-CN" altLang="en-US" dirty="0"/>
              <a:t>基于 </a:t>
            </a:r>
            <a:r>
              <a:rPr lang="en-US" altLang="zh-CN" dirty="0" err="1"/>
              <a:t>Golang</a:t>
            </a:r>
            <a:r>
              <a:rPr lang="en-US" altLang="zh-CN" dirty="0"/>
              <a:t> </a:t>
            </a:r>
            <a:r>
              <a:rPr lang="zh-CN" altLang="en-US" dirty="0"/>
              <a:t>开发的跨平台多功能主动诱导型开源蜜罐框架系统</a:t>
            </a:r>
            <a:endParaRPr lang="en-US" altLang="zh-CN" dirty="0"/>
          </a:p>
          <a:p>
            <a:pPr lvl="1"/>
            <a:r>
              <a:rPr lang="zh-CN" altLang="en-US" dirty="0"/>
              <a:t>支持单机部署和集群部署</a:t>
            </a:r>
            <a:endParaRPr lang="en-US" altLang="zh-CN" dirty="0"/>
          </a:p>
          <a:p>
            <a:pPr lvl="1"/>
            <a:r>
              <a:rPr lang="en-US" dirty="0" err="1"/>
              <a:t>HFish</a:t>
            </a:r>
            <a:r>
              <a:rPr lang="zh-CN" altLang="en-US" dirty="0"/>
              <a:t>官网：</a:t>
            </a:r>
            <a:r>
              <a:rPr lang="en-US" dirty="0">
                <a:hlinkClick r:id="rId3"/>
              </a:rPr>
              <a:t>https://hfish.io/</a:t>
            </a:r>
            <a:endParaRPr lang="en-US" dirty="0"/>
          </a:p>
          <a:p>
            <a:pPr lvl="1"/>
            <a:r>
              <a:rPr lang="en-US" dirty="0" err="1"/>
              <a:t>Github：</a:t>
            </a:r>
            <a:r>
              <a:rPr lang="en-US" dirty="0" err="1">
                <a:hlinkClick r:id="rId4"/>
              </a:rPr>
              <a:t>https</a:t>
            </a:r>
            <a:r>
              <a:rPr lang="en-US" dirty="0">
                <a:hlinkClick r:id="rId4"/>
              </a:rPr>
              <a:t>://</a:t>
            </a:r>
            <a:r>
              <a:rPr lang="en-US" dirty="0" err="1">
                <a:hlinkClick r:id="rId4"/>
              </a:rPr>
              <a:t>github.com</a:t>
            </a:r>
            <a:r>
              <a:rPr lang="en-US" dirty="0">
                <a:hlinkClick r:id="rId4"/>
              </a:rPr>
              <a:t>/</a:t>
            </a:r>
            <a:r>
              <a:rPr lang="en-US" dirty="0" err="1">
                <a:hlinkClick r:id="rId4"/>
              </a:rPr>
              <a:t>hacklcx</a:t>
            </a:r>
            <a:r>
              <a:rPr lang="en-US" dirty="0">
                <a:hlinkClick r:id="rId4"/>
              </a:rPr>
              <a:t>/</a:t>
            </a:r>
            <a:r>
              <a:rPr lang="en-US" dirty="0" err="1">
                <a:hlinkClick r:id="rId4"/>
              </a:rPr>
              <a:t>HFish</a:t>
            </a:r>
            <a:endParaRPr lang="en-US" dirty="0"/>
          </a:p>
          <a:p>
            <a:pPr lvl="1"/>
            <a:r>
              <a:rPr lang="zh-CN" altLang="en-US" dirty="0"/>
              <a:t>密网：</a:t>
            </a:r>
            <a:r>
              <a:rPr lang="en-US" dirty="0"/>
              <a:t>http://www.honeynet.org/</a:t>
            </a:r>
          </a:p>
          <a:p>
            <a:pPr lvl="1"/>
            <a:endParaRPr lang="en-US" altLang="zh-CN" dirty="0"/>
          </a:p>
        </p:txBody>
      </p:sp>
      <p:sp>
        <p:nvSpPr>
          <p:cNvPr id="7"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85520" y="6489303"/>
            <a:ext cx="2743200" cy="365125"/>
          </a:xfrm>
        </p:spPr>
        <p:txBody>
          <a:bodyPr/>
          <a:lstStyle/>
          <a:p>
            <a:r>
              <a:rPr kumimoji="1" lang="en-US" altLang="zh-CN" dirty="0"/>
              <a:t>8.7.4  </a:t>
            </a:r>
            <a:r>
              <a:rPr kumimoji="1" lang="zh-CN" altLang="en-US" dirty="0"/>
              <a:t>沙盒与隔离</a:t>
            </a:r>
          </a:p>
        </p:txBody>
      </p:sp>
      <p:sp>
        <p:nvSpPr>
          <p:cNvPr id="8" name="灯片编号占位符 11">
            <a:extLst>
              <a:ext uri="{FF2B5EF4-FFF2-40B4-BE49-F238E27FC236}">
                <a16:creationId xmlns:a16="http://schemas.microsoft.com/office/drawing/2014/main" id="{550ED307-254A-0A44-A386-B21B3DA050E4}"/>
              </a:ext>
            </a:extLst>
          </p:cNvPr>
          <p:cNvSpPr>
            <a:spLocks noGrp="1"/>
          </p:cNvSpPr>
          <p:nvPr>
            <p:ph type="sldNum" sz="quarter" idx="12"/>
          </p:nvPr>
        </p:nvSpPr>
        <p:spPr>
          <a:xfrm>
            <a:off x="8872330" y="6478879"/>
            <a:ext cx="3319670" cy="365125"/>
          </a:xfrm>
        </p:spPr>
        <p:txBody>
          <a:bodyPr/>
          <a:lstStyle/>
          <a:p>
            <a:fld id="{8D4D1E41-7A09-AB4A-A4E1-09765ADA2698}" type="slidenum">
              <a:rPr kumimoji="1" lang="zh-CN" altLang="en-US" smtClean="0"/>
              <a:pPr/>
              <a:t>191</a:t>
            </a:fld>
            <a:endParaRPr kumimoji="1" lang="zh-CN" altLang="en-US" dirty="0"/>
          </a:p>
        </p:txBody>
      </p:sp>
      <p:grpSp>
        <p:nvGrpSpPr>
          <p:cNvPr id="9" name="组合 8">
            <a:extLst>
              <a:ext uri="{FF2B5EF4-FFF2-40B4-BE49-F238E27FC236}">
                <a16:creationId xmlns:a16="http://schemas.microsoft.com/office/drawing/2014/main" id="{81FABC6C-DA1C-4CD9-BE36-D680223A09CB}"/>
              </a:ext>
            </a:extLst>
          </p:cNvPr>
          <p:cNvGrpSpPr/>
          <p:nvPr/>
        </p:nvGrpSpPr>
        <p:grpSpPr>
          <a:xfrm>
            <a:off x="1188755" y="1358152"/>
            <a:ext cx="9926549" cy="4882808"/>
            <a:chOff x="827548" y="1412053"/>
            <a:chExt cx="8031821" cy="4882808"/>
          </a:xfrm>
        </p:grpSpPr>
        <p:pic>
          <p:nvPicPr>
            <p:cNvPr id="2050" name="Picture 2"/>
            <p:cNvPicPr>
              <a:picLocks noChangeAspect="1" noChangeArrowheads="1"/>
            </p:cNvPicPr>
            <p:nvPr/>
          </p:nvPicPr>
          <p:blipFill>
            <a:blip r:embed="rId5"/>
            <a:srcRect/>
            <a:stretch>
              <a:fillRect/>
            </a:stretch>
          </p:blipFill>
          <p:spPr bwMode="auto">
            <a:xfrm>
              <a:off x="827548" y="1412053"/>
              <a:ext cx="8021169" cy="4784103"/>
            </a:xfrm>
            <a:prstGeom prst="rect">
              <a:avLst/>
            </a:prstGeom>
            <a:noFill/>
            <a:ln w="9525">
              <a:noFill/>
              <a:miter lim="800000"/>
              <a:headEnd/>
              <a:tailEnd/>
            </a:ln>
            <a:effectLst/>
          </p:spPr>
        </p:pic>
        <p:pic>
          <p:nvPicPr>
            <p:cNvPr id="6" name="图片 5">
              <a:extLst>
                <a:ext uri="{FF2B5EF4-FFF2-40B4-BE49-F238E27FC236}">
                  <a16:creationId xmlns:a16="http://schemas.microsoft.com/office/drawing/2014/main" id="{7F712F1F-1D1C-4996-AA23-BAB240E61509}"/>
                </a:ext>
              </a:extLst>
            </p:cNvPr>
            <p:cNvPicPr>
              <a:picLocks noChangeAspect="1"/>
            </p:cNvPicPr>
            <p:nvPr/>
          </p:nvPicPr>
          <p:blipFill>
            <a:blip r:embed="rId6"/>
            <a:stretch>
              <a:fillRect/>
            </a:stretch>
          </p:blipFill>
          <p:spPr>
            <a:xfrm>
              <a:off x="838200" y="4103805"/>
              <a:ext cx="8021169" cy="2191056"/>
            </a:xfrm>
            <a:prstGeom prst="rect">
              <a:avLst/>
            </a:prstGeom>
          </p:spPr>
        </p:pic>
      </p:grpSp>
      <p:pic>
        <p:nvPicPr>
          <p:cNvPr id="2056" name="Picture 8">
            <a:extLst>
              <a:ext uri="{FF2B5EF4-FFF2-40B4-BE49-F238E27FC236}">
                <a16:creationId xmlns:a16="http://schemas.microsoft.com/office/drawing/2014/main" id="{6642EE5C-1F6C-4F9D-B916-2C07F3F742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5672" y="1451728"/>
            <a:ext cx="8505418" cy="51963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20210209213730428">
            <a:extLst>
              <a:ext uri="{FF2B5EF4-FFF2-40B4-BE49-F238E27FC236}">
                <a16:creationId xmlns:a16="http://schemas.microsoft.com/office/drawing/2014/main" id="{75AA2BA0-79F7-40D2-B8C7-89ECD22706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7508" y="1492515"/>
            <a:ext cx="10304866" cy="49967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1167384" y="1303493"/>
            <a:ext cx="10515600" cy="5456971"/>
          </a:xfrm>
        </p:spPr>
        <p:txBody>
          <a:bodyPr>
            <a:normAutofit lnSpcReduction="10000"/>
          </a:bodyPr>
          <a:lstStyle/>
          <a:p>
            <a:pPr>
              <a:lnSpc>
                <a:spcPct val="130000"/>
              </a:lnSpc>
              <a:buNone/>
            </a:pPr>
            <a:r>
              <a:rPr kumimoji="1" lang="en-US" altLang="zh-CN" sz="3000" dirty="0"/>
              <a:t>8.1 </a:t>
            </a:r>
            <a:r>
              <a:rPr kumimoji="1" lang="zh-CN" altLang="en-US" sz="3000" dirty="0"/>
              <a:t>网络安全基础（</a:t>
            </a:r>
            <a:r>
              <a:rPr kumimoji="1" lang="en-US" altLang="zh-CN" sz="3000" dirty="0"/>
              <a:t>4</a:t>
            </a:r>
            <a:r>
              <a:rPr kumimoji="1" lang="zh-CN" altLang="en-US" sz="3000" dirty="0"/>
              <a:t>页）</a:t>
            </a:r>
            <a:endParaRPr kumimoji="1" lang="en-US" altLang="zh-CN" sz="3000" dirty="0"/>
          </a:p>
          <a:p>
            <a:pPr>
              <a:lnSpc>
                <a:spcPct val="130000"/>
              </a:lnSpc>
              <a:buNone/>
            </a:pPr>
            <a:r>
              <a:rPr kumimoji="1" lang="en-US" altLang="zh-CN" sz="3000" dirty="0"/>
              <a:t>8.2 </a:t>
            </a:r>
            <a:r>
              <a:rPr kumimoji="1" lang="zh-CN" altLang="en-US" sz="3000" dirty="0"/>
              <a:t>网络攻击与威胁</a:t>
            </a:r>
            <a:endParaRPr kumimoji="1" lang="en-US" altLang="zh-CN" sz="3000" dirty="0"/>
          </a:p>
          <a:p>
            <a:pPr>
              <a:lnSpc>
                <a:spcPct val="130000"/>
              </a:lnSpc>
              <a:buNone/>
            </a:pPr>
            <a:r>
              <a:rPr kumimoji="1" lang="en-US" altLang="zh-CN" sz="3000" dirty="0"/>
              <a:t>8.3 </a:t>
            </a:r>
            <a:r>
              <a:rPr kumimoji="1" lang="zh-CN" altLang="en-US" sz="3000" dirty="0"/>
              <a:t>安全机制与手段 </a:t>
            </a:r>
            <a:endParaRPr kumimoji="1" lang="en-US" altLang="zh-CN" sz="3000" dirty="0"/>
          </a:p>
          <a:p>
            <a:pPr>
              <a:lnSpc>
                <a:spcPct val="150000"/>
              </a:lnSpc>
              <a:buNone/>
            </a:pPr>
            <a:r>
              <a:rPr kumimoji="1" lang="en-US" altLang="zh-CN" sz="3000" dirty="0"/>
              <a:t>8.4 </a:t>
            </a:r>
            <a:r>
              <a:rPr kumimoji="1" lang="zh-CN" altLang="en-US" sz="3000" dirty="0"/>
              <a:t>电子邮件</a:t>
            </a:r>
            <a:r>
              <a:rPr lang="zh-CN" altLang="en-US" sz="3000" dirty="0"/>
              <a:t>安全（</a:t>
            </a:r>
            <a:r>
              <a:rPr lang="en-US" altLang="zh-CN" sz="3000" dirty="0"/>
              <a:t>8</a:t>
            </a:r>
            <a:r>
              <a:rPr lang="zh-CN" altLang="en-US" sz="3000" dirty="0"/>
              <a:t>页）</a:t>
            </a:r>
            <a:endParaRPr lang="en-US" altLang="zh-CN" sz="3000" dirty="0"/>
          </a:p>
          <a:p>
            <a:pPr>
              <a:lnSpc>
                <a:spcPct val="150000"/>
              </a:lnSpc>
              <a:buNone/>
            </a:pPr>
            <a:r>
              <a:rPr lang="en-US" altLang="zh-CN" sz="3000" dirty="0"/>
              <a:t>8.5 Web</a:t>
            </a:r>
            <a:r>
              <a:rPr lang="zh-CN" altLang="en-US" sz="3000" dirty="0"/>
              <a:t>安全（*页）</a:t>
            </a:r>
            <a:endParaRPr lang="en-US" altLang="zh-CN" sz="3000" dirty="0"/>
          </a:p>
          <a:p>
            <a:pPr>
              <a:lnSpc>
                <a:spcPct val="150000"/>
              </a:lnSpc>
              <a:buNone/>
            </a:pPr>
            <a:r>
              <a:rPr lang="en-US" altLang="zh-CN" sz="3000" dirty="0"/>
              <a:t>8.6 </a:t>
            </a:r>
            <a:r>
              <a:rPr lang="zh-CN" altLang="en-US" sz="3000" dirty="0"/>
              <a:t>通信安全（</a:t>
            </a:r>
            <a:r>
              <a:rPr lang="en-US" altLang="zh-CN" sz="3000" dirty="0"/>
              <a:t>38</a:t>
            </a:r>
            <a:r>
              <a:rPr lang="zh-CN" altLang="en-US" sz="3000" dirty="0"/>
              <a:t>页）</a:t>
            </a:r>
            <a:endParaRPr lang="en-US" altLang="zh-CN" sz="3000" dirty="0"/>
          </a:p>
          <a:p>
            <a:pPr>
              <a:lnSpc>
                <a:spcPct val="150000"/>
              </a:lnSpc>
              <a:buNone/>
            </a:pPr>
            <a:r>
              <a:rPr lang="en-US" altLang="zh-CN" sz="3000" dirty="0"/>
              <a:t>8.7 </a:t>
            </a:r>
            <a:r>
              <a:rPr lang="zh-CN" altLang="en-US" sz="3000" dirty="0"/>
              <a:t>系统与运行安全</a:t>
            </a:r>
            <a:endParaRPr kumimoji="1" lang="en-US" altLang="zh-CN" sz="3000" dirty="0"/>
          </a:p>
          <a:p>
            <a:pPr>
              <a:lnSpc>
                <a:spcPct val="130000"/>
              </a:lnSpc>
              <a:buNone/>
            </a:pPr>
            <a:r>
              <a:rPr kumimoji="1" lang="en-US" altLang="zh-CN" sz="3000" dirty="0"/>
              <a:t>8.8 </a:t>
            </a:r>
            <a:r>
              <a:rPr lang="zh-CN" altLang="en-US" sz="3000" dirty="0">
                <a:solidFill>
                  <a:srgbClr val="C00000"/>
                </a:solidFill>
              </a:rPr>
              <a:t>安全技术前沿与未来发展</a:t>
            </a:r>
          </a:p>
          <a:p>
            <a:pPr>
              <a:lnSpc>
                <a:spcPct val="130000"/>
              </a:lnSpc>
              <a:buNone/>
            </a:pPr>
            <a:endParaRPr kumimoji="1" lang="zh-CN" altLang="en-US" dirty="0"/>
          </a:p>
          <a:p>
            <a:pPr>
              <a:lnSpc>
                <a:spcPct val="130000"/>
              </a:lnSpc>
              <a:buNone/>
            </a:pPr>
            <a:endParaRPr kumimoji="1" lang="en-US" altLang="zh-CN" dirty="0"/>
          </a:p>
          <a:p>
            <a:pPr>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矩形标注 6">
            <a:extLst>
              <a:ext uri="{FF2B5EF4-FFF2-40B4-BE49-F238E27FC236}">
                <a16:creationId xmlns:a16="http://schemas.microsoft.com/office/drawing/2014/main" id="{981187B3-3584-BA4E-A14C-4B26773516C6}"/>
              </a:ext>
            </a:extLst>
          </p:cNvPr>
          <p:cNvSpPr/>
          <p:nvPr/>
        </p:nvSpPr>
        <p:spPr>
          <a:xfrm>
            <a:off x="7985402" y="2250310"/>
            <a:ext cx="2645097" cy="2717600"/>
          </a:xfrm>
          <a:prstGeom prst="wedgeRectCallout">
            <a:avLst>
              <a:gd name="adj1" fmla="val -128616"/>
              <a:gd name="adj2" fmla="val 9278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量子密码</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物联网安全</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应急响应</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风险评估</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等级保护</a:t>
            </a:r>
          </a:p>
        </p:txBody>
      </p:sp>
    </p:spTree>
    <p:extLst>
      <p:ext uri="{BB962C8B-B14F-4D97-AF65-F5344CB8AC3E}">
        <p14:creationId xmlns:p14="http://schemas.microsoft.com/office/powerpoint/2010/main" val="157543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zh-CN" dirty="0"/>
              <a:t>何为量子（</a:t>
            </a:r>
            <a:r>
              <a:rPr kumimoji="1" lang="en-US" altLang="zh-CN" dirty="0"/>
              <a:t>Quantum</a:t>
            </a:r>
            <a:r>
              <a:rPr kumimoji="1" lang="zh-CN" altLang="zh-CN" dirty="0"/>
              <a:t>）？</a:t>
            </a:r>
          </a:p>
        </p:txBody>
      </p:sp>
      <p:sp>
        <p:nvSpPr>
          <p:cNvPr id="3" name="内容占位符 2"/>
          <p:cNvSpPr>
            <a:spLocks noGrp="1"/>
          </p:cNvSpPr>
          <p:nvPr>
            <p:ph idx="1"/>
          </p:nvPr>
        </p:nvSpPr>
        <p:spPr>
          <a:xfrm>
            <a:off x="838200" y="1417272"/>
            <a:ext cx="10515600" cy="5131205"/>
          </a:xfrm>
        </p:spPr>
        <p:txBody>
          <a:bodyPr>
            <a:normAutofit/>
          </a:bodyPr>
          <a:lstStyle/>
          <a:p>
            <a:pPr>
              <a:lnSpc>
                <a:spcPct val="120000"/>
              </a:lnSpc>
            </a:pPr>
            <a:r>
              <a:rPr kumimoji="1" lang="zh-CN" altLang="en-US" dirty="0"/>
              <a:t>定义</a:t>
            </a:r>
          </a:p>
          <a:p>
            <a:pPr lvl="1">
              <a:lnSpc>
                <a:spcPct val="120000"/>
              </a:lnSpc>
            </a:pPr>
            <a:r>
              <a:rPr kumimoji="1" lang="zh-CN" altLang="en-US" sz="2000" dirty="0"/>
              <a:t>量子（quantum）是现代物理的重要概念。即一个物理量如果存在</a:t>
            </a:r>
            <a:r>
              <a:rPr kumimoji="1" lang="zh-CN" altLang="en-US" sz="2000" dirty="0">
                <a:solidFill>
                  <a:srgbClr val="C00000"/>
                </a:solidFill>
              </a:rPr>
              <a:t>最小的不可分割的基本单位</a:t>
            </a:r>
            <a:r>
              <a:rPr kumimoji="1" lang="zh-CN" altLang="en-US" sz="2000" dirty="0"/>
              <a:t>，则这个物理量是量子化的，并把最小单位称为量子。</a:t>
            </a:r>
          </a:p>
          <a:p>
            <a:pPr lvl="1">
              <a:lnSpc>
                <a:spcPct val="120000"/>
              </a:lnSpc>
            </a:pPr>
            <a:r>
              <a:rPr kumimoji="1" lang="zh-CN" altLang="en-US" sz="2000" dirty="0"/>
              <a:t>例如，“光的量子”（光子 photon）是一定频率的光的基本能量单位</a:t>
            </a:r>
          </a:p>
          <a:p>
            <a:pPr lvl="1">
              <a:lnSpc>
                <a:spcPct val="120000"/>
              </a:lnSpc>
            </a:pPr>
            <a:r>
              <a:rPr kumimoji="1" lang="zh-CN" altLang="en-US" sz="2000" dirty="0"/>
              <a:t> 首个光量子芯片，图示芯片中的二十组光子阵列里，每组都包含了2401根波导</a:t>
            </a:r>
          </a:p>
          <a:p>
            <a:pPr>
              <a:lnSpc>
                <a:spcPct val="120000"/>
              </a:lnSpc>
            </a:pPr>
            <a:endParaRPr kumimoji="1" lang="zh-CN" altLang="en-US" sz="2000" dirty="0"/>
          </a:p>
        </p:txBody>
      </p:sp>
      <p:sp>
        <p:nvSpPr>
          <p:cNvPr id="4" name="灯片编号占位符 3"/>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193</a:t>
            </a:fld>
            <a:endParaRPr kumimoji="1" lang="zh-CN" altLang="en-US" dirty="0"/>
          </a:p>
        </p:txBody>
      </p:sp>
      <p:pic>
        <p:nvPicPr>
          <p:cNvPr id="5" name="图片 4" descr="光量子计算线路"/>
          <p:cNvPicPr>
            <a:picLocks noChangeAspect="1"/>
          </p:cNvPicPr>
          <p:nvPr>
            <p:custDataLst>
              <p:tags r:id="rId1"/>
            </p:custDataLst>
          </p:nvPr>
        </p:nvPicPr>
        <p:blipFill>
          <a:blip r:embed="rId4"/>
          <a:stretch>
            <a:fillRect/>
          </a:stretch>
        </p:blipFill>
        <p:spPr>
          <a:xfrm>
            <a:off x="1576705" y="3973195"/>
            <a:ext cx="3660775" cy="2224405"/>
          </a:xfrm>
          <a:prstGeom prst="rect">
            <a:avLst/>
          </a:prstGeom>
        </p:spPr>
      </p:pic>
      <p:sp>
        <p:nvSpPr>
          <p:cNvPr id="11" name="内容占位符 2"/>
          <p:cNvSpPr txBox="1"/>
          <p:nvPr/>
        </p:nvSpPr>
        <p:spPr>
          <a:xfrm>
            <a:off x="1122881" y="6300624"/>
            <a:ext cx="4258026" cy="420964"/>
          </a:xfrm>
          <a:prstGeom prst="rect">
            <a:avLst/>
          </a:prstGeom>
        </p:spPr>
        <p:txBody>
          <a:bodyPr vert="horz" lIns="91440" tIns="45720" rIns="91440" bIns="45720" rtlCol="0">
            <a:normAutofit fontScale="95000" lnSpcReduction="1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实验室光学量子计算线路</a:t>
            </a:r>
          </a:p>
        </p:txBody>
      </p:sp>
      <p:pic>
        <p:nvPicPr>
          <p:cNvPr id="6" name="图片 5" descr="中国首个光量子芯片"/>
          <p:cNvPicPr>
            <a:picLocks noChangeAspect="1"/>
          </p:cNvPicPr>
          <p:nvPr/>
        </p:nvPicPr>
        <p:blipFill>
          <a:blip r:embed="rId5"/>
          <a:stretch>
            <a:fillRect/>
          </a:stretch>
        </p:blipFill>
        <p:spPr>
          <a:xfrm>
            <a:off x="6551930" y="3973195"/>
            <a:ext cx="3908425" cy="2238375"/>
          </a:xfrm>
          <a:prstGeom prst="rect">
            <a:avLst/>
          </a:prstGeom>
        </p:spPr>
      </p:pic>
      <p:sp>
        <p:nvSpPr>
          <p:cNvPr id="7" name="内容占位符 2"/>
          <p:cNvSpPr txBox="1"/>
          <p:nvPr/>
        </p:nvSpPr>
        <p:spPr>
          <a:xfrm>
            <a:off x="6317181" y="6300624"/>
            <a:ext cx="4258026" cy="420964"/>
          </a:xfrm>
          <a:prstGeom prst="rect">
            <a:avLst/>
          </a:prstGeom>
        </p:spPr>
        <p:txBody>
          <a:bodyPr vert="horz" lIns="91440" tIns="45720" rIns="91440" bIns="45720" rtlCol="0">
            <a:normAutofit fontScale="95000" lnSpcReduction="1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中国首个光量子芯片</a:t>
            </a:r>
          </a:p>
        </p:txBody>
      </p:sp>
      <p:sp>
        <p:nvSpPr>
          <p:cNvPr id="9" name="日期占位符 9">
            <a:extLst>
              <a:ext uri="{FF2B5EF4-FFF2-40B4-BE49-F238E27FC236}">
                <a16:creationId xmlns:a16="http://schemas.microsoft.com/office/drawing/2014/main" id="{D3C12CB0-9D01-4A49-9C7E-E0F89ECC0769}"/>
              </a:ext>
            </a:extLst>
          </p:cNvPr>
          <p:cNvSpPr>
            <a:spLocks noGrp="1"/>
          </p:cNvSpPr>
          <p:nvPr>
            <p:ph type="dt" sz="half" idx="10"/>
          </p:nvPr>
        </p:nvSpPr>
        <p:spPr>
          <a:xfrm>
            <a:off x="168435" y="6489303"/>
            <a:ext cx="2743200" cy="365125"/>
          </a:xfrm>
        </p:spPr>
        <p:txBody>
          <a:bodyPr/>
          <a:lstStyle/>
          <a:p>
            <a:r>
              <a:rPr kumimoji="1" lang="en-US" altLang="zh-CN" dirty="0"/>
              <a:t>8.8.1  </a:t>
            </a:r>
            <a:r>
              <a:rPr kumimoji="1" lang="zh-CN" altLang="en-US" dirty="0"/>
              <a:t>量子密码</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sym typeface="+mn-ea"/>
              </a:rPr>
              <a:t>量子密码（Quantum Cryptography）</a:t>
            </a:r>
            <a:endParaRPr kumimoji="1" lang="zh-CN" altLang="zh-CN" dirty="0"/>
          </a:p>
        </p:txBody>
      </p:sp>
      <p:sp>
        <p:nvSpPr>
          <p:cNvPr id="3" name="内容占位符 2"/>
          <p:cNvSpPr>
            <a:spLocks noGrp="1"/>
          </p:cNvSpPr>
          <p:nvPr>
            <p:ph idx="1"/>
          </p:nvPr>
        </p:nvSpPr>
        <p:spPr>
          <a:xfrm>
            <a:off x="838200" y="1417272"/>
            <a:ext cx="10515600" cy="5131205"/>
          </a:xfrm>
        </p:spPr>
        <p:txBody>
          <a:bodyPr>
            <a:normAutofit/>
          </a:bodyPr>
          <a:lstStyle/>
          <a:p>
            <a:pPr>
              <a:lnSpc>
                <a:spcPct val="120000"/>
              </a:lnSpc>
            </a:pPr>
            <a:r>
              <a:rPr kumimoji="1" lang="zh-CN" altLang="en-US" dirty="0"/>
              <a:t>定义</a:t>
            </a:r>
          </a:p>
          <a:p>
            <a:pPr lvl="1">
              <a:lnSpc>
                <a:spcPct val="120000"/>
              </a:lnSpc>
            </a:pPr>
            <a:r>
              <a:rPr kumimoji="1" lang="zh-CN" altLang="en-US" sz="2000" dirty="0"/>
              <a:t>量子密码学（</a:t>
            </a:r>
            <a:r>
              <a:rPr kumimoji="1" lang="zh-CN" altLang="en-US" sz="2000" dirty="0">
                <a:sym typeface="+mn-ea"/>
              </a:rPr>
              <a:t>Quantum Cryptography</a:t>
            </a:r>
            <a:r>
              <a:rPr kumimoji="1" lang="zh-CN" altLang="en-US" sz="2000" dirty="0"/>
              <a:t>），泛指利用量子力学的特性来加密的科学</a:t>
            </a:r>
            <a:r>
              <a:rPr kumimoji="1" lang="en-US" altLang="zh-CN" sz="2000" dirty="0"/>
              <a:t>	</a:t>
            </a:r>
            <a:endParaRPr kumimoji="1" lang="zh-CN" altLang="en-US" dirty="0"/>
          </a:p>
          <a:p>
            <a:pPr marL="0" indent="0">
              <a:lnSpc>
                <a:spcPct val="120000"/>
              </a:lnSpc>
              <a:buNone/>
            </a:pPr>
            <a:endParaRPr kumimoji="1" lang="en-US" altLang="zh-CN" sz="2000" dirty="0"/>
          </a:p>
          <a:p>
            <a:pPr>
              <a:lnSpc>
                <a:spcPct val="120000"/>
              </a:lnSpc>
            </a:pPr>
            <a:r>
              <a:rPr kumimoji="1" lang="zh-CN" altLang="en-US" dirty="0"/>
              <a:t>经典实例：量子密钥分发 </a:t>
            </a:r>
            <a:r>
              <a:rPr kumimoji="1" lang="en-US" altLang="zh-CN" dirty="0"/>
              <a:t>——BB84</a:t>
            </a:r>
            <a:r>
              <a:rPr kumimoji="1" lang="zh-CN" altLang="en-US" dirty="0"/>
              <a:t>协议</a:t>
            </a:r>
            <a:endParaRPr kumimoji="1" lang="en-US" altLang="zh-CN" dirty="0"/>
          </a:p>
          <a:p>
            <a:pPr lvl="1">
              <a:lnSpc>
                <a:spcPct val="120000"/>
              </a:lnSpc>
            </a:pPr>
            <a:r>
              <a:rPr kumimoji="1" lang="zh-CN" altLang="zh-CN" dirty="0">
                <a:sym typeface="+mn-ea"/>
              </a:rPr>
              <a:t>历史</a:t>
            </a:r>
            <a:endParaRPr kumimoji="1" lang="zh-CN" altLang="zh-CN" dirty="0"/>
          </a:p>
          <a:p>
            <a:pPr lvl="2">
              <a:lnSpc>
                <a:spcPct val="120000"/>
              </a:lnSpc>
            </a:pPr>
            <a:r>
              <a:rPr kumimoji="1" lang="en-US" altLang="zh-CN" sz="1600" dirty="0" err="1">
                <a:sym typeface="+mn-ea"/>
              </a:rPr>
              <a:t>最早由Stephen</a:t>
            </a:r>
            <a:r>
              <a:rPr kumimoji="1" lang="en-US" altLang="zh-CN" sz="1600" dirty="0">
                <a:sym typeface="+mn-ea"/>
              </a:rPr>
              <a:t> </a:t>
            </a:r>
            <a:r>
              <a:rPr kumimoji="1" lang="en-US" altLang="zh-CN" sz="1600" dirty="0" err="1">
                <a:sym typeface="+mn-ea"/>
              </a:rPr>
              <a:t>Wiesner于二十世纪七十年代提出</a:t>
            </a:r>
            <a:endParaRPr kumimoji="1" lang="en-US" altLang="zh-CN" sz="1600" dirty="0"/>
          </a:p>
          <a:p>
            <a:pPr lvl="2">
              <a:lnSpc>
                <a:spcPct val="120000"/>
              </a:lnSpc>
            </a:pPr>
            <a:r>
              <a:rPr kumimoji="1" lang="en-US" altLang="zh-CN" sz="1600" dirty="0">
                <a:sym typeface="+mn-ea"/>
              </a:rPr>
              <a:t>1984年，来自IBM的Charles </a:t>
            </a:r>
            <a:r>
              <a:rPr kumimoji="1" lang="en-US" altLang="zh-CN" sz="1600" dirty="0" err="1">
                <a:sym typeface="+mn-ea"/>
              </a:rPr>
              <a:t>H.Bennett和来自蒙特利尔大学的Gilles</a:t>
            </a:r>
            <a:r>
              <a:rPr kumimoji="1" lang="en-US" altLang="zh-CN" sz="1600" dirty="0">
                <a:sym typeface="+mn-ea"/>
              </a:rPr>
              <a:t> </a:t>
            </a:r>
            <a:r>
              <a:rPr kumimoji="1" lang="en-US" altLang="zh-CN" sz="1600" dirty="0" err="1">
                <a:sym typeface="+mn-ea"/>
              </a:rPr>
              <a:t>Brassard基于Stephen</a:t>
            </a:r>
            <a:r>
              <a:rPr kumimoji="1" lang="en-US" altLang="zh-CN" sz="1600" dirty="0">
                <a:sym typeface="+mn-ea"/>
              </a:rPr>
              <a:t> Wiesner的工作提出了一套量子密码学方案，即BB84</a:t>
            </a:r>
            <a:r>
              <a:rPr kumimoji="1" lang="zh-CN" altLang="en-US" sz="1600" dirty="0">
                <a:sym typeface="+mn-ea"/>
              </a:rPr>
              <a:t>协议</a:t>
            </a:r>
            <a:endParaRPr kumimoji="1" lang="en-US" altLang="zh-CN" sz="1600" dirty="0">
              <a:sym typeface="+mn-ea"/>
            </a:endParaRPr>
          </a:p>
          <a:p>
            <a:pPr lvl="1">
              <a:lnSpc>
                <a:spcPct val="120000"/>
              </a:lnSpc>
            </a:pPr>
            <a:r>
              <a:rPr kumimoji="1" lang="en-US" altLang="zh-CN" dirty="0">
                <a:sym typeface="+mn-ea"/>
              </a:rPr>
              <a:t>BB84</a:t>
            </a:r>
            <a:r>
              <a:rPr kumimoji="1" lang="zh-CN" altLang="en-US" dirty="0">
                <a:sym typeface="+mn-ea"/>
              </a:rPr>
              <a:t>协议条件</a:t>
            </a:r>
            <a:endParaRPr kumimoji="1" lang="zh-CN" altLang="zh-CN" dirty="0"/>
          </a:p>
          <a:p>
            <a:pPr lvl="2">
              <a:lnSpc>
                <a:spcPct val="120000"/>
              </a:lnSpc>
            </a:pPr>
            <a:r>
              <a:rPr kumimoji="1" lang="zh-CN" altLang="en-US" sz="1600" dirty="0"/>
              <a:t>需要</a:t>
            </a:r>
            <a:r>
              <a:rPr kumimoji="1" lang="en-US" altLang="zh-CN" sz="1600" dirty="0"/>
              <a:t>4</a:t>
            </a:r>
            <a:r>
              <a:rPr kumimoji="1" lang="zh-CN" altLang="en-US" sz="1600" dirty="0"/>
              <a:t>个不同的量子态</a:t>
            </a:r>
            <a:endParaRPr kumimoji="1" lang="en-US" altLang="zh-CN" sz="1600" dirty="0"/>
          </a:p>
          <a:p>
            <a:pPr lvl="2">
              <a:lnSpc>
                <a:spcPct val="120000"/>
              </a:lnSpc>
            </a:pPr>
            <a:r>
              <a:rPr kumimoji="1" lang="zh-CN" altLang="en-US" sz="1600" dirty="0">
                <a:sym typeface="+mn-ea"/>
              </a:rPr>
              <a:t>两条信道：经典信道（允许被监听，但不可篡改），量子信道</a:t>
            </a:r>
          </a:p>
          <a:p>
            <a:pPr>
              <a:lnSpc>
                <a:spcPct val="120000"/>
              </a:lnSpc>
            </a:pPr>
            <a:endParaRPr kumimoji="1" lang="zh-CN" altLang="en-US" sz="2400" dirty="0"/>
          </a:p>
        </p:txBody>
      </p:sp>
      <p:sp>
        <p:nvSpPr>
          <p:cNvPr id="5" name="灯片编号占位符 3">
            <a:extLst>
              <a:ext uri="{FF2B5EF4-FFF2-40B4-BE49-F238E27FC236}">
                <a16:creationId xmlns:a16="http://schemas.microsoft.com/office/drawing/2014/main" id="{D9A65196-51A7-4CA6-8DE9-4AB8166A45D5}"/>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194</a:t>
            </a:fld>
            <a:endParaRPr kumimoji="1" lang="zh-CN" altLang="en-US" dirty="0"/>
          </a:p>
        </p:txBody>
      </p:sp>
      <p:sp>
        <p:nvSpPr>
          <p:cNvPr id="6" name="日期占位符 9">
            <a:extLst>
              <a:ext uri="{FF2B5EF4-FFF2-40B4-BE49-F238E27FC236}">
                <a16:creationId xmlns:a16="http://schemas.microsoft.com/office/drawing/2014/main" id="{7741B7D6-0453-4FA4-94A6-08921B98E372}"/>
              </a:ext>
            </a:extLst>
          </p:cNvPr>
          <p:cNvSpPr>
            <a:spLocks noGrp="1"/>
          </p:cNvSpPr>
          <p:nvPr>
            <p:ph type="dt" sz="half" idx="10"/>
          </p:nvPr>
        </p:nvSpPr>
        <p:spPr>
          <a:xfrm>
            <a:off x="169683" y="6489303"/>
            <a:ext cx="2743200" cy="365125"/>
          </a:xfrm>
        </p:spPr>
        <p:txBody>
          <a:bodyPr/>
          <a:lstStyle/>
          <a:p>
            <a:r>
              <a:rPr kumimoji="1" lang="en-US" altLang="zh-CN" dirty="0"/>
              <a:t>8.8.1  </a:t>
            </a:r>
            <a:r>
              <a:rPr kumimoji="1" lang="zh-CN" altLang="en-US" dirty="0"/>
              <a:t>量子密码</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量子密钥分发</a:t>
            </a:r>
            <a:r>
              <a:rPr kumimoji="1" lang="en-US" altLang="zh-CN" dirty="0">
                <a:sym typeface="+mn-ea"/>
              </a:rPr>
              <a:t>-BB84</a:t>
            </a:r>
            <a:r>
              <a:rPr kumimoji="1" lang="zh-CN" altLang="en-US" dirty="0">
                <a:sym typeface="+mn-ea"/>
              </a:rPr>
              <a:t>协议</a:t>
            </a:r>
            <a:endParaRPr kumimoji="1" lang="zh-CN" altLang="zh-CN" dirty="0"/>
          </a:p>
        </p:txBody>
      </p:sp>
      <p:sp>
        <p:nvSpPr>
          <p:cNvPr id="3" name="内容占位符 2"/>
          <p:cNvSpPr>
            <a:spLocks noGrp="1"/>
          </p:cNvSpPr>
          <p:nvPr>
            <p:ph idx="1"/>
          </p:nvPr>
        </p:nvSpPr>
        <p:spPr>
          <a:xfrm>
            <a:off x="838200" y="1417272"/>
            <a:ext cx="10515600" cy="5131205"/>
          </a:xfrm>
        </p:spPr>
        <p:txBody>
          <a:bodyPr>
            <a:normAutofit/>
          </a:bodyPr>
          <a:lstStyle/>
          <a:p>
            <a:pPr>
              <a:lnSpc>
                <a:spcPct val="120000"/>
              </a:lnSpc>
            </a:pPr>
            <a:r>
              <a:rPr kumimoji="1" lang="en-US" altLang="zh-CN" dirty="0">
                <a:sym typeface="+mn-ea"/>
              </a:rPr>
              <a:t>BB84</a:t>
            </a:r>
            <a:r>
              <a:rPr kumimoji="1" lang="zh-CN" altLang="en-US" dirty="0">
                <a:sym typeface="+mn-ea"/>
              </a:rPr>
              <a:t>协议运行原理（以光量子为例）</a:t>
            </a:r>
          </a:p>
          <a:p>
            <a:pPr lvl="1">
              <a:lnSpc>
                <a:spcPct val="120000"/>
              </a:lnSpc>
            </a:pPr>
            <a:r>
              <a:rPr kumimoji="1" lang="zh-CN" altLang="en-US" sz="2000" dirty="0"/>
              <a:t>光子的</a:t>
            </a:r>
            <a:r>
              <a:rPr kumimoji="1" lang="en-US" altLang="zh-CN" sz="2000" dirty="0"/>
              <a:t>4</a:t>
            </a:r>
            <a:r>
              <a:rPr kumimoji="1" lang="zh-CN" altLang="en-US" sz="2000" dirty="0"/>
              <a:t>种偏振状态作为</a:t>
            </a:r>
            <a:r>
              <a:rPr kumimoji="1" lang="en-US" altLang="zh-CN" sz="2000" dirty="0"/>
              <a:t>4</a:t>
            </a:r>
            <a:r>
              <a:rPr kumimoji="1" lang="zh-CN" altLang="en-US" sz="2000" dirty="0"/>
              <a:t>个量子态，分别是垂直偏振、水平偏振、</a:t>
            </a:r>
            <a:r>
              <a:rPr kumimoji="1" lang="en-US" altLang="zh-CN" sz="2000" dirty="0"/>
              <a:t>+45</a:t>
            </a:r>
            <a:r>
              <a:rPr kumimoji="1" lang="zh-CN" altLang="en-US" sz="2000" dirty="0"/>
              <a:t>°斜偏振、</a:t>
            </a:r>
            <a:r>
              <a:rPr kumimoji="1" lang="en-US" altLang="zh-CN" sz="2000" dirty="0"/>
              <a:t>-45</a:t>
            </a:r>
            <a:r>
              <a:rPr kumimoji="1" lang="zh-CN" altLang="en-US" sz="2000" dirty="0"/>
              <a:t>°斜偏振</a:t>
            </a:r>
          </a:p>
          <a:p>
            <a:pPr lvl="1">
              <a:lnSpc>
                <a:spcPct val="120000"/>
              </a:lnSpc>
            </a:pPr>
            <a:r>
              <a:rPr kumimoji="1" lang="zh-CN" altLang="en-US" sz="2000" dirty="0"/>
              <a:t>将</a:t>
            </a:r>
            <a:r>
              <a:rPr kumimoji="1" lang="en-US" altLang="zh-CN" sz="2000" dirty="0"/>
              <a:t>4</a:t>
            </a:r>
            <a:r>
              <a:rPr kumimoji="1" lang="zh-CN" altLang="en-US" sz="2000" dirty="0"/>
              <a:t>种量子态编码</a:t>
            </a:r>
          </a:p>
          <a:p>
            <a:pPr lvl="1">
              <a:lnSpc>
                <a:spcPct val="120000"/>
              </a:lnSpc>
            </a:pPr>
            <a:r>
              <a:rPr kumimoji="1" lang="zh-CN" altLang="en-US" sz="2000" dirty="0"/>
              <a:t>发送方</a:t>
            </a:r>
            <a:r>
              <a:rPr kumimoji="1" lang="en-US" altLang="zh-CN" sz="2000" dirty="0"/>
              <a:t>Alice</a:t>
            </a:r>
            <a:r>
              <a:rPr kumimoji="1" lang="zh-CN" altLang="en-US" sz="2000" dirty="0"/>
              <a:t>，使用</a:t>
            </a:r>
            <a:r>
              <a:rPr kumimoji="1" lang="en-US" altLang="zh-CN" sz="2000" dirty="0"/>
              <a:t>4</a:t>
            </a:r>
            <a:r>
              <a:rPr kumimoji="1" lang="zh-CN" altLang="en-US" sz="2000" dirty="0"/>
              <a:t>种偏振滤色片，将密钥（如：</a:t>
            </a:r>
            <a:r>
              <a:rPr kumimoji="1" lang="en-US" altLang="zh-CN" sz="2000" dirty="0"/>
              <a:t>011011</a:t>
            </a:r>
            <a:r>
              <a:rPr kumimoji="1" lang="zh-CN" altLang="en-US" sz="2000" dirty="0"/>
              <a:t>）的每一位随机选择对应量子态通过</a:t>
            </a:r>
            <a:r>
              <a:rPr kumimoji="1" lang="zh-CN" altLang="en-US" sz="2000" dirty="0">
                <a:solidFill>
                  <a:srgbClr val="C00000"/>
                </a:solidFill>
              </a:rPr>
              <a:t>量子信道</a:t>
            </a:r>
            <a:r>
              <a:rPr kumimoji="1" lang="zh-CN" altLang="en-US" sz="2000" dirty="0"/>
              <a:t>发送，如比特位</a:t>
            </a:r>
            <a:r>
              <a:rPr kumimoji="1" lang="en-US" altLang="zh-CN" sz="2000" dirty="0"/>
              <a:t>0</a:t>
            </a:r>
            <a:r>
              <a:rPr kumimoji="1" lang="zh-CN" altLang="en-US" sz="2000" dirty="0"/>
              <a:t>，可以使用   或    </a:t>
            </a:r>
          </a:p>
          <a:p>
            <a:pPr lvl="1">
              <a:lnSpc>
                <a:spcPct val="120000"/>
              </a:lnSpc>
            </a:pPr>
            <a:endParaRPr kumimoji="1" lang="zh-CN" altLang="en-US" dirty="0"/>
          </a:p>
          <a:p>
            <a:pPr marL="457200" lvl="1" indent="0">
              <a:lnSpc>
                <a:spcPct val="120000"/>
              </a:lnSpc>
              <a:buNone/>
            </a:pPr>
            <a:endParaRPr kumimoji="1" lang="zh-CN" altLang="en-US" dirty="0"/>
          </a:p>
        </p:txBody>
      </p:sp>
      <p:pic>
        <p:nvPicPr>
          <p:cNvPr id="5" name="图片 4"/>
          <p:cNvPicPr>
            <a:picLocks noChangeAspect="1"/>
          </p:cNvPicPr>
          <p:nvPr/>
        </p:nvPicPr>
        <p:blipFill>
          <a:blip r:embed="rId3"/>
          <a:stretch>
            <a:fillRect/>
          </a:stretch>
        </p:blipFill>
        <p:spPr>
          <a:xfrm>
            <a:off x="3830762" y="2620129"/>
            <a:ext cx="1231265" cy="678815"/>
          </a:xfrm>
          <a:prstGeom prst="rect">
            <a:avLst/>
          </a:prstGeom>
        </p:spPr>
      </p:pic>
      <p:pic>
        <p:nvPicPr>
          <p:cNvPr id="6" name="图片 5"/>
          <p:cNvPicPr>
            <a:picLocks noChangeAspect="1"/>
          </p:cNvPicPr>
          <p:nvPr/>
        </p:nvPicPr>
        <p:blipFill>
          <a:blip r:embed="rId4"/>
          <a:stretch>
            <a:fillRect/>
          </a:stretch>
        </p:blipFill>
        <p:spPr>
          <a:xfrm>
            <a:off x="7470582" y="3676015"/>
            <a:ext cx="209550" cy="400050"/>
          </a:xfrm>
          <a:prstGeom prst="rect">
            <a:avLst/>
          </a:prstGeom>
        </p:spPr>
      </p:pic>
      <p:pic>
        <p:nvPicPr>
          <p:cNvPr id="7" name="图片 6"/>
          <p:cNvPicPr>
            <a:picLocks noChangeAspect="1"/>
          </p:cNvPicPr>
          <p:nvPr/>
        </p:nvPicPr>
        <p:blipFill>
          <a:blip r:embed="rId5"/>
          <a:stretch>
            <a:fillRect/>
          </a:stretch>
        </p:blipFill>
        <p:spPr>
          <a:xfrm>
            <a:off x="7930322" y="3685540"/>
            <a:ext cx="333375" cy="390525"/>
          </a:xfrm>
          <a:prstGeom prst="rect">
            <a:avLst/>
          </a:prstGeom>
        </p:spPr>
      </p:pic>
      <p:pic>
        <p:nvPicPr>
          <p:cNvPr id="9" name="图片 8"/>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Lst>
          </a:blip>
          <a:srcRect l="10738" t="5552" r="9766" b="6751"/>
          <a:stretch/>
        </p:blipFill>
        <p:spPr>
          <a:xfrm>
            <a:off x="4286057" y="4676823"/>
            <a:ext cx="691057" cy="742315"/>
          </a:xfrm>
          <a:prstGeom prst="rect">
            <a:avLst/>
          </a:prstGeom>
        </p:spPr>
      </p:pic>
      <p:pic>
        <p:nvPicPr>
          <p:cNvPr id="10" name="图片 9"/>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5496367" y="4676823"/>
            <a:ext cx="819150" cy="774065"/>
          </a:xfrm>
          <a:prstGeom prst="rect">
            <a:avLst/>
          </a:prstGeom>
        </p:spPr>
      </p:pic>
      <p:pic>
        <p:nvPicPr>
          <p:cNvPr id="11" name="图片 10"/>
          <p:cNvPicPr>
            <a:picLocks noChangeAspect="1"/>
          </p:cNvPicPr>
          <p:nvPr/>
        </p:nvPicPr>
        <p:blipFill>
          <a:blip r:embed="rId10">
            <a:extLst>
              <a:ext uri="{BEBA8EAE-BF5A-486C-A8C5-ECC9F3942E4B}">
                <a14:imgProps xmlns:a14="http://schemas.microsoft.com/office/drawing/2010/main">
                  <a14:imgLayer r:embed="rId11">
                    <a14:imgEffect>
                      <a14:colorTemperature colorTemp="7200"/>
                    </a14:imgEffect>
                  </a14:imgLayer>
                </a14:imgProps>
              </a:ext>
            </a:extLst>
          </a:blip>
          <a:stretch>
            <a:fillRect/>
          </a:stretch>
        </p:blipFill>
        <p:spPr>
          <a:xfrm>
            <a:off x="6718107" y="4698413"/>
            <a:ext cx="775970" cy="752475"/>
          </a:xfrm>
          <a:prstGeom prst="rect">
            <a:avLst/>
          </a:prstGeom>
        </p:spPr>
      </p:pic>
      <p:pic>
        <p:nvPicPr>
          <p:cNvPr id="12" name="图片 11"/>
          <p:cNvPicPr>
            <a:picLocks noChangeAspect="1"/>
          </p:cNvPicPr>
          <p:nvPr/>
        </p:nvPicPr>
        <p:blipFill>
          <a:blip r:embed="rId12">
            <a:extLst>
              <a:ext uri="{BEBA8EAE-BF5A-486C-A8C5-ECC9F3942E4B}">
                <a14:imgProps xmlns:a14="http://schemas.microsoft.com/office/drawing/2010/main">
                  <a14:imgLayer r:embed="rId13">
                    <a14:imgEffect>
                      <a14:colorTemperature colorTemp="7200"/>
                    </a14:imgEffect>
                  </a14:imgLayer>
                </a14:imgProps>
              </a:ext>
            </a:extLst>
          </a:blip>
          <a:stretch>
            <a:fillRect/>
          </a:stretch>
        </p:blipFill>
        <p:spPr>
          <a:xfrm>
            <a:off x="7930322" y="4687618"/>
            <a:ext cx="775335" cy="753110"/>
          </a:xfrm>
          <a:prstGeom prst="rect">
            <a:avLst/>
          </a:prstGeom>
        </p:spPr>
      </p:pic>
      <p:sp>
        <p:nvSpPr>
          <p:cNvPr id="13" name="文本框 12"/>
          <p:cNvSpPr txBox="1"/>
          <p:nvPr/>
        </p:nvSpPr>
        <p:spPr>
          <a:xfrm>
            <a:off x="5293802" y="5673138"/>
            <a:ext cx="2328545" cy="39878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Alice</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的偏振滤色片</a:t>
            </a:r>
          </a:p>
        </p:txBody>
      </p:sp>
      <p:sp>
        <p:nvSpPr>
          <p:cNvPr id="14" name="灯片编号占位符 3">
            <a:extLst>
              <a:ext uri="{FF2B5EF4-FFF2-40B4-BE49-F238E27FC236}">
                <a16:creationId xmlns:a16="http://schemas.microsoft.com/office/drawing/2014/main" id="{1AA1B6E5-8ECB-42B8-82AA-92FB6AA7E06D}"/>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195</a:t>
            </a:fld>
            <a:endParaRPr kumimoji="1" lang="zh-CN" altLang="en-US" dirty="0"/>
          </a:p>
        </p:txBody>
      </p:sp>
      <p:sp>
        <p:nvSpPr>
          <p:cNvPr id="15" name="日期占位符 9">
            <a:extLst>
              <a:ext uri="{FF2B5EF4-FFF2-40B4-BE49-F238E27FC236}">
                <a16:creationId xmlns:a16="http://schemas.microsoft.com/office/drawing/2014/main" id="{FA914BDF-5B42-4B1F-B5EA-37D61B4E45F1}"/>
              </a:ext>
            </a:extLst>
          </p:cNvPr>
          <p:cNvSpPr>
            <a:spLocks noGrp="1"/>
          </p:cNvSpPr>
          <p:nvPr>
            <p:ph type="dt" sz="half" idx="10"/>
          </p:nvPr>
        </p:nvSpPr>
        <p:spPr>
          <a:xfrm>
            <a:off x="169682" y="6489303"/>
            <a:ext cx="2743200" cy="365125"/>
          </a:xfrm>
        </p:spPr>
        <p:txBody>
          <a:bodyPr/>
          <a:lstStyle/>
          <a:p>
            <a:r>
              <a:rPr kumimoji="1" lang="en-US" altLang="zh-CN" dirty="0"/>
              <a:t>8.8.1  </a:t>
            </a:r>
            <a:r>
              <a:rPr kumimoji="1" lang="zh-CN" altLang="en-US" dirty="0"/>
              <a:t>量子密码</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量子密钥分发</a:t>
            </a:r>
            <a:r>
              <a:rPr kumimoji="1" lang="en-US" altLang="zh-CN" dirty="0">
                <a:sym typeface="+mn-ea"/>
              </a:rPr>
              <a:t>-BB84</a:t>
            </a:r>
            <a:r>
              <a:rPr kumimoji="1" lang="zh-CN" altLang="en-US" dirty="0">
                <a:sym typeface="+mn-ea"/>
              </a:rPr>
              <a:t>协议</a:t>
            </a:r>
            <a:endParaRPr kumimoji="1" lang="zh-CN" altLang="zh-CN" dirty="0"/>
          </a:p>
        </p:txBody>
      </p:sp>
      <p:sp>
        <p:nvSpPr>
          <p:cNvPr id="3" name="内容占位符 2"/>
          <p:cNvSpPr>
            <a:spLocks noGrp="1"/>
          </p:cNvSpPr>
          <p:nvPr>
            <p:ph idx="1"/>
          </p:nvPr>
        </p:nvSpPr>
        <p:spPr>
          <a:xfrm>
            <a:off x="838200" y="1417272"/>
            <a:ext cx="10515600" cy="5131205"/>
          </a:xfrm>
        </p:spPr>
        <p:txBody>
          <a:bodyPr>
            <a:normAutofit/>
          </a:bodyPr>
          <a:lstStyle/>
          <a:p>
            <a:pPr>
              <a:lnSpc>
                <a:spcPct val="120000"/>
              </a:lnSpc>
            </a:pPr>
            <a:r>
              <a:rPr kumimoji="1" lang="en-US" altLang="zh-CN" dirty="0">
                <a:sym typeface="+mn-ea"/>
              </a:rPr>
              <a:t>BB84</a:t>
            </a:r>
            <a:r>
              <a:rPr kumimoji="1" lang="zh-CN" altLang="en-US" dirty="0">
                <a:sym typeface="+mn-ea"/>
              </a:rPr>
              <a:t>协议运行原理（以光量子为例）</a:t>
            </a:r>
            <a:endParaRPr kumimoji="1" lang="zh-CN" altLang="en-US" dirty="0"/>
          </a:p>
          <a:p>
            <a:pPr lvl="1">
              <a:lnSpc>
                <a:spcPct val="120000"/>
              </a:lnSpc>
            </a:pPr>
            <a:r>
              <a:rPr kumimoji="1" lang="zh-CN" altLang="en-US" sz="2000" dirty="0"/>
              <a:t>接收方</a:t>
            </a:r>
            <a:r>
              <a:rPr kumimoji="1" lang="en-US" altLang="zh-CN" sz="2000" dirty="0"/>
              <a:t>Bob,</a:t>
            </a:r>
            <a:r>
              <a:rPr kumimoji="1" lang="zh-CN" altLang="zh-CN" sz="2000" dirty="0"/>
              <a:t>随机使用两种偏振滤色片对每一个光子进行测量</a:t>
            </a:r>
          </a:p>
          <a:p>
            <a:pPr lvl="1">
              <a:lnSpc>
                <a:spcPct val="120000"/>
              </a:lnSpc>
            </a:pPr>
            <a:r>
              <a:rPr kumimoji="1" lang="en-US" sz="2000" dirty="0"/>
              <a:t>B</a:t>
            </a:r>
            <a:r>
              <a:rPr kumimoji="1" lang="en-US" altLang="zh-CN" sz="2000" dirty="0"/>
              <a:t>ob</a:t>
            </a:r>
            <a:r>
              <a:rPr kumimoji="1" lang="zh-CN" altLang="zh-CN" sz="2000" dirty="0"/>
              <a:t>通过</a:t>
            </a:r>
            <a:r>
              <a:rPr kumimoji="1" lang="zh-CN" altLang="zh-CN" sz="2000" dirty="0">
                <a:solidFill>
                  <a:srgbClr val="C00000"/>
                </a:solidFill>
              </a:rPr>
              <a:t>经典信道</a:t>
            </a:r>
            <a:r>
              <a:rPr kumimoji="1" lang="zh-CN" altLang="zh-CN" sz="2000" dirty="0"/>
              <a:t>告诉</a:t>
            </a:r>
            <a:r>
              <a:rPr kumimoji="1" lang="en-US" altLang="zh-CN" sz="2000" dirty="0"/>
              <a:t>Alice</a:t>
            </a:r>
            <a:r>
              <a:rPr kumimoji="1" lang="zh-CN" altLang="en-US" sz="2000" dirty="0"/>
              <a:t>，他所使用的偏振滤色片序列</a:t>
            </a:r>
          </a:p>
          <a:p>
            <a:pPr lvl="1">
              <a:lnSpc>
                <a:spcPct val="120000"/>
              </a:lnSpc>
            </a:pPr>
            <a:r>
              <a:rPr kumimoji="1" lang="en-US" altLang="zh-CN" sz="2000" dirty="0"/>
              <a:t>Alice</a:t>
            </a:r>
            <a:r>
              <a:rPr kumimoji="1" lang="zh-CN" altLang="en-US" sz="2000" dirty="0"/>
              <a:t>告知</a:t>
            </a:r>
            <a:r>
              <a:rPr kumimoji="1" lang="en-US" altLang="zh-CN" sz="2000" dirty="0"/>
              <a:t>Bob,</a:t>
            </a:r>
            <a:r>
              <a:rPr kumimoji="1" lang="zh-CN" altLang="en-US" sz="2000" dirty="0"/>
              <a:t>在哪些位置上</a:t>
            </a:r>
            <a:r>
              <a:rPr kumimoji="1" lang="en-US" altLang="zh-CN" sz="2000" dirty="0"/>
              <a:t>Bob</a:t>
            </a:r>
            <a:r>
              <a:rPr kumimoji="1" lang="zh-CN" altLang="zh-CN" sz="2000" dirty="0"/>
              <a:t>采用了正确的偏振滤色片。如：如果在第</a:t>
            </a:r>
            <a:r>
              <a:rPr kumimoji="1" lang="en-US" altLang="zh-CN" sz="2000" dirty="0"/>
              <a:t>1</a:t>
            </a:r>
            <a:r>
              <a:rPr kumimoji="1" lang="zh-CN" altLang="en-US" sz="2000" dirty="0"/>
              <a:t>位，</a:t>
            </a:r>
            <a:r>
              <a:rPr kumimoji="1" lang="en-US" altLang="zh-CN" sz="2000" dirty="0"/>
              <a:t>Alice</a:t>
            </a:r>
            <a:r>
              <a:rPr kumimoji="1" lang="zh-CN" altLang="en-US" sz="2000" dirty="0"/>
              <a:t>采用了      或     ，</a:t>
            </a:r>
            <a:r>
              <a:rPr kumimoji="1" lang="en-US" altLang="zh-CN" sz="2000" dirty="0"/>
              <a:t>Bob</a:t>
            </a:r>
            <a:r>
              <a:rPr kumimoji="1" lang="zh-CN" altLang="zh-CN" sz="2000" dirty="0"/>
              <a:t>采用了    ，则为正确</a:t>
            </a:r>
          </a:p>
          <a:p>
            <a:pPr lvl="1">
              <a:lnSpc>
                <a:spcPct val="120000"/>
              </a:lnSpc>
            </a:pPr>
            <a:r>
              <a:rPr kumimoji="1" lang="zh-CN" altLang="zh-CN" sz="2000" dirty="0"/>
              <a:t>抛弃错误偏振滤色片的比特位，并在剩余比特位中选取若干位在经典信道上进行</a:t>
            </a:r>
            <a:r>
              <a:rPr kumimoji="1" lang="zh-CN" altLang="zh-CN" sz="2000" dirty="0">
                <a:solidFill>
                  <a:srgbClr val="C00000"/>
                </a:solidFill>
              </a:rPr>
              <a:t>校验</a:t>
            </a:r>
            <a:endParaRPr kumimoji="1" lang="zh-CN" altLang="zh-CN" sz="2000" dirty="0"/>
          </a:p>
          <a:p>
            <a:pPr lvl="1">
              <a:lnSpc>
                <a:spcPct val="120000"/>
              </a:lnSpc>
            </a:pPr>
            <a:r>
              <a:rPr kumimoji="1" lang="zh-CN" altLang="zh-CN" sz="2000" dirty="0"/>
              <a:t>删除校验比特位，</a:t>
            </a:r>
            <a:r>
              <a:rPr kumimoji="1" lang="zh-CN" altLang="zh-CN" sz="2000" dirty="0">
                <a:solidFill>
                  <a:srgbClr val="C00000"/>
                </a:solidFill>
              </a:rPr>
              <a:t>剩余的比特串即为二者的密钥</a:t>
            </a:r>
            <a:endParaRPr kumimoji="1" lang="zh-CN" altLang="zh-CN" sz="2000" dirty="0"/>
          </a:p>
          <a:p>
            <a:pPr lvl="1">
              <a:lnSpc>
                <a:spcPct val="120000"/>
              </a:lnSpc>
            </a:pPr>
            <a:endParaRPr kumimoji="1" lang="zh-CN" altLang="zh-CN" sz="2000" dirty="0"/>
          </a:p>
        </p:txBody>
      </p:sp>
      <p:pic>
        <p:nvPicPr>
          <p:cNvPr id="9" name="图片 8"/>
          <p:cNvPicPr>
            <a:picLocks noChangeAspect="1"/>
          </p:cNvPicPr>
          <p:nvPr/>
        </p:nvPicPr>
        <p:blipFill>
          <a:blip r:embed="rId3"/>
          <a:stretch>
            <a:fillRect/>
          </a:stretch>
        </p:blipFill>
        <p:spPr>
          <a:xfrm>
            <a:off x="5208114" y="4803140"/>
            <a:ext cx="678815" cy="659130"/>
          </a:xfrm>
          <a:prstGeom prst="rect">
            <a:avLst/>
          </a:prstGeom>
        </p:spPr>
      </p:pic>
      <p:pic>
        <p:nvPicPr>
          <p:cNvPr id="10" name="图片 9"/>
          <p:cNvPicPr>
            <a:picLocks noChangeAspect="1"/>
          </p:cNvPicPr>
          <p:nvPr/>
        </p:nvPicPr>
        <p:blipFill>
          <a:blip r:embed="rId4"/>
          <a:stretch>
            <a:fillRect/>
          </a:stretch>
        </p:blipFill>
        <p:spPr>
          <a:xfrm>
            <a:off x="6123149" y="4803140"/>
            <a:ext cx="678180" cy="659130"/>
          </a:xfrm>
          <a:prstGeom prst="rect">
            <a:avLst/>
          </a:prstGeom>
        </p:spPr>
      </p:pic>
      <p:sp>
        <p:nvSpPr>
          <p:cNvPr id="11" name="文本框 10"/>
          <p:cNvSpPr txBox="1"/>
          <p:nvPr/>
        </p:nvSpPr>
        <p:spPr>
          <a:xfrm>
            <a:off x="4936969" y="5462270"/>
            <a:ext cx="2243455" cy="39878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Bob</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的偏振滤色片</a:t>
            </a:r>
          </a:p>
        </p:txBody>
      </p:sp>
      <p:pic>
        <p:nvPicPr>
          <p:cNvPr id="12" name="图片 11"/>
          <p:cNvPicPr>
            <a:picLocks noChangeAspect="1"/>
          </p:cNvPicPr>
          <p:nvPr/>
        </p:nvPicPr>
        <p:blipFill>
          <a:blip r:embed="rId5"/>
          <a:stretch>
            <a:fillRect/>
          </a:stretch>
        </p:blipFill>
        <p:spPr>
          <a:xfrm>
            <a:off x="2379345" y="3295015"/>
            <a:ext cx="427990" cy="405130"/>
          </a:xfrm>
          <a:prstGeom prst="rect">
            <a:avLst/>
          </a:prstGeom>
        </p:spPr>
      </p:pic>
      <p:pic>
        <p:nvPicPr>
          <p:cNvPr id="14" name="图片 13"/>
          <p:cNvPicPr>
            <a:picLocks noChangeAspect="1"/>
          </p:cNvPicPr>
          <p:nvPr/>
        </p:nvPicPr>
        <p:blipFill>
          <a:blip r:embed="rId6"/>
          <a:stretch>
            <a:fillRect/>
          </a:stretch>
        </p:blipFill>
        <p:spPr>
          <a:xfrm>
            <a:off x="3093085" y="3270250"/>
            <a:ext cx="426085" cy="415290"/>
          </a:xfrm>
          <a:prstGeom prst="rect">
            <a:avLst/>
          </a:prstGeom>
        </p:spPr>
      </p:pic>
      <p:pic>
        <p:nvPicPr>
          <p:cNvPr id="15" name="图片 14"/>
          <p:cNvPicPr>
            <a:picLocks noChangeAspect="1"/>
          </p:cNvPicPr>
          <p:nvPr/>
        </p:nvPicPr>
        <p:blipFill>
          <a:blip r:embed="rId3"/>
          <a:stretch>
            <a:fillRect/>
          </a:stretch>
        </p:blipFill>
        <p:spPr>
          <a:xfrm>
            <a:off x="4945380" y="3309620"/>
            <a:ext cx="386715" cy="375920"/>
          </a:xfrm>
          <a:prstGeom prst="rect">
            <a:avLst/>
          </a:prstGeom>
        </p:spPr>
      </p:pic>
      <p:sp>
        <p:nvSpPr>
          <p:cNvPr id="13" name="灯片编号占位符 3">
            <a:extLst>
              <a:ext uri="{FF2B5EF4-FFF2-40B4-BE49-F238E27FC236}">
                <a16:creationId xmlns:a16="http://schemas.microsoft.com/office/drawing/2014/main" id="{8411C374-7BF4-4125-9A6B-FB0DBAEE880E}"/>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196</a:t>
            </a:fld>
            <a:endParaRPr kumimoji="1" lang="zh-CN" altLang="en-US" dirty="0"/>
          </a:p>
        </p:txBody>
      </p:sp>
      <p:sp>
        <p:nvSpPr>
          <p:cNvPr id="16" name="日期占位符 9">
            <a:extLst>
              <a:ext uri="{FF2B5EF4-FFF2-40B4-BE49-F238E27FC236}">
                <a16:creationId xmlns:a16="http://schemas.microsoft.com/office/drawing/2014/main" id="{86EE6442-CDE3-45AB-B51A-94A90F27BEE2}"/>
              </a:ext>
            </a:extLst>
          </p:cNvPr>
          <p:cNvSpPr>
            <a:spLocks noGrp="1"/>
          </p:cNvSpPr>
          <p:nvPr>
            <p:ph type="dt" sz="half" idx="10"/>
          </p:nvPr>
        </p:nvSpPr>
        <p:spPr>
          <a:xfrm>
            <a:off x="160256" y="6489303"/>
            <a:ext cx="2743200" cy="365125"/>
          </a:xfrm>
        </p:spPr>
        <p:txBody>
          <a:bodyPr/>
          <a:lstStyle/>
          <a:p>
            <a:r>
              <a:rPr kumimoji="1" lang="en-US" altLang="zh-CN" dirty="0"/>
              <a:t>8.8.1  </a:t>
            </a:r>
            <a:r>
              <a:rPr kumimoji="1" lang="zh-CN" altLang="en-US" dirty="0"/>
              <a:t>量子密码</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量子密钥分发</a:t>
            </a:r>
            <a:r>
              <a:rPr kumimoji="1" lang="en-US" altLang="zh-CN" dirty="0">
                <a:sym typeface="+mn-ea"/>
              </a:rPr>
              <a:t>-</a:t>
            </a:r>
            <a:r>
              <a:rPr kumimoji="1" lang="zh-CN" altLang="en-US" dirty="0">
                <a:sym typeface="+mn-ea"/>
              </a:rPr>
              <a:t>实例及安全性分析</a:t>
            </a:r>
          </a:p>
        </p:txBody>
      </p:sp>
      <p:sp>
        <p:nvSpPr>
          <p:cNvPr id="3" name="内容占位符 2"/>
          <p:cNvSpPr>
            <a:spLocks noGrp="1"/>
          </p:cNvSpPr>
          <p:nvPr>
            <p:ph idx="1"/>
          </p:nvPr>
        </p:nvSpPr>
        <p:spPr>
          <a:xfrm>
            <a:off x="838200" y="1417272"/>
            <a:ext cx="10515600" cy="5131205"/>
          </a:xfrm>
        </p:spPr>
        <p:txBody>
          <a:bodyPr>
            <a:normAutofit/>
          </a:bodyPr>
          <a:lstStyle/>
          <a:p>
            <a:pPr marL="0" indent="0">
              <a:lnSpc>
                <a:spcPct val="120000"/>
              </a:lnSpc>
              <a:buNone/>
            </a:pPr>
            <a:endParaRPr kumimoji="1" lang="zh-CN" altLang="en-US" dirty="0">
              <a:sym typeface="+mn-ea"/>
            </a:endParaRPr>
          </a:p>
          <a:p>
            <a:pPr lvl="1">
              <a:lnSpc>
                <a:spcPct val="120000"/>
              </a:lnSpc>
            </a:pPr>
            <a:endParaRPr kumimoji="1" lang="zh-CN" altLang="en-US" dirty="0"/>
          </a:p>
          <a:p>
            <a:pPr lvl="1">
              <a:lnSpc>
                <a:spcPct val="120000"/>
              </a:lnSpc>
            </a:pPr>
            <a:endParaRPr kumimoji="1" lang="zh-CN" altLang="zh-CN" dirty="0"/>
          </a:p>
        </p:txBody>
      </p:sp>
      <p:pic>
        <p:nvPicPr>
          <p:cNvPr id="6" name="图片 5"/>
          <p:cNvPicPr>
            <a:picLocks noChangeAspect="1"/>
          </p:cNvPicPr>
          <p:nvPr/>
        </p:nvPicPr>
        <p:blipFill>
          <a:blip r:embed="rId3"/>
          <a:stretch>
            <a:fillRect/>
          </a:stretch>
        </p:blipFill>
        <p:spPr>
          <a:xfrm>
            <a:off x="3010535" y="2199640"/>
            <a:ext cx="3343275" cy="952500"/>
          </a:xfrm>
          <a:prstGeom prst="rect">
            <a:avLst/>
          </a:prstGeom>
        </p:spPr>
      </p:pic>
      <p:sp>
        <p:nvSpPr>
          <p:cNvPr id="13" name="文本框 12"/>
          <p:cNvSpPr txBox="1"/>
          <p:nvPr/>
        </p:nvSpPr>
        <p:spPr>
          <a:xfrm>
            <a:off x="7204710" y="1800860"/>
            <a:ext cx="96837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Alice</a:t>
            </a:r>
          </a:p>
        </p:txBody>
      </p:sp>
      <p:sp>
        <p:nvSpPr>
          <p:cNvPr id="16" name="文本框 15"/>
          <p:cNvSpPr txBox="1"/>
          <p:nvPr/>
        </p:nvSpPr>
        <p:spPr>
          <a:xfrm>
            <a:off x="752475" y="2322830"/>
            <a:ext cx="2004695" cy="706755"/>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Alice</a:t>
            </a:r>
            <a:r>
              <a:rPr lang="zh-CN" altLang="zh-CN" sz="2000">
                <a:latin typeface="微软雅黑" panose="020B0503020204020204" pitchFamily="34" charset="-122"/>
                <a:ea typeface="微软雅黑" panose="020B0503020204020204" pitchFamily="34" charset="-122"/>
                <a:cs typeface="微软雅黑" panose="020B0503020204020204" pitchFamily="34" charset="-122"/>
              </a:rPr>
              <a:t>使用</a:t>
            </a:r>
          </a:p>
          <a:p>
            <a:r>
              <a:rPr lang="zh-CN" altLang="zh-CN" sz="2000">
                <a:latin typeface="微软雅黑" panose="020B0503020204020204" pitchFamily="34" charset="-122"/>
                <a:ea typeface="微软雅黑" panose="020B0503020204020204" pitchFamily="34" charset="-122"/>
                <a:cs typeface="微软雅黑" panose="020B0503020204020204" pitchFamily="34" charset="-122"/>
              </a:rPr>
              <a:t>偏振滤色片发送</a:t>
            </a:r>
          </a:p>
        </p:txBody>
      </p:sp>
      <p:pic>
        <p:nvPicPr>
          <p:cNvPr id="17" name="图片 16"/>
          <p:cNvPicPr>
            <a:picLocks noChangeAspect="1"/>
          </p:cNvPicPr>
          <p:nvPr/>
        </p:nvPicPr>
        <p:blipFill>
          <a:blip r:embed="rId4"/>
          <a:stretch>
            <a:fillRect/>
          </a:stretch>
        </p:blipFill>
        <p:spPr>
          <a:xfrm>
            <a:off x="3058160" y="3963670"/>
            <a:ext cx="3295650" cy="981075"/>
          </a:xfrm>
          <a:prstGeom prst="rect">
            <a:avLst/>
          </a:prstGeom>
        </p:spPr>
      </p:pic>
      <p:sp>
        <p:nvSpPr>
          <p:cNvPr id="18" name="圆柱形 17"/>
          <p:cNvSpPr/>
          <p:nvPr/>
        </p:nvSpPr>
        <p:spPr>
          <a:xfrm>
            <a:off x="4481830" y="3284220"/>
            <a:ext cx="389890" cy="621030"/>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下箭头 18"/>
          <p:cNvSpPr/>
          <p:nvPr/>
        </p:nvSpPr>
        <p:spPr>
          <a:xfrm>
            <a:off x="4580890" y="3225165"/>
            <a:ext cx="201295" cy="738505"/>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182620" y="3394710"/>
            <a:ext cx="1270635"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量子信道</a:t>
            </a:r>
          </a:p>
        </p:txBody>
      </p:sp>
      <p:sp>
        <p:nvSpPr>
          <p:cNvPr id="22" name="文本框 21"/>
          <p:cNvSpPr txBox="1"/>
          <p:nvPr/>
        </p:nvSpPr>
        <p:spPr>
          <a:xfrm>
            <a:off x="7118350" y="6149975"/>
            <a:ext cx="96837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Bob</a:t>
            </a:r>
          </a:p>
        </p:txBody>
      </p:sp>
      <p:sp>
        <p:nvSpPr>
          <p:cNvPr id="23" name="文本框 22"/>
          <p:cNvSpPr txBox="1"/>
          <p:nvPr/>
        </p:nvSpPr>
        <p:spPr>
          <a:xfrm>
            <a:off x="752475" y="4170680"/>
            <a:ext cx="2004695" cy="101473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Bob</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随机</a:t>
            </a:r>
            <a:r>
              <a:rPr lang="zh-CN" altLang="zh-CN" sz="2000">
                <a:latin typeface="微软雅黑" panose="020B0503020204020204" pitchFamily="34" charset="-122"/>
                <a:ea typeface="微软雅黑" panose="020B0503020204020204" pitchFamily="34" charset="-122"/>
                <a:cs typeface="微软雅黑" panose="020B0503020204020204" pitchFamily="34" charset="-122"/>
              </a:rPr>
              <a:t>使用偏振滤色片接收</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4" name="图片 23"/>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6389370" y="1325245"/>
            <a:ext cx="720090" cy="874395"/>
          </a:xfrm>
          <a:prstGeom prst="rect">
            <a:avLst/>
          </a:prstGeom>
        </p:spPr>
      </p:pic>
      <p:pic>
        <p:nvPicPr>
          <p:cNvPr id="25" name="图片 24"/>
          <p:cNvPicPr>
            <a:picLocks noChangeAspect="1"/>
          </p:cNvPicPr>
          <p:nvPr/>
        </p:nvPicPr>
        <p:blipFill>
          <a:blip r:embed="rId7">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6353810" y="5711825"/>
            <a:ext cx="755650" cy="913765"/>
          </a:xfrm>
          <a:prstGeom prst="rect">
            <a:avLst/>
          </a:prstGeom>
        </p:spPr>
      </p:pic>
      <p:sp>
        <p:nvSpPr>
          <p:cNvPr id="26" name="圆柱形 25"/>
          <p:cNvSpPr/>
          <p:nvPr/>
        </p:nvSpPr>
        <p:spPr>
          <a:xfrm>
            <a:off x="8086725" y="3152140"/>
            <a:ext cx="914400" cy="2251710"/>
          </a:xfrm>
          <a:prstGeom prst="can">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27" name="下箭头 26"/>
          <p:cNvSpPr/>
          <p:nvPr/>
        </p:nvSpPr>
        <p:spPr>
          <a:xfrm rot="10800000">
            <a:off x="8086725" y="2549525"/>
            <a:ext cx="219710" cy="3162300"/>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003790" y="2014855"/>
            <a:ext cx="2004695" cy="101473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Bob</a:t>
            </a:r>
            <a:r>
              <a:rPr lang="zh-CN" altLang="zh-CN" sz="2000">
                <a:latin typeface="微软雅黑" panose="020B0503020204020204" pitchFamily="34" charset="-122"/>
                <a:ea typeface="微软雅黑" panose="020B0503020204020204" pitchFamily="34" charset="-122"/>
                <a:cs typeface="微软雅黑" panose="020B0503020204020204" pitchFamily="34" charset="-122"/>
              </a:rPr>
              <a:t>告诉</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Alice</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所使用偏振滤色片序列</a:t>
            </a:r>
          </a:p>
        </p:txBody>
      </p:sp>
      <p:sp>
        <p:nvSpPr>
          <p:cNvPr id="29" name="下箭头 28"/>
          <p:cNvSpPr/>
          <p:nvPr/>
        </p:nvSpPr>
        <p:spPr>
          <a:xfrm>
            <a:off x="8428990" y="2574290"/>
            <a:ext cx="230505" cy="3137535"/>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0003790" y="3321685"/>
            <a:ext cx="2004695" cy="132207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Alice</a:t>
            </a:r>
            <a:r>
              <a:rPr lang="zh-CN" altLang="zh-CN" sz="2000">
                <a:latin typeface="微软雅黑" panose="020B0503020204020204" pitchFamily="34" charset="-122"/>
                <a:ea typeface="微软雅黑" panose="020B0503020204020204" pitchFamily="34" charset="-122"/>
                <a:cs typeface="微软雅黑" panose="020B0503020204020204" pitchFamily="34" charset="-122"/>
                <a:sym typeface="+mn-ea"/>
              </a:rPr>
              <a:t>告诉</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Bob</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zh-CN" sz="2000">
                <a:latin typeface="微软雅黑" panose="020B0503020204020204" pitchFamily="34" charset="-122"/>
                <a:ea typeface="微软雅黑" panose="020B0503020204020204" pitchFamily="34" charset="-122"/>
                <a:cs typeface="微软雅黑" panose="020B0503020204020204" pitchFamily="34" charset="-122"/>
                <a:sym typeface="+mn-ea"/>
              </a:rPr>
              <a:t>上使用了对的偏振滤色片</a:t>
            </a:r>
            <a:endParaRPr lang="zh-CN"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2" name="图片 31"/>
          <p:cNvPicPr>
            <a:picLocks noChangeAspect="1"/>
          </p:cNvPicPr>
          <p:nvPr/>
        </p:nvPicPr>
        <p:blipFill>
          <a:blip r:embed="rId9"/>
          <a:stretch>
            <a:fillRect/>
          </a:stretch>
        </p:blipFill>
        <p:spPr>
          <a:xfrm>
            <a:off x="3105785" y="4944745"/>
            <a:ext cx="3248025" cy="990600"/>
          </a:xfrm>
          <a:prstGeom prst="rect">
            <a:avLst/>
          </a:prstGeom>
        </p:spPr>
      </p:pic>
      <p:sp>
        <p:nvSpPr>
          <p:cNvPr id="33" name="文本框 32"/>
          <p:cNvSpPr txBox="1"/>
          <p:nvPr/>
        </p:nvSpPr>
        <p:spPr>
          <a:xfrm>
            <a:off x="10003790" y="4995545"/>
            <a:ext cx="2004695" cy="163004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Bob</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只留下</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上的比特位。并拿出第</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位与</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Alice</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校验</a:t>
            </a:r>
          </a:p>
        </p:txBody>
      </p:sp>
      <p:sp>
        <p:nvSpPr>
          <p:cNvPr id="34" name="下箭头 33"/>
          <p:cNvSpPr/>
          <p:nvPr/>
        </p:nvSpPr>
        <p:spPr>
          <a:xfrm rot="10800000">
            <a:off x="8743950" y="2548890"/>
            <a:ext cx="191135" cy="3162935"/>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757670" y="3506470"/>
            <a:ext cx="1270635"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经典信道</a:t>
            </a:r>
          </a:p>
        </p:txBody>
      </p:sp>
      <p:sp>
        <p:nvSpPr>
          <p:cNvPr id="36" name="文本框 35"/>
          <p:cNvSpPr txBox="1"/>
          <p:nvPr/>
        </p:nvSpPr>
        <p:spPr>
          <a:xfrm>
            <a:off x="1821815" y="6149975"/>
            <a:ext cx="4417060"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）校验无误，采用剩余比特作为密钥</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8" name="图文框 37"/>
          <p:cNvSpPr/>
          <p:nvPr/>
        </p:nvSpPr>
        <p:spPr>
          <a:xfrm>
            <a:off x="4481830" y="5655945"/>
            <a:ext cx="1871980" cy="309245"/>
          </a:xfrm>
          <a:prstGeom prst="frame">
            <a:avLst>
              <a:gd name="adj1" fmla="val 1024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灯片编号占位符 3">
            <a:extLst>
              <a:ext uri="{FF2B5EF4-FFF2-40B4-BE49-F238E27FC236}">
                <a16:creationId xmlns:a16="http://schemas.microsoft.com/office/drawing/2014/main" id="{EC1D5CC9-16B9-4337-9D4D-A9466480ABF7}"/>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197</a:t>
            </a:fld>
            <a:endParaRPr kumimoji="1" lang="zh-CN" altLang="en-US" dirty="0"/>
          </a:p>
        </p:txBody>
      </p:sp>
      <p:sp>
        <p:nvSpPr>
          <p:cNvPr id="37" name="日期占位符 9">
            <a:extLst>
              <a:ext uri="{FF2B5EF4-FFF2-40B4-BE49-F238E27FC236}">
                <a16:creationId xmlns:a16="http://schemas.microsoft.com/office/drawing/2014/main" id="{F13F0F65-2E95-4746-B2A9-A683A2266DE4}"/>
              </a:ext>
            </a:extLst>
          </p:cNvPr>
          <p:cNvSpPr>
            <a:spLocks noGrp="1"/>
          </p:cNvSpPr>
          <p:nvPr>
            <p:ph type="dt" sz="half" idx="10"/>
          </p:nvPr>
        </p:nvSpPr>
        <p:spPr>
          <a:xfrm>
            <a:off x="190788" y="6489303"/>
            <a:ext cx="2743200" cy="365125"/>
          </a:xfrm>
        </p:spPr>
        <p:txBody>
          <a:bodyPr/>
          <a:lstStyle/>
          <a:p>
            <a:r>
              <a:rPr kumimoji="1" lang="en-US" altLang="zh-CN" dirty="0"/>
              <a:t>8.8.1  </a:t>
            </a:r>
            <a:r>
              <a:rPr kumimoji="1" lang="zh-CN" altLang="en-US" dirty="0"/>
              <a:t>量子密码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0" grpId="0"/>
      <p:bldP spid="23" grpId="0"/>
      <p:bldP spid="26" grpId="0" animBg="1"/>
      <p:bldP spid="27" grpId="0" animBg="1"/>
      <p:bldP spid="28" grpId="0"/>
      <p:bldP spid="29" grpId="0" animBg="1"/>
      <p:bldP spid="30" grpId="0"/>
      <p:bldP spid="33" grpId="0"/>
      <p:bldP spid="34" grpId="0" animBg="1"/>
      <p:bldP spid="35" grpId="0"/>
      <p:bldP spid="36" grpId="0"/>
      <p:bldP spid="38"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量子密钥分发</a:t>
            </a:r>
            <a:r>
              <a:rPr kumimoji="1" lang="en-US" altLang="zh-CN" dirty="0">
                <a:sym typeface="+mn-ea"/>
              </a:rPr>
              <a:t>-</a:t>
            </a:r>
            <a:r>
              <a:rPr kumimoji="1" lang="zh-CN" altLang="en-US" dirty="0">
                <a:sym typeface="+mn-ea"/>
              </a:rPr>
              <a:t>实例及安全性分析</a:t>
            </a:r>
          </a:p>
        </p:txBody>
      </p:sp>
      <p:sp>
        <p:nvSpPr>
          <p:cNvPr id="3" name="内容占位符 2"/>
          <p:cNvSpPr>
            <a:spLocks noGrp="1"/>
          </p:cNvSpPr>
          <p:nvPr>
            <p:ph idx="1"/>
          </p:nvPr>
        </p:nvSpPr>
        <p:spPr>
          <a:xfrm>
            <a:off x="838200" y="1417272"/>
            <a:ext cx="10515600" cy="5131205"/>
          </a:xfrm>
        </p:spPr>
        <p:txBody>
          <a:bodyPr>
            <a:normAutofit/>
          </a:bodyPr>
          <a:lstStyle/>
          <a:p>
            <a:pPr marL="0" indent="0">
              <a:lnSpc>
                <a:spcPct val="120000"/>
              </a:lnSpc>
              <a:buNone/>
            </a:pPr>
            <a:endParaRPr kumimoji="1" lang="zh-CN" altLang="en-US" dirty="0">
              <a:sym typeface="+mn-ea"/>
            </a:endParaRPr>
          </a:p>
          <a:p>
            <a:pPr lvl="1">
              <a:lnSpc>
                <a:spcPct val="120000"/>
              </a:lnSpc>
            </a:pPr>
            <a:endParaRPr kumimoji="1" lang="zh-CN" altLang="en-US" dirty="0"/>
          </a:p>
          <a:p>
            <a:pPr lvl="1">
              <a:lnSpc>
                <a:spcPct val="120000"/>
              </a:lnSpc>
            </a:pPr>
            <a:endParaRPr kumimoji="1" lang="zh-CN" altLang="zh-CN" dirty="0"/>
          </a:p>
        </p:txBody>
      </p:sp>
      <p:pic>
        <p:nvPicPr>
          <p:cNvPr id="6" name="图片 5"/>
          <p:cNvPicPr>
            <a:picLocks noChangeAspect="1"/>
          </p:cNvPicPr>
          <p:nvPr/>
        </p:nvPicPr>
        <p:blipFill>
          <a:blip r:embed="rId3"/>
          <a:stretch>
            <a:fillRect/>
          </a:stretch>
        </p:blipFill>
        <p:spPr>
          <a:xfrm>
            <a:off x="3010535" y="2199640"/>
            <a:ext cx="3343275" cy="952500"/>
          </a:xfrm>
          <a:prstGeom prst="rect">
            <a:avLst/>
          </a:prstGeom>
        </p:spPr>
      </p:pic>
      <p:sp>
        <p:nvSpPr>
          <p:cNvPr id="13" name="文本框 12"/>
          <p:cNvSpPr txBox="1"/>
          <p:nvPr/>
        </p:nvSpPr>
        <p:spPr>
          <a:xfrm>
            <a:off x="7204710" y="1800860"/>
            <a:ext cx="96837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Alice</a:t>
            </a:r>
          </a:p>
        </p:txBody>
      </p:sp>
      <p:pic>
        <p:nvPicPr>
          <p:cNvPr id="17" name="图片 16"/>
          <p:cNvPicPr>
            <a:picLocks noChangeAspect="1"/>
          </p:cNvPicPr>
          <p:nvPr/>
        </p:nvPicPr>
        <p:blipFill>
          <a:blip r:embed="rId4"/>
          <a:stretch>
            <a:fillRect/>
          </a:stretch>
        </p:blipFill>
        <p:spPr>
          <a:xfrm>
            <a:off x="3058160" y="3963670"/>
            <a:ext cx="3295650" cy="981075"/>
          </a:xfrm>
          <a:prstGeom prst="rect">
            <a:avLst/>
          </a:prstGeom>
        </p:spPr>
      </p:pic>
      <p:sp>
        <p:nvSpPr>
          <p:cNvPr id="18" name="圆柱形 17"/>
          <p:cNvSpPr/>
          <p:nvPr/>
        </p:nvSpPr>
        <p:spPr>
          <a:xfrm>
            <a:off x="4481830" y="3284220"/>
            <a:ext cx="389890" cy="621030"/>
          </a:xfrm>
          <a:prstGeom prst="ca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下箭头 18"/>
          <p:cNvSpPr/>
          <p:nvPr/>
        </p:nvSpPr>
        <p:spPr>
          <a:xfrm>
            <a:off x="4580890" y="3225165"/>
            <a:ext cx="201295" cy="738505"/>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182620" y="3394710"/>
            <a:ext cx="1270635"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量子信道</a:t>
            </a:r>
          </a:p>
        </p:txBody>
      </p:sp>
      <p:sp>
        <p:nvSpPr>
          <p:cNvPr id="22" name="文本框 21"/>
          <p:cNvSpPr txBox="1"/>
          <p:nvPr/>
        </p:nvSpPr>
        <p:spPr>
          <a:xfrm>
            <a:off x="7118350" y="6149975"/>
            <a:ext cx="968375"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Bob</a:t>
            </a:r>
          </a:p>
        </p:txBody>
      </p:sp>
      <p:pic>
        <p:nvPicPr>
          <p:cNvPr id="24" name="图片 23"/>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6389370" y="1325245"/>
            <a:ext cx="720090" cy="874395"/>
          </a:xfrm>
          <a:prstGeom prst="rect">
            <a:avLst/>
          </a:prstGeom>
        </p:spPr>
      </p:pic>
      <p:pic>
        <p:nvPicPr>
          <p:cNvPr id="25" name="图片 24"/>
          <p:cNvPicPr>
            <a:picLocks noChangeAspect="1"/>
          </p:cNvPicPr>
          <p:nvPr/>
        </p:nvPicPr>
        <p:blipFill>
          <a:blip r:embed="rId7">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6353810" y="5711825"/>
            <a:ext cx="755650" cy="913765"/>
          </a:xfrm>
          <a:prstGeom prst="rect">
            <a:avLst/>
          </a:prstGeom>
        </p:spPr>
      </p:pic>
      <p:sp>
        <p:nvSpPr>
          <p:cNvPr id="26" name="圆柱形 25"/>
          <p:cNvSpPr/>
          <p:nvPr/>
        </p:nvSpPr>
        <p:spPr>
          <a:xfrm>
            <a:off x="8086725" y="3152140"/>
            <a:ext cx="914400" cy="2251710"/>
          </a:xfrm>
          <a:prstGeom prst="can">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0000"/>
              </a:solidFill>
            </a:endParaRPr>
          </a:p>
        </p:txBody>
      </p:sp>
      <p:sp>
        <p:nvSpPr>
          <p:cNvPr id="27" name="下箭头 26"/>
          <p:cNvSpPr/>
          <p:nvPr/>
        </p:nvSpPr>
        <p:spPr>
          <a:xfrm rot="10800000">
            <a:off x="8086725" y="2549525"/>
            <a:ext cx="219710" cy="3162300"/>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下箭头 28"/>
          <p:cNvSpPr/>
          <p:nvPr/>
        </p:nvSpPr>
        <p:spPr>
          <a:xfrm>
            <a:off x="8428990" y="2574290"/>
            <a:ext cx="230505" cy="3137535"/>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9"/>
          <a:stretch>
            <a:fillRect/>
          </a:stretch>
        </p:blipFill>
        <p:spPr>
          <a:xfrm>
            <a:off x="3105785" y="4944745"/>
            <a:ext cx="3248025" cy="990600"/>
          </a:xfrm>
          <a:prstGeom prst="rect">
            <a:avLst/>
          </a:prstGeom>
        </p:spPr>
      </p:pic>
      <p:sp>
        <p:nvSpPr>
          <p:cNvPr id="34" name="下箭头 33"/>
          <p:cNvSpPr/>
          <p:nvPr/>
        </p:nvSpPr>
        <p:spPr>
          <a:xfrm rot="10800000">
            <a:off x="8743950" y="2548890"/>
            <a:ext cx="191135" cy="3162935"/>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757670" y="3506470"/>
            <a:ext cx="1270635"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经典信道</a:t>
            </a:r>
          </a:p>
        </p:txBody>
      </p:sp>
      <p:pic>
        <p:nvPicPr>
          <p:cNvPr id="5" name="图片 4"/>
          <p:cNvPicPr>
            <a:picLocks noChangeAspect="1"/>
          </p:cNvPicPr>
          <p:nvPr/>
        </p:nvPicPr>
        <p:blipFill>
          <a:blip r:embed="rId10">
            <a:extLst>
              <a:ext uri="{BEBA8EAE-BF5A-486C-A8C5-ECC9F3942E4B}">
                <a14:imgProps xmlns:a14="http://schemas.microsoft.com/office/drawing/2010/main">
                  <a14:imgLayer r:embed="rId11">
                    <a14:imgEffect>
                      <a14:artisticPhotocopy/>
                    </a14:imgEffect>
                  </a14:imgLayer>
                </a14:imgProps>
              </a:ext>
            </a:extLst>
          </a:blip>
          <a:stretch>
            <a:fillRect/>
          </a:stretch>
        </p:blipFill>
        <p:spPr>
          <a:xfrm>
            <a:off x="10401300" y="2872105"/>
            <a:ext cx="952500" cy="1114425"/>
          </a:xfrm>
          <a:prstGeom prst="rect">
            <a:avLst/>
          </a:prstGeom>
        </p:spPr>
      </p:pic>
      <p:sp>
        <p:nvSpPr>
          <p:cNvPr id="7" name="上箭头 6"/>
          <p:cNvSpPr/>
          <p:nvPr/>
        </p:nvSpPr>
        <p:spPr>
          <a:xfrm rot="3540000">
            <a:off x="9505950" y="3162935"/>
            <a:ext cx="390525" cy="1085215"/>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文本框 7"/>
          <p:cNvSpPr txBox="1"/>
          <p:nvPr/>
        </p:nvSpPr>
        <p:spPr>
          <a:xfrm>
            <a:off x="10585450" y="4078605"/>
            <a:ext cx="699770"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Eric</a:t>
            </a:r>
          </a:p>
        </p:txBody>
      </p:sp>
      <p:sp>
        <p:nvSpPr>
          <p:cNvPr id="9" name="文本框 8"/>
          <p:cNvSpPr txBox="1"/>
          <p:nvPr/>
        </p:nvSpPr>
        <p:spPr>
          <a:xfrm>
            <a:off x="9714865" y="4613275"/>
            <a:ext cx="2324735" cy="132207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cs typeface="微软雅黑" panose="020B0503020204020204" pitchFamily="34" charset="-122"/>
              </a:rPr>
              <a:t>Eric</a:t>
            </a:r>
            <a:r>
              <a:rPr lang="zh-CN" altLang="zh-CN" sz="2000">
                <a:latin typeface="微软雅黑" panose="020B0503020204020204" pitchFamily="34" charset="-122"/>
                <a:ea typeface="微软雅黑" panose="020B0503020204020204" pitchFamily="34" charset="-122"/>
                <a:cs typeface="微软雅黑" panose="020B0503020204020204" pitchFamily="34" charset="-122"/>
              </a:rPr>
              <a:t>窃听经典信道，仅仅知道</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Bob</a:t>
            </a:r>
            <a:r>
              <a:rPr lang="zh-CN" altLang="zh-CN" sz="2000">
                <a:latin typeface="微软雅黑" panose="020B0503020204020204" pitchFamily="34" charset="-122"/>
                <a:ea typeface="微软雅黑" panose="020B0503020204020204" pitchFamily="34" charset="-122"/>
                <a:cs typeface="微软雅黑" panose="020B0503020204020204" pitchFamily="34" charset="-122"/>
              </a:rPr>
              <a:t>采用的偏振滤色片序列和正确的序号</a:t>
            </a:r>
          </a:p>
        </p:txBody>
      </p:sp>
      <p:pic>
        <p:nvPicPr>
          <p:cNvPr id="10" name="图片 9"/>
          <p:cNvPicPr>
            <a:picLocks noChangeAspect="1"/>
          </p:cNvPicPr>
          <p:nvPr/>
        </p:nvPicPr>
        <p:blipFill>
          <a:blip r:embed="rId10">
            <a:extLst>
              <a:ext uri="{BEBA8EAE-BF5A-486C-A8C5-ECC9F3942E4B}">
                <a14:imgProps xmlns:a14="http://schemas.microsoft.com/office/drawing/2010/main">
                  <a14:imgLayer r:embed="rId11">
                    <a14:imgEffect>
                      <a14:artisticPhotocopy/>
                    </a14:imgEffect>
                  </a14:imgLayer>
                </a14:imgProps>
              </a:ext>
            </a:extLst>
          </a:blip>
          <a:stretch>
            <a:fillRect/>
          </a:stretch>
        </p:blipFill>
        <p:spPr>
          <a:xfrm>
            <a:off x="598805" y="2392045"/>
            <a:ext cx="952500" cy="1114425"/>
          </a:xfrm>
          <a:prstGeom prst="rect">
            <a:avLst/>
          </a:prstGeom>
        </p:spPr>
      </p:pic>
      <p:sp>
        <p:nvSpPr>
          <p:cNvPr id="11" name="文本框 10"/>
          <p:cNvSpPr txBox="1"/>
          <p:nvPr/>
        </p:nvSpPr>
        <p:spPr>
          <a:xfrm>
            <a:off x="725170" y="3587750"/>
            <a:ext cx="699770" cy="398780"/>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rPr>
              <a:t>Eric</a:t>
            </a:r>
          </a:p>
        </p:txBody>
      </p:sp>
      <p:sp>
        <p:nvSpPr>
          <p:cNvPr id="12" name="文本框 11"/>
          <p:cNvSpPr txBox="1"/>
          <p:nvPr/>
        </p:nvSpPr>
        <p:spPr>
          <a:xfrm>
            <a:off x="238760" y="3963670"/>
            <a:ext cx="2324735" cy="2553335"/>
          </a:xfrm>
          <a:prstGeom prst="rect">
            <a:avLst/>
          </a:prstGeom>
          <a:noFill/>
        </p:spPr>
        <p:txBody>
          <a:bodyPr wrap="square" rtlCol="0">
            <a:spAutoFit/>
          </a:bodyPr>
          <a:lstStyle/>
          <a:p>
            <a:r>
              <a:rPr lang="en-US" altLang="zh-CN" sz="2000">
                <a:latin typeface="微软雅黑" panose="020B0503020204020204" pitchFamily="34" charset="-122"/>
                <a:ea typeface="微软雅黑" panose="020B0503020204020204" pitchFamily="34" charset="-122"/>
                <a:cs typeface="微软雅黑" panose="020B0503020204020204" pitchFamily="34" charset="-122"/>
              </a:rPr>
              <a:t>Eric</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采用在量子信道中途插入偏振滤色片窃听，假设第一位使用了      ，导致量子状态改变，在校验时被发现，</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Alice</a:t>
            </a:r>
            <a:r>
              <a:rPr lang="zh-CN" altLang="zh-CN" sz="20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Bob</a:t>
            </a:r>
            <a:r>
              <a:rPr lang="zh-CN" altLang="zh-CN" sz="2000">
                <a:latin typeface="微软雅黑" panose="020B0503020204020204" pitchFamily="34" charset="-122"/>
                <a:ea typeface="微软雅黑" panose="020B0503020204020204" pitchFamily="34" charset="-122"/>
                <a:cs typeface="微软雅黑" panose="020B0503020204020204" pitchFamily="34" charset="-122"/>
              </a:rPr>
              <a:t>抛弃整个序列</a:t>
            </a:r>
          </a:p>
        </p:txBody>
      </p:sp>
      <p:sp>
        <p:nvSpPr>
          <p:cNvPr id="14" name="上箭头 13"/>
          <p:cNvSpPr/>
          <p:nvPr/>
        </p:nvSpPr>
        <p:spPr>
          <a:xfrm rot="16200000">
            <a:off x="2428240" y="3054985"/>
            <a:ext cx="394970" cy="1077595"/>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2"/>
          <a:stretch>
            <a:fillRect/>
          </a:stretch>
        </p:blipFill>
        <p:spPr>
          <a:xfrm>
            <a:off x="1647825" y="4887595"/>
            <a:ext cx="361315" cy="351155"/>
          </a:xfrm>
          <a:prstGeom prst="rect">
            <a:avLst/>
          </a:prstGeom>
        </p:spPr>
      </p:pic>
      <p:sp>
        <p:nvSpPr>
          <p:cNvPr id="30" name="灯片编号占位符 3">
            <a:extLst>
              <a:ext uri="{FF2B5EF4-FFF2-40B4-BE49-F238E27FC236}">
                <a16:creationId xmlns:a16="http://schemas.microsoft.com/office/drawing/2014/main" id="{5FB036B2-E6FB-44F3-98D6-3BE5928E4A0D}"/>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198</a:t>
            </a:fld>
            <a:endParaRPr kumimoji="1" lang="zh-CN" altLang="en-US" dirty="0"/>
          </a:p>
        </p:txBody>
      </p:sp>
      <p:sp>
        <p:nvSpPr>
          <p:cNvPr id="31" name="日期占位符 9">
            <a:extLst>
              <a:ext uri="{FF2B5EF4-FFF2-40B4-BE49-F238E27FC236}">
                <a16:creationId xmlns:a16="http://schemas.microsoft.com/office/drawing/2014/main" id="{AC311089-AB79-4479-8FF0-5968F44FF4FE}"/>
              </a:ext>
            </a:extLst>
          </p:cNvPr>
          <p:cNvSpPr>
            <a:spLocks noGrp="1"/>
          </p:cNvSpPr>
          <p:nvPr>
            <p:ph type="dt" sz="half" idx="10"/>
          </p:nvPr>
        </p:nvSpPr>
        <p:spPr>
          <a:xfrm>
            <a:off x="179705" y="6487110"/>
            <a:ext cx="2743200" cy="365125"/>
          </a:xfrm>
        </p:spPr>
        <p:txBody>
          <a:bodyPr/>
          <a:lstStyle/>
          <a:p>
            <a:r>
              <a:rPr kumimoji="1" lang="en-US" altLang="zh-CN" dirty="0"/>
              <a:t>8.8.1  </a:t>
            </a:r>
            <a:r>
              <a:rPr kumimoji="1" lang="zh-CN" altLang="en-US" dirty="0"/>
              <a:t>量子密码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量子密钥分发</a:t>
            </a:r>
            <a:r>
              <a:rPr kumimoji="1" lang="en-US" altLang="zh-CN" dirty="0">
                <a:sym typeface="+mn-ea"/>
              </a:rPr>
              <a:t>-</a:t>
            </a:r>
            <a:r>
              <a:rPr kumimoji="1" lang="zh-CN" altLang="en-US" dirty="0">
                <a:sym typeface="+mn-ea"/>
              </a:rPr>
              <a:t>实例及安全性分析</a:t>
            </a:r>
            <a:endParaRPr kumimoji="1" lang="zh-CN" altLang="zh-CN" dirty="0"/>
          </a:p>
        </p:txBody>
      </p:sp>
      <p:sp>
        <p:nvSpPr>
          <p:cNvPr id="3" name="内容占位符 2"/>
          <p:cNvSpPr>
            <a:spLocks noGrp="1"/>
          </p:cNvSpPr>
          <p:nvPr>
            <p:ph idx="1"/>
          </p:nvPr>
        </p:nvSpPr>
        <p:spPr>
          <a:xfrm>
            <a:off x="838200" y="1417272"/>
            <a:ext cx="10515600" cy="5131205"/>
          </a:xfrm>
        </p:spPr>
        <p:txBody>
          <a:bodyPr>
            <a:normAutofit/>
          </a:bodyPr>
          <a:lstStyle/>
          <a:p>
            <a:pPr>
              <a:lnSpc>
                <a:spcPct val="120000"/>
              </a:lnSpc>
            </a:pPr>
            <a:r>
              <a:rPr kumimoji="1" lang="zh-CN" altLang="en-US" dirty="0"/>
              <a:t>安全性</a:t>
            </a:r>
          </a:p>
          <a:p>
            <a:pPr lvl="1">
              <a:lnSpc>
                <a:spcPct val="120000"/>
              </a:lnSpc>
            </a:pPr>
            <a:r>
              <a:rPr sz="2000">
                <a:cs typeface="微软雅黑" panose="020B0503020204020204" pitchFamily="34" charset="-122"/>
                <a:sym typeface="+mn-ea"/>
              </a:rPr>
              <a:t>通常的做法是通信双方交换很长的光子序列，得到确认的密钥后分段使用奇偶校验核对</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pPr>
            <a:r>
              <a:rPr kumimoji="1" lang="zh-CN" altLang="zh-CN" sz="2000" dirty="0"/>
              <a:t>对于</a:t>
            </a:r>
            <a:r>
              <a:rPr kumimoji="1" lang="en-US" altLang="zh-CN" sz="2000" dirty="0"/>
              <a:t>Eric</a:t>
            </a:r>
            <a:r>
              <a:rPr kumimoji="1" lang="zh-CN" altLang="zh-CN" sz="2000" dirty="0"/>
              <a:t>来说，由于无法知晓</a:t>
            </a:r>
            <a:r>
              <a:rPr kumimoji="1" lang="en-US" altLang="zh-CN" sz="2000" dirty="0"/>
              <a:t>Alice</a:t>
            </a:r>
            <a:r>
              <a:rPr kumimoji="1" lang="zh-CN" altLang="en-US" sz="2000" dirty="0"/>
              <a:t>使用的偏振滤色片序列，则无法无损的复制和存储一整串量子信息</a:t>
            </a:r>
          </a:p>
          <a:p>
            <a:pPr lvl="1">
              <a:lnSpc>
                <a:spcPct val="120000"/>
              </a:lnSpc>
            </a:pPr>
            <a:r>
              <a:rPr kumimoji="1" lang="zh-CN" altLang="en-US" sz="2000" dirty="0"/>
              <a:t>一旦被窃听，立即会被密钥分发者发现</a:t>
            </a:r>
          </a:p>
        </p:txBody>
      </p:sp>
      <p:sp>
        <p:nvSpPr>
          <p:cNvPr id="5" name="灯片编号占位符 3">
            <a:extLst>
              <a:ext uri="{FF2B5EF4-FFF2-40B4-BE49-F238E27FC236}">
                <a16:creationId xmlns:a16="http://schemas.microsoft.com/office/drawing/2014/main" id="{1A5E4637-A740-42D0-83A6-9F300B0F693D}"/>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199</a:t>
            </a:fld>
            <a:endParaRPr kumimoji="1" lang="zh-CN" altLang="en-US" dirty="0"/>
          </a:p>
        </p:txBody>
      </p:sp>
      <p:sp>
        <p:nvSpPr>
          <p:cNvPr id="6" name="日期占位符 9">
            <a:extLst>
              <a:ext uri="{FF2B5EF4-FFF2-40B4-BE49-F238E27FC236}">
                <a16:creationId xmlns:a16="http://schemas.microsoft.com/office/drawing/2014/main" id="{EE09EB40-1765-4D3D-8FC7-97658E61874E}"/>
              </a:ext>
            </a:extLst>
          </p:cNvPr>
          <p:cNvSpPr>
            <a:spLocks noGrp="1"/>
          </p:cNvSpPr>
          <p:nvPr>
            <p:ph type="dt" sz="half" idx="10"/>
          </p:nvPr>
        </p:nvSpPr>
        <p:spPr>
          <a:xfrm>
            <a:off x="169683" y="6489303"/>
            <a:ext cx="2743200" cy="365125"/>
          </a:xfrm>
        </p:spPr>
        <p:txBody>
          <a:bodyPr/>
          <a:lstStyle/>
          <a:p>
            <a:r>
              <a:rPr kumimoji="1" lang="en-US" altLang="zh-CN" dirty="0"/>
              <a:t>8.8.1  </a:t>
            </a:r>
            <a:r>
              <a:rPr kumimoji="1" lang="zh-CN" altLang="en-US" dirty="0"/>
              <a:t>量子密码</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lnSpcReduction="10000"/>
          </a:bodyPr>
          <a:lstStyle/>
          <a:p>
            <a:pPr>
              <a:lnSpc>
                <a:spcPct val="110000"/>
              </a:lnSpc>
            </a:pPr>
            <a:r>
              <a:rPr kumimoji="1" lang="zh-CN" altLang="en-US" dirty="0"/>
              <a:t>本教案采用</a:t>
            </a:r>
            <a:r>
              <a:rPr kumimoji="1" lang="zh-CN" altLang="en-US" dirty="0">
                <a:solidFill>
                  <a:srgbClr val="C00000"/>
                </a:solidFill>
              </a:rPr>
              <a:t>共建共享</a:t>
            </a:r>
            <a:r>
              <a:rPr kumimoji="1" lang="zh-CN" altLang="en-US" dirty="0"/>
              <a:t>方式，</a:t>
            </a:r>
            <a:r>
              <a:rPr kumimoji="1" lang="zh-CN" altLang="en-US" dirty="0">
                <a:solidFill>
                  <a:srgbClr val="C00000"/>
                </a:solidFill>
              </a:rPr>
              <a:t>免费使用</a:t>
            </a:r>
            <a:endParaRPr kumimoji="1" lang="en-US" altLang="zh-CN" dirty="0">
              <a:solidFill>
                <a:srgbClr val="C00000"/>
              </a:solidFill>
            </a:endParaRPr>
          </a:p>
          <a:p>
            <a:pPr lvl="1">
              <a:lnSpc>
                <a:spcPct val="110000"/>
              </a:lnSpc>
            </a:pPr>
            <a:r>
              <a:rPr kumimoji="1" lang="zh-CN" altLang="en-US" dirty="0"/>
              <a:t>由来自全国的几十位教师，根据各自专长，在现有教材、教案和互联网电子资源等基础上，制作整理完成</a:t>
            </a:r>
            <a:endParaRPr kumimoji="1" lang="en-US" altLang="zh-CN" dirty="0"/>
          </a:p>
          <a:p>
            <a:pPr lvl="1">
              <a:lnSpc>
                <a:spcPct val="110000"/>
              </a:lnSpc>
            </a:pPr>
            <a:r>
              <a:rPr kumimoji="1" lang="zh-CN" altLang="en-US" dirty="0"/>
              <a:t>教案包括引言、物理层、链路层、</a:t>
            </a:r>
            <a:r>
              <a:rPr kumimoji="1" lang="en-US" altLang="zh-CN" dirty="0"/>
              <a:t>MAC</a:t>
            </a:r>
            <a:r>
              <a:rPr kumimoji="1" lang="zh-CN" altLang="en-US" dirty="0"/>
              <a:t>子层、网络层、传输层、应用层、网络安全、网络新技术，以及网络实验</a:t>
            </a:r>
            <a:r>
              <a:rPr kumimoji="1" lang="en-US" altLang="zh-CN" dirty="0"/>
              <a:t>(PDF</a:t>
            </a:r>
            <a:r>
              <a:rPr kumimoji="1" lang="zh-CN" altLang="en-US" dirty="0"/>
              <a:t>文档</a:t>
            </a:r>
            <a:r>
              <a:rPr kumimoji="1" lang="en-US" altLang="zh-CN" dirty="0"/>
              <a:t>)</a:t>
            </a:r>
          </a:p>
          <a:p>
            <a:pPr lvl="1">
              <a:lnSpc>
                <a:spcPct val="110000"/>
              </a:lnSpc>
            </a:pPr>
            <a:r>
              <a:rPr kumimoji="1" lang="zh-CN" altLang="en-US" dirty="0"/>
              <a:t>除实验为</a:t>
            </a:r>
            <a:r>
              <a:rPr kumimoji="1" lang="en-US" altLang="zh-CN" dirty="0"/>
              <a:t>PDF</a:t>
            </a:r>
            <a:r>
              <a:rPr kumimoji="1" lang="zh-CN" altLang="en-US" dirty="0"/>
              <a:t>文档外，其余均为</a:t>
            </a:r>
            <a:r>
              <a:rPr kumimoji="1" lang="en-US" altLang="zh-CN" dirty="0"/>
              <a:t>PPT</a:t>
            </a:r>
            <a:r>
              <a:rPr kumimoji="1" lang="zh-CN" altLang="en-US" dirty="0"/>
              <a:t>格式（约</a:t>
            </a:r>
            <a:r>
              <a:rPr kumimoji="1" lang="en-US" altLang="zh-CN" dirty="0"/>
              <a:t>1500</a:t>
            </a:r>
            <a:r>
              <a:rPr kumimoji="1" lang="zh-CN" altLang="en-US" dirty="0"/>
              <a:t>页</a:t>
            </a:r>
            <a:r>
              <a:rPr kumimoji="1" lang="en-US" altLang="zh-CN" dirty="0"/>
              <a:t>PPT</a:t>
            </a:r>
            <a:r>
              <a:rPr kumimoji="1" lang="zh-CN" altLang="en-US" dirty="0"/>
              <a:t>）</a:t>
            </a:r>
            <a:endParaRPr kumimoji="1" lang="en-US" altLang="zh-CN" dirty="0"/>
          </a:p>
          <a:p>
            <a:pPr lvl="1">
              <a:lnSpc>
                <a:spcPct val="110000"/>
              </a:lnSpc>
            </a:pPr>
            <a:r>
              <a:rPr kumimoji="1" lang="zh-CN" altLang="en-US" dirty="0"/>
              <a:t>欢迎各位老师根据各自教学内容及学时等按需修改和使用</a:t>
            </a:r>
            <a:endParaRPr kumimoji="1" lang="en-US" altLang="zh-CN" dirty="0"/>
          </a:p>
          <a:p>
            <a:pPr>
              <a:lnSpc>
                <a:spcPct val="110000"/>
              </a:lnSpc>
            </a:pPr>
            <a:r>
              <a:rPr kumimoji="1" lang="zh-CN" altLang="en-US" dirty="0">
                <a:solidFill>
                  <a:srgbClr val="C00000"/>
                </a:solidFill>
              </a:rPr>
              <a:t>欢迎各位老师加入社区</a:t>
            </a:r>
            <a:r>
              <a:rPr kumimoji="1" lang="zh-CN" altLang="en-US" dirty="0"/>
              <a:t>（加入方式见版权声明页）</a:t>
            </a:r>
            <a:endParaRPr kumimoji="1" lang="en-US" altLang="zh-CN" dirty="0"/>
          </a:p>
          <a:p>
            <a:pPr lvl="1">
              <a:lnSpc>
                <a:spcPct val="110000"/>
              </a:lnSpc>
            </a:pPr>
            <a:r>
              <a:rPr kumimoji="1" lang="zh-CN" altLang="en-US" dirty="0"/>
              <a:t>免费下载最新版本</a:t>
            </a:r>
            <a:endParaRPr kumimoji="1" lang="en-US" altLang="zh-CN" dirty="0"/>
          </a:p>
          <a:p>
            <a:pPr lvl="1">
              <a:lnSpc>
                <a:spcPct val="110000"/>
              </a:lnSpc>
            </a:pPr>
            <a:r>
              <a:rPr kumimoji="1" lang="zh-CN" altLang="en-US" dirty="0"/>
              <a:t>交流计算机网络课程教学心得</a:t>
            </a:r>
            <a:endParaRPr kumimoji="1" lang="en-US" altLang="zh-CN" dirty="0"/>
          </a:p>
          <a:p>
            <a:pPr lvl="1">
              <a:lnSpc>
                <a:spcPct val="110000"/>
              </a:lnSpc>
            </a:pPr>
            <a:r>
              <a:rPr kumimoji="1" lang="zh-CN" altLang="en-US" dirty="0"/>
              <a:t>如有修改或完善的建议意见请发送至邮箱</a:t>
            </a:r>
            <a:r>
              <a:rPr lang="en" altLang="zh-CN" u="sng" dirty="0">
                <a:hlinkClick r:id="rId2"/>
              </a:rPr>
              <a:t>network_course@163.com</a:t>
            </a:r>
            <a:endParaRPr lang="en" altLang="zh-CN" dirty="0"/>
          </a:p>
          <a:p>
            <a:pPr lvl="1">
              <a:lnSpc>
                <a:spcPct val="110000"/>
              </a:lnSpc>
            </a:pP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477393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48C5D99-4762-2E45-831A-ED1945C783E8}"/>
              </a:ext>
            </a:extLst>
          </p:cNvPr>
          <p:cNvSpPr>
            <a:spLocks noGrp="1" noChangeArrowheads="1"/>
          </p:cNvSpPr>
          <p:nvPr>
            <p:ph type="title"/>
          </p:nvPr>
        </p:nvSpPr>
        <p:spPr>
          <a:xfrm>
            <a:off x="1275907" y="506413"/>
            <a:ext cx="7840663" cy="6445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noAutofit/>
          </a:bodyPr>
          <a:lstStyle/>
          <a:p>
            <a:pPr eaLnBrk="0" hangingPunct="0"/>
            <a:r>
              <a:rPr kumimoji="1" lang="en-US" altLang="zh-CN" dirty="0"/>
              <a:t> </a:t>
            </a:r>
            <a:r>
              <a:rPr kumimoji="1" lang="zh-CN" altLang="en-US" dirty="0"/>
              <a:t>嗅探所需工具</a:t>
            </a:r>
            <a:endParaRPr kumimoji="1" lang="en-US" altLang="zh-CN" dirty="0"/>
          </a:p>
        </p:txBody>
      </p:sp>
      <p:sp>
        <p:nvSpPr>
          <p:cNvPr id="123907" name="Rectangle 3">
            <a:extLst>
              <a:ext uri="{FF2B5EF4-FFF2-40B4-BE49-F238E27FC236}">
                <a16:creationId xmlns:a16="http://schemas.microsoft.com/office/drawing/2014/main" id="{8FEBFC5D-B16B-BA46-9716-22661118DEEC}"/>
              </a:ext>
            </a:extLst>
          </p:cNvPr>
          <p:cNvSpPr>
            <a:spLocks noGrp="1" noChangeArrowheads="1"/>
          </p:cNvSpPr>
          <p:nvPr>
            <p:ph type="body" idx="1"/>
          </p:nvPr>
        </p:nvSpPr>
        <p:spPr>
          <a:xfrm>
            <a:off x="1132043" y="1364439"/>
            <a:ext cx="4702766" cy="2698236"/>
          </a:xfrm>
        </p:spPr>
        <p:txBody>
          <a:bodyPr vert="horz" lIns="91440" tIns="45720" rIns="91440" bIns="45720" rtlCol="0">
            <a:normAutofit lnSpcReduction="10000"/>
          </a:bodyPr>
          <a:lstStyle/>
          <a:p>
            <a:r>
              <a:rPr kumimoji="1" lang="zh-CN" altLang="en-US" dirty="0"/>
              <a:t> 硬件嗅探工具</a:t>
            </a:r>
            <a:endParaRPr kumimoji="1" lang="en-US" altLang="zh-CN" dirty="0"/>
          </a:p>
          <a:p>
            <a:pPr lvl="1"/>
            <a:r>
              <a:rPr kumimoji="1" lang="zh-CN" altLang="en-US" dirty="0"/>
              <a:t>硬件端口嗅探工具</a:t>
            </a:r>
            <a:endParaRPr kumimoji="1" lang="en-US" altLang="zh-CN" dirty="0"/>
          </a:p>
          <a:p>
            <a:pPr lvl="1"/>
            <a:r>
              <a:rPr kumimoji="1" lang="zh-CN" altLang="en-US" dirty="0"/>
              <a:t>对于有线局域网，通常需要支持混杂模式的网卡</a:t>
            </a:r>
            <a:endParaRPr kumimoji="1" lang="en-US" altLang="zh-CN" dirty="0"/>
          </a:p>
          <a:p>
            <a:pPr lvl="1"/>
            <a:r>
              <a:rPr kumimoji="1" lang="zh-CN" altLang="en-US" dirty="0"/>
              <a:t>对于无线网络，专用设备居多，高功率天线可以增加嗅探距离。</a:t>
            </a:r>
            <a:endParaRPr kumimoji="1" lang="en-US" altLang="zh-CN" dirty="0"/>
          </a:p>
        </p:txBody>
      </p:sp>
      <p:sp>
        <p:nvSpPr>
          <p:cNvPr id="2" name="矩形 1">
            <a:extLst>
              <a:ext uri="{FF2B5EF4-FFF2-40B4-BE49-F238E27FC236}">
                <a16:creationId xmlns:a16="http://schemas.microsoft.com/office/drawing/2014/main" id="{228E86FE-1763-4534-9C6F-A95FF8D2F9BA}"/>
              </a:ext>
            </a:extLst>
          </p:cNvPr>
          <p:cNvSpPr/>
          <p:nvPr/>
        </p:nvSpPr>
        <p:spPr>
          <a:xfrm>
            <a:off x="3268141" y="6571195"/>
            <a:ext cx="5967300" cy="276999"/>
          </a:xfrm>
          <a:prstGeom prst="rect">
            <a:avLst/>
          </a:prstGeom>
        </p:spPr>
        <p:txBody>
          <a:bodyPr vert="horz" lIns="91440" tIns="45720" rIns="91440" bIns="45720" rtlCol="0" anchor="ctr"/>
          <a:lstStyle/>
          <a:p>
            <a:r>
              <a:rPr kumimoji="1" lang="zh-CN" altLang="en-US" sz="1200" dirty="0">
                <a:solidFill>
                  <a:schemeClr val="tx1">
                    <a:tint val="75000"/>
                  </a:schemeClr>
                </a:solidFill>
                <a:latin typeface="Microsoft YaHei" panose="020B0503020204020204" pitchFamily="34" charset="-122"/>
                <a:ea typeface="Microsoft YaHei" panose="020B0503020204020204" pitchFamily="34" charset="-122"/>
              </a:rPr>
              <a:t>引自</a:t>
            </a:r>
            <a:r>
              <a:rPr kumimoji="1" lang="en-US" altLang="zh-CN" sz="1200" dirty="0">
                <a:solidFill>
                  <a:schemeClr val="tx1">
                    <a:tint val="75000"/>
                  </a:schemeClr>
                </a:solidFill>
                <a:latin typeface="Microsoft YaHei" panose="020B0503020204020204" pitchFamily="34" charset="-122"/>
                <a:ea typeface="Microsoft YaHei" panose="020B0503020204020204" pitchFamily="34" charset="-122"/>
              </a:rPr>
              <a:t>:</a:t>
            </a:r>
            <a:r>
              <a:rPr kumimoji="1" lang="zh-CN" altLang="en-US" sz="1200" dirty="0">
                <a:solidFill>
                  <a:schemeClr val="tx1">
                    <a:tint val="75000"/>
                  </a:schemeClr>
                </a:solidFill>
                <a:latin typeface="Microsoft YaHei" panose="020B0503020204020204" pitchFamily="34" charset="-122"/>
                <a:ea typeface="Microsoft YaHei" panose="020B0503020204020204" pitchFamily="34" charset="-122"/>
              </a:rPr>
              <a:t> </a:t>
            </a:r>
            <a:r>
              <a:rPr kumimoji="1" lang="en-US" altLang="zh-CN" sz="1200" dirty="0">
                <a:solidFill>
                  <a:schemeClr val="tx1">
                    <a:tint val="75000"/>
                  </a:schemeClr>
                </a:solidFill>
                <a:latin typeface="Microsoft YaHei" panose="020B0503020204020204" pitchFamily="34" charset="-122"/>
                <a:ea typeface="Microsoft YaHei" panose="020B0503020204020204" pitchFamily="34" charset="-122"/>
              </a:rPr>
              <a:t>https://www.it610.com/article/1225183938239107072.htm</a:t>
            </a:r>
            <a:endParaRPr kumimoji="1" lang="zh-CN" altLang="en-US" sz="1200" dirty="0">
              <a:solidFill>
                <a:schemeClr val="tx1">
                  <a:tint val="75000"/>
                </a:schemeClr>
              </a:solidFill>
              <a:latin typeface="Microsoft YaHei" panose="020B0503020204020204" pitchFamily="34" charset="-122"/>
              <a:ea typeface="Microsoft YaHei" panose="020B0503020204020204" pitchFamily="34" charset="-122"/>
            </a:endParaRPr>
          </a:p>
        </p:txBody>
      </p:sp>
      <p:sp>
        <p:nvSpPr>
          <p:cNvPr id="6" name="Rectangle 3">
            <a:extLst>
              <a:ext uri="{FF2B5EF4-FFF2-40B4-BE49-F238E27FC236}">
                <a16:creationId xmlns:a16="http://schemas.microsoft.com/office/drawing/2014/main" id="{1A3604C5-A650-4812-9F05-B2ECE781013C}"/>
              </a:ext>
            </a:extLst>
          </p:cNvPr>
          <p:cNvSpPr txBox="1">
            <a:spLocks noChangeArrowheads="1"/>
          </p:cNvSpPr>
          <p:nvPr/>
        </p:nvSpPr>
        <p:spPr>
          <a:xfrm>
            <a:off x="6001544" y="1443751"/>
            <a:ext cx="5843126" cy="482441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t>软件：</a:t>
            </a:r>
            <a:endParaRPr kumimoji="1" lang="en-US" altLang="zh-CN" sz="3600" dirty="0"/>
          </a:p>
          <a:p>
            <a:pPr lvl="1"/>
            <a:r>
              <a:rPr kumimoji="1" lang="en-US" altLang="zh-CN" dirty="0"/>
              <a:t>Wireshark</a:t>
            </a:r>
          </a:p>
          <a:p>
            <a:pPr lvl="2"/>
            <a:r>
              <a:rPr kumimoji="1" lang="en-US" altLang="zh-CN" dirty="0"/>
              <a:t>http://www.wireshark.org/</a:t>
            </a:r>
          </a:p>
          <a:p>
            <a:pPr lvl="1"/>
            <a:r>
              <a:rPr kumimoji="1" lang="en-US" altLang="zh-CN" dirty="0" err="1"/>
              <a:t>DSniff</a:t>
            </a:r>
            <a:endParaRPr kumimoji="1" lang="en-US" altLang="zh-CN" dirty="0"/>
          </a:p>
          <a:p>
            <a:pPr lvl="1"/>
            <a:r>
              <a:rPr kumimoji="1" lang="en-US" altLang="zh-CN" dirty="0"/>
              <a:t>Ettercap : </a:t>
            </a:r>
          </a:p>
          <a:p>
            <a:pPr lvl="2"/>
            <a:r>
              <a:rPr kumimoji="1" lang="en-US" altLang="zh-CN" dirty="0"/>
              <a:t>https://www.ettercap-project.org/</a:t>
            </a:r>
          </a:p>
          <a:p>
            <a:pPr lvl="1"/>
            <a:r>
              <a:rPr kumimoji="1" lang="en-US" altLang="zh-CN" dirty="0" err="1"/>
              <a:t>Tcpdump</a:t>
            </a:r>
            <a:r>
              <a:rPr kumimoji="1" lang="en-US" altLang="zh-CN" dirty="0"/>
              <a:t> : </a:t>
            </a:r>
          </a:p>
          <a:p>
            <a:pPr lvl="2"/>
            <a:r>
              <a:rPr kumimoji="1" lang="en-US" altLang="zh-CN" dirty="0"/>
              <a:t>https://www.tcpdump.org/</a:t>
            </a:r>
          </a:p>
          <a:p>
            <a:pPr lvl="1"/>
            <a:r>
              <a:rPr kumimoji="1" lang="en-US" altLang="zh-CN" dirty="0" err="1"/>
              <a:t>Javvin</a:t>
            </a:r>
            <a:r>
              <a:rPr kumimoji="1" lang="en-US" altLang="zh-CN" dirty="0"/>
              <a:t> Packet Analyzer : </a:t>
            </a:r>
          </a:p>
          <a:p>
            <a:pPr lvl="2"/>
            <a:r>
              <a:rPr kumimoji="1" lang="en-US" altLang="zh-CN" dirty="0"/>
              <a:t>http://www.javvin.com</a:t>
            </a:r>
          </a:p>
          <a:p>
            <a:pPr lvl="1"/>
            <a:r>
              <a:rPr kumimoji="1" lang="en-US" altLang="zh-CN" dirty="0"/>
              <a:t>Kismet (wireless):</a:t>
            </a:r>
          </a:p>
          <a:p>
            <a:pPr lvl="2"/>
            <a:r>
              <a:rPr kumimoji="1" lang="en-US" altLang="zh-CN" dirty="0"/>
              <a:t> https://www.kismetwireless.net/</a:t>
            </a:r>
          </a:p>
          <a:p>
            <a:pPr lvl="1"/>
            <a:r>
              <a:rPr kumimoji="1" lang="en-US" altLang="zh-CN" dirty="0"/>
              <a:t>Microsoft Network Monitor</a:t>
            </a:r>
          </a:p>
          <a:p>
            <a:pPr lvl="1"/>
            <a:r>
              <a:rPr kumimoji="1" lang="en-US" altLang="zh-CN" dirty="0" err="1"/>
              <a:t>NetStumbler</a:t>
            </a:r>
            <a:r>
              <a:rPr kumimoji="1" lang="en-US" altLang="zh-CN" dirty="0"/>
              <a:t> (wireless):</a:t>
            </a:r>
          </a:p>
          <a:p>
            <a:pPr lvl="2"/>
            <a:r>
              <a:rPr kumimoji="1" lang="en-US" altLang="zh-CN" dirty="0"/>
              <a:t>http://www.netstumbler.com/</a:t>
            </a:r>
          </a:p>
          <a:p>
            <a:pPr lvl="1"/>
            <a:r>
              <a:rPr kumimoji="1" lang="en-US" altLang="zh-CN" dirty="0"/>
              <a:t>Network General</a:t>
            </a:r>
          </a:p>
        </p:txBody>
      </p:sp>
      <p:pic>
        <p:nvPicPr>
          <p:cNvPr id="1026" name="Picture 2" descr="Avisaro">
            <a:extLst>
              <a:ext uri="{FF2B5EF4-FFF2-40B4-BE49-F238E27FC236}">
                <a16:creationId xmlns:a16="http://schemas.microsoft.com/office/drawing/2014/main" id="{9EC48EC2-7E6B-4D60-9599-15905ABCD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043" y="4349571"/>
            <a:ext cx="2046285" cy="14004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黑客常用的WiFi硬件工具- 楠木軒">
            <a:extLst>
              <a:ext uri="{FF2B5EF4-FFF2-40B4-BE49-F238E27FC236}">
                <a16:creationId xmlns:a16="http://schemas.microsoft.com/office/drawing/2014/main" id="{CD338CBF-056A-43A0-B84C-35DDD7B63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398" y="4167938"/>
            <a:ext cx="2039040" cy="193964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2750EC96-A9FA-4D6D-89AF-E762CBC804B8}"/>
              </a:ext>
            </a:extLst>
          </p:cNvPr>
          <p:cNvSpPr/>
          <p:nvPr/>
        </p:nvSpPr>
        <p:spPr>
          <a:xfrm>
            <a:off x="1493242" y="5755018"/>
            <a:ext cx="1620957" cy="369332"/>
          </a:xfrm>
          <a:prstGeom prst="rect">
            <a:avLst/>
          </a:prstGeom>
        </p:spPr>
        <p:txBody>
          <a:bodyPr wrap="none">
            <a:spAutoFit/>
          </a:bodyPr>
          <a:lstStyle/>
          <a:p>
            <a:r>
              <a:rPr lang="en-US" altLang="zh-CN" b="1" dirty="0">
                <a:solidFill>
                  <a:srgbClr val="303030"/>
                </a:solidFill>
                <a:latin typeface="Open Sans"/>
              </a:rPr>
              <a:t>RS232 </a:t>
            </a:r>
            <a:r>
              <a:rPr lang="zh-CN" altLang="en-US" b="1" dirty="0">
                <a:solidFill>
                  <a:srgbClr val="303030"/>
                </a:solidFill>
                <a:latin typeface="Open Sans"/>
              </a:rPr>
              <a:t>嗅探器</a:t>
            </a:r>
            <a:endParaRPr lang="zh-CN" altLang="en-US" b="0" i="0" dirty="0">
              <a:solidFill>
                <a:srgbClr val="303030"/>
              </a:solidFill>
              <a:effectLst/>
              <a:latin typeface="Open Sans"/>
            </a:endParaRPr>
          </a:p>
        </p:txBody>
      </p:sp>
      <p:sp>
        <p:nvSpPr>
          <p:cNvPr id="11" name="矩形 10">
            <a:extLst>
              <a:ext uri="{FF2B5EF4-FFF2-40B4-BE49-F238E27FC236}">
                <a16:creationId xmlns:a16="http://schemas.microsoft.com/office/drawing/2014/main" id="{E5561AB5-9258-497C-920E-DF67A99A2296}"/>
              </a:ext>
            </a:extLst>
          </p:cNvPr>
          <p:cNvSpPr/>
          <p:nvPr/>
        </p:nvSpPr>
        <p:spPr>
          <a:xfrm>
            <a:off x="3932532" y="5755018"/>
            <a:ext cx="1425390" cy="369332"/>
          </a:xfrm>
          <a:prstGeom prst="rect">
            <a:avLst/>
          </a:prstGeom>
        </p:spPr>
        <p:txBody>
          <a:bodyPr wrap="none">
            <a:spAutoFit/>
          </a:bodyPr>
          <a:lstStyle/>
          <a:p>
            <a:r>
              <a:rPr lang="en-US" altLang="zh-CN" b="1" dirty="0" err="1">
                <a:solidFill>
                  <a:srgbClr val="303030"/>
                </a:solidFill>
                <a:latin typeface="Open Sans"/>
              </a:rPr>
              <a:t>WiFi</a:t>
            </a:r>
            <a:r>
              <a:rPr lang="en-US" altLang="zh-CN" b="1" dirty="0">
                <a:solidFill>
                  <a:srgbClr val="303030"/>
                </a:solidFill>
                <a:latin typeface="Open Sans"/>
              </a:rPr>
              <a:t> </a:t>
            </a:r>
            <a:r>
              <a:rPr lang="zh-CN" altLang="en-US" b="1" dirty="0">
                <a:solidFill>
                  <a:srgbClr val="303030"/>
                </a:solidFill>
                <a:latin typeface="Open Sans"/>
              </a:rPr>
              <a:t>嗅探器</a:t>
            </a:r>
            <a:endParaRPr lang="zh-CN" altLang="en-US" b="0" i="0" dirty="0">
              <a:solidFill>
                <a:srgbClr val="303030"/>
              </a:solidFill>
              <a:effectLst/>
              <a:latin typeface="Open Sans"/>
            </a:endParaRPr>
          </a:p>
        </p:txBody>
      </p:sp>
      <p:sp>
        <p:nvSpPr>
          <p:cNvPr id="12" name="灯片编号占位符 3">
            <a:extLst>
              <a:ext uri="{FF2B5EF4-FFF2-40B4-BE49-F238E27FC236}">
                <a16:creationId xmlns:a16="http://schemas.microsoft.com/office/drawing/2014/main" id="{662E2924-C0F9-4873-A276-A105E699C972}"/>
              </a:ext>
            </a:extLst>
          </p:cNvPr>
          <p:cNvSpPr txBox="1">
            <a:spLocks/>
          </p:cNvSpPr>
          <p:nvPr/>
        </p:nvSpPr>
        <p:spPr>
          <a:xfrm>
            <a:off x="9448800" y="648930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pPr/>
              <a:t>20</a:t>
            </a:fld>
            <a:endParaRPr kumimoji="1" lang="zh-CN" altLang="en-US" dirty="0"/>
          </a:p>
        </p:txBody>
      </p:sp>
      <p:sp>
        <p:nvSpPr>
          <p:cNvPr id="14" name="日期占位符 9">
            <a:extLst>
              <a:ext uri="{FF2B5EF4-FFF2-40B4-BE49-F238E27FC236}">
                <a16:creationId xmlns:a16="http://schemas.microsoft.com/office/drawing/2014/main" id="{F0BF0909-7A4A-41CD-98AD-35A99C3728DC}"/>
              </a:ext>
            </a:extLst>
          </p:cNvPr>
          <p:cNvSpPr>
            <a:spLocks noGrp="1"/>
          </p:cNvSpPr>
          <p:nvPr>
            <p:ph type="dt" sz="half" idx="10"/>
          </p:nvPr>
        </p:nvSpPr>
        <p:spPr>
          <a:xfrm>
            <a:off x="213359" y="6489303"/>
            <a:ext cx="2743200" cy="365125"/>
          </a:xfrm>
        </p:spPr>
        <p:txBody>
          <a:bodyPr/>
          <a:lstStyle/>
          <a:p>
            <a:r>
              <a:rPr kumimoji="1" lang="en-US" altLang="zh-CN" dirty="0"/>
              <a:t>8.2.2 </a:t>
            </a:r>
            <a:r>
              <a:rPr kumimoji="1" lang="zh-CN" altLang="en-US" dirty="0"/>
              <a:t>窃听与嗅探</a:t>
            </a:r>
          </a:p>
        </p:txBody>
      </p:sp>
    </p:spTree>
    <p:extLst>
      <p:ext uri="{BB962C8B-B14F-4D97-AF65-F5344CB8AC3E}">
        <p14:creationId xmlns:p14="http://schemas.microsoft.com/office/powerpoint/2010/main" val="296892629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量子密码</a:t>
            </a:r>
            <a:r>
              <a:rPr kumimoji="1" lang="en-US" altLang="zh-CN" dirty="0">
                <a:sym typeface="+mn-ea"/>
              </a:rPr>
              <a:t>-</a:t>
            </a:r>
            <a:r>
              <a:rPr kumimoji="1" lang="zh-CN" altLang="en-US" dirty="0">
                <a:sym typeface="+mn-ea"/>
              </a:rPr>
              <a:t>课外延伸阅读</a:t>
            </a:r>
          </a:p>
        </p:txBody>
      </p:sp>
      <p:sp>
        <p:nvSpPr>
          <p:cNvPr id="3" name="内容占位符 2"/>
          <p:cNvSpPr>
            <a:spLocks noGrp="1"/>
          </p:cNvSpPr>
          <p:nvPr>
            <p:ph idx="1"/>
          </p:nvPr>
        </p:nvSpPr>
        <p:spPr>
          <a:xfrm>
            <a:off x="838200" y="1417272"/>
            <a:ext cx="10515600" cy="5131205"/>
          </a:xfrm>
        </p:spPr>
        <p:txBody>
          <a:bodyPr>
            <a:normAutofit/>
          </a:bodyPr>
          <a:lstStyle/>
          <a:p>
            <a:pPr>
              <a:lnSpc>
                <a:spcPct val="120000"/>
              </a:lnSpc>
            </a:pPr>
            <a:r>
              <a:rPr kumimoji="1" lang="zh-CN" altLang="en-US" dirty="0"/>
              <a:t>论文</a:t>
            </a:r>
          </a:p>
          <a:p>
            <a:pPr lvl="1">
              <a:lnSpc>
                <a:spcPct val="120000"/>
              </a:lnSpc>
            </a:pPr>
            <a:r>
              <a:rPr kumimoji="1" lang="zh-CN" altLang="en-US" sz="2000" dirty="0"/>
              <a:t>Gisin N , Grégoire Ribordy, Tittel W , et al. Quantum cryptography[J]. Rev.mod.phys, 2001, 74(1):145-195.</a:t>
            </a:r>
          </a:p>
          <a:p>
            <a:pPr lvl="1">
              <a:lnSpc>
                <a:spcPct val="120000"/>
              </a:lnSpc>
            </a:pPr>
            <a:r>
              <a:rPr kumimoji="1" lang="zh-CN" altLang="en-US" sz="2000" dirty="0"/>
              <a:t>Bennett C H . Quantum cryptography : Public key distribution and coin tossing[J]. Proc.ieee Int.conf.computers Systems &amp; Signal Processing Bangalore India, 1984.</a:t>
            </a:r>
          </a:p>
          <a:p>
            <a:pPr>
              <a:lnSpc>
                <a:spcPct val="120000"/>
              </a:lnSpc>
            </a:pPr>
            <a:r>
              <a:rPr kumimoji="1" lang="zh-CN" altLang="en-US" dirty="0">
                <a:sym typeface="+mn-ea"/>
              </a:rPr>
              <a:t>图书</a:t>
            </a:r>
          </a:p>
          <a:p>
            <a:pPr lvl="1">
              <a:lnSpc>
                <a:spcPct val="120000"/>
              </a:lnSpc>
            </a:pPr>
            <a:r>
              <a:rPr kumimoji="1" lang="zh-CN" altLang="en-US" sz="2000" dirty="0"/>
              <a:t>Buchmann J , Ding J . Post-Quantum Cryptography[M]. Springer Berlin Heidelberg, 2009.</a:t>
            </a:r>
          </a:p>
          <a:p>
            <a:pPr lvl="1">
              <a:lnSpc>
                <a:spcPct val="120000"/>
              </a:lnSpc>
            </a:pPr>
            <a:endParaRPr kumimoji="1" lang="zh-CN" altLang="en-US" sz="1710" dirty="0"/>
          </a:p>
          <a:p>
            <a:pPr marL="457200" lvl="1" indent="0">
              <a:lnSpc>
                <a:spcPct val="120000"/>
              </a:lnSpc>
              <a:buNone/>
            </a:pPr>
            <a:endParaRPr kumimoji="1" lang="zh-CN" altLang="en-US" sz="1710" dirty="0"/>
          </a:p>
          <a:p>
            <a:pPr lvl="1">
              <a:lnSpc>
                <a:spcPct val="120000"/>
              </a:lnSpc>
            </a:pPr>
            <a:endParaRPr kumimoji="1" lang="zh-CN" altLang="en-US" sz="1710" dirty="0"/>
          </a:p>
        </p:txBody>
      </p:sp>
      <p:sp>
        <p:nvSpPr>
          <p:cNvPr id="5" name="灯片编号占位符 3">
            <a:extLst>
              <a:ext uri="{FF2B5EF4-FFF2-40B4-BE49-F238E27FC236}">
                <a16:creationId xmlns:a16="http://schemas.microsoft.com/office/drawing/2014/main" id="{36B575E3-10C5-457A-B10A-BFEAFFF4392B}"/>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200</a:t>
            </a:fld>
            <a:endParaRPr kumimoji="1" lang="zh-CN" altLang="en-US" dirty="0"/>
          </a:p>
        </p:txBody>
      </p:sp>
      <p:sp>
        <p:nvSpPr>
          <p:cNvPr id="6" name="日期占位符 9">
            <a:extLst>
              <a:ext uri="{FF2B5EF4-FFF2-40B4-BE49-F238E27FC236}">
                <a16:creationId xmlns:a16="http://schemas.microsoft.com/office/drawing/2014/main" id="{F5B5731C-01E1-424D-AC39-F5600A4D14D4}"/>
              </a:ext>
            </a:extLst>
          </p:cNvPr>
          <p:cNvSpPr>
            <a:spLocks noGrp="1"/>
          </p:cNvSpPr>
          <p:nvPr>
            <p:ph type="dt" sz="half" idx="10"/>
          </p:nvPr>
        </p:nvSpPr>
        <p:spPr>
          <a:xfrm>
            <a:off x="197963" y="6492875"/>
            <a:ext cx="2743200" cy="365125"/>
          </a:xfrm>
        </p:spPr>
        <p:txBody>
          <a:bodyPr/>
          <a:lstStyle/>
          <a:p>
            <a:r>
              <a:rPr kumimoji="1" lang="en-US" altLang="zh-CN" dirty="0"/>
              <a:t>8.8.1  </a:t>
            </a:r>
            <a:r>
              <a:rPr kumimoji="1" lang="zh-CN" altLang="en-US" dirty="0"/>
              <a:t>量子密码</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dirty="0"/>
              <a:t>物联网（传感网）典型体系架构</a:t>
            </a:r>
          </a:p>
        </p:txBody>
      </p:sp>
      <p:grpSp>
        <p:nvGrpSpPr>
          <p:cNvPr id="18" name="组合 17"/>
          <p:cNvGrpSpPr/>
          <p:nvPr/>
        </p:nvGrpSpPr>
        <p:grpSpPr>
          <a:xfrm>
            <a:off x="5015865" y="1703705"/>
            <a:ext cx="5081270" cy="4951730"/>
            <a:chOff x="9345" y="2201"/>
            <a:chExt cx="8350" cy="8234"/>
          </a:xfrm>
        </p:grpSpPr>
        <p:pic>
          <p:nvPicPr>
            <p:cNvPr id="13" name="图片 12"/>
            <p:cNvPicPr>
              <a:picLocks noChangeAspect="1"/>
            </p:cNvPicPr>
            <p:nvPr/>
          </p:nvPicPr>
          <p:blipFill>
            <a:blip r:embed="rId3"/>
            <a:stretch>
              <a:fillRect/>
            </a:stretch>
          </p:blipFill>
          <p:spPr>
            <a:xfrm>
              <a:off x="9505" y="2201"/>
              <a:ext cx="8190" cy="8235"/>
            </a:xfrm>
            <a:prstGeom prst="rect">
              <a:avLst/>
            </a:prstGeom>
          </p:spPr>
        </p:pic>
        <p:sp>
          <p:nvSpPr>
            <p:cNvPr id="15" name="圆角矩形 14"/>
            <p:cNvSpPr/>
            <p:nvPr/>
          </p:nvSpPr>
          <p:spPr>
            <a:xfrm>
              <a:off x="9345" y="5602"/>
              <a:ext cx="607" cy="5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9457" y="5885"/>
              <a:ext cx="607" cy="1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9435" y="5560"/>
              <a:ext cx="607" cy="5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内容占位符 18"/>
          <p:cNvSpPr>
            <a:spLocks noGrp="1"/>
          </p:cNvSpPr>
          <p:nvPr>
            <p:ph idx="1"/>
          </p:nvPr>
        </p:nvSpPr>
        <p:spPr>
          <a:xfrm>
            <a:off x="1444625" y="1559560"/>
            <a:ext cx="3195955" cy="1699895"/>
          </a:xfrm>
        </p:spPr>
        <p:txBody>
          <a:bodyPr/>
          <a:lstStyle/>
          <a:p>
            <a:pPr fontAlgn="auto">
              <a:lnSpc>
                <a:spcPct val="150000"/>
              </a:lnSpc>
              <a:buFont typeface="Arial" panose="020B0604020202020204" pitchFamily="34" charset="0"/>
              <a:buChar char="•"/>
            </a:pPr>
            <a:r>
              <a:rPr lang="zh-CN" sz="2000" b="1"/>
              <a:t>上层：互联网络</a:t>
            </a:r>
          </a:p>
          <a:p>
            <a:pPr lvl="1" fontAlgn="auto">
              <a:lnSpc>
                <a:spcPct val="150000"/>
              </a:lnSpc>
              <a:buFont typeface="Arial" panose="020B0604020202020204" pitchFamily="34" charset="0"/>
              <a:buChar char="•"/>
            </a:pPr>
            <a:r>
              <a:rPr lang="zh-CN" sz="1710"/>
              <a:t>物联网的信息存储</a:t>
            </a:r>
          </a:p>
          <a:p>
            <a:pPr lvl="1" fontAlgn="auto">
              <a:lnSpc>
                <a:spcPct val="150000"/>
              </a:lnSpc>
              <a:buFont typeface="Arial" panose="020B0604020202020204" pitchFamily="34" charset="0"/>
              <a:buChar char="•"/>
            </a:pPr>
            <a:r>
              <a:rPr lang="zh-CN" sz="1710"/>
              <a:t>物联网的计算决策</a:t>
            </a:r>
          </a:p>
        </p:txBody>
      </p:sp>
      <p:sp>
        <p:nvSpPr>
          <p:cNvPr id="20" name="内容占位符 18"/>
          <p:cNvSpPr>
            <a:spLocks noGrp="1"/>
          </p:cNvSpPr>
          <p:nvPr/>
        </p:nvSpPr>
        <p:spPr>
          <a:xfrm>
            <a:off x="1444625" y="3328367"/>
            <a:ext cx="3816985" cy="169989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buFont typeface="Arial" panose="020B0604020202020204" pitchFamily="34" charset="0"/>
              <a:buChar char="•"/>
            </a:pPr>
            <a:r>
              <a:rPr lang="zh-CN" sz="2000" b="1" dirty="0"/>
              <a:t>中层：泛在连接</a:t>
            </a:r>
          </a:p>
          <a:p>
            <a:pPr lvl="1" fontAlgn="auto">
              <a:lnSpc>
                <a:spcPct val="150000"/>
              </a:lnSpc>
              <a:buFont typeface="Arial" panose="020B0604020202020204" pitchFamily="34" charset="0"/>
              <a:buChar char="•"/>
            </a:pPr>
            <a:r>
              <a:rPr lang="zh-CN" sz="1710" dirty="0"/>
              <a:t>无线网络（蜂窝、</a:t>
            </a:r>
            <a:r>
              <a:rPr lang="en-US" altLang="zh-CN" sz="1710" dirty="0" err="1"/>
              <a:t>WiFi</a:t>
            </a:r>
            <a:r>
              <a:rPr lang="zh-CN" altLang="en-US" sz="1710" dirty="0"/>
              <a:t>等等）</a:t>
            </a:r>
          </a:p>
          <a:p>
            <a:pPr lvl="1" fontAlgn="auto">
              <a:lnSpc>
                <a:spcPct val="150000"/>
              </a:lnSpc>
              <a:buFont typeface="Arial" panose="020B0604020202020204" pitchFamily="34" charset="0"/>
              <a:buChar char="•"/>
            </a:pPr>
            <a:r>
              <a:rPr lang="zh-CN" altLang="en-US" sz="1710" dirty="0"/>
              <a:t>有线网络</a:t>
            </a:r>
          </a:p>
        </p:txBody>
      </p:sp>
      <p:sp>
        <p:nvSpPr>
          <p:cNvPr id="21" name="内容占位符 18"/>
          <p:cNvSpPr>
            <a:spLocks noGrp="1"/>
          </p:cNvSpPr>
          <p:nvPr/>
        </p:nvSpPr>
        <p:spPr>
          <a:xfrm>
            <a:off x="1444625" y="5025373"/>
            <a:ext cx="3816985" cy="1699895"/>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buFont typeface="Arial" panose="020B0604020202020204" pitchFamily="34" charset="0"/>
              <a:buChar char="•"/>
            </a:pPr>
            <a:r>
              <a:rPr lang="zh-CN" sz="2000" b="1" dirty="0"/>
              <a:t>下层：物物网络</a:t>
            </a:r>
          </a:p>
          <a:p>
            <a:pPr lvl="1" fontAlgn="auto">
              <a:lnSpc>
                <a:spcPct val="150000"/>
              </a:lnSpc>
              <a:buFont typeface="Arial" panose="020B0604020202020204" pitchFamily="34" charset="0"/>
              <a:buChar char="•"/>
            </a:pPr>
            <a:r>
              <a:rPr lang="zh-CN" altLang="en-US" sz="1710" dirty="0"/>
              <a:t>智能嵌入式设备</a:t>
            </a:r>
          </a:p>
          <a:p>
            <a:pPr lvl="1" fontAlgn="auto">
              <a:lnSpc>
                <a:spcPct val="150000"/>
              </a:lnSpc>
              <a:buFont typeface="Arial" panose="020B0604020202020204" pitchFamily="34" charset="0"/>
              <a:buChar char="•"/>
            </a:pPr>
            <a:r>
              <a:rPr lang="zh-CN" altLang="en-US" sz="1710" dirty="0"/>
              <a:t>感知、标识和通信</a:t>
            </a:r>
          </a:p>
          <a:p>
            <a:pPr lvl="1" fontAlgn="auto">
              <a:lnSpc>
                <a:spcPct val="150000"/>
              </a:lnSpc>
              <a:buFont typeface="Arial" panose="020B0604020202020204" pitchFamily="34" charset="0"/>
              <a:buChar char="•"/>
            </a:pPr>
            <a:r>
              <a:rPr lang="zh-CN" altLang="en-US" sz="1710" dirty="0"/>
              <a:t>协同、互动</a:t>
            </a:r>
          </a:p>
        </p:txBody>
      </p:sp>
      <p:sp>
        <p:nvSpPr>
          <p:cNvPr id="12" name="灯片编号占位符 3">
            <a:extLst>
              <a:ext uri="{FF2B5EF4-FFF2-40B4-BE49-F238E27FC236}">
                <a16:creationId xmlns:a16="http://schemas.microsoft.com/office/drawing/2014/main" id="{E2E12BA2-F1BB-46BE-B39E-C1F5F2F57131}"/>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201</a:t>
            </a:fld>
            <a:endParaRPr kumimoji="1" lang="zh-CN" altLang="en-US" dirty="0"/>
          </a:p>
        </p:txBody>
      </p:sp>
      <p:sp>
        <p:nvSpPr>
          <p:cNvPr id="14" name="日期占位符 9">
            <a:extLst>
              <a:ext uri="{FF2B5EF4-FFF2-40B4-BE49-F238E27FC236}">
                <a16:creationId xmlns:a16="http://schemas.microsoft.com/office/drawing/2014/main" id="{C848194F-C631-40FD-B785-9C565D846EB5}"/>
              </a:ext>
            </a:extLst>
          </p:cNvPr>
          <p:cNvSpPr>
            <a:spLocks noGrp="1"/>
          </p:cNvSpPr>
          <p:nvPr>
            <p:ph type="dt" sz="half" idx="10"/>
          </p:nvPr>
        </p:nvSpPr>
        <p:spPr>
          <a:xfrm>
            <a:off x="188536" y="6496537"/>
            <a:ext cx="2743200" cy="365125"/>
          </a:xfrm>
        </p:spPr>
        <p:txBody>
          <a:bodyPr/>
          <a:lstStyle/>
          <a:p>
            <a:r>
              <a:rPr kumimoji="1" lang="en-US" altLang="zh-CN" dirty="0"/>
              <a:t>8.8.2  </a:t>
            </a:r>
            <a:r>
              <a:rPr kumimoji="1" lang="zh-CN" altLang="en-US" dirty="0"/>
              <a:t>物联网安全</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物联网结构</a:t>
            </a:r>
          </a:p>
        </p:txBody>
      </p:sp>
      <p:sp>
        <p:nvSpPr>
          <p:cNvPr id="3" name="内容占位符 2"/>
          <p:cNvSpPr>
            <a:spLocks noGrp="1"/>
          </p:cNvSpPr>
          <p:nvPr>
            <p:ph idx="1"/>
          </p:nvPr>
        </p:nvSpPr>
        <p:spPr/>
        <p:txBody>
          <a:bodyPr/>
          <a:lstStyle/>
          <a:p>
            <a:pPr marL="0" indent="0" fontAlgn="auto">
              <a:lnSpc>
                <a:spcPct val="150000"/>
              </a:lnSpc>
              <a:buFont typeface="Arial" panose="020B0604020202020204" pitchFamily="34" charset="0"/>
              <a:buNone/>
            </a:pPr>
            <a:r>
              <a:rPr lang="zh-CN" altLang="en-US" sz="2400" b="1" dirty="0"/>
              <a:t>从物联网的功能上说，应该具备四个特征：</a:t>
            </a:r>
          </a:p>
          <a:p>
            <a:pPr indent="0" fontAlgn="auto">
              <a:lnSpc>
                <a:spcPct val="150000"/>
              </a:lnSpc>
              <a:buFont typeface="Arial" panose="020B0604020202020204" pitchFamily="34" charset="0"/>
              <a:buChar char="•"/>
            </a:pPr>
            <a:r>
              <a:rPr lang="zh-CN" altLang="en-US" sz="2000" dirty="0"/>
              <a:t> 一是</a:t>
            </a:r>
            <a:r>
              <a:rPr lang="zh-CN" altLang="en-US" sz="2000" u="sng" dirty="0">
                <a:solidFill>
                  <a:srgbClr val="C00000"/>
                </a:solidFill>
              </a:rPr>
              <a:t>全面感知</a:t>
            </a:r>
            <a:r>
              <a:rPr lang="zh-CN" altLang="en-US" sz="2000" dirty="0"/>
              <a:t>能力，可以利用</a:t>
            </a:r>
            <a:r>
              <a:rPr lang="en-US" altLang="zh-CN" sz="2000" dirty="0"/>
              <a:t>RFID</a:t>
            </a:r>
            <a:r>
              <a:rPr lang="zh-CN" altLang="en-US" sz="2000" dirty="0"/>
              <a:t>、传感器、二维条形码等获取被控、被测物体的信息；</a:t>
            </a:r>
          </a:p>
          <a:p>
            <a:pPr indent="0" fontAlgn="auto">
              <a:lnSpc>
                <a:spcPct val="150000"/>
              </a:lnSpc>
              <a:buFont typeface="Arial" panose="020B0604020202020204" pitchFamily="34" charset="0"/>
              <a:buChar char="•"/>
            </a:pPr>
            <a:r>
              <a:rPr lang="zh-CN" altLang="en-US" sz="2000" dirty="0"/>
              <a:t> 二是数据信息的</a:t>
            </a:r>
            <a:r>
              <a:rPr lang="zh-CN" altLang="en-US" sz="2000" u="sng" dirty="0">
                <a:solidFill>
                  <a:srgbClr val="C00000"/>
                </a:solidFill>
              </a:rPr>
              <a:t>可靠传递</a:t>
            </a:r>
            <a:r>
              <a:rPr lang="zh-CN" altLang="en-US" sz="2000" dirty="0"/>
              <a:t>，可以通过各种电信网络与互联网的融合，将物体的信息实时准确地传递出去；</a:t>
            </a:r>
          </a:p>
          <a:p>
            <a:pPr indent="0" fontAlgn="auto">
              <a:lnSpc>
                <a:spcPct val="150000"/>
              </a:lnSpc>
              <a:buFont typeface="Arial" panose="020B0604020202020204" pitchFamily="34" charset="0"/>
              <a:buChar char="•"/>
            </a:pPr>
            <a:r>
              <a:rPr lang="zh-CN" altLang="en-US" sz="2000" dirty="0"/>
              <a:t> 三是可以</a:t>
            </a:r>
            <a:r>
              <a:rPr lang="zh-CN" altLang="en-US" sz="2000" u="sng" dirty="0">
                <a:solidFill>
                  <a:srgbClr val="C00000"/>
                </a:solidFill>
              </a:rPr>
              <a:t>智能处理</a:t>
            </a:r>
            <a:r>
              <a:rPr lang="zh-CN" altLang="en-US" sz="2000" dirty="0"/>
              <a:t>，利用现代控制技术提供的智能计算方法，对大量数据和信息进行分析和处理，对物体实施智能化的控制；</a:t>
            </a:r>
          </a:p>
          <a:p>
            <a:pPr indent="0" fontAlgn="auto">
              <a:lnSpc>
                <a:spcPct val="150000"/>
              </a:lnSpc>
              <a:buFont typeface="Arial" panose="020B0604020202020204" pitchFamily="34" charset="0"/>
              <a:buChar char="•"/>
            </a:pPr>
            <a:r>
              <a:rPr lang="zh-CN" altLang="en-US" sz="2000" dirty="0"/>
              <a:t> 四是可以根据各个行业、各种业务的具体特点形成各种单独的业务应用，或者整个行业及系统的建成应用解决方案。</a:t>
            </a:r>
          </a:p>
        </p:txBody>
      </p:sp>
      <p:sp>
        <p:nvSpPr>
          <p:cNvPr id="5" name="灯片编号占位符 3">
            <a:extLst>
              <a:ext uri="{FF2B5EF4-FFF2-40B4-BE49-F238E27FC236}">
                <a16:creationId xmlns:a16="http://schemas.microsoft.com/office/drawing/2014/main" id="{E97D9191-2820-48B1-A7A5-D7A4D7B0A720}"/>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202</a:t>
            </a:fld>
            <a:endParaRPr kumimoji="1" lang="zh-CN" altLang="en-US" dirty="0"/>
          </a:p>
        </p:txBody>
      </p:sp>
      <p:sp>
        <p:nvSpPr>
          <p:cNvPr id="6" name="日期占位符 9">
            <a:extLst>
              <a:ext uri="{FF2B5EF4-FFF2-40B4-BE49-F238E27FC236}">
                <a16:creationId xmlns:a16="http://schemas.microsoft.com/office/drawing/2014/main" id="{736CB3D6-460D-4F44-B51D-C389912A597C}"/>
              </a:ext>
            </a:extLst>
          </p:cNvPr>
          <p:cNvSpPr>
            <a:spLocks noGrp="1"/>
          </p:cNvSpPr>
          <p:nvPr>
            <p:ph type="dt" sz="half" idx="10"/>
          </p:nvPr>
        </p:nvSpPr>
        <p:spPr>
          <a:xfrm>
            <a:off x="207390" y="6489303"/>
            <a:ext cx="2743200" cy="365125"/>
          </a:xfrm>
        </p:spPr>
        <p:txBody>
          <a:bodyPr/>
          <a:lstStyle/>
          <a:p>
            <a:r>
              <a:rPr kumimoji="1" lang="en-US" altLang="zh-CN" dirty="0"/>
              <a:t>8.8.2  </a:t>
            </a:r>
            <a:r>
              <a:rPr kumimoji="1" lang="zh-CN" altLang="en-US" dirty="0"/>
              <a:t>物联网安全</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dirty="0"/>
              <a:t>全球物联网产业现状</a:t>
            </a:r>
          </a:p>
        </p:txBody>
      </p:sp>
      <p:pic>
        <p:nvPicPr>
          <p:cNvPr id="3" name="图片 2"/>
          <p:cNvPicPr>
            <a:picLocks noChangeAspect="1"/>
          </p:cNvPicPr>
          <p:nvPr/>
        </p:nvPicPr>
        <p:blipFill>
          <a:blip r:embed="rId3"/>
          <a:stretch>
            <a:fillRect/>
          </a:stretch>
        </p:blipFill>
        <p:spPr>
          <a:xfrm>
            <a:off x="672465" y="1856105"/>
            <a:ext cx="4087495" cy="2924175"/>
          </a:xfrm>
          <a:prstGeom prst="rect">
            <a:avLst/>
          </a:prstGeom>
        </p:spPr>
      </p:pic>
      <p:sp>
        <p:nvSpPr>
          <p:cNvPr id="5" name="内容占位符 4"/>
          <p:cNvSpPr>
            <a:spLocks noGrp="1"/>
          </p:cNvSpPr>
          <p:nvPr>
            <p:ph idx="1"/>
          </p:nvPr>
        </p:nvSpPr>
        <p:spPr>
          <a:xfrm>
            <a:off x="982980" y="4780280"/>
            <a:ext cx="4908550" cy="1475740"/>
          </a:xfrm>
        </p:spPr>
        <p:txBody>
          <a:bodyPr>
            <a:normAutofit/>
          </a:bodyPr>
          <a:lstStyle/>
          <a:p>
            <a:pPr marL="0" indent="0">
              <a:lnSpc>
                <a:spcPct val="120000"/>
              </a:lnSpc>
              <a:buNone/>
            </a:pPr>
            <a:r>
              <a:rPr kumimoji="1" lang="zh-CN" altLang="en-US" sz="2000" b="1" dirty="0"/>
              <a:t>连接数增长情况</a:t>
            </a:r>
          </a:p>
          <a:p>
            <a:pPr marL="0" indent="0">
              <a:lnSpc>
                <a:spcPct val="120000"/>
              </a:lnSpc>
              <a:buNone/>
            </a:pPr>
            <a:r>
              <a:rPr kumimoji="1" lang="zh-CN" altLang="en-US" sz="2000" b="1" dirty="0"/>
              <a:t>    </a:t>
            </a:r>
            <a:r>
              <a:rPr kumimoji="1" lang="zh-CN" altLang="en-US" sz="1600" dirty="0"/>
              <a:t>预计从</a:t>
            </a:r>
            <a:r>
              <a:rPr kumimoji="1" lang="en-US" altLang="zh-CN" sz="1600" dirty="0"/>
              <a:t>2015</a:t>
            </a:r>
            <a:r>
              <a:rPr kumimoji="1" lang="zh-CN" altLang="en-US" sz="1600" dirty="0"/>
              <a:t>年的</a:t>
            </a:r>
            <a:r>
              <a:rPr kumimoji="1" lang="en-US" altLang="zh-CN" sz="1600" dirty="0"/>
              <a:t>60</a:t>
            </a:r>
            <a:r>
              <a:rPr kumimoji="1" lang="zh-CN" altLang="en-US" sz="1600" dirty="0"/>
              <a:t>亿增加到</a:t>
            </a:r>
            <a:r>
              <a:rPr kumimoji="1" lang="en-US" altLang="zh-CN" sz="1600" dirty="0"/>
              <a:t>2025</a:t>
            </a:r>
            <a:r>
              <a:rPr kumimoji="1" lang="zh-CN" altLang="en-US" sz="1600" dirty="0"/>
              <a:t>年的</a:t>
            </a:r>
            <a:r>
              <a:rPr kumimoji="1" lang="en-US" altLang="zh-CN" sz="1600" dirty="0"/>
              <a:t>270</a:t>
            </a:r>
            <a:r>
              <a:rPr kumimoji="1" lang="zh-CN" altLang="en-US" sz="1600" dirty="0"/>
              <a:t>亿</a:t>
            </a:r>
          </a:p>
          <a:p>
            <a:pPr marL="0" indent="0">
              <a:lnSpc>
                <a:spcPct val="120000"/>
              </a:lnSpc>
              <a:buNone/>
            </a:pPr>
            <a:r>
              <a:rPr kumimoji="1" lang="zh-CN" altLang="en-US" sz="1600" dirty="0"/>
              <a:t>     复合年增长率高达</a:t>
            </a:r>
            <a:r>
              <a:rPr kumimoji="1" lang="en-US" altLang="zh-CN" sz="1600" b="1" u="sng" dirty="0">
                <a:solidFill>
                  <a:srgbClr val="C00000"/>
                </a:solidFill>
              </a:rPr>
              <a:t>16%</a:t>
            </a:r>
            <a:r>
              <a:rPr kumimoji="1" lang="zh-CN" altLang="en-US" sz="1600" dirty="0"/>
              <a:t>。</a:t>
            </a:r>
          </a:p>
        </p:txBody>
      </p:sp>
      <p:grpSp>
        <p:nvGrpSpPr>
          <p:cNvPr id="8" name="组合 7"/>
          <p:cNvGrpSpPr/>
          <p:nvPr/>
        </p:nvGrpSpPr>
        <p:grpSpPr>
          <a:xfrm>
            <a:off x="6677660" y="1856105"/>
            <a:ext cx="4709795" cy="2684780"/>
            <a:chOff x="9278" y="2835"/>
            <a:chExt cx="9000" cy="5130"/>
          </a:xfrm>
        </p:grpSpPr>
        <p:pic>
          <p:nvPicPr>
            <p:cNvPr id="6" name="图片 5"/>
            <p:cNvPicPr>
              <a:picLocks noChangeAspect="1"/>
            </p:cNvPicPr>
            <p:nvPr/>
          </p:nvPicPr>
          <p:blipFill>
            <a:blip r:embed="rId4"/>
            <a:stretch>
              <a:fillRect/>
            </a:stretch>
          </p:blipFill>
          <p:spPr>
            <a:xfrm>
              <a:off x="9278" y="2835"/>
              <a:ext cx="9000" cy="5130"/>
            </a:xfrm>
            <a:prstGeom prst="rect">
              <a:avLst/>
            </a:prstGeom>
          </p:spPr>
        </p:pic>
        <p:sp>
          <p:nvSpPr>
            <p:cNvPr id="7" name="矩形 6"/>
            <p:cNvSpPr/>
            <p:nvPr/>
          </p:nvSpPr>
          <p:spPr>
            <a:xfrm>
              <a:off x="15460" y="7528"/>
              <a:ext cx="2818" cy="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内容占位符 4"/>
          <p:cNvSpPr>
            <a:spLocks noGrp="1"/>
          </p:cNvSpPr>
          <p:nvPr/>
        </p:nvSpPr>
        <p:spPr>
          <a:xfrm>
            <a:off x="6577965" y="4780280"/>
            <a:ext cx="5053965" cy="20770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kumimoji="1" lang="zh-CN" altLang="en-US" sz="2000" b="1" dirty="0"/>
              <a:t>全球</a:t>
            </a:r>
            <a:r>
              <a:rPr kumimoji="1" lang="en-US" altLang="zh-CN" sz="2000" b="1" dirty="0"/>
              <a:t>IoT</a:t>
            </a:r>
            <a:r>
              <a:rPr kumimoji="1" lang="zh-CN" altLang="en-US" sz="2000" b="1" dirty="0"/>
              <a:t>市场空间巨大</a:t>
            </a:r>
            <a:endParaRPr kumimoji="1" lang="en-US" altLang="zh-CN" sz="2000" b="1" dirty="0"/>
          </a:p>
          <a:p>
            <a:pPr marL="0" indent="0">
              <a:lnSpc>
                <a:spcPct val="120000"/>
              </a:lnSpc>
              <a:buNone/>
            </a:pPr>
            <a:r>
              <a:rPr kumimoji="1" lang="zh-CN" altLang="en-US" sz="2000" b="1" dirty="0"/>
              <a:t>    </a:t>
            </a:r>
            <a:r>
              <a:rPr kumimoji="1" lang="zh-CN" altLang="en-US" sz="1600" dirty="0"/>
              <a:t>预计将从</a:t>
            </a:r>
            <a:r>
              <a:rPr kumimoji="1" lang="en-US" altLang="zh-CN" sz="1600" dirty="0"/>
              <a:t>2017</a:t>
            </a:r>
            <a:r>
              <a:rPr kumimoji="1" lang="zh-CN" altLang="en-US" sz="1600" dirty="0"/>
              <a:t>年的</a:t>
            </a:r>
            <a:r>
              <a:rPr kumimoji="1" lang="en-US" altLang="zh-CN" sz="1600" dirty="0"/>
              <a:t>6314</a:t>
            </a:r>
            <a:r>
              <a:rPr kumimoji="1" lang="zh-CN" altLang="en-US" sz="1600" dirty="0"/>
              <a:t>亿美元，于</a:t>
            </a:r>
            <a:r>
              <a:rPr kumimoji="1" lang="en-US" altLang="zh-CN" sz="1600" dirty="0"/>
              <a:t>2021</a:t>
            </a:r>
            <a:r>
              <a:rPr kumimoji="1" lang="zh-CN" altLang="en-US" sz="1600" dirty="0"/>
              <a:t>年首度突破</a:t>
            </a:r>
            <a:r>
              <a:rPr kumimoji="1" lang="en-US" altLang="zh-CN" sz="1600" dirty="0"/>
              <a:t>1</a:t>
            </a:r>
            <a:r>
              <a:rPr kumimoji="1" lang="zh-CN" altLang="en-US" sz="1600" dirty="0"/>
              <a:t>兆美元，年复合成长率（</a:t>
            </a:r>
            <a:r>
              <a:rPr kumimoji="1" lang="en-US" altLang="zh-CN" sz="1600" dirty="0"/>
              <a:t>CAGR</a:t>
            </a:r>
            <a:r>
              <a:rPr kumimoji="1" lang="zh-CN" altLang="en-US" sz="1600" dirty="0"/>
              <a:t>）达</a:t>
            </a:r>
            <a:r>
              <a:rPr kumimoji="1" lang="en-US" altLang="zh-CN" sz="1600" dirty="0"/>
              <a:t>13.6%</a:t>
            </a:r>
            <a:r>
              <a:rPr kumimoji="1" lang="zh-CN" altLang="en-US" sz="1600" dirty="0"/>
              <a:t>。</a:t>
            </a:r>
          </a:p>
          <a:p>
            <a:pPr marL="0" indent="0">
              <a:lnSpc>
                <a:spcPct val="120000"/>
              </a:lnSpc>
              <a:buNone/>
            </a:pPr>
            <a:r>
              <a:rPr kumimoji="1" lang="zh-CN" altLang="en-US" sz="1600" dirty="0"/>
              <a:t>     主要应用包括智能交通、智能制造、智能健康、智能家庭、智能零售与智能能源等。</a:t>
            </a:r>
          </a:p>
        </p:txBody>
      </p:sp>
      <p:sp>
        <p:nvSpPr>
          <p:cNvPr id="10" name="灯片编号占位符 3">
            <a:extLst>
              <a:ext uri="{FF2B5EF4-FFF2-40B4-BE49-F238E27FC236}">
                <a16:creationId xmlns:a16="http://schemas.microsoft.com/office/drawing/2014/main" id="{6729017D-D843-49CD-ABF5-E8B9FD01FFB5}"/>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203</a:t>
            </a:fld>
            <a:endParaRPr kumimoji="1" lang="zh-CN" altLang="en-US" dirty="0"/>
          </a:p>
        </p:txBody>
      </p:sp>
      <p:sp>
        <p:nvSpPr>
          <p:cNvPr id="12" name="日期占位符 9">
            <a:extLst>
              <a:ext uri="{FF2B5EF4-FFF2-40B4-BE49-F238E27FC236}">
                <a16:creationId xmlns:a16="http://schemas.microsoft.com/office/drawing/2014/main" id="{DA3A5E36-778B-4BBF-A29C-7DE22DB99507}"/>
              </a:ext>
            </a:extLst>
          </p:cNvPr>
          <p:cNvSpPr>
            <a:spLocks noGrp="1"/>
          </p:cNvSpPr>
          <p:nvPr>
            <p:ph type="dt" sz="half" idx="10"/>
          </p:nvPr>
        </p:nvSpPr>
        <p:spPr>
          <a:xfrm>
            <a:off x="197963" y="6489303"/>
            <a:ext cx="2743200" cy="365125"/>
          </a:xfrm>
        </p:spPr>
        <p:txBody>
          <a:bodyPr/>
          <a:lstStyle/>
          <a:p>
            <a:r>
              <a:rPr kumimoji="1" lang="en-US" altLang="zh-CN" dirty="0"/>
              <a:t>8.8.2  </a:t>
            </a:r>
            <a:r>
              <a:rPr kumimoji="1" lang="zh-CN" altLang="en-US" dirty="0"/>
              <a:t>物联网安全</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dirty="0"/>
              <a:t>物联网安全威胁分析</a:t>
            </a:r>
          </a:p>
        </p:txBody>
      </p:sp>
      <p:sp>
        <p:nvSpPr>
          <p:cNvPr id="4" name="灯片编号占位符 3"/>
          <p:cNvSpPr>
            <a:spLocks noGrp="1"/>
          </p:cNvSpPr>
          <p:nvPr>
            <p:ph type="sldNum" sz="quarter" idx="12"/>
          </p:nvPr>
        </p:nvSpPr>
        <p:spPr>
          <a:xfrm>
            <a:off x="8217535" y="6351270"/>
            <a:ext cx="2743200" cy="365125"/>
          </a:xfrm>
        </p:spPr>
        <p:txBody>
          <a:bodyPr/>
          <a:lstStyle/>
          <a:p>
            <a:fld id="{8D4D1E41-7A09-AB4A-A4E1-09765ADA2698}" type="slidenum">
              <a:rPr kumimoji="1" lang="zh-CN" altLang="en-US" smtClean="0"/>
              <a:pPr/>
              <a:t>204</a:t>
            </a:fld>
            <a:endParaRPr kumimoji="1" lang="zh-CN" altLang="en-US" dirty="0"/>
          </a:p>
        </p:txBody>
      </p:sp>
      <p:pic>
        <p:nvPicPr>
          <p:cNvPr id="10" name="图片 9"/>
          <p:cNvPicPr>
            <a:picLocks noChangeAspect="1"/>
          </p:cNvPicPr>
          <p:nvPr/>
        </p:nvPicPr>
        <p:blipFill>
          <a:blip r:embed="rId3"/>
          <a:stretch>
            <a:fillRect/>
          </a:stretch>
        </p:blipFill>
        <p:spPr>
          <a:xfrm>
            <a:off x="1102360" y="1545590"/>
            <a:ext cx="9989185" cy="2728595"/>
          </a:xfrm>
          <a:prstGeom prst="rect">
            <a:avLst/>
          </a:prstGeom>
        </p:spPr>
      </p:pic>
      <p:sp>
        <p:nvSpPr>
          <p:cNvPr id="13" name="对角圆角矩形 12"/>
          <p:cNvSpPr/>
          <p:nvPr/>
        </p:nvSpPr>
        <p:spPr>
          <a:xfrm>
            <a:off x="240665" y="4575175"/>
            <a:ext cx="3593465" cy="2146935"/>
          </a:xfrm>
          <a:prstGeom prst="round2Diag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对角圆角矩形 13"/>
          <p:cNvSpPr/>
          <p:nvPr/>
        </p:nvSpPr>
        <p:spPr>
          <a:xfrm>
            <a:off x="240665" y="4408170"/>
            <a:ext cx="3593465" cy="581025"/>
          </a:xfrm>
          <a:prstGeom prst="round2DiagRect">
            <a:avLst/>
          </a:prstGeom>
          <a:gradFill>
            <a:gsLst>
              <a:gs pos="0">
                <a:schemeClr val="accent4">
                  <a:lumMod val="75000"/>
                </a:schemeClr>
              </a:gs>
              <a:gs pos="100000">
                <a:srgbClr val="83830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57885" y="4545330"/>
            <a:ext cx="2359660" cy="306705"/>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终端面临的威胁</a:t>
            </a:r>
          </a:p>
        </p:txBody>
      </p:sp>
      <p:sp>
        <p:nvSpPr>
          <p:cNvPr id="16" name="文本框 15"/>
          <p:cNvSpPr txBox="1"/>
          <p:nvPr/>
        </p:nvSpPr>
        <p:spPr>
          <a:xfrm>
            <a:off x="340360" y="5161280"/>
            <a:ext cx="3394075" cy="1383665"/>
          </a:xfrm>
          <a:prstGeom prst="rect">
            <a:avLst/>
          </a:prstGeom>
          <a:noFill/>
        </p:spPr>
        <p:txBody>
          <a:bodyPr wrap="square" rtlCol="0">
            <a:spAutoFit/>
          </a:bodyPr>
          <a:lstStyle/>
          <a:p>
            <a:pPr algn="l"/>
            <a:r>
              <a:rPr lang="en-US" altLang="zh-CN" sz="1200" dirty="0">
                <a:solidFill>
                  <a:schemeClr val="tx1"/>
                </a:solidFill>
                <a:latin typeface="微软雅黑" panose="020B0503020204020204" pitchFamily="34" charset="-122"/>
                <a:ea typeface="微软雅黑" panose="020B0503020204020204" pitchFamily="34" charset="-122"/>
              </a:rPr>
              <a:t>1. </a:t>
            </a:r>
            <a:r>
              <a:rPr lang="zh-CN" altLang="en-US" sz="1200" b="1" dirty="0">
                <a:solidFill>
                  <a:srgbClr val="C00000"/>
                </a:solidFill>
                <a:latin typeface="微软雅黑" panose="020B0503020204020204" pitchFamily="34" charset="-122"/>
                <a:ea typeface="微软雅黑" panose="020B0503020204020204" pitchFamily="34" charset="-122"/>
              </a:rPr>
              <a:t>非法入侵 </a:t>
            </a:r>
            <a:r>
              <a:rPr lang="zh-CN" altLang="en-US" sz="1200" dirty="0">
                <a:solidFill>
                  <a:schemeClr val="tx1"/>
                </a:solidFill>
                <a:latin typeface="微软雅黑" panose="020B0503020204020204" pitchFamily="34" charset="-122"/>
                <a:ea typeface="微软雅黑" panose="020B0503020204020204" pitchFamily="34" charset="-122"/>
              </a:rPr>
              <a:t>由于终端侧自身的漏洞（弱口令、版本漏洞）导致的设备被非法入侵和控制。</a:t>
            </a:r>
          </a:p>
          <a:p>
            <a:pPr algn="l"/>
            <a:r>
              <a:rPr lang="en-US" altLang="zh-CN" sz="1200" dirty="0">
                <a:solidFill>
                  <a:schemeClr val="tx1"/>
                </a:solidFill>
                <a:latin typeface="微软雅黑" panose="020B0503020204020204" pitchFamily="34" charset="-122"/>
                <a:ea typeface="微软雅黑" panose="020B0503020204020204" pitchFamily="34" charset="-122"/>
              </a:rPr>
              <a:t>2. </a:t>
            </a:r>
            <a:r>
              <a:rPr lang="zh-CN" altLang="en-US" sz="1200" b="1" dirty="0">
                <a:solidFill>
                  <a:srgbClr val="C00000"/>
                </a:solidFill>
                <a:latin typeface="微软雅黑" panose="020B0503020204020204" pitchFamily="34" charset="-122"/>
                <a:ea typeface="微软雅黑" panose="020B0503020204020204" pitchFamily="34" charset="-122"/>
              </a:rPr>
              <a:t>恶意代码（病毒、木马、蠕虫）</a:t>
            </a:r>
            <a:r>
              <a:rPr lang="zh-CN" altLang="en-US" sz="1200" dirty="0">
                <a:solidFill>
                  <a:schemeClr val="tx1"/>
                </a:solidFill>
                <a:latin typeface="微软雅黑" panose="020B0503020204020204" pitchFamily="34" charset="-122"/>
                <a:ea typeface="微软雅黑" panose="020B0503020204020204" pitchFamily="34" charset="-122"/>
              </a:rPr>
              <a:t>多数物联网终端由于成本受限、处理性能不高等原因，自有安全防护能力差，易遭受病毒、木马、蠕虫和恶意软件的攻击，导致设备无法正常使用、信息泄露甚至危及整个网络系统的安全。</a:t>
            </a:r>
          </a:p>
        </p:txBody>
      </p:sp>
      <p:sp>
        <p:nvSpPr>
          <p:cNvPr id="17" name="对角圆角矩形 16"/>
          <p:cNvSpPr/>
          <p:nvPr/>
        </p:nvSpPr>
        <p:spPr>
          <a:xfrm>
            <a:off x="4039870" y="4580255"/>
            <a:ext cx="3869690" cy="2146935"/>
          </a:xfrm>
          <a:prstGeom prst="round2Diag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对角圆角矩形 17"/>
          <p:cNvSpPr/>
          <p:nvPr/>
        </p:nvSpPr>
        <p:spPr>
          <a:xfrm>
            <a:off x="4039870" y="4413250"/>
            <a:ext cx="3869690" cy="581025"/>
          </a:xfrm>
          <a:prstGeom prst="round2Diag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916805" y="4550410"/>
            <a:ext cx="2359660" cy="306705"/>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网络面临的威胁</a:t>
            </a:r>
          </a:p>
        </p:txBody>
      </p:sp>
      <p:sp>
        <p:nvSpPr>
          <p:cNvPr id="20" name="文本框 19"/>
          <p:cNvSpPr txBox="1"/>
          <p:nvPr/>
        </p:nvSpPr>
        <p:spPr>
          <a:xfrm>
            <a:off x="4129405" y="5069205"/>
            <a:ext cx="3780155" cy="1568450"/>
          </a:xfrm>
          <a:prstGeom prst="rect">
            <a:avLst/>
          </a:prstGeom>
          <a:noFill/>
        </p:spPr>
        <p:txBody>
          <a:bodyPr wrap="square" rtlCol="0">
            <a:spAutoFit/>
          </a:bodyPr>
          <a:lstStyle/>
          <a:p>
            <a:pPr algn="l"/>
            <a:r>
              <a:rPr lang="en-US" altLang="zh-CN" sz="1200" dirty="0">
                <a:solidFill>
                  <a:schemeClr val="tx1"/>
                </a:solidFill>
                <a:latin typeface="微软雅黑" panose="020B0503020204020204" pitchFamily="34" charset="-122"/>
                <a:ea typeface="微软雅黑" panose="020B0503020204020204" pitchFamily="34" charset="-122"/>
              </a:rPr>
              <a:t>1. </a:t>
            </a:r>
            <a:r>
              <a:rPr lang="zh-CN" altLang="en-US" sz="1200" b="1" dirty="0">
                <a:solidFill>
                  <a:srgbClr val="C00000"/>
                </a:solidFill>
                <a:latin typeface="微软雅黑" panose="020B0503020204020204" pitchFamily="34" charset="-122"/>
                <a:ea typeface="微软雅黑" panose="020B0503020204020204" pitchFamily="34" charset="-122"/>
              </a:rPr>
              <a:t>流量攻击 </a:t>
            </a:r>
          </a:p>
          <a:p>
            <a:pPr algn="l"/>
            <a:r>
              <a:rPr lang="zh-CN" altLang="en-US" sz="1200" dirty="0">
                <a:solidFill>
                  <a:schemeClr val="tx1"/>
                </a:solidFill>
                <a:latin typeface="微软雅黑" panose="020B0503020204020204" pitchFamily="34" charset="-122"/>
                <a:ea typeface="微软雅黑" panose="020B0503020204020204" pitchFamily="34" charset="-122"/>
              </a:rPr>
              <a:t>      物联网接入网和核心网面临着来自终端和互联网的双向流量攻击威胁，消耗网络带宽，造成网络拥塞，甚至瘫痪。</a:t>
            </a:r>
          </a:p>
          <a:p>
            <a:pPr algn="l"/>
            <a:r>
              <a:rPr lang="en-US" altLang="zh-CN" sz="1200" dirty="0">
                <a:solidFill>
                  <a:schemeClr val="tx1"/>
                </a:solidFill>
                <a:latin typeface="微软雅黑" panose="020B0503020204020204" pitchFamily="34" charset="-122"/>
                <a:ea typeface="微软雅黑" panose="020B0503020204020204" pitchFamily="34" charset="-122"/>
              </a:rPr>
              <a:t>2. </a:t>
            </a:r>
            <a:r>
              <a:rPr lang="zh-CN" altLang="en-US" sz="1200" b="1" dirty="0">
                <a:solidFill>
                  <a:srgbClr val="C00000"/>
                </a:solidFill>
                <a:latin typeface="微软雅黑" panose="020B0503020204020204" pitchFamily="34" charset="-122"/>
                <a:ea typeface="微软雅黑" panose="020B0503020204020204" pitchFamily="34" charset="-122"/>
              </a:rPr>
              <a:t>非法入侵 </a:t>
            </a:r>
          </a:p>
          <a:p>
            <a:pPr algn="l"/>
            <a:r>
              <a:rPr lang="zh-CN" altLang="en-US" sz="1200" b="1" dirty="0">
                <a:solidFill>
                  <a:srgbClr val="C00000"/>
                </a:solidFill>
                <a:latin typeface="微软雅黑" panose="020B0503020204020204" pitchFamily="34" charset="-122"/>
                <a:ea typeface="微软雅黑" panose="020B0503020204020204" pitchFamily="34" charset="-122"/>
              </a:rPr>
              <a:t>      </a:t>
            </a:r>
            <a:r>
              <a:rPr lang="zh-CN" altLang="en-US" sz="1200" dirty="0">
                <a:solidFill>
                  <a:schemeClr val="tx1"/>
                </a:solidFill>
                <a:latin typeface="微软雅黑" panose="020B0503020204020204" pitchFamily="34" charset="-122"/>
                <a:ea typeface="微软雅黑" panose="020B0503020204020204" pitchFamily="34" charset="-122"/>
              </a:rPr>
              <a:t>攻击者可能利用运维管理上的漏洞，对核心网元和系统发起入侵，感染病毒，篡改重要业务数据，造成网元或者业务失效，甚至瘫痪整个网络。</a:t>
            </a:r>
          </a:p>
        </p:txBody>
      </p:sp>
      <p:sp>
        <p:nvSpPr>
          <p:cNvPr id="21" name="对角圆角矩形 20"/>
          <p:cNvSpPr/>
          <p:nvPr/>
        </p:nvSpPr>
        <p:spPr>
          <a:xfrm>
            <a:off x="8217535" y="4575175"/>
            <a:ext cx="3869690" cy="2146935"/>
          </a:xfrm>
          <a:prstGeom prst="round2Diag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对角圆角矩形 21"/>
          <p:cNvSpPr/>
          <p:nvPr/>
        </p:nvSpPr>
        <p:spPr>
          <a:xfrm>
            <a:off x="8217535" y="4408170"/>
            <a:ext cx="3869690" cy="581025"/>
          </a:xfrm>
          <a:prstGeom prst="round2DiagRect">
            <a:avLst/>
          </a:prstGeom>
          <a:gradFill>
            <a:gsLst>
              <a:gs pos="0">
                <a:srgbClr val="14CD68"/>
              </a:gs>
              <a:gs pos="100000">
                <a:srgbClr val="035C7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834755" y="4545330"/>
            <a:ext cx="2359660" cy="306705"/>
          </a:xfrm>
          <a:prstGeom prst="rect">
            <a:avLst/>
          </a:prstGeom>
          <a:noFill/>
        </p:spPr>
        <p:txBody>
          <a:bodyPr wrap="square" rtlCol="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平台面临的威胁</a:t>
            </a:r>
          </a:p>
        </p:txBody>
      </p:sp>
      <p:sp>
        <p:nvSpPr>
          <p:cNvPr id="24" name="文本框 23"/>
          <p:cNvSpPr txBox="1"/>
          <p:nvPr/>
        </p:nvSpPr>
        <p:spPr>
          <a:xfrm>
            <a:off x="8258810" y="4976495"/>
            <a:ext cx="3828415" cy="1938020"/>
          </a:xfrm>
          <a:prstGeom prst="rect">
            <a:avLst/>
          </a:prstGeom>
          <a:noFill/>
        </p:spPr>
        <p:txBody>
          <a:bodyPr wrap="square" rtlCol="0">
            <a:spAutoFit/>
          </a:bodyPr>
          <a:lstStyle/>
          <a:p>
            <a:pPr algn="l"/>
            <a:r>
              <a:rPr lang="en-US" altLang="zh-CN" sz="1200" dirty="0">
                <a:solidFill>
                  <a:schemeClr val="tx1"/>
                </a:solidFill>
                <a:latin typeface="微软雅黑" panose="020B0503020204020204" pitchFamily="34" charset="-122"/>
                <a:ea typeface="微软雅黑" panose="020B0503020204020204" pitchFamily="34" charset="-122"/>
              </a:rPr>
              <a:t>1. </a:t>
            </a:r>
            <a:r>
              <a:rPr lang="zh-CN" altLang="en-US" sz="1200" b="1" dirty="0">
                <a:solidFill>
                  <a:srgbClr val="C00000"/>
                </a:solidFill>
                <a:latin typeface="微软雅黑" panose="020B0503020204020204" pitchFamily="34" charset="-122"/>
                <a:ea typeface="微软雅黑" panose="020B0503020204020204" pitchFamily="34" charset="-122"/>
              </a:rPr>
              <a:t>流量攻击 </a:t>
            </a:r>
          </a:p>
          <a:p>
            <a:pPr algn="l"/>
            <a:r>
              <a:rPr lang="zh-CN" altLang="en-US" sz="1200" dirty="0">
                <a:solidFill>
                  <a:schemeClr val="tx1"/>
                </a:solidFill>
                <a:latin typeface="微软雅黑" panose="020B0503020204020204" pitchFamily="34" charset="-122"/>
                <a:ea typeface="微软雅黑" panose="020B0503020204020204" pitchFamily="34" charset="-122"/>
              </a:rPr>
              <a:t>      通过互联网对平台实施</a:t>
            </a:r>
            <a:r>
              <a:rPr lang="en-US" altLang="zh-CN" sz="1200" dirty="0">
                <a:solidFill>
                  <a:schemeClr val="tx1"/>
                </a:solidFill>
                <a:latin typeface="微软雅黑" panose="020B0503020204020204" pitchFamily="34" charset="-122"/>
                <a:ea typeface="微软雅黑" panose="020B0503020204020204" pitchFamily="34" charset="-122"/>
              </a:rPr>
              <a:t>DDoS</a:t>
            </a:r>
            <a:r>
              <a:rPr lang="zh-CN" altLang="en-US" sz="1200" dirty="0">
                <a:solidFill>
                  <a:schemeClr val="tx1"/>
                </a:solidFill>
                <a:latin typeface="微软雅黑" panose="020B0503020204020204" pitchFamily="34" charset="-122"/>
                <a:ea typeface="微软雅黑" panose="020B0503020204020204" pitchFamily="34" charset="-122"/>
              </a:rPr>
              <a:t>攻击，导致平台无法服务。</a:t>
            </a:r>
          </a:p>
          <a:p>
            <a:pPr algn="l"/>
            <a:r>
              <a:rPr lang="en-US" altLang="zh-CN" sz="1200" dirty="0">
                <a:solidFill>
                  <a:schemeClr val="tx1"/>
                </a:solidFill>
                <a:latin typeface="微软雅黑" panose="020B0503020204020204" pitchFamily="34" charset="-122"/>
                <a:ea typeface="微软雅黑" panose="020B0503020204020204" pitchFamily="34" charset="-122"/>
              </a:rPr>
              <a:t>2. </a:t>
            </a:r>
            <a:r>
              <a:rPr lang="zh-CN" altLang="en-US" sz="1200" b="1" dirty="0">
                <a:solidFill>
                  <a:srgbClr val="C00000"/>
                </a:solidFill>
                <a:latin typeface="微软雅黑" panose="020B0503020204020204" pitchFamily="34" charset="-122"/>
                <a:ea typeface="微软雅黑" panose="020B0503020204020204" pitchFamily="34" charset="-122"/>
              </a:rPr>
              <a:t>入侵攻击 </a:t>
            </a:r>
          </a:p>
          <a:p>
            <a:pPr algn="l"/>
            <a:r>
              <a:rPr lang="zh-CN" altLang="en-US" sz="1200" b="1" dirty="0">
                <a:solidFill>
                  <a:srgbClr val="C00000"/>
                </a:solidFill>
                <a:latin typeface="微软雅黑" panose="020B0503020204020204" pitchFamily="34" charset="-122"/>
                <a:ea typeface="微软雅黑" panose="020B0503020204020204" pitchFamily="34" charset="-122"/>
              </a:rPr>
              <a:t>      </a:t>
            </a:r>
            <a:r>
              <a:rPr lang="zh-CN" altLang="en-US" sz="1200" dirty="0">
                <a:solidFill>
                  <a:schemeClr val="tx1"/>
                </a:solidFill>
                <a:latin typeface="微软雅黑" panose="020B0503020204020204" pitchFamily="34" charset="-122"/>
                <a:ea typeface="微软雅黑" panose="020B0503020204020204" pitchFamily="34" charset="-122"/>
              </a:rPr>
              <a:t>由于平台自身的安全漏洞，攻击者可以从互联网入侵平台设备。</a:t>
            </a:r>
          </a:p>
          <a:p>
            <a:pPr algn="l"/>
            <a:r>
              <a:rPr lang="en-US" altLang="zh-CN" sz="1200" dirty="0">
                <a:latin typeface="微软雅黑" panose="020B0503020204020204" pitchFamily="34" charset="-122"/>
                <a:ea typeface="微软雅黑" panose="020B0503020204020204" pitchFamily="34" charset="-122"/>
                <a:sym typeface="+mn-ea"/>
              </a:rPr>
              <a:t>3. </a:t>
            </a:r>
            <a:r>
              <a:rPr lang="zh-CN" altLang="en-US" sz="1200" b="1" dirty="0">
                <a:solidFill>
                  <a:srgbClr val="C00000"/>
                </a:solidFill>
                <a:latin typeface="微软雅黑" panose="020B0503020204020204" pitchFamily="34" charset="-122"/>
                <a:ea typeface="微软雅黑" panose="020B0503020204020204" pitchFamily="34" charset="-122"/>
                <a:sym typeface="+mn-ea"/>
              </a:rPr>
              <a:t>恶意代码 </a:t>
            </a:r>
            <a:endParaRPr lang="zh-CN" altLang="en-US" sz="1200" b="1" dirty="0">
              <a:solidFill>
                <a:srgbClr val="C00000"/>
              </a:solidFill>
              <a:latin typeface="微软雅黑" panose="020B0503020204020204" pitchFamily="34" charset="-122"/>
              <a:ea typeface="微软雅黑" panose="020B0503020204020204" pitchFamily="34" charset="-122"/>
            </a:endParaRPr>
          </a:p>
          <a:p>
            <a:pPr algn="l"/>
            <a:r>
              <a:rPr lang="zh-CN" altLang="en-US" sz="1200" b="1" dirty="0">
                <a:solidFill>
                  <a:srgbClr val="C00000"/>
                </a:solidFill>
                <a:latin typeface="微软雅黑" panose="020B0503020204020204" pitchFamily="34" charset="-122"/>
                <a:ea typeface="微软雅黑" panose="020B0503020204020204" pitchFamily="34" charset="-122"/>
                <a:sym typeface="+mn-ea"/>
              </a:rPr>
              <a:t>      </a:t>
            </a:r>
            <a:r>
              <a:rPr lang="zh-CN" altLang="en-US" sz="1200" dirty="0">
                <a:latin typeface="微软雅黑" panose="020B0503020204020204" pitchFamily="34" charset="-122"/>
                <a:ea typeface="微软雅黑" panose="020B0503020204020204" pitchFamily="34" charset="-122"/>
                <a:sym typeface="+mn-ea"/>
              </a:rPr>
              <a:t>平台软件系统可能感染来自互联网的病毒、木马、蠕虫。</a:t>
            </a:r>
            <a:endParaRPr lang="zh-CN" altLang="en-US" sz="1200" dirty="0">
              <a:solidFill>
                <a:schemeClr val="tx1"/>
              </a:solidFill>
              <a:latin typeface="微软雅黑" panose="020B0503020204020204" pitchFamily="34" charset="-122"/>
              <a:ea typeface="微软雅黑" panose="020B0503020204020204" pitchFamily="34" charset="-122"/>
            </a:endParaRPr>
          </a:p>
          <a:p>
            <a:pPr algn="l"/>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3627755" y="1428115"/>
            <a:ext cx="6627495" cy="337185"/>
          </a:xfrm>
          <a:prstGeom prst="rect">
            <a:avLst/>
          </a:prstGeom>
          <a:noFill/>
        </p:spPr>
        <p:txBody>
          <a:bodyPr wrap="square" rtlCol="0">
            <a:spAutoFit/>
          </a:bodyPr>
          <a:lstStyle/>
          <a:p>
            <a:pPr algn="l"/>
            <a:r>
              <a:rPr lang="zh-CN" sz="1600" b="1">
                <a:solidFill>
                  <a:srgbClr val="C00000"/>
                </a:solidFill>
                <a:latin typeface="微软雅黑" panose="020B0503020204020204" pitchFamily="34" charset="-122"/>
                <a:ea typeface="微软雅黑" panose="020B0503020204020204" pitchFamily="34" charset="-122"/>
              </a:rPr>
              <a:t>端、管、云都面临非法入侵、恶意代码、流量攻击等安全威胁</a:t>
            </a:r>
          </a:p>
        </p:txBody>
      </p:sp>
      <p:sp>
        <p:nvSpPr>
          <p:cNvPr id="27" name="灯片编号占位符 3">
            <a:extLst>
              <a:ext uri="{FF2B5EF4-FFF2-40B4-BE49-F238E27FC236}">
                <a16:creationId xmlns:a16="http://schemas.microsoft.com/office/drawing/2014/main" id="{E5D77F48-E2F2-43C7-BC04-2F1663C8571D}"/>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pPr/>
              <a:t>204</a:t>
            </a:fld>
            <a:endParaRPr kumimoji="1" lang="zh-CN" altLang="en-US" dirty="0"/>
          </a:p>
        </p:txBody>
      </p:sp>
      <p:sp>
        <p:nvSpPr>
          <p:cNvPr id="28" name="日期占位符 9">
            <a:extLst>
              <a:ext uri="{FF2B5EF4-FFF2-40B4-BE49-F238E27FC236}">
                <a16:creationId xmlns:a16="http://schemas.microsoft.com/office/drawing/2014/main" id="{0764B988-1D68-4160-8725-9E6D202BCB07}"/>
              </a:ext>
            </a:extLst>
          </p:cNvPr>
          <p:cNvSpPr>
            <a:spLocks noGrp="1"/>
          </p:cNvSpPr>
          <p:nvPr>
            <p:ph type="dt" sz="half" idx="10"/>
          </p:nvPr>
        </p:nvSpPr>
        <p:spPr>
          <a:xfrm>
            <a:off x="170180" y="6482907"/>
            <a:ext cx="2743200" cy="365125"/>
          </a:xfrm>
        </p:spPr>
        <p:txBody>
          <a:bodyPr/>
          <a:lstStyle/>
          <a:p>
            <a:r>
              <a:rPr kumimoji="1" lang="en-US" altLang="zh-CN" dirty="0"/>
              <a:t>8.8.2  </a:t>
            </a:r>
            <a:r>
              <a:rPr kumimoji="1" lang="zh-CN" altLang="en-US" dirty="0"/>
              <a:t>物联网安全</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物联网的安全层次模型</a:t>
            </a:r>
          </a:p>
        </p:txBody>
      </p:sp>
      <p:sp>
        <p:nvSpPr>
          <p:cNvPr id="19" name="内容占位符 18"/>
          <p:cNvSpPr>
            <a:spLocks noGrp="1"/>
          </p:cNvSpPr>
          <p:nvPr>
            <p:ph idx="1"/>
          </p:nvPr>
        </p:nvSpPr>
        <p:spPr>
          <a:xfrm>
            <a:off x="897890" y="1588135"/>
            <a:ext cx="3843020" cy="2292985"/>
          </a:xfrm>
        </p:spPr>
        <p:txBody>
          <a:bodyPr>
            <a:normAutofit fontScale="97500" lnSpcReduction="10000"/>
          </a:bodyPr>
          <a:lstStyle/>
          <a:p>
            <a:pPr fontAlgn="auto">
              <a:lnSpc>
                <a:spcPct val="150000"/>
              </a:lnSpc>
              <a:buFont typeface="Arial" panose="020B0604020202020204" pitchFamily="34" charset="0"/>
              <a:buChar char="•"/>
            </a:pPr>
            <a:r>
              <a:rPr lang="zh-CN" sz="2000" b="1" dirty="0"/>
              <a:t>物联网安全的总体需求</a:t>
            </a:r>
          </a:p>
          <a:p>
            <a:pPr lvl="1" fontAlgn="auto">
              <a:lnSpc>
                <a:spcPct val="150000"/>
              </a:lnSpc>
              <a:buFont typeface="Arial" panose="020B0604020202020204" pitchFamily="34" charset="0"/>
              <a:buChar char="•"/>
            </a:pPr>
            <a:r>
              <a:rPr lang="zh-CN" sz="1710" dirty="0"/>
              <a:t>物理安全</a:t>
            </a:r>
          </a:p>
          <a:p>
            <a:pPr lvl="1" fontAlgn="auto">
              <a:lnSpc>
                <a:spcPct val="150000"/>
              </a:lnSpc>
              <a:buFont typeface="Arial" panose="020B0604020202020204" pitchFamily="34" charset="0"/>
              <a:buChar char="•"/>
            </a:pPr>
            <a:r>
              <a:rPr lang="zh-CN" sz="1710" dirty="0"/>
              <a:t>信息采集安全</a:t>
            </a:r>
          </a:p>
          <a:p>
            <a:pPr lvl="1" fontAlgn="auto">
              <a:lnSpc>
                <a:spcPct val="150000"/>
              </a:lnSpc>
              <a:buFont typeface="Arial" panose="020B0604020202020204" pitchFamily="34" charset="0"/>
              <a:buChar char="•"/>
            </a:pPr>
            <a:r>
              <a:rPr lang="zh-CN" sz="1710" dirty="0"/>
              <a:t>信息传输安全</a:t>
            </a:r>
          </a:p>
          <a:p>
            <a:pPr lvl="1" fontAlgn="auto">
              <a:lnSpc>
                <a:spcPct val="150000"/>
              </a:lnSpc>
              <a:buFont typeface="Arial" panose="020B0604020202020204" pitchFamily="34" charset="0"/>
              <a:buChar char="•"/>
            </a:pPr>
            <a:r>
              <a:rPr lang="zh-CN" sz="1710" dirty="0"/>
              <a:t>信息处理安全</a:t>
            </a:r>
          </a:p>
        </p:txBody>
      </p:sp>
      <p:sp>
        <p:nvSpPr>
          <p:cNvPr id="7" name="内容占位符 18"/>
          <p:cNvSpPr>
            <a:spLocks noGrp="1"/>
          </p:cNvSpPr>
          <p:nvPr/>
        </p:nvSpPr>
        <p:spPr>
          <a:xfrm>
            <a:off x="897890" y="3881120"/>
            <a:ext cx="3526155" cy="1958340"/>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buFont typeface="Arial" panose="020B0604020202020204" pitchFamily="34" charset="0"/>
              <a:buChar char="•"/>
            </a:pPr>
            <a:r>
              <a:rPr lang="zh-CN" sz="2000" b="1" dirty="0"/>
              <a:t>物联网安全的最终目标</a:t>
            </a:r>
            <a:endParaRPr lang="zh-CN" sz="1465" dirty="0"/>
          </a:p>
          <a:p>
            <a:pPr lvl="1" fontAlgn="auto">
              <a:lnSpc>
                <a:spcPct val="150000"/>
              </a:lnSpc>
              <a:buFont typeface="Arial" panose="020B0604020202020204" pitchFamily="34" charset="0"/>
              <a:buChar char="•"/>
            </a:pPr>
            <a:r>
              <a:rPr lang="zh-CN" sz="1710" dirty="0"/>
              <a:t>机密性</a:t>
            </a:r>
          </a:p>
          <a:p>
            <a:pPr lvl="1" fontAlgn="auto">
              <a:lnSpc>
                <a:spcPct val="150000"/>
              </a:lnSpc>
              <a:buFont typeface="Arial" panose="020B0604020202020204" pitchFamily="34" charset="0"/>
              <a:buChar char="•"/>
            </a:pPr>
            <a:r>
              <a:rPr lang="zh-CN" sz="1710" dirty="0"/>
              <a:t>完整性</a:t>
            </a:r>
          </a:p>
          <a:p>
            <a:pPr lvl="1" fontAlgn="auto">
              <a:lnSpc>
                <a:spcPct val="150000"/>
              </a:lnSpc>
              <a:buFont typeface="Arial" panose="020B0604020202020204" pitchFamily="34" charset="0"/>
              <a:buChar char="•"/>
            </a:pPr>
            <a:r>
              <a:rPr lang="zh-CN" sz="1710" dirty="0"/>
              <a:t>真实性</a:t>
            </a:r>
          </a:p>
          <a:p>
            <a:pPr lvl="1" fontAlgn="auto">
              <a:lnSpc>
                <a:spcPct val="150000"/>
              </a:lnSpc>
              <a:buFont typeface="Arial" panose="020B0604020202020204" pitchFamily="34" charset="0"/>
              <a:buChar char="•"/>
            </a:pPr>
            <a:r>
              <a:rPr lang="zh-CN" sz="1710" dirty="0"/>
              <a:t>网络的容错性</a:t>
            </a:r>
          </a:p>
        </p:txBody>
      </p:sp>
      <p:pic>
        <p:nvPicPr>
          <p:cNvPr id="513032" name="Picture 8">
            <a:extLst>
              <a:ext uri="{FF2B5EF4-FFF2-40B4-BE49-F238E27FC236}">
                <a16:creationId xmlns:a16="http://schemas.microsoft.com/office/drawing/2014/main" id="{5CC09736-C2ED-E24F-82B5-52ACA42CD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223" y="1801342"/>
            <a:ext cx="7667318" cy="3997878"/>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3">
            <a:extLst>
              <a:ext uri="{FF2B5EF4-FFF2-40B4-BE49-F238E27FC236}">
                <a16:creationId xmlns:a16="http://schemas.microsoft.com/office/drawing/2014/main" id="{10D74D7C-8E90-464E-9932-697AC222205B}"/>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205</a:t>
            </a:fld>
            <a:endParaRPr kumimoji="1" lang="zh-CN" altLang="en-US" dirty="0"/>
          </a:p>
        </p:txBody>
      </p:sp>
      <p:sp>
        <p:nvSpPr>
          <p:cNvPr id="9" name="日期占位符 9">
            <a:extLst>
              <a:ext uri="{FF2B5EF4-FFF2-40B4-BE49-F238E27FC236}">
                <a16:creationId xmlns:a16="http://schemas.microsoft.com/office/drawing/2014/main" id="{80EE7835-22C1-415E-B389-E3EAF14DC527}"/>
              </a:ext>
            </a:extLst>
          </p:cNvPr>
          <p:cNvSpPr>
            <a:spLocks noGrp="1"/>
          </p:cNvSpPr>
          <p:nvPr>
            <p:ph type="dt" sz="half" idx="10"/>
          </p:nvPr>
        </p:nvSpPr>
        <p:spPr>
          <a:xfrm>
            <a:off x="188537" y="6489303"/>
            <a:ext cx="2743200" cy="365125"/>
          </a:xfrm>
        </p:spPr>
        <p:txBody>
          <a:bodyPr/>
          <a:lstStyle/>
          <a:p>
            <a:r>
              <a:rPr kumimoji="1" lang="en-US" altLang="zh-CN" dirty="0"/>
              <a:t>8.8.2  </a:t>
            </a:r>
            <a:r>
              <a:rPr kumimoji="1" lang="zh-CN" altLang="en-US" dirty="0"/>
              <a:t>物联网安全</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物联网安全架构</a:t>
            </a:r>
          </a:p>
        </p:txBody>
      </p:sp>
      <p:grpSp>
        <p:nvGrpSpPr>
          <p:cNvPr id="9" name="组合 8"/>
          <p:cNvGrpSpPr/>
          <p:nvPr/>
        </p:nvGrpSpPr>
        <p:grpSpPr>
          <a:xfrm>
            <a:off x="994410" y="1682115"/>
            <a:ext cx="6051550" cy="4265930"/>
            <a:chOff x="212" y="2443"/>
            <a:chExt cx="9530" cy="6718"/>
          </a:xfrm>
        </p:grpSpPr>
        <p:pic>
          <p:nvPicPr>
            <p:cNvPr id="5" name="图片 4"/>
            <p:cNvPicPr>
              <a:picLocks noChangeAspect="1"/>
            </p:cNvPicPr>
            <p:nvPr/>
          </p:nvPicPr>
          <p:blipFill>
            <a:blip r:embed="rId3"/>
            <a:stretch>
              <a:fillRect/>
            </a:stretch>
          </p:blipFill>
          <p:spPr>
            <a:xfrm>
              <a:off x="212" y="2443"/>
              <a:ext cx="6727" cy="6226"/>
            </a:xfrm>
            <a:prstGeom prst="rect">
              <a:avLst/>
            </a:prstGeom>
          </p:spPr>
        </p:pic>
        <p:sp>
          <p:nvSpPr>
            <p:cNvPr id="6" name="圆角矩形 5"/>
            <p:cNvSpPr/>
            <p:nvPr/>
          </p:nvSpPr>
          <p:spPr>
            <a:xfrm>
              <a:off x="5747" y="2443"/>
              <a:ext cx="2955" cy="23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788" y="4665"/>
              <a:ext cx="2955" cy="23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747" y="6797"/>
              <a:ext cx="2955" cy="23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内容占位符 18"/>
          <p:cNvSpPr>
            <a:spLocks noGrp="1"/>
          </p:cNvSpPr>
          <p:nvPr>
            <p:ph idx="1"/>
          </p:nvPr>
        </p:nvSpPr>
        <p:spPr>
          <a:xfrm>
            <a:off x="4847590" y="1737360"/>
            <a:ext cx="5598795" cy="1446530"/>
          </a:xfrm>
        </p:spPr>
        <p:txBody>
          <a:bodyPr>
            <a:normAutofit fontScale="92500" lnSpcReduction="10000"/>
          </a:bodyPr>
          <a:lstStyle/>
          <a:p>
            <a:pPr marL="0" indent="0" fontAlgn="auto">
              <a:lnSpc>
                <a:spcPct val="150000"/>
              </a:lnSpc>
              <a:buFont typeface="Arial" panose="020B0604020202020204" pitchFamily="34" charset="0"/>
              <a:buNone/>
            </a:pPr>
            <a:r>
              <a:rPr lang="zh-CN" altLang="en-US" sz="1710" dirty="0"/>
              <a:t>感知层安全注重加强对传感网机密性的安全控制、节点认证及入侵检测，在底层信息传输环节进行安全防护，感知层安全技术结构较复杂，在保证安全防护力度的同时需保证物联网设备计算能力、通信能力和存储能力。</a:t>
            </a:r>
          </a:p>
        </p:txBody>
      </p:sp>
      <p:sp>
        <p:nvSpPr>
          <p:cNvPr id="10" name="内容占位符 18"/>
          <p:cNvSpPr>
            <a:spLocks noGrp="1"/>
          </p:cNvSpPr>
          <p:nvPr/>
        </p:nvSpPr>
        <p:spPr>
          <a:xfrm>
            <a:off x="5367020" y="3353435"/>
            <a:ext cx="5482590" cy="135572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buFont typeface="Arial" panose="020B0604020202020204" pitchFamily="34" charset="0"/>
              <a:buNone/>
            </a:pPr>
            <a:r>
              <a:rPr lang="zh-CN" altLang="en-US" sz="1710" dirty="0"/>
              <a:t>网络层安全用于保障通信安全，在通信层对数据包进行高强度处理，提供数据源地址验证、无连接数据完整性、数据机密性和有限业务流加密等安全服务。</a:t>
            </a:r>
          </a:p>
        </p:txBody>
      </p:sp>
      <p:sp>
        <p:nvSpPr>
          <p:cNvPr id="11" name="内容占位符 18"/>
          <p:cNvSpPr>
            <a:spLocks noGrp="1"/>
          </p:cNvSpPr>
          <p:nvPr/>
        </p:nvSpPr>
        <p:spPr>
          <a:xfrm>
            <a:off x="4700270" y="4914265"/>
            <a:ext cx="5482590" cy="135572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buFont typeface="Arial" panose="020B0604020202020204" pitchFamily="34" charset="0"/>
              <a:buNone/>
            </a:pPr>
            <a:r>
              <a:rPr lang="zh-CN" altLang="en-US" sz="1710" dirty="0"/>
              <a:t>应用层安全的设计重点为提升海量数据信息处理和业务控制策略的安全性和可靠性，保障各类业务及业务支撑平台的安全。</a:t>
            </a:r>
          </a:p>
        </p:txBody>
      </p:sp>
      <p:sp>
        <p:nvSpPr>
          <p:cNvPr id="12" name="圆角矩形 11"/>
          <p:cNvSpPr/>
          <p:nvPr/>
        </p:nvSpPr>
        <p:spPr>
          <a:xfrm>
            <a:off x="4700270" y="1682115"/>
            <a:ext cx="6149340" cy="1501775"/>
          </a:xfrm>
          <a:prstGeom prst="round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266055" y="3353435"/>
            <a:ext cx="5673725" cy="1355090"/>
          </a:xfrm>
          <a:prstGeom prst="round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604385" y="4914900"/>
            <a:ext cx="5673725" cy="1355090"/>
          </a:xfrm>
          <a:prstGeom prst="round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灯片编号占位符 3">
            <a:extLst>
              <a:ext uri="{FF2B5EF4-FFF2-40B4-BE49-F238E27FC236}">
                <a16:creationId xmlns:a16="http://schemas.microsoft.com/office/drawing/2014/main" id="{A647C410-9D12-4D6E-B62C-24D5DD3EE512}"/>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206</a:t>
            </a:fld>
            <a:endParaRPr kumimoji="1" lang="zh-CN" altLang="en-US" dirty="0"/>
          </a:p>
        </p:txBody>
      </p:sp>
      <p:sp>
        <p:nvSpPr>
          <p:cNvPr id="16" name="日期占位符 9">
            <a:extLst>
              <a:ext uri="{FF2B5EF4-FFF2-40B4-BE49-F238E27FC236}">
                <a16:creationId xmlns:a16="http://schemas.microsoft.com/office/drawing/2014/main" id="{5E50014C-0595-431C-B0AD-DD49B7782050}"/>
              </a:ext>
            </a:extLst>
          </p:cNvPr>
          <p:cNvSpPr>
            <a:spLocks noGrp="1"/>
          </p:cNvSpPr>
          <p:nvPr>
            <p:ph type="dt" sz="half" idx="10"/>
          </p:nvPr>
        </p:nvSpPr>
        <p:spPr>
          <a:xfrm>
            <a:off x="169682" y="6489303"/>
            <a:ext cx="2743200" cy="365125"/>
          </a:xfrm>
        </p:spPr>
        <p:txBody>
          <a:bodyPr/>
          <a:lstStyle/>
          <a:p>
            <a:r>
              <a:rPr kumimoji="1" lang="en-US" altLang="zh-CN" dirty="0"/>
              <a:t>8.8.2  </a:t>
            </a:r>
            <a:r>
              <a:rPr kumimoji="1" lang="zh-CN" altLang="en-US" dirty="0"/>
              <a:t>物联网安全</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感知层安全</a:t>
            </a:r>
          </a:p>
        </p:txBody>
      </p:sp>
      <p:sp>
        <p:nvSpPr>
          <p:cNvPr id="19" name="内容占位符 18"/>
          <p:cNvSpPr>
            <a:spLocks noGrp="1"/>
          </p:cNvSpPr>
          <p:nvPr>
            <p:ph idx="1"/>
          </p:nvPr>
        </p:nvSpPr>
        <p:spPr>
          <a:xfrm>
            <a:off x="824150" y="1588135"/>
            <a:ext cx="7392670" cy="1672590"/>
          </a:xfrm>
        </p:spPr>
        <p:txBody>
          <a:bodyPr>
            <a:normAutofit/>
          </a:bodyPr>
          <a:lstStyle/>
          <a:p>
            <a:pPr marL="0" indent="0" fontAlgn="auto">
              <a:lnSpc>
                <a:spcPct val="150000"/>
              </a:lnSpc>
              <a:buFont typeface="Arial" panose="020B0604020202020204" pitchFamily="34" charset="0"/>
              <a:buNone/>
            </a:pPr>
            <a:r>
              <a:rPr lang="zh-CN" sz="2000" b="1" dirty="0">
                <a:solidFill>
                  <a:srgbClr val="C00000"/>
                </a:solidFill>
              </a:rPr>
              <a:t>感知层的架构特点</a:t>
            </a:r>
          </a:p>
          <a:p>
            <a:pPr lvl="1" fontAlgn="auto">
              <a:lnSpc>
                <a:spcPct val="150000"/>
              </a:lnSpc>
              <a:buFont typeface="Arial" panose="020B0604020202020204" pitchFamily="34" charset="0"/>
              <a:buChar char="•"/>
            </a:pPr>
            <a:r>
              <a:rPr lang="zh-CN" sz="1710" dirty="0"/>
              <a:t>感知单元功能受限，特别是无线传感器元件</a:t>
            </a:r>
          </a:p>
          <a:p>
            <a:pPr lvl="1" fontAlgn="auto">
              <a:lnSpc>
                <a:spcPct val="150000"/>
              </a:lnSpc>
              <a:buFont typeface="Arial" panose="020B0604020202020204" pitchFamily="34" charset="0"/>
              <a:buChar char="•"/>
            </a:pPr>
            <a:r>
              <a:rPr lang="zh-CN" sz="1710" dirty="0"/>
              <a:t>多个感知单元组成局部传感器网络</a:t>
            </a:r>
          </a:p>
        </p:txBody>
      </p:sp>
      <p:sp>
        <p:nvSpPr>
          <p:cNvPr id="5" name="内容占位符 18"/>
          <p:cNvSpPr>
            <a:spLocks noGrp="1"/>
          </p:cNvSpPr>
          <p:nvPr/>
        </p:nvSpPr>
        <p:spPr>
          <a:xfrm>
            <a:off x="824150" y="3461385"/>
            <a:ext cx="7392670" cy="33972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buFont typeface="Arial" panose="020B0604020202020204" pitchFamily="34" charset="0"/>
              <a:buNone/>
            </a:pPr>
            <a:r>
              <a:rPr lang="zh-CN" sz="2000" b="1" dirty="0">
                <a:solidFill>
                  <a:srgbClr val="C00000"/>
                </a:solidFill>
              </a:rPr>
              <a:t>感知层的安全威胁</a:t>
            </a:r>
          </a:p>
          <a:p>
            <a:pPr lvl="1" fontAlgn="auto">
              <a:lnSpc>
                <a:spcPct val="150000"/>
              </a:lnSpc>
              <a:buFont typeface="Arial" panose="020B0604020202020204" pitchFamily="34" charset="0"/>
              <a:buChar char="•"/>
            </a:pPr>
            <a:r>
              <a:rPr lang="zh-CN" sz="1710" dirty="0"/>
              <a:t>感知层的网关节点被恶意控制（安全性全部丢失）</a:t>
            </a:r>
          </a:p>
          <a:p>
            <a:pPr lvl="1" fontAlgn="auto">
              <a:lnSpc>
                <a:spcPct val="150000"/>
              </a:lnSpc>
              <a:buFont typeface="Arial" panose="020B0604020202020204" pitchFamily="34" charset="0"/>
              <a:buChar char="•"/>
            </a:pPr>
            <a:r>
              <a:rPr lang="zh-CN" sz="1710" dirty="0"/>
              <a:t>感知层的普通节点被恶意控制（攻击方控制密钥）</a:t>
            </a:r>
          </a:p>
          <a:p>
            <a:pPr lvl="1" fontAlgn="auto">
              <a:lnSpc>
                <a:spcPct val="150000"/>
              </a:lnSpc>
              <a:buFont typeface="Arial" panose="020B0604020202020204" pitchFamily="34" charset="0"/>
              <a:buChar char="•"/>
            </a:pPr>
            <a:r>
              <a:rPr lang="zh-CN" sz="1710" dirty="0"/>
              <a:t>感知层的普通节点被捕获（未控制密钥，节点未被控制）</a:t>
            </a:r>
          </a:p>
          <a:p>
            <a:pPr lvl="1" fontAlgn="auto">
              <a:lnSpc>
                <a:spcPct val="150000"/>
              </a:lnSpc>
              <a:buFont typeface="Arial" panose="020B0604020202020204" pitchFamily="34" charset="0"/>
              <a:buChar char="•"/>
            </a:pPr>
            <a:r>
              <a:rPr lang="zh-CN" sz="1710" dirty="0"/>
              <a:t>感知层的节点受到来自网络的</a:t>
            </a:r>
            <a:r>
              <a:rPr lang="en-US" altLang="zh-CN" sz="1710" dirty="0"/>
              <a:t>DoS</a:t>
            </a:r>
            <a:r>
              <a:rPr lang="zh-CN" altLang="en-US" sz="1710" dirty="0"/>
              <a:t>攻击</a:t>
            </a:r>
          </a:p>
          <a:p>
            <a:pPr lvl="1" fontAlgn="auto">
              <a:lnSpc>
                <a:spcPct val="150000"/>
              </a:lnSpc>
              <a:buFont typeface="Arial" panose="020B0604020202020204" pitchFamily="34" charset="0"/>
              <a:buChar char="•"/>
            </a:pPr>
            <a:r>
              <a:rPr lang="zh-CN" altLang="en-US" sz="1710" dirty="0"/>
              <a:t>接入的物联网的超大量传感节点的标识、识别、认证和控制问题</a:t>
            </a:r>
          </a:p>
        </p:txBody>
      </p:sp>
      <p:pic>
        <p:nvPicPr>
          <p:cNvPr id="6" name="图片 5"/>
          <p:cNvPicPr>
            <a:picLocks noChangeAspect="1"/>
          </p:cNvPicPr>
          <p:nvPr/>
        </p:nvPicPr>
        <p:blipFill>
          <a:blip r:embed="rId3"/>
          <a:stretch>
            <a:fillRect/>
          </a:stretch>
        </p:blipFill>
        <p:spPr>
          <a:xfrm>
            <a:off x="6327775" y="1957705"/>
            <a:ext cx="5725160" cy="3007360"/>
          </a:xfrm>
          <a:prstGeom prst="rect">
            <a:avLst/>
          </a:prstGeom>
        </p:spPr>
      </p:pic>
      <p:sp>
        <p:nvSpPr>
          <p:cNvPr id="7" name="灯片编号占位符 3">
            <a:extLst>
              <a:ext uri="{FF2B5EF4-FFF2-40B4-BE49-F238E27FC236}">
                <a16:creationId xmlns:a16="http://schemas.microsoft.com/office/drawing/2014/main" id="{9FE45278-EF20-44C0-82FD-E46E4A449C2A}"/>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207</a:t>
            </a:fld>
            <a:endParaRPr kumimoji="1" lang="zh-CN" altLang="en-US" dirty="0"/>
          </a:p>
        </p:txBody>
      </p:sp>
      <p:sp>
        <p:nvSpPr>
          <p:cNvPr id="8" name="日期占位符 9">
            <a:extLst>
              <a:ext uri="{FF2B5EF4-FFF2-40B4-BE49-F238E27FC236}">
                <a16:creationId xmlns:a16="http://schemas.microsoft.com/office/drawing/2014/main" id="{6F370D9C-CEC2-4994-ADC0-1ECE2E7B5660}"/>
              </a:ext>
            </a:extLst>
          </p:cNvPr>
          <p:cNvSpPr>
            <a:spLocks noGrp="1"/>
          </p:cNvSpPr>
          <p:nvPr>
            <p:ph type="dt" sz="half" idx="10"/>
          </p:nvPr>
        </p:nvSpPr>
        <p:spPr>
          <a:xfrm>
            <a:off x="216817" y="6481254"/>
            <a:ext cx="2743200" cy="365125"/>
          </a:xfrm>
        </p:spPr>
        <p:txBody>
          <a:bodyPr/>
          <a:lstStyle/>
          <a:p>
            <a:r>
              <a:rPr kumimoji="1" lang="en-US" altLang="zh-CN" dirty="0"/>
              <a:t>8.8.2  </a:t>
            </a:r>
            <a:r>
              <a:rPr kumimoji="1" lang="zh-CN" altLang="en-US" dirty="0"/>
              <a:t>物联网安全</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网络层安全</a:t>
            </a:r>
          </a:p>
        </p:txBody>
      </p:sp>
      <p:sp>
        <p:nvSpPr>
          <p:cNvPr id="19" name="内容占位符 18"/>
          <p:cNvSpPr>
            <a:spLocks noGrp="1"/>
          </p:cNvSpPr>
          <p:nvPr>
            <p:ph idx="1"/>
          </p:nvPr>
        </p:nvSpPr>
        <p:spPr>
          <a:xfrm>
            <a:off x="897890" y="1588135"/>
            <a:ext cx="7392670" cy="1672590"/>
          </a:xfrm>
        </p:spPr>
        <p:txBody>
          <a:bodyPr>
            <a:normAutofit/>
          </a:bodyPr>
          <a:lstStyle/>
          <a:p>
            <a:pPr marL="0" indent="0" fontAlgn="auto">
              <a:lnSpc>
                <a:spcPct val="150000"/>
              </a:lnSpc>
              <a:buFont typeface="Arial" panose="020B0604020202020204" pitchFamily="34" charset="0"/>
              <a:buNone/>
            </a:pPr>
            <a:r>
              <a:rPr lang="zh-CN" sz="2000" b="1" dirty="0">
                <a:solidFill>
                  <a:srgbClr val="C00000"/>
                </a:solidFill>
              </a:rPr>
              <a:t>网络层的架构特点</a:t>
            </a:r>
          </a:p>
          <a:p>
            <a:pPr lvl="1" fontAlgn="auto">
              <a:lnSpc>
                <a:spcPct val="150000"/>
              </a:lnSpc>
              <a:buFont typeface="Arial" panose="020B0604020202020204" pitchFamily="34" charset="0"/>
              <a:buChar char="•"/>
            </a:pPr>
            <a:r>
              <a:rPr lang="zh-CN" sz="1710" dirty="0"/>
              <a:t>通常使用互联网、移动网或专业网（国家电网）等传输</a:t>
            </a:r>
          </a:p>
          <a:p>
            <a:pPr lvl="1" fontAlgn="auto">
              <a:lnSpc>
                <a:spcPct val="150000"/>
              </a:lnSpc>
              <a:buFont typeface="Arial" panose="020B0604020202020204" pitchFamily="34" charset="0"/>
              <a:buChar char="•"/>
            </a:pPr>
            <a:r>
              <a:rPr lang="zh-CN" sz="1710" dirty="0"/>
              <a:t>通信过程可能会跨网传输</a:t>
            </a:r>
          </a:p>
        </p:txBody>
      </p:sp>
      <p:sp>
        <p:nvSpPr>
          <p:cNvPr id="5" name="内容占位符 18"/>
          <p:cNvSpPr>
            <a:spLocks noGrp="1"/>
          </p:cNvSpPr>
          <p:nvPr/>
        </p:nvSpPr>
        <p:spPr>
          <a:xfrm>
            <a:off x="897890" y="3461385"/>
            <a:ext cx="7392670" cy="33972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buFont typeface="Arial" panose="020B0604020202020204" pitchFamily="34" charset="0"/>
              <a:buNone/>
            </a:pPr>
            <a:r>
              <a:rPr lang="zh-CN" sz="2000" b="1" dirty="0">
                <a:solidFill>
                  <a:srgbClr val="C00000"/>
                </a:solidFill>
              </a:rPr>
              <a:t>网络层的安全威胁</a:t>
            </a:r>
          </a:p>
          <a:p>
            <a:pPr lvl="1" fontAlgn="auto">
              <a:lnSpc>
                <a:spcPct val="150000"/>
              </a:lnSpc>
              <a:buFont typeface="Arial" panose="020B0604020202020204" pitchFamily="34" charset="0"/>
              <a:buChar char="•"/>
            </a:pPr>
            <a:r>
              <a:rPr lang="zh-CN" sz="1710" dirty="0"/>
              <a:t>假冒攻击、中间人攻击（可发生在所有类型网络）</a:t>
            </a:r>
          </a:p>
          <a:p>
            <a:pPr lvl="1" fontAlgn="auto">
              <a:lnSpc>
                <a:spcPct val="150000"/>
              </a:lnSpc>
              <a:buFont typeface="Arial" panose="020B0604020202020204" pitchFamily="34" charset="0"/>
              <a:buChar char="•"/>
            </a:pPr>
            <a:r>
              <a:rPr lang="en-US" altLang="zh-CN" sz="1710" dirty="0"/>
              <a:t>DoS</a:t>
            </a:r>
            <a:r>
              <a:rPr lang="zh-CN" altLang="en-US" sz="1710" dirty="0"/>
              <a:t>攻击、</a:t>
            </a:r>
            <a:r>
              <a:rPr lang="en-US" altLang="zh-CN" sz="1710" dirty="0"/>
              <a:t>DDoS</a:t>
            </a:r>
            <a:r>
              <a:rPr lang="zh-CN" altLang="en-US" sz="1710" dirty="0"/>
              <a:t>攻击（传感网、互联网）</a:t>
            </a:r>
          </a:p>
          <a:p>
            <a:pPr lvl="1" fontAlgn="auto">
              <a:lnSpc>
                <a:spcPct val="150000"/>
              </a:lnSpc>
              <a:buFont typeface="Arial" panose="020B0604020202020204" pitchFamily="34" charset="0"/>
              <a:buChar char="•"/>
            </a:pPr>
            <a:r>
              <a:rPr lang="zh-CN" altLang="en-US" sz="1710" dirty="0"/>
              <a:t>跨异构网络的攻击（互联网、移动网等互联情况）</a:t>
            </a:r>
          </a:p>
          <a:p>
            <a:pPr lvl="1" fontAlgn="auto">
              <a:lnSpc>
                <a:spcPct val="150000"/>
              </a:lnSpc>
              <a:buFont typeface="Arial" panose="020B0604020202020204" pitchFamily="34" charset="0"/>
              <a:buChar char="•"/>
            </a:pPr>
            <a:r>
              <a:rPr lang="zh-CN" altLang="en-US" sz="1710" dirty="0"/>
              <a:t>垃圾数据传播（增加网络负担、造成延时）</a:t>
            </a:r>
          </a:p>
        </p:txBody>
      </p:sp>
      <p:pic>
        <p:nvPicPr>
          <p:cNvPr id="6" name="图片 5"/>
          <p:cNvPicPr>
            <a:picLocks noChangeAspect="1"/>
          </p:cNvPicPr>
          <p:nvPr/>
        </p:nvPicPr>
        <p:blipFill>
          <a:blip r:embed="rId3"/>
          <a:stretch>
            <a:fillRect/>
          </a:stretch>
        </p:blipFill>
        <p:spPr>
          <a:xfrm>
            <a:off x="6733540" y="2816225"/>
            <a:ext cx="5205730" cy="2560955"/>
          </a:xfrm>
          <a:prstGeom prst="rect">
            <a:avLst/>
          </a:prstGeom>
        </p:spPr>
      </p:pic>
      <p:sp>
        <p:nvSpPr>
          <p:cNvPr id="7" name="灯片编号占位符 3">
            <a:extLst>
              <a:ext uri="{FF2B5EF4-FFF2-40B4-BE49-F238E27FC236}">
                <a16:creationId xmlns:a16="http://schemas.microsoft.com/office/drawing/2014/main" id="{6FDB3B5B-513D-4D3A-8E74-334A04CB2CC3}"/>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208</a:t>
            </a:fld>
            <a:endParaRPr kumimoji="1" lang="zh-CN" altLang="en-US" dirty="0"/>
          </a:p>
        </p:txBody>
      </p:sp>
      <p:sp>
        <p:nvSpPr>
          <p:cNvPr id="8" name="日期占位符 9">
            <a:extLst>
              <a:ext uri="{FF2B5EF4-FFF2-40B4-BE49-F238E27FC236}">
                <a16:creationId xmlns:a16="http://schemas.microsoft.com/office/drawing/2014/main" id="{A654CB28-061A-44B0-8BD6-9230D3E6E68F}"/>
              </a:ext>
            </a:extLst>
          </p:cNvPr>
          <p:cNvSpPr>
            <a:spLocks noGrp="1"/>
          </p:cNvSpPr>
          <p:nvPr>
            <p:ph type="dt" sz="half" idx="10"/>
          </p:nvPr>
        </p:nvSpPr>
        <p:spPr>
          <a:xfrm>
            <a:off x="188536" y="6489303"/>
            <a:ext cx="2743200" cy="365125"/>
          </a:xfrm>
        </p:spPr>
        <p:txBody>
          <a:bodyPr/>
          <a:lstStyle/>
          <a:p>
            <a:r>
              <a:rPr kumimoji="1" lang="en-US" altLang="zh-CN" dirty="0"/>
              <a:t>8.8.2  </a:t>
            </a:r>
            <a:r>
              <a:rPr kumimoji="1" lang="zh-CN" altLang="en-US" dirty="0"/>
              <a:t>物联网安全</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应用层安全</a:t>
            </a:r>
          </a:p>
        </p:txBody>
      </p:sp>
      <p:sp>
        <p:nvSpPr>
          <p:cNvPr id="19" name="内容占位符 18"/>
          <p:cNvSpPr>
            <a:spLocks noGrp="1"/>
          </p:cNvSpPr>
          <p:nvPr>
            <p:ph idx="1"/>
          </p:nvPr>
        </p:nvSpPr>
        <p:spPr>
          <a:xfrm>
            <a:off x="897890" y="1588135"/>
            <a:ext cx="7392670" cy="1672590"/>
          </a:xfrm>
        </p:spPr>
        <p:txBody>
          <a:bodyPr>
            <a:normAutofit/>
          </a:bodyPr>
          <a:lstStyle/>
          <a:p>
            <a:pPr marL="0" indent="0" fontAlgn="auto">
              <a:lnSpc>
                <a:spcPct val="150000"/>
              </a:lnSpc>
              <a:buFont typeface="Arial" panose="020B0604020202020204" pitchFamily="34" charset="0"/>
              <a:buNone/>
            </a:pPr>
            <a:r>
              <a:rPr lang="zh-CN" sz="2000" b="1" dirty="0">
                <a:solidFill>
                  <a:srgbClr val="C00000"/>
                </a:solidFill>
              </a:rPr>
              <a:t>应用层的架构特点</a:t>
            </a:r>
          </a:p>
          <a:p>
            <a:pPr lvl="1" fontAlgn="auto">
              <a:lnSpc>
                <a:spcPct val="150000"/>
              </a:lnSpc>
              <a:buFont typeface="Arial" panose="020B0604020202020204" pitchFamily="34" charset="0"/>
              <a:buChar char="•"/>
            </a:pPr>
            <a:r>
              <a:rPr lang="zh-CN" sz="1710" dirty="0"/>
              <a:t>不同的应用环境对安全有不同的需求</a:t>
            </a:r>
          </a:p>
        </p:txBody>
      </p:sp>
      <p:sp>
        <p:nvSpPr>
          <p:cNvPr id="5" name="内容占位符 18"/>
          <p:cNvSpPr>
            <a:spLocks noGrp="1"/>
          </p:cNvSpPr>
          <p:nvPr/>
        </p:nvSpPr>
        <p:spPr>
          <a:xfrm>
            <a:off x="897890" y="2959100"/>
            <a:ext cx="7392670" cy="33972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buFont typeface="Arial" panose="020B0604020202020204" pitchFamily="34" charset="0"/>
              <a:buNone/>
            </a:pPr>
            <a:r>
              <a:rPr lang="zh-CN" sz="2000" b="1" dirty="0">
                <a:solidFill>
                  <a:srgbClr val="C00000"/>
                </a:solidFill>
              </a:rPr>
              <a:t>应用层的安全威胁</a:t>
            </a:r>
          </a:p>
          <a:p>
            <a:pPr lvl="1" fontAlgn="auto">
              <a:lnSpc>
                <a:spcPct val="150000"/>
              </a:lnSpc>
              <a:buFont typeface="Arial" panose="020B0604020202020204" pitchFamily="34" charset="0"/>
              <a:buChar char="•"/>
            </a:pPr>
            <a:r>
              <a:rPr lang="zh-CN" sz="1710" dirty="0"/>
              <a:t>用户隐私位置（位置信息、医疗咨询）等泄露</a:t>
            </a:r>
          </a:p>
          <a:p>
            <a:pPr lvl="1" fontAlgn="auto">
              <a:lnSpc>
                <a:spcPct val="150000"/>
              </a:lnSpc>
              <a:buFont typeface="Arial" panose="020B0604020202020204" pitchFamily="34" charset="0"/>
              <a:buChar char="•"/>
            </a:pPr>
            <a:r>
              <a:rPr lang="zh-CN" sz="1710" dirty="0"/>
              <a:t>不同访问权限对同一数据库内容进行筛选</a:t>
            </a:r>
          </a:p>
          <a:p>
            <a:pPr lvl="1" fontAlgn="auto">
              <a:lnSpc>
                <a:spcPct val="150000"/>
              </a:lnSpc>
              <a:buFont typeface="Arial" panose="020B0604020202020204" pitchFamily="34" charset="0"/>
              <a:buChar char="•"/>
            </a:pPr>
            <a:r>
              <a:rPr lang="zh-CN" sz="1710" dirty="0"/>
              <a:t>销毁计算机数据</a:t>
            </a:r>
          </a:p>
          <a:p>
            <a:pPr lvl="1" fontAlgn="auto">
              <a:lnSpc>
                <a:spcPct val="150000"/>
              </a:lnSpc>
              <a:buFont typeface="Arial" panose="020B0604020202020204" pitchFamily="34" charset="0"/>
              <a:buChar char="•"/>
            </a:pPr>
            <a:r>
              <a:rPr lang="zh-CN" sz="1710" dirty="0"/>
              <a:t>计算计算机取证</a:t>
            </a:r>
          </a:p>
          <a:p>
            <a:pPr lvl="1" fontAlgn="auto">
              <a:lnSpc>
                <a:spcPct val="150000"/>
              </a:lnSpc>
              <a:buFont typeface="Arial" panose="020B0604020202020204" pitchFamily="34" charset="0"/>
              <a:buChar char="•"/>
            </a:pPr>
            <a:r>
              <a:rPr lang="zh-CN" sz="1710" dirty="0"/>
              <a:t>处理信息泄露与追踪问题</a:t>
            </a:r>
          </a:p>
          <a:p>
            <a:pPr lvl="1" fontAlgn="auto">
              <a:lnSpc>
                <a:spcPct val="150000"/>
              </a:lnSpc>
              <a:buFont typeface="Arial" panose="020B0604020202020204" pitchFamily="34" charset="0"/>
              <a:buChar char="•"/>
            </a:pPr>
            <a:r>
              <a:rPr lang="zh-CN" sz="1710" dirty="0"/>
              <a:t>电子产品及软件的知识产权被侵犯</a:t>
            </a:r>
          </a:p>
        </p:txBody>
      </p:sp>
      <p:pic>
        <p:nvPicPr>
          <p:cNvPr id="6" name="图片 5"/>
          <p:cNvPicPr>
            <a:picLocks noChangeAspect="1"/>
          </p:cNvPicPr>
          <p:nvPr/>
        </p:nvPicPr>
        <p:blipFill>
          <a:blip r:embed="rId3"/>
          <a:stretch>
            <a:fillRect/>
          </a:stretch>
        </p:blipFill>
        <p:spPr>
          <a:xfrm>
            <a:off x="6486525" y="2452370"/>
            <a:ext cx="5428615" cy="2696210"/>
          </a:xfrm>
          <a:prstGeom prst="rect">
            <a:avLst/>
          </a:prstGeom>
        </p:spPr>
      </p:pic>
      <p:sp>
        <p:nvSpPr>
          <p:cNvPr id="7" name="灯片编号占位符 3">
            <a:extLst>
              <a:ext uri="{FF2B5EF4-FFF2-40B4-BE49-F238E27FC236}">
                <a16:creationId xmlns:a16="http://schemas.microsoft.com/office/drawing/2014/main" id="{D64EB3AE-A32C-4BAC-AEA5-556A58B27CD1}"/>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209</a:t>
            </a:fld>
            <a:endParaRPr kumimoji="1" lang="zh-CN" altLang="en-US" dirty="0"/>
          </a:p>
        </p:txBody>
      </p:sp>
      <p:sp>
        <p:nvSpPr>
          <p:cNvPr id="8" name="日期占位符 9">
            <a:extLst>
              <a:ext uri="{FF2B5EF4-FFF2-40B4-BE49-F238E27FC236}">
                <a16:creationId xmlns:a16="http://schemas.microsoft.com/office/drawing/2014/main" id="{404D25CA-6398-47AE-A8EB-2E3EE8E173BC}"/>
              </a:ext>
            </a:extLst>
          </p:cNvPr>
          <p:cNvSpPr>
            <a:spLocks noGrp="1"/>
          </p:cNvSpPr>
          <p:nvPr>
            <p:ph type="dt" sz="half" idx="10"/>
          </p:nvPr>
        </p:nvSpPr>
        <p:spPr>
          <a:xfrm>
            <a:off x="188536" y="6489303"/>
            <a:ext cx="2743200" cy="365125"/>
          </a:xfrm>
        </p:spPr>
        <p:txBody>
          <a:bodyPr/>
          <a:lstStyle/>
          <a:p>
            <a:r>
              <a:rPr kumimoji="1" lang="en-US" altLang="zh-CN" dirty="0"/>
              <a:t>8.8.2  </a:t>
            </a:r>
            <a:r>
              <a:rPr kumimoji="1" lang="zh-CN" altLang="en-US" dirty="0"/>
              <a:t>物联网安全</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8B9A3-76A7-E64A-B0FA-85D722FBFA07}"/>
              </a:ext>
            </a:extLst>
          </p:cNvPr>
          <p:cNvSpPr>
            <a:spLocks noGrp="1"/>
          </p:cNvSpPr>
          <p:nvPr>
            <p:ph type="title"/>
          </p:nvPr>
        </p:nvSpPr>
        <p:spPr/>
        <p:txBody>
          <a:bodyPr>
            <a:normAutofit/>
          </a:bodyPr>
          <a:lstStyle/>
          <a:p>
            <a:r>
              <a:rPr kumimoji="1" lang="zh-CN" altLang="en-US" dirty="0"/>
              <a:t>嗅探用法</a:t>
            </a:r>
          </a:p>
        </p:txBody>
      </p:sp>
      <p:sp>
        <p:nvSpPr>
          <p:cNvPr id="3" name="内容占位符 2">
            <a:extLst>
              <a:ext uri="{FF2B5EF4-FFF2-40B4-BE49-F238E27FC236}">
                <a16:creationId xmlns:a16="http://schemas.microsoft.com/office/drawing/2014/main" id="{CCC18F17-10D8-4D44-98B3-6912358CC17D}"/>
              </a:ext>
            </a:extLst>
          </p:cNvPr>
          <p:cNvSpPr>
            <a:spLocks noGrp="1"/>
          </p:cNvSpPr>
          <p:nvPr>
            <p:ph idx="1"/>
          </p:nvPr>
        </p:nvSpPr>
        <p:spPr/>
        <p:txBody>
          <a:bodyPr/>
          <a:lstStyle/>
          <a:p>
            <a:r>
              <a:rPr kumimoji="1" lang="zh-CN" altLang="en-US" dirty="0"/>
              <a:t>流量分析</a:t>
            </a:r>
            <a:endParaRPr kumimoji="1" lang="en-US" altLang="zh-CN" dirty="0"/>
          </a:p>
          <a:p>
            <a:r>
              <a:rPr kumimoji="1" lang="zh-CN" altLang="en-US" dirty="0"/>
              <a:t>性能分析</a:t>
            </a:r>
            <a:endParaRPr kumimoji="1" lang="en-US" altLang="zh-CN" dirty="0"/>
          </a:p>
          <a:p>
            <a:r>
              <a:rPr kumimoji="1" lang="zh-CN" altLang="en-US" dirty="0"/>
              <a:t>入侵检测</a:t>
            </a:r>
            <a:endParaRPr kumimoji="1" lang="en-US" altLang="zh-CN" dirty="0"/>
          </a:p>
          <a:p>
            <a:r>
              <a:rPr kumimoji="1" lang="zh-CN" altLang="en-US" dirty="0"/>
              <a:t>信息窃取</a:t>
            </a:r>
            <a:endParaRPr kumimoji="1" lang="en-US" altLang="zh-CN" dirty="0"/>
          </a:p>
          <a:p>
            <a:pPr lvl="1"/>
            <a:r>
              <a:rPr kumimoji="1" lang="zh-CN" altLang="en-US" dirty="0"/>
              <a:t>用户名、密码等敏感信息</a:t>
            </a:r>
            <a:endParaRPr kumimoji="1" lang="en-US" altLang="zh-CN" dirty="0"/>
          </a:p>
          <a:p>
            <a:pPr lvl="1"/>
            <a:r>
              <a:rPr kumimoji="1" lang="zh-CN" altLang="en-US" dirty="0"/>
              <a:t>用户交互中的信息</a:t>
            </a:r>
            <a:endParaRPr kumimoji="1" lang="en-US" altLang="zh-CN" dirty="0"/>
          </a:p>
          <a:p>
            <a:pPr lvl="1"/>
            <a:r>
              <a:rPr kumimoji="1" lang="zh-CN" altLang="en-US" dirty="0"/>
              <a:t>邮件、文件中的信息</a:t>
            </a:r>
            <a:endParaRPr kumimoji="1" lang="en-US" altLang="zh-CN" dirty="0"/>
          </a:p>
          <a:p>
            <a:pPr lvl="1"/>
            <a:r>
              <a:rPr kumimoji="1" lang="zh-CN" altLang="en-US" dirty="0"/>
              <a:t>网络管理信息</a:t>
            </a:r>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198EF7E3-3511-B64E-B58E-458C017651D0}"/>
              </a:ext>
            </a:extLst>
          </p:cNvPr>
          <p:cNvSpPr>
            <a:spLocks noGrp="1"/>
          </p:cNvSpPr>
          <p:nvPr>
            <p:ph type="sldNum" sz="quarter" idx="12"/>
          </p:nvPr>
        </p:nvSpPr>
        <p:spPr>
          <a:xfrm>
            <a:off x="9432021" y="6492874"/>
            <a:ext cx="2743200" cy="365125"/>
          </a:xfrm>
        </p:spPr>
        <p:txBody>
          <a:bodyPr/>
          <a:lstStyle/>
          <a:p>
            <a:fld id="{8D4D1E41-7A09-AB4A-A4E1-09765ADA2698}" type="slidenum">
              <a:rPr kumimoji="1" lang="zh-CN" altLang="en-US" smtClean="0"/>
              <a:pPr/>
              <a:t>21</a:t>
            </a:fld>
            <a:endParaRPr kumimoji="1" lang="zh-CN" altLang="en-US" dirty="0"/>
          </a:p>
        </p:txBody>
      </p:sp>
      <p:pic>
        <p:nvPicPr>
          <p:cNvPr id="6" name="图片 5">
            <a:extLst>
              <a:ext uri="{FF2B5EF4-FFF2-40B4-BE49-F238E27FC236}">
                <a16:creationId xmlns:a16="http://schemas.microsoft.com/office/drawing/2014/main" id="{5618FF2C-F551-493F-AB1F-D6D0C880CBF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000749" y="4536182"/>
            <a:ext cx="4732062" cy="1973234"/>
          </a:xfrm>
          <a:prstGeom prst="rect">
            <a:avLst/>
          </a:prstGeom>
          <a:ln>
            <a:noFill/>
          </a:ln>
          <a:effectLst>
            <a:softEdge rad="112500"/>
          </a:effectLst>
        </p:spPr>
      </p:pic>
      <p:sp>
        <p:nvSpPr>
          <p:cNvPr id="8" name="文本框 7">
            <a:extLst>
              <a:ext uri="{FF2B5EF4-FFF2-40B4-BE49-F238E27FC236}">
                <a16:creationId xmlns:a16="http://schemas.microsoft.com/office/drawing/2014/main" id="{CE38F944-9933-45A9-BEB1-3C81CEBDE8B6}"/>
              </a:ext>
            </a:extLst>
          </p:cNvPr>
          <p:cNvSpPr txBox="1"/>
          <p:nvPr/>
        </p:nvSpPr>
        <p:spPr>
          <a:xfrm>
            <a:off x="4220486" y="6581000"/>
            <a:ext cx="4890263"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zh-CN" altLang="en-US" dirty="0"/>
              <a:t>引自：</a:t>
            </a:r>
            <a:r>
              <a:rPr lang="en-US" altLang="zh-CN" dirty="0"/>
              <a:t>https://exploitbyte.com/what-is-network-sniffing/</a:t>
            </a:r>
            <a:endParaRPr lang="zh-CN" altLang="en-US" dirty="0"/>
          </a:p>
        </p:txBody>
      </p:sp>
      <p:pic>
        <p:nvPicPr>
          <p:cNvPr id="13" name="图片 12">
            <a:extLst>
              <a:ext uri="{FF2B5EF4-FFF2-40B4-BE49-F238E27FC236}">
                <a16:creationId xmlns:a16="http://schemas.microsoft.com/office/drawing/2014/main" id="{58389EC9-EEFC-42F7-8C06-CD5B09D1D1B6}"/>
              </a:ext>
            </a:extLst>
          </p:cNvPr>
          <p:cNvPicPr>
            <a:picLocks noChangeAspect="1"/>
          </p:cNvPicPr>
          <p:nvPr/>
        </p:nvPicPr>
        <p:blipFill>
          <a:blip r:embed="rId5"/>
          <a:stretch>
            <a:fillRect/>
          </a:stretch>
        </p:blipFill>
        <p:spPr>
          <a:xfrm>
            <a:off x="5487759" y="1377485"/>
            <a:ext cx="5758042" cy="3158697"/>
          </a:xfrm>
          <a:prstGeom prst="rect">
            <a:avLst/>
          </a:prstGeom>
          <a:ln>
            <a:noFill/>
          </a:ln>
          <a:effectLst>
            <a:softEdge rad="112500"/>
          </a:effectLst>
        </p:spPr>
      </p:pic>
      <p:sp>
        <p:nvSpPr>
          <p:cNvPr id="10" name="日期占位符 9">
            <a:extLst>
              <a:ext uri="{FF2B5EF4-FFF2-40B4-BE49-F238E27FC236}">
                <a16:creationId xmlns:a16="http://schemas.microsoft.com/office/drawing/2014/main" id="{F0FE7C29-6EED-4725-8B40-014BD19A20E8}"/>
              </a:ext>
            </a:extLst>
          </p:cNvPr>
          <p:cNvSpPr>
            <a:spLocks noGrp="1"/>
          </p:cNvSpPr>
          <p:nvPr>
            <p:ph type="dt" sz="half" idx="10"/>
          </p:nvPr>
        </p:nvSpPr>
        <p:spPr>
          <a:xfrm>
            <a:off x="170313" y="6487109"/>
            <a:ext cx="2743200" cy="365125"/>
          </a:xfrm>
        </p:spPr>
        <p:txBody>
          <a:bodyPr/>
          <a:lstStyle/>
          <a:p>
            <a:r>
              <a:rPr kumimoji="1" lang="en-US" altLang="zh-CN" dirty="0"/>
              <a:t>8.2.2 </a:t>
            </a:r>
            <a:r>
              <a:rPr kumimoji="1" lang="zh-CN" altLang="en-US" dirty="0"/>
              <a:t>窃听与嗅探</a:t>
            </a:r>
          </a:p>
        </p:txBody>
      </p:sp>
    </p:spTree>
    <p:extLst>
      <p:ext uri="{BB962C8B-B14F-4D97-AF65-F5344CB8AC3E}">
        <p14:creationId xmlns:p14="http://schemas.microsoft.com/office/powerpoint/2010/main" val="11722787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攻击场景</a:t>
            </a:r>
            <a:r>
              <a:rPr lang="en-US" altLang="zh-CN" dirty="0"/>
              <a:t>: </a:t>
            </a:r>
            <a:r>
              <a:rPr lang="zh-CN" altLang="en-US" dirty="0"/>
              <a:t>利用智能设备实施攻击</a:t>
            </a:r>
          </a:p>
        </p:txBody>
      </p:sp>
      <p:sp>
        <p:nvSpPr>
          <p:cNvPr id="21" name="object 147"/>
          <p:cNvSpPr/>
          <p:nvPr/>
        </p:nvSpPr>
        <p:spPr>
          <a:xfrm>
            <a:off x="9798710" y="1838682"/>
            <a:ext cx="1491107" cy="803910"/>
          </a:xfrm>
          <a:custGeom>
            <a:avLst/>
            <a:gdLst/>
            <a:ahLst/>
            <a:cxnLst/>
            <a:rect l="l" t="t" r="r" b="b"/>
            <a:pathLst>
              <a:path w="1491107" h="803910">
                <a:moveTo>
                  <a:pt x="271145" y="133985"/>
                </a:moveTo>
                <a:cubicBezTo>
                  <a:pt x="271145" y="59944"/>
                  <a:pt x="331089" y="0"/>
                  <a:pt x="405130" y="0"/>
                </a:cubicBezTo>
                <a:lnTo>
                  <a:pt x="474472" y="0"/>
                </a:lnTo>
                <a:lnTo>
                  <a:pt x="474472" y="0"/>
                </a:lnTo>
                <a:lnTo>
                  <a:pt x="779526" y="0"/>
                </a:lnTo>
                <a:lnTo>
                  <a:pt x="1357122" y="0"/>
                </a:lnTo>
                <a:cubicBezTo>
                  <a:pt x="1431163" y="0"/>
                  <a:pt x="1491107" y="59944"/>
                  <a:pt x="1491107" y="133985"/>
                </a:cubicBezTo>
                <a:lnTo>
                  <a:pt x="1491107" y="468884"/>
                </a:lnTo>
                <a:lnTo>
                  <a:pt x="1491107" y="468884"/>
                </a:lnTo>
                <a:lnTo>
                  <a:pt x="1491107" y="669925"/>
                </a:lnTo>
                <a:lnTo>
                  <a:pt x="1491107" y="669925"/>
                </a:lnTo>
                <a:cubicBezTo>
                  <a:pt x="1491107" y="743966"/>
                  <a:pt x="1431163" y="803910"/>
                  <a:pt x="1357122" y="803910"/>
                </a:cubicBezTo>
                <a:lnTo>
                  <a:pt x="779526" y="803910"/>
                </a:lnTo>
                <a:lnTo>
                  <a:pt x="474472" y="803910"/>
                </a:lnTo>
                <a:lnTo>
                  <a:pt x="474472" y="803910"/>
                </a:lnTo>
                <a:lnTo>
                  <a:pt x="405130" y="803910"/>
                </a:lnTo>
                <a:cubicBezTo>
                  <a:pt x="331089" y="803910"/>
                  <a:pt x="271145" y="743966"/>
                  <a:pt x="271145" y="669925"/>
                </a:cubicBezTo>
                <a:lnTo>
                  <a:pt x="271145" y="669925"/>
                </a:lnTo>
                <a:lnTo>
                  <a:pt x="0" y="685165"/>
                </a:lnTo>
                <a:lnTo>
                  <a:pt x="271145" y="468884"/>
                </a:lnTo>
                <a:close/>
              </a:path>
            </a:pathLst>
          </a:custGeom>
          <a:solidFill>
            <a:srgbClr val="FFFFFF"/>
          </a:solidFill>
        </p:spPr>
        <p:txBody>
          <a:bodyPr wrap="square" lIns="0" tIns="0" rIns="0" bIns="0" rtlCol="0">
            <a:noAutofit/>
          </a:bodyPr>
          <a:lstStyle/>
          <a:p>
            <a:endParaRPr/>
          </a:p>
        </p:txBody>
      </p:sp>
      <p:pic>
        <p:nvPicPr>
          <p:cNvPr id="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535" y="2547277"/>
            <a:ext cx="1397328" cy="862135"/>
          </a:xfrm>
          <a:prstGeom prst="rect">
            <a:avLst/>
          </a:prstGeom>
        </p:spPr>
      </p:pic>
      <p:pic>
        <p:nvPicPr>
          <p:cNvPr id="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0708" y="2715309"/>
            <a:ext cx="541604" cy="326627"/>
          </a:xfrm>
          <a:prstGeom prst="rect">
            <a:avLst/>
          </a:prstGeom>
        </p:spPr>
      </p:pic>
      <p:pic>
        <p:nvPicPr>
          <p:cNvPr id="2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0402" y="2715309"/>
            <a:ext cx="537656" cy="326627"/>
          </a:xfrm>
          <a:prstGeom prst="rect">
            <a:avLst/>
          </a:prstGeom>
        </p:spPr>
      </p:pic>
      <p:pic>
        <p:nvPicPr>
          <p:cNvPr id="26"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0468" y="4684089"/>
            <a:ext cx="1198835" cy="877375"/>
          </a:xfrm>
          <a:prstGeom prst="rect">
            <a:avLst/>
          </a:prstGeom>
        </p:spPr>
      </p:pic>
      <p:sp>
        <p:nvSpPr>
          <p:cNvPr id="27" name="text 1"/>
          <p:cNvSpPr txBox="1"/>
          <p:nvPr/>
        </p:nvSpPr>
        <p:spPr>
          <a:xfrm>
            <a:off x="5001382" y="4959624"/>
            <a:ext cx="955040" cy="287020"/>
          </a:xfrm>
          <a:prstGeom prst="rect">
            <a:avLst/>
          </a:prstGeom>
        </p:spPr>
        <p:txBody>
          <a:bodyPr vert="horz" wrap="none" lIns="0" tIns="0" rIns="0" bIns="0" rtlCol="0">
            <a:spAutoFit/>
          </a:bodyPr>
          <a:lstStyle/>
          <a:p>
            <a:pPr algn="l">
              <a:buClrTx/>
              <a:buSzTx/>
              <a:buFontTx/>
            </a:pPr>
            <a:r>
              <a:rPr lang="zh-CN" sz="1865" b="1" spc="13" dirty="0">
                <a:solidFill>
                  <a:srgbClr val="C00000"/>
                </a:solidFill>
                <a:latin typeface="Arial" panose="020B0604020202020204"/>
                <a:cs typeface="Arial" panose="020B0604020202020204"/>
              </a:rPr>
              <a:t>监听电话</a:t>
            </a:r>
          </a:p>
        </p:txBody>
      </p:sp>
      <p:sp>
        <p:nvSpPr>
          <p:cNvPr id="34" name="text 1"/>
          <p:cNvSpPr txBox="1"/>
          <p:nvPr/>
        </p:nvSpPr>
        <p:spPr>
          <a:xfrm>
            <a:off x="6076315" y="2506345"/>
            <a:ext cx="1835150" cy="861695"/>
          </a:xfrm>
          <a:prstGeom prst="rect">
            <a:avLst/>
          </a:prstGeom>
        </p:spPr>
        <p:txBody>
          <a:bodyPr vert="horz" wrap="square" lIns="0" tIns="0" rIns="0" bIns="0" rtlCol="0">
            <a:spAutoFit/>
          </a:bodyPr>
          <a:lstStyle/>
          <a:p>
            <a:pPr algn="l">
              <a:buClrTx/>
              <a:buSzTx/>
              <a:buFontTx/>
            </a:pPr>
            <a:r>
              <a:rPr lang="zh-CN" sz="1865" b="1" spc="13" dirty="0">
                <a:solidFill>
                  <a:srgbClr val="C00000"/>
                </a:solidFill>
                <a:latin typeface="Arial" panose="020B0604020202020204"/>
                <a:cs typeface="Arial" panose="020B0604020202020204"/>
              </a:rPr>
              <a:t>通过麦克风和摄像头对受害者进行监视</a:t>
            </a:r>
          </a:p>
        </p:txBody>
      </p:sp>
      <p:sp>
        <p:nvSpPr>
          <p:cNvPr id="37" name="text 1"/>
          <p:cNvSpPr txBox="1"/>
          <p:nvPr/>
        </p:nvSpPr>
        <p:spPr>
          <a:xfrm>
            <a:off x="2067275" y="4979461"/>
            <a:ext cx="1193800" cy="287020"/>
          </a:xfrm>
          <a:prstGeom prst="rect">
            <a:avLst/>
          </a:prstGeom>
        </p:spPr>
        <p:txBody>
          <a:bodyPr vert="horz" wrap="none" lIns="0" tIns="0" rIns="0" bIns="0" rtlCol="0">
            <a:spAutoFit/>
          </a:bodyPr>
          <a:lstStyle/>
          <a:p>
            <a:r>
              <a:rPr lang="zh-CN" sz="1865" b="1" spc="13" dirty="0">
                <a:solidFill>
                  <a:srgbClr val="C00000"/>
                </a:solidFill>
                <a:latin typeface="Arial" panose="020B0604020202020204"/>
                <a:cs typeface="Arial" panose="020B0604020202020204"/>
              </a:rPr>
              <a:t>禁用或窃取</a:t>
            </a:r>
            <a:endParaRPr lang="zh-CN" sz="1865">
              <a:latin typeface="Arial" panose="020B0604020202020204"/>
              <a:cs typeface="Arial" panose="020B0604020202020204"/>
            </a:endParaRPr>
          </a:p>
        </p:txBody>
      </p:sp>
      <p:sp>
        <p:nvSpPr>
          <p:cNvPr id="41" name="text 1"/>
          <p:cNvSpPr txBox="1"/>
          <p:nvPr/>
        </p:nvSpPr>
        <p:spPr>
          <a:xfrm>
            <a:off x="1948317" y="2668946"/>
            <a:ext cx="1432560" cy="287020"/>
          </a:xfrm>
          <a:prstGeom prst="rect">
            <a:avLst/>
          </a:prstGeom>
        </p:spPr>
        <p:txBody>
          <a:bodyPr vert="horz" wrap="none" lIns="0" tIns="0" rIns="0" bIns="0" rtlCol="0">
            <a:spAutoFit/>
          </a:bodyPr>
          <a:lstStyle/>
          <a:p>
            <a:r>
              <a:rPr lang="zh-CN" sz="1865" b="1" spc="13" dirty="0">
                <a:solidFill>
                  <a:srgbClr val="C00000"/>
                </a:solidFill>
                <a:latin typeface="Arial" panose="020B0604020202020204"/>
                <a:cs typeface="Arial" panose="020B0604020202020204"/>
              </a:rPr>
              <a:t>篡改温度控制</a:t>
            </a:r>
            <a:endParaRPr lang="zh-CN" sz="1865" dirty="0">
              <a:latin typeface="Arial" panose="020B0604020202020204"/>
              <a:cs typeface="Arial" panose="020B0604020202020204"/>
            </a:endParaRPr>
          </a:p>
        </p:txBody>
      </p:sp>
      <p:sp>
        <p:nvSpPr>
          <p:cNvPr id="47" name="text 1"/>
          <p:cNvSpPr txBox="1"/>
          <p:nvPr/>
        </p:nvSpPr>
        <p:spPr>
          <a:xfrm>
            <a:off x="9408160" y="2506345"/>
            <a:ext cx="2272030" cy="861695"/>
          </a:xfrm>
          <a:prstGeom prst="rect">
            <a:avLst/>
          </a:prstGeom>
        </p:spPr>
        <p:txBody>
          <a:bodyPr vert="horz" wrap="square" lIns="0" tIns="0" rIns="0" bIns="0" rtlCol="0">
            <a:spAutoFit/>
          </a:bodyPr>
          <a:lstStyle/>
          <a:p>
            <a:pPr algn="l">
              <a:buClrTx/>
              <a:buSzTx/>
              <a:buFontTx/>
            </a:pPr>
            <a:r>
              <a:rPr lang="zh-CN" sz="1865" b="1" spc="13" dirty="0">
                <a:solidFill>
                  <a:srgbClr val="C00000"/>
                </a:solidFill>
                <a:latin typeface="Arial" panose="020B0604020202020204"/>
                <a:cs typeface="Arial" panose="020B0604020202020204"/>
              </a:rPr>
              <a:t>通过智能设备提取WiFi权限进而发动攻击</a:t>
            </a:r>
          </a:p>
        </p:txBody>
      </p:sp>
      <p:pic>
        <p:nvPicPr>
          <p:cNvPr id="51"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673" y="4668582"/>
            <a:ext cx="966945" cy="956652"/>
          </a:xfrm>
          <a:prstGeom prst="rect">
            <a:avLst/>
          </a:prstGeom>
        </p:spPr>
      </p:pic>
      <p:pic>
        <p:nvPicPr>
          <p:cNvPr id="5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642" y="2506367"/>
            <a:ext cx="988685" cy="988685"/>
          </a:xfrm>
          <a:prstGeom prst="rect">
            <a:avLst/>
          </a:prstGeom>
        </p:spPr>
      </p:pic>
      <p:pic>
        <p:nvPicPr>
          <p:cNvPr id="5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6248" y="4490645"/>
            <a:ext cx="684529" cy="1413135"/>
          </a:xfrm>
          <a:prstGeom prst="rect">
            <a:avLst/>
          </a:prstGeom>
        </p:spPr>
      </p:pic>
      <p:pic>
        <p:nvPicPr>
          <p:cNvPr id="5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91628" y="4690860"/>
            <a:ext cx="1213237" cy="998173"/>
          </a:xfrm>
          <a:prstGeom prst="rect">
            <a:avLst/>
          </a:prstGeom>
        </p:spPr>
      </p:pic>
      <p:pic>
        <p:nvPicPr>
          <p:cNvPr id="55"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09464" y="2465989"/>
            <a:ext cx="618400" cy="1071535"/>
          </a:xfrm>
          <a:prstGeom prst="rect">
            <a:avLst/>
          </a:prstGeom>
        </p:spPr>
      </p:pic>
      <p:sp>
        <p:nvSpPr>
          <p:cNvPr id="56" name="text 1"/>
          <p:cNvSpPr txBox="1"/>
          <p:nvPr/>
        </p:nvSpPr>
        <p:spPr>
          <a:xfrm>
            <a:off x="7695565" y="4836160"/>
            <a:ext cx="1645285" cy="574040"/>
          </a:xfrm>
          <a:prstGeom prst="rect">
            <a:avLst/>
          </a:prstGeom>
        </p:spPr>
        <p:txBody>
          <a:bodyPr vert="horz" wrap="square" lIns="0" tIns="0" rIns="0" bIns="0" rtlCol="0">
            <a:spAutoFit/>
          </a:bodyPr>
          <a:lstStyle/>
          <a:p>
            <a:pPr algn="l">
              <a:buClrTx/>
              <a:buSzTx/>
              <a:buFontTx/>
            </a:pPr>
            <a:r>
              <a:rPr lang="zh-CN" sz="1865" b="1" spc="13" dirty="0">
                <a:solidFill>
                  <a:srgbClr val="C00000"/>
                </a:solidFill>
                <a:latin typeface="Arial" panose="020B0604020202020204"/>
                <a:cs typeface="Arial" panose="020B0604020202020204"/>
              </a:rPr>
              <a:t>窃取公司或个人机密文件</a:t>
            </a:r>
          </a:p>
        </p:txBody>
      </p:sp>
      <p:sp>
        <p:nvSpPr>
          <p:cNvPr id="57" name="text 1"/>
          <p:cNvSpPr txBox="1"/>
          <p:nvPr/>
        </p:nvSpPr>
        <p:spPr>
          <a:xfrm>
            <a:off x="10281285" y="4815840"/>
            <a:ext cx="1645285" cy="574040"/>
          </a:xfrm>
          <a:prstGeom prst="rect">
            <a:avLst/>
          </a:prstGeom>
        </p:spPr>
        <p:txBody>
          <a:bodyPr vert="horz" wrap="square" lIns="0" tIns="0" rIns="0" bIns="0" rtlCol="0">
            <a:spAutoFit/>
          </a:bodyPr>
          <a:lstStyle/>
          <a:p>
            <a:pPr algn="l">
              <a:buClrTx/>
              <a:buSzTx/>
              <a:buFontTx/>
            </a:pPr>
            <a:r>
              <a:rPr lang="zh-CN" sz="1865" b="1" spc="13" dirty="0">
                <a:solidFill>
                  <a:srgbClr val="C00000"/>
                </a:solidFill>
                <a:latin typeface="Arial" panose="020B0604020202020204"/>
                <a:cs typeface="Arial" panose="020B0604020202020204"/>
              </a:rPr>
              <a:t>伪造合法用户身份</a:t>
            </a:r>
          </a:p>
        </p:txBody>
      </p:sp>
      <p:sp>
        <p:nvSpPr>
          <p:cNvPr id="7" name="内容占位符 6">
            <a:extLst>
              <a:ext uri="{FF2B5EF4-FFF2-40B4-BE49-F238E27FC236}">
                <a16:creationId xmlns:a16="http://schemas.microsoft.com/office/drawing/2014/main" id="{4C9F2A50-415A-1C41-93FF-352FE0A5D372}"/>
              </a:ext>
            </a:extLst>
          </p:cNvPr>
          <p:cNvSpPr>
            <a:spLocks noGrp="1"/>
          </p:cNvSpPr>
          <p:nvPr>
            <p:ph idx="1"/>
          </p:nvPr>
        </p:nvSpPr>
        <p:spPr/>
        <p:txBody>
          <a:bodyPr/>
          <a:lstStyle/>
          <a:p>
            <a:endParaRPr lang="zh-CN" altLang="en-US"/>
          </a:p>
        </p:txBody>
      </p:sp>
      <p:sp>
        <p:nvSpPr>
          <p:cNvPr id="22" name="灯片编号占位符 3">
            <a:extLst>
              <a:ext uri="{FF2B5EF4-FFF2-40B4-BE49-F238E27FC236}">
                <a16:creationId xmlns:a16="http://schemas.microsoft.com/office/drawing/2014/main" id="{A0C56FAD-6946-449F-BA02-34BF70A89DDF}"/>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210</a:t>
            </a:fld>
            <a:endParaRPr kumimoji="1" lang="zh-CN" altLang="en-US" dirty="0"/>
          </a:p>
        </p:txBody>
      </p:sp>
      <p:sp>
        <p:nvSpPr>
          <p:cNvPr id="23" name="日期占位符 9">
            <a:extLst>
              <a:ext uri="{FF2B5EF4-FFF2-40B4-BE49-F238E27FC236}">
                <a16:creationId xmlns:a16="http://schemas.microsoft.com/office/drawing/2014/main" id="{D3217C3B-D19D-483D-B274-6535D22F1A54}"/>
              </a:ext>
            </a:extLst>
          </p:cNvPr>
          <p:cNvSpPr>
            <a:spLocks noGrp="1"/>
          </p:cNvSpPr>
          <p:nvPr>
            <p:ph type="dt" sz="half" idx="10"/>
          </p:nvPr>
        </p:nvSpPr>
        <p:spPr>
          <a:xfrm>
            <a:off x="207390" y="6487110"/>
            <a:ext cx="2743200" cy="365125"/>
          </a:xfrm>
        </p:spPr>
        <p:txBody>
          <a:bodyPr/>
          <a:lstStyle/>
          <a:p>
            <a:r>
              <a:rPr kumimoji="1" lang="en-US" altLang="zh-CN" dirty="0"/>
              <a:t>8.8.2  </a:t>
            </a:r>
            <a:r>
              <a:rPr kumimoji="1" lang="zh-CN" altLang="en-US" dirty="0"/>
              <a:t>物联网安全</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IoT</a:t>
            </a:r>
            <a:r>
              <a:rPr lang="zh-CN" altLang="en-US" dirty="0"/>
              <a:t>安全实例</a:t>
            </a:r>
          </a:p>
        </p:txBody>
      </p:sp>
      <p:sp>
        <p:nvSpPr>
          <p:cNvPr id="5" name="text 1"/>
          <p:cNvSpPr txBox="1"/>
          <p:nvPr/>
        </p:nvSpPr>
        <p:spPr>
          <a:xfrm>
            <a:off x="606971" y="2598102"/>
            <a:ext cx="4272458" cy="1661795"/>
          </a:xfrm>
          <a:prstGeom prst="rect">
            <a:avLst/>
          </a:prstGeom>
        </p:spPr>
        <p:txBody>
          <a:bodyPr vert="horz" wrap="square" lIns="0" tIns="0" rIns="0" bIns="0" rtlCol="0">
            <a:spAutoFit/>
          </a:bodyPr>
          <a:lstStyle/>
          <a:p>
            <a:pPr fontAlgn="auto">
              <a:lnSpc>
                <a:spcPct val="150000"/>
              </a:lnSpc>
            </a:pPr>
            <a:r>
              <a:rPr lang="zh-CN" sz="2400" spc="13" dirty="0">
                <a:latin typeface="Arial" panose="020B0604020202020204"/>
                <a:cs typeface="Arial" panose="020B0604020202020204"/>
              </a:rPr>
              <a:t>随处可见的智能设备在为我们提供便利的同时，也在无时无刻的泄露着我们的隐私。</a:t>
            </a:r>
            <a:endParaRPr lang="zh-CN" sz="2400" dirty="0">
              <a:latin typeface="Arial" panose="020B0604020202020204"/>
              <a:cs typeface="Arial" panose="020B0604020202020204"/>
            </a:endParaRPr>
          </a:p>
        </p:txBody>
      </p:sp>
      <p:pic>
        <p:nvPicPr>
          <p:cNvPr id="6" name="Image"/>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839386" y="2080114"/>
            <a:ext cx="6444499" cy="4516937"/>
          </a:xfrm>
          <a:prstGeom prst="rect">
            <a:avLst/>
          </a:prstGeom>
        </p:spPr>
      </p:pic>
      <p:sp>
        <p:nvSpPr>
          <p:cNvPr id="7" name="Title 2"/>
          <p:cNvSpPr>
            <a:spLocks noGrp="1"/>
          </p:cNvSpPr>
          <p:nvPr/>
        </p:nvSpPr>
        <p:spPr>
          <a:xfrm>
            <a:off x="566928" y="1586611"/>
            <a:ext cx="10515600" cy="86843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3200" b="0" kern="1200" baseline="0">
                <a:solidFill>
                  <a:schemeClr val="tx2"/>
                </a:solidFill>
                <a:latin typeface="+mj-lt"/>
                <a:ea typeface="Georgia" panose="02040502050405020303" charset="0"/>
                <a:cs typeface="Georgia" panose="02040502050405020303" charset="0"/>
              </a:defRPr>
            </a:lvl1pPr>
          </a:lstStyle>
          <a:p>
            <a:r>
              <a:rPr lang="en-US" b="1" dirty="0" err="1"/>
              <a:t>IoT</a:t>
            </a:r>
            <a:r>
              <a:rPr lang="en-US" b="1" dirty="0"/>
              <a:t>: “Internet of Threats”</a:t>
            </a:r>
            <a:br>
              <a:rPr lang="en-US" b="1" dirty="0"/>
            </a:br>
            <a:endParaRPr lang="en-US" b="1" dirty="0"/>
          </a:p>
        </p:txBody>
      </p:sp>
      <p:sp>
        <p:nvSpPr>
          <p:cNvPr id="8" name="灯片编号占位符 3">
            <a:extLst>
              <a:ext uri="{FF2B5EF4-FFF2-40B4-BE49-F238E27FC236}">
                <a16:creationId xmlns:a16="http://schemas.microsoft.com/office/drawing/2014/main" id="{4BE03F79-E952-4FB8-9075-A3F23D4AB4B4}"/>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211</a:t>
            </a:fld>
            <a:endParaRPr kumimoji="1" lang="zh-CN" altLang="en-US" dirty="0"/>
          </a:p>
        </p:txBody>
      </p:sp>
      <p:sp>
        <p:nvSpPr>
          <p:cNvPr id="9" name="日期占位符 9">
            <a:extLst>
              <a:ext uri="{FF2B5EF4-FFF2-40B4-BE49-F238E27FC236}">
                <a16:creationId xmlns:a16="http://schemas.microsoft.com/office/drawing/2014/main" id="{0ACE159A-7219-48E9-96AC-E89F5000217F}"/>
              </a:ext>
            </a:extLst>
          </p:cNvPr>
          <p:cNvSpPr>
            <a:spLocks noGrp="1"/>
          </p:cNvSpPr>
          <p:nvPr>
            <p:ph type="dt" sz="half" idx="10"/>
          </p:nvPr>
        </p:nvSpPr>
        <p:spPr>
          <a:xfrm>
            <a:off x="207389" y="6489303"/>
            <a:ext cx="2743200" cy="365125"/>
          </a:xfrm>
        </p:spPr>
        <p:txBody>
          <a:bodyPr/>
          <a:lstStyle/>
          <a:p>
            <a:r>
              <a:rPr kumimoji="1" lang="en-US" altLang="zh-CN" dirty="0"/>
              <a:t>8.8.2  </a:t>
            </a:r>
            <a:r>
              <a:rPr kumimoji="1" lang="zh-CN" altLang="en-US" dirty="0"/>
              <a:t>物联网安全</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6004" y="383293"/>
            <a:ext cx="8854440" cy="843281"/>
          </a:xfrm>
        </p:spPr>
        <p:txBody>
          <a:bodyPr vert="horz" lIns="91440" tIns="45720" rIns="91440" bIns="45720" rtlCol="0" anchor="ctr">
            <a:normAutofit fontScale="90000"/>
          </a:bodyPr>
          <a:lstStyle/>
          <a:p>
            <a:r>
              <a:rPr lang="zh-CN" altLang="en-US" dirty="0"/>
              <a:t>参考案例 </a:t>
            </a:r>
            <a:r>
              <a:rPr lang="en-US" altLang="zh-CN" dirty="0"/>
              <a:t>- </a:t>
            </a:r>
            <a:r>
              <a:rPr lang="zh-CN" altLang="en-US" dirty="0"/>
              <a:t>基于加速度传感器的手机窃听</a:t>
            </a:r>
          </a:p>
        </p:txBody>
      </p:sp>
      <p:pic>
        <p:nvPicPr>
          <p:cNvPr id="49" name="图片 48">
            <a:extLst>
              <a:ext uri="{FF2B5EF4-FFF2-40B4-BE49-F238E27FC236}">
                <a16:creationId xmlns:a16="http://schemas.microsoft.com/office/drawing/2014/main" id="{235D749D-EA10-2E49-B22D-F26CD8C52394}"/>
              </a:ext>
            </a:extLst>
          </p:cNvPr>
          <p:cNvPicPr>
            <a:picLocks noChangeAspect="1"/>
          </p:cNvPicPr>
          <p:nvPr/>
        </p:nvPicPr>
        <p:blipFill rotWithShape="1">
          <a:blip r:embed="rId3"/>
          <a:srcRect l="14320" r="5582" b="5946"/>
          <a:stretch/>
        </p:blipFill>
        <p:spPr>
          <a:xfrm>
            <a:off x="8909789" y="4637019"/>
            <a:ext cx="2481311" cy="1821003"/>
          </a:xfrm>
          <a:prstGeom prst="rect">
            <a:avLst/>
          </a:prstGeom>
          <a:ln>
            <a:noFill/>
          </a:ln>
          <a:effectLst/>
        </p:spPr>
      </p:pic>
      <p:sp>
        <p:nvSpPr>
          <p:cNvPr id="50" name="Rounded Rectangle 15">
            <a:extLst>
              <a:ext uri="{FF2B5EF4-FFF2-40B4-BE49-F238E27FC236}">
                <a16:creationId xmlns:a16="http://schemas.microsoft.com/office/drawing/2014/main" id="{1F77ABA5-6BE4-6A44-BA41-0E0108A35C52}"/>
              </a:ext>
            </a:extLst>
          </p:cNvPr>
          <p:cNvSpPr/>
          <p:nvPr/>
        </p:nvSpPr>
        <p:spPr>
          <a:xfrm>
            <a:off x="6230528" y="4454264"/>
            <a:ext cx="5345212" cy="2134856"/>
          </a:xfrm>
          <a:prstGeom prst="roundRect">
            <a:avLst>
              <a:gd name="adj" fmla="val 3745"/>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
        <p:nvSpPr>
          <p:cNvPr id="51" name="Rectangle 13">
            <a:extLst>
              <a:ext uri="{FF2B5EF4-FFF2-40B4-BE49-F238E27FC236}">
                <a16:creationId xmlns:a16="http://schemas.microsoft.com/office/drawing/2014/main" id="{5892C855-AAB4-D44C-B1BD-7CED49BDA011}"/>
              </a:ext>
            </a:extLst>
          </p:cNvPr>
          <p:cNvSpPr/>
          <p:nvPr/>
        </p:nvSpPr>
        <p:spPr>
          <a:xfrm>
            <a:off x="6335525" y="4384559"/>
            <a:ext cx="2574265" cy="2175211"/>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400" u="none" strike="noStrike" kern="1200" cap="all"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charset="0"/>
              </a:rPr>
              <a:t>加速计</a:t>
            </a:r>
            <a:endParaRPr kumimoji="0" lang="en-US" altLang="zh-CN" sz="2400" u="none" strike="noStrike" kern="1200" cap="all"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charset="0"/>
            </a:endParaRPr>
          </a:p>
          <a:p>
            <a:pPr marL="285750" lvl="0" indent="-285750">
              <a:lnSpc>
                <a:spcPct val="150000"/>
              </a:lnSpc>
              <a:buFont typeface="Wingdings" pitchFamily="2" charset="2"/>
              <a:buChar char="p"/>
              <a:defRPr/>
            </a:pPr>
            <a:r>
              <a:rPr kumimoji="0" lang="zh-CN" altLang="en-US" sz="1500" u="none" strike="noStrike" kern="1200" cap="all"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charset="0"/>
              </a:rPr>
              <a:t>采集运动信号，不涉及隐私信息</a:t>
            </a:r>
            <a:endParaRPr kumimoji="0" lang="en-US" altLang="zh-CN" sz="1500" u="none" strike="noStrike" kern="1200" cap="none" spc="0" normalizeH="0" baseline="0" noProof="0" dirty="0">
              <a:ln>
                <a:noFill/>
              </a:ln>
              <a:solidFill>
                <a:srgbClr val="B02521"/>
              </a:solidFill>
              <a:effectLst/>
              <a:uLnTx/>
              <a:uFillTx/>
              <a:latin typeface="Microsoft YaHei" panose="020B0503020204020204" pitchFamily="34" charset="-122"/>
              <a:ea typeface="Microsoft YaHei" panose="020B0503020204020204" pitchFamily="34" charset="-122"/>
              <a:cs typeface="Arial" charset="0"/>
            </a:endParaRPr>
          </a:p>
          <a:p>
            <a:pPr marL="285750" lvl="0" indent="-285750">
              <a:lnSpc>
                <a:spcPct val="150000"/>
              </a:lnSpc>
              <a:buFont typeface="Wingdings" pitchFamily="2" charset="2"/>
              <a:buChar char="p"/>
              <a:defRPr/>
            </a:pPr>
            <a:r>
              <a:rPr lang="zh-CN" altLang="en-US" sz="1500" dirty="0">
                <a:solidFill>
                  <a:srgbClr val="000000"/>
                </a:solidFill>
                <a:latin typeface="Microsoft YaHei" panose="020B0503020204020204" pitchFamily="34" charset="-122"/>
                <a:ea typeface="Microsoft YaHei" panose="020B0503020204020204" pitchFamily="34" charset="-122"/>
                <a:cs typeface="Arial" charset="0"/>
              </a:rPr>
              <a:t>无需授权，任意手机应用或网站都</a:t>
            </a:r>
            <a:r>
              <a:rPr lang="zh-CN" altLang="en-US" sz="1500" dirty="0">
                <a:solidFill>
                  <a:srgbClr val="83AC3F"/>
                </a:solidFill>
                <a:latin typeface="Microsoft YaHei" panose="020B0503020204020204" pitchFamily="34" charset="-122"/>
                <a:ea typeface="Microsoft YaHei" panose="020B0503020204020204" pitchFamily="34" charset="-122"/>
                <a:cs typeface="Arial" charset="0"/>
              </a:rPr>
              <a:t>自由采集</a:t>
            </a:r>
            <a:r>
              <a:rPr lang="zh-CN" altLang="en-US" sz="1500" dirty="0">
                <a:solidFill>
                  <a:srgbClr val="000000"/>
                </a:solidFill>
                <a:latin typeface="Microsoft YaHei" panose="020B0503020204020204" pitchFamily="34" charset="-122"/>
                <a:ea typeface="Microsoft YaHei" panose="020B0503020204020204" pitchFamily="34" charset="-122"/>
                <a:cs typeface="Arial" charset="0"/>
              </a:rPr>
              <a:t>数据</a:t>
            </a:r>
            <a:endParaRPr kumimoji="0" lang="en-US" altLang="zh-CN" sz="150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charset="0"/>
            </a:endParaRPr>
          </a:p>
        </p:txBody>
      </p:sp>
      <p:pic>
        <p:nvPicPr>
          <p:cNvPr id="52" name="图片 51">
            <a:extLst>
              <a:ext uri="{FF2B5EF4-FFF2-40B4-BE49-F238E27FC236}">
                <a16:creationId xmlns:a16="http://schemas.microsoft.com/office/drawing/2014/main" id="{8BB3B17C-500B-9049-83B4-9C8D728F1E56}"/>
              </a:ext>
            </a:extLst>
          </p:cNvPr>
          <p:cNvPicPr>
            <a:picLocks noChangeAspect="1"/>
          </p:cNvPicPr>
          <p:nvPr/>
        </p:nvPicPr>
        <p:blipFill rotWithShape="1">
          <a:blip r:embed="rId4">
            <a:extLst>
              <a:ext uri="{28A0092B-C50C-407E-A947-70E740481C1C}">
                <a14:useLocalDpi xmlns:a14="http://schemas.microsoft.com/office/drawing/2010/main" val="0"/>
              </a:ext>
            </a:extLst>
          </a:blip>
          <a:srcRect l="4529" r="5308"/>
          <a:stretch/>
        </p:blipFill>
        <p:spPr>
          <a:xfrm>
            <a:off x="3315204" y="4612539"/>
            <a:ext cx="2481311" cy="1821003"/>
          </a:xfrm>
          <a:prstGeom prst="rect">
            <a:avLst/>
          </a:prstGeom>
        </p:spPr>
      </p:pic>
      <p:sp>
        <p:nvSpPr>
          <p:cNvPr id="71" name="Rounded Rectangle 15">
            <a:extLst>
              <a:ext uri="{FF2B5EF4-FFF2-40B4-BE49-F238E27FC236}">
                <a16:creationId xmlns:a16="http://schemas.microsoft.com/office/drawing/2014/main" id="{B7FC746A-7402-DF4E-81C8-C8AAC221A290}"/>
              </a:ext>
            </a:extLst>
          </p:cNvPr>
          <p:cNvSpPr/>
          <p:nvPr/>
        </p:nvSpPr>
        <p:spPr>
          <a:xfrm>
            <a:off x="649525" y="4456964"/>
            <a:ext cx="5345212" cy="2132155"/>
          </a:xfrm>
          <a:prstGeom prst="roundRect">
            <a:avLst>
              <a:gd name="adj" fmla="val 3745"/>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endParaRPr>
          </a:p>
        </p:txBody>
      </p:sp>
      <p:sp>
        <p:nvSpPr>
          <p:cNvPr id="72" name="Rectangle 13">
            <a:extLst>
              <a:ext uri="{FF2B5EF4-FFF2-40B4-BE49-F238E27FC236}">
                <a16:creationId xmlns:a16="http://schemas.microsoft.com/office/drawing/2014/main" id="{4BC96ACF-5F41-3E44-B562-18B074870D5A}"/>
              </a:ext>
            </a:extLst>
          </p:cNvPr>
          <p:cNvSpPr/>
          <p:nvPr/>
        </p:nvSpPr>
        <p:spPr>
          <a:xfrm>
            <a:off x="754523" y="4357148"/>
            <a:ext cx="2450163" cy="2175211"/>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400" u="none" strike="noStrike" kern="1200" cap="all"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charset="0"/>
              </a:rPr>
              <a:t>麦克风</a:t>
            </a:r>
            <a:endParaRPr kumimoji="0" lang="en-US" altLang="zh-CN" sz="2400" u="none" strike="noStrike" kern="1200" cap="all"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charset="0"/>
            </a:endParaRPr>
          </a:p>
          <a:p>
            <a:pPr marL="285750" lvl="0" indent="-285750">
              <a:lnSpc>
                <a:spcPct val="150000"/>
              </a:lnSpc>
              <a:buFont typeface="Wingdings" pitchFamily="2" charset="2"/>
              <a:buChar char="p"/>
              <a:defRPr/>
            </a:pPr>
            <a:r>
              <a:rPr lang="zh-CN" altLang="en-US" sz="1500" dirty="0">
                <a:solidFill>
                  <a:srgbClr val="000000"/>
                </a:solidFill>
                <a:latin typeface="Microsoft YaHei" panose="020B0503020204020204" pitchFamily="34" charset="-122"/>
                <a:ea typeface="Microsoft YaHei" panose="020B0503020204020204" pitchFamily="34" charset="-122"/>
                <a:cs typeface="Arial" charset="0"/>
              </a:rPr>
              <a:t>采集声音信号，易泄露语音通话等隐私信息</a:t>
            </a:r>
            <a:endParaRPr kumimoji="0" lang="en-US" altLang="zh-CN" sz="1500" u="none" strike="noStrike" kern="1200" cap="none" spc="0" normalizeH="0" baseline="0" noProof="0" dirty="0">
              <a:ln>
                <a:noFill/>
              </a:ln>
              <a:solidFill>
                <a:srgbClr val="B02521"/>
              </a:solidFill>
              <a:effectLst/>
              <a:uLnTx/>
              <a:uFillTx/>
              <a:latin typeface="Microsoft YaHei" panose="020B0503020204020204" pitchFamily="34" charset="-122"/>
              <a:ea typeface="Microsoft YaHei" panose="020B0503020204020204" pitchFamily="34" charset="-122"/>
              <a:cs typeface="Arial" charset="0"/>
            </a:endParaRPr>
          </a:p>
          <a:p>
            <a:pPr marL="285750" lvl="0" indent="-285750">
              <a:lnSpc>
                <a:spcPct val="150000"/>
              </a:lnSpc>
              <a:buFont typeface="Wingdings" pitchFamily="2" charset="2"/>
              <a:buChar char="p"/>
              <a:defRPr/>
            </a:pPr>
            <a:r>
              <a:rPr lang="zh-CN" altLang="en-US" sz="1500" dirty="0">
                <a:solidFill>
                  <a:srgbClr val="000000"/>
                </a:solidFill>
                <a:latin typeface="Microsoft YaHei" panose="020B0503020204020204" pitchFamily="34" charset="-122"/>
                <a:ea typeface="Microsoft YaHei" panose="020B0503020204020204" pitchFamily="34" charset="-122"/>
                <a:cs typeface="Arial" charset="0"/>
              </a:rPr>
              <a:t>任何应用都需要用户</a:t>
            </a:r>
            <a:r>
              <a:rPr lang="zh-CN" altLang="en-US" sz="1500" dirty="0">
                <a:solidFill>
                  <a:srgbClr val="B02521"/>
                </a:solidFill>
                <a:latin typeface="Microsoft YaHei" panose="020B0503020204020204" pitchFamily="34" charset="-122"/>
                <a:ea typeface="Microsoft YaHei" panose="020B0503020204020204" pitchFamily="34" charset="-122"/>
                <a:cs typeface="Arial" charset="0"/>
              </a:rPr>
              <a:t>授权后</a:t>
            </a:r>
            <a:r>
              <a:rPr lang="zh-CN" altLang="en-US" sz="1500" dirty="0">
                <a:solidFill>
                  <a:srgbClr val="000000"/>
                </a:solidFill>
                <a:latin typeface="Microsoft YaHei" panose="020B0503020204020204" pitchFamily="34" charset="-122"/>
                <a:ea typeface="Microsoft YaHei" panose="020B0503020204020204" pitchFamily="34" charset="-122"/>
                <a:cs typeface="Arial" charset="0"/>
              </a:rPr>
              <a:t>方可采集数据</a:t>
            </a:r>
            <a:endParaRPr kumimoji="0" lang="en-US" altLang="zh-CN" sz="150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rial" charset="0"/>
            </a:endParaRPr>
          </a:p>
        </p:txBody>
      </p:sp>
      <p:pic>
        <p:nvPicPr>
          <p:cNvPr id="3" name="图片 2">
            <a:extLst>
              <a:ext uri="{FF2B5EF4-FFF2-40B4-BE49-F238E27FC236}">
                <a16:creationId xmlns:a16="http://schemas.microsoft.com/office/drawing/2014/main" id="{04D32D27-7647-4931-828B-243B6B019EA9}"/>
              </a:ext>
            </a:extLst>
          </p:cNvPr>
          <p:cNvPicPr>
            <a:picLocks noChangeAspect="1"/>
          </p:cNvPicPr>
          <p:nvPr/>
        </p:nvPicPr>
        <p:blipFill>
          <a:blip r:embed="rId5"/>
          <a:stretch>
            <a:fillRect/>
          </a:stretch>
        </p:blipFill>
        <p:spPr>
          <a:xfrm>
            <a:off x="1101326" y="1334820"/>
            <a:ext cx="9264156" cy="3122144"/>
          </a:xfrm>
          <a:prstGeom prst="rect">
            <a:avLst/>
          </a:prstGeom>
        </p:spPr>
      </p:pic>
      <p:sp>
        <p:nvSpPr>
          <p:cNvPr id="70" name="灯片编号占位符 3">
            <a:extLst>
              <a:ext uri="{FF2B5EF4-FFF2-40B4-BE49-F238E27FC236}">
                <a16:creationId xmlns:a16="http://schemas.microsoft.com/office/drawing/2014/main" id="{C73CEE21-C9B7-4E64-8738-81AC79A52148}"/>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212</a:t>
            </a:fld>
            <a:endParaRPr kumimoji="1" lang="zh-CN" altLang="en-US" dirty="0"/>
          </a:p>
        </p:txBody>
      </p:sp>
      <p:sp>
        <p:nvSpPr>
          <p:cNvPr id="73" name="日期占位符 9">
            <a:extLst>
              <a:ext uri="{FF2B5EF4-FFF2-40B4-BE49-F238E27FC236}">
                <a16:creationId xmlns:a16="http://schemas.microsoft.com/office/drawing/2014/main" id="{36566EFB-5AEB-41DA-984D-D3A00C067F8C}"/>
              </a:ext>
            </a:extLst>
          </p:cNvPr>
          <p:cNvSpPr>
            <a:spLocks noGrp="1"/>
          </p:cNvSpPr>
          <p:nvPr>
            <p:ph type="dt" sz="half" idx="10"/>
          </p:nvPr>
        </p:nvSpPr>
        <p:spPr>
          <a:xfrm>
            <a:off x="215513" y="6489303"/>
            <a:ext cx="2743200" cy="365125"/>
          </a:xfrm>
        </p:spPr>
        <p:txBody>
          <a:bodyPr/>
          <a:lstStyle/>
          <a:p>
            <a:r>
              <a:rPr kumimoji="1" lang="en-US" altLang="zh-CN" dirty="0"/>
              <a:t>8.8.2  </a:t>
            </a:r>
            <a:r>
              <a:rPr kumimoji="1" lang="zh-CN" altLang="en-US" dirty="0"/>
              <a:t>物联网安全</a:t>
            </a:r>
          </a:p>
        </p:txBody>
      </p:sp>
      <p:sp>
        <p:nvSpPr>
          <p:cNvPr id="74" name="文本框 73">
            <a:extLst>
              <a:ext uri="{FF2B5EF4-FFF2-40B4-BE49-F238E27FC236}">
                <a16:creationId xmlns:a16="http://schemas.microsoft.com/office/drawing/2014/main" id="{176F1D49-B83E-439C-A1BD-AE54400240F6}"/>
              </a:ext>
            </a:extLst>
          </p:cNvPr>
          <p:cNvSpPr txBox="1"/>
          <p:nvPr/>
        </p:nvSpPr>
        <p:spPr>
          <a:xfrm>
            <a:off x="2255364" y="6589118"/>
            <a:ext cx="8934252" cy="265310"/>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zh-CN" altLang="en-US" dirty="0"/>
              <a:t>引自：</a:t>
            </a:r>
            <a:r>
              <a:rPr lang="en-US" altLang="zh-CN" dirty="0"/>
              <a:t>Z. Ba, et al, Learning-based Practical Smartphone Eavesdropping with Built-in Accelerometer. NDSS 2020</a:t>
            </a:r>
            <a:endParaRPr lang="zh-CN" altLang="en-US" dirty="0"/>
          </a:p>
        </p:txBody>
      </p:sp>
    </p:spTree>
    <p:extLst>
      <p:ext uri="{BB962C8B-B14F-4D97-AF65-F5344CB8AC3E}">
        <p14:creationId xmlns:p14="http://schemas.microsoft.com/office/powerpoint/2010/main" val="2976164679"/>
      </p:ext>
    </p:extLst>
  </p:cSld>
  <p:clrMapOvr>
    <a:masterClrMapping/>
  </p:clrMapOvr>
  <p:transition spd="me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a:spLocks noChangeArrowheads="1"/>
          </p:cNvSpPr>
          <p:nvPr/>
        </p:nvSpPr>
        <p:spPr bwMode="auto">
          <a:xfrm>
            <a:off x="418434" y="1236647"/>
            <a:ext cx="8522343" cy="5757795"/>
          </a:xfrm>
          <a:prstGeom prst="rect">
            <a:avLst/>
          </a:prstGeom>
        </p:spPr>
        <p:txBody>
          <a:bodyPr vert="horz" lIns="91440" tIns="45720" rIns="91440" bIns="45720" rtlCol="0">
            <a:normAutofit/>
          </a:bodyPr>
          <a:lstStyle>
            <a:lvl1pPr marL="228600" indent="-228600">
              <a:lnSpc>
                <a:spcPct val="120000"/>
              </a:lnSpc>
              <a:spcBef>
                <a:spcPts val="600"/>
              </a:spcBef>
              <a:buFont typeface="Wingdings" pitchFamily="2" charset="2"/>
              <a:buChar char="Ø"/>
              <a:defRPr kumimoji="1" sz="2800">
                <a:latin typeface="Microsoft YaHei" panose="020B0503020204020204" pitchFamily="34" charset="-122"/>
                <a:ea typeface="Microsoft YaHei" panose="020B0503020204020204" pitchFamily="34" charset="-122"/>
              </a:defRPr>
            </a:lvl1pPr>
            <a:lvl2pPr marL="685800" lvl="1" indent="-228600">
              <a:lnSpc>
                <a:spcPct val="120000"/>
              </a:lnSpc>
              <a:spcBef>
                <a:spcPts val="600"/>
              </a:spcBef>
              <a:buFont typeface="Arial" panose="020B0604020202020204" pitchFamily="34" charset="0"/>
              <a:buChar char="•"/>
              <a:defRPr kumimoji="1" sz="20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400" dirty="0"/>
              <a:t>窃听原理</a:t>
            </a:r>
            <a:endParaRPr lang="en-US" altLang="zh-CN" sz="2400" dirty="0"/>
          </a:p>
          <a:p>
            <a:pPr lvl="1"/>
            <a:r>
              <a:rPr lang="zh-CN" altLang="en-US" dirty="0"/>
              <a:t>捕捉扬声器引发的振动</a:t>
            </a:r>
          </a:p>
          <a:p>
            <a:pPr lvl="1"/>
            <a:r>
              <a:rPr lang="zh-CN" altLang="en-US" dirty="0"/>
              <a:t>深度学习提取音频信息</a:t>
            </a:r>
          </a:p>
          <a:p>
            <a:r>
              <a:rPr lang="zh-CN" altLang="en-US" sz="2400" dirty="0"/>
              <a:t>攻击模型</a:t>
            </a:r>
            <a:endParaRPr lang="en-US" altLang="zh-CN" sz="2400" dirty="0"/>
          </a:p>
          <a:p>
            <a:pPr lvl="1"/>
            <a:r>
              <a:rPr lang="zh-CN" altLang="en-US" dirty="0"/>
              <a:t>数据采集</a:t>
            </a:r>
            <a:endParaRPr lang="en-US" altLang="zh-CN" dirty="0"/>
          </a:p>
          <a:p>
            <a:pPr lvl="1"/>
            <a:r>
              <a:rPr lang="zh-CN" altLang="en-US" dirty="0"/>
              <a:t>数据分析</a:t>
            </a:r>
            <a:endParaRPr lang="en-US" altLang="zh-CN" dirty="0"/>
          </a:p>
          <a:p>
            <a:r>
              <a:rPr lang="zh-CN" altLang="en-US" sz="2400" dirty="0"/>
              <a:t>窃听设备</a:t>
            </a:r>
            <a:endParaRPr lang="en-US" altLang="zh-CN" sz="2400" dirty="0"/>
          </a:p>
          <a:p>
            <a:pPr lvl="1"/>
            <a:r>
              <a:rPr lang="zh-CN" altLang="en-US" dirty="0"/>
              <a:t>加速度计</a:t>
            </a:r>
            <a:endParaRPr lang="en-US" altLang="zh-CN" dirty="0"/>
          </a:p>
          <a:p>
            <a:endParaRPr lang="en-US" altLang="zh-CN" dirty="0"/>
          </a:p>
          <a:p>
            <a:endParaRPr lang="zh-CN" altLang="en-US" dirty="0"/>
          </a:p>
        </p:txBody>
      </p:sp>
      <p:sp>
        <p:nvSpPr>
          <p:cNvPr id="33" name="Rounded Rectangle 15"/>
          <p:cNvSpPr/>
          <p:nvPr/>
        </p:nvSpPr>
        <p:spPr>
          <a:xfrm>
            <a:off x="3761296" y="1319753"/>
            <a:ext cx="7588574" cy="2753911"/>
          </a:xfrm>
          <a:prstGeom prst="roundRect">
            <a:avLst>
              <a:gd name="adj" fmla="val 3745"/>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
        <p:nvSpPr>
          <p:cNvPr id="35" name="Rounded Rectangle 15"/>
          <p:cNvSpPr/>
          <p:nvPr/>
        </p:nvSpPr>
        <p:spPr>
          <a:xfrm>
            <a:off x="3761296" y="4230163"/>
            <a:ext cx="7588574" cy="2229229"/>
          </a:xfrm>
          <a:prstGeom prst="roundRect">
            <a:avLst>
              <a:gd name="adj" fmla="val 3745"/>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
        <p:nvSpPr>
          <p:cNvPr id="17" name="标题 1">
            <a:extLst>
              <a:ext uri="{FF2B5EF4-FFF2-40B4-BE49-F238E27FC236}">
                <a16:creationId xmlns:a16="http://schemas.microsoft.com/office/drawing/2014/main" id="{FAB97E11-F5AB-DB48-9D78-50AE3D6099D6}"/>
              </a:ext>
            </a:extLst>
          </p:cNvPr>
          <p:cNvSpPr>
            <a:spLocks noGrp="1"/>
          </p:cNvSpPr>
          <p:nvPr>
            <p:ph type="title"/>
          </p:nvPr>
        </p:nvSpPr>
        <p:spPr>
          <a:xfrm>
            <a:off x="1298640" y="398608"/>
            <a:ext cx="8854440" cy="843281"/>
          </a:xfrm>
        </p:spPr>
        <p:txBody>
          <a:bodyPr vert="horz" lIns="91440" tIns="45720" rIns="91440" bIns="45720" rtlCol="0" anchor="ctr">
            <a:normAutofit fontScale="90000"/>
          </a:bodyPr>
          <a:lstStyle/>
          <a:p>
            <a:r>
              <a:rPr lang="zh-CN" altLang="en-US" dirty="0"/>
              <a:t>参考</a:t>
            </a:r>
            <a:r>
              <a:rPr lang="zh-CN" altLang="en-US"/>
              <a:t>案例 </a:t>
            </a:r>
            <a:r>
              <a:rPr lang="en-US" altLang="zh-CN" dirty="0"/>
              <a:t>- </a:t>
            </a:r>
            <a:r>
              <a:rPr lang="zh-CN" altLang="en-US" dirty="0"/>
              <a:t>基于加速度传感器的手机窃听</a:t>
            </a:r>
          </a:p>
        </p:txBody>
      </p:sp>
      <p:pic>
        <p:nvPicPr>
          <p:cNvPr id="2" name="图片 1">
            <a:extLst>
              <a:ext uri="{FF2B5EF4-FFF2-40B4-BE49-F238E27FC236}">
                <a16:creationId xmlns:a16="http://schemas.microsoft.com/office/drawing/2014/main" id="{7281DB42-1178-4F30-94FD-36A4DE111CB1}"/>
              </a:ext>
            </a:extLst>
          </p:cNvPr>
          <p:cNvPicPr>
            <a:picLocks noChangeAspect="1"/>
          </p:cNvPicPr>
          <p:nvPr/>
        </p:nvPicPr>
        <p:blipFill>
          <a:blip r:embed="rId3"/>
          <a:stretch>
            <a:fillRect/>
          </a:stretch>
        </p:blipFill>
        <p:spPr>
          <a:xfrm>
            <a:off x="3849529" y="1398379"/>
            <a:ext cx="7460635" cy="2578590"/>
          </a:xfrm>
          <a:prstGeom prst="rect">
            <a:avLst/>
          </a:prstGeom>
        </p:spPr>
      </p:pic>
      <p:pic>
        <p:nvPicPr>
          <p:cNvPr id="18" name="图片 48">
            <a:extLst>
              <a:ext uri="{FF2B5EF4-FFF2-40B4-BE49-F238E27FC236}">
                <a16:creationId xmlns:a16="http://schemas.microsoft.com/office/drawing/2014/main" id="{69B32147-3FF9-41AD-BC74-2EE50CE72856}"/>
              </a:ext>
            </a:extLst>
          </p:cNvPr>
          <p:cNvPicPr>
            <a:picLocks noChangeAspect="1"/>
          </p:cNvPicPr>
          <p:nvPr/>
        </p:nvPicPr>
        <p:blipFill rotWithShape="1">
          <a:blip r:embed="rId4"/>
          <a:srcRect b="5946"/>
          <a:stretch>
            <a:fillRect/>
          </a:stretch>
        </p:blipFill>
        <p:spPr>
          <a:xfrm>
            <a:off x="1047099" y="5020501"/>
            <a:ext cx="2447761" cy="1438891"/>
          </a:xfrm>
          <a:prstGeom prst="rect">
            <a:avLst/>
          </a:prstGeom>
          <a:ln>
            <a:noFill/>
          </a:ln>
          <a:effectLst>
            <a:outerShdw blurRad="50800" dist="50800" dir="2700000" algn="ctr" rotWithShape="0">
              <a:srgbClr val="000000">
                <a:alpha val="66000"/>
              </a:srgbClr>
            </a:outerShdw>
            <a:softEdge rad="25400"/>
          </a:effectLst>
        </p:spPr>
      </p:pic>
      <p:pic>
        <p:nvPicPr>
          <p:cNvPr id="19" name="Picture 24">
            <a:extLst>
              <a:ext uri="{FF2B5EF4-FFF2-40B4-BE49-F238E27FC236}">
                <a16:creationId xmlns:a16="http://schemas.microsoft.com/office/drawing/2014/main" id="{CD2F2517-4E51-4304-8C62-0DD84125C75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8990"/>
          <a:stretch>
            <a:fillRect/>
          </a:stretch>
        </p:blipFill>
        <p:spPr>
          <a:xfrm>
            <a:off x="3860434" y="4379421"/>
            <a:ext cx="5080343" cy="1904016"/>
          </a:xfrm>
          <a:prstGeom prst="rect">
            <a:avLst/>
          </a:prstGeom>
        </p:spPr>
      </p:pic>
      <p:pic>
        <p:nvPicPr>
          <p:cNvPr id="20" name="图片 19">
            <a:extLst>
              <a:ext uri="{FF2B5EF4-FFF2-40B4-BE49-F238E27FC236}">
                <a16:creationId xmlns:a16="http://schemas.microsoft.com/office/drawing/2014/main" id="{DF074926-4EA0-4B69-825C-A3D04D2F9932}"/>
              </a:ext>
            </a:extLst>
          </p:cNvPr>
          <p:cNvPicPr>
            <a:picLocks noChangeAspect="1"/>
          </p:cNvPicPr>
          <p:nvPr/>
        </p:nvPicPr>
        <p:blipFill>
          <a:blip r:embed="rId6"/>
          <a:stretch>
            <a:fillRect/>
          </a:stretch>
        </p:blipFill>
        <p:spPr>
          <a:xfrm>
            <a:off x="8985285" y="4330510"/>
            <a:ext cx="2186101" cy="2001837"/>
          </a:xfrm>
          <a:prstGeom prst="rect">
            <a:avLst/>
          </a:prstGeom>
        </p:spPr>
      </p:pic>
      <p:sp>
        <p:nvSpPr>
          <p:cNvPr id="21" name="灯片编号占位符 3">
            <a:extLst>
              <a:ext uri="{FF2B5EF4-FFF2-40B4-BE49-F238E27FC236}">
                <a16:creationId xmlns:a16="http://schemas.microsoft.com/office/drawing/2014/main" id="{AF0D7791-6A38-4254-B3EF-72968D00EAF6}"/>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213</a:t>
            </a:fld>
            <a:endParaRPr kumimoji="1" lang="zh-CN" altLang="en-US" dirty="0"/>
          </a:p>
        </p:txBody>
      </p:sp>
      <p:sp>
        <p:nvSpPr>
          <p:cNvPr id="22" name="日期占位符 9">
            <a:extLst>
              <a:ext uri="{FF2B5EF4-FFF2-40B4-BE49-F238E27FC236}">
                <a16:creationId xmlns:a16="http://schemas.microsoft.com/office/drawing/2014/main" id="{01CA563F-8FD2-4D52-BF79-DF0C1093D4FC}"/>
              </a:ext>
            </a:extLst>
          </p:cNvPr>
          <p:cNvSpPr>
            <a:spLocks noGrp="1"/>
          </p:cNvSpPr>
          <p:nvPr>
            <p:ph type="dt" sz="half" idx="10"/>
          </p:nvPr>
        </p:nvSpPr>
        <p:spPr>
          <a:xfrm>
            <a:off x="207390" y="6489303"/>
            <a:ext cx="2743200" cy="365125"/>
          </a:xfrm>
        </p:spPr>
        <p:txBody>
          <a:bodyPr/>
          <a:lstStyle/>
          <a:p>
            <a:r>
              <a:rPr kumimoji="1" lang="en-US" altLang="zh-CN" dirty="0"/>
              <a:t>8.8.2  </a:t>
            </a:r>
            <a:r>
              <a:rPr kumimoji="1" lang="zh-CN" altLang="en-US" dirty="0"/>
              <a:t>物联网安全</a:t>
            </a:r>
          </a:p>
        </p:txBody>
      </p:sp>
      <p:sp>
        <p:nvSpPr>
          <p:cNvPr id="23" name="文本框 22">
            <a:extLst>
              <a:ext uri="{FF2B5EF4-FFF2-40B4-BE49-F238E27FC236}">
                <a16:creationId xmlns:a16="http://schemas.microsoft.com/office/drawing/2014/main" id="{80BD1726-40CC-41D9-825F-1CFB2A5F66A6}"/>
              </a:ext>
            </a:extLst>
          </p:cNvPr>
          <p:cNvSpPr txBox="1"/>
          <p:nvPr/>
        </p:nvSpPr>
        <p:spPr>
          <a:xfrm>
            <a:off x="2255364" y="6589118"/>
            <a:ext cx="8934252" cy="265310"/>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zh-CN" altLang="en-US" dirty="0"/>
              <a:t>引自：</a:t>
            </a:r>
            <a:r>
              <a:rPr lang="en-US" altLang="zh-CN" dirty="0"/>
              <a:t>Z. Ba, et al., Learning-based Practical Smartphone Eavesdropping with Built-in Accelerometer. NDSS 2020</a:t>
            </a:r>
            <a:endParaRPr lang="zh-CN" altLang="en-US" dirty="0"/>
          </a:p>
        </p:txBody>
      </p:sp>
    </p:spTree>
  </p:cSld>
  <p:clrMapOvr>
    <a:masterClrMapping/>
  </p:clrMapOvr>
  <p:transition spd="me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参考案例</a:t>
            </a:r>
            <a:r>
              <a:rPr lang="en-US" altLang="zh-CN" dirty="0"/>
              <a:t>:</a:t>
            </a:r>
            <a:r>
              <a:rPr lang="en" altLang="zh-CN" dirty="0">
                <a:sym typeface="+mn-ea"/>
              </a:rPr>
              <a:t> </a:t>
            </a:r>
            <a:r>
              <a:rPr lang="en" altLang="zh-CN" dirty="0" err="1">
                <a:sym typeface="+mn-ea"/>
              </a:rPr>
              <a:t>DolphinAttack</a:t>
            </a:r>
            <a:endParaRPr lang="zh-CN" altLang="en-US" dirty="0"/>
          </a:p>
        </p:txBody>
      </p:sp>
      <p:sp>
        <p:nvSpPr>
          <p:cNvPr id="24" name="内容占位符 23"/>
          <p:cNvSpPr>
            <a:spLocks noGrp="1"/>
          </p:cNvSpPr>
          <p:nvPr>
            <p:ph idx="1"/>
          </p:nvPr>
        </p:nvSpPr>
        <p:spPr>
          <a:xfrm>
            <a:off x="801370" y="1269803"/>
            <a:ext cx="7392670" cy="623570"/>
          </a:xfrm>
        </p:spPr>
        <p:txBody>
          <a:bodyPr>
            <a:normAutofit/>
          </a:bodyPr>
          <a:lstStyle/>
          <a:p>
            <a:pPr marL="0">
              <a:lnSpc>
                <a:spcPct val="100000"/>
              </a:lnSpc>
            </a:pPr>
            <a:r>
              <a:rPr sz="2400" b="1" spc="10" dirty="0">
                <a:solidFill>
                  <a:schemeClr val="tx2"/>
                </a:solidFill>
                <a:latin typeface="Arial" panose="020B0604020202020204"/>
                <a:cs typeface="Arial" panose="020B0604020202020204"/>
                <a:sym typeface="+mn-ea"/>
              </a:rPr>
              <a:t>DolphinAttack: Inaudible Voice Commands</a:t>
            </a:r>
            <a:endParaRPr lang="zh-CN" altLang="en-US" sz="2400" b="1" dirty="0"/>
          </a:p>
        </p:txBody>
      </p:sp>
      <p:pic>
        <p:nvPicPr>
          <p:cNvPr id="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740" y="4738807"/>
            <a:ext cx="1107948" cy="987552"/>
          </a:xfrm>
          <a:prstGeom prst="rect">
            <a:avLst/>
          </a:prstGeom>
        </p:spPr>
      </p:pic>
      <p:pic>
        <p:nvPicPr>
          <p:cNvPr id="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076" y="3311580"/>
            <a:ext cx="1210056" cy="2381250"/>
          </a:xfrm>
          <a:prstGeom prst="rect">
            <a:avLst/>
          </a:prstGeom>
        </p:spPr>
      </p:pic>
      <p:pic>
        <p:nvPicPr>
          <p:cNvPr id="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76" y="3644575"/>
            <a:ext cx="3120390" cy="2048255"/>
          </a:xfrm>
          <a:prstGeom prst="rect">
            <a:avLst/>
          </a:prstGeom>
        </p:spPr>
      </p:pic>
      <p:sp>
        <p:nvSpPr>
          <p:cNvPr id="9" name="object 39"/>
          <p:cNvSpPr/>
          <p:nvPr/>
        </p:nvSpPr>
        <p:spPr>
          <a:xfrm>
            <a:off x="2483680" y="2488621"/>
            <a:ext cx="2044192" cy="1311402"/>
          </a:xfrm>
          <a:custGeom>
            <a:avLst/>
            <a:gdLst/>
            <a:ahLst/>
            <a:cxnLst/>
            <a:rect l="l" t="t" r="r" b="b"/>
            <a:pathLst>
              <a:path w="2044192" h="1311402">
                <a:moveTo>
                  <a:pt x="252730" y="218567"/>
                </a:moveTo>
                <a:cubicBezTo>
                  <a:pt x="252730" y="97917"/>
                  <a:pt x="350647" y="0"/>
                  <a:pt x="471297" y="0"/>
                </a:cubicBezTo>
                <a:lnTo>
                  <a:pt x="551307" y="0"/>
                </a:lnTo>
                <a:lnTo>
                  <a:pt x="551307" y="0"/>
                </a:lnTo>
                <a:lnTo>
                  <a:pt x="999109" y="0"/>
                </a:lnTo>
                <a:lnTo>
                  <a:pt x="1825625" y="0"/>
                </a:lnTo>
                <a:cubicBezTo>
                  <a:pt x="1946275" y="0"/>
                  <a:pt x="2044192" y="97917"/>
                  <a:pt x="2044192" y="218567"/>
                </a:cubicBezTo>
                <a:lnTo>
                  <a:pt x="2044192" y="764921"/>
                </a:lnTo>
                <a:lnTo>
                  <a:pt x="2044192" y="764921"/>
                </a:lnTo>
                <a:lnTo>
                  <a:pt x="2044192" y="1092834"/>
                </a:lnTo>
                <a:lnTo>
                  <a:pt x="2044192" y="1092834"/>
                </a:lnTo>
                <a:cubicBezTo>
                  <a:pt x="2044192" y="1213484"/>
                  <a:pt x="1946275" y="1311402"/>
                  <a:pt x="1825625" y="1311402"/>
                </a:cubicBezTo>
                <a:lnTo>
                  <a:pt x="999109" y="1311402"/>
                </a:lnTo>
                <a:lnTo>
                  <a:pt x="551307" y="1311402"/>
                </a:lnTo>
                <a:lnTo>
                  <a:pt x="551307" y="1311402"/>
                </a:lnTo>
                <a:lnTo>
                  <a:pt x="471297" y="1311402"/>
                </a:lnTo>
                <a:cubicBezTo>
                  <a:pt x="350647" y="1311402"/>
                  <a:pt x="252730" y="1213484"/>
                  <a:pt x="252730" y="1092834"/>
                </a:cubicBezTo>
                <a:lnTo>
                  <a:pt x="252730" y="1092834"/>
                </a:lnTo>
                <a:lnTo>
                  <a:pt x="0" y="1075817"/>
                </a:lnTo>
                <a:lnTo>
                  <a:pt x="252730" y="764921"/>
                </a:lnTo>
                <a:close/>
              </a:path>
            </a:pathLst>
          </a:custGeom>
          <a:solidFill>
            <a:srgbClr val="FFFFFF"/>
          </a:solidFill>
        </p:spPr>
        <p:txBody>
          <a:bodyPr wrap="square" lIns="0" tIns="0" rIns="0" bIns="0" rtlCol="0">
            <a:noAutofit/>
          </a:bodyPr>
          <a:lstStyle/>
          <a:p>
            <a:endParaRPr/>
          </a:p>
        </p:txBody>
      </p:sp>
      <p:sp>
        <p:nvSpPr>
          <p:cNvPr id="10" name="object 40"/>
          <p:cNvSpPr/>
          <p:nvPr/>
        </p:nvSpPr>
        <p:spPr>
          <a:xfrm>
            <a:off x="2468880" y="2948940"/>
            <a:ext cx="2073275" cy="880110"/>
          </a:xfrm>
          <a:custGeom>
            <a:avLst/>
            <a:gdLst/>
            <a:ahLst/>
            <a:cxnLst/>
            <a:rect l="l" t="t" r="r" b="b"/>
            <a:pathLst>
              <a:path w="2073148" h="1340358">
                <a:moveTo>
                  <a:pt x="267208" y="233045"/>
                </a:moveTo>
                <a:cubicBezTo>
                  <a:pt x="267208" y="112395"/>
                  <a:pt x="365125" y="14478"/>
                  <a:pt x="485775" y="14478"/>
                </a:cubicBezTo>
                <a:lnTo>
                  <a:pt x="565785" y="14478"/>
                </a:lnTo>
                <a:lnTo>
                  <a:pt x="565785" y="14478"/>
                </a:lnTo>
                <a:lnTo>
                  <a:pt x="1013587" y="14478"/>
                </a:lnTo>
                <a:lnTo>
                  <a:pt x="1840103" y="14478"/>
                </a:lnTo>
                <a:cubicBezTo>
                  <a:pt x="1960753" y="14478"/>
                  <a:pt x="2058670" y="112395"/>
                  <a:pt x="2058670" y="233045"/>
                </a:cubicBezTo>
                <a:lnTo>
                  <a:pt x="2058670" y="779399"/>
                </a:lnTo>
                <a:lnTo>
                  <a:pt x="2058670" y="779399"/>
                </a:lnTo>
                <a:lnTo>
                  <a:pt x="2058670" y="1107312"/>
                </a:lnTo>
                <a:lnTo>
                  <a:pt x="2058670" y="1107312"/>
                </a:lnTo>
                <a:cubicBezTo>
                  <a:pt x="2058670" y="1227962"/>
                  <a:pt x="1960753" y="1325880"/>
                  <a:pt x="1840103" y="1325880"/>
                </a:cubicBezTo>
                <a:lnTo>
                  <a:pt x="1013587" y="1325880"/>
                </a:lnTo>
                <a:lnTo>
                  <a:pt x="565785" y="1325880"/>
                </a:lnTo>
                <a:lnTo>
                  <a:pt x="565785" y="1325880"/>
                </a:lnTo>
                <a:lnTo>
                  <a:pt x="485775" y="1325880"/>
                </a:lnTo>
                <a:cubicBezTo>
                  <a:pt x="365125" y="1325880"/>
                  <a:pt x="267208" y="1227962"/>
                  <a:pt x="267208" y="1107312"/>
                </a:cubicBezTo>
                <a:lnTo>
                  <a:pt x="267208" y="1107312"/>
                </a:lnTo>
                <a:lnTo>
                  <a:pt x="14478" y="1090295"/>
                </a:lnTo>
                <a:lnTo>
                  <a:pt x="267208" y="779399"/>
                </a:lnTo>
                <a:close/>
              </a:path>
            </a:pathLst>
          </a:custGeom>
          <a:ln w="28956">
            <a:solidFill>
              <a:srgbClr val="141A21"/>
            </a:solidFill>
          </a:ln>
        </p:spPr>
        <p:txBody>
          <a:bodyPr wrap="square" lIns="0" tIns="0" rIns="0" bIns="0" rtlCol="0">
            <a:noAutofit/>
          </a:bodyPr>
          <a:lstStyle/>
          <a:p>
            <a:endParaRPr/>
          </a:p>
        </p:txBody>
      </p:sp>
      <p:sp>
        <p:nvSpPr>
          <p:cNvPr id="11" name="text 1"/>
          <p:cNvSpPr txBox="1"/>
          <p:nvPr/>
        </p:nvSpPr>
        <p:spPr>
          <a:xfrm>
            <a:off x="2907665" y="3067050"/>
            <a:ext cx="1427480" cy="615315"/>
          </a:xfrm>
          <a:prstGeom prst="rect">
            <a:avLst/>
          </a:prstGeom>
        </p:spPr>
        <p:txBody>
          <a:bodyPr vert="horz" wrap="square" lIns="0" tIns="0" rIns="0" bIns="0" rtlCol="0">
            <a:spAutoFit/>
          </a:bodyPr>
          <a:lstStyle/>
          <a:p>
            <a:pPr marL="57785">
              <a:lnSpc>
                <a:spcPct val="100000"/>
              </a:lnSpc>
            </a:pPr>
            <a:r>
              <a:rPr lang="zh-CN" sz="2000" spc="10" dirty="0">
                <a:latin typeface="Comic Sans MS" panose="030F0702030302020204"/>
                <a:cs typeface="Comic Sans MS" panose="030F0702030302020204"/>
              </a:rPr>
              <a:t>帮我买一些</a:t>
            </a:r>
            <a:r>
              <a:rPr lang="en-US" altLang="zh-CN" sz="2000" spc="10" dirty="0">
                <a:latin typeface="Comic Sans MS" panose="030F0702030302020204"/>
                <a:cs typeface="Comic Sans MS" panose="030F0702030302020204"/>
              </a:rPr>
              <a:t>“</a:t>
            </a:r>
            <a:r>
              <a:rPr lang="zh-CN" altLang="en-US" sz="2000" spc="10" dirty="0">
                <a:latin typeface="Comic Sans MS" panose="030F0702030302020204"/>
                <a:cs typeface="Comic Sans MS" panose="030F0702030302020204"/>
              </a:rPr>
              <a:t>合理</a:t>
            </a:r>
            <a:r>
              <a:rPr lang="en-US" altLang="zh-CN" sz="2000" spc="10" dirty="0">
                <a:latin typeface="Comic Sans MS" panose="030F0702030302020204"/>
                <a:cs typeface="Comic Sans MS" panose="030F0702030302020204"/>
              </a:rPr>
              <a:t>”</a:t>
            </a:r>
            <a:r>
              <a:rPr lang="zh-CN" altLang="en-US" sz="2000" spc="10" dirty="0">
                <a:latin typeface="Comic Sans MS" panose="030F0702030302020204"/>
                <a:cs typeface="Comic Sans MS" panose="030F0702030302020204"/>
              </a:rPr>
              <a:t>物品</a:t>
            </a:r>
          </a:p>
        </p:txBody>
      </p:sp>
      <p:sp>
        <p:nvSpPr>
          <p:cNvPr id="12" name="object 41"/>
          <p:cNvSpPr/>
          <p:nvPr/>
        </p:nvSpPr>
        <p:spPr>
          <a:xfrm>
            <a:off x="3216470" y="4427911"/>
            <a:ext cx="2064385" cy="804672"/>
          </a:xfrm>
          <a:custGeom>
            <a:avLst/>
            <a:gdLst/>
            <a:ahLst/>
            <a:cxnLst/>
            <a:rect l="l" t="t" r="r" b="b"/>
            <a:pathLst>
              <a:path w="2064385" h="804672">
                <a:moveTo>
                  <a:pt x="0" y="134112"/>
                </a:moveTo>
                <a:cubicBezTo>
                  <a:pt x="0" y="60071"/>
                  <a:pt x="60071" y="0"/>
                  <a:pt x="134112" y="0"/>
                </a:cubicBezTo>
                <a:lnTo>
                  <a:pt x="1056132" y="0"/>
                </a:lnTo>
                <a:lnTo>
                  <a:pt x="1056132" y="0"/>
                </a:lnTo>
                <a:lnTo>
                  <a:pt x="1508760" y="0"/>
                </a:lnTo>
                <a:lnTo>
                  <a:pt x="1676400" y="0"/>
                </a:lnTo>
                <a:cubicBezTo>
                  <a:pt x="1750441" y="0"/>
                  <a:pt x="1810512" y="60071"/>
                  <a:pt x="1810512" y="134112"/>
                </a:cubicBezTo>
                <a:lnTo>
                  <a:pt x="1810512" y="134112"/>
                </a:lnTo>
                <a:lnTo>
                  <a:pt x="2064385" y="99949"/>
                </a:lnTo>
                <a:lnTo>
                  <a:pt x="1810512" y="335280"/>
                </a:lnTo>
                <a:lnTo>
                  <a:pt x="1810512" y="670560"/>
                </a:lnTo>
                <a:cubicBezTo>
                  <a:pt x="1810512" y="744601"/>
                  <a:pt x="1750441" y="804672"/>
                  <a:pt x="1676400" y="804672"/>
                </a:cubicBezTo>
                <a:lnTo>
                  <a:pt x="1508760" y="804672"/>
                </a:lnTo>
                <a:lnTo>
                  <a:pt x="1056132" y="804672"/>
                </a:lnTo>
                <a:lnTo>
                  <a:pt x="1056132" y="804672"/>
                </a:lnTo>
                <a:lnTo>
                  <a:pt x="134112" y="804672"/>
                </a:lnTo>
                <a:cubicBezTo>
                  <a:pt x="60071" y="804672"/>
                  <a:pt x="0" y="744601"/>
                  <a:pt x="0" y="670560"/>
                </a:cubicBezTo>
                <a:lnTo>
                  <a:pt x="0" y="335280"/>
                </a:lnTo>
                <a:lnTo>
                  <a:pt x="0" y="134112"/>
                </a:lnTo>
                <a:lnTo>
                  <a:pt x="0" y="134112"/>
                </a:lnTo>
                <a:close/>
              </a:path>
            </a:pathLst>
          </a:custGeom>
          <a:solidFill>
            <a:srgbClr val="FFFFFF"/>
          </a:solidFill>
        </p:spPr>
        <p:txBody>
          <a:bodyPr wrap="square" lIns="0" tIns="0" rIns="0" bIns="0" rtlCol="0">
            <a:noAutofit/>
          </a:bodyPr>
          <a:lstStyle/>
          <a:p>
            <a:endParaRPr/>
          </a:p>
        </p:txBody>
      </p:sp>
      <p:sp>
        <p:nvSpPr>
          <p:cNvPr id="13" name="object 42"/>
          <p:cNvSpPr/>
          <p:nvPr/>
        </p:nvSpPr>
        <p:spPr>
          <a:xfrm>
            <a:off x="3201992" y="4413433"/>
            <a:ext cx="2093341" cy="833628"/>
          </a:xfrm>
          <a:custGeom>
            <a:avLst/>
            <a:gdLst/>
            <a:ahLst/>
            <a:cxnLst/>
            <a:rect l="l" t="t" r="r" b="b"/>
            <a:pathLst>
              <a:path w="2093341" h="833628">
                <a:moveTo>
                  <a:pt x="14478" y="148590"/>
                </a:moveTo>
                <a:cubicBezTo>
                  <a:pt x="14478" y="74549"/>
                  <a:pt x="74549" y="14478"/>
                  <a:pt x="148590" y="14478"/>
                </a:cubicBezTo>
                <a:lnTo>
                  <a:pt x="1070610" y="14478"/>
                </a:lnTo>
                <a:lnTo>
                  <a:pt x="1070610" y="14478"/>
                </a:lnTo>
                <a:lnTo>
                  <a:pt x="1523238" y="14478"/>
                </a:lnTo>
                <a:lnTo>
                  <a:pt x="1690878" y="14478"/>
                </a:lnTo>
                <a:cubicBezTo>
                  <a:pt x="1764919" y="14478"/>
                  <a:pt x="1824990" y="74549"/>
                  <a:pt x="1824990" y="148590"/>
                </a:cubicBezTo>
                <a:lnTo>
                  <a:pt x="1824990" y="148590"/>
                </a:lnTo>
                <a:lnTo>
                  <a:pt x="2078863" y="114427"/>
                </a:lnTo>
                <a:lnTo>
                  <a:pt x="1824990" y="349758"/>
                </a:lnTo>
                <a:lnTo>
                  <a:pt x="1824990" y="685038"/>
                </a:lnTo>
                <a:cubicBezTo>
                  <a:pt x="1824990" y="759079"/>
                  <a:pt x="1764919" y="819150"/>
                  <a:pt x="1690878" y="819150"/>
                </a:cubicBezTo>
                <a:lnTo>
                  <a:pt x="1523238" y="819150"/>
                </a:lnTo>
                <a:lnTo>
                  <a:pt x="1070610" y="819150"/>
                </a:lnTo>
                <a:lnTo>
                  <a:pt x="1070610" y="819150"/>
                </a:lnTo>
                <a:lnTo>
                  <a:pt x="148590" y="819150"/>
                </a:lnTo>
                <a:cubicBezTo>
                  <a:pt x="74549" y="819150"/>
                  <a:pt x="14478" y="759079"/>
                  <a:pt x="14478" y="685038"/>
                </a:cubicBezTo>
                <a:lnTo>
                  <a:pt x="14478" y="349758"/>
                </a:lnTo>
                <a:lnTo>
                  <a:pt x="14478" y="148590"/>
                </a:lnTo>
                <a:lnTo>
                  <a:pt x="14478" y="148590"/>
                </a:lnTo>
                <a:close/>
              </a:path>
            </a:pathLst>
          </a:custGeom>
          <a:ln w="28956">
            <a:solidFill>
              <a:srgbClr val="141A21"/>
            </a:solidFill>
          </a:ln>
        </p:spPr>
        <p:txBody>
          <a:bodyPr wrap="square" lIns="0" tIns="0" rIns="0" bIns="0" rtlCol="0">
            <a:noAutofit/>
          </a:bodyPr>
          <a:lstStyle/>
          <a:p>
            <a:endParaRPr/>
          </a:p>
        </p:txBody>
      </p:sp>
      <p:sp>
        <p:nvSpPr>
          <p:cNvPr id="14" name="text 1"/>
          <p:cNvSpPr txBox="1"/>
          <p:nvPr/>
        </p:nvSpPr>
        <p:spPr>
          <a:xfrm>
            <a:off x="3444875" y="4573905"/>
            <a:ext cx="1440180" cy="512445"/>
          </a:xfrm>
          <a:prstGeom prst="rect">
            <a:avLst/>
          </a:prstGeom>
        </p:spPr>
        <p:txBody>
          <a:bodyPr vert="horz" wrap="square" lIns="0" tIns="0" rIns="0" bIns="0" rtlCol="0">
            <a:spAutoFit/>
          </a:bodyPr>
          <a:lstStyle/>
          <a:p>
            <a:pPr marL="0">
              <a:lnSpc>
                <a:spcPct val="100000"/>
              </a:lnSpc>
            </a:pPr>
            <a:r>
              <a:rPr lang="zh-CN" sz="1670" spc="10" dirty="0">
                <a:latin typeface="Comic Sans MS" panose="030F0702030302020204"/>
                <a:cs typeface="Comic Sans MS" panose="030F0702030302020204"/>
              </a:rPr>
              <a:t>好的，订单生成中</a:t>
            </a:r>
            <a:r>
              <a:rPr lang="en-US" altLang="zh-CN" sz="1670" spc="10" dirty="0">
                <a:latin typeface="Comic Sans MS" panose="030F0702030302020204"/>
                <a:cs typeface="Comic Sans MS" panose="030F0702030302020204"/>
              </a:rPr>
              <a:t>...</a:t>
            </a:r>
          </a:p>
        </p:txBody>
      </p:sp>
      <p:pic>
        <p:nvPicPr>
          <p:cNvPr id="1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740" y="3675054"/>
            <a:ext cx="1107948" cy="987552"/>
          </a:xfrm>
          <a:prstGeom prst="rect">
            <a:avLst/>
          </a:prstGeom>
        </p:spPr>
      </p:pic>
      <p:pic>
        <p:nvPicPr>
          <p:cNvPr id="1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740" y="2608255"/>
            <a:ext cx="1107948" cy="987552"/>
          </a:xfrm>
          <a:prstGeom prst="rect">
            <a:avLst/>
          </a:prstGeom>
        </p:spPr>
      </p:pic>
      <p:pic>
        <p:nvPicPr>
          <p:cNvPr id="17"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8172" y="3939469"/>
            <a:ext cx="2362962" cy="2093214"/>
          </a:xfrm>
          <a:prstGeom prst="rect">
            <a:avLst/>
          </a:prstGeom>
        </p:spPr>
      </p:pic>
      <p:pic>
        <p:nvPicPr>
          <p:cNvPr id="18"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0745" y="3682674"/>
            <a:ext cx="1177290" cy="926592"/>
          </a:xfrm>
          <a:prstGeom prst="rect">
            <a:avLst/>
          </a:prstGeom>
        </p:spPr>
      </p:pic>
      <p:pic>
        <p:nvPicPr>
          <p:cNvPr id="19"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7342" y="3115747"/>
            <a:ext cx="766572" cy="603504"/>
          </a:xfrm>
          <a:prstGeom prst="rect">
            <a:avLst/>
          </a:prstGeom>
        </p:spPr>
      </p:pic>
      <p:pic>
        <p:nvPicPr>
          <p:cNvPr id="2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8218" y="2765227"/>
            <a:ext cx="464819" cy="365759"/>
          </a:xfrm>
          <a:prstGeom prst="rect">
            <a:avLst/>
          </a:prstGeom>
        </p:spPr>
      </p:pic>
      <p:pic>
        <p:nvPicPr>
          <p:cNvPr id="21"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8116" y="2948107"/>
            <a:ext cx="1143000" cy="1143000"/>
          </a:xfrm>
          <a:prstGeom prst="rect">
            <a:avLst/>
          </a:prstGeom>
        </p:spPr>
      </p:pic>
      <p:sp>
        <p:nvSpPr>
          <p:cNvPr id="22" name="text 1"/>
          <p:cNvSpPr txBox="1"/>
          <p:nvPr/>
        </p:nvSpPr>
        <p:spPr>
          <a:xfrm>
            <a:off x="1419674" y="5789835"/>
            <a:ext cx="1001789" cy="283180"/>
          </a:xfrm>
          <a:prstGeom prst="rect">
            <a:avLst/>
          </a:prstGeom>
        </p:spPr>
        <p:txBody>
          <a:bodyPr vert="horz" wrap="none" lIns="0" tIns="0" rIns="0" bIns="0" rtlCol="0">
            <a:spAutoFit/>
          </a:bodyPr>
          <a:lstStyle/>
          <a:p>
            <a:pPr marL="0">
              <a:lnSpc>
                <a:spcPct val="100000"/>
              </a:lnSpc>
            </a:pPr>
            <a:r>
              <a:rPr sz="2000" spc="10" dirty="0">
                <a:latin typeface="Arial" panose="020B0604020202020204"/>
                <a:cs typeface="Arial" panose="020B0604020202020204"/>
              </a:rPr>
              <a:t>Attacker</a:t>
            </a:r>
            <a:endParaRPr sz="2000">
              <a:latin typeface="Arial" panose="020B0604020202020204"/>
              <a:cs typeface="Arial" panose="020B0604020202020204"/>
            </a:endParaRPr>
          </a:p>
        </p:txBody>
      </p:sp>
      <p:sp>
        <p:nvSpPr>
          <p:cNvPr id="23" name="text 1"/>
          <p:cNvSpPr txBox="1"/>
          <p:nvPr/>
        </p:nvSpPr>
        <p:spPr>
          <a:xfrm>
            <a:off x="5239072" y="5789835"/>
            <a:ext cx="1650872" cy="283180"/>
          </a:xfrm>
          <a:prstGeom prst="rect">
            <a:avLst/>
          </a:prstGeom>
        </p:spPr>
        <p:txBody>
          <a:bodyPr vert="horz" wrap="none" lIns="0" tIns="0" rIns="0" bIns="0" rtlCol="0">
            <a:spAutoFit/>
          </a:bodyPr>
          <a:lstStyle/>
          <a:p>
            <a:pPr marL="0">
              <a:lnSpc>
                <a:spcPct val="100000"/>
              </a:lnSpc>
            </a:pPr>
            <a:r>
              <a:rPr sz="2000" spc="10" dirty="0">
                <a:latin typeface="Arial" panose="020B0604020202020204"/>
                <a:cs typeface="Arial" panose="020B0604020202020204"/>
              </a:rPr>
              <a:t>Amazon Echo</a:t>
            </a:r>
            <a:endParaRPr sz="2000">
              <a:latin typeface="Arial" panose="020B0604020202020204"/>
              <a:cs typeface="Arial" panose="020B0604020202020204"/>
            </a:endParaRPr>
          </a:p>
        </p:txBody>
      </p:sp>
      <p:sp>
        <p:nvSpPr>
          <p:cNvPr id="25" name="内容占位符 23"/>
          <p:cNvSpPr>
            <a:spLocks noGrp="1"/>
          </p:cNvSpPr>
          <p:nvPr/>
        </p:nvSpPr>
        <p:spPr>
          <a:xfrm>
            <a:off x="847670" y="1543523"/>
            <a:ext cx="7392670" cy="6235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buFont typeface="Arial" panose="020B0604020202020204" pitchFamily="34" charset="0"/>
              <a:buNone/>
            </a:pPr>
            <a:r>
              <a:rPr lang="zh-CN" sz="2400" b="1" dirty="0"/>
              <a:t>攻击行为</a:t>
            </a:r>
            <a:r>
              <a:rPr lang="en-US" altLang="zh-CN" sz="2400" b="1" dirty="0"/>
              <a:t>I</a:t>
            </a:r>
            <a:r>
              <a:rPr lang="zh-CN" altLang="en-US" sz="2400" b="1" dirty="0"/>
              <a:t>：伪造订单</a:t>
            </a:r>
          </a:p>
        </p:txBody>
      </p:sp>
      <p:sp>
        <p:nvSpPr>
          <p:cNvPr id="26" name="灯片编号占位符 3">
            <a:extLst>
              <a:ext uri="{FF2B5EF4-FFF2-40B4-BE49-F238E27FC236}">
                <a16:creationId xmlns:a16="http://schemas.microsoft.com/office/drawing/2014/main" id="{D494518D-48DD-4C1F-9E3A-972CAA8A7B5B}"/>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214</a:t>
            </a:fld>
            <a:endParaRPr kumimoji="1" lang="zh-CN" altLang="en-US" dirty="0"/>
          </a:p>
        </p:txBody>
      </p:sp>
      <p:sp>
        <p:nvSpPr>
          <p:cNvPr id="27" name="日期占位符 9">
            <a:extLst>
              <a:ext uri="{FF2B5EF4-FFF2-40B4-BE49-F238E27FC236}">
                <a16:creationId xmlns:a16="http://schemas.microsoft.com/office/drawing/2014/main" id="{DB8FBE23-1D13-40C3-9389-75E072AFEEA2}"/>
              </a:ext>
            </a:extLst>
          </p:cNvPr>
          <p:cNvSpPr>
            <a:spLocks noGrp="1"/>
          </p:cNvSpPr>
          <p:nvPr>
            <p:ph type="dt" sz="half" idx="10"/>
          </p:nvPr>
        </p:nvSpPr>
        <p:spPr>
          <a:xfrm>
            <a:off x="223768" y="6489303"/>
            <a:ext cx="2743200" cy="365125"/>
          </a:xfrm>
        </p:spPr>
        <p:txBody>
          <a:bodyPr/>
          <a:lstStyle/>
          <a:p>
            <a:r>
              <a:rPr kumimoji="1" lang="en-US" altLang="zh-CN" dirty="0"/>
              <a:t>8.8.2  </a:t>
            </a:r>
            <a:r>
              <a:rPr kumimoji="1" lang="zh-CN" altLang="en-US" dirty="0"/>
              <a:t>物联网安全</a:t>
            </a:r>
          </a:p>
        </p:txBody>
      </p:sp>
      <p:pic>
        <p:nvPicPr>
          <p:cNvPr id="5" name="图片 4">
            <a:extLst>
              <a:ext uri="{FF2B5EF4-FFF2-40B4-BE49-F238E27FC236}">
                <a16:creationId xmlns:a16="http://schemas.microsoft.com/office/drawing/2014/main" id="{FA912E42-8AFB-4F99-9440-817A06937716}"/>
              </a:ext>
            </a:extLst>
          </p:cNvPr>
          <p:cNvPicPr>
            <a:picLocks noChangeAspect="1"/>
          </p:cNvPicPr>
          <p:nvPr/>
        </p:nvPicPr>
        <p:blipFill rotWithShape="1">
          <a:blip r:embed="rId9"/>
          <a:srcRect t="2587" b="1"/>
          <a:stretch/>
        </p:blipFill>
        <p:spPr>
          <a:xfrm>
            <a:off x="224510" y="1660499"/>
            <a:ext cx="11534632" cy="4584747"/>
          </a:xfrm>
          <a:prstGeom prst="rect">
            <a:avLst/>
          </a:prstGeom>
          <a:solidFill>
            <a:schemeClr val="bg1"/>
          </a:solidFill>
        </p:spPr>
      </p:pic>
      <p:pic>
        <p:nvPicPr>
          <p:cNvPr id="3" name="图片 2">
            <a:extLst>
              <a:ext uri="{FF2B5EF4-FFF2-40B4-BE49-F238E27FC236}">
                <a16:creationId xmlns:a16="http://schemas.microsoft.com/office/drawing/2014/main" id="{0F431A1A-07FE-4A53-808C-1A913EDCE7AA}"/>
              </a:ext>
            </a:extLst>
          </p:cNvPr>
          <p:cNvPicPr>
            <a:picLocks noChangeAspect="1"/>
          </p:cNvPicPr>
          <p:nvPr/>
        </p:nvPicPr>
        <p:blipFill rotWithShape="1">
          <a:blip r:embed="rId10"/>
          <a:srcRect l="1" r="-6400"/>
          <a:stretch/>
        </p:blipFill>
        <p:spPr>
          <a:xfrm>
            <a:off x="231768" y="1691962"/>
            <a:ext cx="11423141" cy="4554107"/>
          </a:xfrm>
          <a:prstGeom prst="rect">
            <a:avLst/>
          </a:prstGeom>
          <a:solidFill>
            <a:schemeClr val="bg1"/>
          </a:solidFill>
        </p:spPr>
      </p:pic>
      <p:sp>
        <p:nvSpPr>
          <p:cNvPr id="28" name="文本框 27">
            <a:extLst>
              <a:ext uri="{FF2B5EF4-FFF2-40B4-BE49-F238E27FC236}">
                <a16:creationId xmlns:a16="http://schemas.microsoft.com/office/drawing/2014/main" id="{9EF1F6FC-CC46-44D5-930B-21FB72811FB0}"/>
              </a:ext>
            </a:extLst>
          </p:cNvPr>
          <p:cNvSpPr txBox="1"/>
          <p:nvPr/>
        </p:nvSpPr>
        <p:spPr>
          <a:xfrm>
            <a:off x="2255364" y="6589118"/>
            <a:ext cx="8934252" cy="265310"/>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zh-CN" altLang="en-US" dirty="0"/>
              <a:t>引自：</a:t>
            </a:r>
            <a:r>
              <a:rPr lang="en-US" altLang="zh-CN" dirty="0"/>
              <a:t>G. Zhang, et al., </a:t>
            </a:r>
            <a:r>
              <a:rPr lang="en-US" altLang="zh-CN" dirty="0" err="1"/>
              <a:t>DolphinAttack</a:t>
            </a:r>
            <a:r>
              <a:rPr lang="en-US" altLang="zh-CN" dirty="0"/>
              <a:t>: Inaudible Voice Commands,” ACM CCS 2017</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zh-CN" dirty="0"/>
              <a:t>应急响应的定义及对象</a:t>
            </a:r>
          </a:p>
        </p:txBody>
      </p:sp>
      <p:sp>
        <p:nvSpPr>
          <p:cNvPr id="3" name="内容占位符 2"/>
          <p:cNvSpPr>
            <a:spLocks noGrp="1"/>
          </p:cNvSpPr>
          <p:nvPr>
            <p:ph idx="1"/>
          </p:nvPr>
        </p:nvSpPr>
        <p:spPr>
          <a:xfrm>
            <a:off x="838200" y="1417272"/>
            <a:ext cx="10515600" cy="5131205"/>
          </a:xfrm>
        </p:spPr>
        <p:txBody>
          <a:bodyPr>
            <a:normAutofit/>
          </a:bodyPr>
          <a:lstStyle/>
          <a:p>
            <a:pPr>
              <a:lnSpc>
                <a:spcPct val="120000"/>
              </a:lnSpc>
            </a:pPr>
            <a:r>
              <a:rPr kumimoji="1" lang="zh-CN" altLang="en-US" dirty="0"/>
              <a:t>定义</a:t>
            </a:r>
          </a:p>
          <a:p>
            <a:pPr marL="0" lvl="1" indent="0">
              <a:lnSpc>
                <a:spcPct val="120000"/>
              </a:lnSpc>
              <a:buNone/>
            </a:pPr>
            <a:r>
              <a:rPr lang="zh-CN" altLang="en-US" sz="2000" dirty="0">
                <a:sym typeface="+mn-ea"/>
              </a:rPr>
              <a:t>组织为了应对突发</a:t>
            </a:r>
            <a:r>
              <a:rPr lang="en-US" altLang="zh-CN" sz="2000" dirty="0">
                <a:sym typeface="+mn-ea"/>
              </a:rPr>
              <a:t>/</a:t>
            </a:r>
            <a:r>
              <a:rPr lang="zh-CN" altLang="en-US" sz="2000" dirty="0">
                <a:sym typeface="+mn-ea"/>
              </a:rPr>
              <a:t>重大信息安全事件的发生所做的准备，已及在事件发生后所采取的的措施。</a:t>
            </a:r>
          </a:p>
          <a:p>
            <a:pPr marL="0" lvl="1" indent="0">
              <a:lnSpc>
                <a:spcPct val="120000"/>
              </a:lnSpc>
              <a:buNone/>
            </a:pPr>
            <a:r>
              <a:rPr lang="en-US" altLang="zh-CN" sz="2000" dirty="0">
                <a:sym typeface="+mn-ea"/>
              </a:rPr>
              <a:t>——</a:t>
            </a:r>
            <a:r>
              <a:rPr lang="zh-CN" altLang="en-US" sz="2000" dirty="0">
                <a:solidFill>
                  <a:srgbClr val="FF0000"/>
                </a:solidFill>
                <a:sym typeface="+mn-ea"/>
              </a:rPr>
              <a:t>（</a:t>
            </a:r>
            <a:r>
              <a:rPr lang="zh-CN" altLang="en-US" sz="2000" b="1" dirty="0">
                <a:solidFill>
                  <a:srgbClr val="FF0000"/>
                </a:solidFill>
                <a:sym typeface="+mn-ea"/>
              </a:rPr>
              <a:t>信息安全应急响应计划规范</a:t>
            </a:r>
            <a:r>
              <a:rPr lang="en-US" altLang="zh-CN" sz="2000" b="1" dirty="0">
                <a:solidFill>
                  <a:srgbClr val="FF0000"/>
                </a:solidFill>
                <a:sym typeface="+mn-ea"/>
              </a:rPr>
              <a:t>GB/T 24363-2009</a:t>
            </a:r>
            <a:r>
              <a:rPr lang="zh-CN" altLang="en-US" sz="2000" dirty="0">
                <a:solidFill>
                  <a:srgbClr val="FF0000"/>
                </a:solidFill>
                <a:sym typeface="+mn-ea"/>
              </a:rPr>
              <a:t>）</a:t>
            </a:r>
            <a:endParaRPr lang="zh-CN" altLang="en-US" sz="2000" dirty="0">
              <a:solidFill>
                <a:srgbClr val="FF0000"/>
              </a:solidFill>
              <a:latin typeface="微软雅黑" panose="020B0503020204020204" pitchFamily="34" charset="-122"/>
              <a:ea typeface="微软雅黑" panose="020B0503020204020204" pitchFamily="34" charset="-122"/>
              <a:sym typeface="+mn-ea"/>
            </a:endParaRPr>
          </a:p>
          <a:p>
            <a:pPr>
              <a:lnSpc>
                <a:spcPct val="120000"/>
              </a:lnSpc>
            </a:pPr>
            <a:r>
              <a:rPr kumimoji="1" lang="zh-CN" altLang="en-US" dirty="0"/>
              <a:t>对象</a:t>
            </a:r>
          </a:p>
          <a:p>
            <a:pPr marL="0" indent="0">
              <a:lnSpc>
                <a:spcPct val="120000"/>
              </a:lnSpc>
              <a:buNone/>
            </a:pPr>
            <a:r>
              <a:rPr lang="zh-CN" altLang="en-US" sz="2000" dirty="0">
                <a:sym typeface="+mn-ea"/>
              </a:rPr>
              <a:t>是指针对信息系统所存储、传输、处理的信息的安全事件。</a:t>
            </a:r>
          </a:p>
          <a:p>
            <a:pPr marL="0" indent="0">
              <a:lnSpc>
                <a:spcPct val="120000"/>
              </a:lnSpc>
              <a:buNone/>
            </a:pPr>
            <a:r>
              <a:rPr lang="en-US" altLang="zh-CN" sz="2000" dirty="0">
                <a:sym typeface="+mn-ea"/>
              </a:rPr>
              <a:t>——</a:t>
            </a:r>
            <a:r>
              <a:rPr lang="zh-CN" altLang="en-US" sz="2000" dirty="0">
                <a:solidFill>
                  <a:srgbClr val="FF0000"/>
                </a:solidFill>
                <a:sym typeface="+mn-ea"/>
              </a:rPr>
              <a:t>（</a:t>
            </a:r>
            <a:r>
              <a:rPr lang="zh-CN" altLang="en-US" sz="2000" b="1" dirty="0">
                <a:solidFill>
                  <a:srgbClr val="FF0000"/>
                </a:solidFill>
                <a:sym typeface="+mn-ea"/>
              </a:rPr>
              <a:t>信息系统等保体系框架</a:t>
            </a:r>
            <a:r>
              <a:rPr lang="en-US" altLang="zh-CN" sz="2000" b="1" dirty="0">
                <a:solidFill>
                  <a:srgbClr val="FF0000"/>
                </a:solidFill>
                <a:sym typeface="+mn-ea"/>
              </a:rPr>
              <a:t>GA/T 708-2007</a:t>
            </a:r>
            <a:r>
              <a:rPr lang="zh-CN" altLang="en-US" sz="2000" dirty="0">
                <a:solidFill>
                  <a:srgbClr val="FF0000"/>
                </a:solidFill>
                <a:sym typeface="+mn-ea"/>
              </a:rPr>
              <a:t>）</a:t>
            </a:r>
            <a:endParaRPr lang="zh-CN" altLang="en-US" sz="2000" dirty="0"/>
          </a:p>
          <a:p>
            <a:pPr>
              <a:lnSpc>
                <a:spcPct val="120000"/>
              </a:lnSpc>
            </a:pPr>
            <a:r>
              <a:rPr kumimoji="1" lang="zh-CN" altLang="en-US" dirty="0">
                <a:sym typeface="+mn-ea"/>
              </a:rPr>
              <a:t>产生背景</a:t>
            </a:r>
          </a:p>
          <a:p>
            <a:pPr lvl="1">
              <a:lnSpc>
                <a:spcPct val="120000"/>
              </a:lnSpc>
            </a:pPr>
            <a:endParaRPr lang="zh-CN" altLang="en-US" sz="2000" dirty="0">
              <a:sym typeface="+mn-ea"/>
            </a:endParaRPr>
          </a:p>
        </p:txBody>
      </p:sp>
      <p:sp>
        <p:nvSpPr>
          <p:cNvPr id="4" name="灯片编号占位符 3"/>
          <p:cNvSpPr>
            <a:spLocks noGrp="1"/>
          </p:cNvSpPr>
          <p:nvPr>
            <p:ph type="sldNum" sz="quarter" idx="12"/>
          </p:nvPr>
        </p:nvSpPr>
        <p:spPr>
          <a:xfrm>
            <a:off x="9346764" y="6485887"/>
            <a:ext cx="2743200" cy="365125"/>
          </a:xfrm>
        </p:spPr>
        <p:txBody>
          <a:bodyPr/>
          <a:lstStyle/>
          <a:p>
            <a:fld id="{8D4D1E41-7A09-AB4A-A4E1-09765ADA2698}" type="slidenum">
              <a:rPr kumimoji="1" lang="zh-CN" altLang="en-US" smtClean="0"/>
              <a:t>215</a:t>
            </a:fld>
            <a:endParaRPr kumimoji="1" lang="zh-CN" altLang="en-US" dirty="0"/>
          </a:p>
        </p:txBody>
      </p:sp>
      <p:sp>
        <p:nvSpPr>
          <p:cNvPr id="11" name="文本框 10"/>
          <p:cNvSpPr txBox="1"/>
          <p:nvPr/>
        </p:nvSpPr>
        <p:spPr>
          <a:xfrm>
            <a:off x="231176" y="6565033"/>
            <a:ext cx="1809515"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en-US" altLang="zh-CN" dirty="0"/>
              <a:t>8.8.3 </a:t>
            </a:r>
            <a:r>
              <a:rPr lang="zh-CN" altLang="en-US" dirty="0"/>
              <a:t>应急响应</a:t>
            </a:r>
          </a:p>
        </p:txBody>
      </p:sp>
      <p:sp>
        <p:nvSpPr>
          <p:cNvPr id="7" name="TextBox 23">
            <a:extLst>
              <a:ext uri="{FF2B5EF4-FFF2-40B4-BE49-F238E27FC236}">
                <a16:creationId xmlns:a16="http://schemas.microsoft.com/office/drawing/2014/main" id="{D3F7C75C-DE9A-4857-8B43-5F9184AADAF7}"/>
              </a:ext>
            </a:extLst>
          </p:cNvPr>
          <p:cNvSpPr/>
          <p:nvPr/>
        </p:nvSpPr>
        <p:spPr>
          <a:xfrm>
            <a:off x="1659809" y="5233869"/>
            <a:ext cx="4644294" cy="874407"/>
          </a:xfrm>
          <a:prstGeom prst="rect">
            <a:avLst/>
          </a:prstGeom>
          <a:noFill/>
          <a:ln w="9525">
            <a:noFill/>
          </a:ln>
        </p:spPr>
        <p:txBody>
          <a:bodyPr wrap="square">
            <a:spAutoFit/>
          </a:bodyPr>
          <a:lstStyle/>
          <a:p>
            <a:pPr marL="0" indent="0">
              <a:lnSpc>
                <a:spcPct val="150000"/>
              </a:lnSpc>
              <a:buFont typeface="Arial" panose="020B0604020202090204"/>
              <a:buNone/>
            </a:pPr>
            <a:r>
              <a:rPr lang="en-US" altLang="zh-CN" b="1" dirty="0">
                <a:latin typeface="微软雅黑" panose="020B0503020204020204" pitchFamily="34" charset="-122"/>
                <a:ea typeface="微软雅黑" panose="020B0503020204020204" pitchFamily="34" charset="-122"/>
              </a:rPr>
              <a:t>1988</a:t>
            </a:r>
            <a:r>
              <a:rPr lang="zh-CN" altLang="en-US" b="1" dirty="0">
                <a:latin typeface="微软雅黑" panose="020B0503020204020204" pitchFamily="34" charset="-122"/>
                <a:ea typeface="微软雅黑" panose="020B0503020204020204" pitchFamily="34" charset="-122"/>
              </a:rPr>
              <a:t>年</a:t>
            </a:r>
            <a:r>
              <a:rPr lang="en-US" altLang="zh-CN" b="1" dirty="0">
                <a:latin typeface="微软雅黑" panose="020B0503020204020204" pitchFamily="34" charset="-122"/>
                <a:ea typeface="微软雅黑" panose="020B0503020204020204" pitchFamily="34" charset="-122"/>
              </a:rPr>
              <a:t>Morris</a:t>
            </a:r>
            <a:r>
              <a:rPr lang="zh-CN" altLang="en-US" b="1" dirty="0">
                <a:latin typeface="微软雅黑" panose="020B0503020204020204" pitchFamily="34" charset="-122"/>
                <a:ea typeface="微软雅黑" panose="020B0503020204020204" pitchFamily="34" charset="-122"/>
              </a:rPr>
              <a:t>蠕虫病毒事件爆发后，世界上第一个应急响应组织成立</a:t>
            </a:r>
            <a:r>
              <a:rPr lang="en-US" altLang="zh-CN" b="1" dirty="0">
                <a:latin typeface="微软雅黑" panose="020B0503020204020204" pitchFamily="34" charset="-122"/>
                <a:ea typeface="微软雅黑" panose="020B0503020204020204" pitchFamily="34" charset="-122"/>
              </a:rPr>
              <a:t>----CERT/CC</a:t>
            </a:r>
          </a:p>
        </p:txBody>
      </p:sp>
      <p:sp>
        <p:nvSpPr>
          <p:cNvPr id="8" name="Rectangle 250">
            <a:extLst>
              <a:ext uri="{FF2B5EF4-FFF2-40B4-BE49-F238E27FC236}">
                <a16:creationId xmlns:a16="http://schemas.microsoft.com/office/drawing/2014/main" id="{1EA99AC9-9333-425C-9A4D-84B20E5807C1}"/>
              </a:ext>
            </a:extLst>
          </p:cNvPr>
          <p:cNvSpPr/>
          <p:nvPr/>
        </p:nvSpPr>
        <p:spPr>
          <a:xfrm>
            <a:off x="1135934" y="5341509"/>
            <a:ext cx="504825" cy="198438"/>
          </a:xfrm>
          <a:prstGeom prst="rect">
            <a:avLst/>
          </a:prstGeom>
          <a:noFill/>
          <a:ln w="9525">
            <a:noFill/>
          </a:ln>
        </p:spPr>
        <p:txBody>
          <a:bodyPr wrap="none" lIns="0" tIns="0" rIns="0" bIns="0">
            <a:spAutoFit/>
          </a:bodyPr>
          <a:lstStyle/>
          <a:p>
            <a:pPr marL="0" indent="0">
              <a:buFont typeface="Arial" panose="020B0604020202090204"/>
              <a:buNone/>
            </a:pPr>
            <a:r>
              <a:rPr lang="en-US" altLang="zh-CN" sz="1300" dirty="0">
                <a:solidFill>
                  <a:srgbClr val="FF0000"/>
                </a:solidFill>
                <a:ea typeface="宋体" panose="02010600030101010101" pitchFamily="2" charset="-122"/>
              </a:rPr>
              <a:t>Morris</a:t>
            </a:r>
          </a:p>
        </p:txBody>
      </p:sp>
      <p:sp>
        <p:nvSpPr>
          <p:cNvPr id="9" name="Rectangle 251">
            <a:extLst>
              <a:ext uri="{FF2B5EF4-FFF2-40B4-BE49-F238E27FC236}">
                <a16:creationId xmlns:a16="http://schemas.microsoft.com/office/drawing/2014/main" id="{64681B3E-94DD-40E0-880B-A172B66D6DC7}"/>
              </a:ext>
            </a:extLst>
          </p:cNvPr>
          <p:cNvSpPr/>
          <p:nvPr/>
        </p:nvSpPr>
        <p:spPr>
          <a:xfrm>
            <a:off x="1154984" y="5533597"/>
            <a:ext cx="466725" cy="198437"/>
          </a:xfrm>
          <a:prstGeom prst="rect">
            <a:avLst/>
          </a:prstGeom>
          <a:noFill/>
          <a:ln w="9525">
            <a:noFill/>
          </a:ln>
        </p:spPr>
        <p:txBody>
          <a:bodyPr wrap="none" lIns="0" tIns="0" rIns="0" bIns="0">
            <a:spAutoFit/>
          </a:bodyPr>
          <a:lstStyle/>
          <a:p>
            <a:pPr marL="0" indent="0">
              <a:buFont typeface="Arial" panose="020B0604020202090204"/>
              <a:buNone/>
            </a:pPr>
            <a:r>
              <a:rPr lang="en-US" altLang="zh-CN" sz="1300">
                <a:solidFill>
                  <a:srgbClr val="FF0000"/>
                </a:solidFill>
                <a:ea typeface="宋体" panose="02010600030101010101" pitchFamily="2" charset="-122"/>
              </a:rPr>
              <a:t>Worm</a:t>
            </a:r>
          </a:p>
        </p:txBody>
      </p:sp>
      <p:sp>
        <p:nvSpPr>
          <p:cNvPr id="10" name="TextBox 25">
            <a:extLst>
              <a:ext uri="{FF2B5EF4-FFF2-40B4-BE49-F238E27FC236}">
                <a16:creationId xmlns:a16="http://schemas.microsoft.com/office/drawing/2014/main" id="{1FF68B2C-5D99-4F7A-A9CF-C711E7C34B52}"/>
              </a:ext>
            </a:extLst>
          </p:cNvPr>
          <p:cNvSpPr/>
          <p:nvPr/>
        </p:nvSpPr>
        <p:spPr>
          <a:xfrm>
            <a:off x="6375976" y="5195982"/>
            <a:ext cx="5227585" cy="1289905"/>
          </a:xfrm>
          <a:prstGeom prst="rect">
            <a:avLst/>
          </a:prstGeom>
          <a:noFill/>
          <a:ln w="9525">
            <a:noFill/>
          </a:ln>
        </p:spPr>
        <p:txBody>
          <a:bodyPr wrap="square">
            <a:spAutoFit/>
          </a:bodyPr>
          <a:lstStyle/>
          <a:p>
            <a:pPr marL="0" indent="0">
              <a:lnSpc>
                <a:spcPct val="150000"/>
              </a:lnSpc>
              <a:buFont typeface="Arial" panose="020B0604020202090204"/>
              <a:buNone/>
            </a:pPr>
            <a:r>
              <a:rPr lang="en-US" altLang="zh-CN" b="1" dirty="0">
                <a:latin typeface="微软雅黑" panose="020B0503020204020204" pitchFamily="34" charset="-122"/>
                <a:ea typeface="微软雅黑" panose="020B0503020204020204" pitchFamily="34" charset="-122"/>
              </a:rPr>
              <a:t>2000</a:t>
            </a:r>
            <a:r>
              <a:rPr lang="zh-CN" altLang="en-US" b="1" dirty="0">
                <a:latin typeface="微软雅黑" panose="020B0503020204020204" pitchFamily="34" charset="-122"/>
                <a:ea typeface="微软雅黑" panose="020B0503020204020204" pitchFamily="34" charset="-122"/>
              </a:rPr>
              <a:t>年</a:t>
            </a:r>
            <a:r>
              <a:rPr lang="en-US" altLang="zh-CN" b="1" dirty="0">
                <a:latin typeface="微软雅黑" panose="020B0503020204020204" pitchFamily="34" charset="-122"/>
                <a:ea typeface="微软雅黑" panose="020B0503020204020204" pitchFamily="34" charset="-122"/>
              </a:rPr>
              <a:t>10</a:t>
            </a:r>
            <a:r>
              <a:rPr lang="zh-CN" altLang="en-US" b="1" dirty="0">
                <a:latin typeface="微软雅黑" panose="020B0503020204020204" pitchFamily="34" charset="-122"/>
                <a:ea typeface="微软雅黑" panose="020B0503020204020204" pitchFamily="34" charset="-122"/>
              </a:rPr>
              <a:t>月份成立“国家计算机网络应急技术处理协调中心”，简称“国家互联网应急中心”，在</a:t>
            </a:r>
            <a:r>
              <a:rPr lang="en-US" altLang="zh-CN" b="1" dirty="0">
                <a:latin typeface="微软雅黑" panose="020B0503020204020204" pitchFamily="34" charset="-122"/>
                <a:ea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rPr>
              <a:t>个省成立分中心。</a:t>
            </a:r>
            <a:r>
              <a:rPr lang="en-US" altLang="zh-CN" b="1" dirty="0">
                <a:latin typeface="微软雅黑" panose="020B0503020204020204" pitchFamily="34" charset="-122"/>
                <a:ea typeface="微软雅黑" panose="020B0503020204020204" pitchFamily="34" charset="-122"/>
              </a:rPr>
              <a:t>http://www.cert.org.cn/</a:t>
            </a:r>
          </a:p>
        </p:txBody>
      </p:sp>
      <p:pic>
        <p:nvPicPr>
          <p:cNvPr id="12" name="Picture 2">
            <a:extLst>
              <a:ext uri="{FF2B5EF4-FFF2-40B4-BE49-F238E27FC236}">
                <a16:creationId xmlns:a16="http://schemas.microsoft.com/office/drawing/2014/main" id="{C81C08F1-9F12-41BB-B9E6-0AAFD9DCA36F}"/>
              </a:ext>
            </a:extLst>
          </p:cNvPr>
          <p:cNvPicPr>
            <a:picLocks noChangeAspect="1"/>
          </p:cNvPicPr>
          <p:nvPr/>
        </p:nvPicPr>
        <p:blipFill>
          <a:blip r:embed="rId3"/>
          <a:stretch>
            <a:fillRect/>
          </a:stretch>
        </p:blipFill>
        <p:spPr>
          <a:xfrm>
            <a:off x="6375976" y="4976229"/>
            <a:ext cx="4286250" cy="314325"/>
          </a:xfrm>
          <a:prstGeom prst="rect">
            <a:avLst/>
          </a:prstGeom>
          <a:noFill/>
          <a:ln w="9525">
            <a:noFill/>
          </a:ln>
        </p:spPr>
      </p:pic>
      <p:pic>
        <p:nvPicPr>
          <p:cNvPr id="1026" name="Picture 2" descr="CERT Coordination Center">
            <a:extLst>
              <a:ext uri="{FF2B5EF4-FFF2-40B4-BE49-F238E27FC236}">
                <a16:creationId xmlns:a16="http://schemas.microsoft.com/office/drawing/2014/main" id="{A04E9C37-D89A-4452-BC5A-9E90ADDD4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632" y="4880978"/>
            <a:ext cx="5048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ybersecurity and Infrastructure Security Agency CISA">
            <a:extLst>
              <a:ext uri="{FF2B5EF4-FFF2-40B4-BE49-F238E27FC236}">
                <a16:creationId xmlns:a16="http://schemas.microsoft.com/office/drawing/2014/main" id="{FFB20EEC-4D02-4546-962D-C1BBAE557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591" y="4861626"/>
            <a:ext cx="1677365" cy="5241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effectLst>
                  <a:outerShdw blurRad="38100" dist="38100" dir="2700000">
                    <a:srgbClr val="FFFFFF"/>
                  </a:outerShdw>
                </a:effectLst>
                <a:sym typeface="+mn-ea"/>
              </a:rPr>
              <a:t>我国信息安全应急响应管理体系</a:t>
            </a:r>
            <a:endParaRPr kumimoji="1" lang="zh-CN" altLang="en-US" dirty="0"/>
          </a:p>
        </p:txBody>
      </p:sp>
      <p:sp>
        <p:nvSpPr>
          <p:cNvPr id="3" name="内容占位符 2"/>
          <p:cNvSpPr>
            <a:spLocks noGrp="1"/>
          </p:cNvSpPr>
          <p:nvPr>
            <p:ph idx="1"/>
          </p:nvPr>
        </p:nvSpPr>
        <p:spPr>
          <a:xfrm>
            <a:off x="838200" y="1417272"/>
            <a:ext cx="10515600" cy="5131205"/>
          </a:xfrm>
        </p:spPr>
        <p:txBody>
          <a:bodyPr>
            <a:normAutofit/>
          </a:bodyPr>
          <a:lstStyle/>
          <a:p>
            <a:pPr marL="0" indent="0">
              <a:lnSpc>
                <a:spcPct val="120000"/>
              </a:lnSpc>
              <a:buNone/>
            </a:pPr>
            <a:endParaRPr kumimoji="1" lang="zh-CN" altLang="en-US" dirty="0">
              <a:sym typeface="+mn-ea"/>
            </a:endParaRPr>
          </a:p>
          <a:p>
            <a:pPr marL="457200" lvl="1" indent="0">
              <a:lnSpc>
                <a:spcPct val="120000"/>
              </a:lnSpc>
              <a:buNone/>
            </a:pPr>
            <a:endParaRPr kumimoji="1" lang="zh-CN" altLang="en-US" dirty="0"/>
          </a:p>
        </p:txBody>
      </p:sp>
      <p:pic>
        <p:nvPicPr>
          <p:cNvPr id="2117" name="Picture 3" descr="图片1"/>
          <p:cNvPicPr>
            <a:picLocks noChangeAspect="1"/>
          </p:cNvPicPr>
          <p:nvPr/>
        </p:nvPicPr>
        <p:blipFill>
          <a:blip r:embed="rId3"/>
          <a:stretch>
            <a:fillRect/>
          </a:stretch>
        </p:blipFill>
        <p:spPr>
          <a:xfrm>
            <a:off x="1962785" y="1461184"/>
            <a:ext cx="8019415" cy="4924425"/>
          </a:xfrm>
          <a:prstGeom prst="rect">
            <a:avLst/>
          </a:prstGeom>
          <a:noFill/>
          <a:ln w="9525">
            <a:noFill/>
          </a:ln>
        </p:spPr>
      </p:pic>
      <p:sp>
        <p:nvSpPr>
          <p:cNvPr id="7" name="灯片编号占位符 3">
            <a:extLst>
              <a:ext uri="{FF2B5EF4-FFF2-40B4-BE49-F238E27FC236}">
                <a16:creationId xmlns:a16="http://schemas.microsoft.com/office/drawing/2014/main" id="{618E60D8-E381-443B-AF4E-21868592E0D7}"/>
              </a:ext>
            </a:extLst>
          </p:cNvPr>
          <p:cNvSpPr>
            <a:spLocks noGrp="1"/>
          </p:cNvSpPr>
          <p:nvPr>
            <p:ph type="sldNum" sz="quarter" idx="12"/>
          </p:nvPr>
        </p:nvSpPr>
        <p:spPr>
          <a:xfrm>
            <a:off x="9448800" y="6556244"/>
            <a:ext cx="2743200" cy="301756"/>
          </a:xfrm>
        </p:spPr>
        <p:txBody>
          <a:bodyPr/>
          <a:lstStyle/>
          <a:p>
            <a:fld id="{8D4D1E41-7A09-AB4A-A4E1-09765ADA2698}" type="slidenum">
              <a:rPr kumimoji="1" lang="zh-CN" altLang="en-US" smtClean="0"/>
              <a:t>216</a:t>
            </a:fld>
            <a:endParaRPr kumimoji="1" lang="zh-CN" altLang="en-US" dirty="0"/>
          </a:p>
        </p:txBody>
      </p:sp>
      <p:sp>
        <p:nvSpPr>
          <p:cNvPr id="8" name="文本框 7">
            <a:extLst>
              <a:ext uri="{FF2B5EF4-FFF2-40B4-BE49-F238E27FC236}">
                <a16:creationId xmlns:a16="http://schemas.microsoft.com/office/drawing/2014/main" id="{5D35772A-E2C5-4615-9796-AD3C6EF7DCE1}"/>
              </a:ext>
            </a:extLst>
          </p:cNvPr>
          <p:cNvSpPr txBox="1"/>
          <p:nvPr/>
        </p:nvSpPr>
        <p:spPr>
          <a:xfrm>
            <a:off x="228685" y="6609049"/>
            <a:ext cx="1809515"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en-US" altLang="zh-CN" dirty="0"/>
              <a:t>8.8.3 </a:t>
            </a:r>
            <a:r>
              <a:rPr lang="zh-CN" altLang="en-US" dirty="0"/>
              <a:t>应急响应</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CNCERT/CC</a:t>
            </a:r>
            <a:r>
              <a:rPr lang="zh-CN" altLang="en-US">
                <a:sym typeface="+mn-ea"/>
              </a:rPr>
              <a:t>的职能</a:t>
            </a:r>
            <a:endParaRPr kumimoji="1" lang="zh-CN" altLang="en-US" dirty="0"/>
          </a:p>
        </p:txBody>
      </p:sp>
      <p:sp>
        <p:nvSpPr>
          <p:cNvPr id="3" name="内容占位符 2"/>
          <p:cNvSpPr>
            <a:spLocks noGrp="1"/>
          </p:cNvSpPr>
          <p:nvPr>
            <p:ph idx="1"/>
          </p:nvPr>
        </p:nvSpPr>
        <p:spPr>
          <a:xfrm>
            <a:off x="838200" y="1417272"/>
            <a:ext cx="10515600" cy="5131205"/>
          </a:xfrm>
        </p:spPr>
        <p:txBody>
          <a:bodyPr>
            <a:normAutofit/>
          </a:bodyPr>
          <a:lstStyle/>
          <a:p>
            <a:pPr marL="0" indent="0">
              <a:lnSpc>
                <a:spcPct val="120000"/>
              </a:lnSpc>
              <a:buNone/>
            </a:pPr>
            <a:endParaRPr kumimoji="1" lang="zh-CN" altLang="en-US" dirty="0">
              <a:sym typeface="+mn-ea"/>
            </a:endParaRPr>
          </a:p>
          <a:p>
            <a:pPr marL="457200" lvl="1" indent="0">
              <a:lnSpc>
                <a:spcPct val="120000"/>
              </a:lnSpc>
              <a:buNone/>
            </a:pPr>
            <a:endParaRPr kumimoji="1" lang="zh-CN" altLang="en-US" dirty="0"/>
          </a:p>
        </p:txBody>
      </p:sp>
      <p:pic>
        <p:nvPicPr>
          <p:cNvPr id="2113" name="表格 5"/>
          <p:cNvPicPr>
            <a:picLocks noChangeAspect="1"/>
          </p:cNvPicPr>
          <p:nvPr/>
        </p:nvPicPr>
        <p:blipFill>
          <a:blip r:embed="rId3"/>
          <a:stretch>
            <a:fillRect/>
          </a:stretch>
        </p:blipFill>
        <p:spPr>
          <a:xfrm>
            <a:off x="1728106" y="1314301"/>
            <a:ext cx="8670077" cy="5429399"/>
          </a:xfrm>
          <a:prstGeom prst="rect">
            <a:avLst/>
          </a:prstGeom>
          <a:noFill/>
          <a:ln w="9525">
            <a:noFill/>
          </a:ln>
        </p:spPr>
      </p:pic>
      <p:sp>
        <p:nvSpPr>
          <p:cNvPr id="7" name="灯片编号占位符 3">
            <a:extLst>
              <a:ext uri="{FF2B5EF4-FFF2-40B4-BE49-F238E27FC236}">
                <a16:creationId xmlns:a16="http://schemas.microsoft.com/office/drawing/2014/main" id="{EED4B8B0-DA91-4E42-83C4-A838F69BA190}"/>
              </a:ext>
            </a:extLst>
          </p:cNvPr>
          <p:cNvSpPr>
            <a:spLocks noGrp="1"/>
          </p:cNvSpPr>
          <p:nvPr>
            <p:ph type="sldNum" sz="quarter" idx="12"/>
          </p:nvPr>
        </p:nvSpPr>
        <p:spPr>
          <a:xfrm>
            <a:off x="9448800" y="6556244"/>
            <a:ext cx="2743200" cy="301756"/>
          </a:xfrm>
        </p:spPr>
        <p:txBody>
          <a:bodyPr/>
          <a:lstStyle/>
          <a:p>
            <a:fld id="{8D4D1E41-7A09-AB4A-A4E1-09765ADA2698}" type="slidenum">
              <a:rPr kumimoji="1" lang="zh-CN" altLang="en-US" smtClean="0"/>
              <a:t>217</a:t>
            </a:fld>
            <a:endParaRPr kumimoji="1" lang="zh-CN" altLang="en-US" dirty="0"/>
          </a:p>
        </p:txBody>
      </p:sp>
      <p:sp>
        <p:nvSpPr>
          <p:cNvPr id="9" name="文本框 8">
            <a:extLst>
              <a:ext uri="{FF2B5EF4-FFF2-40B4-BE49-F238E27FC236}">
                <a16:creationId xmlns:a16="http://schemas.microsoft.com/office/drawing/2014/main" id="{38F35440-64BE-42BF-8E53-63D834BE4F7F}"/>
              </a:ext>
            </a:extLst>
          </p:cNvPr>
          <p:cNvSpPr txBox="1"/>
          <p:nvPr/>
        </p:nvSpPr>
        <p:spPr>
          <a:xfrm>
            <a:off x="231176" y="6565033"/>
            <a:ext cx="1809515"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en-US" altLang="zh-CN" dirty="0"/>
              <a:t>8.8.3 </a:t>
            </a:r>
            <a:r>
              <a:rPr lang="zh-CN" altLang="en-US" dirty="0"/>
              <a:t>应急响应</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effectLst>
                  <a:outerShdw blurRad="38100" dist="38100" dir="2700000">
                    <a:srgbClr val="FFFFFF"/>
                  </a:outerShdw>
                </a:effectLst>
                <a:sym typeface="+mn-ea"/>
              </a:rPr>
              <a:t>信息安全应急响应法规标准</a:t>
            </a:r>
            <a:endParaRPr kumimoji="1" lang="zh-CN" altLang="zh-CN" dirty="0"/>
          </a:p>
        </p:txBody>
      </p:sp>
      <p:pic>
        <p:nvPicPr>
          <p:cNvPr id="2121" name="Picture 2"/>
          <p:cNvPicPr>
            <a:picLocks noChangeAspect="1"/>
          </p:cNvPicPr>
          <p:nvPr/>
        </p:nvPicPr>
        <p:blipFill>
          <a:blip r:embed="rId5"/>
          <a:stretch>
            <a:fillRect/>
          </a:stretch>
        </p:blipFill>
        <p:spPr>
          <a:xfrm>
            <a:off x="871855" y="1719898"/>
            <a:ext cx="5167313" cy="3816350"/>
          </a:xfrm>
          <a:prstGeom prst="rect">
            <a:avLst/>
          </a:prstGeom>
          <a:noFill/>
          <a:ln w="9525">
            <a:noFill/>
          </a:ln>
        </p:spPr>
      </p:pic>
      <p:pic>
        <p:nvPicPr>
          <p:cNvPr id="2122" name="Picture 3"/>
          <p:cNvPicPr>
            <a:picLocks noChangeAspect="1"/>
          </p:cNvPicPr>
          <p:nvPr/>
        </p:nvPicPr>
        <p:blipFill>
          <a:blip r:embed="rId6"/>
          <a:stretch>
            <a:fillRect/>
          </a:stretch>
        </p:blipFill>
        <p:spPr>
          <a:xfrm>
            <a:off x="2202180" y="1288098"/>
            <a:ext cx="3313113" cy="4938712"/>
          </a:xfrm>
          <a:prstGeom prst="rect">
            <a:avLst/>
          </a:prstGeom>
          <a:noFill/>
          <a:ln w="9525">
            <a:noFill/>
          </a:ln>
        </p:spPr>
      </p:pic>
      <p:pic>
        <p:nvPicPr>
          <p:cNvPr id="2123" name="Picture 4"/>
          <p:cNvPicPr>
            <a:picLocks noChangeAspect="1"/>
          </p:cNvPicPr>
          <p:nvPr/>
        </p:nvPicPr>
        <p:blipFill>
          <a:blip r:embed="rId7"/>
          <a:stretch>
            <a:fillRect/>
          </a:stretch>
        </p:blipFill>
        <p:spPr>
          <a:xfrm>
            <a:off x="3570605" y="1288098"/>
            <a:ext cx="3411538" cy="4938712"/>
          </a:xfrm>
          <a:prstGeom prst="rect">
            <a:avLst/>
          </a:prstGeom>
          <a:noFill/>
          <a:ln w="9525">
            <a:noFill/>
          </a:ln>
        </p:spPr>
      </p:pic>
      <p:pic>
        <p:nvPicPr>
          <p:cNvPr id="2124" name="Picture 2"/>
          <p:cNvPicPr>
            <a:picLocks noChangeAspect="1"/>
          </p:cNvPicPr>
          <p:nvPr/>
        </p:nvPicPr>
        <p:blipFill>
          <a:blip r:embed="rId8"/>
          <a:stretch>
            <a:fillRect/>
          </a:stretch>
        </p:blipFill>
        <p:spPr>
          <a:xfrm>
            <a:off x="4939030" y="1288098"/>
            <a:ext cx="3422650" cy="4938712"/>
          </a:xfrm>
          <a:prstGeom prst="rect">
            <a:avLst/>
          </a:prstGeom>
          <a:noFill/>
          <a:ln w="9525">
            <a:noFill/>
          </a:ln>
        </p:spPr>
      </p:pic>
      <p:pic>
        <p:nvPicPr>
          <p:cNvPr id="2125" name="Picture 3"/>
          <p:cNvPicPr>
            <a:picLocks noChangeAspect="1"/>
          </p:cNvPicPr>
          <p:nvPr/>
        </p:nvPicPr>
        <p:blipFill>
          <a:blip r:embed="rId9"/>
          <a:stretch>
            <a:fillRect/>
          </a:stretch>
        </p:blipFill>
        <p:spPr>
          <a:xfrm>
            <a:off x="6307455" y="1288098"/>
            <a:ext cx="3373438" cy="4938712"/>
          </a:xfrm>
          <a:prstGeom prst="rect">
            <a:avLst/>
          </a:prstGeom>
          <a:noFill/>
          <a:ln w="9525">
            <a:noFill/>
          </a:ln>
        </p:spPr>
      </p:pic>
      <p:sp>
        <p:nvSpPr>
          <p:cNvPr id="10" name="灯片编号占位符 3">
            <a:extLst>
              <a:ext uri="{FF2B5EF4-FFF2-40B4-BE49-F238E27FC236}">
                <a16:creationId xmlns:a16="http://schemas.microsoft.com/office/drawing/2014/main" id="{34646B23-4496-444C-A330-FC878BA280B0}"/>
              </a:ext>
            </a:extLst>
          </p:cNvPr>
          <p:cNvSpPr>
            <a:spLocks noGrp="1"/>
          </p:cNvSpPr>
          <p:nvPr>
            <p:ph type="sldNum" sz="quarter" idx="12"/>
          </p:nvPr>
        </p:nvSpPr>
        <p:spPr>
          <a:xfrm>
            <a:off x="9448800" y="6520815"/>
            <a:ext cx="2743200" cy="337185"/>
          </a:xfrm>
        </p:spPr>
        <p:txBody>
          <a:bodyPr/>
          <a:lstStyle/>
          <a:p>
            <a:fld id="{8D4D1E41-7A09-AB4A-A4E1-09765ADA2698}" type="slidenum">
              <a:rPr kumimoji="1" lang="zh-CN" altLang="en-US" smtClean="0"/>
              <a:t>218</a:t>
            </a:fld>
            <a:endParaRPr kumimoji="1" lang="zh-CN" altLang="en-US" dirty="0"/>
          </a:p>
        </p:txBody>
      </p:sp>
      <p:graphicFrame>
        <p:nvGraphicFramePr>
          <p:cNvPr id="11" name="表格 10">
            <a:extLst>
              <a:ext uri="{FF2B5EF4-FFF2-40B4-BE49-F238E27FC236}">
                <a16:creationId xmlns:a16="http://schemas.microsoft.com/office/drawing/2014/main" id="{1461A292-7242-4608-AA31-05D0FF6C3279}"/>
              </a:ext>
            </a:extLst>
          </p:cNvPr>
          <p:cNvGraphicFramePr/>
          <p:nvPr>
            <p:custDataLst>
              <p:tags r:id="rId1"/>
            </p:custDataLst>
          </p:nvPr>
        </p:nvGraphicFramePr>
        <p:xfrm>
          <a:off x="1104583" y="2465388"/>
          <a:ext cx="8640763" cy="1997075"/>
        </p:xfrm>
        <a:graphic>
          <a:graphicData uri="http://schemas.openxmlformats.org/drawingml/2006/table">
            <a:tbl>
              <a:tblPr/>
              <a:tblGrid>
                <a:gridCol w="201612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2951163">
                  <a:extLst>
                    <a:ext uri="{9D8B030D-6E8A-4147-A177-3AD203B41FA5}">
                      <a16:colId xmlns:a16="http://schemas.microsoft.com/office/drawing/2014/main" val="20002"/>
                    </a:ext>
                  </a:extLst>
                </a:gridCol>
                <a:gridCol w="2736850">
                  <a:extLst>
                    <a:ext uri="{9D8B030D-6E8A-4147-A177-3AD203B41FA5}">
                      <a16:colId xmlns:a16="http://schemas.microsoft.com/office/drawing/2014/main" val="20003"/>
                    </a:ext>
                  </a:extLst>
                </a:gridCol>
              </a:tblGrid>
              <a:tr h="396875">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en-US" b="1">
                          <a:solidFill>
                            <a:srgbClr val="FFFFFF"/>
                          </a:solidFill>
                          <a:latin typeface="微软雅黑" panose="020B0503020204020204" pitchFamily="34" charset="-122"/>
                          <a:ea typeface="微软雅黑" panose="020B0503020204020204" pitchFamily="34" charset="-122"/>
                        </a:rPr>
                        <a:t>事件描述</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en-US" b="1">
                          <a:solidFill>
                            <a:srgbClr val="FFFFFF"/>
                          </a:solidFill>
                          <a:latin typeface="微软雅黑" panose="020B0503020204020204" pitchFamily="34" charset="-122"/>
                          <a:ea typeface="微软雅黑" panose="020B0503020204020204" pitchFamily="34" charset="-122"/>
                        </a:rPr>
                        <a:t>等级</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en-US" b="1" dirty="0">
                          <a:solidFill>
                            <a:srgbClr val="FFFFFF"/>
                          </a:solidFill>
                          <a:latin typeface="微软雅黑" panose="020B0503020204020204" pitchFamily="34" charset="-122"/>
                          <a:ea typeface="微软雅黑" panose="020B0503020204020204" pitchFamily="34" charset="-122"/>
                        </a:rPr>
                        <a:t>信息安全事件影响</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en-US" b="1">
                          <a:solidFill>
                            <a:srgbClr val="FFFFFF"/>
                          </a:solidFill>
                          <a:latin typeface="微软雅黑" panose="020B0503020204020204" pitchFamily="34" charset="-122"/>
                          <a:ea typeface="微软雅黑" panose="020B0503020204020204" pitchFamily="34" charset="-122"/>
                        </a:rPr>
                        <a:t>信息系统损害程度</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96875">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en-US">
                          <a:solidFill>
                            <a:srgbClr val="000000"/>
                          </a:solidFill>
                          <a:latin typeface="微软雅黑" panose="020B0503020204020204" pitchFamily="34" charset="-122"/>
                          <a:ea typeface="微软雅黑" panose="020B0503020204020204" pitchFamily="34" charset="-122"/>
                        </a:rPr>
                        <a:t>特别重大事件</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E1CB"/>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en-US" altLang="zh-CN">
                          <a:solidFill>
                            <a:srgbClr val="000000"/>
                          </a:solidFill>
                          <a:latin typeface="微软雅黑" panose="020B0503020204020204" pitchFamily="34" charset="-122"/>
                          <a:ea typeface="微软雅黑" panose="020B0503020204020204" pitchFamily="34" charset="-122"/>
                        </a:rPr>
                        <a:t>I</a:t>
                      </a:r>
                      <a:r>
                        <a:rPr lang="zh-CN" altLang="en-US">
                          <a:solidFill>
                            <a:srgbClr val="000000"/>
                          </a:solidFill>
                          <a:latin typeface="微软雅黑" panose="020B0503020204020204" pitchFamily="34" charset="-122"/>
                          <a:ea typeface="微软雅黑" panose="020B0503020204020204" pitchFamily="34" charset="-122"/>
                        </a:rPr>
                        <a:t>级</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E1CB"/>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zh-CN">
                          <a:solidFill>
                            <a:srgbClr val="000000"/>
                          </a:solidFill>
                          <a:latin typeface="微软雅黑" panose="020B0503020204020204" pitchFamily="34" charset="-122"/>
                          <a:ea typeface="微软雅黑" panose="020B0503020204020204" pitchFamily="34" charset="-122"/>
                        </a:rPr>
                        <a:t>特别严重影响或破坏</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E1CB"/>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zh-CN">
                          <a:solidFill>
                            <a:srgbClr val="000000"/>
                          </a:solidFill>
                          <a:latin typeface="微软雅黑" panose="020B0503020204020204" pitchFamily="34" charset="-122"/>
                          <a:ea typeface="微软雅黑" panose="020B0503020204020204" pitchFamily="34" charset="-122"/>
                        </a:rPr>
                        <a:t>特别严重</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E1CB"/>
                    </a:solidFill>
                  </a:tcPr>
                </a:tc>
                <a:extLst>
                  <a:ext uri="{0D108BD9-81ED-4DB2-BD59-A6C34878D82A}">
                    <a16:rowId xmlns:a16="http://schemas.microsoft.com/office/drawing/2014/main" val="10001"/>
                  </a:ext>
                </a:extLst>
              </a:tr>
              <a:tr h="396875">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en-US">
                          <a:solidFill>
                            <a:srgbClr val="000000"/>
                          </a:solidFill>
                          <a:latin typeface="微软雅黑" panose="020B0503020204020204" pitchFamily="34" charset="-122"/>
                          <a:ea typeface="微软雅黑" panose="020B0503020204020204" pitchFamily="34" charset="-122"/>
                        </a:rPr>
                        <a:t>重大事件</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F0E7"/>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en-US" altLang="zh-CN">
                          <a:solidFill>
                            <a:srgbClr val="000000"/>
                          </a:solidFill>
                          <a:latin typeface="微软雅黑" panose="020B0503020204020204" pitchFamily="34" charset="-122"/>
                          <a:ea typeface="微软雅黑" panose="020B0503020204020204" pitchFamily="34" charset="-122"/>
                        </a:rPr>
                        <a:t>II</a:t>
                      </a:r>
                      <a:r>
                        <a:rPr lang="zh-CN" altLang="en-US">
                          <a:solidFill>
                            <a:srgbClr val="000000"/>
                          </a:solidFill>
                          <a:latin typeface="微软雅黑" panose="020B0503020204020204" pitchFamily="34" charset="-122"/>
                          <a:ea typeface="微软雅黑" panose="020B0503020204020204" pitchFamily="34" charset="-122"/>
                        </a:rPr>
                        <a:t>级</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F0E7"/>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zh-CN">
                          <a:solidFill>
                            <a:srgbClr val="000000"/>
                          </a:solidFill>
                          <a:latin typeface="微软雅黑" panose="020B0503020204020204" pitchFamily="34" charset="-122"/>
                          <a:ea typeface="微软雅黑" panose="020B0503020204020204" pitchFamily="34" charset="-122"/>
                        </a:rPr>
                        <a:t>严重影响或破坏</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F0E7"/>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zh-CN">
                          <a:solidFill>
                            <a:srgbClr val="000000"/>
                          </a:solidFill>
                          <a:latin typeface="微软雅黑" panose="020B0503020204020204" pitchFamily="34" charset="-122"/>
                          <a:ea typeface="微软雅黑" panose="020B0503020204020204" pitchFamily="34" charset="-122"/>
                        </a:rPr>
                        <a:t>重大</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2"/>
                  </a:ext>
                </a:extLst>
              </a:tr>
              <a:tr h="409575">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en-US">
                          <a:solidFill>
                            <a:srgbClr val="000000"/>
                          </a:solidFill>
                          <a:latin typeface="微软雅黑" panose="020B0503020204020204" pitchFamily="34" charset="-122"/>
                          <a:ea typeface="微软雅黑" panose="020B0503020204020204" pitchFamily="34" charset="-122"/>
                        </a:rPr>
                        <a:t>较大事件</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E1CB"/>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en-US" altLang="zh-CN">
                          <a:solidFill>
                            <a:srgbClr val="000000"/>
                          </a:solidFill>
                          <a:latin typeface="微软雅黑" panose="020B0503020204020204" pitchFamily="34" charset="-122"/>
                          <a:ea typeface="微软雅黑" panose="020B0503020204020204" pitchFamily="34" charset="-122"/>
                        </a:rPr>
                        <a:t>III</a:t>
                      </a:r>
                      <a:r>
                        <a:rPr lang="zh-CN" altLang="en-US">
                          <a:solidFill>
                            <a:srgbClr val="000000"/>
                          </a:solidFill>
                          <a:latin typeface="微软雅黑" panose="020B0503020204020204" pitchFamily="34" charset="-122"/>
                          <a:ea typeface="微软雅黑" panose="020B0503020204020204" pitchFamily="34" charset="-122"/>
                        </a:rPr>
                        <a:t>级</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E1CB"/>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zh-CN">
                          <a:solidFill>
                            <a:srgbClr val="000000"/>
                          </a:solidFill>
                          <a:latin typeface="微软雅黑" panose="020B0503020204020204" pitchFamily="34" charset="-122"/>
                          <a:ea typeface="微软雅黑" panose="020B0503020204020204" pitchFamily="34" charset="-122"/>
                        </a:rPr>
                        <a:t>较严重影响或破坏</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E1CB"/>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zh-CN">
                          <a:solidFill>
                            <a:srgbClr val="000000"/>
                          </a:solidFill>
                          <a:latin typeface="微软雅黑" panose="020B0503020204020204" pitchFamily="34" charset="-122"/>
                          <a:ea typeface="微软雅黑" panose="020B0503020204020204" pitchFamily="34" charset="-122"/>
                        </a:rPr>
                        <a:t>较大</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E1CB"/>
                    </a:solidFill>
                  </a:tcPr>
                </a:tc>
                <a:extLst>
                  <a:ext uri="{0D108BD9-81ED-4DB2-BD59-A6C34878D82A}">
                    <a16:rowId xmlns:a16="http://schemas.microsoft.com/office/drawing/2014/main" val="10003"/>
                  </a:ext>
                </a:extLst>
              </a:tr>
              <a:tr h="396875">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en-US">
                          <a:solidFill>
                            <a:srgbClr val="000000"/>
                          </a:solidFill>
                          <a:latin typeface="微软雅黑" panose="020B0503020204020204" pitchFamily="34" charset="-122"/>
                          <a:ea typeface="微软雅黑" panose="020B0503020204020204" pitchFamily="34" charset="-122"/>
                        </a:rPr>
                        <a:t>一般事件</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F0E7"/>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en-US" altLang="zh-CN">
                          <a:solidFill>
                            <a:srgbClr val="000000"/>
                          </a:solidFill>
                          <a:latin typeface="微软雅黑" panose="020B0503020204020204" pitchFamily="34" charset="-122"/>
                          <a:ea typeface="微软雅黑" panose="020B0503020204020204" pitchFamily="34" charset="-122"/>
                        </a:rPr>
                        <a:t>IV</a:t>
                      </a:r>
                      <a:r>
                        <a:rPr lang="zh-CN" altLang="en-US">
                          <a:solidFill>
                            <a:srgbClr val="000000"/>
                          </a:solidFill>
                          <a:latin typeface="微软雅黑" panose="020B0503020204020204" pitchFamily="34" charset="-122"/>
                          <a:ea typeface="微软雅黑" panose="020B0503020204020204" pitchFamily="34" charset="-122"/>
                        </a:rPr>
                        <a:t>级</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F0E7"/>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zh-CN">
                          <a:solidFill>
                            <a:srgbClr val="000000"/>
                          </a:solidFill>
                          <a:latin typeface="微软雅黑" panose="020B0503020204020204" pitchFamily="34" charset="-122"/>
                          <a:ea typeface="微软雅黑" panose="020B0503020204020204" pitchFamily="34" charset="-122"/>
                        </a:rPr>
                        <a:t>较小影响或破坏</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F0E7"/>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hangingPunct="1">
                        <a:buNone/>
                      </a:pPr>
                      <a:r>
                        <a:rPr lang="zh-CN" altLang="zh-CN" dirty="0">
                          <a:solidFill>
                            <a:srgbClr val="000000"/>
                          </a:solidFill>
                          <a:latin typeface="微软雅黑" panose="020B0503020204020204" pitchFamily="34" charset="-122"/>
                          <a:ea typeface="微软雅黑" panose="020B0503020204020204" pitchFamily="34" charset="-122"/>
                        </a:rPr>
                        <a:t>较小</a:t>
                      </a:r>
                    </a:p>
                  </a:txBody>
                  <a:tcPr marL="91443" marR="91443" marT="45745" marB="45745"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4"/>
                  </a:ext>
                </a:extLst>
              </a:tr>
            </a:tbl>
          </a:graphicData>
        </a:graphic>
      </p:graphicFrame>
      <p:graphicFrame>
        <p:nvGraphicFramePr>
          <p:cNvPr id="14" name="内容占位符 2128">
            <a:extLst>
              <a:ext uri="{FF2B5EF4-FFF2-40B4-BE49-F238E27FC236}">
                <a16:creationId xmlns:a16="http://schemas.microsoft.com/office/drawing/2014/main" id="{3AFE9C11-11D0-4C09-8BA1-3BFB58C66971}"/>
              </a:ext>
            </a:extLst>
          </p:cNvPr>
          <p:cNvGraphicFramePr>
            <a:graphicFrameLocks noGrp="1"/>
          </p:cNvGraphicFramePr>
          <p:nvPr>
            <p:ph idx="1"/>
            <p:custDataLst>
              <p:tags r:id="rId2"/>
            </p:custDataLst>
          </p:nvPr>
        </p:nvGraphicFramePr>
        <p:xfrm>
          <a:off x="678180" y="1337262"/>
          <a:ext cx="10515600" cy="5217480"/>
        </p:xfrm>
        <a:graphic>
          <a:graphicData uri="http://schemas.openxmlformats.org/drawingml/2006/table">
            <a:tbl>
              <a:tblPr/>
              <a:tblGrid>
                <a:gridCol w="2143125">
                  <a:extLst>
                    <a:ext uri="{9D8B030D-6E8A-4147-A177-3AD203B41FA5}">
                      <a16:colId xmlns:a16="http://schemas.microsoft.com/office/drawing/2014/main" val="20000"/>
                    </a:ext>
                  </a:extLst>
                </a:gridCol>
                <a:gridCol w="8372475">
                  <a:extLst>
                    <a:ext uri="{9D8B030D-6E8A-4147-A177-3AD203B41FA5}">
                      <a16:colId xmlns:a16="http://schemas.microsoft.com/office/drawing/2014/main" val="20001"/>
                    </a:ext>
                  </a:extLst>
                </a:gridCol>
              </a:tblGrid>
              <a:tr h="741363">
                <a:tc rowSpan="5">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fontAlgn="ctr" hangingPunct="1">
                        <a:buNone/>
                      </a:pPr>
                      <a:r>
                        <a:rPr lang="zh-CN" altLang="en-US" sz="1600" b="1">
                          <a:solidFill>
                            <a:srgbClr val="000000"/>
                          </a:solidFill>
                          <a:latin typeface="微软雅黑" panose="020B0503020204020204" pitchFamily="34" charset="-122"/>
                          <a:ea typeface="微软雅黑" panose="020B0503020204020204" pitchFamily="34" charset="-122"/>
                        </a:rPr>
                        <a:t>应急预案管理</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eaLnBrk="1" fontAlgn="ctr" hangingPunct="1">
                        <a:buNone/>
                      </a:pPr>
                      <a:r>
                        <a:rPr lang="en-US" altLang="zh-CN" sz="1600" b="1" dirty="0">
                          <a:solidFill>
                            <a:srgbClr val="000000"/>
                          </a:solidFill>
                          <a:latin typeface="微软雅黑" panose="020B0503020204020204" pitchFamily="34" charset="-122"/>
                          <a:ea typeface="微软雅黑" panose="020B0503020204020204" pitchFamily="34" charset="-122"/>
                        </a:rPr>
                        <a:t>a)   </a:t>
                      </a:r>
                      <a:r>
                        <a:rPr lang="zh-CN" altLang="en-US" sz="1600" b="1" dirty="0">
                          <a:solidFill>
                            <a:srgbClr val="000000"/>
                          </a:solidFill>
                          <a:latin typeface="微软雅黑" panose="020B0503020204020204" pitchFamily="34" charset="-122"/>
                          <a:ea typeface="微软雅黑" panose="020B0503020204020204" pitchFamily="34" charset="-122"/>
                        </a:rPr>
                        <a:t>应在统一的应急预案框架下制定不同事件的应急预案，应急预案框架应包括启动应急预案的条件、应急处理流程、系统恢复流程、事后教育和培训等内容；</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0"/>
                  </a:ext>
                </a:extLst>
              </a:tr>
              <a:tr h="496887">
                <a:tc vMerge="1">
                  <a:txBody>
                    <a:bodyPr/>
                    <a:lstStyle/>
                    <a:p>
                      <a:endParaRPr lang="zh-CN"/>
                    </a:p>
                  </a:txBody>
                  <a:tcP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eaLnBrk="1" fontAlgn="ctr" hangingPunct="1">
                        <a:buNone/>
                      </a:pPr>
                      <a:r>
                        <a:rPr lang="en-US" altLang="zh-CN" sz="1600" b="1">
                          <a:solidFill>
                            <a:srgbClr val="000000"/>
                          </a:solidFill>
                          <a:latin typeface="微软雅黑" panose="020B0503020204020204" pitchFamily="34" charset="-122"/>
                          <a:ea typeface="微软雅黑" panose="020B0503020204020204" pitchFamily="34" charset="-122"/>
                        </a:rPr>
                        <a:t>b)   </a:t>
                      </a:r>
                      <a:r>
                        <a:rPr lang="zh-CN" altLang="en-US" sz="1600" b="1">
                          <a:solidFill>
                            <a:srgbClr val="000000"/>
                          </a:solidFill>
                          <a:latin typeface="微软雅黑" panose="020B0503020204020204" pitchFamily="34" charset="-122"/>
                          <a:ea typeface="微软雅黑" panose="020B0503020204020204" pitchFamily="34" charset="-122"/>
                        </a:rPr>
                        <a:t>应从人力、设备、技术和财务等方面确保应急预案的执行有足够的资源保障；</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1"/>
                  </a:ext>
                </a:extLst>
              </a:tr>
              <a:tr h="496888">
                <a:tc vMerge="1">
                  <a:txBody>
                    <a:bodyPr/>
                    <a:lstStyle/>
                    <a:p>
                      <a:endParaRPr lang="zh-CN"/>
                    </a:p>
                  </a:txBody>
                  <a:tcP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eaLnBrk="1" fontAlgn="ctr" hangingPunct="1">
                        <a:buNone/>
                      </a:pPr>
                      <a:r>
                        <a:rPr lang="en-US" altLang="zh-CN" sz="1600" b="1">
                          <a:solidFill>
                            <a:srgbClr val="000000"/>
                          </a:solidFill>
                          <a:latin typeface="微软雅黑" panose="020B0503020204020204" pitchFamily="34" charset="-122"/>
                          <a:ea typeface="微软雅黑" panose="020B0503020204020204" pitchFamily="34" charset="-122"/>
                        </a:rPr>
                        <a:t>c)   </a:t>
                      </a:r>
                      <a:r>
                        <a:rPr lang="zh-CN" altLang="en-US" sz="1600" b="1">
                          <a:solidFill>
                            <a:srgbClr val="000000"/>
                          </a:solidFill>
                          <a:latin typeface="微软雅黑" panose="020B0503020204020204" pitchFamily="34" charset="-122"/>
                          <a:ea typeface="微软雅黑" panose="020B0503020204020204" pitchFamily="34" charset="-122"/>
                        </a:rPr>
                        <a:t>应对系统相关的人员进行应急预案培训，应急预案的培训应至少每年举办一次；</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2"/>
                  </a:ext>
                </a:extLst>
              </a:tr>
              <a:tr h="498475">
                <a:tc vMerge="1">
                  <a:txBody>
                    <a:bodyPr/>
                    <a:lstStyle/>
                    <a:p>
                      <a:endParaRPr lang="zh-CN"/>
                    </a:p>
                  </a:txBody>
                  <a:tcP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eaLnBrk="1" fontAlgn="ctr" hangingPunct="1">
                        <a:buNone/>
                      </a:pPr>
                      <a:r>
                        <a:rPr lang="en-US" altLang="zh-CN" sz="1600" b="1">
                          <a:solidFill>
                            <a:srgbClr val="000000"/>
                          </a:solidFill>
                          <a:latin typeface="微软雅黑" panose="020B0503020204020204" pitchFamily="34" charset="-122"/>
                          <a:ea typeface="微软雅黑" panose="020B0503020204020204" pitchFamily="34" charset="-122"/>
                        </a:rPr>
                        <a:t>d)   </a:t>
                      </a:r>
                      <a:r>
                        <a:rPr lang="zh-CN" altLang="en-US" sz="1600" b="1">
                          <a:solidFill>
                            <a:srgbClr val="000000"/>
                          </a:solidFill>
                          <a:latin typeface="微软雅黑" panose="020B0503020204020204" pitchFamily="34" charset="-122"/>
                          <a:ea typeface="微软雅黑" panose="020B0503020204020204" pitchFamily="34" charset="-122"/>
                        </a:rPr>
                        <a:t>应定期对应急预案进行演练，根据不同的应急恢复内容，确定演练的周期；</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3"/>
                  </a:ext>
                </a:extLst>
              </a:tr>
              <a:tr h="497205">
                <a:tc vMerge="1">
                  <a:txBody>
                    <a:bodyPr/>
                    <a:lstStyle/>
                    <a:p>
                      <a:endParaRPr lang="zh-CN"/>
                    </a:p>
                  </a:txBody>
                  <a:tcP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B w="12700" cap="flat" cmpd="sng">
                      <a:solidFill>
                        <a:schemeClr val="accent1"/>
                      </a:solidFill>
                      <a:prstDash val="solid"/>
                      <a:headEnd type="none" w="med" len="med"/>
                      <a:tailEnd type="none" w="med" len="med"/>
                    </a:lnB>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eaLnBrk="1" fontAlgn="ctr" hangingPunct="1">
                        <a:buNone/>
                      </a:pPr>
                      <a:r>
                        <a:rPr lang="en-US" altLang="zh-CN" sz="1600" b="1" dirty="0">
                          <a:solidFill>
                            <a:srgbClr val="000000"/>
                          </a:solidFill>
                          <a:latin typeface="微软雅黑" panose="020B0503020204020204" pitchFamily="34" charset="-122"/>
                          <a:ea typeface="微软雅黑" panose="020B0503020204020204" pitchFamily="34" charset="-122"/>
                        </a:rPr>
                        <a:t>e)   </a:t>
                      </a:r>
                      <a:r>
                        <a:rPr lang="zh-CN" altLang="en-US" sz="1600" b="1" dirty="0">
                          <a:solidFill>
                            <a:srgbClr val="000000"/>
                          </a:solidFill>
                          <a:latin typeface="微软雅黑" panose="020B0503020204020204" pitchFamily="34" charset="-122"/>
                          <a:ea typeface="微软雅黑" panose="020B0503020204020204" pitchFamily="34" charset="-122"/>
                        </a:rPr>
                        <a:t>应规定应急预案需要定期审查和根据实际情况更新的内容，并按照执行。</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4"/>
                  </a:ext>
                </a:extLst>
              </a:tr>
              <a:tr h="496888">
                <a:tc rowSpan="5">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algn="ctr" eaLnBrk="1" fontAlgn="ctr" hangingPunct="1">
                        <a:buNone/>
                      </a:pPr>
                      <a:r>
                        <a:rPr lang="zh-CN" altLang="en-US" sz="1600" b="1">
                          <a:solidFill>
                            <a:srgbClr val="000000"/>
                          </a:solidFill>
                          <a:latin typeface="微软雅黑" panose="020B0503020204020204" pitchFamily="34" charset="-122"/>
                          <a:ea typeface="微软雅黑" panose="020B0503020204020204" pitchFamily="34" charset="-122"/>
                        </a:rPr>
                        <a:t>安全事件处置</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eaLnBrk="1" fontAlgn="ctr" hangingPunct="1">
                        <a:buNone/>
                      </a:pPr>
                      <a:r>
                        <a:rPr lang="en-US" altLang="zh-CN" sz="1600" b="1">
                          <a:solidFill>
                            <a:srgbClr val="000000"/>
                          </a:solidFill>
                          <a:latin typeface="微软雅黑" panose="020B0503020204020204" pitchFamily="34" charset="-122"/>
                          <a:ea typeface="微软雅黑" panose="020B0503020204020204" pitchFamily="34" charset="-122"/>
                        </a:rPr>
                        <a:t>a)   </a:t>
                      </a:r>
                      <a:r>
                        <a:rPr lang="zh-CN" altLang="en-US" sz="1600" b="1">
                          <a:solidFill>
                            <a:srgbClr val="000000"/>
                          </a:solidFill>
                          <a:latin typeface="微软雅黑" panose="020B0503020204020204" pitchFamily="34" charset="-122"/>
                          <a:ea typeface="微软雅黑" panose="020B0503020204020204" pitchFamily="34" charset="-122"/>
                        </a:rPr>
                        <a:t>应报告所发现的安全弱点和可疑事件，但任何情况下用户均不应尝试验证弱点；</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5"/>
                  </a:ext>
                </a:extLst>
              </a:tr>
              <a:tr h="496887">
                <a:tc vMerge="1">
                  <a:txBody>
                    <a:bodyPr/>
                    <a:lstStyle/>
                    <a:p>
                      <a:endParaRPr lang="zh-CN"/>
                    </a:p>
                  </a:txBody>
                  <a:tcP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eaLnBrk="1" fontAlgn="ctr" hangingPunct="1">
                        <a:buNone/>
                      </a:pPr>
                      <a:r>
                        <a:rPr lang="en-US" altLang="zh-CN" sz="1600" b="1">
                          <a:solidFill>
                            <a:srgbClr val="000000"/>
                          </a:solidFill>
                          <a:latin typeface="微软雅黑" panose="020B0503020204020204" pitchFamily="34" charset="-122"/>
                          <a:ea typeface="微软雅黑" panose="020B0503020204020204" pitchFamily="34" charset="-122"/>
                        </a:rPr>
                        <a:t>b)   </a:t>
                      </a:r>
                      <a:r>
                        <a:rPr lang="zh-CN" altLang="en-US" sz="1600" b="1">
                          <a:solidFill>
                            <a:srgbClr val="000000"/>
                          </a:solidFill>
                          <a:latin typeface="微软雅黑" panose="020B0503020204020204" pitchFamily="34" charset="-122"/>
                          <a:ea typeface="微软雅黑" panose="020B0503020204020204" pitchFamily="34" charset="-122"/>
                        </a:rPr>
                        <a:t>应制定安全事件报告和处置管理制度，明确安全事件的类型，规定安全事件的现场处理、事件报告和后期恢复的管理职责；</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6"/>
                  </a:ext>
                </a:extLst>
              </a:tr>
              <a:tr h="496888">
                <a:tc vMerge="1">
                  <a:txBody>
                    <a:bodyPr/>
                    <a:lstStyle/>
                    <a:p>
                      <a:endParaRPr lang="zh-CN"/>
                    </a:p>
                  </a:txBody>
                  <a:tcP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eaLnBrk="1" fontAlgn="ctr" hangingPunct="1">
                        <a:buNone/>
                      </a:pPr>
                      <a:r>
                        <a:rPr lang="en-US" altLang="zh-CN" sz="1600" b="1">
                          <a:solidFill>
                            <a:srgbClr val="000000"/>
                          </a:solidFill>
                          <a:latin typeface="微软雅黑" panose="020B0503020204020204" pitchFamily="34" charset="-122"/>
                          <a:ea typeface="微软雅黑" panose="020B0503020204020204" pitchFamily="34" charset="-122"/>
                        </a:rPr>
                        <a:t>c)   </a:t>
                      </a:r>
                      <a:r>
                        <a:rPr lang="zh-CN" altLang="en-US" sz="1600" b="1">
                          <a:solidFill>
                            <a:srgbClr val="000000"/>
                          </a:solidFill>
                          <a:latin typeface="微软雅黑" panose="020B0503020204020204" pitchFamily="34" charset="-122"/>
                          <a:ea typeface="微软雅黑" panose="020B0503020204020204" pitchFamily="34" charset="-122"/>
                        </a:rPr>
                        <a:t>应根据国家相关管理部门对计算机安全事件等级划分方法和安全事件对本系统产生的影响，对本系统计算机安全事件进行等级划分；</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7"/>
                  </a:ext>
                </a:extLst>
              </a:tr>
              <a:tr h="498475">
                <a:tc vMerge="1">
                  <a:txBody>
                    <a:bodyPr/>
                    <a:lstStyle/>
                    <a:p>
                      <a:endParaRPr lang="zh-CN"/>
                    </a:p>
                  </a:txBody>
                  <a:tcP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eaLnBrk="1" fontAlgn="ctr" hangingPunct="1">
                        <a:buNone/>
                      </a:pPr>
                      <a:r>
                        <a:rPr lang="en-US" altLang="zh-CN" sz="1600" b="1">
                          <a:solidFill>
                            <a:srgbClr val="000000"/>
                          </a:solidFill>
                          <a:latin typeface="微软雅黑" panose="020B0503020204020204" pitchFamily="34" charset="-122"/>
                          <a:ea typeface="微软雅黑" panose="020B0503020204020204" pitchFamily="34" charset="-122"/>
                        </a:rPr>
                        <a:t>d)   </a:t>
                      </a:r>
                      <a:r>
                        <a:rPr lang="zh-CN" altLang="en-US" sz="1600" b="1">
                          <a:solidFill>
                            <a:srgbClr val="000000"/>
                          </a:solidFill>
                          <a:latin typeface="微软雅黑" panose="020B0503020204020204" pitchFamily="34" charset="-122"/>
                          <a:ea typeface="微软雅黑" panose="020B0503020204020204" pitchFamily="34" charset="-122"/>
                        </a:rPr>
                        <a:t>应制定安全事件报告和响应处理程序，确定事件的报告流程，响应和处置的范围、程度，以及处理方法等；</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8"/>
                  </a:ext>
                </a:extLst>
              </a:tr>
              <a:tr h="496887">
                <a:tc vMerge="1">
                  <a:txBody>
                    <a:bodyPr/>
                    <a:lstStyle/>
                    <a:p>
                      <a:endParaRPr lang="zh-CN"/>
                    </a:p>
                  </a:txBody>
                  <a:tcP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B w="12700" cap="flat" cmpd="sng">
                      <a:solidFill>
                        <a:schemeClr val="accent1"/>
                      </a:solidFill>
                      <a:prstDash val="solid"/>
                      <a:headEnd type="none" w="med" len="med"/>
                      <a:tailEnd type="none" w="med" len="med"/>
                    </a:lnB>
                  </a:tcPr>
                </a:tc>
                <a:tc>
                  <a:txBody>
                    <a:bodyPr/>
                    <a:lstStyle>
                      <a:lvl1pPr marL="0" lvl="0"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defRPr>
                      </a:lvl1pPr>
                      <a:lvl2pPr marL="457200" lvl="1"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2pPr>
                      <a:lvl3pPr marL="914400" lvl="2"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3pPr>
                      <a:lvl4pPr marL="1371600" lvl="3"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4pPr>
                      <a:lvl5pPr marL="1828800" lvl="4" indent="0" algn="l" defTabSz="914400" rtl="0" eaLnBrk="0" fontAlgn="base" latinLnBrk="0" hangingPunct="0">
                        <a:lnSpc>
                          <a:spcPct val="100000"/>
                        </a:lnSpc>
                        <a:spcBef>
                          <a:spcPct val="0"/>
                        </a:spcBef>
                        <a:spcAft>
                          <a:spcPct val="0"/>
                        </a:spcAft>
                        <a:buSzPct val="100000"/>
                        <a:buNone/>
                        <a:defRPr sz="2000" b="0" i="0" u="none" kern="1200">
                          <a:solidFill>
                            <a:schemeClr val="tx1"/>
                          </a:solidFill>
                          <a:latin typeface="Arial" panose="020B0604020202090204"/>
                          <a:ea typeface="黑体" pitchFamily="2" charset="-122"/>
                          <a:cs typeface="+mn-cs"/>
                        </a:defRPr>
                      </a:lvl5pPr>
                    </a:lstStyle>
                    <a:p>
                      <a:pPr marL="0" lvl="0" indent="0" eaLnBrk="1" fontAlgn="ctr" hangingPunct="1">
                        <a:buNone/>
                      </a:pPr>
                      <a:r>
                        <a:rPr lang="en-US" altLang="zh-CN" sz="1600" b="1" dirty="0">
                          <a:solidFill>
                            <a:srgbClr val="000000"/>
                          </a:solidFill>
                          <a:latin typeface="微软雅黑" panose="020B0503020204020204" pitchFamily="34" charset="-122"/>
                          <a:ea typeface="微软雅黑" panose="020B0503020204020204" pitchFamily="34" charset="-122"/>
                        </a:rPr>
                        <a:t>f)   </a:t>
                      </a:r>
                      <a:r>
                        <a:rPr lang="zh-CN" altLang="en-US" sz="1600" b="1" dirty="0">
                          <a:solidFill>
                            <a:srgbClr val="000000"/>
                          </a:solidFill>
                          <a:latin typeface="微软雅黑" panose="020B0503020204020204" pitchFamily="34" charset="-122"/>
                          <a:ea typeface="微软雅黑" panose="020B0503020204020204" pitchFamily="34" charset="-122"/>
                        </a:rPr>
                        <a:t>对造成系统中断和造成信息泄密的安全事件应采用不同的处理程序和报告程序。</a:t>
                      </a:r>
                    </a:p>
                  </a:txBody>
                  <a:tcPr marL="9526" marR="9526" marT="9526" marB="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solidFill>
                      <a:srgbClr val="FFF0E7"/>
                    </a:solidFill>
                  </a:tcPr>
                </a:tc>
                <a:extLst>
                  <a:ext uri="{0D108BD9-81ED-4DB2-BD59-A6C34878D82A}">
                    <a16:rowId xmlns:a16="http://schemas.microsoft.com/office/drawing/2014/main" val="10009"/>
                  </a:ext>
                </a:extLst>
              </a:tr>
            </a:tbl>
          </a:graphicData>
        </a:graphic>
      </p:graphicFrame>
      <p:sp>
        <p:nvSpPr>
          <p:cNvPr id="13" name="文本框 12">
            <a:extLst>
              <a:ext uri="{FF2B5EF4-FFF2-40B4-BE49-F238E27FC236}">
                <a16:creationId xmlns:a16="http://schemas.microsoft.com/office/drawing/2014/main" id="{07679ECE-269C-4A8E-8DDE-C8509A190D69}"/>
              </a:ext>
            </a:extLst>
          </p:cNvPr>
          <p:cNvSpPr txBox="1"/>
          <p:nvPr/>
        </p:nvSpPr>
        <p:spPr>
          <a:xfrm>
            <a:off x="231176" y="6565033"/>
            <a:ext cx="1809515"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en-US" altLang="zh-CN" dirty="0"/>
              <a:t>8.8.3 </a:t>
            </a:r>
            <a:r>
              <a:rPr lang="zh-CN" altLang="en-US" dirty="0"/>
              <a:t>应急响应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childTnLst>
                                    <p:set>
                                      <p:cBhvr additive="base">
                                        <p:cTn id="6" dur="1" fill="hold">
                                          <p:stCondLst>
                                            <p:cond delay="0"/>
                                          </p:stCondLst>
                                        </p:cTn>
                                        <p:tgtEl>
                                          <p:spTgt spid="2121"/>
                                        </p:tgtEl>
                                        <p:attrNameLst>
                                          <p:attrName>style.visibility</p:attrName>
                                        </p:attrNameLst>
                                      </p:cBhvr>
                                      <p:to>
                                        <p:strVal val="visible"/>
                                      </p:to>
                                    </p:set>
                                    <p:animEffect transition="in" filter="fade">
                                      <p:cBhvr additive="base">
                                        <p:cTn id="7" dur="1000"/>
                                        <p:tgtEl>
                                          <p:spTgt spid="2121"/>
                                        </p:tgtEl>
                                      </p:cBhvr>
                                    </p:animEffect>
                                    <p:anim calcmode="lin" valueType="num">
                                      <p:cBhvr additive="base">
                                        <p:cTn id="8" dur="1000" fill="hold"/>
                                        <p:tgtEl>
                                          <p:spTgt spid="2121"/>
                                        </p:tgtEl>
                                        <p:attrNameLst>
                                          <p:attrName>ppt_x</p:attrName>
                                        </p:attrNameLst>
                                      </p:cBhvr>
                                      <p:tavLst>
                                        <p:tav tm="0">
                                          <p:val>
                                            <p:strVal val="#ppt_x"/>
                                          </p:val>
                                        </p:tav>
                                        <p:tav tm="100000">
                                          <p:val>
                                            <p:strVal val="#ppt_x"/>
                                          </p:val>
                                        </p:tav>
                                      </p:tavLst>
                                    </p:anim>
                                    <p:anim calcmode="lin" valueType="num">
                                      <p:cBhvr additive="base">
                                        <p:cTn id="9" dur="1000" fill="hold"/>
                                        <p:tgtEl>
                                          <p:spTgt spid="21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childTnLst>
                                    <p:set>
                                      <p:cBhvr additive="base">
                                        <p:cTn id="13" dur="1" fill="hold">
                                          <p:stCondLst>
                                            <p:cond delay="0"/>
                                          </p:stCondLst>
                                        </p:cTn>
                                        <p:tgtEl>
                                          <p:spTgt spid="2122"/>
                                        </p:tgtEl>
                                        <p:attrNameLst>
                                          <p:attrName>style.visibility</p:attrName>
                                        </p:attrNameLst>
                                      </p:cBhvr>
                                      <p:to>
                                        <p:strVal val="visible"/>
                                      </p:to>
                                    </p:set>
                                    <p:animEffect transition="in" filter="fade">
                                      <p:cBhvr additive="base">
                                        <p:cTn id="14" dur="1000"/>
                                        <p:tgtEl>
                                          <p:spTgt spid="2122"/>
                                        </p:tgtEl>
                                      </p:cBhvr>
                                    </p:animEffect>
                                    <p:anim calcmode="lin" valueType="num">
                                      <p:cBhvr additive="base">
                                        <p:cTn id="15" dur="1000" fill="hold"/>
                                        <p:tgtEl>
                                          <p:spTgt spid="2122"/>
                                        </p:tgtEl>
                                        <p:attrNameLst>
                                          <p:attrName>ppt_x</p:attrName>
                                        </p:attrNameLst>
                                      </p:cBhvr>
                                      <p:tavLst>
                                        <p:tav tm="0">
                                          <p:val>
                                            <p:strVal val="#ppt_x"/>
                                          </p:val>
                                        </p:tav>
                                        <p:tav tm="100000">
                                          <p:val>
                                            <p:strVal val="#ppt_x"/>
                                          </p:val>
                                        </p:tav>
                                      </p:tavLst>
                                    </p:anim>
                                    <p:anim calcmode="lin" valueType="num">
                                      <p:cBhvr additive="base">
                                        <p:cTn id="16" dur="1000" fill="hold"/>
                                        <p:tgtEl>
                                          <p:spTgt spid="21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childTnLst>
                                    <p:set>
                                      <p:cBhvr additive="base">
                                        <p:cTn id="20" dur="1" fill="hold">
                                          <p:stCondLst>
                                            <p:cond delay="0"/>
                                          </p:stCondLst>
                                        </p:cTn>
                                        <p:tgtEl>
                                          <p:spTgt spid="2123"/>
                                        </p:tgtEl>
                                        <p:attrNameLst>
                                          <p:attrName>style.visibility</p:attrName>
                                        </p:attrNameLst>
                                      </p:cBhvr>
                                      <p:to>
                                        <p:strVal val="visible"/>
                                      </p:to>
                                    </p:set>
                                    <p:animEffect transition="in" filter="fade">
                                      <p:cBhvr additive="base">
                                        <p:cTn id="21" dur="1000"/>
                                        <p:tgtEl>
                                          <p:spTgt spid="2123"/>
                                        </p:tgtEl>
                                      </p:cBhvr>
                                    </p:animEffect>
                                    <p:anim calcmode="lin" valueType="num">
                                      <p:cBhvr additive="base">
                                        <p:cTn id="22" dur="1000" fill="hold"/>
                                        <p:tgtEl>
                                          <p:spTgt spid="2123"/>
                                        </p:tgtEl>
                                        <p:attrNameLst>
                                          <p:attrName>ppt_x</p:attrName>
                                        </p:attrNameLst>
                                      </p:cBhvr>
                                      <p:tavLst>
                                        <p:tav tm="0">
                                          <p:val>
                                            <p:strVal val="#ppt_x"/>
                                          </p:val>
                                        </p:tav>
                                        <p:tav tm="100000">
                                          <p:val>
                                            <p:strVal val="#ppt_x"/>
                                          </p:val>
                                        </p:tav>
                                      </p:tavLst>
                                    </p:anim>
                                    <p:anim calcmode="lin" valueType="num">
                                      <p:cBhvr additive="base">
                                        <p:cTn id="23" dur="1000" fill="hold"/>
                                        <p:tgtEl>
                                          <p:spTgt spid="21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childTnLst>
                                    <p:set>
                                      <p:cBhvr additive="base">
                                        <p:cTn id="27" dur="1" fill="hold">
                                          <p:stCondLst>
                                            <p:cond delay="0"/>
                                          </p:stCondLst>
                                        </p:cTn>
                                        <p:tgtEl>
                                          <p:spTgt spid="2124"/>
                                        </p:tgtEl>
                                        <p:attrNameLst>
                                          <p:attrName>style.visibility</p:attrName>
                                        </p:attrNameLst>
                                      </p:cBhvr>
                                      <p:to>
                                        <p:strVal val="visible"/>
                                      </p:to>
                                    </p:set>
                                    <p:animEffect transition="in" filter="fade">
                                      <p:cBhvr additive="base">
                                        <p:cTn id="28" dur="1000"/>
                                        <p:tgtEl>
                                          <p:spTgt spid="2124"/>
                                        </p:tgtEl>
                                      </p:cBhvr>
                                    </p:animEffect>
                                    <p:anim calcmode="lin" valueType="num">
                                      <p:cBhvr additive="base">
                                        <p:cTn id="29" dur="1000" fill="hold"/>
                                        <p:tgtEl>
                                          <p:spTgt spid="2124"/>
                                        </p:tgtEl>
                                        <p:attrNameLst>
                                          <p:attrName>ppt_x</p:attrName>
                                        </p:attrNameLst>
                                      </p:cBhvr>
                                      <p:tavLst>
                                        <p:tav tm="0">
                                          <p:val>
                                            <p:strVal val="#ppt_x"/>
                                          </p:val>
                                        </p:tav>
                                        <p:tav tm="100000">
                                          <p:val>
                                            <p:strVal val="#ppt_x"/>
                                          </p:val>
                                        </p:tav>
                                      </p:tavLst>
                                    </p:anim>
                                    <p:anim calcmode="lin" valueType="num">
                                      <p:cBhvr additive="base">
                                        <p:cTn id="30" dur="1000" fill="hold"/>
                                        <p:tgtEl>
                                          <p:spTgt spid="212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childTnLst>
                                    <p:set>
                                      <p:cBhvr additive="base">
                                        <p:cTn id="34" dur="1" fill="hold">
                                          <p:stCondLst>
                                            <p:cond delay="0"/>
                                          </p:stCondLst>
                                        </p:cTn>
                                        <p:tgtEl>
                                          <p:spTgt spid="2125"/>
                                        </p:tgtEl>
                                        <p:attrNameLst>
                                          <p:attrName>style.visibility</p:attrName>
                                        </p:attrNameLst>
                                      </p:cBhvr>
                                      <p:to>
                                        <p:strVal val="visible"/>
                                      </p:to>
                                    </p:set>
                                    <p:animEffect transition="in" filter="fade">
                                      <p:cBhvr additive="base">
                                        <p:cTn id="35" dur="1000"/>
                                        <p:tgtEl>
                                          <p:spTgt spid="2125"/>
                                        </p:tgtEl>
                                      </p:cBhvr>
                                    </p:animEffect>
                                    <p:anim calcmode="lin" valueType="num">
                                      <p:cBhvr additive="base">
                                        <p:cTn id="36" dur="1000" fill="hold"/>
                                        <p:tgtEl>
                                          <p:spTgt spid="2125"/>
                                        </p:tgtEl>
                                        <p:attrNameLst>
                                          <p:attrName>ppt_x</p:attrName>
                                        </p:attrNameLst>
                                      </p:cBhvr>
                                      <p:tavLst>
                                        <p:tav tm="0">
                                          <p:val>
                                            <p:strVal val="#ppt_x"/>
                                          </p:val>
                                        </p:tav>
                                        <p:tav tm="100000">
                                          <p:val>
                                            <p:strVal val="#ppt_x"/>
                                          </p:val>
                                        </p:tav>
                                      </p:tavLst>
                                    </p:anim>
                                    <p:anim calcmode="lin" valueType="num">
                                      <p:cBhvr additive="base">
                                        <p:cTn id="37" dur="1000" fill="hold"/>
                                        <p:tgtEl>
                                          <p:spTgt spid="212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应急响应流程</a:t>
            </a:r>
          </a:p>
        </p:txBody>
      </p:sp>
      <p:pic>
        <p:nvPicPr>
          <p:cNvPr id="2273" name="Picture 2"/>
          <p:cNvPicPr>
            <a:picLocks noChangeAspect="1"/>
          </p:cNvPicPr>
          <p:nvPr/>
        </p:nvPicPr>
        <p:blipFill>
          <a:blip r:embed="rId3"/>
          <a:stretch>
            <a:fillRect/>
          </a:stretch>
        </p:blipFill>
        <p:spPr>
          <a:xfrm>
            <a:off x="2094865" y="1351915"/>
            <a:ext cx="5276850" cy="5200650"/>
          </a:xfrm>
          <a:prstGeom prst="rect">
            <a:avLst/>
          </a:prstGeom>
          <a:noFill/>
          <a:ln w="9525">
            <a:noFill/>
          </a:ln>
        </p:spPr>
      </p:pic>
      <p:sp>
        <p:nvSpPr>
          <p:cNvPr id="5" name="标注: 线形 4"/>
          <p:cNvSpPr/>
          <p:nvPr/>
        </p:nvSpPr>
        <p:spPr>
          <a:xfrm>
            <a:off x="8418657" y="1356360"/>
            <a:ext cx="2219325" cy="1544320"/>
          </a:xfrm>
          <a:prstGeom prst="borderCallout1">
            <a:avLst>
              <a:gd name="adj1" fmla="val 14527"/>
              <a:gd name="adj2" fmla="val -1546"/>
              <a:gd name="adj3" fmla="val 36146"/>
              <a:gd name="adj4" fmla="val -140731"/>
            </a:avLst>
          </a:prstGeom>
          <a:solidFill>
            <a:schemeClr val="accent2">
              <a:lumMod val="40000"/>
              <a:lumOff val="60000"/>
            </a:schemeClr>
          </a:solidFill>
          <a:ln w="38100" cmpd="sng">
            <a:solidFill>
              <a:schemeClr val="accent1">
                <a:lumMod val="50000"/>
              </a:schemeClr>
            </a:solidFill>
            <a:prstDash val="solid"/>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eaLnBrk="0" hangingPunct="0">
              <a:buFont typeface="Arial" panose="020B0604020202090204"/>
              <a:buNone/>
            </a:pPr>
            <a:r>
              <a:rPr lang="zh-CN" altLang="en-US"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分析资产的风险</a:t>
            </a:r>
            <a:endParaRPr lang="en-US" altLang="zh-CN"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indent="0" algn="l" eaLnBrk="0" hangingPunct="0">
              <a:buNone/>
            </a:pPr>
            <a:r>
              <a:rPr lang="zh-CN" altLang="en-US"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风险加固</a:t>
            </a:r>
            <a:endParaRPr lang="en-US" altLang="zh-CN"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indent="0" algn="l" eaLnBrk="0" hangingPunct="0">
              <a:buNone/>
            </a:pPr>
            <a:r>
              <a:rPr lang="zh-CN" altLang="en-US"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编制应急预案</a:t>
            </a:r>
          </a:p>
          <a:p>
            <a:pPr marL="0" indent="0" algn="l" eaLnBrk="0" hangingPunct="0">
              <a:buNone/>
            </a:pPr>
            <a:r>
              <a:rPr lang="zh-CN" altLang="en-US"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组建应急响应团队</a:t>
            </a:r>
          </a:p>
          <a:p>
            <a:pPr marL="0" indent="0" algn="l" eaLnBrk="0" hangingPunct="0">
              <a:buNone/>
            </a:pPr>
            <a:r>
              <a:rPr lang="zh-CN" altLang="en-US"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保障资源储备</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6" name="标注: 线形 4"/>
          <p:cNvSpPr/>
          <p:nvPr/>
        </p:nvSpPr>
        <p:spPr>
          <a:xfrm>
            <a:off x="8323580" y="3310255"/>
            <a:ext cx="2219325" cy="862330"/>
          </a:xfrm>
          <a:prstGeom prst="borderCallout1">
            <a:avLst>
              <a:gd name="adj1" fmla="val 18750"/>
              <a:gd name="adj2" fmla="val -8333"/>
              <a:gd name="adj3" fmla="val 14456"/>
              <a:gd name="adj4" fmla="val -64561"/>
            </a:avLst>
          </a:prstGeom>
          <a:solidFill>
            <a:schemeClr val="bg1">
              <a:lumMod val="65000"/>
            </a:schemeClr>
          </a:solidFill>
          <a:ln w="38100" cmpd="sng">
            <a:solidFill>
              <a:schemeClr val="accent1">
                <a:lumMod val="50000"/>
              </a:schemeClr>
            </a:solidFill>
            <a:prstDash val="solid"/>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eaLnBrk="0" hangingPunct="0">
              <a:buFont typeface="Arial" panose="020B0604020202090204"/>
              <a:buNone/>
            </a:pPr>
            <a:r>
              <a:rPr lang="zh-CN" altLang="en-US">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日常运维监控</a:t>
            </a:r>
            <a:endParaRPr lang="zh-CN" altLang="en-US">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indent="0" algn="l" eaLnBrk="0" hangingPunct="0">
              <a:buNone/>
            </a:pPr>
            <a:r>
              <a:rPr lang="zh-CN" altLang="en-US">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事件判断</a:t>
            </a:r>
          </a:p>
          <a:p>
            <a:pPr marL="0" indent="0" algn="l" eaLnBrk="0" hangingPunct="0">
              <a:buNone/>
            </a:pPr>
            <a:r>
              <a:rPr lang="zh-CN" altLang="en-US">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事件上报</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9" name="标注: 线形 4"/>
          <p:cNvSpPr/>
          <p:nvPr/>
        </p:nvSpPr>
        <p:spPr>
          <a:xfrm>
            <a:off x="8323580" y="4500245"/>
            <a:ext cx="2219325" cy="862330"/>
          </a:xfrm>
          <a:prstGeom prst="borderCallout1">
            <a:avLst>
              <a:gd name="adj1" fmla="val 49622"/>
              <a:gd name="adj2" fmla="val -3118"/>
              <a:gd name="adj3" fmla="val 5003"/>
              <a:gd name="adj4" fmla="val -65126"/>
            </a:avLst>
          </a:prstGeom>
          <a:solidFill>
            <a:schemeClr val="accent1">
              <a:lumMod val="20000"/>
              <a:lumOff val="80000"/>
            </a:schemeClr>
          </a:solidFill>
          <a:ln w="38100" cmpd="sng">
            <a:solidFill>
              <a:schemeClr val="accent1">
                <a:lumMod val="50000"/>
              </a:schemeClr>
            </a:solidFill>
            <a:prstDash val="solid"/>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eaLnBrk="0" hangingPunct="0">
              <a:buFont typeface="Arial" panose="020B0604020202090204"/>
              <a:buNone/>
            </a:pPr>
            <a:r>
              <a:rPr lang="zh-CN" altLang="en-US">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控制事件蔓延</a:t>
            </a:r>
            <a:endParaRPr lang="zh-CN" altLang="en-US">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indent="0" algn="l" eaLnBrk="0" hangingPunct="0">
              <a:buNone/>
            </a:pPr>
            <a:r>
              <a:rPr lang="zh-CN" altLang="en-US">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抑制响应</a:t>
            </a:r>
          </a:p>
          <a:p>
            <a:pPr marL="0" indent="0" algn="l" eaLnBrk="0" hangingPunct="0">
              <a:buNone/>
            </a:pPr>
            <a:r>
              <a:rPr lang="zh-CN" altLang="en-US">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抑制监测</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10" name="标注: 线形 4"/>
          <p:cNvSpPr/>
          <p:nvPr/>
        </p:nvSpPr>
        <p:spPr>
          <a:xfrm>
            <a:off x="8323580" y="5690235"/>
            <a:ext cx="2219325" cy="862330"/>
          </a:xfrm>
          <a:prstGeom prst="borderCallout1">
            <a:avLst>
              <a:gd name="adj1" fmla="val 46937"/>
              <a:gd name="adj2" fmla="val -5725"/>
              <a:gd name="adj3" fmla="val 40073"/>
              <a:gd name="adj4" fmla="val -140908"/>
            </a:avLst>
          </a:prstGeom>
          <a:solidFill>
            <a:schemeClr val="accent5">
              <a:lumMod val="40000"/>
              <a:lumOff val="60000"/>
            </a:schemeClr>
          </a:solidFill>
          <a:ln w="38100" cmpd="sng">
            <a:solidFill>
              <a:schemeClr val="accent1">
                <a:lumMod val="50000"/>
              </a:schemeClr>
            </a:solidFill>
            <a:prstDash val="solid"/>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eaLnBrk="0" hangingPunct="0">
              <a:buFont typeface="Arial" panose="020B0604020202090204"/>
              <a:buNone/>
            </a:pPr>
            <a:r>
              <a:rPr lang="zh-CN" altLang="en-US">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启动应急预案</a:t>
            </a:r>
            <a:endParaRPr lang="zh-CN" altLang="en-US">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indent="0" algn="l" eaLnBrk="0" hangingPunct="0">
              <a:buNone/>
            </a:pPr>
            <a:r>
              <a:rPr lang="zh-CN" altLang="en-US">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根除监控</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12" name="标注: 线形 4"/>
          <p:cNvSpPr/>
          <p:nvPr/>
        </p:nvSpPr>
        <p:spPr>
          <a:xfrm>
            <a:off x="493395" y="5614035"/>
            <a:ext cx="2219325" cy="455295"/>
          </a:xfrm>
          <a:prstGeom prst="borderCallout1">
            <a:avLst>
              <a:gd name="adj1" fmla="val -7879"/>
              <a:gd name="adj2" fmla="val 54477"/>
              <a:gd name="adj3" fmla="val -87628"/>
              <a:gd name="adj4" fmla="val 110196"/>
            </a:avLst>
          </a:prstGeom>
          <a:solidFill>
            <a:schemeClr val="accent4"/>
          </a:solidFill>
          <a:ln w="38100" cmpd="sng">
            <a:solidFill>
              <a:schemeClr val="accent1">
                <a:lumMod val="50000"/>
              </a:schemeClr>
            </a:solidFill>
            <a:prstDash val="solid"/>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eaLnBrk="0" hangingPunct="0">
              <a:buFont typeface="Arial" panose="020B0604020202090204"/>
              <a:buNone/>
            </a:pPr>
            <a:r>
              <a:rPr lang="zh-CN" altLang="en-US"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持续监测</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13" name="标注: 线形 4"/>
          <p:cNvSpPr/>
          <p:nvPr/>
        </p:nvSpPr>
        <p:spPr>
          <a:xfrm>
            <a:off x="189865" y="1697355"/>
            <a:ext cx="2219325" cy="862330"/>
          </a:xfrm>
          <a:prstGeom prst="borderCallout1">
            <a:avLst>
              <a:gd name="adj1" fmla="val 61487"/>
              <a:gd name="adj2" fmla="val 99771"/>
              <a:gd name="adj3" fmla="val 104053"/>
              <a:gd name="adj4" fmla="val 124656"/>
            </a:avLst>
          </a:prstGeom>
          <a:solidFill>
            <a:schemeClr val="accent4">
              <a:lumMod val="20000"/>
              <a:lumOff val="80000"/>
            </a:schemeClr>
          </a:solidFill>
          <a:ln w="38100" cmpd="sng">
            <a:solidFill>
              <a:schemeClr val="accent1">
                <a:lumMod val="50000"/>
              </a:schemeClr>
            </a:solidFill>
            <a:prstDash val="solid"/>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eaLnBrk="0" hangingPunct="0">
              <a:buFont typeface="Arial" panose="020B0604020202090204"/>
              <a:buNone/>
            </a:pPr>
            <a:r>
              <a:rPr lang="zh-CN" altLang="en-US"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应急响应情况报告</a:t>
            </a:r>
          </a:p>
          <a:p>
            <a:pPr marL="0" indent="0" algn="ctr" eaLnBrk="0" hangingPunct="0">
              <a:buFont typeface="Arial" panose="020B0604020202090204"/>
              <a:buNone/>
            </a:pPr>
            <a:r>
              <a:rPr lang="zh-CN" altLang="en-US"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应急事件调查</a:t>
            </a:r>
          </a:p>
          <a:p>
            <a:pPr marL="0" indent="0" algn="ctr" eaLnBrk="0" hangingPunct="0">
              <a:buFont typeface="Arial" panose="020B0604020202090204"/>
              <a:buNone/>
            </a:pPr>
            <a:r>
              <a:rPr lang="zh-CN" altLang="en-US"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应急响应总结</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15" name="灯片编号占位符 3">
            <a:extLst>
              <a:ext uri="{FF2B5EF4-FFF2-40B4-BE49-F238E27FC236}">
                <a16:creationId xmlns:a16="http://schemas.microsoft.com/office/drawing/2014/main" id="{39D1EFE6-5F62-4DC3-806E-A7D597ADE67E}"/>
              </a:ext>
            </a:extLst>
          </p:cNvPr>
          <p:cNvSpPr>
            <a:spLocks noGrp="1"/>
          </p:cNvSpPr>
          <p:nvPr>
            <p:ph type="sldNum" sz="quarter" idx="12"/>
          </p:nvPr>
        </p:nvSpPr>
        <p:spPr>
          <a:xfrm>
            <a:off x="9448800" y="6556244"/>
            <a:ext cx="2743200" cy="301756"/>
          </a:xfrm>
        </p:spPr>
        <p:txBody>
          <a:bodyPr/>
          <a:lstStyle/>
          <a:p>
            <a:fld id="{8D4D1E41-7A09-AB4A-A4E1-09765ADA2698}" type="slidenum">
              <a:rPr kumimoji="1" lang="zh-CN" altLang="en-US" smtClean="0"/>
              <a:t>219</a:t>
            </a:fld>
            <a:endParaRPr kumimoji="1" lang="zh-CN" altLang="en-US" dirty="0"/>
          </a:p>
        </p:txBody>
      </p:sp>
      <p:sp>
        <p:nvSpPr>
          <p:cNvPr id="14" name="文本框 13">
            <a:extLst>
              <a:ext uri="{FF2B5EF4-FFF2-40B4-BE49-F238E27FC236}">
                <a16:creationId xmlns:a16="http://schemas.microsoft.com/office/drawing/2014/main" id="{753C3EEF-9129-429B-ABEA-36DAD674D7DC}"/>
              </a:ext>
            </a:extLst>
          </p:cNvPr>
          <p:cNvSpPr txBox="1"/>
          <p:nvPr/>
        </p:nvSpPr>
        <p:spPr>
          <a:xfrm>
            <a:off x="231176" y="6565033"/>
            <a:ext cx="1809515"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en-US" altLang="zh-CN" dirty="0"/>
              <a:t>8.8.3 </a:t>
            </a:r>
            <a:r>
              <a:rPr lang="zh-CN" altLang="en-US" dirty="0"/>
              <a:t>应急响应</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2DE02B-28E0-7A45-B772-1B40FA2F7779}"/>
              </a:ext>
            </a:extLst>
          </p:cNvPr>
          <p:cNvSpPr>
            <a:spLocks noGrp="1"/>
          </p:cNvSpPr>
          <p:nvPr>
            <p:ph type="title"/>
          </p:nvPr>
        </p:nvSpPr>
        <p:spPr/>
        <p:txBody>
          <a:bodyPr/>
          <a:lstStyle/>
          <a:p>
            <a:r>
              <a:rPr kumimoji="1" lang="zh-CN" altLang="en-US" dirty="0"/>
              <a:t>嗅探工作原理</a:t>
            </a:r>
          </a:p>
        </p:txBody>
      </p:sp>
      <p:sp>
        <p:nvSpPr>
          <p:cNvPr id="3" name="内容占位符 2">
            <a:extLst>
              <a:ext uri="{FF2B5EF4-FFF2-40B4-BE49-F238E27FC236}">
                <a16:creationId xmlns:a16="http://schemas.microsoft.com/office/drawing/2014/main" id="{F1469598-FAC2-5C49-9EE6-FAC00A19043A}"/>
              </a:ext>
            </a:extLst>
          </p:cNvPr>
          <p:cNvSpPr>
            <a:spLocks noGrp="1"/>
          </p:cNvSpPr>
          <p:nvPr>
            <p:ph idx="1"/>
          </p:nvPr>
        </p:nvSpPr>
        <p:spPr/>
        <p:txBody>
          <a:bodyPr>
            <a:normAutofit/>
          </a:bodyPr>
          <a:lstStyle/>
          <a:p>
            <a:r>
              <a:rPr kumimoji="1" lang="zh-CN" altLang="en-US" dirty="0"/>
              <a:t>正常模式</a:t>
            </a:r>
            <a:endParaRPr kumimoji="1" lang="en-US" altLang="zh-CN" dirty="0"/>
          </a:p>
          <a:p>
            <a:pPr lvl="1"/>
            <a:r>
              <a:rPr kumimoji="1" lang="zh-CN" altLang="en-US" dirty="0"/>
              <a:t>每个网络设备拥有唯一硬件地址</a:t>
            </a:r>
            <a:endParaRPr kumimoji="1" lang="en" altLang="zh-CN" dirty="0"/>
          </a:p>
          <a:p>
            <a:pPr lvl="1"/>
            <a:r>
              <a:rPr kumimoji="1" lang="zh-CN" altLang="en-US" dirty="0"/>
              <a:t>只接收以该地址为目的地址的包</a:t>
            </a:r>
            <a:endParaRPr kumimoji="1" lang="en" altLang="zh-CN" dirty="0"/>
          </a:p>
          <a:p>
            <a:r>
              <a:rPr kumimoji="1" lang="zh-CN" altLang="en-US" dirty="0"/>
              <a:t>嗅探模式（</a:t>
            </a:r>
            <a:r>
              <a:rPr kumimoji="1" lang="en" altLang="zh-CN" dirty="0"/>
              <a:t>Sniffer Mode</a:t>
            </a:r>
            <a:r>
              <a:rPr kumimoji="1" lang="zh-CN" altLang="en-US" dirty="0"/>
              <a:t>）</a:t>
            </a:r>
            <a:endParaRPr kumimoji="1" lang="en" altLang="zh-CN" dirty="0"/>
          </a:p>
          <a:p>
            <a:pPr lvl="1"/>
            <a:r>
              <a:rPr kumimoji="1" lang="zh-CN" altLang="en-US" dirty="0"/>
              <a:t>网卡可以接收其收到的所有数据包</a:t>
            </a:r>
            <a:endParaRPr kumimoji="1" lang="en-US" altLang="zh-CN" dirty="0"/>
          </a:p>
          <a:p>
            <a:pPr lvl="1"/>
            <a:r>
              <a:rPr kumimoji="1" lang="zh-CN" altLang="en-US" dirty="0"/>
              <a:t>捕获网络上所有的报文和帧</a:t>
            </a:r>
            <a:endParaRPr kumimoji="1" lang="en-US" altLang="zh-CN" dirty="0"/>
          </a:p>
          <a:p>
            <a:pPr lvl="1"/>
            <a:r>
              <a:rPr kumimoji="1" lang="zh-CN" altLang="en-US" dirty="0"/>
              <a:t>变身“</a:t>
            </a:r>
            <a:r>
              <a:rPr kumimoji="1" lang="zh-CN" altLang="en-US" dirty="0">
                <a:solidFill>
                  <a:srgbClr val="5B307E"/>
                </a:solidFill>
              </a:rPr>
              <a:t>嗅探器</a:t>
            </a:r>
            <a:r>
              <a:rPr kumimoji="1" lang="zh-CN" altLang="en-US" dirty="0"/>
              <a:t>”</a:t>
            </a:r>
            <a:endParaRPr kumimoji="1" lang="en-US" altLang="zh-CN" dirty="0"/>
          </a:p>
          <a:p>
            <a:pPr lvl="1"/>
            <a:r>
              <a:rPr kumimoji="1" lang="zh-CN" altLang="en-US" dirty="0"/>
              <a:t>利用嗅探开展攻击有时需要主动攻击</a:t>
            </a:r>
            <a:endParaRPr kumimoji="1" lang="en-US" altLang="zh-CN" dirty="0"/>
          </a:p>
          <a:p>
            <a:pPr lvl="2"/>
            <a:r>
              <a:rPr kumimoji="1" lang="en-US" altLang="zh-CN" dirty="0"/>
              <a:t>ARP </a:t>
            </a:r>
            <a:r>
              <a:rPr kumimoji="1" lang="zh-CN" altLang="en-US" dirty="0"/>
              <a:t>欺骗（毒化）</a:t>
            </a:r>
            <a:endParaRPr kumimoji="1" lang="en-US" altLang="zh-CN" dirty="0"/>
          </a:p>
          <a:p>
            <a:pPr lvl="2"/>
            <a:r>
              <a:rPr kumimoji="1" lang="en-US" altLang="zh-CN" dirty="0"/>
              <a:t>MAC </a:t>
            </a:r>
            <a:r>
              <a:rPr kumimoji="1" lang="zh-CN" altLang="en-US" dirty="0"/>
              <a:t>泛洪</a:t>
            </a:r>
            <a:endParaRPr kumimoji="1" lang="en-US" altLang="zh-CN" dirty="0"/>
          </a:p>
        </p:txBody>
      </p:sp>
      <p:sp>
        <p:nvSpPr>
          <p:cNvPr id="4" name="灯片编号占位符 3">
            <a:extLst>
              <a:ext uri="{FF2B5EF4-FFF2-40B4-BE49-F238E27FC236}">
                <a16:creationId xmlns:a16="http://schemas.microsoft.com/office/drawing/2014/main" id="{82662F50-BA62-4B43-A1D0-80A0D5CEA97B}"/>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22</a:t>
            </a:fld>
            <a:endParaRPr kumimoji="1" lang="zh-CN" altLang="en-US" dirty="0"/>
          </a:p>
        </p:txBody>
      </p:sp>
      <p:pic>
        <p:nvPicPr>
          <p:cNvPr id="14" name="图片 13">
            <a:extLst>
              <a:ext uri="{FF2B5EF4-FFF2-40B4-BE49-F238E27FC236}">
                <a16:creationId xmlns:a16="http://schemas.microsoft.com/office/drawing/2014/main" id="{229755DF-28BF-4943-9D0D-7AE2E58021CF}"/>
              </a:ext>
            </a:extLst>
          </p:cNvPr>
          <p:cNvPicPr>
            <a:picLocks noChangeAspect="1"/>
          </p:cNvPicPr>
          <p:nvPr/>
        </p:nvPicPr>
        <p:blipFill>
          <a:blip r:embed="rId3">
            <a:duotone>
              <a:schemeClr val="accent5">
                <a:shade val="45000"/>
                <a:satMod val="135000"/>
              </a:schemeClr>
              <a:prstClr val="white"/>
            </a:duotone>
          </a:blip>
          <a:stretch>
            <a:fillRect/>
          </a:stretch>
        </p:blipFill>
        <p:spPr>
          <a:xfrm>
            <a:off x="8441047" y="2030824"/>
            <a:ext cx="1468273" cy="1320522"/>
          </a:xfrm>
          <a:prstGeom prst="rect">
            <a:avLst/>
          </a:prstGeom>
        </p:spPr>
      </p:pic>
      <p:pic>
        <p:nvPicPr>
          <p:cNvPr id="19" name="Picture 246" descr="jisuanji">
            <a:extLst>
              <a:ext uri="{FF2B5EF4-FFF2-40B4-BE49-F238E27FC236}">
                <a16:creationId xmlns:a16="http://schemas.microsoft.com/office/drawing/2014/main" id="{75B6DA55-9059-4777-A5EC-2134CC90E86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029251" y="2559438"/>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46" descr="jisuanji">
            <a:extLst>
              <a:ext uri="{FF2B5EF4-FFF2-40B4-BE49-F238E27FC236}">
                <a16:creationId xmlns:a16="http://schemas.microsoft.com/office/drawing/2014/main" id="{51844F51-9D8B-4893-924A-61D66F57DA0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27299" y="2475284"/>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6" descr="jisuanji">
            <a:extLst>
              <a:ext uri="{FF2B5EF4-FFF2-40B4-BE49-F238E27FC236}">
                <a16:creationId xmlns:a16="http://schemas.microsoft.com/office/drawing/2014/main" id="{73DB9A2C-925B-413B-A745-890E9AF071F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32434" y="1234293"/>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连接符: 肘形 22">
            <a:extLst>
              <a:ext uri="{FF2B5EF4-FFF2-40B4-BE49-F238E27FC236}">
                <a16:creationId xmlns:a16="http://schemas.microsoft.com/office/drawing/2014/main" id="{BE7A77BA-CB6A-46B8-9959-01D49136A2BA}"/>
              </a:ext>
            </a:extLst>
          </p:cNvPr>
          <p:cNvCxnSpPr>
            <a:stCxn id="20" idx="3"/>
            <a:endCxn id="21" idx="2"/>
          </p:cNvCxnSpPr>
          <p:nvPr/>
        </p:nvCxnSpPr>
        <p:spPr>
          <a:xfrm flipV="1">
            <a:off x="7364932" y="1771926"/>
            <a:ext cx="1736319" cy="972175"/>
          </a:xfrm>
          <a:prstGeom prst="bentConnector2">
            <a:avLst/>
          </a:prstGeom>
          <a:ln w="762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0F31855A-F768-44C8-A883-EED4E9C897B6}"/>
              </a:ext>
            </a:extLst>
          </p:cNvPr>
          <p:cNvCxnSpPr>
            <a:cxnSpLocks/>
          </p:cNvCxnSpPr>
          <p:nvPr/>
        </p:nvCxnSpPr>
        <p:spPr>
          <a:xfrm flipV="1">
            <a:off x="9133836" y="2739836"/>
            <a:ext cx="1851599" cy="1"/>
          </a:xfrm>
          <a:prstGeom prst="bentConnector3">
            <a:avLst>
              <a:gd name="adj1" fmla="val 50000"/>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E0B4134-B875-4F02-AF6D-8574DE223BB8}"/>
              </a:ext>
            </a:extLst>
          </p:cNvPr>
          <p:cNvSpPr txBox="1"/>
          <p:nvPr/>
        </p:nvSpPr>
        <p:spPr>
          <a:xfrm>
            <a:off x="10835236" y="3148864"/>
            <a:ext cx="1051151" cy="369332"/>
          </a:xfrm>
          <a:prstGeom prst="rect">
            <a:avLst/>
          </a:prstGeom>
          <a:noFill/>
        </p:spPr>
        <p:txBody>
          <a:bodyPr wrap="square">
            <a:spAutoFit/>
          </a:bodyPr>
          <a:lstStyle/>
          <a:p>
            <a:r>
              <a:rPr kumimoji="1" lang="zh-CN" altLang="en-US" b="1" dirty="0">
                <a:solidFill>
                  <a:srgbClr val="5B307E"/>
                </a:solidFill>
              </a:rPr>
              <a:t>嗅探器</a:t>
            </a:r>
            <a:endParaRPr lang="zh-CN" altLang="en-US" b="1" dirty="0">
              <a:solidFill>
                <a:srgbClr val="5B307E"/>
              </a:solidFill>
            </a:endParaRPr>
          </a:p>
        </p:txBody>
      </p:sp>
      <p:pic>
        <p:nvPicPr>
          <p:cNvPr id="1030" name="Picture 6" descr="Monitoring a VLAN with SPAN">
            <a:extLst>
              <a:ext uri="{FF2B5EF4-FFF2-40B4-BE49-F238E27FC236}">
                <a16:creationId xmlns:a16="http://schemas.microsoft.com/office/drawing/2014/main" id="{E103E154-2F4C-4434-9AC6-76ADEC398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911" y="4210542"/>
            <a:ext cx="4148311" cy="2023886"/>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5AB80B2F-3252-4594-A99A-C5B456A71797}"/>
              </a:ext>
            </a:extLst>
          </p:cNvPr>
          <p:cNvSpPr txBox="1"/>
          <p:nvPr/>
        </p:nvSpPr>
        <p:spPr>
          <a:xfrm>
            <a:off x="2651413" y="6484258"/>
            <a:ext cx="7930687" cy="369332"/>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zh-CN" altLang="en-US" dirty="0"/>
              <a:t>引自：</a:t>
            </a:r>
            <a:r>
              <a:rPr lang="en-US" altLang="zh-CN" dirty="0"/>
              <a:t>https://www.netfort.com/blog/setup-span-ports-cisco-nexus-switches/</a:t>
            </a:r>
            <a:endParaRPr lang="zh-CN" altLang="en-US" dirty="0"/>
          </a:p>
        </p:txBody>
      </p:sp>
      <p:sp>
        <p:nvSpPr>
          <p:cNvPr id="35" name="文本框 34">
            <a:extLst>
              <a:ext uri="{FF2B5EF4-FFF2-40B4-BE49-F238E27FC236}">
                <a16:creationId xmlns:a16="http://schemas.microsoft.com/office/drawing/2014/main" id="{7E0D9B9E-981F-4EDC-885F-B0AFADF81626}"/>
              </a:ext>
            </a:extLst>
          </p:cNvPr>
          <p:cNvSpPr txBox="1"/>
          <p:nvPr/>
        </p:nvSpPr>
        <p:spPr>
          <a:xfrm>
            <a:off x="8449294" y="3599033"/>
            <a:ext cx="3445340" cy="646331"/>
          </a:xfrm>
          <a:prstGeom prst="rect">
            <a:avLst/>
          </a:prstGeom>
          <a:noFill/>
        </p:spPr>
        <p:txBody>
          <a:bodyPr wrap="square">
            <a:spAutoFit/>
          </a:bodyPr>
          <a:lstStyle/>
          <a:p>
            <a:r>
              <a:rPr kumimoji="1" lang="zh-CN" altLang="en-US" b="1" dirty="0">
                <a:solidFill>
                  <a:srgbClr val="5B307E"/>
                </a:solidFill>
              </a:rPr>
              <a:t>嗅探端口</a:t>
            </a:r>
            <a:r>
              <a:rPr kumimoji="1" lang="en-US" altLang="zh-CN" b="1" dirty="0">
                <a:solidFill>
                  <a:srgbClr val="5B307E"/>
                </a:solidFill>
              </a:rPr>
              <a:t>: </a:t>
            </a:r>
            <a:r>
              <a:rPr kumimoji="1" lang="zh-CN" altLang="en-US" b="1" dirty="0">
                <a:solidFill>
                  <a:srgbClr val="5B307E"/>
                </a:solidFill>
              </a:rPr>
              <a:t>端口镜像技术</a:t>
            </a:r>
            <a:r>
              <a:rPr kumimoji="1" lang="en-US" altLang="zh-CN" b="1" dirty="0">
                <a:solidFill>
                  <a:srgbClr val="5B307E"/>
                </a:solidFill>
              </a:rPr>
              <a:t>Switched Port Analyzer (SPAN)</a:t>
            </a:r>
            <a:endParaRPr lang="zh-CN" altLang="en-US" b="1" dirty="0">
              <a:solidFill>
                <a:srgbClr val="5B307E"/>
              </a:solidFill>
            </a:endParaRPr>
          </a:p>
        </p:txBody>
      </p:sp>
      <p:sp>
        <p:nvSpPr>
          <p:cNvPr id="31" name="矩形: 圆角 30">
            <a:extLst>
              <a:ext uri="{FF2B5EF4-FFF2-40B4-BE49-F238E27FC236}">
                <a16:creationId xmlns:a16="http://schemas.microsoft.com/office/drawing/2014/main" id="{CF0120C8-A076-4B19-9B80-882096E2196B}"/>
              </a:ext>
            </a:extLst>
          </p:cNvPr>
          <p:cNvSpPr/>
          <p:nvPr/>
        </p:nvSpPr>
        <p:spPr>
          <a:xfrm>
            <a:off x="9768630" y="4320576"/>
            <a:ext cx="266007" cy="22427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日期占位符 9">
            <a:extLst>
              <a:ext uri="{FF2B5EF4-FFF2-40B4-BE49-F238E27FC236}">
                <a16:creationId xmlns:a16="http://schemas.microsoft.com/office/drawing/2014/main" id="{64C3C266-CC3C-4182-8764-6DD027615067}"/>
              </a:ext>
            </a:extLst>
          </p:cNvPr>
          <p:cNvSpPr>
            <a:spLocks noGrp="1"/>
          </p:cNvSpPr>
          <p:nvPr>
            <p:ph type="dt" sz="half" idx="10"/>
          </p:nvPr>
        </p:nvSpPr>
        <p:spPr>
          <a:xfrm>
            <a:off x="238300" y="6482064"/>
            <a:ext cx="2743200" cy="365125"/>
          </a:xfrm>
        </p:spPr>
        <p:txBody>
          <a:bodyPr/>
          <a:lstStyle/>
          <a:p>
            <a:r>
              <a:rPr kumimoji="1" lang="en-US" altLang="zh-CN" dirty="0"/>
              <a:t>8.2.2 </a:t>
            </a:r>
            <a:r>
              <a:rPr kumimoji="1" lang="zh-CN" altLang="en-US" dirty="0"/>
              <a:t>窃听与嗅探</a:t>
            </a:r>
          </a:p>
        </p:txBody>
      </p:sp>
    </p:spTree>
    <p:extLst>
      <p:ext uri="{BB962C8B-B14F-4D97-AF65-F5344CB8AC3E}">
        <p14:creationId xmlns:p14="http://schemas.microsoft.com/office/powerpoint/2010/main" val="7173095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zh-CN" dirty="0"/>
              <a:t>风险评估的定义</a:t>
            </a:r>
          </a:p>
        </p:txBody>
      </p:sp>
      <p:sp>
        <p:nvSpPr>
          <p:cNvPr id="3" name="内容占位符 2"/>
          <p:cNvSpPr>
            <a:spLocks noGrp="1"/>
          </p:cNvSpPr>
          <p:nvPr>
            <p:ph idx="1"/>
          </p:nvPr>
        </p:nvSpPr>
        <p:spPr>
          <a:xfrm>
            <a:off x="838200" y="1417272"/>
            <a:ext cx="10515600" cy="5131205"/>
          </a:xfrm>
        </p:spPr>
        <p:txBody>
          <a:bodyPr>
            <a:normAutofit/>
          </a:bodyPr>
          <a:lstStyle/>
          <a:p>
            <a:pPr>
              <a:lnSpc>
                <a:spcPct val="120000"/>
              </a:lnSpc>
            </a:pPr>
            <a:r>
              <a:rPr kumimoji="1" lang="zh-CN" altLang="en-US" sz="3200" dirty="0"/>
              <a:t>定义</a:t>
            </a:r>
          </a:p>
          <a:p>
            <a:pPr lvl="1">
              <a:lnSpc>
                <a:spcPct val="120000"/>
              </a:lnSpc>
            </a:pPr>
            <a:r>
              <a:rPr lang="zh-CN" altLang="en-US" sz="2800" dirty="0">
                <a:sym typeface="+mn-ea"/>
              </a:rPr>
              <a:t>对信息和信息处理设施的威胁，影响和薄弱点以及威胁发生的可能性的评估。</a:t>
            </a:r>
          </a:p>
          <a:p>
            <a:pPr>
              <a:lnSpc>
                <a:spcPct val="120000"/>
              </a:lnSpc>
            </a:pPr>
            <a:r>
              <a:rPr kumimoji="1" lang="zh-CN" altLang="en-US" sz="3200" dirty="0"/>
              <a:t>关联概念：</a:t>
            </a:r>
            <a:endParaRPr lang="zh-CN" altLang="en-US" sz="2400" dirty="0"/>
          </a:p>
          <a:p>
            <a:pPr lvl="1">
              <a:lnSpc>
                <a:spcPct val="120000"/>
              </a:lnSpc>
            </a:pPr>
            <a:r>
              <a:rPr lang="zh-CN" altLang="en-US" dirty="0">
                <a:sym typeface="+mn-ea"/>
              </a:rPr>
              <a:t>信息安全</a:t>
            </a:r>
          </a:p>
          <a:p>
            <a:pPr lvl="1">
              <a:lnSpc>
                <a:spcPct val="120000"/>
              </a:lnSpc>
            </a:pPr>
            <a:r>
              <a:rPr lang="zh-CN" altLang="en-US" dirty="0">
                <a:sym typeface="+mn-ea"/>
              </a:rPr>
              <a:t>风险管理</a:t>
            </a:r>
          </a:p>
          <a:p>
            <a:pPr lvl="1">
              <a:lnSpc>
                <a:spcPct val="120000"/>
              </a:lnSpc>
            </a:pPr>
            <a:r>
              <a:rPr lang="zh-CN" altLang="en-US" dirty="0">
                <a:sym typeface="+mn-ea"/>
              </a:rPr>
              <a:t>威胁</a:t>
            </a:r>
          </a:p>
          <a:p>
            <a:pPr lvl="1">
              <a:lnSpc>
                <a:spcPct val="120000"/>
              </a:lnSpc>
            </a:pPr>
            <a:r>
              <a:rPr lang="zh-CN" altLang="en-US" dirty="0">
                <a:sym typeface="+mn-ea"/>
              </a:rPr>
              <a:t>风险</a:t>
            </a:r>
            <a:endParaRPr lang="en-US" altLang="zh-CN" dirty="0">
              <a:sym typeface="+mn-ea"/>
            </a:endParaRPr>
          </a:p>
          <a:p>
            <a:pPr>
              <a:lnSpc>
                <a:spcPct val="120000"/>
              </a:lnSpc>
            </a:pPr>
            <a:r>
              <a:rPr kumimoji="1" lang="zh-CN" altLang="en-US" sz="3200" dirty="0"/>
              <a:t>目的和意义</a:t>
            </a:r>
          </a:p>
        </p:txBody>
      </p:sp>
      <p:sp>
        <p:nvSpPr>
          <p:cNvPr id="4" name="灯片编号占位符 3"/>
          <p:cNvSpPr>
            <a:spLocks noGrp="1"/>
          </p:cNvSpPr>
          <p:nvPr>
            <p:ph type="sldNum" sz="quarter" idx="12"/>
          </p:nvPr>
        </p:nvSpPr>
        <p:spPr>
          <a:xfrm>
            <a:off x="9448800" y="6492874"/>
            <a:ext cx="2743200" cy="365125"/>
          </a:xfrm>
        </p:spPr>
        <p:txBody>
          <a:bodyPr/>
          <a:lstStyle/>
          <a:p>
            <a:fld id="{8D4D1E41-7A09-AB4A-A4E1-09765ADA2698}" type="slidenum">
              <a:rPr kumimoji="1" lang="zh-CN" altLang="en-US" smtClean="0"/>
              <a:t>220</a:t>
            </a:fld>
            <a:endParaRPr kumimoji="1" lang="zh-CN" altLang="en-US" dirty="0"/>
          </a:p>
        </p:txBody>
      </p:sp>
      <p:pic>
        <p:nvPicPr>
          <p:cNvPr id="6" name="Picture 3" descr="car">
            <a:hlinkClick r:id="rId3"/>
            <a:extLst>
              <a:ext uri="{FF2B5EF4-FFF2-40B4-BE49-F238E27FC236}">
                <a16:creationId xmlns:a16="http://schemas.microsoft.com/office/drawing/2014/main" id="{00806764-0569-466E-B01B-9AA8C9A83145}"/>
              </a:ext>
            </a:extLst>
          </p:cNvPr>
          <p:cNvPicPr>
            <a:picLocks noChangeAspect="1"/>
          </p:cNvPicPr>
          <p:nvPr/>
        </p:nvPicPr>
        <p:blipFill>
          <a:blip r:embed="rId4"/>
          <a:srcRect/>
          <a:stretch>
            <a:fillRect/>
          </a:stretch>
        </p:blipFill>
        <p:spPr>
          <a:xfrm>
            <a:off x="3582988" y="3369350"/>
            <a:ext cx="3209925" cy="925512"/>
          </a:xfrm>
          <a:prstGeom prst="rect">
            <a:avLst/>
          </a:prstGeom>
        </p:spPr>
      </p:pic>
      <p:pic>
        <p:nvPicPr>
          <p:cNvPr id="7" name="Picture 4" descr="index">
            <a:extLst>
              <a:ext uri="{FF2B5EF4-FFF2-40B4-BE49-F238E27FC236}">
                <a16:creationId xmlns:a16="http://schemas.microsoft.com/office/drawing/2014/main" id="{9D286BFB-71E3-440A-B87A-5746ACEAE0EA}"/>
              </a:ext>
            </a:extLst>
          </p:cNvPr>
          <p:cNvPicPr>
            <a:picLocks noGrp="1" noChangeAspect="1"/>
          </p:cNvPicPr>
          <p:nvPr/>
        </p:nvPicPr>
        <p:blipFill>
          <a:blip r:embed="rId5"/>
          <a:srcRect/>
          <a:stretch>
            <a:fillRect/>
          </a:stretch>
        </p:blipFill>
        <p:spPr>
          <a:xfrm>
            <a:off x="7720013" y="2967712"/>
            <a:ext cx="1466850" cy="1517650"/>
          </a:xfrm>
          <a:prstGeom prst="rect">
            <a:avLst/>
          </a:prstGeom>
          <a:noFill/>
          <a:ln w="9525">
            <a:noFill/>
          </a:ln>
        </p:spPr>
      </p:pic>
      <p:pic>
        <p:nvPicPr>
          <p:cNvPr id="8" name="Picture 5" descr="what">
            <a:extLst>
              <a:ext uri="{FF2B5EF4-FFF2-40B4-BE49-F238E27FC236}">
                <a16:creationId xmlns:a16="http://schemas.microsoft.com/office/drawing/2014/main" id="{2B85F2AC-7B9D-4BC0-ACCD-1430ADFBE7BD}"/>
              </a:ext>
            </a:extLst>
          </p:cNvPr>
          <p:cNvPicPr>
            <a:picLocks noGrp="1" noChangeAspect="1"/>
          </p:cNvPicPr>
          <p:nvPr/>
        </p:nvPicPr>
        <p:blipFill>
          <a:blip r:embed="rId6"/>
          <a:srcRect/>
          <a:stretch>
            <a:fillRect/>
          </a:stretch>
        </p:blipFill>
        <p:spPr>
          <a:xfrm>
            <a:off x="4295775" y="5307687"/>
            <a:ext cx="1212850" cy="1138238"/>
          </a:xfrm>
          <a:prstGeom prst="rect">
            <a:avLst/>
          </a:prstGeom>
          <a:noFill/>
          <a:ln w="9525">
            <a:noFill/>
          </a:ln>
        </p:spPr>
      </p:pic>
      <p:pic>
        <p:nvPicPr>
          <p:cNvPr id="9" name="Picture 6" descr="u=1202010706,3830670560&amp;gp=3">
            <a:hlinkClick r:id="rId7"/>
            <a:extLst>
              <a:ext uri="{FF2B5EF4-FFF2-40B4-BE49-F238E27FC236}">
                <a16:creationId xmlns:a16="http://schemas.microsoft.com/office/drawing/2014/main" id="{F79BBEC7-255C-4BA0-83CB-636E56E92F8D}"/>
              </a:ext>
            </a:extLst>
          </p:cNvPr>
          <p:cNvPicPr>
            <a:picLocks noGrp="1" noChangeAspect="1"/>
          </p:cNvPicPr>
          <p:nvPr/>
        </p:nvPicPr>
        <p:blipFill>
          <a:blip r:embed="rId8"/>
          <a:srcRect/>
          <a:stretch>
            <a:fillRect/>
          </a:stretch>
        </p:blipFill>
        <p:spPr>
          <a:xfrm>
            <a:off x="7364413" y="5307687"/>
            <a:ext cx="2139950" cy="1219200"/>
          </a:xfrm>
          <a:prstGeom prst="rect">
            <a:avLst/>
          </a:prstGeom>
          <a:noFill/>
          <a:ln w="9525">
            <a:noFill/>
          </a:ln>
        </p:spPr>
      </p:pic>
      <p:sp>
        <p:nvSpPr>
          <p:cNvPr id="10" name="Text Box 7">
            <a:extLst>
              <a:ext uri="{FF2B5EF4-FFF2-40B4-BE49-F238E27FC236}">
                <a16:creationId xmlns:a16="http://schemas.microsoft.com/office/drawing/2014/main" id="{F0144789-8FED-492A-B4A9-9D78B6A0CFCE}"/>
              </a:ext>
            </a:extLst>
          </p:cNvPr>
          <p:cNvSpPr txBox="1">
            <a:spLocks noChangeArrowheads="1"/>
          </p:cNvSpPr>
          <p:nvPr/>
        </p:nvSpPr>
        <p:spPr bwMode="auto">
          <a:xfrm>
            <a:off x="4225925" y="2537500"/>
            <a:ext cx="2447925" cy="701675"/>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4000" b="1" kern="1200" normalizeH="0" baseline="0" noProof="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ea typeface="华文新魏" pitchFamily="2" charset="-122"/>
                <a:cs typeface="+mn-cs"/>
              </a:rPr>
              <a:t>去哪里？</a:t>
            </a:r>
          </a:p>
        </p:txBody>
      </p:sp>
      <p:sp>
        <p:nvSpPr>
          <p:cNvPr id="12" name="Text Box 8">
            <a:extLst>
              <a:ext uri="{FF2B5EF4-FFF2-40B4-BE49-F238E27FC236}">
                <a16:creationId xmlns:a16="http://schemas.microsoft.com/office/drawing/2014/main" id="{01D8A1D2-66ED-438F-B0C7-D2AC4CCC91D8}"/>
              </a:ext>
            </a:extLst>
          </p:cNvPr>
          <p:cNvSpPr txBox="1">
            <a:spLocks noChangeArrowheads="1"/>
          </p:cNvSpPr>
          <p:nvPr/>
        </p:nvSpPr>
        <p:spPr bwMode="auto">
          <a:xfrm>
            <a:off x="8905875" y="2610525"/>
            <a:ext cx="2447925" cy="701675"/>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4000" b="1" kern="1200" normalizeH="0" baseline="0" noProof="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ea typeface="华文新魏" pitchFamily="2" charset="-122"/>
                <a:cs typeface="+mn-cs"/>
              </a:rPr>
              <a:t>找谁？</a:t>
            </a:r>
          </a:p>
        </p:txBody>
      </p:sp>
      <p:sp>
        <p:nvSpPr>
          <p:cNvPr id="13" name="Text Box 9">
            <a:extLst>
              <a:ext uri="{FF2B5EF4-FFF2-40B4-BE49-F238E27FC236}">
                <a16:creationId xmlns:a16="http://schemas.microsoft.com/office/drawing/2014/main" id="{16111135-9A50-459B-8F91-B604DE2FE961}"/>
              </a:ext>
            </a:extLst>
          </p:cNvPr>
          <p:cNvSpPr txBox="1">
            <a:spLocks noChangeArrowheads="1"/>
          </p:cNvSpPr>
          <p:nvPr/>
        </p:nvSpPr>
        <p:spPr bwMode="auto">
          <a:xfrm>
            <a:off x="4657725" y="4698087"/>
            <a:ext cx="2447925" cy="701675"/>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4000" b="1" kern="1200" normalizeH="0" baseline="0" noProof="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ea typeface="华文新魏" pitchFamily="2" charset="-122"/>
                <a:cs typeface="+mn-cs"/>
              </a:rPr>
              <a:t>查什么？</a:t>
            </a:r>
          </a:p>
        </p:txBody>
      </p:sp>
      <p:sp>
        <p:nvSpPr>
          <p:cNvPr id="14" name="Text Box 10">
            <a:extLst>
              <a:ext uri="{FF2B5EF4-FFF2-40B4-BE49-F238E27FC236}">
                <a16:creationId xmlns:a16="http://schemas.microsoft.com/office/drawing/2014/main" id="{0A80E74C-3D93-4765-BDBF-8599FCF3E886}"/>
              </a:ext>
            </a:extLst>
          </p:cNvPr>
          <p:cNvSpPr txBox="1">
            <a:spLocks noChangeArrowheads="1"/>
          </p:cNvSpPr>
          <p:nvPr/>
        </p:nvSpPr>
        <p:spPr bwMode="auto">
          <a:xfrm>
            <a:off x="8905875" y="4698087"/>
            <a:ext cx="2447925" cy="701675"/>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4000" b="1" kern="1200" normalizeH="0" baseline="0" noProof="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ea typeface="华文新魏" pitchFamily="2" charset="-122"/>
                <a:cs typeface="+mn-cs"/>
              </a:rPr>
              <a:t>如何查？</a:t>
            </a:r>
          </a:p>
        </p:txBody>
      </p:sp>
      <p:sp>
        <p:nvSpPr>
          <p:cNvPr id="16" name="文本框 15">
            <a:extLst>
              <a:ext uri="{FF2B5EF4-FFF2-40B4-BE49-F238E27FC236}">
                <a16:creationId xmlns:a16="http://schemas.microsoft.com/office/drawing/2014/main" id="{92BE34B0-6BDF-41ED-A846-8C3C0F7E311E}"/>
              </a:ext>
            </a:extLst>
          </p:cNvPr>
          <p:cNvSpPr txBox="1"/>
          <p:nvPr/>
        </p:nvSpPr>
        <p:spPr>
          <a:xfrm>
            <a:off x="188536" y="6587893"/>
            <a:ext cx="1809515"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en-US" altLang="zh-CN" dirty="0"/>
              <a:t>8.8.4 </a:t>
            </a:r>
            <a:r>
              <a:rPr lang="zh-CN" altLang="en-US" dirty="0"/>
              <a:t>风险评估</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zh-CN" dirty="0"/>
              <a:t>风险评估</a:t>
            </a:r>
            <a:r>
              <a:rPr kumimoji="1" lang="zh-CN" altLang="en-US" dirty="0"/>
              <a:t>形式与</a:t>
            </a:r>
            <a:r>
              <a:rPr kumimoji="1" lang="zh-CN" altLang="zh-CN" dirty="0"/>
              <a:t>整体流程</a:t>
            </a:r>
          </a:p>
        </p:txBody>
      </p:sp>
      <p:sp>
        <p:nvSpPr>
          <p:cNvPr id="5" name="内容占位符 4"/>
          <p:cNvSpPr>
            <a:spLocks noGrp="1"/>
          </p:cNvSpPr>
          <p:nvPr>
            <p:ph idx="1"/>
          </p:nvPr>
        </p:nvSpPr>
        <p:spPr>
          <a:xfrm>
            <a:off x="838200" y="1698083"/>
            <a:ext cx="10515600" cy="4586694"/>
          </a:xfrm>
        </p:spPr>
        <p:txBody>
          <a:bodyPr>
            <a:normAutofit/>
          </a:bodyPr>
          <a:lstStyle/>
          <a:p>
            <a:pPr lvl="1"/>
            <a:r>
              <a:rPr lang="zh-CN" altLang="en-US" sz="2800" dirty="0">
                <a:sym typeface="+mn-ea"/>
              </a:rPr>
              <a:t> </a:t>
            </a:r>
            <a:r>
              <a:rPr lang="zh-CN" altLang="en-US" dirty="0">
                <a:solidFill>
                  <a:srgbClr val="000000"/>
                </a:solidFill>
                <a:latin typeface="FuturaA Md BT" pitchFamily="34" charset="0"/>
                <a:sym typeface="+mn-ea"/>
              </a:rPr>
              <a:t> </a:t>
            </a:r>
            <a:endParaRPr lang="zh-CN" altLang="en-US" dirty="0"/>
          </a:p>
        </p:txBody>
      </p:sp>
      <p:grpSp>
        <p:nvGrpSpPr>
          <p:cNvPr id="3" name="Group 6"/>
          <p:cNvGrpSpPr/>
          <p:nvPr/>
        </p:nvGrpSpPr>
        <p:grpSpPr>
          <a:xfrm>
            <a:off x="4278312" y="1528128"/>
            <a:ext cx="1728788" cy="4662487"/>
            <a:chOff x="0" y="0"/>
            <a:chExt cx="1089" cy="2811"/>
          </a:xfrm>
        </p:grpSpPr>
        <p:sp>
          <p:nvSpPr>
            <p:cNvPr id="6" name="AutoShape 6"/>
            <p:cNvSpPr/>
            <p:nvPr/>
          </p:nvSpPr>
          <p:spPr>
            <a:xfrm rot="5400000">
              <a:off x="222" y="-226"/>
              <a:ext cx="635" cy="1088"/>
            </a:xfrm>
            <a:prstGeom prst="homePlate">
              <a:avLst>
                <a:gd name="adj" fmla="val 25000"/>
              </a:avLst>
            </a:prstGeom>
            <a:solidFill>
              <a:srgbClr val="8181DF"/>
            </a:solidFill>
            <a:ln w="9525">
              <a:noFill/>
            </a:ln>
          </p:spPr>
          <p:txBody>
            <a:bodyPr wrap="none" anchor="ctr"/>
            <a:lstStyle/>
            <a:p>
              <a:endParaRPr lang="en-US" altLang="en-US" dirty="0">
                <a:latin typeface="Arial" panose="020B0604020202090204" pitchFamily="34" charset="0"/>
              </a:endParaRPr>
            </a:p>
          </p:txBody>
        </p:sp>
        <p:sp>
          <p:nvSpPr>
            <p:cNvPr id="7" name="AutoShape 7"/>
            <p:cNvSpPr/>
            <p:nvPr/>
          </p:nvSpPr>
          <p:spPr>
            <a:xfrm rot="5400000">
              <a:off x="222" y="312"/>
              <a:ext cx="635" cy="1088"/>
            </a:xfrm>
            <a:prstGeom prst="chevron">
              <a:avLst>
                <a:gd name="adj" fmla="val 25000"/>
              </a:avLst>
            </a:prstGeom>
            <a:solidFill>
              <a:srgbClr val="8181DF"/>
            </a:solidFill>
            <a:ln w="9525">
              <a:noFill/>
            </a:ln>
          </p:spPr>
          <p:txBody>
            <a:bodyPr wrap="none" anchor="ctr"/>
            <a:lstStyle/>
            <a:p>
              <a:endParaRPr lang="en-US" altLang="en-US" dirty="0">
                <a:latin typeface="Arial" panose="020B0604020202090204" pitchFamily="34" charset="0"/>
              </a:endParaRPr>
            </a:p>
          </p:txBody>
        </p:sp>
        <p:sp>
          <p:nvSpPr>
            <p:cNvPr id="8" name="Text Box 8"/>
            <p:cNvSpPr txBox="1">
              <a:spLocks noChangeArrowheads="1"/>
            </p:cNvSpPr>
            <p:nvPr/>
          </p:nvSpPr>
          <p:spPr bwMode="auto">
            <a:xfrm>
              <a:off x="273" y="136"/>
              <a:ext cx="499" cy="231"/>
            </a:xfrm>
            <a:prstGeom prst="rect">
              <a:avLst/>
            </a:prstGeom>
            <a:solidFill>
              <a:srgbClr val="8181DF"/>
            </a:solidFill>
            <a:ln w="9525">
              <a:noFill/>
              <a:miter lim="800000"/>
            </a:ln>
          </p:spPr>
          <p:txBody>
            <a:bodyPr>
              <a:spAutoFit/>
            </a:bodyPr>
            <a:lstStyle/>
            <a:p>
              <a:pPr marR="0" algn="ctr" defTabSz="914400">
                <a:spcBef>
                  <a:spcPct val="50000"/>
                </a:spcBef>
                <a:buClrTx/>
                <a:buSzTx/>
                <a:buFontTx/>
                <a:buNone/>
                <a:defRPr/>
              </a:pPr>
              <a:r>
                <a:rPr kumimoji="0" lang="zh-CN" altLang="en-US" kern="1200" cap="none" spc="0" normalizeH="0" baseline="0" noProof="0">
                  <a:solidFill>
                    <a:schemeClr val="bg1"/>
                  </a:solidFill>
                  <a:effectLst>
                    <a:outerShdw blurRad="38100" dist="38100" dir="2700000" algn="tl">
                      <a:srgbClr val="000000"/>
                    </a:outerShdw>
                  </a:effectLst>
                  <a:latin typeface="Arial Black" panose="020B0A04020102020204" pitchFamily="34" charset="0"/>
                  <a:ea typeface="宋体" panose="02010600030101010101" pitchFamily="2" charset="-122"/>
                  <a:cs typeface="+mn-cs"/>
                </a:rPr>
                <a:t>计划</a:t>
              </a:r>
              <a:endParaRPr kumimoji="0" lang="zh-CN" altLang="en-US" kern="1200" cap="none" spc="0" normalizeH="0" baseline="0" noProof="0">
                <a:latin typeface="Arial" panose="020B0604020202090204" pitchFamily="34" charset="0"/>
                <a:ea typeface="宋体" panose="02010600030101010101" pitchFamily="2" charset="-122"/>
                <a:cs typeface="+mn-cs"/>
              </a:endParaRPr>
            </a:p>
          </p:txBody>
        </p:sp>
        <p:sp>
          <p:nvSpPr>
            <p:cNvPr id="9" name="AutoShape 9"/>
            <p:cNvSpPr/>
            <p:nvPr/>
          </p:nvSpPr>
          <p:spPr>
            <a:xfrm rot="5400000">
              <a:off x="222" y="857"/>
              <a:ext cx="635" cy="1088"/>
            </a:xfrm>
            <a:prstGeom prst="chevron">
              <a:avLst>
                <a:gd name="adj" fmla="val 25000"/>
              </a:avLst>
            </a:prstGeom>
            <a:solidFill>
              <a:srgbClr val="8181DF"/>
            </a:solidFill>
            <a:ln w="9525">
              <a:noFill/>
            </a:ln>
          </p:spPr>
          <p:txBody>
            <a:bodyPr wrap="none" anchor="ctr"/>
            <a:lstStyle/>
            <a:p>
              <a:endParaRPr lang="en-US" altLang="en-US" dirty="0">
                <a:latin typeface="Arial" panose="020B0604020202090204" pitchFamily="34" charset="0"/>
              </a:endParaRPr>
            </a:p>
          </p:txBody>
        </p:sp>
        <p:sp>
          <p:nvSpPr>
            <p:cNvPr id="10" name="AutoShape 10"/>
            <p:cNvSpPr/>
            <p:nvPr/>
          </p:nvSpPr>
          <p:spPr>
            <a:xfrm rot="5400000">
              <a:off x="222" y="1401"/>
              <a:ext cx="635" cy="1088"/>
            </a:xfrm>
            <a:prstGeom prst="chevron">
              <a:avLst>
                <a:gd name="adj" fmla="val 25000"/>
              </a:avLst>
            </a:prstGeom>
            <a:solidFill>
              <a:srgbClr val="8181DF"/>
            </a:solidFill>
            <a:ln w="9525">
              <a:noFill/>
            </a:ln>
          </p:spPr>
          <p:txBody>
            <a:bodyPr wrap="none" anchor="ctr"/>
            <a:lstStyle/>
            <a:p>
              <a:endParaRPr lang="en-US" altLang="en-US" dirty="0">
                <a:latin typeface="Arial" panose="020B0604020202090204" pitchFamily="34" charset="0"/>
              </a:endParaRPr>
            </a:p>
          </p:txBody>
        </p:sp>
        <p:sp>
          <p:nvSpPr>
            <p:cNvPr id="11" name="AutoShape 11"/>
            <p:cNvSpPr/>
            <p:nvPr/>
          </p:nvSpPr>
          <p:spPr>
            <a:xfrm rot="5400000">
              <a:off x="222" y="1945"/>
              <a:ext cx="635" cy="1088"/>
            </a:xfrm>
            <a:prstGeom prst="chevron">
              <a:avLst>
                <a:gd name="adj" fmla="val 25000"/>
              </a:avLst>
            </a:prstGeom>
            <a:solidFill>
              <a:srgbClr val="8181DF"/>
            </a:solidFill>
            <a:ln w="9525">
              <a:noFill/>
            </a:ln>
          </p:spPr>
          <p:txBody>
            <a:bodyPr wrap="none" anchor="ctr"/>
            <a:lstStyle/>
            <a:p>
              <a:endParaRPr lang="en-US" altLang="en-US" dirty="0">
                <a:latin typeface="Arial" panose="020B0604020202090204" pitchFamily="34" charset="0"/>
              </a:endParaRPr>
            </a:p>
          </p:txBody>
        </p:sp>
        <p:sp>
          <p:nvSpPr>
            <p:cNvPr id="12" name="Text Box 12"/>
            <p:cNvSpPr txBox="1">
              <a:spLocks noChangeArrowheads="1"/>
            </p:cNvSpPr>
            <p:nvPr/>
          </p:nvSpPr>
          <p:spPr bwMode="auto">
            <a:xfrm>
              <a:off x="46" y="726"/>
              <a:ext cx="1043" cy="231"/>
            </a:xfrm>
            <a:prstGeom prst="rect">
              <a:avLst/>
            </a:prstGeom>
            <a:solidFill>
              <a:srgbClr val="8181DF"/>
            </a:solidFill>
            <a:ln w="9525">
              <a:noFill/>
              <a:miter lim="800000"/>
            </a:ln>
          </p:spPr>
          <p:txBody>
            <a:bodyPr>
              <a:spAutoFit/>
            </a:bodyPr>
            <a:lstStyle/>
            <a:p>
              <a:pPr marR="0" algn="ctr" defTabSz="914400">
                <a:spcBef>
                  <a:spcPct val="50000"/>
                </a:spcBef>
                <a:buClrTx/>
                <a:buSzTx/>
                <a:buFontTx/>
                <a:buNone/>
                <a:defRPr/>
              </a:pPr>
              <a:r>
                <a:rPr kumimoji="0" lang="zh-CN" altLang="en-US" kern="1200" cap="none" spc="0" normalizeH="0" baseline="0" noProof="0">
                  <a:solidFill>
                    <a:schemeClr val="bg1"/>
                  </a:solidFill>
                  <a:effectLst>
                    <a:outerShdw blurRad="38100" dist="38100" dir="2700000" algn="tl">
                      <a:srgbClr val="000000"/>
                    </a:outerShdw>
                  </a:effectLst>
                  <a:latin typeface="Arial Black" panose="020B0A04020102020204" pitchFamily="34" charset="0"/>
                  <a:ea typeface="宋体" panose="02010600030101010101" pitchFamily="2" charset="-122"/>
                  <a:cs typeface="+mn-cs"/>
                </a:rPr>
                <a:t>准备</a:t>
              </a:r>
              <a:endParaRPr kumimoji="0" lang="zh-CN" altLang="en-US" kern="1200" cap="none" spc="0" normalizeH="0" baseline="0" noProof="0">
                <a:latin typeface="Arial" panose="020B0604020202090204" pitchFamily="34" charset="0"/>
                <a:ea typeface="宋体" panose="02010600030101010101" pitchFamily="2" charset="-122"/>
                <a:cs typeface="+mn-cs"/>
              </a:endParaRPr>
            </a:p>
          </p:txBody>
        </p:sp>
        <p:sp>
          <p:nvSpPr>
            <p:cNvPr id="13" name="Text Box 13"/>
            <p:cNvSpPr txBox="1">
              <a:spLocks noChangeArrowheads="1"/>
            </p:cNvSpPr>
            <p:nvPr/>
          </p:nvSpPr>
          <p:spPr bwMode="auto">
            <a:xfrm>
              <a:off x="46" y="1270"/>
              <a:ext cx="1043" cy="231"/>
            </a:xfrm>
            <a:prstGeom prst="rect">
              <a:avLst/>
            </a:prstGeom>
            <a:solidFill>
              <a:srgbClr val="8181DF"/>
            </a:solidFill>
            <a:ln w="9525">
              <a:noFill/>
              <a:miter lim="800000"/>
            </a:ln>
          </p:spPr>
          <p:txBody>
            <a:bodyPr>
              <a:spAutoFit/>
            </a:bodyPr>
            <a:lstStyle/>
            <a:p>
              <a:pPr marR="0" algn="ctr" defTabSz="914400">
                <a:spcBef>
                  <a:spcPct val="50000"/>
                </a:spcBef>
                <a:buClrTx/>
                <a:buSzTx/>
                <a:buFontTx/>
                <a:buNone/>
                <a:defRPr/>
              </a:pPr>
              <a:r>
                <a:rPr kumimoji="0" lang="zh-CN" altLang="en-US" kern="1200" cap="none" spc="0" normalizeH="0" baseline="0" noProof="0">
                  <a:solidFill>
                    <a:schemeClr val="bg1"/>
                  </a:solidFill>
                  <a:effectLst>
                    <a:outerShdw blurRad="38100" dist="38100" dir="2700000" algn="tl">
                      <a:srgbClr val="000000"/>
                    </a:outerShdw>
                  </a:effectLst>
                  <a:latin typeface="Arial Black" panose="020B0A04020102020204" pitchFamily="34" charset="0"/>
                  <a:ea typeface="宋体" panose="02010600030101010101" pitchFamily="2" charset="-122"/>
                  <a:cs typeface="+mn-cs"/>
                </a:rPr>
                <a:t>实施</a:t>
              </a:r>
              <a:endParaRPr kumimoji="0" lang="zh-CN" altLang="en-US" kern="1200" cap="none" spc="0" normalizeH="0" baseline="0" noProof="0">
                <a:latin typeface="Arial" panose="020B0604020202090204" pitchFamily="34" charset="0"/>
                <a:ea typeface="宋体" panose="02010600030101010101" pitchFamily="2" charset="-122"/>
                <a:cs typeface="+mn-cs"/>
              </a:endParaRPr>
            </a:p>
          </p:txBody>
        </p:sp>
        <p:sp>
          <p:nvSpPr>
            <p:cNvPr id="14" name="Text Box 14"/>
            <p:cNvSpPr txBox="1">
              <a:spLocks noChangeArrowheads="1"/>
            </p:cNvSpPr>
            <p:nvPr/>
          </p:nvSpPr>
          <p:spPr bwMode="auto">
            <a:xfrm>
              <a:off x="46" y="1835"/>
              <a:ext cx="1043" cy="234"/>
            </a:xfrm>
            <a:prstGeom prst="rect">
              <a:avLst/>
            </a:prstGeom>
            <a:solidFill>
              <a:srgbClr val="8181DF"/>
            </a:solidFill>
            <a:ln w="9525">
              <a:noFill/>
              <a:miter lim="800000"/>
            </a:ln>
          </p:spPr>
          <p:txBody>
            <a:bodyPr>
              <a:spAutoFit/>
            </a:bodyPr>
            <a:lstStyle/>
            <a:p>
              <a:pPr marR="0" algn="ctr" defTabSz="914400">
                <a:spcBef>
                  <a:spcPct val="50000"/>
                </a:spcBef>
                <a:buClrTx/>
                <a:buSzTx/>
                <a:buFontTx/>
                <a:buNone/>
                <a:defRPr/>
              </a:pPr>
              <a:r>
                <a:rPr kumimoji="0" lang="zh-CN" altLang="en-US" kern="1200" cap="none" spc="0" normalizeH="0" baseline="0" noProof="0">
                  <a:solidFill>
                    <a:schemeClr val="bg1"/>
                  </a:solidFill>
                  <a:effectLst>
                    <a:outerShdw blurRad="38100" dist="38100" dir="2700000" algn="tl">
                      <a:srgbClr val="000000"/>
                    </a:outerShdw>
                  </a:effectLst>
                  <a:latin typeface="Arial Black" panose="020B0A04020102020204" pitchFamily="34" charset="0"/>
                  <a:ea typeface="宋体" panose="02010600030101010101" pitchFamily="2" charset="-122"/>
                  <a:cs typeface="+mn-cs"/>
                </a:rPr>
                <a:t>报告</a:t>
              </a:r>
              <a:endParaRPr kumimoji="0" lang="zh-CN" altLang="en-US" kern="1200" cap="none" spc="0" normalizeH="0" baseline="0" noProof="0">
                <a:latin typeface="Arial" panose="020B0604020202090204" pitchFamily="34" charset="0"/>
                <a:ea typeface="宋体" panose="02010600030101010101" pitchFamily="2" charset="-122"/>
                <a:cs typeface="+mn-cs"/>
              </a:endParaRPr>
            </a:p>
          </p:txBody>
        </p:sp>
        <p:sp>
          <p:nvSpPr>
            <p:cNvPr id="15" name="Text Box 15"/>
            <p:cNvSpPr txBox="1">
              <a:spLocks noChangeArrowheads="1"/>
            </p:cNvSpPr>
            <p:nvPr/>
          </p:nvSpPr>
          <p:spPr bwMode="auto">
            <a:xfrm>
              <a:off x="46" y="2381"/>
              <a:ext cx="998" cy="231"/>
            </a:xfrm>
            <a:prstGeom prst="rect">
              <a:avLst/>
            </a:prstGeom>
            <a:solidFill>
              <a:srgbClr val="8181DF"/>
            </a:solidFill>
            <a:ln w="9525">
              <a:noFill/>
              <a:miter lim="800000"/>
            </a:ln>
          </p:spPr>
          <p:txBody>
            <a:bodyPr>
              <a:spAutoFit/>
            </a:bodyPr>
            <a:lstStyle/>
            <a:p>
              <a:pPr marR="0" algn="ctr" defTabSz="914400">
                <a:spcBef>
                  <a:spcPct val="50000"/>
                </a:spcBef>
                <a:buClrTx/>
                <a:buSzTx/>
                <a:buFontTx/>
                <a:buNone/>
                <a:defRPr/>
              </a:pPr>
              <a:r>
                <a:rPr kumimoji="0" lang="zh-CN" kern="1200" cap="none" spc="0" normalizeH="0" baseline="0" noProof="0">
                  <a:solidFill>
                    <a:schemeClr val="bg1"/>
                  </a:solidFill>
                  <a:effectLst>
                    <a:outerShdw blurRad="38100" dist="38100" dir="2700000" algn="tl">
                      <a:srgbClr val="000000"/>
                    </a:outerShdw>
                  </a:effectLst>
                  <a:latin typeface="Arial Black" panose="020B0A04020102020204" pitchFamily="34" charset="0"/>
                  <a:ea typeface="宋体" panose="02010600030101010101" pitchFamily="2" charset="-122"/>
                  <a:cs typeface="+mn-cs"/>
                </a:rPr>
                <a:t>跟踪</a:t>
              </a:r>
              <a:endParaRPr kumimoji="0" lang="zh-CN" kern="1200" cap="none" spc="0" normalizeH="0" baseline="0" noProof="0">
                <a:latin typeface="Arial" panose="020B0604020202090204" pitchFamily="34" charset="0"/>
                <a:ea typeface="宋体" panose="02010600030101010101" pitchFamily="2" charset="-122"/>
                <a:cs typeface="+mn-cs"/>
              </a:endParaRPr>
            </a:p>
          </p:txBody>
        </p:sp>
      </p:grpSp>
      <p:pic>
        <p:nvPicPr>
          <p:cNvPr id="16" name="Picture 16"/>
          <p:cNvPicPr>
            <a:picLocks noChangeAspect="1"/>
          </p:cNvPicPr>
          <p:nvPr/>
        </p:nvPicPr>
        <p:blipFill>
          <a:blip r:embed="rId3"/>
          <a:stretch>
            <a:fillRect/>
          </a:stretch>
        </p:blipFill>
        <p:spPr>
          <a:xfrm>
            <a:off x="6096000" y="1489986"/>
            <a:ext cx="5643562" cy="4619625"/>
          </a:xfrm>
          <a:prstGeom prst="rect">
            <a:avLst/>
          </a:prstGeom>
          <a:noFill/>
          <a:ln w="9525">
            <a:noFill/>
          </a:ln>
        </p:spPr>
      </p:pic>
      <p:sp>
        <p:nvSpPr>
          <p:cNvPr id="18" name="灯片编号占位符 3">
            <a:extLst>
              <a:ext uri="{FF2B5EF4-FFF2-40B4-BE49-F238E27FC236}">
                <a16:creationId xmlns:a16="http://schemas.microsoft.com/office/drawing/2014/main" id="{F5AD9C48-06FF-4F4E-9F82-8FB891D76CAF}"/>
              </a:ext>
            </a:extLst>
          </p:cNvPr>
          <p:cNvSpPr>
            <a:spLocks noGrp="1"/>
          </p:cNvSpPr>
          <p:nvPr>
            <p:ph type="sldNum" sz="quarter" idx="12"/>
          </p:nvPr>
        </p:nvSpPr>
        <p:spPr>
          <a:xfrm>
            <a:off x="9448800" y="6492874"/>
            <a:ext cx="2743200" cy="365125"/>
          </a:xfrm>
        </p:spPr>
        <p:txBody>
          <a:bodyPr/>
          <a:lstStyle/>
          <a:p>
            <a:fld id="{8D4D1E41-7A09-AB4A-A4E1-09765ADA2698}" type="slidenum">
              <a:rPr kumimoji="1" lang="zh-CN" altLang="en-US" smtClean="0"/>
              <a:t>221</a:t>
            </a:fld>
            <a:endParaRPr kumimoji="1" lang="zh-CN" altLang="en-US" dirty="0"/>
          </a:p>
        </p:txBody>
      </p:sp>
      <p:sp>
        <p:nvSpPr>
          <p:cNvPr id="20" name="内容占位符 4">
            <a:extLst>
              <a:ext uri="{FF2B5EF4-FFF2-40B4-BE49-F238E27FC236}">
                <a16:creationId xmlns:a16="http://schemas.microsoft.com/office/drawing/2014/main" id="{A41F5041-A0C1-4024-8865-803047319D59}"/>
              </a:ext>
            </a:extLst>
          </p:cNvPr>
          <p:cNvSpPr txBox="1">
            <a:spLocks/>
          </p:cNvSpPr>
          <p:nvPr/>
        </p:nvSpPr>
        <p:spPr>
          <a:xfrm>
            <a:off x="838200" y="1563463"/>
            <a:ext cx="3335338" cy="458669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800" dirty="0">
                <a:sym typeface="+mn-ea"/>
              </a:rPr>
              <a:t>自评估 </a:t>
            </a:r>
            <a:endParaRPr lang="zh-CN" altLang="en-US" sz="3800" dirty="0"/>
          </a:p>
          <a:p>
            <a:pPr lvl="1"/>
            <a:r>
              <a:rPr lang="zh-CN" altLang="en-US" sz="2800" dirty="0">
                <a:sym typeface="+mn-ea"/>
              </a:rPr>
              <a:t>自行实施</a:t>
            </a:r>
            <a:endParaRPr lang="zh-CN" altLang="en-US" sz="2800" dirty="0"/>
          </a:p>
          <a:p>
            <a:pPr lvl="1"/>
            <a:r>
              <a:rPr lang="zh-CN" altLang="en-US" sz="2800" dirty="0">
                <a:sym typeface="+mn-ea"/>
              </a:rPr>
              <a:t>委托风险评估服务技术支持方实施，</a:t>
            </a:r>
            <a:endParaRPr lang="zh-CN" altLang="en-US" sz="2800" dirty="0"/>
          </a:p>
          <a:p>
            <a:r>
              <a:rPr lang="zh-CN" altLang="en-US" sz="3800" dirty="0">
                <a:sym typeface="+mn-ea"/>
              </a:rPr>
              <a:t>检查评估</a:t>
            </a:r>
            <a:endParaRPr lang="zh-CN" altLang="en-US" sz="3800" dirty="0"/>
          </a:p>
          <a:p>
            <a:pPr lvl="1"/>
            <a:r>
              <a:rPr lang="zh-CN" altLang="en-US" sz="2800" dirty="0">
                <a:sym typeface="+mn-ea"/>
              </a:rPr>
              <a:t>一般由主管机关发起</a:t>
            </a:r>
            <a:endParaRPr lang="en-US" altLang="zh-CN" sz="2800" dirty="0">
              <a:sym typeface="+mn-ea"/>
            </a:endParaRPr>
          </a:p>
          <a:p>
            <a:pPr lvl="1"/>
            <a:r>
              <a:rPr lang="zh-CN" altLang="en-US" sz="2800" dirty="0">
                <a:sym typeface="+mn-ea"/>
              </a:rPr>
              <a:t>定期的、抽样进行</a:t>
            </a:r>
            <a:endParaRPr lang="zh-CN" altLang="en-US" sz="2800" dirty="0"/>
          </a:p>
          <a:p>
            <a:pPr lvl="1"/>
            <a:r>
              <a:rPr lang="zh-CN" altLang="en-US" sz="2800" dirty="0">
                <a:sym typeface="+mn-ea"/>
              </a:rPr>
              <a:t>信息安全风险是否在可接受的范围内</a:t>
            </a:r>
            <a:endParaRPr lang="zh-CN" altLang="en-US" sz="2800" dirty="0"/>
          </a:p>
          <a:p>
            <a:pPr lvl="1"/>
            <a:endParaRPr lang="zh-CN" altLang="en-US" dirty="0"/>
          </a:p>
        </p:txBody>
      </p:sp>
      <p:sp>
        <p:nvSpPr>
          <p:cNvPr id="22" name="文本框 21">
            <a:extLst>
              <a:ext uri="{FF2B5EF4-FFF2-40B4-BE49-F238E27FC236}">
                <a16:creationId xmlns:a16="http://schemas.microsoft.com/office/drawing/2014/main" id="{E53E3254-6E9E-4DF2-BB8C-FA3EC9D06B4F}"/>
              </a:ext>
            </a:extLst>
          </p:cNvPr>
          <p:cNvSpPr txBox="1"/>
          <p:nvPr/>
        </p:nvSpPr>
        <p:spPr>
          <a:xfrm>
            <a:off x="188536" y="6587893"/>
            <a:ext cx="1809515"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en-US" altLang="zh-CN" dirty="0"/>
              <a:t>8.8.4 </a:t>
            </a:r>
            <a:r>
              <a:rPr lang="zh-CN" altLang="en-US" dirty="0"/>
              <a:t>风险评估</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zh-CN" dirty="0"/>
              <a:t>常规系统现场风险评估工作拆解（一）</a:t>
            </a:r>
          </a:p>
        </p:txBody>
      </p:sp>
      <p:sp>
        <p:nvSpPr>
          <p:cNvPr id="5" name="内容占位符 4"/>
          <p:cNvSpPr>
            <a:spLocks noGrp="1"/>
          </p:cNvSpPr>
          <p:nvPr>
            <p:ph idx="1"/>
          </p:nvPr>
        </p:nvSpPr>
        <p:spPr>
          <a:xfrm>
            <a:off x="838200" y="1698083"/>
            <a:ext cx="10515600" cy="4586694"/>
          </a:xfrm>
        </p:spPr>
        <p:txBody>
          <a:bodyPr>
            <a:normAutofit/>
          </a:bodyPr>
          <a:lstStyle/>
          <a:p>
            <a:pPr lvl="1"/>
            <a:r>
              <a:rPr lang="zh-CN" altLang="en-US" sz="2800" dirty="0">
                <a:sym typeface="+mn-ea"/>
              </a:rPr>
              <a:t> </a:t>
            </a:r>
            <a:r>
              <a:rPr lang="zh-CN" altLang="en-US" dirty="0">
                <a:solidFill>
                  <a:srgbClr val="000000"/>
                </a:solidFill>
                <a:latin typeface="FuturaA Md BT" pitchFamily="34" charset="0"/>
                <a:sym typeface="+mn-ea"/>
              </a:rPr>
              <a:t> </a:t>
            </a:r>
            <a:endParaRPr lang="zh-CN" altLang="en-US"/>
          </a:p>
        </p:txBody>
      </p:sp>
      <p:pic>
        <p:nvPicPr>
          <p:cNvPr id="68612" name="Picture 4" descr="第一阶段"/>
          <p:cNvPicPr>
            <a:picLocks noChangeAspect="1"/>
          </p:cNvPicPr>
          <p:nvPr/>
        </p:nvPicPr>
        <p:blipFill>
          <a:blip r:embed="rId3"/>
          <a:stretch>
            <a:fillRect/>
          </a:stretch>
        </p:blipFill>
        <p:spPr>
          <a:xfrm>
            <a:off x="2388964" y="1538742"/>
            <a:ext cx="6057900" cy="4905375"/>
          </a:xfrm>
          <a:prstGeom prst="rect">
            <a:avLst/>
          </a:prstGeom>
          <a:noFill/>
          <a:ln w="9525">
            <a:noFill/>
          </a:ln>
        </p:spPr>
      </p:pic>
      <p:sp>
        <p:nvSpPr>
          <p:cNvPr id="7" name="灯片编号占位符 3">
            <a:extLst>
              <a:ext uri="{FF2B5EF4-FFF2-40B4-BE49-F238E27FC236}">
                <a16:creationId xmlns:a16="http://schemas.microsoft.com/office/drawing/2014/main" id="{20CC3A0B-0C95-41F9-975D-924FC705914A}"/>
              </a:ext>
            </a:extLst>
          </p:cNvPr>
          <p:cNvSpPr>
            <a:spLocks noGrp="1"/>
          </p:cNvSpPr>
          <p:nvPr>
            <p:ph type="sldNum" sz="quarter" idx="12"/>
          </p:nvPr>
        </p:nvSpPr>
        <p:spPr>
          <a:xfrm>
            <a:off x="9448800" y="6492874"/>
            <a:ext cx="2743200" cy="365125"/>
          </a:xfrm>
        </p:spPr>
        <p:txBody>
          <a:bodyPr/>
          <a:lstStyle/>
          <a:p>
            <a:fld id="{8D4D1E41-7A09-AB4A-A4E1-09765ADA2698}" type="slidenum">
              <a:rPr kumimoji="1" lang="zh-CN" altLang="en-US" smtClean="0"/>
              <a:t>222</a:t>
            </a:fld>
            <a:endParaRPr kumimoji="1" lang="zh-CN" altLang="en-US" dirty="0"/>
          </a:p>
        </p:txBody>
      </p:sp>
      <p:sp>
        <p:nvSpPr>
          <p:cNvPr id="9" name="文本框 8">
            <a:extLst>
              <a:ext uri="{FF2B5EF4-FFF2-40B4-BE49-F238E27FC236}">
                <a16:creationId xmlns:a16="http://schemas.microsoft.com/office/drawing/2014/main" id="{AF31193F-FD7C-4329-8F7B-933130655363}"/>
              </a:ext>
            </a:extLst>
          </p:cNvPr>
          <p:cNvSpPr txBox="1"/>
          <p:nvPr/>
        </p:nvSpPr>
        <p:spPr>
          <a:xfrm>
            <a:off x="188536" y="6587893"/>
            <a:ext cx="1809515"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en-US" altLang="zh-CN" dirty="0"/>
              <a:t>8.8.4 </a:t>
            </a:r>
            <a:r>
              <a:rPr lang="zh-CN" altLang="en-US" dirty="0"/>
              <a:t>风险评估</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zh-CN" dirty="0"/>
              <a:t>常规系统现场风险评估工作拆解（</a:t>
            </a:r>
            <a:r>
              <a:rPr kumimoji="1" lang="en-US" altLang="zh-CN" dirty="0"/>
              <a:t>2</a:t>
            </a:r>
            <a:r>
              <a:rPr kumimoji="1" lang="zh-CN" altLang="zh-CN" dirty="0"/>
              <a:t>）</a:t>
            </a:r>
          </a:p>
        </p:txBody>
      </p:sp>
      <p:sp>
        <p:nvSpPr>
          <p:cNvPr id="5" name="内容占位符 4"/>
          <p:cNvSpPr>
            <a:spLocks noGrp="1"/>
          </p:cNvSpPr>
          <p:nvPr>
            <p:ph idx="1"/>
          </p:nvPr>
        </p:nvSpPr>
        <p:spPr>
          <a:xfrm>
            <a:off x="838200" y="1698083"/>
            <a:ext cx="10515600" cy="4586694"/>
          </a:xfrm>
        </p:spPr>
        <p:txBody>
          <a:bodyPr>
            <a:normAutofit/>
          </a:bodyPr>
          <a:lstStyle/>
          <a:p>
            <a:pPr lvl="1"/>
            <a:r>
              <a:rPr lang="zh-CN" altLang="en-US" sz="2800" dirty="0">
                <a:sym typeface="+mn-ea"/>
              </a:rPr>
              <a:t> </a:t>
            </a:r>
            <a:r>
              <a:rPr lang="zh-CN" altLang="en-US" dirty="0">
                <a:solidFill>
                  <a:srgbClr val="000000"/>
                </a:solidFill>
                <a:latin typeface="FuturaA Md BT" pitchFamily="34" charset="0"/>
                <a:sym typeface="+mn-ea"/>
              </a:rPr>
              <a:t> </a:t>
            </a:r>
            <a:endParaRPr lang="zh-CN" altLang="en-US"/>
          </a:p>
        </p:txBody>
      </p:sp>
      <p:pic>
        <p:nvPicPr>
          <p:cNvPr id="69635" name="Picture 3" descr="第二阶段"/>
          <p:cNvPicPr>
            <a:picLocks noChangeAspect="1"/>
          </p:cNvPicPr>
          <p:nvPr/>
        </p:nvPicPr>
        <p:blipFill>
          <a:blip r:embed="rId3"/>
          <a:stretch>
            <a:fillRect/>
          </a:stretch>
        </p:blipFill>
        <p:spPr>
          <a:xfrm>
            <a:off x="2604970" y="1252992"/>
            <a:ext cx="6048375" cy="5476875"/>
          </a:xfrm>
          <a:prstGeom prst="rect">
            <a:avLst/>
          </a:prstGeom>
          <a:noFill/>
          <a:ln w="9525">
            <a:noFill/>
          </a:ln>
        </p:spPr>
      </p:pic>
      <p:sp>
        <p:nvSpPr>
          <p:cNvPr id="7" name="灯片编号占位符 3">
            <a:extLst>
              <a:ext uri="{FF2B5EF4-FFF2-40B4-BE49-F238E27FC236}">
                <a16:creationId xmlns:a16="http://schemas.microsoft.com/office/drawing/2014/main" id="{8C8EAC32-024C-4C41-8A50-A2A375E018C9}"/>
              </a:ext>
            </a:extLst>
          </p:cNvPr>
          <p:cNvSpPr>
            <a:spLocks noGrp="1"/>
          </p:cNvSpPr>
          <p:nvPr>
            <p:ph type="sldNum" sz="quarter" idx="12"/>
          </p:nvPr>
        </p:nvSpPr>
        <p:spPr>
          <a:xfrm>
            <a:off x="9448800" y="6492874"/>
            <a:ext cx="2743200" cy="365125"/>
          </a:xfrm>
        </p:spPr>
        <p:txBody>
          <a:bodyPr/>
          <a:lstStyle/>
          <a:p>
            <a:fld id="{8D4D1E41-7A09-AB4A-A4E1-09765ADA2698}" type="slidenum">
              <a:rPr kumimoji="1" lang="zh-CN" altLang="en-US" smtClean="0"/>
              <a:t>223</a:t>
            </a:fld>
            <a:endParaRPr kumimoji="1" lang="zh-CN" altLang="en-US" dirty="0"/>
          </a:p>
        </p:txBody>
      </p:sp>
      <p:sp>
        <p:nvSpPr>
          <p:cNvPr id="9" name="文本框 8">
            <a:extLst>
              <a:ext uri="{FF2B5EF4-FFF2-40B4-BE49-F238E27FC236}">
                <a16:creationId xmlns:a16="http://schemas.microsoft.com/office/drawing/2014/main" id="{1B99FAF7-ACBF-470F-A453-0B1E23224D1B}"/>
              </a:ext>
            </a:extLst>
          </p:cNvPr>
          <p:cNvSpPr txBox="1"/>
          <p:nvPr/>
        </p:nvSpPr>
        <p:spPr>
          <a:xfrm>
            <a:off x="188536" y="6587893"/>
            <a:ext cx="1809515"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en-US" altLang="zh-CN" dirty="0"/>
              <a:t>8.8.4 </a:t>
            </a:r>
            <a:r>
              <a:rPr lang="zh-CN" altLang="en-US" dirty="0"/>
              <a:t>风险评估</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2CA5CD2C-7713-D94F-9C1D-BFA2CBA4E738}"/>
              </a:ext>
            </a:extLst>
          </p:cNvPr>
          <p:cNvSpPr/>
          <p:nvPr/>
        </p:nvSpPr>
        <p:spPr>
          <a:xfrm>
            <a:off x="0" y="3291426"/>
            <a:ext cx="12201386" cy="2149005"/>
          </a:xfrm>
          <a:prstGeom prst="rect">
            <a:avLst/>
          </a:prstGeom>
          <a:solidFill>
            <a:srgbClr val="FB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00E9E17-6C1F-6542-9F91-9D253C1DF1C9}"/>
              </a:ext>
            </a:extLst>
          </p:cNvPr>
          <p:cNvSpPr>
            <a:spLocks noGrp="1"/>
          </p:cNvSpPr>
          <p:nvPr>
            <p:ph type="title"/>
          </p:nvPr>
        </p:nvSpPr>
        <p:spPr/>
        <p:txBody>
          <a:bodyPr/>
          <a:lstStyle/>
          <a:p>
            <a:r>
              <a:rPr kumimoji="1" lang="zh-CN" altLang="en-US" dirty="0"/>
              <a:t>致谢社区本章贡献者</a:t>
            </a:r>
          </a:p>
        </p:txBody>
      </p:sp>
      <p:sp>
        <p:nvSpPr>
          <p:cNvPr id="5" name="矩形 4">
            <a:extLst>
              <a:ext uri="{FF2B5EF4-FFF2-40B4-BE49-F238E27FC236}">
                <a16:creationId xmlns:a16="http://schemas.microsoft.com/office/drawing/2014/main" id="{6DB0C808-CD59-CF44-B70A-EE6BD3846CE3}"/>
              </a:ext>
            </a:extLst>
          </p:cNvPr>
          <p:cNvSpPr/>
          <p:nvPr/>
        </p:nvSpPr>
        <p:spPr>
          <a:xfrm>
            <a:off x="18773" y="3409985"/>
            <a:ext cx="12192000" cy="2062228"/>
          </a:xfrm>
          <a:prstGeom prst="rect">
            <a:avLst/>
          </a:prstGeom>
          <a:noFill/>
        </p:spPr>
        <p:txBody>
          <a:bodyPr wrap="square" rtlCol="0">
            <a:spAutoFit/>
          </a:bodyPr>
          <a:lstStyle/>
          <a:p>
            <a:pPr algn="ctr"/>
            <a:endParaRPr kumimoji="1" lang="zh-CN" altLang="en-US" sz="1600" b="1">
              <a:solidFill>
                <a:schemeClr val="bg1">
                  <a:lumMod val="50000"/>
                </a:schemeClr>
              </a:solidFill>
            </a:endParaRPr>
          </a:p>
        </p:txBody>
      </p:sp>
      <p:grpSp>
        <p:nvGrpSpPr>
          <p:cNvPr id="3" name="组合 2">
            <a:extLst>
              <a:ext uri="{FF2B5EF4-FFF2-40B4-BE49-F238E27FC236}">
                <a16:creationId xmlns:a16="http://schemas.microsoft.com/office/drawing/2014/main" id="{A56F3FBC-36EF-FA48-82E7-CF596FFFE501}"/>
              </a:ext>
            </a:extLst>
          </p:cNvPr>
          <p:cNvGrpSpPr/>
          <p:nvPr/>
        </p:nvGrpSpPr>
        <p:grpSpPr>
          <a:xfrm>
            <a:off x="505674" y="1613752"/>
            <a:ext cx="11522351" cy="1817874"/>
            <a:chOff x="346770" y="1599198"/>
            <a:chExt cx="11522351" cy="1817874"/>
          </a:xfrm>
        </p:grpSpPr>
        <p:pic>
          <p:nvPicPr>
            <p:cNvPr id="24" name="图片 23" descr="在聊天的女士">
              <a:extLst>
                <a:ext uri="{FF2B5EF4-FFF2-40B4-BE49-F238E27FC236}">
                  <a16:creationId xmlns:a16="http://schemas.microsoft.com/office/drawing/2014/main" id="{32D01CA8-47FE-CE40-8594-0ACB2348A1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72696" y="1599198"/>
              <a:ext cx="1472825" cy="1286144"/>
            </a:xfrm>
            <a:prstGeom prst="ellipse">
              <a:avLst/>
            </a:prstGeom>
            <a:solidFill>
              <a:schemeClr val="bg1">
                <a:lumMod val="85000"/>
              </a:schemeClr>
            </a:solidFill>
          </p:spPr>
        </p:pic>
        <p:sp>
          <p:nvSpPr>
            <p:cNvPr id="25" name="圆角矩形 24">
              <a:extLst>
                <a:ext uri="{FF2B5EF4-FFF2-40B4-BE49-F238E27FC236}">
                  <a16:creationId xmlns:a16="http://schemas.microsoft.com/office/drawing/2014/main" id="{8A5D21B5-70BD-474B-B7A8-8CE03409AEDA}"/>
                </a:ext>
              </a:extLst>
            </p:cNvPr>
            <p:cNvSpPr/>
            <p:nvPr/>
          </p:nvSpPr>
          <p:spPr>
            <a:xfrm>
              <a:off x="346770" y="2974398"/>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魏林锋</a:t>
              </a:r>
            </a:p>
          </p:txBody>
        </p:sp>
        <p:sp>
          <p:nvSpPr>
            <p:cNvPr id="26" name="圆角矩形 25">
              <a:extLst>
                <a:ext uri="{FF2B5EF4-FFF2-40B4-BE49-F238E27FC236}">
                  <a16:creationId xmlns:a16="http://schemas.microsoft.com/office/drawing/2014/main" id="{E46A0393-11FC-A244-9001-D62C815FB696}"/>
                </a:ext>
              </a:extLst>
            </p:cNvPr>
            <p:cNvSpPr/>
            <p:nvPr/>
          </p:nvSpPr>
          <p:spPr>
            <a:xfrm>
              <a:off x="2375684" y="2954962"/>
              <a:ext cx="1432332" cy="46211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韩劲松</a:t>
              </a:r>
            </a:p>
          </p:txBody>
        </p:sp>
        <p:sp>
          <p:nvSpPr>
            <p:cNvPr id="29" name="圆角矩形 28">
              <a:extLst>
                <a:ext uri="{FF2B5EF4-FFF2-40B4-BE49-F238E27FC236}">
                  <a16:creationId xmlns:a16="http://schemas.microsoft.com/office/drawing/2014/main" id="{5980BB32-BF93-D741-8ACC-B9746419B95C}"/>
                </a:ext>
              </a:extLst>
            </p:cNvPr>
            <p:cNvSpPr/>
            <p:nvPr/>
          </p:nvSpPr>
          <p:spPr>
            <a:xfrm>
              <a:off x="6441115" y="2965773"/>
              <a:ext cx="1432332"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陈晗</a:t>
              </a:r>
            </a:p>
          </p:txBody>
        </p:sp>
        <p:sp>
          <p:nvSpPr>
            <p:cNvPr id="30" name="圆角矩形 29">
              <a:extLst>
                <a:ext uri="{FF2B5EF4-FFF2-40B4-BE49-F238E27FC236}">
                  <a16:creationId xmlns:a16="http://schemas.microsoft.com/office/drawing/2014/main" id="{422BAEC8-6F50-4F48-BCC4-5A031EDDFFC2}"/>
                </a:ext>
              </a:extLst>
            </p:cNvPr>
            <p:cNvSpPr/>
            <p:nvPr/>
          </p:nvSpPr>
          <p:spPr>
            <a:xfrm>
              <a:off x="10436789" y="2955622"/>
              <a:ext cx="1432332" cy="43153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张栋</a:t>
              </a:r>
            </a:p>
          </p:txBody>
        </p:sp>
        <p:sp>
          <p:nvSpPr>
            <p:cNvPr id="32" name="圆角矩形 31">
              <a:extLst>
                <a:ext uri="{FF2B5EF4-FFF2-40B4-BE49-F238E27FC236}">
                  <a16:creationId xmlns:a16="http://schemas.microsoft.com/office/drawing/2014/main" id="{A9EB4872-7F00-A848-AE63-D7D3AC4F6CD8}"/>
                </a:ext>
              </a:extLst>
            </p:cNvPr>
            <p:cNvSpPr/>
            <p:nvPr/>
          </p:nvSpPr>
          <p:spPr>
            <a:xfrm>
              <a:off x="4511615" y="2958112"/>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杨远奇</a:t>
              </a:r>
            </a:p>
          </p:txBody>
        </p:sp>
        <p:sp>
          <p:nvSpPr>
            <p:cNvPr id="33" name="圆角矩形 32">
              <a:extLst>
                <a:ext uri="{FF2B5EF4-FFF2-40B4-BE49-F238E27FC236}">
                  <a16:creationId xmlns:a16="http://schemas.microsoft.com/office/drawing/2014/main" id="{16BDE6D4-9CBC-8F46-B4FE-901E3B02504A}"/>
                </a:ext>
              </a:extLst>
            </p:cNvPr>
            <p:cNvSpPr/>
            <p:nvPr/>
          </p:nvSpPr>
          <p:spPr>
            <a:xfrm>
              <a:off x="8498724" y="2961683"/>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余琨</a:t>
              </a:r>
            </a:p>
          </p:txBody>
        </p:sp>
      </p:grpSp>
      <p:grpSp>
        <p:nvGrpSpPr>
          <p:cNvPr id="7" name="组合 6">
            <a:extLst>
              <a:ext uri="{FF2B5EF4-FFF2-40B4-BE49-F238E27FC236}">
                <a16:creationId xmlns:a16="http://schemas.microsoft.com/office/drawing/2014/main" id="{45D60E70-9073-BC45-8783-AF5AE67AA314}"/>
              </a:ext>
            </a:extLst>
          </p:cNvPr>
          <p:cNvGrpSpPr/>
          <p:nvPr/>
        </p:nvGrpSpPr>
        <p:grpSpPr>
          <a:xfrm>
            <a:off x="304215" y="3489324"/>
            <a:ext cx="11869012" cy="1633266"/>
            <a:chOff x="159013" y="3464353"/>
            <a:chExt cx="11869012" cy="1633266"/>
          </a:xfrm>
        </p:grpSpPr>
        <p:sp>
          <p:nvSpPr>
            <p:cNvPr id="31" name="文本框 30">
              <a:extLst>
                <a:ext uri="{FF2B5EF4-FFF2-40B4-BE49-F238E27FC236}">
                  <a16:creationId xmlns:a16="http://schemas.microsoft.com/office/drawing/2014/main" id="{06D8B391-BD12-5748-980B-DF48C333F5E5}"/>
                </a:ext>
              </a:extLst>
            </p:cNvPr>
            <p:cNvSpPr txBox="1"/>
            <p:nvPr/>
          </p:nvSpPr>
          <p:spPr>
            <a:xfrm>
              <a:off x="159013" y="3464353"/>
              <a:ext cx="1782454" cy="369332"/>
            </a:xfrm>
            <a:prstGeom prst="rect">
              <a:avLst/>
            </a:prstGeom>
            <a:noFill/>
          </p:spPr>
          <p:txBody>
            <a:bodyPr wrap="square" rtlCol="0">
              <a:spAutoFit/>
            </a:bodyPr>
            <a:lstStyle/>
            <a:p>
              <a:pPr algn="ctr">
                <a:spcAft>
                  <a:spcPts val="300"/>
                </a:spcAft>
              </a:pPr>
              <a:r>
                <a:rPr lang="zh-CN" altLang="en-US" dirty="0">
                  <a:solidFill>
                    <a:schemeClr val="tx1">
                      <a:lumMod val="95000"/>
                      <a:lumOff val="5000"/>
                    </a:schemeClr>
                  </a:solidFill>
                  <a:latin typeface="Microsoft YaHei" panose="020B0503020204020204" pitchFamily="34" charset="-122"/>
                  <a:ea typeface="Microsoft YaHei" panose="020B0503020204020204" pitchFamily="34" charset="-122"/>
                </a:rPr>
                <a:t>暨南大学</a:t>
              </a:r>
            </a:p>
          </p:txBody>
        </p:sp>
        <p:sp>
          <p:nvSpPr>
            <p:cNvPr id="34" name="文本框 33">
              <a:extLst>
                <a:ext uri="{FF2B5EF4-FFF2-40B4-BE49-F238E27FC236}">
                  <a16:creationId xmlns:a16="http://schemas.microsoft.com/office/drawing/2014/main" id="{AA6CC591-261A-C94A-86C1-4CFC85BCC321}"/>
                </a:ext>
              </a:extLst>
            </p:cNvPr>
            <p:cNvSpPr txBox="1"/>
            <p:nvPr/>
          </p:nvSpPr>
          <p:spPr>
            <a:xfrm>
              <a:off x="2076836" y="3495261"/>
              <a:ext cx="2216487"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浙江大学</a:t>
              </a:r>
            </a:p>
          </p:txBody>
        </p:sp>
        <p:sp>
          <p:nvSpPr>
            <p:cNvPr id="35" name="文本框 34">
              <a:extLst>
                <a:ext uri="{FF2B5EF4-FFF2-40B4-BE49-F238E27FC236}">
                  <a16:creationId xmlns:a16="http://schemas.microsoft.com/office/drawing/2014/main" id="{40B34EC9-0C72-5349-A262-BB452EE3E81A}"/>
                </a:ext>
              </a:extLst>
            </p:cNvPr>
            <p:cNvSpPr txBox="1"/>
            <p:nvPr/>
          </p:nvSpPr>
          <p:spPr>
            <a:xfrm>
              <a:off x="4345148" y="3502528"/>
              <a:ext cx="1799999"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集美大学 </a:t>
              </a:r>
            </a:p>
          </p:txBody>
        </p:sp>
        <p:sp>
          <p:nvSpPr>
            <p:cNvPr id="36" name="文本框 35">
              <a:extLst>
                <a:ext uri="{FF2B5EF4-FFF2-40B4-BE49-F238E27FC236}">
                  <a16:creationId xmlns:a16="http://schemas.microsoft.com/office/drawing/2014/main" id="{CBCD6AC4-1C82-E242-857E-ED35535271A6}"/>
                </a:ext>
              </a:extLst>
            </p:cNvPr>
            <p:cNvSpPr txBox="1"/>
            <p:nvPr/>
          </p:nvSpPr>
          <p:spPr>
            <a:xfrm>
              <a:off x="6222710" y="3495261"/>
              <a:ext cx="1837440"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湖州师范学院 </a:t>
              </a:r>
            </a:p>
          </p:txBody>
        </p:sp>
        <p:sp>
          <p:nvSpPr>
            <p:cNvPr id="37" name="文本框 36">
              <a:extLst>
                <a:ext uri="{FF2B5EF4-FFF2-40B4-BE49-F238E27FC236}">
                  <a16:creationId xmlns:a16="http://schemas.microsoft.com/office/drawing/2014/main" id="{27E31D70-5AAD-DF4C-975F-DE147C2DF20A}"/>
                </a:ext>
              </a:extLst>
            </p:cNvPr>
            <p:cNvSpPr txBox="1"/>
            <p:nvPr/>
          </p:nvSpPr>
          <p:spPr>
            <a:xfrm>
              <a:off x="8330888" y="3466559"/>
              <a:ext cx="1786642"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荆楚理工学院 </a:t>
              </a:r>
            </a:p>
          </p:txBody>
        </p:sp>
        <p:sp>
          <p:nvSpPr>
            <p:cNvPr id="38" name="文本框 37">
              <a:extLst>
                <a:ext uri="{FF2B5EF4-FFF2-40B4-BE49-F238E27FC236}">
                  <a16:creationId xmlns:a16="http://schemas.microsoft.com/office/drawing/2014/main" id="{C8B306CB-5C41-CB4A-8A4B-2537C5B7C042}"/>
                </a:ext>
              </a:extLst>
            </p:cNvPr>
            <p:cNvSpPr txBox="1"/>
            <p:nvPr/>
          </p:nvSpPr>
          <p:spPr>
            <a:xfrm>
              <a:off x="10228025" y="3464353"/>
              <a:ext cx="1800000"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福州大学</a:t>
              </a:r>
            </a:p>
          </p:txBody>
        </p:sp>
        <p:sp>
          <p:nvSpPr>
            <p:cNvPr id="39" name="文本框 38">
              <a:extLst>
                <a:ext uri="{FF2B5EF4-FFF2-40B4-BE49-F238E27FC236}">
                  <a16:creationId xmlns:a16="http://schemas.microsoft.com/office/drawing/2014/main" id="{3DAB9AE5-EA9A-FD44-9511-3F2919C85196}"/>
                </a:ext>
              </a:extLst>
            </p:cNvPr>
            <p:cNvSpPr txBox="1"/>
            <p:nvPr/>
          </p:nvSpPr>
          <p:spPr>
            <a:xfrm>
              <a:off x="208894" y="3981929"/>
              <a:ext cx="2024745" cy="1115690"/>
            </a:xfrm>
            <a:prstGeom prst="rect">
              <a:avLst/>
            </a:prstGeom>
          </p:spPr>
          <p:txBody>
            <a:bodyPr vert="horz" lIns="91440" tIns="45720" rIns="91440" bIns="45720" rtlCol="0" anchor="ctr"/>
            <a:lstStyle>
              <a:defPPr>
                <a:defRPr lang="zh-CN"/>
              </a:defPPr>
              <a:lvl1pPr algn="ctr">
                <a:spcAft>
                  <a:spcPts val="300"/>
                </a:spcAft>
                <a:defRPr sz="1600">
                  <a:solidFill>
                    <a:srgbClr val="5B307E"/>
                  </a:solidFill>
                  <a:latin typeface="Microsoft YaHei" panose="020B0503020204020204" pitchFamily="34" charset="-122"/>
                  <a:ea typeface="Microsoft YaHei" panose="020B0503020204020204" pitchFamily="34" charset="-122"/>
                </a:defRPr>
              </a:lvl1pPr>
            </a:lstStyle>
            <a:p>
              <a:pPr algn="l"/>
              <a:r>
                <a:rPr lang="en-US" altLang="zh-CN" sz="1800" dirty="0">
                  <a:solidFill>
                    <a:schemeClr val="bg1">
                      <a:lumMod val="50000"/>
                    </a:schemeClr>
                  </a:solidFill>
                </a:rPr>
                <a:t>8.1 </a:t>
              </a:r>
              <a:r>
                <a:rPr lang="zh-CN" altLang="en-US" sz="1800" dirty="0">
                  <a:solidFill>
                    <a:schemeClr val="bg1">
                      <a:lumMod val="50000"/>
                    </a:schemeClr>
                  </a:solidFill>
                </a:rPr>
                <a:t>网络安全基础</a:t>
              </a:r>
            </a:p>
            <a:p>
              <a:pPr algn="l"/>
              <a:r>
                <a:rPr lang="en-US" altLang="zh-CN" sz="1800" dirty="0">
                  <a:solidFill>
                    <a:schemeClr val="bg1">
                      <a:lumMod val="50000"/>
                    </a:schemeClr>
                  </a:solidFill>
                </a:rPr>
                <a:t>8.4 </a:t>
              </a:r>
              <a:r>
                <a:rPr lang="zh-CN" altLang="en-US" sz="1800" dirty="0">
                  <a:solidFill>
                    <a:schemeClr val="bg1">
                      <a:lumMod val="50000"/>
                    </a:schemeClr>
                  </a:solidFill>
                </a:rPr>
                <a:t>电子邮件安全</a:t>
              </a:r>
            </a:p>
            <a:p>
              <a:pPr algn="l"/>
              <a:r>
                <a:rPr lang="en-US" altLang="zh-CN" sz="1800" dirty="0">
                  <a:solidFill>
                    <a:schemeClr val="bg1">
                      <a:lumMod val="50000"/>
                    </a:schemeClr>
                  </a:solidFill>
                </a:rPr>
                <a:t>8.6 </a:t>
              </a:r>
              <a:r>
                <a:rPr lang="zh-CN" altLang="en-US" sz="1800" dirty="0">
                  <a:solidFill>
                    <a:schemeClr val="bg1">
                      <a:lumMod val="50000"/>
                    </a:schemeClr>
                  </a:solidFill>
                </a:rPr>
                <a:t>通信安全</a:t>
              </a:r>
            </a:p>
            <a:p>
              <a:pPr algn="l"/>
              <a:endParaRPr lang="zh-CN" altLang="en-US" sz="1800" dirty="0">
                <a:solidFill>
                  <a:schemeClr val="bg1">
                    <a:lumMod val="50000"/>
                  </a:schemeClr>
                </a:solidFill>
              </a:endParaRPr>
            </a:p>
          </p:txBody>
        </p:sp>
        <p:sp>
          <p:nvSpPr>
            <p:cNvPr id="40" name="文本框 39">
              <a:extLst>
                <a:ext uri="{FF2B5EF4-FFF2-40B4-BE49-F238E27FC236}">
                  <a16:creationId xmlns:a16="http://schemas.microsoft.com/office/drawing/2014/main" id="{E3FE86CC-9B2E-7348-BF14-9ADDB65F47DF}"/>
                </a:ext>
              </a:extLst>
            </p:cNvPr>
            <p:cNvSpPr txBox="1"/>
            <p:nvPr/>
          </p:nvSpPr>
          <p:spPr>
            <a:xfrm>
              <a:off x="2334265" y="3896439"/>
              <a:ext cx="1782454" cy="961802"/>
            </a:xfrm>
            <a:prstGeom prst="rect">
              <a:avLst/>
            </a:prstGeom>
            <a:noFill/>
          </p:spPr>
          <p:txBody>
            <a:bodyPr wrap="square" rtlCol="0">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8.2 </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网络攻击与威胁</a:t>
              </a:r>
              <a:endParaRPr lang="en-US" altLang="zh-CN" dirty="0">
                <a:solidFill>
                  <a:schemeClr val="bg1">
                    <a:lumMod val="50000"/>
                  </a:schemeClr>
                </a:solidFill>
                <a:latin typeface="Microsoft YaHei" panose="020B0503020204020204" pitchFamily="34" charset="-122"/>
                <a:ea typeface="Microsoft YaHei" panose="020B0503020204020204" pitchFamily="34" charset="-122"/>
              </a:endParaRPr>
            </a:p>
            <a:p>
              <a:pPr>
                <a:spcAft>
                  <a:spcPts val="300"/>
                </a:spcAft>
              </a:pPr>
              <a:r>
                <a:rPr lang="zh-CN" altLang="en-US" dirty="0">
                  <a:solidFill>
                    <a:schemeClr val="bg1">
                      <a:lumMod val="50000"/>
                    </a:schemeClr>
                  </a:solidFill>
                  <a:latin typeface="Microsoft YaHei" panose="020B0503020204020204" pitchFamily="34" charset="-122"/>
                  <a:ea typeface="Microsoft YaHei" panose="020B0503020204020204" pitchFamily="34" charset="-122"/>
                </a:rPr>
                <a:t>以及统稿</a:t>
              </a:r>
              <a:endParaRPr lang="en-US" altLang="zh-CN"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BD5D7B5E-71A9-1D45-975B-FEDD963A1D17}"/>
                </a:ext>
              </a:extLst>
            </p:cNvPr>
            <p:cNvSpPr txBox="1"/>
            <p:nvPr/>
          </p:nvSpPr>
          <p:spPr>
            <a:xfrm>
              <a:off x="4440256" y="3887841"/>
              <a:ext cx="1782454" cy="646331"/>
            </a:xfrm>
            <a:prstGeom prst="rect">
              <a:avLst/>
            </a:prstGeom>
            <a:noFill/>
          </p:spPr>
          <p:txBody>
            <a:bodyPr wrap="square" rtlCol="0">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8.3 </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安全机制与手段 </a:t>
              </a:r>
            </a:p>
          </p:txBody>
        </p:sp>
        <p:sp>
          <p:nvSpPr>
            <p:cNvPr id="42" name="文本框 41">
              <a:extLst>
                <a:ext uri="{FF2B5EF4-FFF2-40B4-BE49-F238E27FC236}">
                  <a16:creationId xmlns:a16="http://schemas.microsoft.com/office/drawing/2014/main" id="{B989E7EB-6C1F-754A-BA5C-5CB82DA955C4}"/>
                </a:ext>
              </a:extLst>
            </p:cNvPr>
            <p:cNvSpPr txBox="1"/>
            <p:nvPr/>
          </p:nvSpPr>
          <p:spPr>
            <a:xfrm>
              <a:off x="6387084" y="3930202"/>
              <a:ext cx="1782454" cy="961802"/>
            </a:xfrm>
            <a:prstGeom prst="rect">
              <a:avLst/>
            </a:prstGeom>
            <a:noFill/>
          </p:spPr>
          <p:txBody>
            <a:bodyPr wrap="square" rtlCol="0">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8.5 Web</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安全</a:t>
              </a:r>
            </a:p>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8.8 </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安全技术前沿与未来发展</a:t>
              </a:r>
            </a:p>
          </p:txBody>
        </p:sp>
        <p:sp>
          <p:nvSpPr>
            <p:cNvPr id="43" name="文本框 42">
              <a:extLst>
                <a:ext uri="{FF2B5EF4-FFF2-40B4-BE49-F238E27FC236}">
                  <a16:creationId xmlns:a16="http://schemas.microsoft.com/office/drawing/2014/main" id="{225DC439-5D68-C744-93DB-6C55457D5924}"/>
                </a:ext>
              </a:extLst>
            </p:cNvPr>
            <p:cNvSpPr txBox="1"/>
            <p:nvPr/>
          </p:nvSpPr>
          <p:spPr>
            <a:xfrm>
              <a:off x="8370334" y="3930202"/>
              <a:ext cx="1782454" cy="646331"/>
            </a:xfrm>
            <a:prstGeom prst="rect">
              <a:avLst/>
            </a:prstGeom>
            <a:noFill/>
          </p:spPr>
          <p:txBody>
            <a:bodyPr wrap="square" rtlCol="0">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8.7 </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系统与运行安全</a:t>
              </a:r>
            </a:p>
          </p:txBody>
        </p:sp>
      </p:grpSp>
      <p:sp>
        <p:nvSpPr>
          <p:cNvPr id="44" name="文本框 43">
            <a:extLst>
              <a:ext uri="{FF2B5EF4-FFF2-40B4-BE49-F238E27FC236}">
                <a16:creationId xmlns:a16="http://schemas.microsoft.com/office/drawing/2014/main" id="{EEE6B37D-6322-2B4E-AFCC-092AE9D9F910}"/>
              </a:ext>
            </a:extLst>
          </p:cNvPr>
          <p:cNvSpPr txBox="1"/>
          <p:nvPr/>
        </p:nvSpPr>
        <p:spPr>
          <a:xfrm>
            <a:off x="10447092" y="3975056"/>
            <a:ext cx="1782454" cy="646331"/>
          </a:xfrm>
          <a:prstGeom prst="rect">
            <a:avLst/>
          </a:prstGeom>
          <a:noFill/>
        </p:spPr>
        <p:txBody>
          <a:bodyPr wrap="square" rtlCol="0">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8.8 </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安全技术前沿与未来发展</a:t>
            </a:r>
          </a:p>
        </p:txBody>
      </p:sp>
      <p:sp>
        <p:nvSpPr>
          <p:cNvPr id="45" name="矩形 44">
            <a:extLst>
              <a:ext uri="{FF2B5EF4-FFF2-40B4-BE49-F238E27FC236}">
                <a16:creationId xmlns:a16="http://schemas.microsoft.com/office/drawing/2014/main" id="{23688F64-2832-BF42-96B1-7D425CAB1882}"/>
              </a:ext>
            </a:extLst>
          </p:cNvPr>
          <p:cNvSpPr/>
          <p:nvPr/>
        </p:nvSpPr>
        <p:spPr>
          <a:xfrm>
            <a:off x="0" y="5458200"/>
            <a:ext cx="10502595" cy="1374735"/>
          </a:xfrm>
          <a:prstGeom prst="rect">
            <a:avLst/>
          </a:prstGeom>
          <a:ln>
            <a:solidFill>
              <a:srgbClr val="5B307E"/>
            </a:solidFill>
          </a:ln>
        </p:spPr>
        <p:txBody>
          <a:bodyPr wrap="square">
            <a:spAutoFit/>
          </a:bodyPr>
          <a:lstStyle/>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计算机网络：自顶向下方法</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原书第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，库罗斯 罗斯，机械工业出版社，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5</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Tanenbaum</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&amp;</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err="1">
                <a:solidFill>
                  <a:schemeClr val="bg1">
                    <a:lumMod val="50000"/>
                  </a:schemeClr>
                </a:solidFill>
                <a:latin typeface="Microsoft YaHei" panose="020B0503020204020204" pitchFamily="34" charset="-122"/>
                <a:ea typeface="Microsoft YaHei" panose="020B0503020204020204" pitchFamily="34" charset="-122"/>
              </a:rPr>
              <a:t>Wetherall</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2012</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，谢希仁，电子工业出版社，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01</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计算机网络教程（第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，吴功宜，电子工业出版社，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，徐敬东、张建忠，清华大学出版社，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1</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日</a:t>
            </a:r>
          </a:p>
        </p:txBody>
      </p:sp>
      <p:sp>
        <p:nvSpPr>
          <p:cNvPr id="8" name="灯片编号占位符 7">
            <a:extLst>
              <a:ext uri="{FF2B5EF4-FFF2-40B4-BE49-F238E27FC236}">
                <a16:creationId xmlns:a16="http://schemas.microsoft.com/office/drawing/2014/main" id="{EE727949-8FDA-884E-B029-45F5E44C4EEB}"/>
              </a:ext>
            </a:extLst>
          </p:cNvPr>
          <p:cNvSpPr>
            <a:spLocks noGrp="1"/>
          </p:cNvSpPr>
          <p:nvPr>
            <p:ph type="sldNum" sz="quarter" idx="12"/>
          </p:nvPr>
        </p:nvSpPr>
        <p:spPr>
          <a:xfrm>
            <a:off x="9462567" y="6492874"/>
            <a:ext cx="2743200" cy="365125"/>
          </a:xfrm>
        </p:spPr>
        <p:txBody>
          <a:bodyPr/>
          <a:lstStyle/>
          <a:p>
            <a:fld id="{8D4D1E41-7A09-AB4A-A4E1-09765ADA2698}" type="slidenum">
              <a:rPr kumimoji="1" lang="zh-CN" altLang="en-US" smtClean="0"/>
              <a:t>224</a:t>
            </a:fld>
            <a:endParaRPr kumimoji="1" lang="zh-CN" altLang="en-US" dirty="0"/>
          </a:p>
        </p:txBody>
      </p:sp>
      <p:pic>
        <p:nvPicPr>
          <p:cNvPr id="9" name="图片 8">
            <a:extLst>
              <a:ext uri="{FF2B5EF4-FFF2-40B4-BE49-F238E27FC236}">
                <a16:creationId xmlns:a16="http://schemas.microsoft.com/office/drawing/2014/main" id="{074059B5-F2FD-458B-A9F5-31023204C409}"/>
              </a:ext>
            </a:extLst>
          </p:cNvPr>
          <p:cNvPicPr>
            <a:picLocks noChangeAspect="1"/>
          </p:cNvPicPr>
          <p:nvPr/>
        </p:nvPicPr>
        <p:blipFill rotWithShape="1">
          <a:blip r:embed="rId4"/>
          <a:srcRect b="21897"/>
          <a:stretch/>
        </p:blipFill>
        <p:spPr>
          <a:xfrm>
            <a:off x="2513694" y="1573016"/>
            <a:ext cx="1509096" cy="1326880"/>
          </a:xfrm>
          <a:prstGeom prst="ellipse">
            <a:avLst/>
          </a:prstGeom>
          <a:solidFill>
            <a:schemeClr val="bg1">
              <a:lumMod val="85000"/>
            </a:schemeClr>
          </a:solidFill>
        </p:spPr>
      </p:pic>
      <p:pic>
        <p:nvPicPr>
          <p:cNvPr id="10" name="图片 9">
            <a:extLst>
              <a:ext uri="{FF2B5EF4-FFF2-40B4-BE49-F238E27FC236}">
                <a16:creationId xmlns:a16="http://schemas.microsoft.com/office/drawing/2014/main" id="{5552FB2D-1C02-4D98-8A20-D4881DE327F0}"/>
              </a:ext>
            </a:extLst>
          </p:cNvPr>
          <p:cNvPicPr>
            <a:picLocks noChangeAspect="1"/>
          </p:cNvPicPr>
          <p:nvPr/>
        </p:nvPicPr>
        <p:blipFill rotWithShape="1">
          <a:blip r:embed="rId5"/>
          <a:srcRect l="-18579" r="-21946"/>
          <a:stretch/>
        </p:blipFill>
        <p:spPr>
          <a:xfrm>
            <a:off x="10360255" y="1573016"/>
            <a:ext cx="1615513" cy="1326880"/>
          </a:xfrm>
          <a:prstGeom prst="ellipse">
            <a:avLst/>
          </a:prstGeom>
          <a:solidFill>
            <a:schemeClr val="bg1"/>
          </a:solidFill>
        </p:spPr>
      </p:pic>
      <p:pic>
        <p:nvPicPr>
          <p:cNvPr id="46" name="Picture 1">
            <a:extLst>
              <a:ext uri="{FF2B5EF4-FFF2-40B4-BE49-F238E27FC236}">
                <a16:creationId xmlns:a16="http://schemas.microsoft.com/office/drawing/2014/main" id="{3ADD2441-ECE9-4E6D-AD7A-BD2DEF0DC2E1}"/>
              </a:ext>
            </a:extLst>
          </p:cNvPr>
          <p:cNvPicPr>
            <a:picLocks noChangeAspect="1" noChangeArrowheads="1"/>
          </p:cNvPicPr>
          <p:nvPr/>
        </p:nvPicPr>
        <p:blipFill rotWithShape="1">
          <a:blip r:embed="rId6"/>
          <a:srcRect l="-17263" r="-11727" b="21002"/>
          <a:stretch/>
        </p:blipFill>
        <p:spPr bwMode="auto">
          <a:xfrm>
            <a:off x="8632998" y="1635049"/>
            <a:ext cx="1472825" cy="1271432"/>
          </a:xfrm>
          <a:prstGeom prst="ellipse">
            <a:avLst/>
          </a:prstGeom>
          <a:solidFill>
            <a:srgbClr val="01B1FD"/>
          </a:solidFill>
        </p:spPr>
      </p:pic>
      <p:pic>
        <p:nvPicPr>
          <p:cNvPr id="11" name="图片 10">
            <a:extLst>
              <a:ext uri="{FF2B5EF4-FFF2-40B4-BE49-F238E27FC236}">
                <a16:creationId xmlns:a16="http://schemas.microsoft.com/office/drawing/2014/main" id="{07EF17F7-21DA-49EC-A665-4D85C9EBDEAA}"/>
              </a:ext>
            </a:extLst>
          </p:cNvPr>
          <p:cNvPicPr>
            <a:picLocks noChangeAspect="1"/>
          </p:cNvPicPr>
          <p:nvPr/>
        </p:nvPicPr>
        <p:blipFill rotWithShape="1">
          <a:blip r:embed="rId7"/>
          <a:srcRect t="34365" r="8990" b="8453"/>
          <a:stretch/>
        </p:blipFill>
        <p:spPr>
          <a:xfrm>
            <a:off x="4630026" y="1611944"/>
            <a:ext cx="1472825" cy="1233863"/>
          </a:xfrm>
          <a:prstGeom prst="ellipse">
            <a:avLst/>
          </a:prstGeom>
          <a:solidFill>
            <a:schemeClr val="bg1"/>
          </a:solidFill>
        </p:spPr>
      </p:pic>
      <p:pic>
        <p:nvPicPr>
          <p:cNvPr id="4" name="图片 3">
            <a:extLst>
              <a:ext uri="{FF2B5EF4-FFF2-40B4-BE49-F238E27FC236}">
                <a16:creationId xmlns:a16="http://schemas.microsoft.com/office/drawing/2014/main" id="{A458A82C-BCFC-433A-924C-2C7031D6F821}"/>
              </a:ext>
            </a:extLst>
          </p:cNvPr>
          <p:cNvPicPr>
            <a:picLocks noChangeAspect="1"/>
          </p:cNvPicPr>
          <p:nvPr/>
        </p:nvPicPr>
        <p:blipFill>
          <a:blip r:embed="rId8"/>
          <a:stretch>
            <a:fillRect/>
          </a:stretch>
        </p:blipFill>
        <p:spPr>
          <a:xfrm>
            <a:off x="591342" y="1562676"/>
            <a:ext cx="1432332" cy="1319876"/>
          </a:xfrm>
          <a:prstGeom prst="rect">
            <a:avLst/>
          </a:prstGeom>
        </p:spPr>
      </p:pic>
      <p:pic>
        <p:nvPicPr>
          <p:cNvPr id="12" name="图片 11">
            <a:extLst>
              <a:ext uri="{FF2B5EF4-FFF2-40B4-BE49-F238E27FC236}">
                <a16:creationId xmlns:a16="http://schemas.microsoft.com/office/drawing/2014/main" id="{CB591ADA-3EC8-45EA-AB5C-27679206E7CA}"/>
              </a:ext>
            </a:extLst>
          </p:cNvPr>
          <p:cNvPicPr>
            <a:picLocks noChangeAspect="1"/>
          </p:cNvPicPr>
          <p:nvPr/>
        </p:nvPicPr>
        <p:blipFill rotWithShape="1">
          <a:blip r:embed="rId9"/>
          <a:srcRect l="-23127" r="-22289"/>
          <a:stretch/>
        </p:blipFill>
        <p:spPr>
          <a:xfrm>
            <a:off x="6633882" y="1605239"/>
            <a:ext cx="1500065" cy="1270739"/>
          </a:xfrm>
          <a:prstGeom prst="ellipse">
            <a:avLst/>
          </a:prstGeom>
          <a:solidFill>
            <a:srgbClr val="428EDA"/>
          </a:solidFill>
        </p:spPr>
      </p:pic>
    </p:spTree>
    <p:extLst>
      <p:ext uri="{BB962C8B-B14F-4D97-AF65-F5344CB8AC3E}">
        <p14:creationId xmlns:p14="http://schemas.microsoft.com/office/powerpoint/2010/main" val="4102061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4A5EB-B4AF-3240-B258-C3C979F31C49}"/>
              </a:ext>
            </a:extLst>
          </p:cNvPr>
          <p:cNvSpPr>
            <a:spLocks noGrp="1"/>
          </p:cNvSpPr>
          <p:nvPr>
            <p:ph type="title"/>
          </p:nvPr>
        </p:nvSpPr>
        <p:spPr/>
        <p:txBody>
          <a:bodyPr/>
          <a:lstStyle/>
          <a:p>
            <a:r>
              <a:rPr kumimoji="1" lang="en-US" altLang="zh-CN" dirty="0"/>
              <a:t>ARP </a:t>
            </a:r>
            <a:r>
              <a:rPr kumimoji="1" lang="zh-CN" altLang="en-US" dirty="0"/>
              <a:t>协议回顾</a:t>
            </a:r>
          </a:p>
        </p:txBody>
      </p:sp>
      <p:sp>
        <p:nvSpPr>
          <p:cNvPr id="4" name="灯片编号占位符 3">
            <a:extLst>
              <a:ext uri="{FF2B5EF4-FFF2-40B4-BE49-F238E27FC236}">
                <a16:creationId xmlns:a16="http://schemas.microsoft.com/office/drawing/2014/main" id="{54852459-6D6A-C44E-8206-08F205F61560}"/>
              </a:ext>
            </a:extLst>
          </p:cNvPr>
          <p:cNvSpPr>
            <a:spLocks noGrp="1"/>
          </p:cNvSpPr>
          <p:nvPr>
            <p:ph type="sldNum" sz="quarter" idx="12"/>
          </p:nvPr>
        </p:nvSpPr>
        <p:spPr>
          <a:xfrm>
            <a:off x="9448800" y="6492875"/>
            <a:ext cx="2743200" cy="365125"/>
          </a:xfrm>
        </p:spPr>
        <p:txBody>
          <a:bodyPr/>
          <a:lstStyle/>
          <a:p>
            <a:fld id="{8D4D1E41-7A09-AB4A-A4E1-09765ADA2698}" type="slidenum">
              <a:rPr kumimoji="1" lang="zh-CN" altLang="en-US" smtClean="0"/>
              <a:pPr/>
              <a:t>23</a:t>
            </a:fld>
            <a:endParaRPr kumimoji="1" lang="zh-CN" altLang="en-US" dirty="0"/>
          </a:p>
        </p:txBody>
      </p:sp>
      <p:pic>
        <p:nvPicPr>
          <p:cNvPr id="5" name="图片 4">
            <a:extLst>
              <a:ext uri="{FF2B5EF4-FFF2-40B4-BE49-F238E27FC236}">
                <a16:creationId xmlns:a16="http://schemas.microsoft.com/office/drawing/2014/main" id="{81DF4C2A-F236-F64B-8BA1-06CD5675EF88}"/>
              </a:ext>
            </a:extLst>
          </p:cNvPr>
          <p:cNvPicPr>
            <a:picLocks noChangeAspect="1"/>
          </p:cNvPicPr>
          <p:nvPr/>
        </p:nvPicPr>
        <p:blipFill rotWithShape="1">
          <a:blip r:embed="rId3"/>
          <a:srcRect l="8025" t="29120" r="45536" b="52934"/>
          <a:stretch/>
        </p:blipFill>
        <p:spPr>
          <a:xfrm>
            <a:off x="996043" y="2148937"/>
            <a:ext cx="4531179" cy="1313269"/>
          </a:xfrm>
          <a:prstGeom prst="rect">
            <a:avLst/>
          </a:prstGeom>
        </p:spPr>
      </p:pic>
      <p:sp>
        <p:nvSpPr>
          <p:cNvPr id="6" name="对话气泡: 圆角矩形 5">
            <a:extLst>
              <a:ext uri="{FF2B5EF4-FFF2-40B4-BE49-F238E27FC236}">
                <a16:creationId xmlns:a16="http://schemas.microsoft.com/office/drawing/2014/main" id="{2D06904F-7C7B-417E-ADC5-D3CFB69D1556}"/>
              </a:ext>
            </a:extLst>
          </p:cNvPr>
          <p:cNvSpPr/>
          <p:nvPr/>
        </p:nvSpPr>
        <p:spPr>
          <a:xfrm>
            <a:off x="1504563" y="3728752"/>
            <a:ext cx="3543300" cy="538843"/>
          </a:xfrm>
          <a:prstGeom prst="wedgeRoundRectCallout">
            <a:avLst>
              <a:gd name="adj1" fmla="val -28049"/>
              <a:gd name="adj2" fmla="val -95076"/>
              <a:gd name="adj3" fmla="val 16667"/>
            </a:avLst>
          </a:prstGeom>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谁的</a:t>
            </a:r>
            <a:r>
              <a:rPr lang="en-US" altLang="zh-CN" b="1" dirty="0"/>
              <a:t>IP</a:t>
            </a:r>
            <a:r>
              <a:rPr lang="zh-CN" altLang="en-US" b="1" dirty="0"/>
              <a:t>地址是</a:t>
            </a:r>
            <a:r>
              <a:rPr lang="en-US" altLang="zh-CN" b="1" dirty="0"/>
              <a:t>202.191.4.3</a:t>
            </a:r>
            <a:r>
              <a:rPr lang="zh-CN" altLang="en-US" b="1" dirty="0"/>
              <a:t>？</a:t>
            </a:r>
          </a:p>
        </p:txBody>
      </p:sp>
      <p:sp>
        <p:nvSpPr>
          <p:cNvPr id="8" name="文本框 7">
            <a:extLst>
              <a:ext uri="{FF2B5EF4-FFF2-40B4-BE49-F238E27FC236}">
                <a16:creationId xmlns:a16="http://schemas.microsoft.com/office/drawing/2014/main" id="{766239C4-08A8-4953-8E8C-20C5DA1C79AD}"/>
              </a:ext>
            </a:extLst>
          </p:cNvPr>
          <p:cNvSpPr txBox="1"/>
          <p:nvPr/>
        </p:nvSpPr>
        <p:spPr>
          <a:xfrm>
            <a:off x="3739242" y="1520707"/>
            <a:ext cx="2356757" cy="646331"/>
          </a:xfrm>
          <a:prstGeom prst="rect">
            <a:avLst/>
          </a:prstGeom>
          <a:noFill/>
        </p:spPr>
        <p:txBody>
          <a:bodyPr wrap="square">
            <a:spAutoFit/>
          </a:bodyPr>
          <a:lstStyle/>
          <a:p>
            <a:pPr algn="ctr"/>
            <a:r>
              <a:rPr lang="en-US" altLang="zh-CN" b="1" dirty="0"/>
              <a:t>202.191.4.3</a:t>
            </a:r>
          </a:p>
          <a:p>
            <a:pPr algn="ctr"/>
            <a:r>
              <a:rPr lang="en-US" altLang="zh-CN" b="1" dirty="0"/>
              <a:t>53:23:DE:0A:CC:43</a:t>
            </a:r>
            <a:endParaRPr lang="zh-CN" altLang="en-US" b="1" dirty="0"/>
          </a:p>
        </p:txBody>
      </p:sp>
      <p:sp>
        <p:nvSpPr>
          <p:cNvPr id="9" name="文本框 8">
            <a:extLst>
              <a:ext uri="{FF2B5EF4-FFF2-40B4-BE49-F238E27FC236}">
                <a16:creationId xmlns:a16="http://schemas.microsoft.com/office/drawing/2014/main" id="{1C48A754-6435-4411-937A-7B52F1D50083}"/>
              </a:ext>
            </a:extLst>
          </p:cNvPr>
          <p:cNvSpPr txBox="1"/>
          <p:nvPr/>
        </p:nvSpPr>
        <p:spPr>
          <a:xfrm>
            <a:off x="487135" y="1502606"/>
            <a:ext cx="2356757" cy="646331"/>
          </a:xfrm>
          <a:prstGeom prst="rect">
            <a:avLst/>
          </a:prstGeom>
          <a:noFill/>
        </p:spPr>
        <p:txBody>
          <a:bodyPr wrap="square">
            <a:spAutoFit/>
          </a:bodyPr>
          <a:lstStyle/>
          <a:p>
            <a:pPr algn="ctr"/>
            <a:r>
              <a:rPr lang="en-US" altLang="zh-CN" b="1" dirty="0"/>
              <a:t>202.191.4.2</a:t>
            </a:r>
          </a:p>
          <a:p>
            <a:pPr algn="ctr"/>
            <a:r>
              <a:rPr lang="en-US" altLang="zh-CN" b="1" dirty="0"/>
              <a:t>01:80:E2:32:BA:98</a:t>
            </a:r>
            <a:endParaRPr lang="zh-CN" altLang="en-US" b="1" dirty="0"/>
          </a:p>
        </p:txBody>
      </p:sp>
      <p:pic>
        <p:nvPicPr>
          <p:cNvPr id="10" name="图片 9">
            <a:extLst>
              <a:ext uri="{FF2B5EF4-FFF2-40B4-BE49-F238E27FC236}">
                <a16:creationId xmlns:a16="http://schemas.microsoft.com/office/drawing/2014/main" id="{B6C31216-5707-4D6B-AD0C-E1E1A99BC9FB}"/>
              </a:ext>
            </a:extLst>
          </p:cNvPr>
          <p:cNvPicPr>
            <a:picLocks noChangeAspect="1"/>
          </p:cNvPicPr>
          <p:nvPr/>
        </p:nvPicPr>
        <p:blipFill rotWithShape="1">
          <a:blip r:embed="rId3"/>
          <a:srcRect l="7680" t="64833" r="45881" b="17221"/>
          <a:stretch/>
        </p:blipFill>
        <p:spPr>
          <a:xfrm>
            <a:off x="6822620" y="2167038"/>
            <a:ext cx="4531180" cy="1313269"/>
          </a:xfrm>
          <a:prstGeom prst="rect">
            <a:avLst/>
          </a:prstGeom>
        </p:spPr>
      </p:pic>
      <p:sp>
        <p:nvSpPr>
          <p:cNvPr id="11" name="对话气泡: 圆角矩形 10">
            <a:extLst>
              <a:ext uri="{FF2B5EF4-FFF2-40B4-BE49-F238E27FC236}">
                <a16:creationId xmlns:a16="http://schemas.microsoft.com/office/drawing/2014/main" id="{13833521-E785-4714-8CCE-73BAC5D4E587}"/>
              </a:ext>
            </a:extLst>
          </p:cNvPr>
          <p:cNvSpPr/>
          <p:nvPr/>
        </p:nvSpPr>
        <p:spPr>
          <a:xfrm>
            <a:off x="7249886" y="3710651"/>
            <a:ext cx="3543300" cy="538843"/>
          </a:xfrm>
          <a:prstGeom prst="wedgeRoundRectCallout">
            <a:avLst>
              <a:gd name="adj1" fmla="val 25868"/>
              <a:gd name="adj2" fmla="val -93561"/>
              <a:gd name="adj3" fmla="val 16667"/>
            </a:avLst>
          </a:prstGeom>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我的</a:t>
            </a:r>
            <a:r>
              <a:rPr lang="en-US" altLang="zh-CN" b="1" dirty="0"/>
              <a:t>IP</a:t>
            </a:r>
            <a:r>
              <a:rPr lang="zh-CN" altLang="en-US" b="1" dirty="0"/>
              <a:t>地址是</a:t>
            </a:r>
            <a:r>
              <a:rPr lang="en-US" altLang="zh-CN" b="1" dirty="0"/>
              <a:t>202.191.4.3</a:t>
            </a:r>
            <a:r>
              <a:rPr lang="zh-CN" altLang="en-US" b="1" dirty="0"/>
              <a:t>，</a:t>
            </a:r>
            <a:endParaRPr lang="en-US" altLang="zh-CN" b="1" dirty="0"/>
          </a:p>
          <a:p>
            <a:pPr algn="ctr"/>
            <a:r>
              <a:rPr lang="en-US" altLang="zh-CN" b="1" dirty="0"/>
              <a:t>MAC</a:t>
            </a:r>
            <a:r>
              <a:rPr lang="zh-CN" altLang="en-US" b="1" dirty="0"/>
              <a:t>地址是</a:t>
            </a:r>
            <a:r>
              <a:rPr lang="pt-BR" altLang="zh-CN" b="1" dirty="0"/>
              <a:t>53:23:DE:0A:CC:43</a:t>
            </a:r>
            <a:endParaRPr lang="zh-CN" altLang="en-US" b="1" dirty="0"/>
          </a:p>
        </p:txBody>
      </p:sp>
      <p:sp>
        <p:nvSpPr>
          <p:cNvPr id="12" name="文本框 11">
            <a:extLst>
              <a:ext uri="{FF2B5EF4-FFF2-40B4-BE49-F238E27FC236}">
                <a16:creationId xmlns:a16="http://schemas.microsoft.com/office/drawing/2014/main" id="{489BD699-C03B-4E23-AD1D-A33383206D1D}"/>
              </a:ext>
            </a:extLst>
          </p:cNvPr>
          <p:cNvSpPr txBox="1"/>
          <p:nvPr/>
        </p:nvSpPr>
        <p:spPr>
          <a:xfrm>
            <a:off x="9407979" y="1502606"/>
            <a:ext cx="2356757" cy="646331"/>
          </a:xfrm>
          <a:prstGeom prst="rect">
            <a:avLst/>
          </a:prstGeom>
          <a:noFill/>
        </p:spPr>
        <p:txBody>
          <a:bodyPr wrap="square">
            <a:spAutoFit/>
          </a:bodyPr>
          <a:lstStyle/>
          <a:p>
            <a:pPr algn="ctr"/>
            <a:r>
              <a:rPr lang="en-US" altLang="zh-CN" b="1" dirty="0"/>
              <a:t>202.191.4.3</a:t>
            </a:r>
          </a:p>
          <a:p>
            <a:pPr algn="ctr"/>
            <a:r>
              <a:rPr lang="pt-BR" altLang="zh-CN" b="1" dirty="0"/>
              <a:t>53:23:DE:0A:CC:43</a:t>
            </a:r>
          </a:p>
        </p:txBody>
      </p:sp>
      <p:sp>
        <p:nvSpPr>
          <p:cNvPr id="13" name="文本框 12">
            <a:extLst>
              <a:ext uri="{FF2B5EF4-FFF2-40B4-BE49-F238E27FC236}">
                <a16:creationId xmlns:a16="http://schemas.microsoft.com/office/drawing/2014/main" id="{C4FAED7D-9256-4E46-91F1-5CD5738C66A9}"/>
              </a:ext>
            </a:extLst>
          </p:cNvPr>
          <p:cNvSpPr txBox="1"/>
          <p:nvPr/>
        </p:nvSpPr>
        <p:spPr>
          <a:xfrm>
            <a:off x="6155872" y="1519341"/>
            <a:ext cx="2356757" cy="646331"/>
          </a:xfrm>
          <a:prstGeom prst="rect">
            <a:avLst/>
          </a:prstGeom>
          <a:noFill/>
        </p:spPr>
        <p:txBody>
          <a:bodyPr wrap="square">
            <a:spAutoFit/>
          </a:bodyPr>
          <a:lstStyle/>
          <a:p>
            <a:pPr algn="ctr"/>
            <a:r>
              <a:rPr lang="en-US" altLang="zh-CN" b="1" dirty="0"/>
              <a:t>202.191.4.2</a:t>
            </a:r>
          </a:p>
          <a:p>
            <a:pPr algn="ctr"/>
            <a:r>
              <a:rPr lang="en-US" altLang="zh-CN" b="1" dirty="0"/>
              <a:t>01:80:E2:32:BA:98</a:t>
            </a:r>
            <a:endParaRPr lang="zh-CN" altLang="en-US" b="1" dirty="0"/>
          </a:p>
        </p:txBody>
      </p:sp>
      <p:pic>
        <p:nvPicPr>
          <p:cNvPr id="14" name="图片 13">
            <a:extLst>
              <a:ext uri="{FF2B5EF4-FFF2-40B4-BE49-F238E27FC236}">
                <a16:creationId xmlns:a16="http://schemas.microsoft.com/office/drawing/2014/main" id="{EF07E059-84FD-4F18-9C3B-393E6FD726AC}"/>
              </a:ext>
            </a:extLst>
          </p:cNvPr>
          <p:cNvPicPr>
            <a:picLocks noChangeAspect="1"/>
          </p:cNvPicPr>
          <p:nvPr/>
        </p:nvPicPr>
        <p:blipFill rotWithShape="1">
          <a:blip r:embed="rId4"/>
          <a:srcRect l="7751" t="56396" r="45370" b="25088"/>
          <a:stretch/>
        </p:blipFill>
        <p:spPr>
          <a:xfrm>
            <a:off x="4173949" y="4646206"/>
            <a:ext cx="4608646" cy="1365278"/>
          </a:xfrm>
          <a:prstGeom prst="rect">
            <a:avLst/>
          </a:prstGeom>
        </p:spPr>
      </p:pic>
      <p:sp>
        <p:nvSpPr>
          <p:cNvPr id="15" name="对话气泡: 圆角矩形 14">
            <a:extLst>
              <a:ext uri="{FF2B5EF4-FFF2-40B4-BE49-F238E27FC236}">
                <a16:creationId xmlns:a16="http://schemas.microsoft.com/office/drawing/2014/main" id="{F138828E-23C5-4C10-8274-3AA0B30F2C8C}"/>
              </a:ext>
            </a:extLst>
          </p:cNvPr>
          <p:cNvSpPr/>
          <p:nvPr/>
        </p:nvSpPr>
        <p:spPr>
          <a:xfrm>
            <a:off x="4802233" y="6009827"/>
            <a:ext cx="3514452" cy="565837"/>
          </a:xfrm>
          <a:prstGeom prst="wedgeRoundRectCallout">
            <a:avLst>
              <a:gd name="adj1" fmla="val 943"/>
              <a:gd name="adj2" fmla="val -58139"/>
              <a:gd name="adj3" fmla="val 16667"/>
            </a:avLst>
          </a:prstGeom>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t>我的</a:t>
            </a:r>
            <a:r>
              <a:rPr lang="en-US" altLang="zh-CN" b="1" dirty="0"/>
              <a:t>IP</a:t>
            </a:r>
            <a:r>
              <a:rPr lang="zh-CN" altLang="en-US" b="1" dirty="0"/>
              <a:t>地址是</a:t>
            </a:r>
            <a:r>
              <a:rPr lang="en-US" altLang="zh-CN" b="1" dirty="0"/>
              <a:t>202.191.4.2</a:t>
            </a:r>
            <a:r>
              <a:rPr lang="zh-CN" altLang="en-US" b="1" dirty="0"/>
              <a:t>，</a:t>
            </a:r>
            <a:r>
              <a:rPr lang="en-US" altLang="zh-CN" b="1" dirty="0"/>
              <a:t>MAC</a:t>
            </a:r>
            <a:r>
              <a:rPr lang="zh-CN" altLang="en-US" b="1" dirty="0"/>
              <a:t>地址是</a:t>
            </a:r>
            <a:r>
              <a:rPr lang="en-US" altLang="zh-CN" b="1" dirty="0"/>
              <a:t>01:80:E2:32:BA:98</a:t>
            </a:r>
            <a:endParaRPr lang="zh-CN" altLang="en-US" b="1" dirty="0"/>
          </a:p>
        </p:txBody>
      </p:sp>
      <p:sp>
        <p:nvSpPr>
          <p:cNvPr id="7" name="箭头: 右 6">
            <a:extLst>
              <a:ext uri="{FF2B5EF4-FFF2-40B4-BE49-F238E27FC236}">
                <a16:creationId xmlns:a16="http://schemas.microsoft.com/office/drawing/2014/main" id="{26285210-BD5B-42BB-ADB1-63BEADB58A79}"/>
              </a:ext>
            </a:extLst>
          </p:cNvPr>
          <p:cNvSpPr/>
          <p:nvPr/>
        </p:nvSpPr>
        <p:spPr>
          <a:xfrm>
            <a:off x="5677989" y="2922137"/>
            <a:ext cx="896982"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800E701-EF56-4069-8AFE-0B2D6EC682C8}"/>
              </a:ext>
            </a:extLst>
          </p:cNvPr>
          <p:cNvSpPr txBox="1"/>
          <p:nvPr/>
        </p:nvSpPr>
        <p:spPr>
          <a:xfrm>
            <a:off x="2311581" y="4664307"/>
            <a:ext cx="2356757" cy="646331"/>
          </a:xfrm>
          <a:prstGeom prst="rect">
            <a:avLst/>
          </a:prstGeom>
          <a:noFill/>
        </p:spPr>
        <p:txBody>
          <a:bodyPr wrap="square">
            <a:spAutoFit/>
          </a:bodyPr>
          <a:lstStyle/>
          <a:p>
            <a:pPr algn="ctr"/>
            <a:r>
              <a:rPr lang="en-US" altLang="zh-CN" b="1" dirty="0"/>
              <a:t>202.191.4.2</a:t>
            </a:r>
          </a:p>
          <a:p>
            <a:pPr algn="ctr"/>
            <a:r>
              <a:rPr lang="en-US" altLang="zh-CN" b="1" dirty="0"/>
              <a:t>01:80:E2:32:BA:98</a:t>
            </a:r>
            <a:endParaRPr lang="zh-CN" altLang="en-US" b="1" dirty="0"/>
          </a:p>
        </p:txBody>
      </p:sp>
      <p:sp>
        <p:nvSpPr>
          <p:cNvPr id="18" name="矩形: 圆角 17">
            <a:extLst>
              <a:ext uri="{FF2B5EF4-FFF2-40B4-BE49-F238E27FC236}">
                <a16:creationId xmlns:a16="http://schemas.microsoft.com/office/drawing/2014/main" id="{30922F54-F993-4EE8-A5E8-ABE43BF3F322}"/>
              </a:ext>
            </a:extLst>
          </p:cNvPr>
          <p:cNvSpPr/>
          <p:nvPr/>
        </p:nvSpPr>
        <p:spPr>
          <a:xfrm>
            <a:off x="635726" y="1367246"/>
            <a:ext cx="11069139" cy="2995748"/>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BF979F0D-9C3B-4082-8F9E-8938C1CE922C}"/>
              </a:ext>
            </a:extLst>
          </p:cNvPr>
          <p:cNvSpPr/>
          <p:nvPr/>
        </p:nvSpPr>
        <p:spPr>
          <a:xfrm>
            <a:off x="2311581" y="4479838"/>
            <a:ext cx="7772946" cy="224466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日期占位符 9">
            <a:extLst>
              <a:ext uri="{FF2B5EF4-FFF2-40B4-BE49-F238E27FC236}">
                <a16:creationId xmlns:a16="http://schemas.microsoft.com/office/drawing/2014/main" id="{E13C8646-E157-428D-93ED-FAA5E7E378FD}"/>
              </a:ext>
            </a:extLst>
          </p:cNvPr>
          <p:cNvSpPr>
            <a:spLocks noGrp="1"/>
          </p:cNvSpPr>
          <p:nvPr>
            <p:ph type="dt" sz="half" idx="10"/>
          </p:nvPr>
        </p:nvSpPr>
        <p:spPr>
          <a:xfrm>
            <a:off x="204108" y="6489303"/>
            <a:ext cx="2743200" cy="365125"/>
          </a:xfrm>
        </p:spPr>
        <p:txBody>
          <a:bodyPr/>
          <a:lstStyle/>
          <a:p>
            <a:r>
              <a:rPr kumimoji="1" lang="en-US" altLang="zh-CN" dirty="0"/>
              <a:t>8.2.3 ARP</a:t>
            </a:r>
            <a:r>
              <a:rPr kumimoji="1" lang="zh-CN" altLang="en-US" dirty="0"/>
              <a:t>攻击</a:t>
            </a:r>
          </a:p>
        </p:txBody>
      </p:sp>
    </p:spTree>
    <p:extLst>
      <p:ext uri="{BB962C8B-B14F-4D97-AF65-F5344CB8AC3E}">
        <p14:creationId xmlns:p14="http://schemas.microsoft.com/office/powerpoint/2010/main" val="408089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EBCA2-956B-174B-83F5-0612944BE8DC}"/>
              </a:ext>
            </a:extLst>
          </p:cNvPr>
          <p:cNvSpPr>
            <a:spLocks noGrp="1"/>
          </p:cNvSpPr>
          <p:nvPr>
            <p:ph type="title"/>
          </p:nvPr>
        </p:nvSpPr>
        <p:spPr/>
        <p:txBody>
          <a:bodyPr/>
          <a:lstStyle/>
          <a:p>
            <a:r>
              <a:rPr kumimoji="1" lang="en-US" altLang="zh-CN" dirty="0"/>
              <a:t>ARP </a:t>
            </a:r>
            <a:r>
              <a:rPr kumimoji="1" lang="zh-CN" altLang="en-US" dirty="0"/>
              <a:t>请求与响应报文</a:t>
            </a:r>
          </a:p>
        </p:txBody>
      </p:sp>
      <p:sp>
        <p:nvSpPr>
          <p:cNvPr id="3" name="内容占位符 2">
            <a:extLst>
              <a:ext uri="{FF2B5EF4-FFF2-40B4-BE49-F238E27FC236}">
                <a16:creationId xmlns:a16="http://schemas.microsoft.com/office/drawing/2014/main" id="{153E9114-7261-BA46-A0A6-A798E5A42997}"/>
              </a:ext>
            </a:extLst>
          </p:cNvPr>
          <p:cNvSpPr>
            <a:spLocks noGrp="1"/>
          </p:cNvSpPr>
          <p:nvPr>
            <p:ph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F4B7B88-AB51-4543-AD5E-531390C82046}"/>
              </a:ext>
            </a:extLst>
          </p:cNvPr>
          <p:cNvSpPr>
            <a:spLocks noGrp="1"/>
          </p:cNvSpPr>
          <p:nvPr>
            <p:ph type="sldNum" sz="quarter" idx="12"/>
          </p:nvPr>
        </p:nvSpPr>
        <p:spPr>
          <a:xfrm>
            <a:off x="9288780" y="6477728"/>
            <a:ext cx="2743200" cy="365125"/>
          </a:xfrm>
        </p:spPr>
        <p:txBody>
          <a:bodyPr/>
          <a:lstStyle/>
          <a:p>
            <a:fld id="{8D4D1E41-7A09-AB4A-A4E1-09765ADA2698}" type="slidenum">
              <a:rPr kumimoji="1" lang="zh-CN" altLang="en-US" smtClean="0"/>
              <a:pPr/>
              <a:t>24</a:t>
            </a:fld>
            <a:endParaRPr kumimoji="1" lang="zh-CN" altLang="en-US" dirty="0"/>
          </a:p>
        </p:txBody>
      </p:sp>
      <p:grpSp>
        <p:nvGrpSpPr>
          <p:cNvPr id="20" name="组合 19">
            <a:extLst>
              <a:ext uri="{FF2B5EF4-FFF2-40B4-BE49-F238E27FC236}">
                <a16:creationId xmlns:a16="http://schemas.microsoft.com/office/drawing/2014/main" id="{452DE5D2-94F9-4C64-BBF8-67FA6A9228B7}"/>
              </a:ext>
            </a:extLst>
          </p:cNvPr>
          <p:cNvGrpSpPr/>
          <p:nvPr/>
        </p:nvGrpSpPr>
        <p:grpSpPr>
          <a:xfrm>
            <a:off x="307763" y="1839799"/>
            <a:ext cx="11576474" cy="3420520"/>
            <a:chOff x="209550" y="1885950"/>
            <a:chExt cx="11576474" cy="3420520"/>
          </a:xfrm>
        </p:grpSpPr>
        <p:pic>
          <p:nvPicPr>
            <p:cNvPr id="5" name="图片 4">
              <a:extLst>
                <a:ext uri="{FF2B5EF4-FFF2-40B4-BE49-F238E27FC236}">
                  <a16:creationId xmlns:a16="http://schemas.microsoft.com/office/drawing/2014/main" id="{25B64C77-903D-C540-B2F2-E6296842B2E4}"/>
                </a:ext>
              </a:extLst>
            </p:cNvPr>
            <p:cNvPicPr>
              <a:picLocks noChangeAspect="1"/>
            </p:cNvPicPr>
            <p:nvPr/>
          </p:nvPicPr>
          <p:blipFill rotWithShape="1">
            <a:blip r:embed="rId3"/>
            <a:srcRect l="6054" t="22265" r="8985" b="9766"/>
            <a:stretch/>
          </p:blipFill>
          <p:spPr>
            <a:xfrm>
              <a:off x="209550" y="1885950"/>
              <a:ext cx="5700867" cy="3420520"/>
            </a:xfrm>
            <a:prstGeom prst="rect">
              <a:avLst/>
            </a:prstGeom>
          </p:spPr>
        </p:pic>
        <p:pic>
          <p:nvPicPr>
            <p:cNvPr id="6" name="图片 5">
              <a:extLst>
                <a:ext uri="{FF2B5EF4-FFF2-40B4-BE49-F238E27FC236}">
                  <a16:creationId xmlns:a16="http://schemas.microsoft.com/office/drawing/2014/main" id="{099C17B6-B61C-8249-A6B5-334126F4992D}"/>
                </a:ext>
              </a:extLst>
            </p:cNvPr>
            <p:cNvPicPr>
              <a:picLocks noChangeAspect="1"/>
            </p:cNvPicPr>
            <p:nvPr/>
          </p:nvPicPr>
          <p:blipFill rotWithShape="1">
            <a:blip r:embed="rId4"/>
            <a:srcRect l="6017" t="22172" r="6093" b="11422"/>
            <a:stretch/>
          </p:blipFill>
          <p:spPr>
            <a:xfrm>
              <a:off x="5910417" y="1938859"/>
              <a:ext cx="5875607" cy="3329511"/>
            </a:xfrm>
            <a:prstGeom prst="rect">
              <a:avLst/>
            </a:prstGeom>
          </p:spPr>
        </p:pic>
        <p:sp>
          <p:nvSpPr>
            <p:cNvPr id="7" name="矩形 6">
              <a:extLst>
                <a:ext uri="{FF2B5EF4-FFF2-40B4-BE49-F238E27FC236}">
                  <a16:creationId xmlns:a16="http://schemas.microsoft.com/office/drawing/2014/main" id="{EFA53166-CF55-460D-8C73-B27B07C56F63}"/>
                </a:ext>
              </a:extLst>
            </p:cNvPr>
            <p:cNvSpPr/>
            <p:nvPr/>
          </p:nvSpPr>
          <p:spPr>
            <a:xfrm>
              <a:off x="1640978" y="2023654"/>
              <a:ext cx="1877829" cy="396127"/>
            </a:xfrm>
            <a:prstGeom prst="rect">
              <a:avLst/>
            </a:prstGeom>
            <a:solidFill>
              <a:srgbClr val="FE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50" b="1" dirty="0">
                  <a:solidFill>
                    <a:schemeClr val="tx1"/>
                  </a:solidFill>
                  <a:latin typeface="Arial" panose="020B0604020202020204" pitchFamily="34" charset="0"/>
                  <a:cs typeface="Arial" panose="020B0604020202020204" pitchFamily="34" charset="0"/>
                </a:rPr>
                <a:t>IP: 202.191.4.2</a:t>
              </a:r>
            </a:p>
            <a:p>
              <a:r>
                <a:rPr lang="en-US" altLang="zh-CN" sz="1050" b="1" dirty="0">
                  <a:solidFill>
                    <a:schemeClr val="tx1"/>
                  </a:solidFill>
                  <a:latin typeface="Arial" panose="020B0604020202020204" pitchFamily="34" charset="0"/>
                  <a:cs typeface="Arial" panose="020B0604020202020204" pitchFamily="34" charset="0"/>
                </a:rPr>
                <a:t>MAC: 01:80:E2:32:BA:98</a:t>
              </a:r>
              <a:endParaRPr lang="zh-CN" altLang="en-US" sz="1050" dirty="0">
                <a:solidFill>
                  <a:schemeClr val="tx1"/>
                </a:solidFill>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F84F83AB-62C0-4AF2-B08B-F882A1967901}"/>
                </a:ext>
              </a:extLst>
            </p:cNvPr>
            <p:cNvSpPr/>
            <p:nvPr/>
          </p:nvSpPr>
          <p:spPr>
            <a:xfrm>
              <a:off x="4407048" y="2005973"/>
              <a:ext cx="1311244" cy="396127"/>
            </a:xfrm>
            <a:prstGeom prst="rect">
              <a:avLst/>
            </a:prstGeom>
            <a:solidFill>
              <a:srgbClr val="FE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50" b="1" dirty="0">
                  <a:solidFill>
                    <a:schemeClr val="tx1"/>
                  </a:solidFill>
                  <a:latin typeface="Arial" panose="020B0604020202020204" pitchFamily="34" charset="0"/>
                  <a:cs typeface="Arial" panose="020B0604020202020204" pitchFamily="34" charset="0"/>
                </a:rPr>
                <a:t>IP: 202.191.4.3</a:t>
              </a:r>
            </a:p>
            <a:p>
              <a:r>
                <a:rPr lang="en-US" altLang="zh-CN" sz="1050" b="1" dirty="0">
                  <a:solidFill>
                    <a:schemeClr val="tx1"/>
                  </a:solidFill>
                  <a:latin typeface="Arial" panose="020B0604020202020204" pitchFamily="34" charset="0"/>
                  <a:cs typeface="Arial" panose="020B0604020202020204" pitchFamily="34" charset="0"/>
                </a:rPr>
                <a:t>MAC:??</a:t>
              </a:r>
              <a:endParaRPr lang="zh-CN" altLang="en-US" sz="1050" dirty="0">
                <a:solidFill>
                  <a:schemeClr val="tx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D61C1FD7-0662-47B1-A3DC-FA665E095277}"/>
                </a:ext>
              </a:extLst>
            </p:cNvPr>
            <p:cNvSpPr txBox="1"/>
            <p:nvPr/>
          </p:nvSpPr>
          <p:spPr>
            <a:xfrm>
              <a:off x="355051" y="3159579"/>
              <a:ext cx="3962948" cy="179614"/>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1050" b="1">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900" dirty="0">
                  <a:solidFill>
                    <a:schemeClr val="tx1"/>
                  </a:solidFill>
                </a:rPr>
                <a:t>01:80:E2:32:BA:98</a:t>
              </a:r>
              <a:endParaRPr lang="zh-CN" altLang="en-US" sz="900" dirty="0">
                <a:solidFill>
                  <a:schemeClr val="tx1"/>
                </a:solidFill>
              </a:endParaRPr>
            </a:p>
          </p:txBody>
        </p:sp>
        <p:sp>
          <p:nvSpPr>
            <p:cNvPr id="11" name="文本框 10">
              <a:extLst>
                <a:ext uri="{FF2B5EF4-FFF2-40B4-BE49-F238E27FC236}">
                  <a16:creationId xmlns:a16="http://schemas.microsoft.com/office/drawing/2014/main" id="{10B774BF-A4EF-426D-804E-C16E8B9FAA53}"/>
                </a:ext>
              </a:extLst>
            </p:cNvPr>
            <p:cNvSpPr txBox="1"/>
            <p:nvPr/>
          </p:nvSpPr>
          <p:spPr>
            <a:xfrm>
              <a:off x="348701" y="4066110"/>
              <a:ext cx="3962948" cy="179614"/>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1050" b="1">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900" dirty="0">
                  <a:solidFill>
                    <a:schemeClr val="tx1"/>
                  </a:solidFill>
                </a:rPr>
                <a:t>01:80:E2:32:BA:98</a:t>
              </a:r>
              <a:endParaRPr lang="zh-CN" altLang="en-US" sz="900" dirty="0">
                <a:solidFill>
                  <a:schemeClr val="tx1"/>
                </a:solidFill>
              </a:endParaRPr>
            </a:p>
          </p:txBody>
        </p:sp>
        <p:sp>
          <p:nvSpPr>
            <p:cNvPr id="12" name="文本框 11">
              <a:extLst>
                <a:ext uri="{FF2B5EF4-FFF2-40B4-BE49-F238E27FC236}">
                  <a16:creationId xmlns:a16="http://schemas.microsoft.com/office/drawing/2014/main" id="{C161D16C-C96D-465B-933F-50B26AB9975A}"/>
                </a:ext>
              </a:extLst>
            </p:cNvPr>
            <p:cNvSpPr txBox="1"/>
            <p:nvPr/>
          </p:nvSpPr>
          <p:spPr>
            <a:xfrm>
              <a:off x="342351" y="4291716"/>
              <a:ext cx="2788199" cy="179614"/>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1050" b="1">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900" dirty="0">
                  <a:solidFill>
                    <a:schemeClr val="tx1"/>
                  </a:solidFill>
                </a:rPr>
                <a:t>202.191.4.2</a:t>
              </a:r>
              <a:endParaRPr lang="zh-CN" altLang="en-US" sz="900" dirty="0">
                <a:solidFill>
                  <a:schemeClr val="tx1"/>
                </a:solidFill>
              </a:endParaRPr>
            </a:p>
          </p:txBody>
        </p:sp>
        <p:sp>
          <p:nvSpPr>
            <p:cNvPr id="13" name="文本框 12">
              <a:extLst>
                <a:ext uri="{FF2B5EF4-FFF2-40B4-BE49-F238E27FC236}">
                  <a16:creationId xmlns:a16="http://schemas.microsoft.com/office/drawing/2014/main" id="{56B7E228-0334-40D8-B8ED-6BE6AE79D535}"/>
                </a:ext>
              </a:extLst>
            </p:cNvPr>
            <p:cNvSpPr txBox="1"/>
            <p:nvPr/>
          </p:nvSpPr>
          <p:spPr>
            <a:xfrm>
              <a:off x="338185" y="4750576"/>
              <a:ext cx="2788199" cy="179614"/>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1050" b="1">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900" dirty="0">
                  <a:solidFill>
                    <a:schemeClr val="tx1"/>
                  </a:solidFill>
                </a:rPr>
                <a:t>202.191.4.3</a:t>
              </a:r>
              <a:endParaRPr lang="zh-CN" altLang="en-US" sz="900" dirty="0">
                <a:solidFill>
                  <a:schemeClr val="tx1"/>
                </a:solidFill>
              </a:endParaRPr>
            </a:p>
          </p:txBody>
        </p:sp>
        <p:sp>
          <p:nvSpPr>
            <p:cNvPr id="14" name="矩形 13">
              <a:extLst>
                <a:ext uri="{FF2B5EF4-FFF2-40B4-BE49-F238E27FC236}">
                  <a16:creationId xmlns:a16="http://schemas.microsoft.com/office/drawing/2014/main" id="{0DAC3CD7-FFFD-4DA2-90AF-2EC47304386D}"/>
                </a:ext>
              </a:extLst>
            </p:cNvPr>
            <p:cNvSpPr/>
            <p:nvPr/>
          </p:nvSpPr>
          <p:spPr>
            <a:xfrm>
              <a:off x="7295018" y="2025287"/>
              <a:ext cx="1757541" cy="396127"/>
            </a:xfrm>
            <a:prstGeom prst="rect">
              <a:avLst/>
            </a:prstGeom>
            <a:solidFill>
              <a:srgbClr val="FE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50" b="1" dirty="0">
                  <a:solidFill>
                    <a:schemeClr val="tx1"/>
                  </a:solidFill>
                  <a:latin typeface="Arial" panose="020B0604020202020204" pitchFamily="34" charset="0"/>
                  <a:cs typeface="Arial" panose="020B0604020202020204" pitchFamily="34" charset="0"/>
                </a:rPr>
                <a:t>IP: 202.191.4.2</a:t>
              </a:r>
            </a:p>
            <a:p>
              <a:r>
                <a:rPr lang="en-US" altLang="zh-CN" sz="1050" b="1" dirty="0">
                  <a:solidFill>
                    <a:schemeClr val="tx1"/>
                  </a:solidFill>
                  <a:latin typeface="Arial" panose="020B0604020202020204" pitchFamily="34" charset="0"/>
                  <a:cs typeface="Arial" panose="020B0604020202020204" pitchFamily="34" charset="0"/>
                </a:rPr>
                <a:t>MAC: 01:80:E2:32:BA:98</a:t>
              </a:r>
              <a:endParaRPr lang="zh-CN" altLang="en-US" sz="1050" dirty="0">
                <a:solidFill>
                  <a:schemeClr val="tx1"/>
                </a:solidFill>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2184C712-20F7-4F0C-A823-ECF368EF26DB}"/>
                </a:ext>
              </a:extLst>
            </p:cNvPr>
            <p:cNvSpPr/>
            <p:nvPr/>
          </p:nvSpPr>
          <p:spPr>
            <a:xfrm>
              <a:off x="9875729" y="2040527"/>
              <a:ext cx="1820971" cy="396127"/>
            </a:xfrm>
            <a:prstGeom prst="rect">
              <a:avLst/>
            </a:prstGeom>
            <a:solidFill>
              <a:srgbClr val="FE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50" b="1" dirty="0">
                  <a:solidFill>
                    <a:schemeClr val="tx1"/>
                  </a:solidFill>
                  <a:latin typeface="Arial" panose="020B0604020202020204" pitchFamily="34" charset="0"/>
                  <a:cs typeface="Arial" panose="020B0604020202020204" pitchFamily="34" charset="0"/>
                </a:rPr>
                <a:t>IP: 202.191.4.3</a:t>
              </a:r>
            </a:p>
            <a:p>
              <a:r>
                <a:rPr lang="en-US" altLang="zh-CN" sz="1050" b="1" dirty="0">
                  <a:solidFill>
                    <a:schemeClr val="tx1"/>
                  </a:solidFill>
                  <a:latin typeface="Arial" panose="020B0604020202020204" pitchFamily="34" charset="0"/>
                  <a:cs typeface="Arial" panose="020B0604020202020204" pitchFamily="34" charset="0"/>
                </a:rPr>
                <a:t>MAC: </a:t>
              </a:r>
              <a:r>
                <a:rPr lang="pt-BR" altLang="zh-CN" sz="1050" b="1" dirty="0">
                  <a:solidFill>
                    <a:schemeClr val="tx1"/>
                  </a:solidFill>
                  <a:latin typeface="Arial" panose="020B0604020202020204" pitchFamily="34" charset="0"/>
                  <a:cs typeface="Arial" panose="020B0604020202020204" pitchFamily="34" charset="0"/>
                </a:rPr>
                <a:t>53:23:DE:0A:CC:43</a:t>
              </a:r>
              <a:endParaRPr lang="zh-CN" altLang="en-US" sz="1050" dirty="0">
                <a:solidFill>
                  <a:schemeClr val="tx1"/>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D006A79F-3BAF-45FA-BAB7-841A9E7782A6}"/>
                </a:ext>
              </a:extLst>
            </p:cNvPr>
            <p:cNvSpPr txBox="1"/>
            <p:nvPr/>
          </p:nvSpPr>
          <p:spPr>
            <a:xfrm>
              <a:off x="6035912" y="4563342"/>
              <a:ext cx="3962948" cy="179614"/>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1050" b="1">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900" dirty="0">
                  <a:solidFill>
                    <a:schemeClr val="tx1"/>
                  </a:solidFill>
                </a:rPr>
                <a:t>01:80:E2:32:BA:98</a:t>
              </a:r>
              <a:endParaRPr lang="zh-CN" altLang="en-US" sz="900" dirty="0">
                <a:solidFill>
                  <a:schemeClr val="tx1"/>
                </a:solidFill>
              </a:endParaRPr>
            </a:p>
          </p:txBody>
        </p:sp>
        <p:sp>
          <p:nvSpPr>
            <p:cNvPr id="17" name="文本框 16">
              <a:extLst>
                <a:ext uri="{FF2B5EF4-FFF2-40B4-BE49-F238E27FC236}">
                  <a16:creationId xmlns:a16="http://schemas.microsoft.com/office/drawing/2014/main" id="{16942B01-1BB9-428F-8C7C-464053A23F99}"/>
                </a:ext>
              </a:extLst>
            </p:cNvPr>
            <p:cNvSpPr txBox="1"/>
            <p:nvPr/>
          </p:nvSpPr>
          <p:spPr>
            <a:xfrm>
              <a:off x="6050094" y="4110197"/>
              <a:ext cx="3962948" cy="179614"/>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1050" b="1">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pt-BR" altLang="zh-CN" sz="900" dirty="0">
                  <a:solidFill>
                    <a:schemeClr val="tx1"/>
                  </a:solidFill>
                </a:rPr>
                <a:t>53:23:DE:0A:CC:43</a:t>
              </a:r>
              <a:endParaRPr lang="zh-CN" altLang="en-US" sz="900" dirty="0">
                <a:solidFill>
                  <a:schemeClr val="tx1"/>
                </a:solidFill>
              </a:endParaRPr>
            </a:p>
          </p:txBody>
        </p:sp>
        <p:sp>
          <p:nvSpPr>
            <p:cNvPr id="18" name="文本框 17">
              <a:extLst>
                <a:ext uri="{FF2B5EF4-FFF2-40B4-BE49-F238E27FC236}">
                  <a16:creationId xmlns:a16="http://schemas.microsoft.com/office/drawing/2014/main" id="{9FBC2488-E37A-47D2-927B-3D329CDB50E0}"/>
                </a:ext>
              </a:extLst>
            </p:cNvPr>
            <p:cNvSpPr txBox="1"/>
            <p:nvPr/>
          </p:nvSpPr>
          <p:spPr>
            <a:xfrm>
              <a:off x="6036826" y="3014799"/>
              <a:ext cx="3962948" cy="179614"/>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1050" b="1">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900" dirty="0">
                  <a:solidFill>
                    <a:schemeClr val="tx1"/>
                  </a:solidFill>
                </a:rPr>
                <a:t>01:80:E2:32:BA:98</a:t>
              </a:r>
              <a:endParaRPr lang="zh-CN" altLang="en-US" sz="900" dirty="0">
                <a:solidFill>
                  <a:schemeClr val="tx1"/>
                </a:solidFill>
              </a:endParaRPr>
            </a:p>
          </p:txBody>
        </p:sp>
        <p:sp>
          <p:nvSpPr>
            <p:cNvPr id="19" name="文本框 18">
              <a:extLst>
                <a:ext uri="{FF2B5EF4-FFF2-40B4-BE49-F238E27FC236}">
                  <a16:creationId xmlns:a16="http://schemas.microsoft.com/office/drawing/2014/main" id="{3E5FF93D-EA55-452E-90A9-BE2A3A5D7DA0}"/>
                </a:ext>
              </a:extLst>
            </p:cNvPr>
            <p:cNvSpPr txBox="1"/>
            <p:nvPr/>
          </p:nvSpPr>
          <p:spPr>
            <a:xfrm>
              <a:off x="6043532" y="3212737"/>
              <a:ext cx="3962948" cy="179614"/>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1050" b="1">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pt-BR" altLang="zh-CN" sz="900" dirty="0">
                  <a:solidFill>
                    <a:schemeClr val="tx1"/>
                  </a:solidFill>
                </a:rPr>
                <a:t>53:23:DE:0A:CC:43</a:t>
              </a:r>
              <a:endParaRPr lang="zh-CN" altLang="en-US" sz="900" dirty="0">
                <a:solidFill>
                  <a:schemeClr val="tx1"/>
                </a:solidFill>
              </a:endParaRPr>
            </a:p>
          </p:txBody>
        </p:sp>
      </p:grpSp>
      <p:sp>
        <p:nvSpPr>
          <p:cNvPr id="22" name="日期占位符 9">
            <a:extLst>
              <a:ext uri="{FF2B5EF4-FFF2-40B4-BE49-F238E27FC236}">
                <a16:creationId xmlns:a16="http://schemas.microsoft.com/office/drawing/2014/main" id="{A4C67429-E215-41BC-8B9F-098AC88C9BB8}"/>
              </a:ext>
            </a:extLst>
          </p:cNvPr>
          <p:cNvSpPr>
            <a:spLocks noGrp="1"/>
          </p:cNvSpPr>
          <p:nvPr>
            <p:ph type="dt" sz="half" idx="10"/>
          </p:nvPr>
        </p:nvSpPr>
        <p:spPr>
          <a:xfrm>
            <a:off x="235670" y="6489303"/>
            <a:ext cx="2743200" cy="365125"/>
          </a:xfrm>
        </p:spPr>
        <p:txBody>
          <a:bodyPr/>
          <a:lstStyle/>
          <a:p>
            <a:r>
              <a:rPr kumimoji="1" lang="en-US" altLang="zh-CN" dirty="0"/>
              <a:t>8.2.3 ARP</a:t>
            </a:r>
            <a:r>
              <a:rPr kumimoji="1" lang="zh-CN" altLang="en-US" dirty="0"/>
              <a:t>攻击</a:t>
            </a:r>
          </a:p>
        </p:txBody>
      </p:sp>
    </p:spTree>
    <p:extLst>
      <p:ext uri="{BB962C8B-B14F-4D97-AF65-F5344CB8AC3E}">
        <p14:creationId xmlns:p14="http://schemas.microsoft.com/office/powerpoint/2010/main" val="3730924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6DD9B-0F11-3648-B5A0-272E7160FA50}"/>
              </a:ext>
            </a:extLst>
          </p:cNvPr>
          <p:cNvSpPr>
            <a:spLocks noGrp="1"/>
          </p:cNvSpPr>
          <p:nvPr>
            <p:ph type="title"/>
          </p:nvPr>
        </p:nvSpPr>
        <p:spPr/>
        <p:txBody>
          <a:bodyPr/>
          <a:lstStyle/>
          <a:p>
            <a:r>
              <a:rPr kumimoji="1" lang="en-US" altLang="zh-CN" dirty="0"/>
              <a:t>ARP</a:t>
            </a:r>
            <a:r>
              <a:rPr kumimoji="1" lang="zh-CN" altLang="en-US" dirty="0"/>
              <a:t> 缓存</a:t>
            </a:r>
          </a:p>
        </p:txBody>
      </p:sp>
      <p:sp>
        <p:nvSpPr>
          <p:cNvPr id="3" name="内容占位符 2">
            <a:extLst>
              <a:ext uri="{FF2B5EF4-FFF2-40B4-BE49-F238E27FC236}">
                <a16:creationId xmlns:a16="http://schemas.microsoft.com/office/drawing/2014/main" id="{561F48F1-4C00-D44E-823A-53C23D18741F}"/>
              </a:ext>
            </a:extLst>
          </p:cNvPr>
          <p:cNvSpPr>
            <a:spLocks noGrp="1"/>
          </p:cNvSpPr>
          <p:nvPr>
            <p:ph idx="1"/>
          </p:nvPr>
        </p:nvSpPr>
        <p:spPr/>
        <p:txBody>
          <a:bodyPr>
            <a:normAutofit/>
          </a:bodyPr>
          <a:lstStyle/>
          <a:p>
            <a:r>
              <a:rPr kumimoji="1" lang="zh-CN" altLang="en-US" dirty="0"/>
              <a:t>保存网络中各个电脑的</a:t>
            </a:r>
            <a:r>
              <a:rPr kumimoji="1" lang="en-US" altLang="zh-CN" dirty="0"/>
              <a:t>IP</a:t>
            </a:r>
            <a:r>
              <a:rPr kumimoji="1" lang="zh-CN" altLang="en-US" dirty="0"/>
              <a:t>地址和</a:t>
            </a:r>
            <a:r>
              <a:rPr kumimoji="1" lang="en-US" altLang="zh-CN" dirty="0"/>
              <a:t>MAC</a:t>
            </a:r>
            <a:r>
              <a:rPr kumimoji="1" lang="zh-CN" altLang="en-US" dirty="0"/>
              <a:t>地址的对照关系</a:t>
            </a:r>
            <a:endParaRPr kumimoji="1" lang="en-US" altLang="zh-CN" dirty="0"/>
          </a:p>
          <a:p>
            <a:r>
              <a:rPr kumimoji="1" lang="zh-CN" altLang="en-US" dirty="0"/>
              <a:t>如果缓存中已经有，无需洪泛查询</a:t>
            </a:r>
            <a:endParaRPr kumimoji="1" lang="en-US" altLang="zh-CN" dirty="0"/>
          </a:p>
          <a:p>
            <a:r>
              <a:rPr kumimoji="1" lang="zh-CN" altLang="en-US" dirty="0"/>
              <a:t>每收到</a:t>
            </a:r>
            <a:r>
              <a:rPr kumimoji="1" lang="en-US" altLang="zh-CN" dirty="0"/>
              <a:t>ARP</a:t>
            </a:r>
            <a:r>
              <a:rPr kumimoji="1" lang="zh-CN" altLang="en-US" dirty="0"/>
              <a:t>的应答包，更新</a:t>
            </a:r>
            <a:r>
              <a:rPr kumimoji="1" lang="en-US" altLang="zh-CN" dirty="0"/>
              <a:t>ARP</a:t>
            </a:r>
            <a:r>
              <a:rPr kumimoji="1" lang="zh-CN" altLang="en-US" dirty="0"/>
              <a:t>缓存中对应的信息</a:t>
            </a:r>
            <a:endParaRPr kumimoji="1" lang="en" altLang="zh-CN" dirty="0"/>
          </a:p>
          <a:p>
            <a:r>
              <a:rPr kumimoji="1" lang="zh-CN" altLang="en-US" dirty="0"/>
              <a:t>（某些）主机收到一个</a:t>
            </a:r>
            <a:r>
              <a:rPr kumimoji="1" lang="en-US" altLang="zh-CN" dirty="0"/>
              <a:t>ARP</a:t>
            </a:r>
            <a:r>
              <a:rPr kumimoji="1" lang="zh-CN" altLang="en-US" dirty="0"/>
              <a:t>的应答包后，不验证自己是否发送过这个</a:t>
            </a:r>
            <a:r>
              <a:rPr kumimoji="1" lang="en-US" altLang="zh-CN" dirty="0"/>
              <a:t>ARP</a:t>
            </a:r>
            <a:r>
              <a:rPr kumimoji="1" lang="zh-CN" altLang="en-US" dirty="0"/>
              <a:t>请求</a:t>
            </a:r>
            <a:endParaRPr kumimoji="1" lang="en-US" altLang="zh-CN" dirty="0"/>
          </a:p>
          <a:p>
            <a:r>
              <a:rPr kumimoji="1" lang="zh-CN" altLang="en-US" dirty="0"/>
              <a:t>有以下两种可能的攻击：</a:t>
            </a:r>
            <a:endParaRPr kumimoji="1" lang="en" altLang="zh-CN" dirty="0"/>
          </a:p>
          <a:p>
            <a:pPr lvl="1"/>
            <a:r>
              <a:rPr kumimoji="1" lang="zh-CN" altLang="en-US" dirty="0"/>
              <a:t>对路由器</a:t>
            </a:r>
            <a:r>
              <a:rPr kumimoji="1" lang="en-US" altLang="zh-CN" dirty="0"/>
              <a:t>ARP</a:t>
            </a:r>
            <a:r>
              <a:rPr kumimoji="1" lang="zh-CN" altLang="en-US" dirty="0"/>
              <a:t>表的欺骗</a:t>
            </a:r>
            <a:endParaRPr kumimoji="1" lang="en" altLang="zh-CN" dirty="0"/>
          </a:p>
          <a:p>
            <a:pPr lvl="1"/>
            <a:r>
              <a:rPr kumimoji="1" lang="zh-CN" altLang="en-US" dirty="0"/>
              <a:t>对局域网内</a:t>
            </a:r>
            <a:r>
              <a:rPr kumimoji="1" lang="en-US" altLang="zh-CN" dirty="0"/>
              <a:t>PC</a:t>
            </a:r>
            <a:r>
              <a:rPr kumimoji="1" lang="zh-CN" altLang="en-US" dirty="0"/>
              <a:t>的网关欺骗</a:t>
            </a:r>
            <a:endParaRPr kumimoji="1" lang="en-US" altLang="zh-CN" dirty="0"/>
          </a:p>
        </p:txBody>
      </p:sp>
      <p:pic>
        <p:nvPicPr>
          <p:cNvPr id="6" name="图片 5">
            <a:extLst>
              <a:ext uri="{FF2B5EF4-FFF2-40B4-BE49-F238E27FC236}">
                <a16:creationId xmlns:a16="http://schemas.microsoft.com/office/drawing/2014/main" id="{0D23B343-B3FC-47E8-BE03-37AF854E95DB}"/>
              </a:ext>
            </a:extLst>
          </p:cNvPr>
          <p:cNvPicPr>
            <a:picLocks noChangeAspect="1"/>
          </p:cNvPicPr>
          <p:nvPr/>
        </p:nvPicPr>
        <p:blipFill>
          <a:blip r:embed="rId3"/>
          <a:stretch>
            <a:fillRect/>
          </a:stretch>
        </p:blipFill>
        <p:spPr>
          <a:xfrm>
            <a:off x="5861956" y="3878450"/>
            <a:ext cx="4980927" cy="2614423"/>
          </a:xfrm>
          <a:prstGeom prst="rect">
            <a:avLst/>
          </a:prstGeom>
        </p:spPr>
      </p:pic>
      <p:sp>
        <p:nvSpPr>
          <p:cNvPr id="7" name="灯片编号占位符 3">
            <a:extLst>
              <a:ext uri="{FF2B5EF4-FFF2-40B4-BE49-F238E27FC236}">
                <a16:creationId xmlns:a16="http://schemas.microsoft.com/office/drawing/2014/main" id="{147275DD-FCA6-4C5F-BE52-6432250FF866}"/>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25</a:t>
            </a:fld>
            <a:endParaRPr kumimoji="1" lang="zh-CN" altLang="en-US" dirty="0"/>
          </a:p>
        </p:txBody>
      </p:sp>
      <p:sp>
        <p:nvSpPr>
          <p:cNvPr id="9" name="日期占位符 9">
            <a:extLst>
              <a:ext uri="{FF2B5EF4-FFF2-40B4-BE49-F238E27FC236}">
                <a16:creationId xmlns:a16="http://schemas.microsoft.com/office/drawing/2014/main" id="{EF643F88-BFFE-4544-AA48-CC214D3550AA}"/>
              </a:ext>
            </a:extLst>
          </p:cNvPr>
          <p:cNvSpPr>
            <a:spLocks noGrp="1"/>
          </p:cNvSpPr>
          <p:nvPr>
            <p:ph type="dt" sz="half" idx="10"/>
          </p:nvPr>
        </p:nvSpPr>
        <p:spPr>
          <a:xfrm>
            <a:off x="207389" y="6489303"/>
            <a:ext cx="2743200" cy="365125"/>
          </a:xfrm>
        </p:spPr>
        <p:txBody>
          <a:bodyPr/>
          <a:lstStyle/>
          <a:p>
            <a:r>
              <a:rPr kumimoji="1" lang="en-US" altLang="zh-CN" dirty="0"/>
              <a:t>8.2.3 ARP</a:t>
            </a:r>
            <a:r>
              <a:rPr kumimoji="1" lang="zh-CN" altLang="en-US" dirty="0"/>
              <a:t>攻击</a:t>
            </a:r>
          </a:p>
        </p:txBody>
      </p:sp>
    </p:spTree>
    <p:extLst>
      <p:ext uri="{BB962C8B-B14F-4D97-AF65-F5344CB8AC3E}">
        <p14:creationId xmlns:p14="http://schemas.microsoft.com/office/powerpoint/2010/main" val="2279598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E995A-B37E-B04B-B6DE-9640A53610B6}"/>
              </a:ext>
            </a:extLst>
          </p:cNvPr>
          <p:cNvSpPr>
            <a:spLocks noGrp="1"/>
          </p:cNvSpPr>
          <p:nvPr>
            <p:ph type="title"/>
          </p:nvPr>
        </p:nvSpPr>
        <p:spPr/>
        <p:txBody>
          <a:bodyPr>
            <a:normAutofit/>
          </a:bodyPr>
          <a:lstStyle/>
          <a:p>
            <a:r>
              <a:rPr kumimoji="1" lang="en-US" altLang="zh-CN" dirty="0"/>
              <a:t>ARP </a:t>
            </a:r>
            <a:r>
              <a:rPr kumimoji="1" lang="zh-CN" altLang="en-US" dirty="0"/>
              <a:t>欺骗 </a:t>
            </a:r>
            <a:r>
              <a:rPr kumimoji="1" lang="en-US" altLang="zh-CN" dirty="0"/>
              <a:t>– “</a:t>
            </a:r>
            <a:r>
              <a:rPr kumimoji="1" lang="zh-CN" altLang="en-US" dirty="0"/>
              <a:t>毒化</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D3BB6156-D89D-1D4B-9B96-5CC0262DB172}"/>
              </a:ext>
            </a:extLst>
          </p:cNvPr>
          <p:cNvSpPr>
            <a:spLocks noGrp="1"/>
          </p:cNvSpPr>
          <p:nvPr>
            <p:ph idx="1"/>
          </p:nvPr>
        </p:nvSpPr>
        <p:spPr>
          <a:xfrm>
            <a:off x="838200" y="1510758"/>
            <a:ext cx="5941979" cy="4586694"/>
          </a:xfrm>
        </p:spPr>
        <p:txBody>
          <a:bodyPr>
            <a:normAutofit/>
          </a:bodyPr>
          <a:lstStyle/>
          <a:p>
            <a:r>
              <a:rPr kumimoji="1" lang="zh-CN" altLang="en-US" dirty="0"/>
              <a:t>目标</a:t>
            </a:r>
            <a:endParaRPr kumimoji="1" lang="en-US" altLang="zh-CN" dirty="0"/>
          </a:p>
          <a:p>
            <a:pPr lvl="1"/>
            <a:r>
              <a:rPr kumimoji="1" lang="zh-CN" altLang="en-US" dirty="0"/>
              <a:t>使</a:t>
            </a:r>
            <a:r>
              <a:rPr kumimoji="1" lang="en-US" altLang="zh-CN" dirty="0"/>
              <a:t>ARP</a:t>
            </a:r>
            <a:r>
              <a:rPr kumimoji="1" lang="zh-CN" altLang="en-US" dirty="0"/>
              <a:t>缓存中毒，又称“</a:t>
            </a:r>
            <a:r>
              <a:rPr kumimoji="1" lang="zh-CN" altLang="en-US" dirty="0">
                <a:solidFill>
                  <a:srgbClr val="5B307E"/>
                </a:solidFill>
              </a:rPr>
              <a:t>毒化</a:t>
            </a:r>
            <a:r>
              <a:rPr kumimoji="1" lang="zh-CN" altLang="en-US" dirty="0"/>
              <a:t>”</a:t>
            </a:r>
            <a:endParaRPr kumimoji="1" lang="en-US" altLang="zh-CN" dirty="0"/>
          </a:p>
          <a:p>
            <a:pPr lvl="1"/>
            <a:r>
              <a:rPr kumimoji="1" lang="zh-CN" altLang="en-US" dirty="0"/>
              <a:t>进行中间人攻击</a:t>
            </a:r>
            <a:endParaRPr kumimoji="1" lang="en" altLang="zh-CN" dirty="0"/>
          </a:p>
          <a:p>
            <a:pPr lvl="1"/>
            <a:r>
              <a:rPr kumimoji="1" lang="zh-CN" altLang="en-US" dirty="0"/>
              <a:t>使所有从目标主机传出的流量传输到攻击者的主机</a:t>
            </a:r>
            <a:endParaRPr kumimoji="1" lang="en-US" altLang="zh-CN" dirty="0"/>
          </a:p>
          <a:p>
            <a:r>
              <a:rPr kumimoji="1" lang="zh-CN" altLang="en-US" dirty="0"/>
              <a:t>方法</a:t>
            </a:r>
            <a:endParaRPr kumimoji="1" lang="en-US" altLang="zh-CN" dirty="0"/>
          </a:p>
          <a:p>
            <a:pPr lvl="1"/>
            <a:r>
              <a:rPr kumimoji="1" lang="zh-CN" altLang="en-US" dirty="0"/>
              <a:t>伪造</a:t>
            </a:r>
            <a:r>
              <a:rPr kumimoji="1" lang="en-US" altLang="zh-CN" dirty="0"/>
              <a:t>ARP</a:t>
            </a:r>
            <a:r>
              <a:rPr kumimoji="1" lang="zh-CN" altLang="en-US" dirty="0"/>
              <a:t>回复</a:t>
            </a:r>
            <a:endParaRPr kumimoji="1" lang="en-US" altLang="zh-CN" dirty="0"/>
          </a:p>
          <a:p>
            <a:pPr lvl="1"/>
            <a:r>
              <a:rPr kumimoji="1" lang="zh-CN" altLang="en-US" dirty="0"/>
              <a:t>对整个网络欺骗</a:t>
            </a:r>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85410DAD-B053-C140-91DB-7E5692D53ABD}"/>
              </a:ext>
            </a:extLst>
          </p:cNvPr>
          <p:cNvSpPr>
            <a:spLocks noGrp="1"/>
          </p:cNvSpPr>
          <p:nvPr>
            <p:ph type="sldNum" sz="quarter" idx="12"/>
          </p:nvPr>
        </p:nvSpPr>
        <p:spPr/>
        <p:txBody>
          <a:bodyPr/>
          <a:lstStyle/>
          <a:p>
            <a:fld id="{8D4D1E41-7A09-AB4A-A4E1-09765ADA2698}" type="slidenum">
              <a:rPr kumimoji="1" lang="zh-CN" altLang="en-US" smtClean="0"/>
              <a:pPr/>
              <a:t>26</a:t>
            </a:fld>
            <a:endParaRPr kumimoji="1" lang="zh-CN" altLang="en-US" dirty="0"/>
          </a:p>
        </p:txBody>
      </p:sp>
      <p:pic>
        <p:nvPicPr>
          <p:cNvPr id="6" name="图片 5">
            <a:extLst>
              <a:ext uri="{FF2B5EF4-FFF2-40B4-BE49-F238E27FC236}">
                <a16:creationId xmlns:a16="http://schemas.microsoft.com/office/drawing/2014/main" id="{5F4464D0-A41A-4F6A-8349-C335CADE7DB0}"/>
              </a:ext>
            </a:extLst>
          </p:cNvPr>
          <p:cNvPicPr>
            <a:picLocks noChangeAspect="1"/>
          </p:cNvPicPr>
          <p:nvPr/>
        </p:nvPicPr>
        <p:blipFill rotWithShape="1">
          <a:blip r:embed="rId3">
            <a:duotone>
              <a:schemeClr val="accent5">
                <a:shade val="45000"/>
                <a:satMod val="135000"/>
              </a:schemeClr>
              <a:prstClr val="white"/>
            </a:duotone>
          </a:blip>
          <a:srcRect l="5846" t="4793" r="4377" b="4995"/>
          <a:stretch/>
        </p:blipFill>
        <p:spPr>
          <a:xfrm>
            <a:off x="8887472" y="1697371"/>
            <a:ext cx="654051" cy="591093"/>
          </a:xfrm>
          <a:prstGeom prst="rect">
            <a:avLst/>
          </a:prstGeom>
        </p:spPr>
      </p:pic>
      <p:pic>
        <p:nvPicPr>
          <p:cNvPr id="7" name="Picture 246" descr="jisuanji">
            <a:extLst>
              <a:ext uri="{FF2B5EF4-FFF2-40B4-BE49-F238E27FC236}">
                <a16:creationId xmlns:a16="http://schemas.microsoft.com/office/drawing/2014/main" id="{D0A9E2DA-C537-4732-AA7B-02CBC75A3C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87440" y="2971691"/>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46" descr="jisuanji">
            <a:extLst>
              <a:ext uri="{FF2B5EF4-FFF2-40B4-BE49-F238E27FC236}">
                <a16:creationId xmlns:a16="http://schemas.microsoft.com/office/drawing/2014/main" id="{C6A1C7C6-1196-497F-B5CB-2F11527F2F6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353254" y="2971692"/>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511D0977-4301-4BA6-8416-7D7B39F7AABD}"/>
              </a:ext>
            </a:extLst>
          </p:cNvPr>
          <p:cNvCxnSpPr>
            <a:cxnSpLocks/>
            <a:endCxn id="6" idx="1"/>
          </p:cNvCxnSpPr>
          <p:nvPr/>
        </p:nvCxnSpPr>
        <p:spPr>
          <a:xfrm flipV="1">
            <a:off x="7970756" y="1992918"/>
            <a:ext cx="916716" cy="10121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0BE8A19-0833-42C0-9950-4F53E8E2D59D}"/>
              </a:ext>
            </a:extLst>
          </p:cNvPr>
          <p:cNvCxnSpPr>
            <a:cxnSpLocks/>
            <a:stCxn id="6" idx="3"/>
          </p:cNvCxnSpPr>
          <p:nvPr/>
        </p:nvCxnSpPr>
        <p:spPr>
          <a:xfrm>
            <a:off x="9541523" y="1992918"/>
            <a:ext cx="847942" cy="10094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任意多边形: 形状 24">
            <a:extLst>
              <a:ext uri="{FF2B5EF4-FFF2-40B4-BE49-F238E27FC236}">
                <a16:creationId xmlns:a16="http://schemas.microsoft.com/office/drawing/2014/main" id="{CB7AE5E8-7236-46A5-9F02-85E7A7E148AB}"/>
              </a:ext>
            </a:extLst>
          </p:cNvPr>
          <p:cNvSpPr/>
          <p:nvPr/>
        </p:nvSpPr>
        <p:spPr>
          <a:xfrm>
            <a:off x="8053718" y="2457371"/>
            <a:ext cx="2301240" cy="731523"/>
          </a:xfrm>
          <a:custGeom>
            <a:avLst/>
            <a:gdLst>
              <a:gd name="connsiteX0" fmla="*/ 0 w 2301240"/>
              <a:gd name="connsiteY0" fmla="*/ 723903 h 731523"/>
              <a:gd name="connsiteX1" fmla="*/ 1082040 w 2301240"/>
              <a:gd name="connsiteY1" fmla="*/ 3 h 731523"/>
              <a:gd name="connsiteX2" fmla="*/ 2301240 w 2301240"/>
              <a:gd name="connsiteY2" fmla="*/ 731523 h 731523"/>
              <a:gd name="connsiteX3" fmla="*/ 2301240 w 2301240"/>
              <a:gd name="connsiteY3" fmla="*/ 731523 h 731523"/>
              <a:gd name="connsiteX4" fmla="*/ 2301240 w 2301240"/>
              <a:gd name="connsiteY4" fmla="*/ 731523 h 73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1240" h="731523">
                <a:moveTo>
                  <a:pt x="0" y="723903"/>
                </a:moveTo>
                <a:cubicBezTo>
                  <a:pt x="349250" y="361318"/>
                  <a:pt x="698500" y="-1267"/>
                  <a:pt x="1082040" y="3"/>
                </a:cubicBezTo>
                <a:cubicBezTo>
                  <a:pt x="1465580" y="1273"/>
                  <a:pt x="2301240" y="731523"/>
                  <a:pt x="2301240" y="731523"/>
                </a:cubicBezTo>
                <a:lnTo>
                  <a:pt x="2301240" y="731523"/>
                </a:lnTo>
                <a:lnTo>
                  <a:pt x="2301240" y="731523"/>
                </a:lnTo>
              </a:path>
            </a:pathLst>
          </a:custGeom>
          <a:noFill/>
          <a:ln w="28575">
            <a:solidFill>
              <a:srgbClr val="FF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0B86263E-DF43-44F7-B93C-E1F7573B4D2F}"/>
              </a:ext>
            </a:extLst>
          </p:cNvPr>
          <p:cNvSpPr txBox="1"/>
          <p:nvPr/>
        </p:nvSpPr>
        <p:spPr>
          <a:xfrm>
            <a:off x="10225418" y="3514912"/>
            <a:ext cx="1043940" cy="369332"/>
          </a:xfrm>
          <a:prstGeom prst="rect">
            <a:avLst/>
          </a:prstGeom>
          <a:noFill/>
        </p:spPr>
        <p:txBody>
          <a:bodyPr wrap="square">
            <a:spAutoFit/>
          </a:bodyPr>
          <a:lstStyle/>
          <a:p>
            <a:r>
              <a:rPr kumimoji="1" lang="zh-CN" altLang="en-US" b="1" dirty="0">
                <a:solidFill>
                  <a:srgbClr val="5B307E"/>
                </a:solidFill>
              </a:rPr>
              <a:t>攻击者</a:t>
            </a:r>
            <a:endParaRPr lang="zh-CN" altLang="en-US" b="1" dirty="0">
              <a:solidFill>
                <a:srgbClr val="5B307E"/>
              </a:solidFill>
            </a:endParaRPr>
          </a:p>
        </p:txBody>
      </p:sp>
      <p:sp>
        <p:nvSpPr>
          <p:cNvPr id="29" name="文本框 28">
            <a:extLst>
              <a:ext uri="{FF2B5EF4-FFF2-40B4-BE49-F238E27FC236}">
                <a16:creationId xmlns:a16="http://schemas.microsoft.com/office/drawing/2014/main" id="{086B025D-B75B-4BC0-9B6F-0E0D549549E7}"/>
              </a:ext>
            </a:extLst>
          </p:cNvPr>
          <p:cNvSpPr txBox="1"/>
          <p:nvPr/>
        </p:nvSpPr>
        <p:spPr>
          <a:xfrm>
            <a:off x="7339454" y="3537239"/>
            <a:ext cx="851424" cy="369332"/>
          </a:xfrm>
          <a:prstGeom prst="rect">
            <a:avLst/>
          </a:prstGeom>
          <a:noFill/>
        </p:spPr>
        <p:txBody>
          <a:bodyPr wrap="square">
            <a:spAutoFit/>
          </a:bodyPr>
          <a:lstStyle/>
          <a:p>
            <a:r>
              <a:rPr kumimoji="1" lang="zh-CN" altLang="en-US" b="1" dirty="0"/>
              <a:t>主机</a:t>
            </a:r>
            <a:r>
              <a:rPr kumimoji="1" lang="en-US" altLang="zh-CN" b="1" dirty="0"/>
              <a:t>1</a:t>
            </a:r>
            <a:endParaRPr lang="zh-CN" altLang="en-US" b="1" dirty="0"/>
          </a:p>
        </p:txBody>
      </p:sp>
      <p:sp>
        <p:nvSpPr>
          <p:cNvPr id="30" name="文本框 29">
            <a:extLst>
              <a:ext uri="{FF2B5EF4-FFF2-40B4-BE49-F238E27FC236}">
                <a16:creationId xmlns:a16="http://schemas.microsoft.com/office/drawing/2014/main" id="{8B059C18-2416-46DF-8338-5DE6BF1D5E79}"/>
              </a:ext>
            </a:extLst>
          </p:cNvPr>
          <p:cNvSpPr txBox="1"/>
          <p:nvPr/>
        </p:nvSpPr>
        <p:spPr>
          <a:xfrm>
            <a:off x="9549254" y="1691784"/>
            <a:ext cx="851424" cy="369332"/>
          </a:xfrm>
          <a:prstGeom prst="rect">
            <a:avLst/>
          </a:prstGeom>
          <a:noFill/>
        </p:spPr>
        <p:txBody>
          <a:bodyPr wrap="square">
            <a:spAutoFit/>
          </a:bodyPr>
          <a:lstStyle/>
          <a:p>
            <a:r>
              <a:rPr kumimoji="1" lang="zh-CN" altLang="en-US" b="1" dirty="0"/>
              <a:t>网关</a:t>
            </a:r>
            <a:endParaRPr lang="zh-CN" altLang="en-US" b="1" dirty="0"/>
          </a:p>
        </p:txBody>
      </p:sp>
      <p:sp>
        <p:nvSpPr>
          <p:cNvPr id="31" name="文本框 30">
            <a:extLst>
              <a:ext uri="{FF2B5EF4-FFF2-40B4-BE49-F238E27FC236}">
                <a16:creationId xmlns:a16="http://schemas.microsoft.com/office/drawing/2014/main" id="{F9DCC533-8976-4F28-9875-2D689A790130}"/>
              </a:ext>
            </a:extLst>
          </p:cNvPr>
          <p:cNvSpPr txBox="1"/>
          <p:nvPr/>
        </p:nvSpPr>
        <p:spPr>
          <a:xfrm>
            <a:off x="8429114" y="2752917"/>
            <a:ext cx="1760868" cy="369332"/>
          </a:xfrm>
          <a:prstGeom prst="rect">
            <a:avLst/>
          </a:prstGeom>
          <a:noFill/>
        </p:spPr>
        <p:txBody>
          <a:bodyPr wrap="square">
            <a:spAutoFit/>
          </a:bodyPr>
          <a:lstStyle/>
          <a:p>
            <a:r>
              <a:rPr kumimoji="1" lang="zh-CN" altLang="en-US" b="1" dirty="0">
                <a:solidFill>
                  <a:srgbClr val="FF0000"/>
                </a:solidFill>
              </a:rPr>
              <a:t>嗨，我是网关</a:t>
            </a:r>
            <a:endParaRPr lang="zh-CN" altLang="en-US" b="1" dirty="0">
              <a:solidFill>
                <a:srgbClr val="FF0000"/>
              </a:solidFill>
            </a:endParaRPr>
          </a:p>
        </p:txBody>
      </p:sp>
      <p:pic>
        <p:nvPicPr>
          <p:cNvPr id="32" name="图片 31">
            <a:extLst>
              <a:ext uri="{FF2B5EF4-FFF2-40B4-BE49-F238E27FC236}">
                <a16:creationId xmlns:a16="http://schemas.microsoft.com/office/drawing/2014/main" id="{23E6BCC8-1F54-4CEC-936F-E14D8CA13F78}"/>
              </a:ext>
            </a:extLst>
          </p:cNvPr>
          <p:cNvPicPr>
            <a:picLocks noChangeAspect="1"/>
          </p:cNvPicPr>
          <p:nvPr/>
        </p:nvPicPr>
        <p:blipFill rotWithShape="1">
          <a:blip r:embed="rId3">
            <a:duotone>
              <a:schemeClr val="accent5">
                <a:shade val="45000"/>
                <a:satMod val="135000"/>
              </a:schemeClr>
              <a:prstClr val="white"/>
            </a:duotone>
          </a:blip>
          <a:srcRect l="5846" t="4793" r="4377" b="4995"/>
          <a:stretch/>
        </p:blipFill>
        <p:spPr>
          <a:xfrm>
            <a:off x="8829176" y="4075027"/>
            <a:ext cx="654051" cy="591093"/>
          </a:xfrm>
          <a:prstGeom prst="rect">
            <a:avLst/>
          </a:prstGeom>
        </p:spPr>
      </p:pic>
      <p:pic>
        <p:nvPicPr>
          <p:cNvPr id="33" name="Picture 246" descr="jisuanji">
            <a:extLst>
              <a:ext uri="{FF2B5EF4-FFF2-40B4-BE49-F238E27FC236}">
                <a16:creationId xmlns:a16="http://schemas.microsoft.com/office/drawing/2014/main" id="{2529FFB7-AD66-46B5-AB96-EE4176DFCC6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29144" y="534934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46" descr="jisuanji">
            <a:extLst>
              <a:ext uri="{FF2B5EF4-FFF2-40B4-BE49-F238E27FC236}">
                <a16:creationId xmlns:a16="http://schemas.microsoft.com/office/drawing/2014/main" id="{00418FEB-CF21-4289-A288-3694595C0A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294958" y="5349348"/>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直接连接符 34">
            <a:extLst>
              <a:ext uri="{FF2B5EF4-FFF2-40B4-BE49-F238E27FC236}">
                <a16:creationId xmlns:a16="http://schemas.microsoft.com/office/drawing/2014/main" id="{E8877AE3-650E-4D85-8C04-74ABDA33879C}"/>
              </a:ext>
            </a:extLst>
          </p:cNvPr>
          <p:cNvCxnSpPr>
            <a:cxnSpLocks/>
            <a:endCxn id="32" idx="1"/>
          </p:cNvCxnSpPr>
          <p:nvPr/>
        </p:nvCxnSpPr>
        <p:spPr>
          <a:xfrm flipV="1">
            <a:off x="7912460" y="4370574"/>
            <a:ext cx="916716" cy="10121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D6B2319-F9A8-4441-83F2-62ABBE52F2DD}"/>
              </a:ext>
            </a:extLst>
          </p:cNvPr>
          <p:cNvCxnSpPr>
            <a:cxnSpLocks/>
            <a:stCxn id="32" idx="3"/>
          </p:cNvCxnSpPr>
          <p:nvPr/>
        </p:nvCxnSpPr>
        <p:spPr>
          <a:xfrm>
            <a:off x="9483227" y="4370574"/>
            <a:ext cx="847942" cy="10094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8CBD7F55-0A0F-496D-A77C-F2000DDDDC03}"/>
              </a:ext>
            </a:extLst>
          </p:cNvPr>
          <p:cNvSpPr txBox="1"/>
          <p:nvPr/>
        </p:nvSpPr>
        <p:spPr>
          <a:xfrm>
            <a:off x="7281158" y="5914895"/>
            <a:ext cx="851424" cy="369332"/>
          </a:xfrm>
          <a:prstGeom prst="rect">
            <a:avLst/>
          </a:prstGeom>
          <a:noFill/>
        </p:spPr>
        <p:txBody>
          <a:bodyPr wrap="square">
            <a:spAutoFit/>
          </a:bodyPr>
          <a:lstStyle/>
          <a:p>
            <a:r>
              <a:rPr kumimoji="1" lang="zh-CN" altLang="en-US" b="1" dirty="0"/>
              <a:t>主机</a:t>
            </a:r>
            <a:r>
              <a:rPr kumimoji="1" lang="en-US" altLang="zh-CN" b="1" dirty="0"/>
              <a:t>1</a:t>
            </a:r>
            <a:endParaRPr lang="zh-CN" altLang="en-US" b="1" dirty="0"/>
          </a:p>
        </p:txBody>
      </p:sp>
      <p:sp>
        <p:nvSpPr>
          <p:cNvPr id="39" name="文本框 38">
            <a:extLst>
              <a:ext uri="{FF2B5EF4-FFF2-40B4-BE49-F238E27FC236}">
                <a16:creationId xmlns:a16="http://schemas.microsoft.com/office/drawing/2014/main" id="{586B9293-A77D-4DBA-81F3-A17A8EE797FF}"/>
              </a:ext>
            </a:extLst>
          </p:cNvPr>
          <p:cNvSpPr txBox="1"/>
          <p:nvPr/>
        </p:nvSpPr>
        <p:spPr>
          <a:xfrm>
            <a:off x="9490958" y="4069440"/>
            <a:ext cx="851424" cy="369332"/>
          </a:xfrm>
          <a:prstGeom prst="rect">
            <a:avLst/>
          </a:prstGeom>
          <a:noFill/>
        </p:spPr>
        <p:txBody>
          <a:bodyPr wrap="square">
            <a:spAutoFit/>
          </a:bodyPr>
          <a:lstStyle/>
          <a:p>
            <a:r>
              <a:rPr kumimoji="1" lang="zh-CN" altLang="en-US" b="1" dirty="0"/>
              <a:t>网关</a:t>
            </a:r>
            <a:endParaRPr lang="zh-CN" altLang="en-US" b="1" dirty="0"/>
          </a:p>
        </p:txBody>
      </p:sp>
      <p:sp>
        <p:nvSpPr>
          <p:cNvPr id="40" name="文本框 39">
            <a:extLst>
              <a:ext uri="{FF2B5EF4-FFF2-40B4-BE49-F238E27FC236}">
                <a16:creationId xmlns:a16="http://schemas.microsoft.com/office/drawing/2014/main" id="{0307FD89-F9CB-4DA5-B584-5BC210529814}"/>
              </a:ext>
            </a:extLst>
          </p:cNvPr>
          <p:cNvSpPr txBox="1"/>
          <p:nvPr/>
        </p:nvSpPr>
        <p:spPr>
          <a:xfrm>
            <a:off x="8280936" y="5178868"/>
            <a:ext cx="1760868" cy="369332"/>
          </a:xfrm>
          <a:prstGeom prst="rect">
            <a:avLst/>
          </a:prstGeom>
          <a:noFill/>
        </p:spPr>
        <p:txBody>
          <a:bodyPr wrap="square">
            <a:spAutoFit/>
          </a:bodyPr>
          <a:lstStyle/>
          <a:p>
            <a:r>
              <a:rPr kumimoji="1" lang="zh-CN" altLang="en-US" b="1" dirty="0">
                <a:solidFill>
                  <a:srgbClr val="FF0000"/>
                </a:solidFill>
              </a:rPr>
              <a:t>嗨，我是主机</a:t>
            </a:r>
            <a:r>
              <a:rPr kumimoji="1" lang="en-US" altLang="zh-CN" b="1" dirty="0">
                <a:solidFill>
                  <a:srgbClr val="FF0000"/>
                </a:solidFill>
              </a:rPr>
              <a:t>1</a:t>
            </a:r>
            <a:endParaRPr lang="zh-CN" altLang="en-US" b="1" dirty="0">
              <a:solidFill>
                <a:srgbClr val="FF0000"/>
              </a:solidFill>
            </a:endParaRPr>
          </a:p>
        </p:txBody>
      </p:sp>
      <p:sp>
        <p:nvSpPr>
          <p:cNvPr id="50" name="文本框 49">
            <a:extLst>
              <a:ext uri="{FF2B5EF4-FFF2-40B4-BE49-F238E27FC236}">
                <a16:creationId xmlns:a16="http://schemas.microsoft.com/office/drawing/2014/main" id="{EF051711-C9B4-4060-9E73-41C1B0B7CB57}"/>
              </a:ext>
            </a:extLst>
          </p:cNvPr>
          <p:cNvSpPr txBox="1"/>
          <p:nvPr/>
        </p:nvSpPr>
        <p:spPr>
          <a:xfrm>
            <a:off x="10041804" y="5862096"/>
            <a:ext cx="1043940" cy="369332"/>
          </a:xfrm>
          <a:prstGeom prst="rect">
            <a:avLst/>
          </a:prstGeom>
          <a:noFill/>
        </p:spPr>
        <p:txBody>
          <a:bodyPr wrap="square">
            <a:spAutoFit/>
          </a:bodyPr>
          <a:lstStyle/>
          <a:p>
            <a:r>
              <a:rPr kumimoji="1" lang="zh-CN" altLang="en-US" b="1" dirty="0">
                <a:solidFill>
                  <a:srgbClr val="5B307E"/>
                </a:solidFill>
              </a:rPr>
              <a:t>攻击者</a:t>
            </a:r>
            <a:endParaRPr lang="zh-CN" altLang="en-US" b="1" dirty="0">
              <a:solidFill>
                <a:srgbClr val="5B307E"/>
              </a:solidFill>
            </a:endParaRPr>
          </a:p>
        </p:txBody>
      </p:sp>
      <p:cxnSp>
        <p:nvCxnSpPr>
          <p:cNvPr id="51" name="直接箭头连接符 50">
            <a:extLst>
              <a:ext uri="{FF2B5EF4-FFF2-40B4-BE49-F238E27FC236}">
                <a16:creationId xmlns:a16="http://schemas.microsoft.com/office/drawing/2014/main" id="{F2FEFE31-9FDF-4A22-9088-C957F7656B2B}"/>
              </a:ext>
            </a:extLst>
          </p:cNvPr>
          <p:cNvCxnSpPr>
            <a:cxnSpLocks/>
          </p:cNvCxnSpPr>
          <p:nvPr/>
        </p:nvCxnSpPr>
        <p:spPr>
          <a:xfrm flipH="1" flipV="1">
            <a:off x="9492447" y="4723338"/>
            <a:ext cx="706755" cy="8900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日期占位符 9">
            <a:extLst>
              <a:ext uri="{FF2B5EF4-FFF2-40B4-BE49-F238E27FC236}">
                <a16:creationId xmlns:a16="http://schemas.microsoft.com/office/drawing/2014/main" id="{E24FB2F6-9D18-4DAB-97D9-8CAC0847B8B3}"/>
              </a:ext>
            </a:extLst>
          </p:cNvPr>
          <p:cNvSpPr>
            <a:spLocks noGrp="1"/>
          </p:cNvSpPr>
          <p:nvPr>
            <p:ph type="dt" sz="half" idx="10"/>
          </p:nvPr>
        </p:nvSpPr>
        <p:spPr>
          <a:xfrm>
            <a:off x="226244" y="6489303"/>
            <a:ext cx="2743200" cy="365125"/>
          </a:xfrm>
        </p:spPr>
        <p:txBody>
          <a:bodyPr/>
          <a:lstStyle/>
          <a:p>
            <a:r>
              <a:rPr kumimoji="1" lang="en-US" altLang="zh-CN" dirty="0"/>
              <a:t>8.2.3 ARP</a:t>
            </a:r>
            <a:r>
              <a:rPr kumimoji="1" lang="zh-CN" altLang="en-US" dirty="0"/>
              <a:t>攻击</a:t>
            </a:r>
          </a:p>
        </p:txBody>
      </p:sp>
    </p:spTree>
    <p:extLst>
      <p:ext uri="{BB962C8B-B14F-4D97-AF65-F5344CB8AC3E}">
        <p14:creationId xmlns:p14="http://schemas.microsoft.com/office/powerpoint/2010/main" val="2507126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内容占位符 2">
            <a:extLst>
              <a:ext uri="{FF2B5EF4-FFF2-40B4-BE49-F238E27FC236}">
                <a16:creationId xmlns:a16="http://schemas.microsoft.com/office/drawing/2014/main" id="{7D5814B8-6702-4144-A467-9C9787D4A1D2}"/>
              </a:ext>
            </a:extLst>
          </p:cNvPr>
          <p:cNvSpPr>
            <a:spLocks noGrp="1"/>
          </p:cNvSpPr>
          <p:nvPr>
            <p:ph idx="1"/>
          </p:nvPr>
        </p:nvSpPr>
        <p:spPr>
          <a:xfrm>
            <a:off x="838200" y="1510758"/>
            <a:ext cx="5941979" cy="4586694"/>
          </a:xfrm>
        </p:spPr>
        <p:txBody>
          <a:bodyPr>
            <a:normAutofit/>
          </a:bodyPr>
          <a:lstStyle/>
          <a:p>
            <a:r>
              <a:rPr kumimoji="1" lang="zh-CN" altLang="en-US" dirty="0"/>
              <a:t> 重定向受害者的流量传送给攻击者</a:t>
            </a:r>
            <a:endParaRPr kumimoji="1" lang="en-US" altLang="zh-CN" dirty="0"/>
          </a:p>
          <a:p>
            <a:endParaRPr kumimoji="1" lang="zh-CN" altLang="en-US" dirty="0"/>
          </a:p>
        </p:txBody>
      </p:sp>
      <p:sp>
        <p:nvSpPr>
          <p:cNvPr id="2" name="标题 1">
            <a:extLst>
              <a:ext uri="{FF2B5EF4-FFF2-40B4-BE49-F238E27FC236}">
                <a16:creationId xmlns:a16="http://schemas.microsoft.com/office/drawing/2014/main" id="{611064F5-6C00-4622-9C58-2D79C66FFB1D}"/>
              </a:ext>
            </a:extLst>
          </p:cNvPr>
          <p:cNvSpPr>
            <a:spLocks noGrp="1"/>
          </p:cNvSpPr>
          <p:nvPr>
            <p:ph type="title"/>
          </p:nvPr>
        </p:nvSpPr>
        <p:spPr/>
        <p:txBody>
          <a:bodyPr/>
          <a:lstStyle/>
          <a:p>
            <a:r>
              <a:rPr lang="zh-CN" altLang="en-US" dirty="0"/>
              <a:t>攻击</a:t>
            </a:r>
            <a:r>
              <a:rPr lang="en-US" altLang="zh-CN" dirty="0"/>
              <a:t>I</a:t>
            </a:r>
            <a:r>
              <a:rPr lang="zh-CN" altLang="en-US" dirty="0"/>
              <a:t> </a:t>
            </a:r>
            <a:r>
              <a:rPr lang="en-US" altLang="zh-CN" dirty="0"/>
              <a:t>– </a:t>
            </a:r>
            <a:r>
              <a:rPr lang="zh-CN" altLang="en-US" dirty="0"/>
              <a:t>中间人攻击</a:t>
            </a:r>
          </a:p>
        </p:txBody>
      </p:sp>
      <p:pic>
        <p:nvPicPr>
          <p:cNvPr id="5" name="图片 4">
            <a:extLst>
              <a:ext uri="{FF2B5EF4-FFF2-40B4-BE49-F238E27FC236}">
                <a16:creationId xmlns:a16="http://schemas.microsoft.com/office/drawing/2014/main" id="{C910D475-DB9F-4258-92E6-F881B72EBDED}"/>
              </a:ext>
            </a:extLst>
          </p:cNvPr>
          <p:cNvPicPr>
            <a:picLocks noChangeAspect="1"/>
          </p:cNvPicPr>
          <p:nvPr/>
        </p:nvPicPr>
        <p:blipFill rotWithShape="1">
          <a:blip r:embed="rId3">
            <a:duotone>
              <a:schemeClr val="accent5">
                <a:shade val="45000"/>
                <a:satMod val="135000"/>
              </a:schemeClr>
              <a:prstClr val="white"/>
            </a:duotone>
          </a:blip>
          <a:srcRect l="5846" t="4793" r="4377" b="4995"/>
          <a:stretch/>
        </p:blipFill>
        <p:spPr>
          <a:xfrm>
            <a:off x="2514664" y="2341180"/>
            <a:ext cx="654051" cy="591093"/>
          </a:xfrm>
          <a:prstGeom prst="rect">
            <a:avLst/>
          </a:prstGeom>
        </p:spPr>
      </p:pic>
      <p:pic>
        <p:nvPicPr>
          <p:cNvPr id="6" name="Picture 246" descr="jisuanji">
            <a:extLst>
              <a:ext uri="{FF2B5EF4-FFF2-40B4-BE49-F238E27FC236}">
                <a16:creationId xmlns:a16="http://schemas.microsoft.com/office/drawing/2014/main" id="{CC8F3F1C-3537-4756-A09E-B25DCE6845D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50625" y="307786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46" descr="jisuanji">
            <a:extLst>
              <a:ext uri="{FF2B5EF4-FFF2-40B4-BE49-F238E27FC236}">
                <a16:creationId xmlns:a16="http://schemas.microsoft.com/office/drawing/2014/main" id="{BBAF1D37-7DA4-4BF1-9FAB-7EBFEAC13D5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75009" y="307786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53EE48CB-7CCE-4EFB-98B5-B373CD6968E5}"/>
              </a:ext>
            </a:extLst>
          </p:cNvPr>
          <p:cNvCxnSpPr>
            <a:cxnSpLocks/>
            <a:endCxn id="5" idx="1"/>
          </p:cNvCxnSpPr>
          <p:nvPr/>
        </p:nvCxnSpPr>
        <p:spPr>
          <a:xfrm flipV="1">
            <a:off x="1613266" y="2636727"/>
            <a:ext cx="901398" cy="4411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93441A7-2FDA-4EC7-B246-90A01D3A0C22}"/>
              </a:ext>
            </a:extLst>
          </p:cNvPr>
          <p:cNvSpPr txBox="1"/>
          <p:nvPr/>
        </p:nvSpPr>
        <p:spPr>
          <a:xfrm>
            <a:off x="3777094" y="3621087"/>
            <a:ext cx="1871096" cy="369332"/>
          </a:xfrm>
          <a:prstGeom prst="rect">
            <a:avLst/>
          </a:prstGeom>
          <a:noFill/>
        </p:spPr>
        <p:txBody>
          <a:bodyPr wrap="square">
            <a:spAutoFit/>
          </a:bodyPr>
          <a:lstStyle/>
          <a:p>
            <a:r>
              <a:rPr kumimoji="1" lang="zh-CN" altLang="en-US" b="1" dirty="0">
                <a:solidFill>
                  <a:srgbClr val="5B307E"/>
                </a:solidFill>
              </a:rPr>
              <a:t>主机</a:t>
            </a:r>
            <a:r>
              <a:rPr kumimoji="1" lang="en-US" altLang="zh-CN" b="1" dirty="0">
                <a:solidFill>
                  <a:srgbClr val="5B307E"/>
                </a:solidFill>
              </a:rPr>
              <a:t>3</a:t>
            </a:r>
            <a:r>
              <a:rPr kumimoji="1" lang="zh-CN" altLang="en-US" b="1" dirty="0">
                <a:solidFill>
                  <a:srgbClr val="5B307E"/>
                </a:solidFill>
              </a:rPr>
              <a:t>（攻击者）</a:t>
            </a:r>
            <a:endParaRPr lang="zh-CN" altLang="en-US" b="1" dirty="0">
              <a:solidFill>
                <a:srgbClr val="5B307E"/>
              </a:solidFill>
            </a:endParaRPr>
          </a:p>
        </p:txBody>
      </p:sp>
      <p:sp>
        <p:nvSpPr>
          <p:cNvPr id="10" name="文本框 9">
            <a:extLst>
              <a:ext uri="{FF2B5EF4-FFF2-40B4-BE49-F238E27FC236}">
                <a16:creationId xmlns:a16="http://schemas.microsoft.com/office/drawing/2014/main" id="{F36C168D-F2B9-45DC-9616-17B38C523A7A}"/>
              </a:ext>
            </a:extLst>
          </p:cNvPr>
          <p:cNvSpPr txBox="1"/>
          <p:nvPr/>
        </p:nvSpPr>
        <p:spPr>
          <a:xfrm>
            <a:off x="1002639" y="3643415"/>
            <a:ext cx="851424" cy="369332"/>
          </a:xfrm>
          <a:prstGeom prst="rect">
            <a:avLst/>
          </a:prstGeom>
          <a:noFill/>
        </p:spPr>
        <p:txBody>
          <a:bodyPr wrap="square">
            <a:spAutoFit/>
          </a:bodyPr>
          <a:lstStyle/>
          <a:p>
            <a:r>
              <a:rPr kumimoji="1" lang="zh-CN" altLang="en-US" b="1" dirty="0"/>
              <a:t>主机</a:t>
            </a:r>
            <a:r>
              <a:rPr kumimoji="1" lang="en-US" altLang="zh-CN" b="1" dirty="0"/>
              <a:t>1</a:t>
            </a:r>
            <a:endParaRPr lang="zh-CN" altLang="en-US" b="1" dirty="0"/>
          </a:p>
        </p:txBody>
      </p:sp>
      <p:cxnSp>
        <p:nvCxnSpPr>
          <p:cNvPr id="11" name="直接连接符 10">
            <a:extLst>
              <a:ext uri="{FF2B5EF4-FFF2-40B4-BE49-F238E27FC236}">
                <a16:creationId xmlns:a16="http://schemas.microsoft.com/office/drawing/2014/main" id="{4773DA13-1A95-41DB-9152-4E42F5EB19FE}"/>
              </a:ext>
            </a:extLst>
          </p:cNvPr>
          <p:cNvCxnSpPr>
            <a:cxnSpLocks/>
          </p:cNvCxnSpPr>
          <p:nvPr/>
        </p:nvCxnSpPr>
        <p:spPr>
          <a:xfrm>
            <a:off x="3168715" y="2636727"/>
            <a:ext cx="1036810" cy="4411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2" name="Picture 246" descr="jisuanji">
            <a:extLst>
              <a:ext uri="{FF2B5EF4-FFF2-40B4-BE49-F238E27FC236}">
                <a16:creationId xmlns:a16="http://schemas.microsoft.com/office/drawing/2014/main" id="{607B94EA-514F-4F51-89AB-B2D08E8E7ED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72873" y="3065005"/>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F5675E9F-C249-43C4-8107-36234AE7654A}"/>
              </a:ext>
            </a:extLst>
          </p:cNvPr>
          <p:cNvSpPr txBox="1"/>
          <p:nvPr/>
        </p:nvSpPr>
        <p:spPr>
          <a:xfrm>
            <a:off x="2424887" y="3630553"/>
            <a:ext cx="851424" cy="369332"/>
          </a:xfrm>
          <a:prstGeom prst="rect">
            <a:avLst/>
          </a:prstGeom>
          <a:noFill/>
        </p:spPr>
        <p:txBody>
          <a:bodyPr wrap="square">
            <a:spAutoFit/>
          </a:bodyPr>
          <a:lstStyle/>
          <a:p>
            <a:r>
              <a:rPr kumimoji="1" lang="zh-CN" altLang="en-US" b="1" dirty="0"/>
              <a:t>主机</a:t>
            </a:r>
            <a:r>
              <a:rPr kumimoji="1" lang="en-US" altLang="zh-CN" b="1" dirty="0"/>
              <a:t>2</a:t>
            </a:r>
            <a:endParaRPr lang="zh-CN" altLang="en-US" b="1" dirty="0"/>
          </a:p>
        </p:txBody>
      </p:sp>
      <p:cxnSp>
        <p:nvCxnSpPr>
          <p:cNvPr id="16" name="直接连接符 15">
            <a:extLst>
              <a:ext uri="{FF2B5EF4-FFF2-40B4-BE49-F238E27FC236}">
                <a16:creationId xmlns:a16="http://schemas.microsoft.com/office/drawing/2014/main" id="{C4351F70-C23F-4A00-B691-4839C92BF591}"/>
              </a:ext>
            </a:extLst>
          </p:cNvPr>
          <p:cNvCxnSpPr>
            <a:cxnSpLocks/>
            <a:stCxn id="12" idx="0"/>
            <a:endCxn id="5" idx="2"/>
          </p:cNvCxnSpPr>
          <p:nvPr/>
        </p:nvCxnSpPr>
        <p:spPr>
          <a:xfrm flipV="1">
            <a:off x="2841690" y="2932273"/>
            <a:ext cx="0" cy="132732"/>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23" name="表格 23">
            <a:extLst>
              <a:ext uri="{FF2B5EF4-FFF2-40B4-BE49-F238E27FC236}">
                <a16:creationId xmlns:a16="http://schemas.microsoft.com/office/drawing/2014/main" id="{5302F49F-A151-4E1C-B607-1F04BF389C86}"/>
              </a:ext>
            </a:extLst>
          </p:cNvPr>
          <p:cNvGraphicFramePr>
            <a:graphicFrameLocks noGrp="1"/>
          </p:cNvGraphicFramePr>
          <p:nvPr>
            <p:extLst>
              <p:ext uri="{D42A27DB-BD31-4B8C-83A1-F6EECF244321}">
                <p14:modId xmlns:p14="http://schemas.microsoft.com/office/powerpoint/2010/main" val="114109792"/>
              </p:ext>
            </p:extLst>
          </p:nvPr>
        </p:nvGraphicFramePr>
        <p:xfrm>
          <a:off x="329120" y="4012747"/>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graphicFrame>
        <p:nvGraphicFramePr>
          <p:cNvPr id="24" name="表格 23">
            <a:extLst>
              <a:ext uri="{FF2B5EF4-FFF2-40B4-BE49-F238E27FC236}">
                <a16:creationId xmlns:a16="http://schemas.microsoft.com/office/drawing/2014/main" id="{A08AF304-0537-4F90-8403-F869E3AF6273}"/>
              </a:ext>
            </a:extLst>
          </p:cNvPr>
          <p:cNvGraphicFramePr>
            <a:graphicFrameLocks noGrp="1"/>
          </p:cNvGraphicFramePr>
          <p:nvPr>
            <p:extLst>
              <p:ext uri="{D42A27DB-BD31-4B8C-83A1-F6EECF244321}">
                <p14:modId xmlns:p14="http://schemas.microsoft.com/office/powerpoint/2010/main" val="3417616721"/>
              </p:ext>
            </p:extLst>
          </p:nvPr>
        </p:nvGraphicFramePr>
        <p:xfrm>
          <a:off x="2076404" y="4027800"/>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graphicFrame>
        <p:nvGraphicFramePr>
          <p:cNvPr id="25" name="表格 24">
            <a:extLst>
              <a:ext uri="{FF2B5EF4-FFF2-40B4-BE49-F238E27FC236}">
                <a16:creationId xmlns:a16="http://schemas.microsoft.com/office/drawing/2014/main" id="{CCD19AE2-A9A3-465E-88F4-2F80DCCEB5B9}"/>
              </a:ext>
            </a:extLst>
          </p:cNvPr>
          <p:cNvGraphicFramePr>
            <a:graphicFrameLocks noGrp="1"/>
          </p:cNvGraphicFramePr>
          <p:nvPr>
            <p:extLst>
              <p:ext uri="{D42A27DB-BD31-4B8C-83A1-F6EECF244321}">
                <p14:modId xmlns:p14="http://schemas.microsoft.com/office/powerpoint/2010/main" val="3365210554"/>
              </p:ext>
            </p:extLst>
          </p:nvPr>
        </p:nvGraphicFramePr>
        <p:xfrm>
          <a:off x="3823688" y="4027800"/>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sp>
        <p:nvSpPr>
          <p:cNvPr id="27" name="任意多边形: 形状 26">
            <a:extLst>
              <a:ext uri="{FF2B5EF4-FFF2-40B4-BE49-F238E27FC236}">
                <a16:creationId xmlns:a16="http://schemas.microsoft.com/office/drawing/2014/main" id="{D75C53CC-FD04-4EDD-AC36-698FC6462F85}"/>
              </a:ext>
            </a:extLst>
          </p:cNvPr>
          <p:cNvSpPr/>
          <p:nvPr/>
        </p:nvSpPr>
        <p:spPr>
          <a:xfrm>
            <a:off x="1735494" y="2808487"/>
            <a:ext cx="2313992" cy="307935"/>
          </a:xfrm>
          <a:custGeom>
            <a:avLst/>
            <a:gdLst>
              <a:gd name="connsiteX0" fmla="*/ 2313992 w 2313992"/>
              <a:gd name="connsiteY0" fmla="*/ 307935 h 307935"/>
              <a:gd name="connsiteX1" fmla="*/ 1026367 w 2313992"/>
              <a:gd name="connsiteY1" fmla="*/ 24 h 307935"/>
              <a:gd name="connsiteX2" fmla="*/ 0 w 2313992"/>
              <a:gd name="connsiteY2" fmla="*/ 289273 h 307935"/>
              <a:gd name="connsiteX3" fmla="*/ 0 w 2313992"/>
              <a:gd name="connsiteY3" fmla="*/ 289273 h 307935"/>
            </a:gdLst>
            <a:ahLst/>
            <a:cxnLst>
              <a:cxn ang="0">
                <a:pos x="connsiteX0" y="connsiteY0"/>
              </a:cxn>
              <a:cxn ang="0">
                <a:pos x="connsiteX1" y="connsiteY1"/>
              </a:cxn>
              <a:cxn ang="0">
                <a:pos x="connsiteX2" y="connsiteY2"/>
              </a:cxn>
              <a:cxn ang="0">
                <a:pos x="connsiteX3" y="connsiteY3"/>
              </a:cxn>
            </a:cxnLst>
            <a:rect l="l" t="t" r="r" b="b"/>
            <a:pathLst>
              <a:path w="2313992" h="307935">
                <a:moveTo>
                  <a:pt x="2313992" y="307935"/>
                </a:moveTo>
                <a:cubicBezTo>
                  <a:pt x="1863012" y="155534"/>
                  <a:pt x="1412032" y="3134"/>
                  <a:pt x="1026367" y="24"/>
                </a:cubicBezTo>
                <a:cubicBezTo>
                  <a:pt x="640702" y="-3086"/>
                  <a:pt x="0" y="289273"/>
                  <a:pt x="0" y="289273"/>
                </a:cubicBezTo>
                <a:lnTo>
                  <a:pt x="0" y="289273"/>
                </a:ln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88D17742-40F4-48DC-9CE5-0BB6C08F85DD}"/>
              </a:ext>
            </a:extLst>
          </p:cNvPr>
          <p:cNvSpPr txBox="1"/>
          <p:nvPr/>
        </p:nvSpPr>
        <p:spPr>
          <a:xfrm>
            <a:off x="431815" y="3052955"/>
            <a:ext cx="739144" cy="646331"/>
          </a:xfrm>
          <a:prstGeom prst="rect">
            <a:avLst/>
          </a:prstGeom>
          <a:noFill/>
        </p:spPr>
        <p:txBody>
          <a:bodyPr wrap="square">
            <a:spAutoFit/>
          </a:bodyPr>
          <a:lstStyle/>
          <a:p>
            <a:r>
              <a:rPr lang="en-US" altLang="zh-CN" b="1" dirty="0">
                <a:latin typeface="Arial Narrow" panose="020B0606020202030204" pitchFamily="34" charset="0"/>
              </a:rPr>
              <a:t>IP1</a:t>
            </a:r>
          </a:p>
          <a:p>
            <a:r>
              <a:rPr lang="en-US" altLang="zh-CN" b="1" dirty="0">
                <a:latin typeface="Arial Narrow" panose="020B0606020202030204" pitchFamily="34" charset="0"/>
              </a:rPr>
              <a:t>MAC1</a:t>
            </a:r>
            <a:endParaRPr lang="zh-CN" altLang="en-US" b="1" dirty="0">
              <a:latin typeface="Arial Narrow" panose="020B0606020202030204" pitchFamily="34" charset="0"/>
            </a:endParaRPr>
          </a:p>
        </p:txBody>
      </p:sp>
      <p:sp>
        <p:nvSpPr>
          <p:cNvPr id="31" name="文本框 30">
            <a:extLst>
              <a:ext uri="{FF2B5EF4-FFF2-40B4-BE49-F238E27FC236}">
                <a16:creationId xmlns:a16="http://schemas.microsoft.com/office/drawing/2014/main" id="{8878E7BD-A08B-403C-ABA6-3D34C4AC26F7}"/>
              </a:ext>
            </a:extLst>
          </p:cNvPr>
          <p:cNvSpPr txBox="1"/>
          <p:nvPr/>
        </p:nvSpPr>
        <p:spPr>
          <a:xfrm>
            <a:off x="1972737" y="3064617"/>
            <a:ext cx="739144" cy="646331"/>
          </a:xfrm>
          <a:prstGeom prst="rect">
            <a:avLst/>
          </a:prstGeom>
          <a:noFill/>
        </p:spPr>
        <p:txBody>
          <a:bodyPr wrap="square">
            <a:spAutoFit/>
          </a:bodyPr>
          <a:lstStyle/>
          <a:p>
            <a:r>
              <a:rPr lang="en-US" altLang="zh-CN" b="1" dirty="0">
                <a:latin typeface="Arial Narrow" panose="020B0606020202030204" pitchFamily="34" charset="0"/>
              </a:rPr>
              <a:t>IP2</a:t>
            </a:r>
          </a:p>
          <a:p>
            <a:r>
              <a:rPr lang="en-US" altLang="zh-CN" b="1" dirty="0">
                <a:latin typeface="Arial Narrow" panose="020B0606020202030204" pitchFamily="34" charset="0"/>
              </a:rPr>
              <a:t>MAC2</a:t>
            </a:r>
            <a:endParaRPr lang="zh-CN" altLang="en-US" b="1" dirty="0">
              <a:latin typeface="Arial Narrow" panose="020B0606020202030204" pitchFamily="34" charset="0"/>
            </a:endParaRPr>
          </a:p>
        </p:txBody>
      </p:sp>
      <p:sp>
        <p:nvSpPr>
          <p:cNvPr id="32" name="文本框 31">
            <a:extLst>
              <a:ext uri="{FF2B5EF4-FFF2-40B4-BE49-F238E27FC236}">
                <a16:creationId xmlns:a16="http://schemas.microsoft.com/office/drawing/2014/main" id="{3FCE1C77-7645-4950-8521-F4ED444E147E}"/>
              </a:ext>
            </a:extLst>
          </p:cNvPr>
          <p:cNvSpPr txBox="1"/>
          <p:nvPr/>
        </p:nvSpPr>
        <p:spPr>
          <a:xfrm>
            <a:off x="4649622" y="3050292"/>
            <a:ext cx="739144" cy="646331"/>
          </a:xfrm>
          <a:prstGeom prst="rect">
            <a:avLst/>
          </a:prstGeom>
          <a:noFill/>
        </p:spPr>
        <p:txBody>
          <a:bodyPr wrap="square">
            <a:spAutoFit/>
          </a:bodyPr>
          <a:lstStyle/>
          <a:p>
            <a:r>
              <a:rPr lang="en-US" altLang="zh-CN" b="1" dirty="0">
                <a:latin typeface="Arial Narrow" panose="020B0606020202030204" pitchFamily="34" charset="0"/>
              </a:rPr>
              <a:t>IP3</a:t>
            </a:r>
          </a:p>
          <a:p>
            <a:r>
              <a:rPr lang="en-US" altLang="zh-CN" b="1" dirty="0">
                <a:latin typeface="Arial Narrow" panose="020B0606020202030204" pitchFamily="34" charset="0"/>
              </a:rPr>
              <a:t>MAC3</a:t>
            </a:r>
            <a:endParaRPr lang="zh-CN" altLang="en-US" b="1" dirty="0">
              <a:latin typeface="Arial Narrow" panose="020B0606020202030204" pitchFamily="34" charset="0"/>
            </a:endParaRPr>
          </a:p>
        </p:txBody>
      </p:sp>
      <p:sp>
        <p:nvSpPr>
          <p:cNvPr id="33" name="标注: 弯曲线形 32">
            <a:extLst>
              <a:ext uri="{FF2B5EF4-FFF2-40B4-BE49-F238E27FC236}">
                <a16:creationId xmlns:a16="http://schemas.microsoft.com/office/drawing/2014/main" id="{BCD52C9E-4398-49AA-A8B4-C4FB3C67D31C}"/>
              </a:ext>
            </a:extLst>
          </p:cNvPr>
          <p:cNvSpPr/>
          <p:nvPr/>
        </p:nvSpPr>
        <p:spPr>
          <a:xfrm>
            <a:off x="4040608" y="2357910"/>
            <a:ext cx="1607582" cy="424785"/>
          </a:xfrm>
          <a:prstGeom prst="borderCallout2">
            <a:avLst>
              <a:gd name="adj1" fmla="val 82450"/>
              <a:gd name="adj2" fmla="val -5228"/>
              <a:gd name="adj3" fmla="val 84647"/>
              <a:gd name="adj4" fmla="val -6734"/>
              <a:gd name="adj5" fmla="val 125679"/>
              <a:gd name="adj6" fmla="val -41632"/>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谁的</a:t>
            </a:r>
            <a:r>
              <a:rPr lang="en-US" altLang="zh-CN" sz="1200" b="1" dirty="0">
                <a:solidFill>
                  <a:schemeClr val="tx1"/>
                </a:solidFill>
              </a:rPr>
              <a:t>IP</a:t>
            </a:r>
            <a:r>
              <a:rPr lang="zh-CN" altLang="en-US" sz="1200" b="1" dirty="0">
                <a:solidFill>
                  <a:schemeClr val="tx1"/>
                </a:solidFill>
              </a:rPr>
              <a:t>地址是 </a:t>
            </a:r>
            <a:r>
              <a:rPr lang="en-US" altLang="zh-CN" sz="1200" b="1" dirty="0">
                <a:solidFill>
                  <a:schemeClr val="tx1"/>
                </a:solidFill>
              </a:rPr>
              <a:t>IP1,</a:t>
            </a:r>
          </a:p>
          <a:p>
            <a:pPr algn="ctr"/>
            <a:r>
              <a:rPr lang="zh-CN" altLang="en-US" sz="1200" b="1" dirty="0">
                <a:solidFill>
                  <a:schemeClr val="tx1"/>
                </a:solidFill>
              </a:rPr>
              <a:t>我的地址</a:t>
            </a:r>
            <a:r>
              <a:rPr lang="en-US" altLang="zh-CN" sz="1200" b="1" dirty="0">
                <a:solidFill>
                  <a:srgbClr val="FF0000"/>
                </a:solidFill>
              </a:rPr>
              <a:t>IP2</a:t>
            </a:r>
            <a:r>
              <a:rPr lang="zh-CN" altLang="en-US" sz="1200" b="1" dirty="0">
                <a:solidFill>
                  <a:schemeClr val="tx1"/>
                </a:solidFill>
              </a:rPr>
              <a:t>，</a:t>
            </a:r>
            <a:r>
              <a:rPr lang="en-US" altLang="zh-CN" sz="1200" b="1" dirty="0">
                <a:solidFill>
                  <a:srgbClr val="FF0000"/>
                </a:solidFill>
              </a:rPr>
              <a:t>MAC3</a:t>
            </a:r>
            <a:endParaRPr lang="zh-CN" altLang="en-US" sz="1200" b="1" dirty="0">
              <a:solidFill>
                <a:srgbClr val="FF0000"/>
              </a:solidFill>
            </a:endParaRPr>
          </a:p>
        </p:txBody>
      </p:sp>
      <p:pic>
        <p:nvPicPr>
          <p:cNvPr id="34" name="图片 33">
            <a:extLst>
              <a:ext uri="{FF2B5EF4-FFF2-40B4-BE49-F238E27FC236}">
                <a16:creationId xmlns:a16="http://schemas.microsoft.com/office/drawing/2014/main" id="{62BA6C56-0AB7-4086-92C3-40C2AC82D8B3}"/>
              </a:ext>
            </a:extLst>
          </p:cNvPr>
          <p:cNvPicPr>
            <a:picLocks noChangeAspect="1"/>
          </p:cNvPicPr>
          <p:nvPr/>
        </p:nvPicPr>
        <p:blipFill rotWithShape="1">
          <a:blip r:embed="rId3">
            <a:duotone>
              <a:schemeClr val="accent5">
                <a:shade val="45000"/>
                <a:satMod val="135000"/>
              </a:schemeClr>
              <a:prstClr val="white"/>
            </a:duotone>
          </a:blip>
          <a:srcRect l="5846" t="4793" r="4377" b="4995"/>
          <a:stretch/>
        </p:blipFill>
        <p:spPr>
          <a:xfrm>
            <a:off x="8440677" y="2366972"/>
            <a:ext cx="654051" cy="591093"/>
          </a:xfrm>
          <a:prstGeom prst="rect">
            <a:avLst/>
          </a:prstGeom>
        </p:spPr>
      </p:pic>
      <p:pic>
        <p:nvPicPr>
          <p:cNvPr id="35" name="Picture 246" descr="jisuanji">
            <a:extLst>
              <a:ext uri="{FF2B5EF4-FFF2-40B4-BE49-F238E27FC236}">
                <a16:creationId xmlns:a16="http://schemas.microsoft.com/office/drawing/2014/main" id="{0137F9F0-4DB3-4E25-A34D-CF7DF3B881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76638" y="3103659"/>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46" descr="jisuanji">
            <a:extLst>
              <a:ext uri="{FF2B5EF4-FFF2-40B4-BE49-F238E27FC236}">
                <a16:creationId xmlns:a16="http://schemas.microsoft.com/office/drawing/2014/main" id="{3D0F44B0-894F-423A-A894-297974D98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101022" y="3103659"/>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直接连接符 36">
            <a:extLst>
              <a:ext uri="{FF2B5EF4-FFF2-40B4-BE49-F238E27FC236}">
                <a16:creationId xmlns:a16="http://schemas.microsoft.com/office/drawing/2014/main" id="{C22D0B08-82BF-4AE3-A5F4-6D5FB97AD25B}"/>
              </a:ext>
            </a:extLst>
          </p:cNvPr>
          <p:cNvCxnSpPr>
            <a:cxnSpLocks/>
            <a:endCxn id="34" idx="1"/>
          </p:cNvCxnSpPr>
          <p:nvPr/>
        </p:nvCxnSpPr>
        <p:spPr>
          <a:xfrm flipV="1">
            <a:off x="7539279" y="2662519"/>
            <a:ext cx="901398" cy="4411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4BB8B04F-5AF0-4E8B-BC5B-E7F35F10AA33}"/>
              </a:ext>
            </a:extLst>
          </p:cNvPr>
          <p:cNvSpPr txBox="1"/>
          <p:nvPr/>
        </p:nvSpPr>
        <p:spPr>
          <a:xfrm>
            <a:off x="9703107" y="3646879"/>
            <a:ext cx="1871096" cy="369332"/>
          </a:xfrm>
          <a:prstGeom prst="rect">
            <a:avLst/>
          </a:prstGeom>
          <a:noFill/>
        </p:spPr>
        <p:txBody>
          <a:bodyPr wrap="square">
            <a:spAutoFit/>
          </a:bodyPr>
          <a:lstStyle/>
          <a:p>
            <a:r>
              <a:rPr kumimoji="1" lang="zh-CN" altLang="en-US" b="1" dirty="0">
                <a:solidFill>
                  <a:srgbClr val="5B307E"/>
                </a:solidFill>
              </a:rPr>
              <a:t>主机</a:t>
            </a:r>
            <a:r>
              <a:rPr kumimoji="1" lang="en-US" altLang="zh-CN" b="1" dirty="0">
                <a:solidFill>
                  <a:srgbClr val="5B307E"/>
                </a:solidFill>
              </a:rPr>
              <a:t>3</a:t>
            </a:r>
            <a:r>
              <a:rPr kumimoji="1" lang="zh-CN" altLang="en-US" b="1" dirty="0">
                <a:solidFill>
                  <a:srgbClr val="5B307E"/>
                </a:solidFill>
              </a:rPr>
              <a:t>（攻击者）</a:t>
            </a:r>
            <a:endParaRPr lang="zh-CN" altLang="en-US" b="1" dirty="0">
              <a:solidFill>
                <a:srgbClr val="5B307E"/>
              </a:solidFill>
            </a:endParaRPr>
          </a:p>
        </p:txBody>
      </p:sp>
      <p:sp>
        <p:nvSpPr>
          <p:cNvPr id="39" name="文本框 38">
            <a:extLst>
              <a:ext uri="{FF2B5EF4-FFF2-40B4-BE49-F238E27FC236}">
                <a16:creationId xmlns:a16="http://schemas.microsoft.com/office/drawing/2014/main" id="{98B25A72-0D91-4BBB-AA99-84948347397F}"/>
              </a:ext>
            </a:extLst>
          </p:cNvPr>
          <p:cNvSpPr txBox="1"/>
          <p:nvPr/>
        </p:nvSpPr>
        <p:spPr>
          <a:xfrm>
            <a:off x="6928652" y="3669207"/>
            <a:ext cx="851424" cy="369332"/>
          </a:xfrm>
          <a:prstGeom prst="rect">
            <a:avLst/>
          </a:prstGeom>
          <a:noFill/>
        </p:spPr>
        <p:txBody>
          <a:bodyPr wrap="square">
            <a:spAutoFit/>
          </a:bodyPr>
          <a:lstStyle/>
          <a:p>
            <a:r>
              <a:rPr kumimoji="1" lang="zh-CN" altLang="en-US" b="1" dirty="0"/>
              <a:t>主机</a:t>
            </a:r>
            <a:r>
              <a:rPr kumimoji="1" lang="en-US" altLang="zh-CN" b="1" dirty="0"/>
              <a:t>1</a:t>
            </a:r>
            <a:endParaRPr lang="zh-CN" altLang="en-US" b="1" dirty="0"/>
          </a:p>
        </p:txBody>
      </p:sp>
      <p:cxnSp>
        <p:nvCxnSpPr>
          <p:cNvPr id="40" name="直接连接符 39">
            <a:extLst>
              <a:ext uri="{FF2B5EF4-FFF2-40B4-BE49-F238E27FC236}">
                <a16:creationId xmlns:a16="http://schemas.microsoft.com/office/drawing/2014/main" id="{3B7F78C8-72A2-4FE9-923E-CC4CA0CD5BBC}"/>
              </a:ext>
            </a:extLst>
          </p:cNvPr>
          <p:cNvCxnSpPr>
            <a:cxnSpLocks/>
          </p:cNvCxnSpPr>
          <p:nvPr/>
        </p:nvCxnSpPr>
        <p:spPr>
          <a:xfrm>
            <a:off x="9094728" y="2662519"/>
            <a:ext cx="1036810" cy="4411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1" name="Picture 246" descr="jisuanji">
            <a:extLst>
              <a:ext uri="{FF2B5EF4-FFF2-40B4-BE49-F238E27FC236}">
                <a16:creationId xmlns:a16="http://schemas.microsoft.com/office/drawing/2014/main" id="{95CE4692-8632-4D13-B15E-69DA11223E1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498886" y="309079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文本框 41">
            <a:extLst>
              <a:ext uri="{FF2B5EF4-FFF2-40B4-BE49-F238E27FC236}">
                <a16:creationId xmlns:a16="http://schemas.microsoft.com/office/drawing/2014/main" id="{02D0682C-DD8A-48DC-9553-D088C11F514A}"/>
              </a:ext>
            </a:extLst>
          </p:cNvPr>
          <p:cNvSpPr txBox="1"/>
          <p:nvPr/>
        </p:nvSpPr>
        <p:spPr>
          <a:xfrm>
            <a:off x="8350900" y="3656345"/>
            <a:ext cx="851424" cy="369332"/>
          </a:xfrm>
          <a:prstGeom prst="rect">
            <a:avLst/>
          </a:prstGeom>
          <a:noFill/>
        </p:spPr>
        <p:txBody>
          <a:bodyPr wrap="square">
            <a:spAutoFit/>
          </a:bodyPr>
          <a:lstStyle/>
          <a:p>
            <a:r>
              <a:rPr kumimoji="1" lang="zh-CN" altLang="en-US" b="1" dirty="0"/>
              <a:t>主机</a:t>
            </a:r>
            <a:r>
              <a:rPr kumimoji="1" lang="en-US" altLang="zh-CN" b="1" dirty="0"/>
              <a:t>2</a:t>
            </a:r>
            <a:endParaRPr lang="zh-CN" altLang="en-US" b="1" dirty="0"/>
          </a:p>
        </p:txBody>
      </p:sp>
      <p:cxnSp>
        <p:nvCxnSpPr>
          <p:cNvPr id="43" name="直接连接符 42">
            <a:extLst>
              <a:ext uri="{FF2B5EF4-FFF2-40B4-BE49-F238E27FC236}">
                <a16:creationId xmlns:a16="http://schemas.microsoft.com/office/drawing/2014/main" id="{B7423200-F660-4387-9050-A434D288F95A}"/>
              </a:ext>
            </a:extLst>
          </p:cNvPr>
          <p:cNvCxnSpPr>
            <a:cxnSpLocks/>
            <a:stCxn id="41" idx="0"/>
            <a:endCxn id="34" idx="2"/>
          </p:cNvCxnSpPr>
          <p:nvPr/>
        </p:nvCxnSpPr>
        <p:spPr>
          <a:xfrm flipV="1">
            <a:off x="8767703" y="2958065"/>
            <a:ext cx="0" cy="132732"/>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44" name="表格 23">
            <a:extLst>
              <a:ext uri="{FF2B5EF4-FFF2-40B4-BE49-F238E27FC236}">
                <a16:creationId xmlns:a16="http://schemas.microsoft.com/office/drawing/2014/main" id="{430FC130-E045-435F-BE43-8647F7B5F705}"/>
              </a:ext>
            </a:extLst>
          </p:cNvPr>
          <p:cNvGraphicFramePr>
            <a:graphicFrameLocks noGrp="1"/>
          </p:cNvGraphicFramePr>
          <p:nvPr>
            <p:extLst>
              <p:ext uri="{D42A27DB-BD31-4B8C-83A1-F6EECF244321}">
                <p14:modId xmlns:p14="http://schemas.microsoft.com/office/powerpoint/2010/main" val="2546741568"/>
              </p:ext>
            </p:extLst>
          </p:nvPr>
        </p:nvGraphicFramePr>
        <p:xfrm>
          <a:off x="6255133" y="4038539"/>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solidFill>
                            <a:schemeClr val="bg1"/>
                          </a:solidFill>
                          <a:latin typeface="Arial Narrow" panose="020B0606020202030204" pitchFamily="34" charset="0"/>
                        </a:rPr>
                        <a:t>MAC3</a:t>
                      </a:r>
                      <a:endParaRPr lang="zh-CN" altLang="en-US" b="1" dirty="0">
                        <a:solidFill>
                          <a:schemeClr val="bg1"/>
                        </a:solidFill>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graphicFrame>
        <p:nvGraphicFramePr>
          <p:cNvPr id="45" name="表格 44">
            <a:extLst>
              <a:ext uri="{FF2B5EF4-FFF2-40B4-BE49-F238E27FC236}">
                <a16:creationId xmlns:a16="http://schemas.microsoft.com/office/drawing/2014/main" id="{6091AC28-74B7-409E-A84B-3FB0274EBD7F}"/>
              </a:ext>
            </a:extLst>
          </p:cNvPr>
          <p:cNvGraphicFramePr>
            <a:graphicFrameLocks noGrp="1"/>
          </p:cNvGraphicFramePr>
          <p:nvPr>
            <p:extLst>
              <p:ext uri="{D42A27DB-BD31-4B8C-83A1-F6EECF244321}">
                <p14:modId xmlns:p14="http://schemas.microsoft.com/office/powerpoint/2010/main" val="960738689"/>
              </p:ext>
            </p:extLst>
          </p:nvPr>
        </p:nvGraphicFramePr>
        <p:xfrm>
          <a:off x="8002417" y="4053592"/>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graphicFrame>
        <p:nvGraphicFramePr>
          <p:cNvPr id="46" name="表格 45">
            <a:extLst>
              <a:ext uri="{FF2B5EF4-FFF2-40B4-BE49-F238E27FC236}">
                <a16:creationId xmlns:a16="http://schemas.microsoft.com/office/drawing/2014/main" id="{F4F07C00-126D-41A6-B807-DB431C5117CB}"/>
              </a:ext>
            </a:extLst>
          </p:cNvPr>
          <p:cNvGraphicFramePr>
            <a:graphicFrameLocks noGrp="1"/>
          </p:cNvGraphicFramePr>
          <p:nvPr>
            <p:extLst>
              <p:ext uri="{D42A27DB-BD31-4B8C-83A1-F6EECF244321}">
                <p14:modId xmlns:p14="http://schemas.microsoft.com/office/powerpoint/2010/main" val="2300062585"/>
              </p:ext>
            </p:extLst>
          </p:nvPr>
        </p:nvGraphicFramePr>
        <p:xfrm>
          <a:off x="9749701" y="4053592"/>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sp>
        <p:nvSpPr>
          <p:cNvPr id="47" name="任意多边形: 形状 46">
            <a:extLst>
              <a:ext uri="{FF2B5EF4-FFF2-40B4-BE49-F238E27FC236}">
                <a16:creationId xmlns:a16="http://schemas.microsoft.com/office/drawing/2014/main" id="{FFFA7EC3-2522-49E7-8300-CA2C83D7D8D9}"/>
              </a:ext>
            </a:extLst>
          </p:cNvPr>
          <p:cNvSpPr/>
          <p:nvPr/>
        </p:nvSpPr>
        <p:spPr>
          <a:xfrm>
            <a:off x="7661507" y="2834279"/>
            <a:ext cx="2313992" cy="307935"/>
          </a:xfrm>
          <a:custGeom>
            <a:avLst/>
            <a:gdLst>
              <a:gd name="connsiteX0" fmla="*/ 2313992 w 2313992"/>
              <a:gd name="connsiteY0" fmla="*/ 307935 h 307935"/>
              <a:gd name="connsiteX1" fmla="*/ 1026367 w 2313992"/>
              <a:gd name="connsiteY1" fmla="*/ 24 h 307935"/>
              <a:gd name="connsiteX2" fmla="*/ 0 w 2313992"/>
              <a:gd name="connsiteY2" fmla="*/ 289273 h 307935"/>
              <a:gd name="connsiteX3" fmla="*/ 0 w 2313992"/>
              <a:gd name="connsiteY3" fmla="*/ 289273 h 307935"/>
            </a:gdLst>
            <a:ahLst/>
            <a:cxnLst>
              <a:cxn ang="0">
                <a:pos x="connsiteX0" y="connsiteY0"/>
              </a:cxn>
              <a:cxn ang="0">
                <a:pos x="connsiteX1" y="connsiteY1"/>
              </a:cxn>
              <a:cxn ang="0">
                <a:pos x="connsiteX2" y="connsiteY2"/>
              </a:cxn>
              <a:cxn ang="0">
                <a:pos x="connsiteX3" y="connsiteY3"/>
              </a:cxn>
            </a:cxnLst>
            <a:rect l="l" t="t" r="r" b="b"/>
            <a:pathLst>
              <a:path w="2313992" h="307935">
                <a:moveTo>
                  <a:pt x="2313992" y="307935"/>
                </a:moveTo>
                <a:cubicBezTo>
                  <a:pt x="1863012" y="155534"/>
                  <a:pt x="1412032" y="3134"/>
                  <a:pt x="1026367" y="24"/>
                </a:cubicBezTo>
                <a:cubicBezTo>
                  <a:pt x="640702" y="-3086"/>
                  <a:pt x="0" y="289273"/>
                  <a:pt x="0" y="289273"/>
                </a:cubicBezTo>
                <a:lnTo>
                  <a:pt x="0" y="289273"/>
                </a:lnTo>
              </a:path>
            </a:pathLst>
          </a:custGeom>
          <a:noFill/>
          <a:ln w="38100">
            <a:solidFill>
              <a:schemeClr val="accent2">
                <a:lumMod val="50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27D3881-5D35-49B7-A0F1-E1DCCCCDA65D}"/>
              </a:ext>
            </a:extLst>
          </p:cNvPr>
          <p:cNvSpPr/>
          <p:nvPr/>
        </p:nvSpPr>
        <p:spPr>
          <a:xfrm>
            <a:off x="9088412" y="3170129"/>
            <a:ext cx="960717" cy="250382"/>
          </a:xfrm>
          <a:custGeom>
            <a:avLst/>
            <a:gdLst>
              <a:gd name="connsiteX0" fmla="*/ 960717 w 960717"/>
              <a:gd name="connsiteY0" fmla="*/ 289256 h 306859"/>
              <a:gd name="connsiteX1" fmla="*/ 130292 w 960717"/>
              <a:gd name="connsiteY1" fmla="*/ 7 h 306859"/>
              <a:gd name="connsiteX2" fmla="*/ 8994 w 960717"/>
              <a:gd name="connsiteY2" fmla="*/ 279925 h 306859"/>
              <a:gd name="connsiteX3" fmla="*/ 18325 w 960717"/>
              <a:gd name="connsiteY3" fmla="*/ 279925 h 306859"/>
            </a:gdLst>
            <a:ahLst/>
            <a:cxnLst>
              <a:cxn ang="0">
                <a:pos x="connsiteX0" y="connsiteY0"/>
              </a:cxn>
              <a:cxn ang="0">
                <a:pos x="connsiteX1" y="connsiteY1"/>
              </a:cxn>
              <a:cxn ang="0">
                <a:pos x="connsiteX2" y="connsiteY2"/>
              </a:cxn>
              <a:cxn ang="0">
                <a:pos x="connsiteX3" y="connsiteY3"/>
              </a:cxn>
            </a:cxnLst>
            <a:rect l="l" t="t" r="r" b="b"/>
            <a:pathLst>
              <a:path w="960717" h="306859">
                <a:moveTo>
                  <a:pt x="960717" y="289256"/>
                </a:moveTo>
                <a:cubicBezTo>
                  <a:pt x="624814" y="145409"/>
                  <a:pt x="288912" y="1562"/>
                  <a:pt x="130292" y="7"/>
                </a:cubicBezTo>
                <a:cubicBezTo>
                  <a:pt x="-28328" y="-1548"/>
                  <a:pt x="27655" y="233272"/>
                  <a:pt x="8994" y="279925"/>
                </a:cubicBezTo>
                <a:cubicBezTo>
                  <a:pt x="-9667" y="326578"/>
                  <a:pt x="4329" y="303251"/>
                  <a:pt x="18325" y="279925"/>
                </a:cubicBezTo>
              </a:path>
            </a:pathLst>
          </a:custGeom>
          <a:noFill/>
          <a:ln w="38100">
            <a:solidFill>
              <a:schemeClr val="accent6">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6D20CF4C-30AE-482A-A54D-DD6BAE35ABA2}"/>
              </a:ext>
            </a:extLst>
          </p:cNvPr>
          <p:cNvSpPr txBox="1"/>
          <p:nvPr/>
        </p:nvSpPr>
        <p:spPr>
          <a:xfrm>
            <a:off x="6357828" y="3078747"/>
            <a:ext cx="739144" cy="646331"/>
          </a:xfrm>
          <a:prstGeom prst="rect">
            <a:avLst/>
          </a:prstGeom>
          <a:noFill/>
        </p:spPr>
        <p:txBody>
          <a:bodyPr wrap="square">
            <a:spAutoFit/>
          </a:bodyPr>
          <a:lstStyle/>
          <a:p>
            <a:r>
              <a:rPr lang="en-US" altLang="zh-CN" b="1" dirty="0">
                <a:latin typeface="Arial Narrow" panose="020B0606020202030204" pitchFamily="34" charset="0"/>
              </a:rPr>
              <a:t>IP1</a:t>
            </a:r>
          </a:p>
          <a:p>
            <a:r>
              <a:rPr lang="en-US" altLang="zh-CN" b="1" dirty="0">
                <a:latin typeface="Arial Narrow" panose="020B0606020202030204" pitchFamily="34" charset="0"/>
              </a:rPr>
              <a:t>MAC1</a:t>
            </a:r>
            <a:endParaRPr lang="zh-CN" altLang="en-US" b="1" dirty="0">
              <a:latin typeface="Arial Narrow" panose="020B0606020202030204" pitchFamily="34" charset="0"/>
            </a:endParaRPr>
          </a:p>
        </p:txBody>
      </p:sp>
      <p:sp>
        <p:nvSpPr>
          <p:cNvPr id="50" name="文本框 49">
            <a:extLst>
              <a:ext uri="{FF2B5EF4-FFF2-40B4-BE49-F238E27FC236}">
                <a16:creationId xmlns:a16="http://schemas.microsoft.com/office/drawing/2014/main" id="{8F8433C9-E66F-41ED-B345-C0FBE3EC2A48}"/>
              </a:ext>
            </a:extLst>
          </p:cNvPr>
          <p:cNvSpPr txBox="1"/>
          <p:nvPr/>
        </p:nvSpPr>
        <p:spPr>
          <a:xfrm>
            <a:off x="7898750" y="3090409"/>
            <a:ext cx="739144" cy="646331"/>
          </a:xfrm>
          <a:prstGeom prst="rect">
            <a:avLst/>
          </a:prstGeom>
          <a:noFill/>
        </p:spPr>
        <p:txBody>
          <a:bodyPr wrap="square">
            <a:spAutoFit/>
          </a:bodyPr>
          <a:lstStyle/>
          <a:p>
            <a:r>
              <a:rPr lang="en-US" altLang="zh-CN" b="1" dirty="0">
                <a:latin typeface="Arial Narrow" panose="020B0606020202030204" pitchFamily="34" charset="0"/>
              </a:rPr>
              <a:t>IP2</a:t>
            </a:r>
          </a:p>
          <a:p>
            <a:r>
              <a:rPr lang="en-US" altLang="zh-CN" b="1" dirty="0">
                <a:latin typeface="Arial Narrow" panose="020B0606020202030204" pitchFamily="34" charset="0"/>
              </a:rPr>
              <a:t>MAC2</a:t>
            </a:r>
            <a:endParaRPr lang="zh-CN" altLang="en-US" b="1" dirty="0">
              <a:latin typeface="Arial Narrow" panose="020B0606020202030204" pitchFamily="34" charset="0"/>
            </a:endParaRPr>
          </a:p>
        </p:txBody>
      </p:sp>
      <p:sp>
        <p:nvSpPr>
          <p:cNvPr id="51" name="文本框 50">
            <a:extLst>
              <a:ext uri="{FF2B5EF4-FFF2-40B4-BE49-F238E27FC236}">
                <a16:creationId xmlns:a16="http://schemas.microsoft.com/office/drawing/2014/main" id="{1CF06260-08EA-44E3-B9CD-DF6FD635FD5B}"/>
              </a:ext>
            </a:extLst>
          </p:cNvPr>
          <p:cNvSpPr txBox="1"/>
          <p:nvPr/>
        </p:nvSpPr>
        <p:spPr>
          <a:xfrm>
            <a:off x="10575635" y="3076084"/>
            <a:ext cx="739144" cy="646331"/>
          </a:xfrm>
          <a:prstGeom prst="rect">
            <a:avLst/>
          </a:prstGeom>
          <a:noFill/>
        </p:spPr>
        <p:txBody>
          <a:bodyPr wrap="square">
            <a:spAutoFit/>
          </a:bodyPr>
          <a:lstStyle/>
          <a:p>
            <a:r>
              <a:rPr lang="en-US" altLang="zh-CN" b="1" dirty="0">
                <a:latin typeface="Arial Narrow" panose="020B0606020202030204" pitchFamily="34" charset="0"/>
              </a:rPr>
              <a:t>IP3</a:t>
            </a:r>
          </a:p>
          <a:p>
            <a:r>
              <a:rPr lang="en-US" altLang="zh-CN" b="1" dirty="0">
                <a:latin typeface="Arial Narrow" panose="020B0606020202030204" pitchFamily="34" charset="0"/>
              </a:rPr>
              <a:t>MAC3</a:t>
            </a:r>
            <a:endParaRPr lang="zh-CN" altLang="en-US" b="1" dirty="0">
              <a:latin typeface="Arial Narrow" panose="020B0606020202030204" pitchFamily="34" charset="0"/>
            </a:endParaRPr>
          </a:p>
        </p:txBody>
      </p:sp>
      <p:sp>
        <p:nvSpPr>
          <p:cNvPr id="53" name="标注: 弯曲线形 52">
            <a:extLst>
              <a:ext uri="{FF2B5EF4-FFF2-40B4-BE49-F238E27FC236}">
                <a16:creationId xmlns:a16="http://schemas.microsoft.com/office/drawing/2014/main" id="{ABC1CDFD-90AB-42B7-AD2F-2125C1256E36}"/>
              </a:ext>
            </a:extLst>
          </p:cNvPr>
          <p:cNvSpPr/>
          <p:nvPr/>
        </p:nvSpPr>
        <p:spPr>
          <a:xfrm>
            <a:off x="9737893" y="2324919"/>
            <a:ext cx="2070322" cy="424785"/>
          </a:xfrm>
          <a:prstGeom prst="borderCallout2">
            <a:avLst>
              <a:gd name="adj1" fmla="val 89039"/>
              <a:gd name="adj2" fmla="val -6541"/>
              <a:gd name="adj3" fmla="val 84647"/>
              <a:gd name="adj4" fmla="val -6734"/>
              <a:gd name="adj5" fmla="val 141055"/>
              <a:gd name="adj6" fmla="val -20450"/>
            </a:avLst>
          </a:prstGeom>
          <a:no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收到。我的地址</a:t>
            </a:r>
            <a:r>
              <a:rPr lang="en-US" altLang="zh-CN" sz="1200" b="1" dirty="0">
                <a:solidFill>
                  <a:schemeClr val="accent2">
                    <a:lumMod val="50000"/>
                  </a:schemeClr>
                </a:solidFill>
              </a:rPr>
              <a:t>IP1</a:t>
            </a:r>
            <a:r>
              <a:rPr lang="zh-CN" altLang="en-US" sz="1200" b="1" dirty="0">
                <a:solidFill>
                  <a:schemeClr val="tx1"/>
                </a:solidFill>
              </a:rPr>
              <a:t>，</a:t>
            </a:r>
            <a:r>
              <a:rPr lang="en-US" altLang="zh-CN" sz="1200" b="1" dirty="0">
                <a:solidFill>
                  <a:schemeClr val="accent2">
                    <a:lumMod val="50000"/>
                  </a:schemeClr>
                </a:solidFill>
              </a:rPr>
              <a:t>MAC1</a:t>
            </a:r>
            <a:endParaRPr lang="zh-CN" altLang="en-US" sz="1200" b="1" dirty="0">
              <a:solidFill>
                <a:schemeClr val="accent2">
                  <a:lumMod val="50000"/>
                </a:schemeClr>
              </a:solidFill>
            </a:endParaRPr>
          </a:p>
        </p:txBody>
      </p:sp>
      <p:sp>
        <p:nvSpPr>
          <p:cNvPr id="54" name="箭头: 右 53">
            <a:extLst>
              <a:ext uri="{FF2B5EF4-FFF2-40B4-BE49-F238E27FC236}">
                <a16:creationId xmlns:a16="http://schemas.microsoft.com/office/drawing/2014/main" id="{FF23F404-653F-427F-AFE0-5EFB76233EEF}"/>
              </a:ext>
            </a:extLst>
          </p:cNvPr>
          <p:cNvSpPr/>
          <p:nvPr/>
        </p:nvSpPr>
        <p:spPr>
          <a:xfrm>
            <a:off x="5648190" y="3424332"/>
            <a:ext cx="542354" cy="3693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D0DF7821-911E-4B70-B578-1BA6DF0825EE}"/>
              </a:ext>
            </a:extLst>
          </p:cNvPr>
          <p:cNvSpPr/>
          <p:nvPr/>
        </p:nvSpPr>
        <p:spPr>
          <a:xfrm>
            <a:off x="7719716" y="2968058"/>
            <a:ext cx="2313992" cy="307935"/>
          </a:xfrm>
          <a:custGeom>
            <a:avLst/>
            <a:gdLst>
              <a:gd name="connsiteX0" fmla="*/ 2313992 w 2313992"/>
              <a:gd name="connsiteY0" fmla="*/ 307935 h 307935"/>
              <a:gd name="connsiteX1" fmla="*/ 1026367 w 2313992"/>
              <a:gd name="connsiteY1" fmla="*/ 24 h 307935"/>
              <a:gd name="connsiteX2" fmla="*/ 0 w 2313992"/>
              <a:gd name="connsiteY2" fmla="*/ 289273 h 307935"/>
              <a:gd name="connsiteX3" fmla="*/ 0 w 2313992"/>
              <a:gd name="connsiteY3" fmla="*/ 289273 h 307935"/>
            </a:gdLst>
            <a:ahLst/>
            <a:cxnLst>
              <a:cxn ang="0">
                <a:pos x="connsiteX0" y="connsiteY0"/>
              </a:cxn>
              <a:cxn ang="0">
                <a:pos x="connsiteX1" y="connsiteY1"/>
              </a:cxn>
              <a:cxn ang="0">
                <a:pos x="connsiteX2" y="connsiteY2"/>
              </a:cxn>
              <a:cxn ang="0">
                <a:pos x="connsiteX3" y="connsiteY3"/>
              </a:cxn>
            </a:cxnLst>
            <a:rect l="l" t="t" r="r" b="b"/>
            <a:pathLst>
              <a:path w="2313992" h="307935">
                <a:moveTo>
                  <a:pt x="2313992" y="307935"/>
                </a:moveTo>
                <a:cubicBezTo>
                  <a:pt x="1863012" y="155534"/>
                  <a:pt x="1412032" y="3134"/>
                  <a:pt x="1026367" y="24"/>
                </a:cubicBezTo>
                <a:cubicBezTo>
                  <a:pt x="640702" y="-3086"/>
                  <a:pt x="0" y="289273"/>
                  <a:pt x="0" y="289273"/>
                </a:cubicBezTo>
                <a:lnTo>
                  <a:pt x="0" y="289273"/>
                </a:lnTo>
              </a:path>
            </a:pathLst>
          </a:custGeom>
          <a:noFill/>
          <a:ln w="38100">
            <a:solidFill>
              <a:schemeClr val="accent6">
                <a:lumMod val="50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C83AE84E-14B5-421B-8FAF-A07F95599382}"/>
              </a:ext>
            </a:extLst>
          </p:cNvPr>
          <p:cNvCxnSpPr/>
          <p:nvPr/>
        </p:nvCxnSpPr>
        <p:spPr>
          <a:xfrm>
            <a:off x="2910238" y="5784980"/>
            <a:ext cx="732145" cy="0"/>
          </a:xfrm>
          <a:prstGeom prst="straightConnector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9" name="文本框 58">
            <a:extLst>
              <a:ext uri="{FF2B5EF4-FFF2-40B4-BE49-F238E27FC236}">
                <a16:creationId xmlns:a16="http://schemas.microsoft.com/office/drawing/2014/main" id="{3AEA6599-243F-4FF9-9829-3162377C8A72}"/>
              </a:ext>
            </a:extLst>
          </p:cNvPr>
          <p:cNvSpPr txBox="1"/>
          <p:nvPr/>
        </p:nvSpPr>
        <p:spPr>
          <a:xfrm>
            <a:off x="2478869" y="5887735"/>
            <a:ext cx="1594884" cy="369332"/>
          </a:xfrm>
          <a:prstGeom prst="rect">
            <a:avLst/>
          </a:prstGeom>
          <a:noFill/>
        </p:spPr>
        <p:txBody>
          <a:bodyPr wrap="square">
            <a:spAutoFit/>
          </a:bodyPr>
          <a:lstStyle/>
          <a:p>
            <a:r>
              <a:rPr kumimoji="1" lang="zh-CN" altLang="en-US" b="1" dirty="0"/>
              <a:t>虚假</a:t>
            </a:r>
            <a:r>
              <a:rPr kumimoji="1" lang="en-US" altLang="zh-CN" b="1" dirty="0"/>
              <a:t>ARP</a:t>
            </a:r>
            <a:r>
              <a:rPr kumimoji="1" lang="zh-CN" altLang="en-US" b="1" dirty="0"/>
              <a:t>请求</a:t>
            </a:r>
            <a:endParaRPr lang="zh-CN" altLang="en-US" b="1" dirty="0"/>
          </a:p>
        </p:txBody>
      </p:sp>
      <p:cxnSp>
        <p:nvCxnSpPr>
          <p:cNvPr id="60" name="直接箭头连接符 59">
            <a:extLst>
              <a:ext uri="{FF2B5EF4-FFF2-40B4-BE49-F238E27FC236}">
                <a16:creationId xmlns:a16="http://schemas.microsoft.com/office/drawing/2014/main" id="{545A72A6-6672-44CF-82FD-AC2C61CA96E4}"/>
              </a:ext>
            </a:extLst>
          </p:cNvPr>
          <p:cNvCxnSpPr/>
          <p:nvPr/>
        </p:nvCxnSpPr>
        <p:spPr>
          <a:xfrm>
            <a:off x="5544580" y="5785328"/>
            <a:ext cx="732145" cy="0"/>
          </a:xfrm>
          <a:prstGeom prst="straightConnector1">
            <a:avLst/>
          </a:prstGeom>
          <a:noFill/>
          <a:ln w="38100">
            <a:solidFill>
              <a:schemeClr val="accent2">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1" name="文本框 60">
            <a:extLst>
              <a:ext uri="{FF2B5EF4-FFF2-40B4-BE49-F238E27FC236}">
                <a16:creationId xmlns:a16="http://schemas.microsoft.com/office/drawing/2014/main" id="{93FA0C24-9852-42A4-B4A2-861C2A721B28}"/>
              </a:ext>
            </a:extLst>
          </p:cNvPr>
          <p:cNvSpPr txBox="1"/>
          <p:nvPr/>
        </p:nvSpPr>
        <p:spPr>
          <a:xfrm>
            <a:off x="5385480" y="5864391"/>
            <a:ext cx="1594884" cy="369332"/>
          </a:xfrm>
          <a:prstGeom prst="rect">
            <a:avLst/>
          </a:prstGeom>
          <a:noFill/>
        </p:spPr>
        <p:txBody>
          <a:bodyPr wrap="square">
            <a:spAutoFit/>
          </a:bodyPr>
          <a:lstStyle/>
          <a:p>
            <a:r>
              <a:rPr kumimoji="1" lang="en-US" altLang="zh-CN" b="1" dirty="0"/>
              <a:t>ARP</a:t>
            </a:r>
            <a:r>
              <a:rPr kumimoji="1" lang="zh-CN" altLang="en-US" b="1" dirty="0"/>
              <a:t>回复</a:t>
            </a:r>
            <a:endParaRPr lang="zh-CN" altLang="en-US" b="1" dirty="0"/>
          </a:p>
        </p:txBody>
      </p:sp>
      <p:cxnSp>
        <p:nvCxnSpPr>
          <p:cNvPr id="62" name="直接箭头连接符 61">
            <a:extLst>
              <a:ext uri="{FF2B5EF4-FFF2-40B4-BE49-F238E27FC236}">
                <a16:creationId xmlns:a16="http://schemas.microsoft.com/office/drawing/2014/main" id="{F28E0C1C-FB18-465E-9427-CD754F9BBD9B}"/>
              </a:ext>
            </a:extLst>
          </p:cNvPr>
          <p:cNvCxnSpPr/>
          <p:nvPr/>
        </p:nvCxnSpPr>
        <p:spPr>
          <a:xfrm>
            <a:off x="8068247" y="5787578"/>
            <a:ext cx="732145" cy="0"/>
          </a:xfrm>
          <a:prstGeom prst="straightConnector1">
            <a:avLst/>
          </a:prstGeom>
          <a:noFill/>
          <a:ln w="38100">
            <a:solidFill>
              <a:schemeClr val="accent6">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3" name="文本框 62">
            <a:extLst>
              <a:ext uri="{FF2B5EF4-FFF2-40B4-BE49-F238E27FC236}">
                <a16:creationId xmlns:a16="http://schemas.microsoft.com/office/drawing/2014/main" id="{D005B217-459B-471A-B69E-CD0E63C02073}"/>
              </a:ext>
            </a:extLst>
          </p:cNvPr>
          <p:cNvSpPr txBox="1"/>
          <p:nvPr/>
        </p:nvSpPr>
        <p:spPr>
          <a:xfrm>
            <a:off x="7909147" y="5866641"/>
            <a:ext cx="1293177" cy="369332"/>
          </a:xfrm>
          <a:prstGeom prst="rect">
            <a:avLst/>
          </a:prstGeom>
          <a:noFill/>
        </p:spPr>
        <p:txBody>
          <a:bodyPr wrap="square">
            <a:spAutoFit/>
          </a:bodyPr>
          <a:lstStyle/>
          <a:p>
            <a:r>
              <a:rPr kumimoji="1" lang="zh-CN" altLang="en-US" b="1" dirty="0"/>
              <a:t>数据流量</a:t>
            </a:r>
            <a:endParaRPr lang="zh-CN" altLang="en-US" b="1" dirty="0"/>
          </a:p>
        </p:txBody>
      </p:sp>
      <p:sp>
        <p:nvSpPr>
          <p:cNvPr id="52" name="灯片编号占位符 3">
            <a:extLst>
              <a:ext uri="{FF2B5EF4-FFF2-40B4-BE49-F238E27FC236}">
                <a16:creationId xmlns:a16="http://schemas.microsoft.com/office/drawing/2014/main" id="{871D46AF-0121-4236-88F6-F1F045A146EF}"/>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27</a:t>
            </a:fld>
            <a:endParaRPr kumimoji="1" lang="zh-CN" altLang="en-US" dirty="0"/>
          </a:p>
        </p:txBody>
      </p:sp>
      <p:sp>
        <p:nvSpPr>
          <p:cNvPr id="64" name="日期占位符 9">
            <a:extLst>
              <a:ext uri="{FF2B5EF4-FFF2-40B4-BE49-F238E27FC236}">
                <a16:creationId xmlns:a16="http://schemas.microsoft.com/office/drawing/2014/main" id="{646EDE81-A000-4F20-AF45-0383888F50C4}"/>
              </a:ext>
            </a:extLst>
          </p:cNvPr>
          <p:cNvSpPr>
            <a:spLocks noGrp="1"/>
          </p:cNvSpPr>
          <p:nvPr>
            <p:ph type="dt" sz="half" idx="10"/>
          </p:nvPr>
        </p:nvSpPr>
        <p:spPr>
          <a:xfrm>
            <a:off x="241666" y="6474105"/>
            <a:ext cx="2743200" cy="365125"/>
          </a:xfrm>
        </p:spPr>
        <p:txBody>
          <a:bodyPr/>
          <a:lstStyle/>
          <a:p>
            <a:r>
              <a:rPr kumimoji="1" lang="en-US" altLang="zh-CN" dirty="0"/>
              <a:t>8.2.3 ARP</a:t>
            </a:r>
            <a:r>
              <a:rPr kumimoji="1" lang="zh-CN" altLang="en-US" dirty="0"/>
              <a:t>攻击</a:t>
            </a:r>
          </a:p>
        </p:txBody>
      </p:sp>
    </p:spTree>
    <p:extLst>
      <p:ext uri="{BB962C8B-B14F-4D97-AF65-F5344CB8AC3E}">
        <p14:creationId xmlns:p14="http://schemas.microsoft.com/office/powerpoint/2010/main" val="1531521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内容占位符 2">
            <a:extLst>
              <a:ext uri="{FF2B5EF4-FFF2-40B4-BE49-F238E27FC236}">
                <a16:creationId xmlns:a16="http://schemas.microsoft.com/office/drawing/2014/main" id="{03475836-AEF1-4860-8B68-FCA7879DD5F4}"/>
              </a:ext>
            </a:extLst>
          </p:cNvPr>
          <p:cNvSpPr>
            <a:spLocks noGrp="1"/>
          </p:cNvSpPr>
          <p:nvPr>
            <p:ph idx="1"/>
          </p:nvPr>
        </p:nvSpPr>
        <p:spPr>
          <a:xfrm>
            <a:off x="838200" y="1510758"/>
            <a:ext cx="7454491" cy="4586694"/>
          </a:xfrm>
        </p:spPr>
        <p:txBody>
          <a:bodyPr>
            <a:normAutofit/>
          </a:bodyPr>
          <a:lstStyle/>
          <a:p>
            <a:r>
              <a:rPr kumimoji="1" lang="zh-CN" altLang="en-US" dirty="0"/>
              <a:t>将发给网关的数据重定向到攻击者的机器</a:t>
            </a:r>
            <a:endParaRPr kumimoji="1" lang="en-US" altLang="zh-CN" dirty="0"/>
          </a:p>
          <a:p>
            <a:endParaRPr kumimoji="1" lang="zh-CN" altLang="en-US" dirty="0"/>
          </a:p>
        </p:txBody>
      </p:sp>
      <p:sp>
        <p:nvSpPr>
          <p:cNvPr id="2" name="标题 1">
            <a:extLst>
              <a:ext uri="{FF2B5EF4-FFF2-40B4-BE49-F238E27FC236}">
                <a16:creationId xmlns:a16="http://schemas.microsoft.com/office/drawing/2014/main" id="{611064F5-6C00-4622-9C58-2D79C66FFB1D}"/>
              </a:ext>
            </a:extLst>
          </p:cNvPr>
          <p:cNvSpPr>
            <a:spLocks noGrp="1"/>
          </p:cNvSpPr>
          <p:nvPr>
            <p:ph type="title"/>
          </p:nvPr>
        </p:nvSpPr>
        <p:spPr>
          <a:xfrm>
            <a:off x="1307507" y="365126"/>
            <a:ext cx="8289793" cy="879086"/>
          </a:xfrm>
        </p:spPr>
        <p:txBody>
          <a:bodyPr>
            <a:normAutofit fontScale="90000"/>
          </a:bodyPr>
          <a:lstStyle/>
          <a:p>
            <a:r>
              <a:rPr lang="zh-CN" altLang="en-US" dirty="0"/>
              <a:t>攻击</a:t>
            </a:r>
            <a:r>
              <a:rPr lang="en-US" altLang="zh-CN" dirty="0"/>
              <a:t>II</a:t>
            </a:r>
            <a:r>
              <a:rPr lang="zh-CN" altLang="en-US" dirty="0"/>
              <a:t> </a:t>
            </a:r>
            <a:r>
              <a:rPr lang="en-US" altLang="zh-CN" dirty="0"/>
              <a:t>– </a:t>
            </a:r>
            <a:r>
              <a:rPr lang="zh-CN" altLang="en-US" dirty="0"/>
              <a:t>劫持被攻击主机的网关（选讲）</a:t>
            </a:r>
          </a:p>
        </p:txBody>
      </p:sp>
      <p:pic>
        <p:nvPicPr>
          <p:cNvPr id="5" name="图片 4">
            <a:extLst>
              <a:ext uri="{FF2B5EF4-FFF2-40B4-BE49-F238E27FC236}">
                <a16:creationId xmlns:a16="http://schemas.microsoft.com/office/drawing/2014/main" id="{C910D475-DB9F-4258-92E6-F881B72EBDED}"/>
              </a:ext>
            </a:extLst>
          </p:cNvPr>
          <p:cNvPicPr>
            <a:picLocks noChangeAspect="1"/>
          </p:cNvPicPr>
          <p:nvPr/>
        </p:nvPicPr>
        <p:blipFill rotWithShape="1">
          <a:blip r:embed="rId3">
            <a:duotone>
              <a:schemeClr val="accent5">
                <a:shade val="45000"/>
                <a:satMod val="135000"/>
              </a:schemeClr>
              <a:prstClr val="white"/>
            </a:duotone>
          </a:blip>
          <a:srcRect l="5846" t="4793" r="4377" b="4995"/>
          <a:stretch/>
        </p:blipFill>
        <p:spPr>
          <a:xfrm>
            <a:off x="2514664" y="2341180"/>
            <a:ext cx="654051" cy="591093"/>
          </a:xfrm>
          <a:prstGeom prst="rect">
            <a:avLst/>
          </a:prstGeom>
        </p:spPr>
      </p:pic>
      <p:pic>
        <p:nvPicPr>
          <p:cNvPr id="6" name="Picture 246" descr="jisuanji">
            <a:extLst>
              <a:ext uri="{FF2B5EF4-FFF2-40B4-BE49-F238E27FC236}">
                <a16:creationId xmlns:a16="http://schemas.microsoft.com/office/drawing/2014/main" id="{CC8F3F1C-3537-4756-A09E-B25DCE6845D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50625" y="307786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46" descr="jisuanji">
            <a:extLst>
              <a:ext uri="{FF2B5EF4-FFF2-40B4-BE49-F238E27FC236}">
                <a16:creationId xmlns:a16="http://schemas.microsoft.com/office/drawing/2014/main" id="{BBAF1D37-7DA4-4BF1-9FAB-7EBFEAC13D5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75009" y="307786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53EE48CB-7CCE-4EFB-98B5-B373CD6968E5}"/>
              </a:ext>
            </a:extLst>
          </p:cNvPr>
          <p:cNvCxnSpPr>
            <a:cxnSpLocks/>
            <a:endCxn id="5" idx="1"/>
          </p:cNvCxnSpPr>
          <p:nvPr/>
        </p:nvCxnSpPr>
        <p:spPr>
          <a:xfrm flipV="1">
            <a:off x="1613266" y="2636727"/>
            <a:ext cx="901398" cy="4411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93441A7-2FDA-4EC7-B246-90A01D3A0C22}"/>
              </a:ext>
            </a:extLst>
          </p:cNvPr>
          <p:cNvSpPr txBox="1"/>
          <p:nvPr/>
        </p:nvSpPr>
        <p:spPr>
          <a:xfrm>
            <a:off x="3777094" y="3621087"/>
            <a:ext cx="1871096" cy="369332"/>
          </a:xfrm>
          <a:prstGeom prst="rect">
            <a:avLst/>
          </a:prstGeom>
          <a:noFill/>
        </p:spPr>
        <p:txBody>
          <a:bodyPr wrap="square">
            <a:spAutoFit/>
          </a:bodyPr>
          <a:lstStyle/>
          <a:p>
            <a:r>
              <a:rPr kumimoji="1" lang="zh-CN" altLang="en-US" b="1" dirty="0">
                <a:solidFill>
                  <a:srgbClr val="5B307E"/>
                </a:solidFill>
              </a:rPr>
              <a:t>主机</a:t>
            </a:r>
            <a:r>
              <a:rPr kumimoji="1" lang="en-US" altLang="zh-CN" b="1" dirty="0">
                <a:solidFill>
                  <a:srgbClr val="5B307E"/>
                </a:solidFill>
              </a:rPr>
              <a:t>3</a:t>
            </a:r>
            <a:r>
              <a:rPr kumimoji="1" lang="zh-CN" altLang="en-US" b="1" dirty="0">
                <a:solidFill>
                  <a:srgbClr val="5B307E"/>
                </a:solidFill>
              </a:rPr>
              <a:t>（攻击者）</a:t>
            </a:r>
            <a:endParaRPr lang="zh-CN" altLang="en-US" b="1" dirty="0">
              <a:solidFill>
                <a:srgbClr val="5B307E"/>
              </a:solidFill>
            </a:endParaRPr>
          </a:p>
        </p:txBody>
      </p:sp>
      <p:sp>
        <p:nvSpPr>
          <p:cNvPr id="10" name="文本框 9">
            <a:extLst>
              <a:ext uri="{FF2B5EF4-FFF2-40B4-BE49-F238E27FC236}">
                <a16:creationId xmlns:a16="http://schemas.microsoft.com/office/drawing/2014/main" id="{F36C168D-F2B9-45DC-9616-17B38C523A7A}"/>
              </a:ext>
            </a:extLst>
          </p:cNvPr>
          <p:cNvSpPr txBox="1"/>
          <p:nvPr/>
        </p:nvSpPr>
        <p:spPr>
          <a:xfrm>
            <a:off x="1002639" y="3643415"/>
            <a:ext cx="851424" cy="369332"/>
          </a:xfrm>
          <a:prstGeom prst="rect">
            <a:avLst/>
          </a:prstGeom>
          <a:noFill/>
        </p:spPr>
        <p:txBody>
          <a:bodyPr wrap="square">
            <a:spAutoFit/>
          </a:bodyPr>
          <a:lstStyle/>
          <a:p>
            <a:r>
              <a:rPr kumimoji="1" lang="zh-CN" altLang="en-US" b="1" dirty="0"/>
              <a:t>主机</a:t>
            </a:r>
            <a:r>
              <a:rPr kumimoji="1" lang="en-US" altLang="zh-CN" b="1" dirty="0"/>
              <a:t>1</a:t>
            </a:r>
            <a:endParaRPr lang="zh-CN" altLang="en-US" b="1" dirty="0"/>
          </a:p>
        </p:txBody>
      </p:sp>
      <p:cxnSp>
        <p:nvCxnSpPr>
          <p:cNvPr id="11" name="直接连接符 10">
            <a:extLst>
              <a:ext uri="{FF2B5EF4-FFF2-40B4-BE49-F238E27FC236}">
                <a16:creationId xmlns:a16="http://schemas.microsoft.com/office/drawing/2014/main" id="{4773DA13-1A95-41DB-9152-4E42F5EB19FE}"/>
              </a:ext>
            </a:extLst>
          </p:cNvPr>
          <p:cNvCxnSpPr>
            <a:cxnSpLocks/>
          </p:cNvCxnSpPr>
          <p:nvPr/>
        </p:nvCxnSpPr>
        <p:spPr>
          <a:xfrm>
            <a:off x="3168715" y="2636727"/>
            <a:ext cx="1036810" cy="4411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2" name="Picture 246" descr="jisuanji">
            <a:extLst>
              <a:ext uri="{FF2B5EF4-FFF2-40B4-BE49-F238E27FC236}">
                <a16:creationId xmlns:a16="http://schemas.microsoft.com/office/drawing/2014/main" id="{607B94EA-514F-4F51-89AB-B2D08E8E7ED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72873" y="3065005"/>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F5675E9F-C249-43C4-8107-36234AE7654A}"/>
              </a:ext>
            </a:extLst>
          </p:cNvPr>
          <p:cNvSpPr txBox="1"/>
          <p:nvPr/>
        </p:nvSpPr>
        <p:spPr>
          <a:xfrm>
            <a:off x="2424887" y="3630553"/>
            <a:ext cx="851424" cy="369332"/>
          </a:xfrm>
          <a:prstGeom prst="rect">
            <a:avLst/>
          </a:prstGeom>
          <a:noFill/>
        </p:spPr>
        <p:txBody>
          <a:bodyPr wrap="square">
            <a:spAutoFit/>
          </a:bodyPr>
          <a:lstStyle/>
          <a:p>
            <a:r>
              <a:rPr kumimoji="1" lang="zh-CN" altLang="en-US" b="1" dirty="0"/>
              <a:t>主机</a:t>
            </a:r>
            <a:r>
              <a:rPr kumimoji="1" lang="en-US" altLang="zh-CN" b="1" dirty="0"/>
              <a:t>2</a:t>
            </a:r>
            <a:endParaRPr lang="zh-CN" altLang="en-US" b="1" dirty="0"/>
          </a:p>
        </p:txBody>
      </p:sp>
      <p:cxnSp>
        <p:nvCxnSpPr>
          <p:cNvPr id="16" name="直接连接符 15">
            <a:extLst>
              <a:ext uri="{FF2B5EF4-FFF2-40B4-BE49-F238E27FC236}">
                <a16:creationId xmlns:a16="http://schemas.microsoft.com/office/drawing/2014/main" id="{C4351F70-C23F-4A00-B691-4839C92BF591}"/>
              </a:ext>
            </a:extLst>
          </p:cNvPr>
          <p:cNvCxnSpPr>
            <a:cxnSpLocks/>
            <a:stCxn id="12" idx="0"/>
            <a:endCxn id="5" idx="2"/>
          </p:cNvCxnSpPr>
          <p:nvPr/>
        </p:nvCxnSpPr>
        <p:spPr>
          <a:xfrm flipV="1">
            <a:off x="2841690" y="2932273"/>
            <a:ext cx="0" cy="132732"/>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23" name="表格 23">
            <a:extLst>
              <a:ext uri="{FF2B5EF4-FFF2-40B4-BE49-F238E27FC236}">
                <a16:creationId xmlns:a16="http://schemas.microsoft.com/office/drawing/2014/main" id="{5302F49F-A151-4E1C-B607-1F04BF389C86}"/>
              </a:ext>
            </a:extLst>
          </p:cNvPr>
          <p:cNvGraphicFramePr>
            <a:graphicFrameLocks noGrp="1"/>
          </p:cNvGraphicFramePr>
          <p:nvPr>
            <p:extLst>
              <p:ext uri="{D42A27DB-BD31-4B8C-83A1-F6EECF244321}">
                <p14:modId xmlns:p14="http://schemas.microsoft.com/office/powerpoint/2010/main" val="3644960194"/>
              </p:ext>
            </p:extLst>
          </p:nvPr>
        </p:nvGraphicFramePr>
        <p:xfrm>
          <a:off x="329120" y="4012747"/>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graphicFrame>
        <p:nvGraphicFramePr>
          <p:cNvPr id="24" name="表格 23">
            <a:extLst>
              <a:ext uri="{FF2B5EF4-FFF2-40B4-BE49-F238E27FC236}">
                <a16:creationId xmlns:a16="http://schemas.microsoft.com/office/drawing/2014/main" id="{A08AF304-0537-4F90-8403-F869E3AF6273}"/>
              </a:ext>
            </a:extLst>
          </p:cNvPr>
          <p:cNvGraphicFramePr>
            <a:graphicFrameLocks noGrp="1"/>
          </p:cNvGraphicFramePr>
          <p:nvPr/>
        </p:nvGraphicFramePr>
        <p:xfrm>
          <a:off x="2076404" y="4027800"/>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graphicFrame>
        <p:nvGraphicFramePr>
          <p:cNvPr id="25" name="表格 24">
            <a:extLst>
              <a:ext uri="{FF2B5EF4-FFF2-40B4-BE49-F238E27FC236}">
                <a16:creationId xmlns:a16="http://schemas.microsoft.com/office/drawing/2014/main" id="{CCD19AE2-A9A3-465E-88F4-2F80DCCEB5B9}"/>
              </a:ext>
            </a:extLst>
          </p:cNvPr>
          <p:cNvGraphicFramePr>
            <a:graphicFrameLocks noGrp="1"/>
          </p:cNvGraphicFramePr>
          <p:nvPr/>
        </p:nvGraphicFramePr>
        <p:xfrm>
          <a:off x="3823688" y="4027800"/>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sp>
        <p:nvSpPr>
          <p:cNvPr id="28" name="任意多边形: 形状 27">
            <a:extLst>
              <a:ext uri="{FF2B5EF4-FFF2-40B4-BE49-F238E27FC236}">
                <a16:creationId xmlns:a16="http://schemas.microsoft.com/office/drawing/2014/main" id="{262413BB-8E0D-4B1B-9FBD-BCE1EE2C4139}"/>
              </a:ext>
            </a:extLst>
          </p:cNvPr>
          <p:cNvSpPr/>
          <p:nvPr/>
        </p:nvSpPr>
        <p:spPr>
          <a:xfrm>
            <a:off x="3107430" y="3013778"/>
            <a:ext cx="960717" cy="306859"/>
          </a:xfrm>
          <a:custGeom>
            <a:avLst/>
            <a:gdLst>
              <a:gd name="connsiteX0" fmla="*/ 960717 w 960717"/>
              <a:gd name="connsiteY0" fmla="*/ 289256 h 306859"/>
              <a:gd name="connsiteX1" fmla="*/ 130292 w 960717"/>
              <a:gd name="connsiteY1" fmla="*/ 7 h 306859"/>
              <a:gd name="connsiteX2" fmla="*/ 8994 w 960717"/>
              <a:gd name="connsiteY2" fmla="*/ 279925 h 306859"/>
              <a:gd name="connsiteX3" fmla="*/ 18325 w 960717"/>
              <a:gd name="connsiteY3" fmla="*/ 279925 h 306859"/>
            </a:gdLst>
            <a:ahLst/>
            <a:cxnLst>
              <a:cxn ang="0">
                <a:pos x="connsiteX0" y="connsiteY0"/>
              </a:cxn>
              <a:cxn ang="0">
                <a:pos x="connsiteX1" y="connsiteY1"/>
              </a:cxn>
              <a:cxn ang="0">
                <a:pos x="connsiteX2" y="connsiteY2"/>
              </a:cxn>
              <a:cxn ang="0">
                <a:pos x="connsiteX3" y="connsiteY3"/>
              </a:cxn>
            </a:cxnLst>
            <a:rect l="l" t="t" r="r" b="b"/>
            <a:pathLst>
              <a:path w="960717" h="306859">
                <a:moveTo>
                  <a:pt x="960717" y="289256"/>
                </a:moveTo>
                <a:cubicBezTo>
                  <a:pt x="624814" y="145409"/>
                  <a:pt x="288912" y="1562"/>
                  <a:pt x="130292" y="7"/>
                </a:cubicBezTo>
                <a:cubicBezTo>
                  <a:pt x="-28328" y="-1548"/>
                  <a:pt x="27655" y="233272"/>
                  <a:pt x="8994" y="279925"/>
                </a:cubicBezTo>
                <a:cubicBezTo>
                  <a:pt x="-9667" y="326578"/>
                  <a:pt x="4329" y="303251"/>
                  <a:pt x="18325" y="279925"/>
                </a:cubicBezTo>
              </a:path>
            </a:pathLst>
          </a:custGeom>
          <a:noFill/>
          <a:ln w="38100">
            <a:solidFill>
              <a:schemeClr val="accent2">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88D17742-40F4-48DC-9CE5-0BB6C08F85DD}"/>
              </a:ext>
            </a:extLst>
          </p:cNvPr>
          <p:cNvSpPr txBox="1"/>
          <p:nvPr/>
        </p:nvSpPr>
        <p:spPr>
          <a:xfrm>
            <a:off x="431815" y="3052955"/>
            <a:ext cx="739144" cy="646331"/>
          </a:xfrm>
          <a:prstGeom prst="rect">
            <a:avLst/>
          </a:prstGeom>
          <a:noFill/>
        </p:spPr>
        <p:txBody>
          <a:bodyPr wrap="square">
            <a:spAutoFit/>
          </a:bodyPr>
          <a:lstStyle/>
          <a:p>
            <a:r>
              <a:rPr lang="en-US" altLang="zh-CN" b="1" dirty="0">
                <a:latin typeface="Arial Narrow" panose="020B0606020202030204" pitchFamily="34" charset="0"/>
              </a:rPr>
              <a:t>IP1</a:t>
            </a:r>
          </a:p>
          <a:p>
            <a:r>
              <a:rPr lang="en-US" altLang="zh-CN" b="1" dirty="0">
                <a:latin typeface="Arial Narrow" panose="020B0606020202030204" pitchFamily="34" charset="0"/>
              </a:rPr>
              <a:t>MAC1</a:t>
            </a:r>
            <a:endParaRPr lang="zh-CN" altLang="en-US" b="1" dirty="0">
              <a:latin typeface="Arial Narrow" panose="020B0606020202030204" pitchFamily="34" charset="0"/>
            </a:endParaRPr>
          </a:p>
        </p:txBody>
      </p:sp>
      <p:sp>
        <p:nvSpPr>
          <p:cNvPr id="31" name="文本框 30">
            <a:extLst>
              <a:ext uri="{FF2B5EF4-FFF2-40B4-BE49-F238E27FC236}">
                <a16:creationId xmlns:a16="http://schemas.microsoft.com/office/drawing/2014/main" id="{8878E7BD-A08B-403C-ABA6-3D34C4AC26F7}"/>
              </a:ext>
            </a:extLst>
          </p:cNvPr>
          <p:cNvSpPr txBox="1"/>
          <p:nvPr/>
        </p:nvSpPr>
        <p:spPr>
          <a:xfrm>
            <a:off x="1972737" y="3064617"/>
            <a:ext cx="739144" cy="646331"/>
          </a:xfrm>
          <a:prstGeom prst="rect">
            <a:avLst/>
          </a:prstGeom>
          <a:noFill/>
        </p:spPr>
        <p:txBody>
          <a:bodyPr wrap="square">
            <a:spAutoFit/>
          </a:bodyPr>
          <a:lstStyle/>
          <a:p>
            <a:r>
              <a:rPr lang="en-US" altLang="zh-CN" b="1" dirty="0">
                <a:latin typeface="Arial Narrow" panose="020B0606020202030204" pitchFamily="34" charset="0"/>
              </a:rPr>
              <a:t>IP2</a:t>
            </a:r>
          </a:p>
          <a:p>
            <a:r>
              <a:rPr lang="en-US" altLang="zh-CN" b="1" dirty="0">
                <a:latin typeface="Arial Narrow" panose="020B0606020202030204" pitchFamily="34" charset="0"/>
              </a:rPr>
              <a:t>MAC2</a:t>
            </a:r>
            <a:endParaRPr lang="zh-CN" altLang="en-US" b="1" dirty="0">
              <a:latin typeface="Arial Narrow" panose="020B0606020202030204" pitchFamily="34" charset="0"/>
            </a:endParaRPr>
          </a:p>
        </p:txBody>
      </p:sp>
      <p:sp>
        <p:nvSpPr>
          <p:cNvPr id="32" name="文本框 31">
            <a:extLst>
              <a:ext uri="{FF2B5EF4-FFF2-40B4-BE49-F238E27FC236}">
                <a16:creationId xmlns:a16="http://schemas.microsoft.com/office/drawing/2014/main" id="{3FCE1C77-7645-4950-8521-F4ED444E147E}"/>
              </a:ext>
            </a:extLst>
          </p:cNvPr>
          <p:cNvSpPr txBox="1"/>
          <p:nvPr/>
        </p:nvSpPr>
        <p:spPr>
          <a:xfrm>
            <a:off x="4649622" y="3050292"/>
            <a:ext cx="739144" cy="646331"/>
          </a:xfrm>
          <a:prstGeom prst="rect">
            <a:avLst/>
          </a:prstGeom>
          <a:noFill/>
        </p:spPr>
        <p:txBody>
          <a:bodyPr wrap="square">
            <a:spAutoFit/>
          </a:bodyPr>
          <a:lstStyle/>
          <a:p>
            <a:r>
              <a:rPr lang="en-US" altLang="zh-CN" b="1" dirty="0">
                <a:latin typeface="Arial Narrow" panose="020B0606020202030204" pitchFamily="34" charset="0"/>
              </a:rPr>
              <a:t>IP3</a:t>
            </a:r>
          </a:p>
          <a:p>
            <a:r>
              <a:rPr lang="en-US" altLang="zh-CN" b="1" dirty="0">
                <a:latin typeface="Arial Narrow" panose="020B0606020202030204" pitchFamily="34" charset="0"/>
              </a:rPr>
              <a:t>MAC3</a:t>
            </a:r>
            <a:endParaRPr lang="zh-CN" altLang="en-US" b="1" dirty="0">
              <a:latin typeface="Arial Narrow" panose="020B0606020202030204" pitchFamily="34" charset="0"/>
            </a:endParaRPr>
          </a:p>
        </p:txBody>
      </p:sp>
      <p:sp>
        <p:nvSpPr>
          <p:cNvPr id="33" name="标注: 弯曲线形 32">
            <a:extLst>
              <a:ext uri="{FF2B5EF4-FFF2-40B4-BE49-F238E27FC236}">
                <a16:creationId xmlns:a16="http://schemas.microsoft.com/office/drawing/2014/main" id="{BCD52C9E-4398-49AA-A8B4-C4FB3C67D31C}"/>
              </a:ext>
            </a:extLst>
          </p:cNvPr>
          <p:cNvSpPr/>
          <p:nvPr/>
        </p:nvSpPr>
        <p:spPr>
          <a:xfrm>
            <a:off x="4040608" y="2306616"/>
            <a:ext cx="1607582" cy="476080"/>
          </a:xfrm>
          <a:prstGeom prst="borderCallout2">
            <a:avLst>
              <a:gd name="adj1" fmla="val 180991"/>
              <a:gd name="adj2" fmla="val -19158"/>
              <a:gd name="adj3" fmla="val 84647"/>
              <a:gd name="adj4" fmla="val -6734"/>
              <a:gd name="adj5" fmla="val 44510"/>
              <a:gd name="adj6" fmla="val -1584"/>
            </a:avLst>
          </a:prstGeom>
          <a:no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我的地址</a:t>
            </a:r>
            <a:r>
              <a:rPr lang="en-US" altLang="zh-CN" sz="1200" b="1" dirty="0">
                <a:solidFill>
                  <a:srgbClr val="FF0000"/>
                </a:solidFill>
              </a:rPr>
              <a:t>IPX</a:t>
            </a:r>
            <a:r>
              <a:rPr lang="zh-CN" altLang="en-US" sz="1200" b="1" dirty="0">
                <a:solidFill>
                  <a:schemeClr val="tx1"/>
                </a:solidFill>
              </a:rPr>
              <a:t>，</a:t>
            </a:r>
            <a:r>
              <a:rPr lang="en-US" altLang="zh-CN" sz="1200" b="1" dirty="0">
                <a:solidFill>
                  <a:srgbClr val="FF0000"/>
                </a:solidFill>
              </a:rPr>
              <a:t>MAC3</a:t>
            </a:r>
            <a:endParaRPr lang="zh-CN" altLang="en-US" sz="1200" b="1" dirty="0">
              <a:solidFill>
                <a:srgbClr val="FF0000"/>
              </a:solidFill>
            </a:endParaRPr>
          </a:p>
        </p:txBody>
      </p:sp>
      <p:pic>
        <p:nvPicPr>
          <p:cNvPr id="34" name="图片 33">
            <a:extLst>
              <a:ext uri="{FF2B5EF4-FFF2-40B4-BE49-F238E27FC236}">
                <a16:creationId xmlns:a16="http://schemas.microsoft.com/office/drawing/2014/main" id="{62BA6C56-0AB7-4086-92C3-40C2AC82D8B3}"/>
              </a:ext>
            </a:extLst>
          </p:cNvPr>
          <p:cNvPicPr>
            <a:picLocks noChangeAspect="1"/>
          </p:cNvPicPr>
          <p:nvPr/>
        </p:nvPicPr>
        <p:blipFill rotWithShape="1">
          <a:blip r:embed="rId3">
            <a:duotone>
              <a:schemeClr val="accent5">
                <a:shade val="45000"/>
                <a:satMod val="135000"/>
              </a:schemeClr>
              <a:prstClr val="white"/>
            </a:duotone>
          </a:blip>
          <a:srcRect l="5846" t="4793" r="4377" b="4995"/>
          <a:stretch/>
        </p:blipFill>
        <p:spPr>
          <a:xfrm>
            <a:off x="8440677" y="2366972"/>
            <a:ext cx="654051" cy="591093"/>
          </a:xfrm>
          <a:prstGeom prst="rect">
            <a:avLst/>
          </a:prstGeom>
        </p:spPr>
      </p:pic>
      <p:pic>
        <p:nvPicPr>
          <p:cNvPr id="35" name="Picture 246" descr="jisuanji">
            <a:extLst>
              <a:ext uri="{FF2B5EF4-FFF2-40B4-BE49-F238E27FC236}">
                <a16:creationId xmlns:a16="http://schemas.microsoft.com/office/drawing/2014/main" id="{0137F9F0-4DB3-4E25-A34D-CF7DF3B881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76638" y="3103659"/>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46" descr="jisuanji">
            <a:extLst>
              <a:ext uri="{FF2B5EF4-FFF2-40B4-BE49-F238E27FC236}">
                <a16:creationId xmlns:a16="http://schemas.microsoft.com/office/drawing/2014/main" id="{3D0F44B0-894F-423A-A894-297974D98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101022" y="3103659"/>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直接连接符 36">
            <a:extLst>
              <a:ext uri="{FF2B5EF4-FFF2-40B4-BE49-F238E27FC236}">
                <a16:creationId xmlns:a16="http://schemas.microsoft.com/office/drawing/2014/main" id="{C22D0B08-82BF-4AE3-A5F4-6D5FB97AD25B}"/>
              </a:ext>
            </a:extLst>
          </p:cNvPr>
          <p:cNvCxnSpPr>
            <a:cxnSpLocks/>
            <a:endCxn id="34" idx="1"/>
          </p:cNvCxnSpPr>
          <p:nvPr/>
        </p:nvCxnSpPr>
        <p:spPr>
          <a:xfrm flipV="1">
            <a:off x="7539279" y="2662519"/>
            <a:ext cx="901398" cy="4411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4BB8B04F-5AF0-4E8B-BC5B-E7F35F10AA33}"/>
              </a:ext>
            </a:extLst>
          </p:cNvPr>
          <p:cNvSpPr txBox="1"/>
          <p:nvPr/>
        </p:nvSpPr>
        <p:spPr>
          <a:xfrm>
            <a:off x="9703107" y="3646879"/>
            <a:ext cx="1871096" cy="369332"/>
          </a:xfrm>
          <a:prstGeom prst="rect">
            <a:avLst/>
          </a:prstGeom>
          <a:noFill/>
        </p:spPr>
        <p:txBody>
          <a:bodyPr wrap="square">
            <a:spAutoFit/>
          </a:bodyPr>
          <a:lstStyle/>
          <a:p>
            <a:r>
              <a:rPr kumimoji="1" lang="zh-CN" altLang="en-US" b="1" dirty="0">
                <a:solidFill>
                  <a:srgbClr val="5B307E"/>
                </a:solidFill>
              </a:rPr>
              <a:t>主机</a:t>
            </a:r>
            <a:r>
              <a:rPr kumimoji="1" lang="en-US" altLang="zh-CN" b="1" dirty="0">
                <a:solidFill>
                  <a:srgbClr val="5B307E"/>
                </a:solidFill>
              </a:rPr>
              <a:t>3</a:t>
            </a:r>
            <a:r>
              <a:rPr kumimoji="1" lang="zh-CN" altLang="en-US" b="1" dirty="0">
                <a:solidFill>
                  <a:srgbClr val="5B307E"/>
                </a:solidFill>
              </a:rPr>
              <a:t>（攻击者）</a:t>
            </a:r>
            <a:endParaRPr lang="zh-CN" altLang="en-US" b="1" dirty="0">
              <a:solidFill>
                <a:srgbClr val="5B307E"/>
              </a:solidFill>
            </a:endParaRPr>
          </a:p>
        </p:txBody>
      </p:sp>
      <p:sp>
        <p:nvSpPr>
          <p:cNvPr id="39" name="文本框 38">
            <a:extLst>
              <a:ext uri="{FF2B5EF4-FFF2-40B4-BE49-F238E27FC236}">
                <a16:creationId xmlns:a16="http://schemas.microsoft.com/office/drawing/2014/main" id="{98B25A72-0D91-4BBB-AA99-84948347397F}"/>
              </a:ext>
            </a:extLst>
          </p:cNvPr>
          <p:cNvSpPr txBox="1"/>
          <p:nvPr/>
        </p:nvSpPr>
        <p:spPr>
          <a:xfrm>
            <a:off x="6928652" y="3669207"/>
            <a:ext cx="851424" cy="369332"/>
          </a:xfrm>
          <a:prstGeom prst="rect">
            <a:avLst/>
          </a:prstGeom>
          <a:noFill/>
        </p:spPr>
        <p:txBody>
          <a:bodyPr wrap="square">
            <a:spAutoFit/>
          </a:bodyPr>
          <a:lstStyle/>
          <a:p>
            <a:r>
              <a:rPr kumimoji="1" lang="zh-CN" altLang="en-US" b="1" dirty="0"/>
              <a:t>主机</a:t>
            </a:r>
            <a:r>
              <a:rPr kumimoji="1" lang="en-US" altLang="zh-CN" b="1" dirty="0"/>
              <a:t>1</a:t>
            </a:r>
            <a:endParaRPr lang="zh-CN" altLang="en-US" b="1" dirty="0"/>
          </a:p>
        </p:txBody>
      </p:sp>
      <p:cxnSp>
        <p:nvCxnSpPr>
          <p:cNvPr id="40" name="直接连接符 39">
            <a:extLst>
              <a:ext uri="{FF2B5EF4-FFF2-40B4-BE49-F238E27FC236}">
                <a16:creationId xmlns:a16="http://schemas.microsoft.com/office/drawing/2014/main" id="{3B7F78C8-72A2-4FE9-923E-CC4CA0CD5BBC}"/>
              </a:ext>
            </a:extLst>
          </p:cNvPr>
          <p:cNvCxnSpPr>
            <a:cxnSpLocks/>
          </p:cNvCxnSpPr>
          <p:nvPr/>
        </p:nvCxnSpPr>
        <p:spPr>
          <a:xfrm>
            <a:off x="9094728" y="2662519"/>
            <a:ext cx="1036810" cy="4411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1" name="Picture 246" descr="jisuanji">
            <a:extLst>
              <a:ext uri="{FF2B5EF4-FFF2-40B4-BE49-F238E27FC236}">
                <a16:creationId xmlns:a16="http://schemas.microsoft.com/office/drawing/2014/main" id="{95CE4692-8632-4D13-B15E-69DA11223E1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498886" y="309079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文本框 41">
            <a:extLst>
              <a:ext uri="{FF2B5EF4-FFF2-40B4-BE49-F238E27FC236}">
                <a16:creationId xmlns:a16="http://schemas.microsoft.com/office/drawing/2014/main" id="{02D0682C-DD8A-48DC-9553-D088C11F514A}"/>
              </a:ext>
            </a:extLst>
          </p:cNvPr>
          <p:cNvSpPr txBox="1"/>
          <p:nvPr/>
        </p:nvSpPr>
        <p:spPr>
          <a:xfrm>
            <a:off x="8350900" y="3656345"/>
            <a:ext cx="851424" cy="369332"/>
          </a:xfrm>
          <a:prstGeom prst="rect">
            <a:avLst/>
          </a:prstGeom>
          <a:noFill/>
        </p:spPr>
        <p:txBody>
          <a:bodyPr wrap="square">
            <a:spAutoFit/>
          </a:bodyPr>
          <a:lstStyle/>
          <a:p>
            <a:r>
              <a:rPr kumimoji="1" lang="zh-CN" altLang="en-US" b="1" dirty="0"/>
              <a:t>主机</a:t>
            </a:r>
            <a:r>
              <a:rPr kumimoji="1" lang="en-US" altLang="zh-CN" b="1" dirty="0"/>
              <a:t>2</a:t>
            </a:r>
            <a:endParaRPr lang="zh-CN" altLang="en-US" b="1" dirty="0"/>
          </a:p>
        </p:txBody>
      </p:sp>
      <p:cxnSp>
        <p:nvCxnSpPr>
          <p:cNvPr id="43" name="直接连接符 42">
            <a:extLst>
              <a:ext uri="{FF2B5EF4-FFF2-40B4-BE49-F238E27FC236}">
                <a16:creationId xmlns:a16="http://schemas.microsoft.com/office/drawing/2014/main" id="{B7423200-F660-4387-9050-A434D288F95A}"/>
              </a:ext>
            </a:extLst>
          </p:cNvPr>
          <p:cNvCxnSpPr>
            <a:cxnSpLocks/>
            <a:stCxn id="41" idx="0"/>
            <a:endCxn id="34" idx="2"/>
          </p:cNvCxnSpPr>
          <p:nvPr/>
        </p:nvCxnSpPr>
        <p:spPr>
          <a:xfrm flipV="1">
            <a:off x="8767703" y="2958065"/>
            <a:ext cx="0" cy="132732"/>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44" name="表格 23">
            <a:extLst>
              <a:ext uri="{FF2B5EF4-FFF2-40B4-BE49-F238E27FC236}">
                <a16:creationId xmlns:a16="http://schemas.microsoft.com/office/drawing/2014/main" id="{430FC130-E045-435F-BE43-8647F7B5F705}"/>
              </a:ext>
            </a:extLst>
          </p:cNvPr>
          <p:cNvGraphicFramePr>
            <a:graphicFrameLocks noGrp="1"/>
          </p:cNvGraphicFramePr>
          <p:nvPr>
            <p:extLst>
              <p:ext uri="{D42A27DB-BD31-4B8C-83A1-F6EECF244321}">
                <p14:modId xmlns:p14="http://schemas.microsoft.com/office/powerpoint/2010/main" val="3192444157"/>
              </p:ext>
            </p:extLst>
          </p:nvPr>
        </p:nvGraphicFramePr>
        <p:xfrm>
          <a:off x="6255133" y="4038539"/>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1800" b="1" kern="1200" dirty="0">
                          <a:solidFill>
                            <a:schemeClr val="tx1"/>
                          </a:solidFill>
                          <a:latin typeface="Arial Narrow" panose="020B0606020202030204" pitchFamily="34" charset="0"/>
                          <a:ea typeface="+mn-ea"/>
                          <a:cs typeface="+mn-cs"/>
                        </a:rPr>
                        <a:t>MAC2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graphicFrame>
        <p:nvGraphicFramePr>
          <p:cNvPr id="45" name="表格 44">
            <a:extLst>
              <a:ext uri="{FF2B5EF4-FFF2-40B4-BE49-F238E27FC236}">
                <a16:creationId xmlns:a16="http://schemas.microsoft.com/office/drawing/2014/main" id="{6091AC28-74B7-409E-A84B-3FB0274EBD7F}"/>
              </a:ext>
            </a:extLst>
          </p:cNvPr>
          <p:cNvGraphicFramePr>
            <a:graphicFrameLocks noGrp="1"/>
          </p:cNvGraphicFramePr>
          <p:nvPr>
            <p:extLst>
              <p:ext uri="{D42A27DB-BD31-4B8C-83A1-F6EECF244321}">
                <p14:modId xmlns:p14="http://schemas.microsoft.com/office/powerpoint/2010/main" val="2768877372"/>
              </p:ext>
            </p:extLst>
          </p:nvPr>
        </p:nvGraphicFramePr>
        <p:xfrm>
          <a:off x="8002417" y="4053592"/>
          <a:ext cx="1594884" cy="137160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r h="359950">
                <a:tc>
                  <a:txBody>
                    <a:bodyPr/>
                    <a:lstStyle/>
                    <a:p>
                      <a:pPr algn="ctr"/>
                      <a:r>
                        <a:rPr lang="en-US" altLang="zh-CN" b="1" dirty="0">
                          <a:solidFill>
                            <a:schemeClr val="bg1"/>
                          </a:solidFill>
                          <a:latin typeface="Arial Narrow" panose="020B0606020202030204" pitchFamily="34" charset="0"/>
                        </a:rPr>
                        <a:t>IPX</a:t>
                      </a:r>
                      <a:endParaRPr lang="zh-CN" altLang="en-US" b="1" dirty="0">
                        <a:solidFill>
                          <a:schemeClr val="bg1"/>
                        </a:solidFill>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bg1"/>
                          </a:solidFill>
                          <a:latin typeface="Arial Narrow" panose="020B0606020202030204" pitchFamily="34" charset="0"/>
                        </a:rPr>
                        <a:t>MAC3</a:t>
                      </a:r>
                      <a:endParaRPr lang="zh-CN" altLang="en-US" b="1" dirty="0">
                        <a:solidFill>
                          <a:schemeClr val="bg1"/>
                        </a:solidFill>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127557254"/>
                  </a:ext>
                </a:extLst>
              </a:tr>
            </a:tbl>
          </a:graphicData>
        </a:graphic>
      </p:graphicFrame>
      <p:graphicFrame>
        <p:nvGraphicFramePr>
          <p:cNvPr id="46" name="表格 45">
            <a:extLst>
              <a:ext uri="{FF2B5EF4-FFF2-40B4-BE49-F238E27FC236}">
                <a16:creationId xmlns:a16="http://schemas.microsoft.com/office/drawing/2014/main" id="{F4F07C00-126D-41A6-B807-DB431C5117CB}"/>
              </a:ext>
            </a:extLst>
          </p:cNvPr>
          <p:cNvGraphicFramePr>
            <a:graphicFrameLocks noGrp="1"/>
          </p:cNvGraphicFramePr>
          <p:nvPr/>
        </p:nvGraphicFramePr>
        <p:xfrm>
          <a:off x="9749701" y="4053592"/>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sp>
        <p:nvSpPr>
          <p:cNvPr id="48" name="任意多边形: 形状 47">
            <a:extLst>
              <a:ext uri="{FF2B5EF4-FFF2-40B4-BE49-F238E27FC236}">
                <a16:creationId xmlns:a16="http://schemas.microsoft.com/office/drawing/2014/main" id="{427D3881-5D35-49B7-A0F1-E1DCCCCDA65D}"/>
              </a:ext>
            </a:extLst>
          </p:cNvPr>
          <p:cNvSpPr/>
          <p:nvPr/>
        </p:nvSpPr>
        <p:spPr>
          <a:xfrm>
            <a:off x="9088412" y="3170129"/>
            <a:ext cx="960717" cy="250382"/>
          </a:xfrm>
          <a:custGeom>
            <a:avLst/>
            <a:gdLst>
              <a:gd name="connsiteX0" fmla="*/ 960717 w 960717"/>
              <a:gd name="connsiteY0" fmla="*/ 289256 h 306859"/>
              <a:gd name="connsiteX1" fmla="*/ 130292 w 960717"/>
              <a:gd name="connsiteY1" fmla="*/ 7 h 306859"/>
              <a:gd name="connsiteX2" fmla="*/ 8994 w 960717"/>
              <a:gd name="connsiteY2" fmla="*/ 279925 h 306859"/>
              <a:gd name="connsiteX3" fmla="*/ 18325 w 960717"/>
              <a:gd name="connsiteY3" fmla="*/ 279925 h 306859"/>
            </a:gdLst>
            <a:ahLst/>
            <a:cxnLst>
              <a:cxn ang="0">
                <a:pos x="connsiteX0" y="connsiteY0"/>
              </a:cxn>
              <a:cxn ang="0">
                <a:pos x="connsiteX1" y="connsiteY1"/>
              </a:cxn>
              <a:cxn ang="0">
                <a:pos x="connsiteX2" y="connsiteY2"/>
              </a:cxn>
              <a:cxn ang="0">
                <a:pos x="connsiteX3" y="connsiteY3"/>
              </a:cxn>
            </a:cxnLst>
            <a:rect l="l" t="t" r="r" b="b"/>
            <a:pathLst>
              <a:path w="960717" h="306859">
                <a:moveTo>
                  <a:pt x="960717" y="289256"/>
                </a:moveTo>
                <a:cubicBezTo>
                  <a:pt x="624814" y="145409"/>
                  <a:pt x="288912" y="1562"/>
                  <a:pt x="130292" y="7"/>
                </a:cubicBezTo>
                <a:cubicBezTo>
                  <a:pt x="-28328" y="-1548"/>
                  <a:pt x="27655" y="233272"/>
                  <a:pt x="8994" y="279925"/>
                </a:cubicBezTo>
                <a:cubicBezTo>
                  <a:pt x="-9667" y="326578"/>
                  <a:pt x="4329" y="303251"/>
                  <a:pt x="18325" y="279925"/>
                </a:cubicBezTo>
              </a:path>
            </a:pathLst>
          </a:custGeom>
          <a:noFill/>
          <a:ln w="38100">
            <a:solidFill>
              <a:schemeClr val="accent6">
                <a:lumMod val="50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6D20CF4C-30AE-482A-A54D-DD6BAE35ABA2}"/>
              </a:ext>
            </a:extLst>
          </p:cNvPr>
          <p:cNvSpPr txBox="1"/>
          <p:nvPr/>
        </p:nvSpPr>
        <p:spPr>
          <a:xfrm>
            <a:off x="6357828" y="3078747"/>
            <a:ext cx="739144" cy="646331"/>
          </a:xfrm>
          <a:prstGeom prst="rect">
            <a:avLst/>
          </a:prstGeom>
          <a:noFill/>
        </p:spPr>
        <p:txBody>
          <a:bodyPr wrap="square">
            <a:spAutoFit/>
          </a:bodyPr>
          <a:lstStyle/>
          <a:p>
            <a:r>
              <a:rPr lang="en-US" altLang="zh-CN" b="1" dirty="0">
                <a:latin typeface="Arial Narrow" panose="020B0606020202030204" pitchFamily="34" charset="0"/>
              </a:rPr>
              <a:t>IP1</a:t>
            </a:r>
          </a:p>
          <a:p>
            <a:r>
              <a:rPr lang="en-US" altLang="zh-CN" b="1" dirty="0">
                <a:latin typeface="Arial Narrow" panose="020B0606020202030204" pitchFamily="34" charset="0"/>
              </a:rPr>
              <a:t>MAC1</a:t>
            </a:r>
            <a:endParaRPr lang="zh-CN" altLang="en-US" b="1" dirty="0">
              <a:latin typeface="Arial Narrow" panose="020B0606020202030204" pitchFamily="34" charset="0"/>
            </a:endParaRPr>
          </a:p>
        </p:txBody>
      </p:sp>
      <p:sp>
        <p:nvSpPr>
          <p:cNvPr id="50" name="文本框 49">
            <a:extLst>
              <a:ext uri="{FF2B5EF4-FFF2-40B4-BE49-F238E27FC236}">
                <a16:creationId xmlns:a16="http://schemas.microsoft.com/office/drawing/2014/main" id="{8F8433C9-E66F-41ED-B345-C0FBE3EC2A48}"/>
              </a:ext>
            </a:extLst>
          </p:cNvPr>
          <p:cNvSpPr txBox="1"/>
          <p:nvPr/>
        </p:nvSpPr>
        <p:spPr>
          <a:xfrm>
            <a:off x="7898750" y="3090409"/>
            <a:ext cx="739144" cy="646331"/>
          </a:xfrm>
          <a:prstGeom prst="rect">
            <a:avLst/>
          </a:prstGeom>
          <a:noFill/>
        </p:spPr>
        <p:txBody>
          <a:bodyPr wrap="square">
            <a:spAutoFit/>
          </a:bodyPr>
          <a:lstStyle/>
          <a:p>
            <a:r>
              <a:rPr lang="en-US" altLang="zh-CN" b="1" dirty="0">
                <a:latin typeface="Arial Narrow" panose="020B0606020202030204" pitchFamily="34" charset="0"/>
              </a:rPr>
              <a:t>IP2</a:t>
            </a:r>
          </a:p>
          <a:p>
            <a:r>
              <a:rPr lang="en-US" altLang="zh-CN" b="1" dirty="0">
                <a:latin typeface="Arial Narrow" panose="020B0606020202030204" pitchFamily="34" charset="0"/>
              </a:rPr>
              <a:t>MAC2</a:t>
            </a:r>
            <a:endParaRPr lang="zh-CN" altLang="en-US" b="1" dirty="0">
              <a:latin typeface="Arial Narrow" panose="020B0606020202030204" pitchFamily="34" charset="0"/>
            </a:endParaRPr>
          </a:p>
        </p:txBody>
      </p:sp>
      <p:sp>
        <p:nvSpPr>
          <p:cNvPr id="51" name="文本框 50">
            <a:extLst>
              <a:ext uri="{FF2B5EF4-FFF2-40B4-BE49-F238E27FC236}">
                <a16:creationId xmlns:a16="http://schemas.microsoft.com/office/drawing/2014/main" id="{1CF06260-08EA-44E3-B9CD-DF6FD635FD5B}"/>
              </a:ext>
            </a:extLst>
          </p:cNvPr>
          <p:cNvSpPr txBox="1"/>
          <p:nvPr/>
        </p:nvSpPr>
        <p:spPr>
          <a:xfrm>
            <a:off x="10575635" y="3076084"/>
            <a:ext cx="739144" cy="646331"/>
          </a:xfrm>
          <a:prstGeom prst="rect">
            <a:avLst/>
          </a:prstGeom>
          <a:noFill/>
        </p:spPr>
        <p:txBody>
          <a:bodyPr wrap="square">
            <a:spAutoFit/>
          </a:bodyPr>
          <a:lstStyle/>
          <a:p>
            <a:r>
              <a:rPr lang="en-US" altLang="zh-CN" b="1" dirty="0">
                <a:latin typeface="Arial Narrow" panose="020B0606020202030204" pitchFamily="34" charset="0"/>
              </a:rPr>
              <a:t>IP3</a:t>
            </a:r>
          </a:p>
          <a:p>
            <a:r>
              <a:rPr lang="en-US" altLang="zh-CN" b="1" dirty="0">
                <a:latin typeface="Arial Narrow" panose="020B0606020202030204" pitchFamily="34" charset="0"/>
              </a:rPr>
              <a:t>MAC3</a:t>
            </a:r>
            <a:endParaRPr lang="zh-CN" altLang="en-US" b="1" dirty="0">
              <a:latin typeface="Arial Narrow" panose="020B0606020202030204" pitchFamily="34" charset="0"/>
            </a:endParaRPr>
          </a:p>
        </p:txBody>
      </p:sp>
      <p:sp>
        <p:nvSpPr>
          <p:cNvPr id="54" name="箭头: 右 53">
            <a:extLst>
              <a:ext uri="{FF2B5EF4-FFF2-40B4-BE49-F238E27FC236}">
                <a16:creationId xmlns:a16="http://schemas.microsoft.com/office/drawing/2014/main" id="{FF23F404-653F-427F-AFE0-5EFB76233EEF}"/>
              </a:ext>
            </a:extLst>
          </p:cNvPr>
          <p:cNvSpPr/>
          <p:nvPr/>
        </p:nvSpPr>
        <p:spPr>
          <a:xfrm>
            <a:off x="5648190" y="3424332"/>
            <a:ext cx="542354" cy="3693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022F65AF-175B-4320-A4C1-044414EA0401}"/>
              </a:ext>
            </a:extLst>
          </p:cNvPr>
          <p:cNvSpPr txBox="1"/>
          <p:nvPr/>
        </p:nvSpPr>
        <p:spPr>
          <a:xfrm>
            <a:off x="1833729" y="1993351"/>
            <a:ext cx="739144" cy="646331"/>
          </a:xfrm>
          <a:prstGeom prst="rect">
            <a:avLst/>
          </a:prstGeom>
          <a:noFill/>
        </p:spPr>
        <p:txBody>
          <a:bodyPr wrap="square">
            <a:spAutoFit/>
          </a:bodyPr>
          <a:lstStyle/>
          <a:p>
            <a:r>
              <a:rPr lang="en-US" altLang="zh-CN" b="1" dirty="0">
                <a:latin typeface="Arial Narrow" panose="020B0606020202030204" pitchFamily="34" charset="0"/>
              </a:rPr>
              <a:t>IPX</a:t>
            </a:r>
          </a:p>
          <a:p>
            <a:r>
              <a:rPr lang="en-US" altLang="zh-CN" b="1" dirty="0">
                <a:latin typeface="Arial Narrow" panose="020B0606020202030204" pitchFamily="34" charset="0"/>
              </a:rPr>
              <a:t>MACX</a:t>
            </a:r>
            <a:endParaRPr lang="zh-CN" altLang="en-US" b="1" dirty="0">
              <a:latin typeface="Arial Narrow" panose="020B0606020202030204" pitchFamily="34" charset="0"/>
            </a:endParaRPr>
          </a:p>
        </p:txBody>
      </p:sp>
      <p:cxnSp>
        <p:nvCxnSpPr>
          <p:cNvPr id="14" name="直接箭头连接符 13">
            <a:extLst>
              <a:ext uri="{FF2B5EF4-FFF2-40B4-BE49-F238E27FC236}">
                <a16:creationId xmlns:a16="http://schemas.microsoft.com/office/drawing/2014/main" id="{EE6BE132-481C-44B4-8D96-699F93D5BC30}"/>
              </a:ext>
            </a:extLst>
          </p:cNvPr>
          <p:cNvCxnSpPr/>
          <p:nvPr/>
        </p:nvCxnSpPr>
        <p:spPr>
          <a:xfrm flipH="1" flipV="1">
            <a:off x="9094728" y="2782696"/>
            <a:ext cx="889027" cy="387433"/>
          </a:xfrm>
          <a:prstGeom prst="straightConnector1">
            <a:avLst/>
          </a:prstGeom>
          <a:noFill/>
          <a:ln w="38100">
            <a:solidFill>
              <a:schemeClr val="accent6">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直接箭头连接符 56">
            <a:extLst>
              <a:ext uri="{FF2B5EF4-FFF2-40B4-BE49-F238E27FC236}">
                <a16:creationId xmlns:a16="http://schemas.microsoft.com/office/drawing/2014/main" id="{44FFE47B-5948-431E-85ED-4FAA6F072D93}"/>
              </a:ext>
            </a:extLst>
          </p:cNvPr>
          <p:cNvCxnSpPr/>
          <p:nvPr/>
        </p:nvCxnSpPr>
        <p:spPr>
          <a:xfrm>
            <a:off x="4484675" y="5806057"/>
            <a:ext cx="732145" cy="0"/>
          </a:xfrm>
          <a:prstGeom prst="straightConnector1">
            <a:avLst/>
          </a:prstGeom>
          <a:noFill/>
          <a:ln w="38100">
            <a:solidFill>
              <a:schemeClr val="accent2">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8" name="文本框 57">
            <a:extLst>
              <a:ext uri="{FF2B5EF4-FFF2-40B4-BE49-F238E27FC236}">
                <a16:creationId xmlns:a16="http://schemas.microsoft.com/office/drawing/2014/main" id="{53F367B1-BD10-4DD1-B135-88A2AFA67D06}"/>
              </a:ext>
            </a:extLst>
          </p:cNvPr>
          <p:cNvSpPr txBox="1"/>
          <p:nvPr/>
        </p:nvSpPr>
        <p:spPr>
          <a:xfrm>
            <a:off x="4053306" y="5908812"/>
            <a:ext cx="1594884" cy="369332"/>
          </a:xfrm>
          <a:prstGeom prst="rect">
            <a:avLst/>
          </a:prstGeom>
          <a:noFill/>
        </p:spPr>
        <p:txBody>
          <a:bodyPr wrap="square">
            <a:spAutoFit/>
          </a:bodyPr>
          <a:lstStyle/>
          <a:p>
            <a:r>
              <a:rPr kumimoji="1" lang="zh-CN" altLang="en-US" b="1" dirty="0"/>
              <a:t>虚假</a:t>
            </a:r>
            <a:r>
              <a:rPr kumimoji="1" lang="en-US" altLang="zh-CN" b="1" dirty="0"/>
              <a:t>ARP</a:t>
            </a:r>
            <a:r>
              <a:rPr kumimoji="1" lang="zh-CN" altLang="en-US" b="1" dirty="0"/>
              <a:t>回复</a:t>
            </a:r>
            <a:endParaRPr lang="zh-CN" altLang="en-US" b="1" dirty="0"/>
          </a:p>
        </p:txBody>
      </p:sp>
      <p:cxnSp>
        <p:nvCxnSpPr>
          <p:cNvPr id="61" name="直接箭头连接符 60">
            <a:extLst>
              <a:ext uri="{FF2B5EF4-FFF2-40B4-BE49-F238E27FC236}">
                <a16:creationId xmlns:a16="http://schemas.microsoft.com/office/drawing/2014/main" id="{4A806C9C-8A4C-4904-A423-840599D8006A}"/>
              </a:ext>
            </a:extLst>
          </p:cNvPr>
          <p:cNvCxnSpPr/>
          <p:nvPr/>
        </p:nvCxnSpPr>
        <p:spPr>
          <a:xfrm>
            <a:off x="6748010" y="5787578"/>
            <a:ext cx="732145" cy="0"/>
          </a:xfrm>
          <a:prstGeom prst="straightConnector1">
            <a:avLst/>
          </a:prstGeom>
          <a:noFill/>
          <a:ln w="38100">
            <a:solidFill>
              <a:schemeClr val="accent6">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2" name="文本框 61">
            <a:extLst>
              <a:ext uri="{FF2B5EF4-FFF2-40B4-BE49-F238E27FC236}">
                <a16:creationId xmlns:a16="http://schemas.microsoft.com/office/drawing/2014/main" id="{2F60B960-75FB-44C0-89C2-F46492AB7005}"/>
              </a:ext>
            </a:extLst>
          </p:cNvPr>
          <p:cNvSpPr txBox="1"/>
          <p:nvPr/>
        </p:nvSpPr>
        <p:spPr>
          <a:xfrm>
            <a:off x="6588910" y="5866641"/>
            <a:ext cx="1293177" cy="369332"/>
          </a:xfrm>
          <a:prstGeom prst="rect">
            <a:avLst/>
          </a:prstGeom>
          <a:noFill/>
        </p:spPr>
        <p:txBody>
          <a:bodyPr wrap="square">
            <a:spAutoFit/>
          </a:bodyPr>
          <a:lstStyle/>
          <a:p>
            <a:r>
              <a:rPr kumimoji="1" lang="zh-CN" altLang="en-US" b="1" dirty="0"/>
              <a:t>数据流量</a:t>
            </a:r>
            <a:endParaRPr lang="zh-CN" altLang="en-US" b="1" dirty="0"/>
          </a:p>
        </p:txBody>
      </p:sp>
      <p:sp>
        <p:nvSpPr>
          <p:cNvPr id="47" name="灯片编号占位符 3">
            <a:extLst>
              <a:ext uri="{FF2B5EF4-FFF2-40B4-BE49-F238E27FC236}">
                <a16:creationId xmlns:a16="http://schemas.microsoft.com/office/drawing/2014/main" id="{9A9C6053-087A-4833-99F9-87DC3BFB1D96}"/>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28</a:t>
            </a:fld>
            <a:endParaRPr kumimoji="1" lang="zh-CN" altLang="en-US" dirty="0"/>
          </a:p>
        </p:txBody>
      </p:sp>
      <p:sp>
        <p:nvSpPr>
          <p:cNvPr id="55" name="日期占位符 9">
            <a:extLst>
              <a:ext uri="{FF2B5EF4-FFF2-40B4-BE49-F238E27FC236}">
                <a16:creationId xmlns:a16="http://schemas.microsoft.com/office/drawing/2014/main" id="{644E4C08-2896-405E-816D-7BADAE463D60}"/>
              </a:ext>
            </a:extLst>
          </p:cNvPr>
          <p:cNvSpPr>
            <a:spLocks noGrp="1"/>
          </p:cNvSpPr>
          <p:nvPr>
            <p:ph type="dt" sz="half" idx="10"/>
          </p:nvPr>
        </p:nvSpPr>
        <p:spPr>
          <a:xfrm>
            <a:off x="241666" y="6489303"/>
            <a:ext cx="2743200" cy="365125"/>
          </a:xfrm>
        </p:spPr>
        <p:txBody>
          <a:bodyPr/>
          <a:lstStyle/>
          <a:p>
            <a:r>
              <a:rPr kumimoji="1" lang="en-US" altLang="zh-CN" dirty="0"/>
              <a:t>8.2.3 ARP</a:t>
            </a:r>
            <a:r>
              <a:rPr kumimoji="1" lang="zh-CN" altLang="en-US" dirty="0"/>
              <a:t>攻击</a:t>
            </a:r>
          </a:p>
        </p:txBody>
      </p:sp>
    </p:spTree>
    <p:extLst>
      <p:ext uri="{BB962C8B-B14F-4D97-AF65-F5344CB8AC3E}">
        <p14:creationId xmlns:p14="http://schemas.microsoft.com/office/powerpoint/2010/main" val="1450957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064F5-6C00-4622-9C58-2D79C66FFB1D}"/>
              </a:ext>
            </a:extLst>
          </p:cNvPr>
          <p:cNvSpPr>
            <a:spLocks noGrp="1"/>
          </p:cNvSpPr>
          <p:nvPr>
            <p:ph type="title"/>
          </p:nvPr>
        </p:nvSpPr>
        <p:spPr/>
        <p:txBody>
          <a:bodyPr/>
          <a:lstStyle/>
          <a:p>
            <a:r>
              <a:rPr lang="zh-CN" altLang="en-US" dirty="0"/>
              <a:t>攻击步骤 </a:t>
            </a:r>
            <a:r>
              <a:rPr lang="en-US" altLang="zh-CN" dirty="0"/>
              <a:t>– </a:t>
            </a:r>
            <a:r>
              <a:rPr lang="zh-CN" altLang="en-US" dirty="0"/>
              <a:t>广播欺骗（选讲）</a:t>
            </a:r>
          </a:p>
        </p:txBody>
      </p:sp>
      <p:pic>
        <p:nvPicPr>
          <p:cNvPr id="5" name="图片 4">
            <a:extLst>
              <a:ext uri="{FF2B5EF4-FFF2-40B4-BE49-F238E27FC236}">
                <a16:creationId xmlns:a16="http://schemas.microsoft.com/office/drawing/2014/main" id="{C910D475-DB9F-4258-92E6-F881B72EBDED}"/>
              </a:ext>
            </a:extLst>
          </p:cNvPr>
          <p:cNvPicPr>
            <a:picLocks noChangeAspect="1"/>
          </p:cNvPicPr>
          <p:nvPr/>
        </p:nvPicPr>
        <p:blipFill rotWithShape="1">
          <a:blip r:embed="rId3">
            <a:duotone>
              <a:schemeClr val="accent5">
                <a:shade val="45000"/>
                <a:satMod val="135000"/>
              </a:schemeClr>
              <a:prstClr val="white"/>
            </a:duotone>
          </a:blip>
          <a:srcRect l="5846" t="4793" r="4377" b="4995"/>
          <a:stretch/>
        </p:blipFill>
        <p:spPr>
          <a:xfrm>
            <a:off x="2514664" y="2341180"/>
            <a:ext cx="654051" cy="591093"/>
          </a:xfrm>
          <a:prstGeom prst="rect">
            <a:avLst/>
          </a:prstGeom>
        </p:spPr>
      </p:pic>
      <p:pic>
        <p:nvPicPr>
          <p:cNvPr id="6" name="Picture 246" descr="jisuanji">
            <a:extLst>
              <a:ext uri="{FF2B5EF4-FFF2-40B4-BE49-F238E27FC236}">
                <a16:creationId xmlns:a16="http://schemas.microsoft.com/office/drawing/2014/main" id="{CC8F3F1C-3537-4756-A09E-B25DCE6845D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50625" y="307786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46" descr="jisuanji">
            <a:extLst>
              <a:ext uri="{FF2B5EF4-FFF2-40B4-BE49-F238E27FC236}">
                <a16:creationId xmlns:a16="http://schemas.microsoft.com/office/drawing/2014/main" id="{BBAF1D37-7DA4-4BF1-9FAB-7EBFEAC13D5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75009" y="307786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53EE48CB-7CCE-4EFB-98B5-B373CD6968E5}"/>
              </a:ext>
            </a:extLst>
          </p:cNvPr>
          <p:cNvCxnSpPr>
            <a:cxnSpLocks/>
            <a:endCxn id="5" idx="1"/>
          </p:cNvCxnSpPr>
          <p:nvPr/>
        </p:nvCxnSpPr>
        <p:spPr>
          <a:xfrm flipV="1">
            <a:off x="1613266" y="2636727"/>
            <a:ext cx="901398" cy="4411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93441A7-2FDA-4EC7-B246-90A01D3A0C22}"/>
              </a:ext>
            </a:extLst>
          </p:cNvPr>
          <p:cNvSpPr txBox="1"/>
          <p:nvPr/>
        </p:nvSpPr>
        <p:spPr>
          <a:xfrm>
            <a:off x="3777094" y="3621087"/>
            <a:ext cx="1871096" cy="369332"/>
          </a:xfrm>
          <a:prstGeom prst="rect">
            <a:avLst/>
          </a:prstGeom>
          <a:noFill/>
        </p:spPr>
        <p:txBody>
          <a:bodyPr wrap="square">
            <a:spAutoFit/>
          </a:bodyPr>
          <a:lstStyle/>
          <a:p>
            <a:r>
              <a:rPr kumimoji="1" lang="zh-CN" altLang="en-US" b="1" dirty="0">
                <a:solidFill>
                  <a:srgbClr val="5B307E"/>
                </a:solidFill>
              </a:rPr>
              <a:t>主机</a:t>
            </a:r>
            <a:r>
              <a:rPr kumimoji="1" lang="en-US" altLang="zh-CN" b="1" dirty="0">
                <a:solidFill>
                  <a:srgbClr val="5B307E"/>
                </a:solidFill>
              </a:rPr>
              <a:t>3</a:t>
            </a:r>
            <a:r>
              <a:rPr kumimoji="1" lang="zh-CN" altLang="en-US" b="1" dirty="0">
                <a:solidFill>
                  <a:srgbClr val="5B307E"/>
                </a:solidFill>
              </a:rPr>
              <a:t>（攻击者）</a:t>
            </a:r>
            <a:endParaRPr lang="zh-CN" altLang="en-US" b="1" dirty="0">
              <a:solidFill>
                <a:srgbClr val="5B307E"/>
              </a:solidFill>
            </a:endParaRPr>
          </a:p>
        </p:txBody>
      </p:sp>
      <p:sp>
        <p:nvSpPr>
          <p:cNvPr id="10" name="文本框 9">
            <a:extLst>
              <a:ext uri="{FF2B5EF4-FFF2-40B4-BE49-F238E27FC236}">
                <a16:creationId xmlns:a16="http://schemas.microsoft.com/office/drawing/2014/main" id="{F36C168D-F2B9-45DC-9616-17B38C523A7A}"/>
              </a:ext>
            </a:extLst>
          </p:cNvPr>
          <p:cNvSpPr txBox="1"/>
          <p:nvPr/>
        </p:nvSpPr>
        <p:spPr>
          <a:xfrm>
            <a:off x="1002639" y="3643415"/>
            <a:ext cx="851424" cy="369332"/>
          </a:xfrm>
          <a:prstGeom prst="rect">
            <a:avLst/>
          </a:prstGeom>
          <a:noFill/>
        </p:spPr>
        <p:txBody>
          <a:bodyPr wrap="square">
            <a:spAutoFit/>
          </a:bodyPr>
          <a:lstStyle/>
          <a:p>
            <a:r>
              <a:rPr kumimoji="1" lang="zh-CN" altLang="en-US" b="1" dirty="0"/>
              <a:t>主机</a:t>
            </a:r>
            <a:r>
              <a:rPr kumimoji="1" lang="en-US" altLang="zh-CN" b="1" dirty="0"/>
              <a:t>1</a:t>
            </a:r>
            <a:endParaRPr lang="zh-CN" altLang="en-US" b="1" dirty="0"/>
          </a:p>
        </p:txBody>
      </p:sp>
      <p:cxnSp>
        <p:nvCxnSpPr>
          <p:cNvPr id="11" name="直接连接符 10">
            <a:extLst>
              <a:ext uri="{FF2B5EF4-FFF2-40B4-BE49-F238E27FC236}">
                <a16:creationId xmlns:a16="http://schemas.microsoft.com/office/drawing/2014/main" id="{4773DA13-1A95-41DB-9152-4E42F5EB19FE}"/>
              </a:ext>
            </a:extLst>
          </p:cNvPr>
          <p:cNvCxnSpPr>
            <a:cxnSpLocks/>
          </p:cNvCxnSpPr>
          <p:nvPr/>
        </p:nvCxnSpPr>
        <p:spPr>
          <a:xfrm>
            <a:off x="3168715" y="2636727"/>
            <a:ext cx="1036810" cy="4411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2" name="Picture 246" descr="jisuanji">
            <a:extLst>
              <a:ext uri="{FF2B5EF4-FFF2-40B4-BE49-F238E27FC236}">
                <a16:creationId xmlns:a16="http://schemas.microsoft.com/office/drawing/2014/main" id="{607B94EA-514F-4F51-89AB-B2D08E8E7ED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72873" y="3065005"/>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F5675E9F-C249-43C4-8107-36234AE7654A}"/>
              </a:ext>
            </a:extLst>
          </p:cNvPr>
          <p:cNvSpPr txBox="1"/>
          <p:nvPr/>
        </p:nvSpPr>
        <p:spPr>
          <a:xfrm>
            <a:off x="2424887" y="3630553"/>
            <a:ext cx="851424" cy="369332"/>
          </a:xfrm>
          <a:prstGeom prst="rect">
            <a:avLst/>
          </a:prstGeom>
          <a:noFill/>
        </p:spPr>
        <p:txBody>
          <a:bodyPr wrap="square">
            <a:spAutoFit/>
          </a:bodyPr>
          <a:lstStyle/>
          <a:p>
            <a:r>
              <a:rPr kumimoji="1" lang="zh-CN" altLang="en-US" b="1" dirty="0"/>
              <a:t>主机</a:t>
            </a:r>
            <a:r>
              <a:rPr kumimoji="1" lang="en-US" altLang="zh-CN" b="1" dirty="0"/>
              <a:t>2</a:t>
            </a:r>
            <a:endParaRPr lang="zh-CN" altLang="en-US" b="1" dirty="0"/>
          </a:p>
        </p:txBody>
      </p:sp>
      <p:cxnSp>
        <p:nvCxnSpPr>
          <p:cNvPr id="16" name="直接连接符 15">
            <a:extLst>
              <a:ext uri="{FF2B5EF4-FFF2-40B4-BE49-F238E27FC236}">
                <a16:creationId xmlns:a16="http://schemas.microsoft.com/office/drawing/2014/main" id="{C4351F70-C23F-4A00-B691-4839C92BF591}"/>
              </a:ext>
            </a:extLst>
          </p:cNvPr>
          <p:cNvCxnSpPr>
            <a:cxnSpLocks/>
            <a:stCxn id="12" idx="0"/>
            <a:endCxn id="5" idx="2"/>
          </p:cNvCxnSpPr>
          <p:nvPr/>
        </p:nvCxnSpPr>
        <p:spPr>
          <a:xfrm flipV="1">
            <a:off x="2841690" y="2932273"/>
            <a:ext cx="0" cy="132732"/>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23" name="表格 23">
            <a:extLst>
              <a:ext uri="{FF2B5EF4-FFF2-40B4-BE49-F238E27FC236}">
                <a16:creationId xmlns:a16="http://schemas.microsoft.com/office/drawing/2014/main" id="{5302F49F-A151-4E1C-B607-1F04BF389C86}"/>
              </a:ext>
            </a:extLst>
          </p:cNvPr>
          <p:cNvGraphicFramePr>
            <a:graphicFrameLocks noGrp="1"/>
          </p:cNvGraphicFramePr>
          <p:nvPr/>
        </p:nvGraphicFramePr>
        <p:xfrm>
          <a:off x="329120" y="4012747"/>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graphicFrame>
        <p:nvGraphicFramePr>
          <p:cNvPr id="24" name="表格 23">
            <a:extLst>
              <a:ext uri="{FF2B5EF4-FFF2-40B4-BE49-F238E27FC236}">
                <a16:creationId xmlns:a16="http://schemas.microsoft.com/office/drawing/2014/main" id="{A08AF304-0537-4F90-8403-F869E3AF6273}"/>
              </a:ext>
            </a:extLst>
          </p:cNvPr>
          <p:cNvGraphicFramePr>
            <a:graphicFrameLocks noGrp="1"/>
          </p:cNvGraphicFramePr>
          <p:nvPr/>
        </p:nvGraphicFramePr>
        <p:xfrm>
          <a:off x="2076404" y="4027800"/>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graphicFrame>
        <p:nvGraphicFramePr>
          <p:cNvPr id="25" name="表格 24">
            <a:extLst>
              <a:ext uri="{FF2B5EF4-FFF2-40B4-BE49-F238E27FC236}">
                <a16:creationId xmlns:a16="http://schemas.microsoft.com/office/drawing/2014/main" id="{CCD19AE2-A9A3-465E-88F4-2F80DCCEB5B9}"/>
              </a:ext>
            </a:extLst>
          </p:cNvPr>
          <p:cNvGraphicFramePr>
            <a:graphicFrameLocks noGrp="1"/>
          </p:cNvGraphicFramePr>
          <p:nvPr/>
        </p:nvGraphicFramePr>
        <p:xfrm>
          <a:off x="3823688" y="4027800"/>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sp>
        <p:nvSpPr>
          <p:cNvPr id="27" name="任意多边形: 形状 26">
            <a:extLst>
              <a:ext uri="{FF2B5EF4-FFF2-40B4-BE49-F238E27FC236}">
                <a16:creationId xmlns:a16="http://schemas.microsoft.com/office/drawing/2014/main" id="{D75C53CC-FD04-4EDD-AC36-698FC6462F85}"/>
              </a:ext>
            </a:extLst>
          </p:cNvPr>
          <p:cNvSpPr/>
          <p:nvPr/>
        </p:nvSpPr>
        <p:spPr>
          <a:xfrm>
            <a:off x="1735494" y="2808487"/>
            <a:ext cx="2313992" cy="307935"/>
          </a:xfrm>
          <a:custGeom>
            <a:avLst/>
            <a:gdLst>
              <a:gd name="connsiteX0" fmla="*/ 2313992 w 2313992"/>
              <a:gd name="connsiteY0" fmla="*/ 307935 h 307935"/>
              <a:gd name="connsiteX1" fmla="*/ 1026367 w 2313992"/>
              <a:gd name="connsiteY1" fmla="*/ 24 h 307935"/>
              <a:gd name="connsiteX2" fmla="*/ 0 w 2313992"/>
              <a:gd name="connsiteY2" fmla="*/ 289273 h 307935"/>
              <a:gd name="connsiteX3" fmla="*/ 0 w 2313992"/>
              <a:gd name="connsiteY3" fmla="*/ 289273 h 307935"/>
            </a:gdLst>
            <a:ahLst/>
            <a:cxnLst>
              <a:cxn ang="0">
                <a:pos x="connsiteX0" y="connsiteY0"/>
              </a:cxn>
              <a:cxn ang="0">
                <a:pos x="connsiteX1" y="connsiteY1"/>
              </a:cxn>
              <a:cxn ang="0">
                <a:pos x="connsiteX2" y="connsiteY2"/>
              </a:cxn>
              <a:cxn ang="0">
                <a:pos x="connsiteX3" y="connsiteY3"/>
              </a:cxn>
            </a:cxnLst>
            <a:rect l="l" t="t" r="r" b="b"/>
            <a:pathLst>
              <a:path w="2313992" h="307935">
                <a:moveTo>
                  <a:pt x="2313992" y="307935"/>
                </a:moveTo>
                <a:cubicBezTo>
                  <a:pt x="1863012" y="155534"/>
                  <a:pt x="1412032" y="3134"/>
                  <a:pt x="1026367" y="24"/>
                </a:cubicBezTo>
                <a:cubicBezTo>
                  <a:pt x="640702" y="-3086"/>
                  <a:pt x="0" y="289273"/>
                  <a:pt x="0" y="289273"/>
                </a:cubicBezTo>
                <a:lnTo>
                  <a:pt x="0" y="289273"/>
                </a:lnTo>
              </a:path>
            </a:pathLst>
          </a:custGeom>
          <a:noFill/>
          <a:ln w="38100">
            <a:solidFill>
              <a:schemeClr val="accent2">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262413BB-8E0D-4B1B-9FBD-BCE1EE2C4139}"/>
              </a:ext>
            </a:extLst>
          </p:cNvPr>
          <p:cNvSpPr/>
          <p:nvPr/>
        </p:nvSpPr>
        <p:spPr>
          <a:xfrm>
            <a:off x="3107430" y="3013778"/>
            <a:ext cx="960717" cy="306859"/>
          </a:xfrm>
          <a:custGeom>
            <a:avLst/>
            <a:gdLst>
              <a:gd name="connsiteX0" fmla="*/ 960717 w 960717"/>
              <a:gd name="connsiteY0" fmla="*/ 289256 h 306859"/>
              <a:gd name="connsiteX1" fmla="*/ 130292 w 960717"/>
              <a:gd name="connsiteY1" fmla="*/ 7 h 306859"/>
              <a:gd name="connsiteX2" fmla="*/ 8994 w 960717"/>
              <a:gd name="connsiteY2" fmla="*/ 279925 h 306859"/>
              <a:gd name="connsiteX3" fmla="*/ 18325 w 960717"/>
              <a:gd name="connsiteY3" fmla="*/ 279925 h 306859"/>
            </a:gdLst>
            <a:ahLst/>
            <a:cxnLst>
              <a:cxn ang="0">
                <a:pos x="connsiteX0" y="connsiteY0"/>
              </a:cxn>
              <a:cxn ang="0">
                <a:pos x="connsiteX1" y="connsiteY1"/>
              </a:cxn>
              <a:cxn ang="0">
                <a:pos x="connsiteX2" y="connsiteY2"/>
              </a:cxn>
              <a:cxn ang="0">
                <a:pos x="connsiteX3" y="connsiteY3"/>
              </a:cxn>
            </a:cxnLst>
            <a:rect l="l" t="t" r="r" b="b"/>
            <a:pathLst>
              <a:path w="960717" h="306859">
                <a:moveTo>
                  <a:pt x="960717" y="289256"/>
                </a:moveTo>
                <a:cubicBezTo>
                  <a:pt x="624814" y="145409"/>
                  <a:pt x="288912" y="1562"/>
                  <a:pt x="130292" y="7"/>
                </a:cubicBezTo>
                <a:cubicBezTo>
                  <a:pt x="-28328" y="-1548"/>
                  <a:pt x="27655" y="233272"/>
                  <a:pt x="8994" y="279925"/>
                </a:cubicBezTo>
                <a:cubicBezTo>
                  <a:pt x="-9667" y="326578"/>
                  <a:pt x="4329" y="303251"/>
                  <a:pt x="18325" y="279925"/>
                </a:cubicBezTo>
              </a:path>
            </a:pathLst>
          </a:custGeom>
          <a:noFill/>
          <a:ln w="38100">
            <a:solidFill>
              <a:schemeClr val="accent2">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88D17742-40F4-48DC-9CE5-0BB6C08F85DD}"/>
              </a:ext>
            </a:extLst>
          </p:cNvPr>
          <p:cNvSpPr txBox="1"/>
          <p:nvPr/>
        </p:nvSpPr>
        <p:spPr>
          <a:xfrm>
            <a:off x="431815" y="3052955"/>
            <a:ext cx="739144" cy="646331"/>
          </a:xfrm>
          <a:prstGeom prst="rect">
            <a:avLst/>
          </a:prstGeom>
          <a:noFill/>
        </p:spPr>
        <p:txBody>
          <a:bodyPr wrap="square">
            <a:spAutoFit/>
          </a:bodyPr>
          <a:lstStyle/>
          <a:p>
            <a:r>
              <a:rPr lang="en-US" altLang="zh-CN" b="1" dirty="0">
                <a:latin typeface="Arial Narrow" panose="020B0606020202030204" pitchFamily="34" charset="0"/>
              </a:rPr>
              <a:t>IP1</a:t>
            </a:r>
          </a:p>
          <a:p>
            <a:r>
              <a:rPr lang="en-US" altLang="zh-CN" b="1" dirty="0">
                <a:latin typeface="Arial Narrow" panose="020B0606020202030204" pitchFamily="34" charset="0"/>
              </a:rPr>
              <a:t>MAC1</a:t>
            </a:r>
            <a:endParaRPr lang="zh-CN" altLang="en-US" b="1" dirty="0">
              <a:latin typeface="Arial Narrow" panose="020B0606020202030204" pitchFamily="34" charset="0"/>
            </a:endParaRPr>
          </a:p>
        </p:txBody>
      </p:sp>
      <p:sp>
        <p:nvSpPr>
          <p:cNvPr id="31" name="文本框 30">
            <a:extLst>
              <a:ext uri="{FF2B5EF4-FFF2-40B4-BE49-F238E27FC236}">
                <a16:creationId xmlns:a16="http://schemas.microsoft.com/office/drawing/2014/main" id="{8878E7BD-A08B-403C-ABA6-3D34C4AC26F7}"/>
              </a:ext>
            </a:extLst>
          </p:cNvPr>
          <p:cNvSpPr txBox="1"/>
          <p:nvPr/>
        </p:nvSpPr>
        <p:spPr>
          <a:xfrm>
            <a:off x="1972737" y="3064617"/>
            <a:ext cx="739144" cy="646331"/>
          </a:xfrm>
          <a:prstGeom prst="rect">
            <a:avLst/>
          </a:prstGeom>
          <a:noFill/>
        </p:spPr>
        <p:txBody>
          <a:bodyPr wrap="square">
            <a:spAutoFit/>
          </a:bodyPr>
          <a:lstStyle/>
          <a:p>
            <a:r>
              <a:rPr lang="en-US" altLang="zh-CN" b="1" dirty="0">
                <a:latin typeface="Arial Narrow" panose="020B0606020202030204" pitchFamily="34" charset="0"/>
              </a:rPr>
              <a:t>IP2</a:t>
            </a:r>
          </a:p>
          <a:p>
            <a:r>
              <a:rPr lang="en-US" altLang="zh-CN" b="1" dirty="0">
                <a:latin typeface="Arial Narrow" panose="020B0606020202030204" pitchFamily="34" charset="0"/>
              </a:rPr>
              <a:t>MAC2</a:t>
            </a:r>
            <a:endParaRPr lang="zh-CN" altLang="en-US" b="1" dirty="0">
              <a:latin typeface="Arial Narrow" panose="020B0606020202030204" pitchFamily="34" charset="0"/>
            </a:endParaRPr>
          </a:p>
        </p:txBody>
      </p:sp>
      <p:sp>
        <p:nvSpPr>
          <p:cNvPr id="32" name="文本框 31">
            <a:extLst>
              <a:ext uri="{FF2B5EF4-FFF2-40B4-BE49-F238E27FC236}">
                <a16:creationId xmlns:a16="http://schemas.microsoft.com/office/drawing/2014/main" id="{3FCE1C77-7645-4950-8521-F4ED444E147E}"/>
              </a:ext>
            </a:extLst>
          </p:cNvPr>
          <p:cNvSpPr txBox="1"/>
          <p:nvPr/>
        </p:nvSpPr>
        <p:spPr>
          <a:xfrm>
            <a:off x="4649622" y="3050292"/>
            <a:ext cx="739144" cy="646331"/>
          </a:xfrm>
          <a:prstGeom prst="rect">
            <a:avLst/>
          </a:prstGeom>
          <a:noFill/>
        </p:spPr>
        <p:txBody>
          <a:bodyPr wrap="square">
            <a:spAutoFit/>
          </a:bodyPr>
          <a:lstStyle/>
          <a:p>
            <a:r>
              <a:rPr lang="en-US" altLang="zh-CN" b="1" dirty="0">
                <a:latin typeface="Arial Narrow" panose="020B0606020202030204" pitchFamily="34" charset="0"/>
              </a:rPr>
              <a:t>IP3</a:t>
            </a:r>
          </a:p>
          <a:p>
            <a:r>
              <a:rPr lang="en-US" altLang="zh-CN" b="1" dirty="0">
                <a:latin typeface="Arial Narrow" panose="020B0606020202030204" pitchFamily="34" charset="0"/>
              </a:rPr>
              <a:t>MAC3</a:t>
            </a:r>
            <a:endParaRPr lang="zh-CN" altLang="en-US" b="1" dirty="0">
              <a:latin typeface="Arial Narrow" panose="020B0606020202030204" pitchFamily="34" charset="0"/>
            </a:endParaRPr>
          </a:p>
        </p:txBody>
      </p:sp>
      <p:sp>
        <p:nvSpPr>
          <p:cNvPr id="33" name="标注: 弯曲线形 32">
            <a:extLst>
              <a:ext uri="{FF2B5EF4-FFF2-40B4-BE49-F238E27FC236}">
                <a16:creationId xmlns:a16="http://schemas.microsoft.com/office/drawing/2014/main" id="{BCD52C9E-4398-49AA-A8B4-C4FB3C67D31C}"/>
              </a:ext>
            </a:extLst>
          </p:cNvPr>
          <p:cNvSpPr/>
          <p:nvPr/>
        </p:nvSpPr>
        <p:spPr>
          <a:xfrm>
            <a:off x="4040608" y="2357910"/>
            <a:ext cx="1607582" cy="424785"/>
          </a:xfrm>
          <a:prstGeom prst="borderCallout2">
            <a:avLst>
              <a:gd name="adj1" fmla="val 196670"/>
              <a:gd name="adj2" fmla="val -13354"/>
              <a:gd name="adj3" fmla="val 84647"/>
              <a:gd name="adj4" fmla="val -6734"/>
              <a:gd name="adj5" fmla="val 125679"/>
              <a:gd name="adj6" fmla="val -41632"/>
            </a:avLst>
          </a:prstGeom>
          <a:no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rPr>
              <a:t>我的地址</a:t>
            </a:r>
            <a:r>
              <a:rPr lang="en-US" altLang="zh-CN" sz="1200" b="1" dirty="0">
                <a:solidFill>
                  <a:srgbClr val="FF0000"/>
                </a:solidFill>
              </a:rPr>
              <a:t>IPX</a:t>
            </a:r>
            <a:r>
              <a:rPr lang="zh-CN" altLang="en-US" sz="1200" b="1" dirty="0">
                <a:solidFill>
                  <a:schemeClr val="tx1"/>
                </a:solidFill>
              </a:rPr>
              <a:t>，</a:t>
            </a:r>
            <a:r>
              <a:rPr lang="en-US" altLang="zh-CN" sz="1200" b="1" dirty="0">
                <a:solidFill>
                  <a:srgbClr val="FF0000"/>
                </a:solidFill>
              </a:rPr>
              <a:t>MAC3</a:t>
            </a:r>
            <a:endParaRPr lang="zh-CN" altLang="en-US" sz="1200" b="1" dirty="0">
              <a:solidFill>
                <a:srgbClr val="FF0000"/>
              </a:solidFill>
            </a:endParaRPr>
          </a:p>
        </p:txBody>
      </p:sp>
      <p:pic>
        <p:nvPicPr>
          <p:cNvPr id="34" name="图片 33">
            <a:extLst>
              <a:ext uri="{FF2B5EF4-FFF2-40B4-BE49-F238E27FC236}">
                <a16:creationId xmlns:a16="http://schemas.microsoft.com/office/drawing/2014/main" id="{62BA6C56-0AB7-4086-92C3-40C2AC82D8B3}"/>
              </a:ext>
            </a:extLst>
          </p:cNvPr>
          <p:cNvPicPr>
            <a:picLocks noChangeAspect="1"/>
          </p:cNvPicPr>
          <p:nvPr/>
        </p:nvPicPr>
        <p:blipFill rotWithShape="1">
          <a:blip r:embed="rId3">
            <a:duotone>
              <a:schemeClr val="accent5">
                <a:shade val="45000"/>
                <a:satMod val="135000"/>
              </a:schemeClr>
              <a:prstClr val="white"/>
            </a:duotone>
          </a:blip>
          <a:srcRect l="5846" t="4793" r="4377" b="4995"/>
          <a:stretch/>
        </p:blipFill>
        <p:spPr>
          <a:xfrm>
            <a:off x="8440677" y="2366972"/>
            <a:ext cx="654051" cy="591093"/>
          </a:xfrm>
          <a:prstGeom prst="rect">
            <a:avLst/>
          </a:prstGeom>
        </p:spPr>
      </p:pic>
      <p:pic>
        <p:nvPicPr>
          <p:cNvPr id="35" name="Picture 246" descr="jisuanji">
            <a:extLst>
              <a:ext uri="{FF2B5EF4-FFF2-40B4-BE49-F238E27FC236}">
                <a16:creationId xmlns:a16="http://schemas.microsoft.com/office/drawing/2014/main" id="{0137F9F0-4DB3-4E25-A34D-CF7DF3B881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76638" y="3103659"/>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46" descr="jisuanji">
            <a:extLst>
              <a:ext uri="{FF2B5EF4-FFF2-40B4-BE49-F238E27FC236}">
                <a16:creationId xmlns:a16="http://schemas.microsoft.com/office/drawing/2014/main" id="{3D0F44B0-894F-423A-A894-297974D98A0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101022" y="3103659"/>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直接连接符 36">
            <a:extLst>
              <a:ext uri="{FF2B5EF4-FFF2-40B4-BE49-F238E27FC236}">
                <a16:creationId xmlns:a16="http://schemas.microsoft.com/office/drawing/2014/main" id="{C22D0B08-82BF-4AE3-A5F4-6D5FB97AD25B}"/>
              </a:ext>
            </a:extLst>
          </p:cNvPr>
          <p:cNvCxnSpPr>
            <a:cxnSpLocks/>
            <a:endCxn id="34" idx="1"/>
          </p:cNvCxnSpPr>
          <p:nvPr/>
        </p:nvCxnSpPr>
        <p:spPr>
          <a:xfrm flipV="1">
            <a:off x="7539279" y="2662519"/>
            <a:ext cx="901398" cy="4411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4BB8B04F-5AF0-4E8B-BC5B-E7F35F10AA33}"/>
              </a:ext>
            </a:extLst>
          </p:cNvPr>
          <p:cNvSpPr txBox="1"/>
          <p:nvPr/>
        </p:nvSpPr>
        <p:spPr>
          <a:xfrm>
            <a:off x="9703107" y="3646879"/>
            <a:ext cx="1871096" cy="369332"/>
          </a:xfrm>
          <a:prstGeom prst="rect">
            <a:avLst/>
          </a:prstGeom>
          <a:noFill/>
        </p:spPr>
        <p:txBody>
          <a:bodyPr wrap="square">
            <a:spAutoFit/>
          </a:bodyPr>
          <a:lstStyle/>
          <a:p>
            <a:r>
              <a:rPr kumimoji="1" lang="zh-CN" altLang="en-US" b="1" dirty="0">
                <a:solidFill>
                  <a:srgbClr val="5B307E"/>
                </a:solidFill>
              </a:rPr>
              <a:t>主机</a:t>
            </a:r>
            <a:r>
              <a:rPr kumimoji="1" lang="en-US" altLang="zh-CN" b="1" dirty="0">
                <a:solidFill>
                  <a:srgbClr val="5B307E"/>
                </a:solidFill>
              </a:rPr>
              <a:t>3</a:t>
            </a:r>
            <a:r>
              <a:rPr kumimoji="1" lang="zh-CN" altLang="en-US" b="1" dirty="0">
                <a:solidFill>
                  <a:srgbClr val="5B307E"/>
                </a:solidFill>
              </a:rPr>
              <a:t>（攻击者）</a:t>
            </a:r>
            <a:endParaRPr lang="zh-CN" altLang="en-US" b="1" dirty="0">
              <a:solidFill>
                <a:srgbClr val="5B307E"/>
              </a:solidFill>
            </a:endParaRPr>
          </a:p>
        </p:txBody>
      </p:sp>
      <p:sp>
        <p:nvSpPr>
          <p:cNvPr id="39" name="文本框 38">
            <a:extLst>
              <a:ext uri="{FF2B5EF4-FFF2-40B4-BE49-F238E27FC236}">
                <a16:creationId xmlns:a16="http://schemas.microsoft.com/office/drawing/2014/main" id="{98B25A72-0D91-4BBB-AA99-84948347397F}"/>
              </a:ext>
            </a:extLst>
          </p:cNvPr>
          <p:cNvSpPr txBox="1"/>
          <p:nvPr/>
        </p:nvSpPr>
        <p:spPr>
          <a:xfrm>
            <a:off x="6928652" y="3669207"/>
            <a:ext cx="851424" cy="369332"/>
          </a:xfrm>
          <a:prstGeom prst="rect">
            <a:avLst/>
          </a:prstGeom>
          <a:noFill/>
        </p:spPr>
        <p:txBody>
          <a:bodyPr wrap="square">
            <a:spAutoFit/>
          </a:bodyPr>
          <a:lstStyle/>
          <a:p>
            <a:r>
              <a:rPr kumimoji="1" lang="zh-CN" altLang="en-US" b="1" dirty="0"/>
              <a:t>主机</a:t>
            </a:r>
            <a:r>
              <a:rPr kumimoji="1" lang="en-US" altLang="zh-CN" b="1" dirty="0"/>
              <a:t>1</a:t>
            </a:r>
            <a:endParaRPr lang="zh-CN" altLang="en-US" b="1" dirty="0"/>
          </a:p>
        </p:txBody>
      </p:sp>
      <p:cxnSp>
        <p:nvCxnSpPr>
          <p:cNvPr id="40" name="直接连接符 39">
            <a:extLst>
              <a:ext uri="{FF2B5EF4-FFF2-40B4-BE49-F238E27FC236}">
                <a16:creationId xmlns:a16="http://schemas.microsoft.com/office/drawing/2014/main" id="{3B7F78C8-72A2-4FE9-923E-CC4CA0CD5BBC}"/>
              </a:ext>
            </a:extLst>
          </p:cNvPr>
          <p:cNvCxnSpPr>
            <a:cxnSpLocks/>
          </p:cNvCxnSpPr>
          <p:nvPr/>
        </p:nvCxnSpPr>
        <p:spPr>
          <a:xfrm>
            <a:off x="9094728" y="2662519"/>
            <a:ext cx="1036810" cy="4411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1" name="Picture 246" descr="jisuanji">
            <a:extLst>
              <a:ext uri="{FF2B5EF4-FFF2-40B4-BE49-F238E27FC236}">
                <a16:creationId xmlns:a16="http://schemas.microsoft.com/office/drawing/2014/main" id="{95CE4692-8632-4D13-B15E-69DA11223E1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498886" y="309079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文本框 41">
            <a:extLst>
              <a:ext uri="{FF2B5EF4-FFF2-40B4-BE49-F238E27FC236}">
                <a16:creationId xmlns:a16="http://schemas.microsoft.com/office/drawing/2014/main" id="{02D0682C-DD8A-48DC-9553-D088C11F514A}"/>
              </a:ext>
            </a:extLst>
          </p:cNvPr>
          <p:cNvSpPr txBox="1"/>
          <p:nvPr/>
        </p:nvSpPr>
        <p:spPr>
          <a:xfrm>
            <a:off x="8350900" y="3656345"/>
            <a:ext cx="851424" cy="369332"/>
          </a:xfrm>
          <a:prstGeom prst="rect">
            <a:avLst/>
          </a:prstGeom>
          <a:noFill/>
        </p:spPr>
        <p:txBody>
          <a:bodyPr wrap="square">
            <a:spAutoFit/>
          </a:bodyPr>
          <a:lstStyle/>
          <a:p>
            <a:r>
              <a:rPr kumimoji="1" lang="zh-CN" altLang="en-US" b="1" dirty="0"/>
              <a:t>主机</a:t>
            </a:r>
            <a:r>
              <a:rPr kumimoji="1" lang="en-US" altLang="zh-CN" b="1" dirty="0"/>
              <a:t>2</a:t>
            </a:r>
            <a:endParaRPr lang="zh-CN" altLang="en-US" b="1" dirty="0"/>
          </a:p>
        </p:txBody>
      </p:sp>
      <p:cxnSp>
        <p:nvCxnSpPr>
          <p:cNvPr id="43" name="直接连接符 42">
            <a:extLst>
              <a:ext uri="{FF2B5EF4-FFF2-40B4-BE49-F238E27FC236}">
                <a16:creationId xmlns:a16="http://schemas.microsoft.com/office/drawing/2014/main" id="{B7423200-F660-4387-9050-A434D288F95A}"/>
              </a:ext>
            </a:extLst>
          </p:cNvPr>
          <p:cNvCxnSpPr>
            <a:cxnSpLocks/>
            <a:stCxn id="41" idx="0"/>
            <a:endCxn id="34" idx="2"/>
          </p:cNvCxnSpPr>
          <p:nvPr/>
        </p:nvCxnSpPr>
        <p:spPr>
          <a:xfrm flipV="1">
            <a:off x="8767703" y="2958065"/>
            <a:ext cx="0" cy="132732"/>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44" name="表格 23">
            <a:extLst>
              <a:ext uri="{FF2B5EF4-FFF2-40B4-BE49-F238E27FC236}">
                <a16:creationId xmlns:a16="http://schemas.microsoft.com/office/drawing/2014/main" id="{430FC130-E045-435F-BE43-8647F7B5F705}"/>
              </a:ext>
            </a:extLst>
          </p:cNvPr>
          <p:cNvGraphicFramePr>
            <a:graphicFrameLocks noGrp="1"/>
          </p:cNvGraphicFramePr>
          <p:nvPr>
            <p:extLst>
              <p:ext uri="{D42A27DB-BD31-4B8C-83A1-F6EECF244321}">
                <p14:modId xmlns:p14="http://schemas.microsoft.com/office/powerpoint/2010/main" val="3806916035"/>
              </p:ext>
            </p:extLst>
          </p:nvPr>
        </p:nvGraphicFramePr>
        <p:xfrm>
          <a:off x="6255133" y="4038539"/>
          <a:ext cx="1594884" cy="137160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solidFill>
                            <a:schemeClr val="tx1"/>
                          </a:solidFill>
                          <a:latin typeface="Arial Narrow" panose="020B0606020202030204" pitchFamily="34" charset="0"/>
                        </a:rPr>
                        <a:t>MAC2</a:t>
                      </a:r>
                      <a:endParaRPr lang="zh-CN" altLang="en-US" b="1" dirty="0">
                        <a:solidFill>
                          <a:schemeClr val="tx1"/>
                        </a:solidFill>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r h="359950">
                <a:tc>
                  <a:txBody>
                    <a:bodyPr/>
                    <a:lstStyle/>
                    <a:p>
                      <a:pPr marL="0" algn="ctr" defTabSz="914400" rtl="0" eaLnBrk="1" latinLnBrk="0" hangingPunct="1"/>
                      <a:r>
                        <a:rPr lang="en-US" altLang="zh-CN" sz="1800" b="1" kern="1200" dirty="0">
                          <a:solidFill>
                            <a:schemeClr val="bg1"/>
                          </a:solidFill>
                          <a:latin typeface="Arial Narrow" panose="020B0606020202030204" pitchFamily="34" charset="0"/>
                          <a:ea typeface="+mn-ea"/>
                          <a:cs typeface="+mn-cs"/>
                        </a:rPr>
                        <a:t>IPX</a:t>
                      </a:r>
                      <a:endParaRPr lang="zh-CN" altLang="en-US" sz="1800" b="1" kern="1200" dirty="0">
                        <a:solidFill>
                          <a:schemeClr val="bg1"/>
                        </a:solidFill>
                        <a:latin typeface="Arial Narrow" panose="020B060602020203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bg1"/>
                          </a:solidFill>
                          <a:latin typeface="Arial Narrow" panose="020B0606020202030204" pitchFamily="34" charset="0"/>
                          <a:ea typeface="+mn-ea"/>
                          <a:cs typeface="+mn-cs"/>
                        </a:rPr>
                        <a:t>MAC3</a:t>
                      </a:r>
                      <a:endParaRPr lang="zh-CN" altLang="en-US" sz="1800" b="1" kern="1200" dirty="0">
                        <a:solidFill>
                          <a:schemeClr val="bg1"/>
                        </a:solidFill>
                        <a:latin typeface="Arial Narrow" panose="020B0606020202030204" pitchFamily="3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21653416"/>
                  </a:ext>
                </a:extLst>
              </a:tr>
            </a:tbl>
          </a:graphicData>
        </a:graphic>
      </p:graphicFrame>
      <p:graphicFrame>
        <p:nvGraphicFramePr>
          <p:cNvPr id="45" name="表格 44">
            <a:extLst>
              <a:ext uri="{FF2B5EF4-FFF2-40B4-BE49-F238E27FC236}">
                <a16:creationId xmlns:a16="http://schemas.microsoft.com/office/drawing/2014/main" id="{6091AC28-74B7-409E-A84B-3FB0274EBD7F}"/>
              </a:ext>
            </a:extLst>
          </p:cNvPr>
          <p:cNvGraphicFramePr>
            <a:graphicFrameLocks noGrp="1"/>
          </p:cNvGraphicFramePr>
          <p:nvPr>
            <p:extLst>
              <p:ext uri="{D42A27DB-BD31-4B8C-83A1-F6EECF244321}">
                <p14:modId xmlns:p14="http://schemas.microsoft.com/office/powerpoint/2010/main" val="1540840096"/>
              </p:ext>
            </p:extLst>
          </p:nvPr>
        </p:nvGraphicFramePr>
        <p:xfrm>
          <a:off x="8002417" y="4053592"/>
          <a:ext cx="1594884" cy="137160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MAC3</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r h="359950">
                <a:tc>
                  <a:txBody>
                    <a:bodyPr/>
                    <a:lstStyle/>
                    <a:p>
                      <a:pPr algn="ctr"/>
                      <a:r>
                        <a:rPr lang="en-US" altLang="zh-CN" b="1" dirty="0">
                          <a:solidFill>
                            <a:schemeClr val="bg1"/>
                          </a:solidFill>
                          <a:latin typeface="Arial Narrow" panose="020B0606020202030204" pitchFamily="34" charset="0"/>
                        </a:rPr>
                        <a:t>IPX</a:t>
                      </a:r>
                      <a:endParaRPr lang="zh-CN" altLang="en-US" b="1" dirty="0">
                        <a:solidFill>
                          <a:schemeClr val="bg1"/>
                        </a:solidFill>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bg1"/>
                          </a:solidFill>
                          <a:latin typeface="Arial Narrow" panose="020B0606020202030204" pitchFamily="34" charset="0"/>
                        </a:rPr>
                        <a:t>MAC3</a:t>
                      </a:r>
                      <a:endParaRPr lang="zh-CN" altLang="en-US" b="1" dirty="0">
                        <a:solidFill>
                          <a:schemeClr val="bg1"/>
                        </a:solidFill>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70285578"/>
                  </a:ext>
                </a:extLst>
              </a:tr>
            </a:tbl>
          </a:graphicData>
        </a:graphic>
      </p:graphicFrame>
      <p:graphicFrame>
        <p:nvGraphicFramePr>
          <p:cNvPr id="46" name="表格 45">
            <a:extLst>
              <a:ext uri="{FF2B5EF4-FFF2-40B4-BE49-F238E27FC236}">
                <a16:creationId xmlns:a16="http://schemas.microsoft.com/office/drawing/2014/main" id="{F4F07C00-126D-41A6-B807-DB431C5117CB}"/>
              </a:ext>
            </a:extLst>
          </p:cNvPr>
          <p:cNvGraphicFramePr>
            <a:graphicFrameLocks noGrp="1"/>
          </p:cNvGraphicFramePr>
          <p:nvPr/>
        </p:nvGraphicFramePr>
        <p:xfrm>
          <a:off x="9749701" y="4053592"/>
          <a:ext cx="1594884" cy="1005840"/>
        </p:xfrm>
        <a:graphic>
          <a:graphicData uri="http://schemas.openxmlformats.org/drawingml/2006/table">
            <a:tbl>
              <a:tblPr firstRow="1" bandRow="1">
                <a:tableStyleId>{72833802-FEF1-4C79-8D5D-14CF1EAF98D9}</a:tableStyleId>
              </a:tblPr>
              <a:tblGrid>
                <a:gridCol w="797442">
                  <a:extLst>
                    <a:ext uri="{9D8B030D-6E8A-4147-A177-3AD203B41FA5}">
                      <a16:colId xmlns:a16="http://schemas.microsoft.com/office/drawing/2014/main" val="3521945401"/>
                    </a:ext>
                  </a:extLst>
                </a:gridCol>
                <a:gridCol w="797442">
                  <a:extLst>
                    <a:ext uri="{9D8B030D-6E8A-4147-A177-3AD203B41FA5}">
                      <a16:colId xmlns:a16="http://schemas.microsoft.com/office/drawing/2014/main" val="453322094"/>
                    </a:ext>
                  </a:extLst>
                </a:gridCol>
              </a:tblGrid>
              <a:tr h="269962">
                <a:tc>
                  <a:txBody>
                    <a:bodyPr/>
                    <a:lstStyle/>
                    <a:p>
                      <a:pPr algn="ctr"/>
                      <a:r>
                        <a:rPr lang="en-US" altLang="zh-CN" sz="1200" dirty="0">
                          <a:latin typeface="Arial Narrow" panose="020B0606020202030204" pitchFamily="34" charset="0"/>
                        </a:rPr>
                        <a:t>IP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Narrow" panose="020B0606020202030204" pitchFamily="34" charset="0"/>
                        </a:rPr>
                        <a:t>MAC </a:t>
                      </a:r>
                      <a:r>
                        <a:rPr lang="en-US" altLang="zh-CN" sz="1200" dirty="0" err="1">
                          <a:latin typeface="Arial Narrow" panose="020B0606020202030204" pitchFamily="34" charset="0"/>
                        </a:rPr>
                        <a:t>Addr</a:t>
                      </a:r>
                      <a:endParaRPr lang="zh-CN" altLang="en-US" sz="12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618350"/>
                  </a:ext>
                </a:extLst>
              </a:tr>
              <a:tr h="359950">
                <a:tc>
                  <a:txBody>
                    <a:bodyPr/>
                    <a:lstStyle/>
                    <a:p>
                      <a:pPr algn="ctr"/>
                      <a:r>
                        <a:rPr lang="en-US" altLang="zh-CN" b="1" dirty="0">
                          <a:latin typeface="Arial Narrow" panose="020B0606020202030204" pitchFamily="34" charset="0"/>
                        </a:rPr>
                        <a:t>IP1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MAC1</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781498"/>
                  </a:ext>
                </a:extLst>
              </a:tr>
              <a:tr h="359950">
                <a:tc>
                  <a:txBody>
                    <a:bodyPr/>
                    <a:lstStyle/>
                    <a:p>
                      <a:pPr algn="ctr"/>
                      <a:r>
                        <a:rPr lang="en-US" altLang="zh-CN" b="1" dirty="0">
                          <a:latin typeface="Arial Narrow" panose="020B0606020202030204" pitchFamily="34" charset="0"/>
                        </a:rPr>
                        <a:t>IP2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Arial Narrow" panose="020B0606020202030204" pitchFamily="34" charset="0"/>
                        </a:rPr>
                        <a:t>MAC2</a:t>
                      </a:r>
                      <a:endParaRPr lang="zh-CN" altLang="en-US"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480230"/>
                  </a:ext>
                </a:extLst>
              </a:tr>
            </a:tbl>
          </a:graphicData>
        </a:graphic>
      </p:graphicFrame>
      <p:sp>
        <p:nvSpPr>
          <p:cNvPr id="48" name="任意多边形: 形状 47">
            <a:extLst>
              <a:ext uri="{FF2B5EF4-FFF2-40B4-BE49-F238E27FC236}">
                <a16:creationId xmlns:a16="http://schemas.microsoft.com/office/drawing/2014/main" id="{427D3881-5D35-49B7-A0F1-E1DCCCCDA65D}"/>
              </a:ext>
            </a:extLst>
          </p:cNvPr>
          <p:cNvSpPr/>
          <p:nvPr/>
        </p:nvSpPr>
        <p:spPr>
          <a:xfrm>
            <a:off x="9088412" y="3170129"/>
            <a:ext cx="960717" cy="250382"/>
          </a:xfrm>
          <a:custGeom>
            <a:avLst/>
            <a:gdLst>
              <a:gd name="connsiteX0" fmla="*/ 960717 w 960717"/>
              <a:gd name="connsiteY0" fmla="*/ 289256 h 306859"/>
              <a:gd name="connsiteX1" fmla="*/ 130292 w 960717"/>
              <a:gd name="connsiteY1" fmla="*/ 7 h 306859"/>
              <a:gd name="connsiteX2" fmla="*/ 8994 w 960717"/>
              <a:gd name="connsiteY2" fmla="*/ 279925 h 306859"/>
              <a:gd name="connsiteX3" fmla="*/ 18325 w 960717"/>
              <a:gd name="connsiteY3" fmla="*/ 279925 h 306859"/>
            </a:gdLst>
            <a:ahLst/>
            <a:cxnLst>
              <a:cxn ang="0">
                <a:pos x="connsiteX0" y="connsiteY0"/>
              </a:cxn>
              <a:cxn ang="0">
                <a:pos x="connsiteX1" y="connsiteY1"/>
              </a:cxn>
              <a:cxn ang="0">
                <a:pos x="connsiteX2" y="connsiteY2"/>
              </a:cxn>
              <a:cxn ang="0">
                <a:pos x="connsiteX3" y="connsiteY3"/>
              </a:cxn>
            </a:cxnLst>
            <a:rect l="l" t="t" r="r" b="b"/>
            <a:pathLst>
              <a:path w="960717" h="306859">
                <a:moveTo>
                  <a:pt x="960717" y="289256"/>
                </a:moveTo>
                <a:cubicBezTo>
                  <a:pt x="624814" y="145409"/>
                  <a:pt x="288912" y="1562"/>
                  <a:pt x="130292" y="7"/>
                </a:cubicBezTo>
                <a:cubicBezTo>
                  <a:pt x="-28328" y="-1548"/>
                  <a:pt x="27655" y="233272"/>
                  <a:pt x="8994" y="279925"/>
                </a:cubicBezTo>
                <a:cubicBezTo>
                  <a:pt x="-9667" y="326578"/>
                  <a:pt x="4329" y="303251"/>
                  <a:pt x="18325" y="279925"/>
                </a:cubicBezTo>
              </a:path>
            </a:pathLst>
          </a:custGeom>
          <a:noFill/>
          <a:ln w="38100">
            <a:solidFill>
              <a:schemeClr val="accent6">
                <a:lumMod val="50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6D20CF4C-30AE-482A-A54D-DD6BAE35ABA2}"/>
              </a:ext>
            </a:extLst>
          </p:cNvPr>
          <p:cNvSpPr txBox="1"/>
          <p:nvPr/>
        </p:nvSpPr>
        <p:spPr>
          <a:xfrm>
            <a:off x="6357828" y="3078747"/>
            <a:ext cx="739144" cy="646331"/>
          </a:xfrm>
          <a:prstGeom prst="rect">
            <a:avLst/>
          </a:prstGeom>
          <a:noFill/>
        </p:spPr>
        <p:txBody>
          <a:bodyPr wrap="square">
            <a:spAutoFit/>
          </a:bodyPr>
          <a:lstStyle/>
          <a:p>
            <a:r>
              <a:rPr lang="en-US" altLang="zh-CN" b="1" dirty="0">
                <a:latin typeface="Arial Narrow" panose="020B0606020202030204" pitchFamily="34" charset="0"/>
              </a:rPr>
              <a:t>IP1</a:t>
            </a:r>
          </a:p>
          <a:p>
            <a:r>
              <a:rPr lang="en-US" altLang="zh-CN" b="1" dirty="0">
                <a:latin typeface="Arial Narrow" panose="020B0606020202030204" pitchFamily="34" charset="0"/>
              </a:rPr>
              <a:t>MAC1</a:t>
            </a:r>
            <a:endParaRPr lang="zh-CN" altLang="en-US" b="1" dirty="0">
              <a:latin typeface="Arial Narrow" panose="020B0606020202030204" pitchFamily="34" charset="0"/>
            </a:endParaRPr>
          </a:p>
        </p:txBody>
      </p:sp>
      <p:sp>
        <p:nvSpPr>
          <p:cNvPr id="50" name="文本框 49">
            <a:extLst>
              <a:ext uri="{FF2B5EF4-FFF2-40B4-BE49-F238E27FC236}">
                <a16:creationId xmlns:a16="http://schemas.microsoft.com/office/drawing/2014/main" id="{8F8433C9-E66F-41ED-B345-C0FBE3EC2A48}"/>
              </a:ext>
            </a:extLst>
          </p:cNvPr>
          <p:cNvSpPr txBox="1"/>
          <p:nvPr/>
        </p:nvSpPr>
        <p:spPr>
          <a:xfrm>
            <a:off x="7898750" y="3090409"/>
            <a:ext cx="739144" cy="646331"/>
          </a:xfrm>
          <a:prstGeom prst="rect">
            <a:avLst/>
          </a:prstGeom>
          <a:noFill/>
        </p:spPr>
        <p:txBody>
          <a:bodyPr wrap="square">
            <a:spAutoFit/>
          </a:bodyPr>
          <a:lstStyle/>
          <a:p>
            <a:r>
              <a:rPr lang="en-US" altLang="zh-CN" b="1" dirty="0">
                <a:latin typeface="Arial Narrow" panose="020B0606020202030204" pitchFamily="34" charset="0"/>
              </a:rPr>
              <a:t>IP2</a:t>
            </a:r>
          </a:p>
          <a:p>
            <a:r>
              <a:rPr lang="en-US" altLang="zh-CN" b="1" dirty="0">
                <a:latin typeface="Arial Narrow" panose="020B0606020202030204" pitchFamily="34" charset="0"/>
              </a:rPr>
              <a:t>MAC2</a:t>
            </a:r>
            <a:endParaRPr lang="zh-CN" altLang="en-US" b="1" dirty="0">
              <a:latin typeface="Arial Narrow" panose="020B0606020202030204" pitchFamily="34" charset="0"/>
            </a:endParaRPr>
          </a:p>
        </p:txBody>
      </p:sp>
      <p:sp>
        <p:nvSpPr>
          <p:cNvPr id="51" name="文本框 50">
            <a:extLst>
              <a:ext uri="{FF2B5EF4-FFF2-40B4-BE49-F238E27FC236}">
                <a16:creationId xmlns:a16="http://schemas.microsoft.com/office/drawing/2014/main" id="{1CF06260-08EA-44E3-B9CD-DF6FD635FD5B}"/>
              </a:ext>
            </a:extLst>
          </p:cNvPr>
          <p:cNvSpPr txBox="1"/>
          <p:nvPr/>
        </p:nvSpPr>
        <p:spPr>
          <a:xfrm>
            <a:off x="10575635" y="3076084"/>
            <a:ext cx="739144" cy="646331"/>
          </a:xfrm>
          <a:prstGeom prst="rect">
            <a:avLst/>
          </a:prstGeom>
          <a:noFill/>
        </p:spPr>
        <p:txBody>
          <a:bodyPr wrap="square">
            <a:spAutoFit/>
          </a:bodyPr>
          <a:lstStyle/>
          <a:p>
            <a:r>
              <a:rPr lang="en-US" altLang="zh-CN" b="1" dirty="0">
                <a:latin typeface="Arial Narrow" panose="020B0606020202030204" pitchFamily="34" charset="0"/>
              </a:rPr>
              <a:t>IP3</a:t>
            </a:r>
          </a:p>
          <a:p>
            <a:r>
              <a:rPr lang="en-US" altLang="zh-CN" b="1" dirty="0">
                <a:latin typeface="Arial Narrow" panose="020B0606020202030204" pitchFamily="34" charset="0"/>
              </a:rPr>
              <a:t>MAC3</a:t>
            </a:r>
            <a:endParaRPr lang="zh-CN" altLang="en-US" b="1" dirty="0">
              <a:latin typeface="Arial Narrow" panose="020B0606020202030204" pitchFamily="34" charset="0"/>
            </a:endParaRPr>
          </a:p>
        </p:txBody>
      </p:sp>
      <p:sp>
        <p:nvSpPr>
          <p:cNvPr id="54" name="箭头: 右 53">
            <a:extLst>
              <a:ext uri="{FF2B5EF4-FFF2-40B4-BE49-F238E27FC236}">
                <a16:creationId xmlns:a16="http://schemas.microsoft.com/office/drawing/2014/main" id="{FF23F404-653F-427F-AFE0-5EFB76233EEF}"/>
              </a:ext>
            </a:extLst>
          </p:cNvPr>
          <p:cNvSpPr/>
          <p:nvPr/>
        </p:nvSpPr>
        <p:spPr>
          <a:xfrm>
            <a:off x="5648190" y="3424332"/>
            <a:ext cx="542354" cy="3693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D0DF7821-911E-4B70-B578-1BA6DF0825EE}"/>
              </a:ext>
            </a:extLst>
          </p:cNvPr>
          <p:cNvSpPr/>
          <p:nvPr/>
        </p:nvSpPr>
        <p:spPr>
          <a:xfrm>
            <a:off x="7719716" y="2968058"/>
            <a:ext cx="2313992" cy="307935"/>
          </a:xfrm>
          <a:custGeom>
            <a:avLst/>
            <a:gdLst>
              <a:gd name="connsiteX0" fmla="*/ 2313992 w 2313992"/>
              <a:gd name="connsiteY0" fmla="*/ 307935 h 307935"/>
              <a:gd name="connsiteX1" fmla="*/ 1026367 w 2313992"/>
              <a:gd name="connsiteY1" fmla="*/ 24 h 307935"/>
              <a:gd name="connsiteX2" fmla="*/ 0 w 2313992"/>
              <a:gd name="connsiteY2" fmla="*/ 289273 h 307935"/>
              <a:gd name="connsiteX3" fmla="*/ 0 w 2313992"/>
              <a:gd name="connsiteY3" fmla="*/ 289273 h 307935"/>
            </a:gdLst>
            <a:ahLst/>
            <a:cxnLst>
              <a:cxn ang="0">
                <a:pos x="connsiteX0" y="connsiteY0"/>
              </a:cxn>
              <a:cxn ang="0">
                <a:pos x="connsiteX1" y="connsiteY1"/>
              </a:cxn>
              <a:cxn ang="0">
                <a:pos x="connsiteX2" y="connsiteY2"/>
              </a:cxn>
              <a:cxn ang="0">
                <a:pos x="connsiteX3" y="connsiteY3"/>
              </a:cxn>
            </a:cxnLst>
            <a:rect l="l" t="t" r="r" b="b"/>
            <a:pathLst>
              <a:path w="2313992" h="307935">
                <a:moveTo>
                  <a:pt x="2313992" y="307935"/>
                </a:moveTo>
                <a:cubicBezTo>
                  <a:pt x="1863012" y="155534"/>
                  <a:pt x="1412032" y="3134"/>
                  <a:pt x="1026367" y="24"/>
                </a:cubicBezTo>
                <a:cubicBezTo>
                  <a:pt x="640702" y="-3086"/>
                  <a:pt x="0" y="289273"/>
                  <a:pt x="0" y="289273"/>
                </a:cubicBezTo>
                <a:lnTo>
                  <a:pt x="0" y="289273"/>
                </a:lnTo>
              </a:path>
            </a:pathLst>
          </a:custGeom>
          <a:noFill/>
          <a:ln w="38100">
            <a:solidFill>
              <a:schemeClr val="accent6">
                <a:lumMod val="50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a:extLst>
              <a:ext uri="{FF2B5EF4-FFF2-40B4-BE49-F238E27FC236}">
                <a16:creationId xmlns:a16="http://schemas.microsoft.com/office/drawing/2014/main" id="{DFC826C3-2DA1-4FBA-93B4-3C0A597BC66C}"/>
              </a:ext>
            </a:extLst>
          </p:cNvPr>
          <p:cNvCxnSpPr/>
          <p:nvPr/>
        </p:nvCxnSpPr>
        <p:spPr>
          <a:xfrm>
            <a:off x="5522988" y="5796186"/>
            <a:ext cx="732145" cy="0"/>
          </a:xfrm>
          <a:prstGeom prst="straightConnector1">
            <a:avLst/>
          </a:prstGeom>
          <a:noFill/>
          <a:ln w="38100">
            <a:solidFill>
              <a:schemeClr val="accent2">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文本框 55">
            <a:extLst>
              <a:ext uri="{FF2B5EF4-FFF2-40B4-BE49-F238E27FC236}">
                <a16:creationId xmlns:a16="http://schemas.microsoft.com/office/drawing/2014/main" id="{7B3B4126-F42B-4FBF-937C-0E1A365EF413}"/>
              </a:ext>
            </a:extLst>
          </p:cNvPr>
          <p:cNvSpPr txBox="1"/>
          <p:nvPr/>
        </p:nvSpPr>
        <p:spPr>
          <a:xfrm>
            <a:off x="5091619" y="5898941"/>
            <a:ext cx="1594884" cy="369332"/>
          </a:xfrm>
          <a:prstGeom prst="rect">
            <a:avLst/>
          </a:prstGeom>
          <a:noFill/>
        </p:spPr>
        <p:txBody>
          <a:bodyPr wrap="square">
            <a:spAutoFit/>
          </a:bodyPr>
          <a:lstStyle/>
          <a:p>
            <a:r>
              <a:rPr kumimoji="1" lang="zh-CN" altLang="en-US" b="1" dirty="0"/>
              <a:t>虚假</a:t>
            </a:r>
            <a:r>
              <a:rPr kumimoji="1" lang="en-US" altLang="zh-CN" b="1" dirty="0"/>
              <a:t>ARP</a:t>
            </a:r>
            <a:r>
              <a:rPr kumimoji="1" lang="zh-CN" altLang="en-US" b="1" dirty="0"/>
              <a:t>回复</a:t>
            </a:r>
            <a:endParaRPr lang="zh-CN" altLang="en-US" b="1" dirty="0"/>
          </a:p>
        </p:txBody>
      </p:sp>
      <p:cxnSp>
        <p:nvCxnSpPr>
          <p:cNvPr id="14" name="直接箭头连接符 13">
            <a:extLst>
              <a:ext uri="{FF2B5EF4-FFF2-40B4-BE49-F238E27FC236}">
                <a16:creationId xmlns:a16="http://schemas.microsoft.com/office/drawing/2014/main" id="{D9F09B17-A84A-44E4-A8E3-3358A246A342}"/>
              </a:ext>
            </a:extLst>
          </p:cNvPr>
          <p:cNvCxnSpPr/>
          <p:nvPr/>
        </p:nvCxnSpPr>
        <p:spPr>
          <a:xfrm flipH="1" flipV="1">
            <a:off x="9202324" y="2491273"/>
            <a:ext cx="1014696" cy="466792"/>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灯片编号占位符 3">
            <a:extLst>
              <a:ext uri="{FF2B5EF4-FFF2-40B4-BE49-F238E27FC236}">
                <a16:creationId xmlns:a16="http://schemas.microsoft.com/office/drawing/2014/main" id="{FB985B3A-E242-49E3-9E1F-7C00B20E8C1F}"/>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29</a:t>
            </a:fld>
            <a:endParaRPr kumimoji="1" lang="zh-CN" altLang="en-US" dirty="0"/>
          </a:p>
        </p:txBody>
      </p:sp>
      <p:sp>
        <p:nvSpPr>
          <p:cNvPr id="57" name="日期占位符 9">
            <a:extLst>
              <a:ext uri="{FF2B5EF4-FFF2-40B4-BE49-F238E27FC236}">
                <a16:creationId xmlns:a16="http://schemas.microsoft.com/office/drawing/2014/main" id="{725BEF12-40CC-4926-9B65-514FDFCB54A8}"/>
              </a:ext>
            </a:extLst>
          </p:cNvPr>
          <p:cNvSpPr>
            <a:spLocks noGrp="1"/>
          </p:cNvSpPr>
          <p:nvPr>
            <p:ph type="dt" sz="half" idx="10"/>
          </p:nvPr>
        </p:nvSpPr>
        <p:spPr>
          <a:xfrm>
            <a:off x="241666" y="6489303"/>
            <a:ext cx="2743200" cy="365125"/>
          </a:xfrm>
        </p:spPr>
        <p:txBody>
          <a:bodyPr/>
          <a:lstStyle/>
          <a:p>
            <a:r>
              <a:rPr kumimoji="1" lang="en-US" altLang="zh-CN" dirty="0"/>
              <a:t>8.2.3 ARP</a:t>
            </a:r>
            <a:r>
              <a:rPr kumimoji="1" lang="zh-CN" altLang="en-US" dirty="0"/>
              <a:t>攻击</a:t>
            </a:r>
          </a:p>
        </p:txBody>
      </p:sp>
    </p:spTree>
    <p:extLst>
      <p:ext uri="{BB962C8B-B14F-4D97-AF65-F5344CB8AC3E}">
        <p14:creationId xmlns:p14="http://schemas.microsoft.com/office/powerpoint/2010/main" val="377914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a:bodyPr>
          <a:lstStyle/>
          <a:p>
            <a:pPr>
              <a:lnSpc>
                <a:spcPct val="120000"/>
              </a:lnSpc>
            </a:pPr>
            <a:r>
              <a:rPr kumimoji="1" lang="zh-CN" altLang="en-US" dirty="0"/>
              <a:t>版权声明</a:t>
            </a:r>
            <a:endParaRPr kumimoji="1" lang="en-US" altLang="zh-CN" dirty="0"/>
          </a:p>
          <a:p>
            <a:pPr lvl="1">
              <a:lnSpc>
                <a:spcPct val="120000"/>
              </a:lnSpc>
            </a:pPr>
            <a:r>
              <a:rPr kumimoji="1" lang="zh-CN" altLang="en-US" dirty="0"/>
              <a:t>本教案中所有原创内容，包括但不限于文字、图片、图表、版面设计、标题等的版权归计算机网络教案社区所有，并受著作权法保护</a:t>
            </a:r>
            <a:endParaRPr kumimoji="1" lang="en-US" altLang="zh-CN" dirty="0"/>
          </a:p>
          <a:p>
            <a:pPr lvl="1">
              <a:lnSpc>
                <a:spcPct val="120000"/>
              </a:lnSpc>
            </a:pPr>
            <a:r>
              <a:rPr kumimoji="1" lang="zh-CN" altLang="en-US" dirty="0"/>
              <a:t>读者可以将本教案的全部或部分内容</a:t>
            </a:r>
            <a:r>
              <a:rPr kumimoji="1" lang="zh-CN" altLang="en-US" dirty="0">
                <a:solidFill>
                  <a:srgbClr val="C00000"/>
                </a:solidFill>
              </a:rPr>
              <a:t>免费用于非商业用途</a:t>
            </a:r>
            <a:r>
              <a:rPr kumimoji="1" lang="zh-CN" altLang="en-US" dirty="0"/>
              <a:t>，但在使用本教案内容时请注明来源和版权声明，即“内容来自：</a:t>
            </a:r>
            <a:br>
              <a:rPr kumimoji="1" lang="en-US" altLang="zh-CN" dirty="0"/>
            </a:br>
            <a:r>
              <a:rPr kumimoji="1" lang="zh-CN" altLang="en-US" dirty="0"/>
              <a:t>计算机网络教案社区，版权归原作者所有”</a:t>
            </a:r>
            <a:endParaRPr kumimoji="1" lang="en-US" altLang="zh-CN" dirty="0"/>
          </a:p>
          <a:p>
            <a:pPr lvl="1">
              <a:lnSpc>
                <a:spcPct val="120000"/>
              </a:lnSpc>
            </a:pPr>
            <a:r>
              <a:rPr kumimoji="1" lang="zh-CN" altLang="en-US" dirty="0"/>
              <a:t>对于不遵守此声明或者其他违法使用本教案内容者，</a:t>
            </a:r>
            <a:br>
              <a:rPr kumimoji="1" lang="en-US" altLang="zh-CN" dirty="0"/>
            </a:br>
            <a:r>
              <a:rPr kumimoji="1" lang="zh-CN" altLang="en-US" dirty="0"/>
              <a:t>我们将保留依法追究其侵权责任的权利</a:t>
            </a:r>
            <a:endParaRPr kumimoji="1" lang="en-US" altLang="zh-CN" dirty="0"/>
          </a:p>
          <a:p>
            <a:pPr lvl="1">
              <a:lnSpc>
                <a:spcPct val="120000"/>
              </a:lnSpc>
            </a:pPr>
            <a:r>
              <a:rPr kumimoji="1" lang="zh-CN" altLang="en-US" dirty="0"/>
              <a:t>本教案如涉及特定版权内容，请版权方在社区提供</a:t>
            </a:r>
            <a:br>
              <a:rPr kumimoji="1" lang="en-US" altLang="zh-CN" dirty="0"/>
            </a:br>
            <a:r>
              <a:rPr kumimoji="1" lang="zh-CN" altLang="en-US" dirty="0"/>
              <a:t>相关信息以便及时删除该内容</a:t>
            </a: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图片 4">
            <a:extLst>
              <a:ext uri="{FF2B5EF4-FFF2-40B4-BE49-F238E27FC236}">
                <a16:creationId xmlns:a16="http://schemas.microsoft.com/office/drawing/2014/main" id="{72CD315C-EB19-8C4F-A9B5-0FBF30C9BFF1}"/>
              </a:ext>
            </a:extLst>
          </p:cNvPr>
          <p:cNvPicPr>
            <a:picLocks noChangeAspect="1"/>
          </p:cNvPicPr>
          <p:nvPr/>
        </p:nvPicPr>
        <p:blipFill rotWithShape="1">
          <a:blip r:embed="rId2"/>
          <a:srcRect l="12045" t="-44" r="10898" b="27777"/>
          <a:stretch/>
        </p:blipFill>
        <p:spPr>
          <a:xfrm>
            <a:off x="8942522" y="3595605"/>
            <a:ext cx="2061275" cy="2030606"/>
          </a:xfrm>
          <a:prstGeom prst="rect">
            <a:avLst/>
          </a:prstGeom>
        </p:spPr>
      </p:pic>
      <p:sp>
        <p:nvSpPr>
          <p:cNvPr id="6" name="矩形 5">
            <a:extLst>
              <a:ext uri="{FF2B5EF4-FFF2-40B4-BE49-F238E27FC236}">
                <a16:creationId xmlns:a16="http://schemas.microsoft.com/office/drawing/2014/main" id="{4419605A-8B14-2849-AA59-824896BD664F}"/>
              </a:ext>
            </a:extLst>
          </p:cNvPr>
          <p:cNvSpPr/>
          <p:nvPr/>
        </p:nvSpPr>
        <p:spPr>
          <a:xfrm>
            <a:off x="8842080" y="5626210"/>
            <a:ext cx="226215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计算机网络教案社区</a:t>
            </a:r>
            <a:endPar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QQ</a:t>
            </a: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群：</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808962782</a:t>
            </a:r>
            <a:endPar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295166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Denial of Service Attacks"/>
          <p:cNvSpPr txBox="1">
            <a:spLocks noGrp="1"/>
          </p:cNvSpPr>
          <p:nvPr>
            <p:ph type="title"/>
          </p:nvPr>
        </p:nvSpPr>
        <p:spPr>
          <a:prstGeom prst="rect">
            <a:avLst/>
          </a:prstGeom>
        </p:spPr>
        <p:txBody>
          <a:bodyPr vert="horz" lIns="91440" tIns="45720" rIns="91440" bIns="45720" rtlCol="0" anchor="ctr">
            <a:normAutofit/>
          </a:bodyPr>
          <a:lstStyle>
            <a:lvl1pPr algn="l">
              <a:defRPr sz="13000">
                <a:latin typeface="Helvetica Neue Bold Condensed"/>
                <a:ea typeface="Helvetica Neue Bold Condensed"/>
                <a:cs typeface="Helvetica Neue Bold Condensed"/>
                <a:sym typeface="Helvetica Neue Bold Condensed"/>
              </a:defRPr>
            </a:lvl1pPr>
          </a:lstStyle>
          <a:p>
            <a:r>
              <a:rPr kumimoji="1" lang="zh-CN" altLang="en-US" sz="4000" dirty="0">
                <a:latin typeface="Microsoft YaHei" panose="020B0503020204020204" pitchFamily="34" charset="-122"/>
                <a:ea typeface="Microsoft YaHei" panose="020B0503020204020204" pitchFamily="34" charset="-122"/>
              </a:rPr>
              <a:t>拒绝服务攻击（</a:t>
            </a:r>
            <a:r>
              <a:rPr kumimoji="1" lang="en-US" altLang="zh-CN" sz="4000" dirty="0">
                <a:latin typeface="Microsoft YaHei" panose="020B0503020204020204" pitchFamily="34" charset="-122"/>
                <a:ea typeface="Microsoft YaHei" panose="020B0503020204020204" pitchFamily="34" charset="-122"/>
              </a:rPr>
              <a:t>Deny</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of</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Service</a:t>
            </a:r>
            <a:r>
              <a:rPr kumimoji="1" lang="zh-CN" altLang="en-US" sz="4000" dirty="0">
                <a:latin typeface="Microsoft YaHei" panose="020B0503020204020204" pitchFamily="34" charset="-122"/>
                <a:ea typeface="Microsoft YaHei" panose="020B0503020204020204" pitchFamily="34" charset="-122"/>
              </a:rPr>
              <a:t>）</a:t>
            </a:r>
            <a:endParaRPr kumimoji="1" sz="4000" dirty="0">
              <a:latin typeface="Microsoft YaHei" panose="020B0503020204020204" pitchFamily="34" charset="-122"/>
              <a:ea typeface="Microsoft YaHei" panose="020B0503020204020204" pitchFamily="34" charset="-122"/>
            </a:endParaRPr>
          </a:p>
        </p:txBody>
      </p:sp>
      <p:sp>
        <p:nvSpPr>
          <p:cNvPr id="175" name="Goal: take large service/network/org offline by overwhelming it with network traffic such that they can’t process real requests…"/>
          <p:cNvSpPr txBox="1">
            <a:spLocks noGrp="1"/>
          </p:cNvSpPr>
          <p:nvPr>
            <p:ph idx="1"/>
          </p:nvPr>
        </p:nvSpPr>
        <p:spPr>
          <a:xfrm>
            <a:off x="838200" y="1510758"/>
            <a:ext cx="10534650" cy="4586694"/>
          </a:xfrm>
          <a:prstGeom prst="rect">
            <a:avLst/>
          </a:prstGeom>
        </p:spPr>
        <p:txBody>
          <a:bodyPr>
            <a:normAutofit fontScale="55000" lnSpcReduction="20000"/>
          </a:bodyPr>
          <a:lstStyle/>
          <a:p>
            <a:pPr defTabSz="228600">
              <a:lnSpc>
                <a:spcPct val="120000"/>
              </a:lnSpc>
              <a:spcBef>
                <a:spcPts val="1000"/>
              </a:spcBef>
              <a:defRPr sz="5600"/>
            </a:pPr>
            <a:r>
              <a:rPr lang="zh-CN" altLang="en-US" sz="4500" b="1" dirty="0"/>
              <a:t>目标：</a:t>
            </a:r>
            <a:r>
              <a:rPr lang="zh-CN" altLang="en-US" sz="4500" dirty="0"/>
              <a:t>瘫痪服务乃至整个网络</a:t>
            </a:r>
            <a:endParaRPr lang="en-US" altLang="zh-CN" sz="4500" dirty="0"/>
          </a:p>
          <a:p>
            <a:pPr defTabSz="228600">
              <a:lnSpc>
                <a:spcPct val="120000"/>
              </a:lnSpc>
              <a:spcBef>
                <a:spcPts val="1000"/>
              </a:spcBef>
              <a:defRPr sz="5600"/>
            </a:pPr>
            <a:r>
              <a:rPr lang="zh-CN" altLang="en-US" sz="4500" b="1" dirty="0"/>
              <a:t>手段</a:t>
            </a:r>
            <a:endParaRPr lang="en-US" altLang="zh-CN" sz="4500" b="1" dirty="0"/>
          </a:p>
          <a:p>
            <a:pPr lvl="1" defTabSz="228600">
              <a:lnSpc>
                <a:spcPct val="120000"/>
              </a:lnSpc>
              <a:spcBef>
                <a:spcPts val="1000"/>
              </a:spcBef>
              <a:defRPr sz="5600"/>
            </a:pPr>
            <a:r>
              <a:rPr lang="zh-CN" altLang="en-US" sz="4100" dirty="0"/>
              <a:t>大量的，超过处理能力的请求</a:t>
            </a:r>
            <a:r>
              <a:rPr lang="en-US" altLang="zh-CN" sz="4100" dirty="0"/>
              <a:t>/</a:t>
            </a:r>
            <a:r>
              <a:rPr lang="zh-CN" altLang="en-US" sz="4100" dirty="0"/>
              <a:t>流量</a:t>
            </a:r>
            <a:endParaRPr lang="en-US" altLang="zh-CN" sz="4100" dirty="0"/>
          </a:p>
          <a:p>
            <a:pPr defTabSz="228600">
              <a:lnSpc>
                <a:spcPct val="120000"/>
              </a:lnSpc>
              <a:spcBef>
                <a:spcPts val="1000"/>
              </a:spcBef>
              <a:defRPr sz="5600"/>
            </a:pPr>
            <a:r>
              <a:rPr lang="zh-CN" altLang="en-US" sz="4500" b="1" dirty="0"/>
              <a:t>效果</a:t>
            </a:r>
            <a:endParaRPr lang="en-US" altLang="zh-CN" sz="4500" b="1" dirty="0"/>
          </a:p>
          <a:p>
            <a:pPr lvl="1" defTabSz="228600">
              <a:lnSpc>
                <a:spcPct val="120000"/>
              </a:lnSpc>
              <a:spcBef>
                <a:spcPts val="1000"/>
              </a:spcBef>
              <a:defRPr sz="5600"/>
            </a:pPr>
            <a:r>
              <a:rPr lang="zh-CN" altLang="en-US" sz="4100" dirty="0"/>
              <a:t>攻击者：不费劲</a:t>
            </a:r>
            <a:endParaRPr lang="en-US" altLang="zh-CN" sz="4100" dirty="0"/>
          </a:p>
          <a:p>
            <a:pPr lvl="1" defTabSz="228600">
              <a:lnSpc>
                <a:spcPct val="120000"/>
              </a:lnSpc>
              <a:spcBef>
                <a:spcPts val="1000"/>
              </a:spcBef>
              <a:defRPr sz="5600"/>
            </a:pPr>
            <a:r>
              <a:rPr lang="zh-CN" altLang="en-US" sz="4100" dirty="0"/>
              <a:t>目标：代价高昂</a:t>
            </a:r>
            <a:endParaRPr lang="en-US" altLang="zh-CN" sz="4100" dirty="0"/>
          </a:p>
          <a:p>
            <a:pPr defTabSz="228600">
              <a:lnSpc>
                <a:spcPct val="120000"/>
              </a:lnSpc>
              <a:spcBef>
                <a:spcPts val="1000"/>
              </a:spcBef>
              <a:defRPr sz="5600"/>
            </a:pPr>
            <a:r>
              <a:rPr lang="zh-CN" altLang="en-US" sz="4500" b="1" dirty="0"/>
              <a:t>类型</a:t>
            </a:r>
            <a:endParaRPr lang="en-US" altLang="zh-CN" sz="4500" b="1" dirty="0"/>
          </a:p>
          <a:p>
            <a:pPr lvl="1" defTabSz="228600">
              <a:lnSpc>
                <a:spcPct val="120000"/>
              </a:lnSpc>
              <a:spcBef>
                <a:spcPts val="1000"/>
              </a:spcBef>
              <a:defRPr sz="5600"/>
            </a:pPr>
            <a:r>
              <a:rPr lang="zh-CN" altLang="en-US" sz="4200" dirty="0"/>
              <a:t>系统缺陷：不对称协议、返回服务器状态或计算结果</a:t>
            </a:r>
            <a:endParaRPr lang="en-US" altLang="zh-CN" sz="4200" dirty="0"/>
          </a:p>
          <a:p>
            <a:pPr lvl="1" defTabSz="228600">
              <a:lnSpc>
                <a:spcPct val="120000"/>
              </a:lnSpc>
              <a:spcBef>
                <a:spcPts val="1000"/>
              </a:spcBef>
              <a:defRPr sz="5600"/>
            </a:pPr>
            <a:r>
              <a:rPr lang="zh-CN" altLang="en-US" sz="4200" dirty="0"/>
              <a:t>洪泛攻击：控制大量僵尸机器</a:t>
            </a:r>
            <a:r>
              <a:rPr lang="en-US" altLang="zh-CN" sz="4200" dirty="0"/>
              <a:t>/</a:t>
            </a:r>
            <a:r>
              <a:rPr lang="zh-CN" altLang="en-US" sz="4200" dirty="0"/>
              <a:t>网络发送请求</a:t>
            </a:r>
            <a:endParaRPr lang="en-US" altLang="zh-CN" sz="4200" dirty="0"/>
          </a:p>
          <a:p>
            <a:pPr defTabSz="228600">
              <a:lnSpc>
                <a:spcPct val="120000"/>
              </a:lnSpc>
              <a:spcBef>
                <a:spcPts val="1000"/>
              </a:spcBef>
              <a:defRPr sz="5600"/>
            </a:pPr>
            <a:endParaRPr lang="en-US" altLang="zh-CN" sz="4500" dirty="0"/>
          </a:p>
          <a:p>
            <a:pPr marL="171450" indent="-171450" defTabSz="228600">
              <a:lnSpc>
                <a:spcPct val="120000"/>
              </a:lnSpc>
              <a:spcBef>
                <a:spcPts val="1000"/>
              </a:spcBef>
              <a:buNone/>
              <a:defRPr sz="2800" b="1"/>
            </a:pPr>
            <a:endParaRPr dirty="0"/>
          </a:p>
        </p:txBody>
      </p:sp>
      <p:pic>
        <p:nvPicPr>
          <p:cNvPr id="3" name="图片 2">
            <a:extLst>
              <a:ext uri="{FF2B5EF4-FFF2-40B4-BE49-F238E27FC236}">
                <a16:creationId xmlns:a16="http://schemas.microsoft.com/office/drawing/2014/main" id="{137370B3-474A-DD4C-B425-6B9D0B66C9E8}"/>
              </a:ext>
            </a:extLst>
          </p:cNvPr>
          <p:cNvPicPr>
            <a:picLocks noChangeAspect="1"/>
          </p:cNvPicPr>
          <p:nvPr/>
        </p:nvPicPr>
        <p:blipFill>
          <a:blip r:embed="rId3"/>
          <a:stretch>
            <a:fillRect/>
          </a:stretch>
        </p:blipFill>
        <p:spPr>
          <a:xfrm>
            <a:off x="6185045" y="1663158"/>
            <a:ext cx="5870920" cy="3308892"/>
          </a:xfrm>
          <a:prstGeom prst="rect">
            <a:avLst/>
          </a:prstGeom>
        </p:spPr>
      </p:pic>
      <p:sp>
        <p:nvSpPr>
          <p:cNvPr id="5" name="矩形 4">
            <a:extLst>
              <a:ext uri="{FF2B5EF4-FFF2-40B4-BE49-F238E27FC236}">
                <a16:creationId xmlns:a16="http://schemas.microsoft.com/office/drawing/2014/main" id="{9E8A5D37-164B-D846-B211-225E98338E40}"/>
              </a:ext>
            </a:extLst>
          </p:cNvPr>
          <p:cNvSpPr/>
          <p:nvPr/>
        </p:nvSpPr>
        <p:spPr>
          <a:xfrm>
            <a:off x="3215465" y="6506698"/>
            <a:ext cx="8429625" cy="365125"/>
          </a:xfrm>
          <a:prstGeom prst="rect">
            <a:avLst/>
          </a:prstGeom>
        </p:spPr>
        <p:txBody>
          <a:bodyPr vert="horz" lIns="91440" tIns="45720" rIns="91440" bIns="45720" rtlCol="0" anchor="ctr"/>
          <a:lstStyle/>
          <a:p>
            <a:r>
              <a:rPr kumimoji="1" lang="zh-CN" altLang="en-US" sz="1200" dirty="0">
                <a:solidFill>
                  <a:schemeClr val="tx1">
                    <a:tint val="75000"/>
                  </a:schemeClr>
                </a:solidFill>
                <a:latin typeface="Microsoft YaHei" panose="020B0503020204020204" pitchFamily="34" charset="-122"/>
                <a:ea typeface="Microsoft YaHei" panose="020B0503020204020204" pitchFamily="34" charset="-122"/>
              </a:rPr>
              <a:t>引自：https://cyber-sectech.fandom.com/wiki/Denial_of_Service_Attack，</a:t>
            </a:r>
            <a:r>
              <a:rPr kumimoji="1" lang="en-US" altLang="zh-CN" sz="1200" dirty="0">
                <a:solidFill>
                  <a:schemeClr val="tx1">
                    <a:tint val="75000"/>
                  </a:schemeClr>
                </a:solidFill>
                <a:latin typeface="Microsoft YaHei" panose="020B0503020204020204" pitchFamily="34" charset="-122"/>
                <a:ea typeface="Microsoft YaHei" panose="020B0503020204020204" pitchFamily="34" charset="-122"/>
              </a:rPr>
              <a:t>2021</a:t>
            </a:r>
            <a:r>
              <a:rPr kumimoji="1" lang="zh-CN" altLang="en-US" sz="1200" dirty="0">
                <a:solidFill>
                  <a:schemeClr val="tx1">
                    <a:tint val="75000"/>
                  </a:schemeClr>
                </a:solidFill>
                <a:latin typeface="Microsoft YaHei" panose="020B0503020204020204" pitchFamily="34" charset="-122"/>
                <a:ea typeface="Microsoft YaHei" panose="020B0503020204020204" pitchFamily="34" charset="-122"/>
              </a:rPr>
              <a:t> </a:t>
            </a:r>
          </a:p>
        </p:txBody>
      </p:sp>
      <p:sp>
        <p:nvSpPr>
          <p:cNvPr id="6" name="灯片编号占位符 3">
            <a:extLst>
              <a:ext uri="{FF2B5EF4-FFF2-40B4-BE49-F238E27FC236}">
                <a16:creationId xmlns:a16="http://schemas.microsoft.com/office/drawing/2014/main" id="{89A07D98-BE09-4638-8400-473622E096C8}"/>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30</a:t>
            </a:fld>
            <a:endParaRPr kumimoji="1" lang="zh-CN" altLang="en-US" dirty="0"/>
          </a:p>
        </p:txBody>
      </p:sp>
      <p:sp>
        <p:nvSpPr>
          <p:cNvPr id="7" name="日期占位符 9">
            <a:extLst>
              <a:ext uri="{FF2B5EF4-FFF2-40B4-BE49-F238E27FC236}">
                <a16:creationId xmlns:a16="http://schemas.microsoft.com/office/drawing/2014/main" id="{B51F1593-186C-477B-80CD-4C5B0AB72555}"/>
              </a:ext>
            </a:extLst>
          </p:cNvPr>
          <p:cNvSpPr>
            <a:spLocks noGrp="1"/>
          </p:cNvSpPr>
          <p:nvPr>
            <p:ph type="dt" sz="half" idx="10"/>
          </p:nvPr>
        </p:nvSpPr>
        <p:spPr>
          <a:xfrm>
            <a:off x="226243" y="6489303"/>
            <a:ext cx="2743200" cy="365125"/>
          </a:xfrm>
        </p:spPr>
        <p:txBody>
          <a:bodyPr/>
          <a:lstStyle/>
          <a:p>
            <a:r>
              <a:rPr kumimoji="1" lang="en-US" altLang="zh-CN" dirty="0"/>
              <a:t>8.2.4  </a:t>
            </a:r>
            <a:r>
              <a:rPr kumimoji="1" lang="en-US" altLang="zh-CN" dirty="0" err="1"/>
              <a:t>DDos</a:t>
            </a:r>
            <a:r>
              <a:rPr kumimoji="1" lang="zh-CN" altLang="en-US" dirty="0"/>
              <a:t>攻击</a:t>
            </a:r>
          </a:p>
        </p:txBody>
      </p:sp>
    </p:spTree>
    <p:extLst>
      <p:ext uri="{BB962C8B-B14F-4D97-AF65-F5344CB8AC3E}">
        <p14:creationId xmlns:p14="http://schemas.microsoft.com/office/powerpoint/2010/main" val="2121106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DoS Opportunities at Every Layer"/>
          <p:cNvSpPr txBox="1">
            <a:spLocks noGrp="1"/>
          </p:cNvSpPr>
          <p:nvPr>
            <p:ph type="title"/>
          </p:nvPr>
        </p:nvSpPr>
        <p:spPr>
          <a:prstGeom prst="rect">
            <a:avLst/>
          </a:prstGeom>
        </p:spPr>
        <p:txBody>
          <a:bodyPr>
            <a:normAutofit/>
          </a:bodyPr>
          <a:lstStyle>
            <a:lvl1pPr algn="l" defTabSz="800735">
              <a:defRPr sz="12610">
                <a:latin typeface="Helvetica Neue Bold Condensed"/>
                <a:ea typeface="Helvetica Neue Bold Condensed"/>
                <a:cs typeface="Helvetica Neue Bold Condensed"/>
                <a:sym typeface="Helvetica Neue Bold Condensed"/>
              </a:defRPr>
            </a:lvl1pPr>
          </a:lstStyle>
          <a:p>
            <a:r>
              <a:rPr lang="zh-CN" altLang="en-US" sz="4000" dirty="0">
                <a:latin typeface="Microsoft YaHei" panose="020B0503020204020204" pitchFamily="34" charset="-122"/>
                <a:ea typeface="Microsoft YaHei" panose="020B0503020204020204" pitchFamily="34" charset="-122"/>
              </a:rPr>
              <a:t>网络各层中的拒绝服务攻击</a:t>
            </a:r>
            <a:endParaRPr sz="4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1622F93A-33EF-5C47-B7AF-EA0103AD930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000500" y="2749311"/>
            <a:ext cx="8191500" cy="3604260"/>
          </a:xfrm>
          <a:prstGeom prst="rect">
            <a:avLst/>
          </a:prstGeom>
        </p:spPr>
      </p:pic>
      <p:sp>
        <p:nvSpPr>
          <p:cNvPr id="5" name="页脚占位符 13">
            <a:extLst>
              <a:ext uri="{FF2B5EF4-FFF2-40B4-BE49-F238E27FC236}">
                <a16:creationId xmlns:a16="http://schemas.microsoft.com/office/drawing/2014/main" id="{6EDD3B66-946A-CA41-80EB-A63ABA24B5E3}"/>
              </a:ext>
            </a:extLst>
          </p:cNvPr>
          <p:cNvSpPr>
            <a:spLocks noGrp="1"/>
          </p:cNvSpPr>
          <p:nvPr>
            <p:ph type="ftr" sz="quarter" idx="11"/>
          </p:nvPr>
        </p:nvSpPr>
        <p:spPr>
          <a:xfrm>
            <a:off x="1752600" y="6428806"/>
            <a:ext cx="10439400" cy="447279"/>
          </a:xfrm>
        </p:spPr>
        <p:txBody>
          <a:bodyPr/>
          <a:lstStyle/>
          <a:p>
            <a:pPr algn="l"/>
            <a:r>
              <a:rPr kumimoji="1" lang="zh-CN" altLang="en-US" dirty="0"/>
              <a:t>引自：</a:t>
            </a:r>
            <a:r>
              <a:rPr kumimoji="1" lang="en" altLang="zh-CN" dirty="0"/>
              <a:t>J</a:t>
            </a:r>
            <a:r>
              <a:rPr kumimoji="1" lang="en-US" altLang="zh-CN" dirty="0"/>
              <a:t>.</a:t>
            </a:r>
            <a:r>
              <a:rPr kumimoji="1" lang="en" altLang="zh-CN" dirty="0"/>
              <a:t> K. </a:t>
            </a:r>
            <a:r>
              <a:rPr kumimoji="1" lang="en" altLang="zh-CN" dirty="0" err="1"/>
              <a:t>Chahal</a:t>
            </a:r>
            <a:r>
              <a:rPr kumimoji="1" lang="en" altLang="zh-CN" dirty="0"/>
              <a:t> et al., </a:t>
            </a:r>
            <a:r>
              <a:rPr kumimoji="1" lang="en" altLang="zh-CN" dirty="0" err="1"/>
              <a:t>Behal</a:t>
            </a:r>
            <a:r>
              <a:rPr kumimoji="1" lang="en-US" altLang="zh-CN" dirty="0"/>
              <a:t>Distributed Denial of Service Attacks: A Threat or Challenge, New Review of Information Networking 24(2019):31-103</a:t>
            </a:r>
            <a:endParaRPr kumimoji="1" lang="zh-CN" altLang="en-US" dirty="0"/>
          </a:p>
        </p:txBody>
      </p:sp>
      <p:sp>
        <p:nvSpPr>
          <p:cNvPr id="185" name="Link Layer: send too much traffic for switches/routers to handle…"/>
          <p:cNvSpPr txBox="1">
            <a:spLocks noGrp="1"/>
          </p:cNvSpPr>
          <p:nvPr>
            <p:ph idx="1"/>
          </p:nvPr>
        </p:nvSpPr>
        <p:spPr>
          <a:xfrm>
            <a:off x="838200" y="1415508"/>
            <a:ext cx="5410200" cy="3747042"/>
          </a:xfrm>
          <a:prstGeom prst="rect">
            <a:avLst/>
          </a:prstGeom>
        </p:spPr>
        <p:txBody>
          <a:bodyPr vert="horz" lIns="91440" tIns="45720" rIns="91440" bIns="45720" rtlCol="0">
            <a:normAutofit/>
          </a:bodyPr>
          <a:lstStyle/>
          <a:p>
            <a:pPr defTabSz="228600">
              <a:lnSpc>
                <a:spcPct val="120000"/>
              </a:lnSpc>
              <a:spcBef>
                <a:spcPts val="1000"/>
              </a:spcBef>
            </a:pPr>
            <a:r>
              <a:rPr lang="zh-CN" altLang="en-US" dirty="0"/>
              <a:t>链路层</a:t>
            </a:r>
            <a:r>
              <a:rPr lang="en-US" altLang="zh-CN" dirty="0"/>
              <a:t>/</a:t>
            </a:r>
            <a:r>
              <a:rPr lang="zh-CN" altLang="en-US" dirty="0"/>
              <a:t>网络层</a:t>
            </a:r>
            <a:r>
              <a:rPr dirty="0"/>
              <a:t>: </a:t>
            </a:r>
            <a:r>
              <a:rPr lang="zh-CN" altLang="en-US" dirty="0"/>
              <a:t>对路由器交换机发送大量流量</a:t>
            </a:r>
            <a:endParaRPr dirty="0"/>
          </a:p>
          <a:p>
            <a:pPr defTabSz="228600">
              <a:lnSpc>
                <a:spcPct val="120000"/>
              </a:lnSpc>
              <a:spcBef>
                <a:spcPts val="1000"/>
              </a:spcBef>
            </a:pPr>
            <a:r>
              <a:rPr lang="zh-CN" altLang="en-US" dirty="0"/>
              <a:t>传输层：请求服务器保持大量连接或者特定状态</a:t>
            </a:r>
            <a:endParaRPr dirty="0"/>
          </a:p>
          <a:p>
            <a:pPr defTabSz="228600">
              <a:lnSpc>
                <a:spcPct val="120000"/>
              </a:lnSpc>
              <a:spcBef>
                <a:spcPts val="1000"/>
              </a:spcBef>
            </a:pPr>
            <a:r>
              <a:rPr lang="zh-CN" altLang="en-US" dirty="0"/>
              <a:t>应用层：请求大量复杂查询、加密等高开销操作</a:t>
            </a:r>
            <a:endParaRPr dirty="0"/>
          </a:p>
        </p:txBody>
      </p:sp>
      <p:sp>
        <p:nvSpPr>
          <p:cNvPr id="6" name="灯片编号占位符 3">
            <a:extLst>
              <a:ext uri="{FF2B5EF4-FFF2-40B4-BE49-F238E27FC236}">
                <a16:creationId xmlns:a16="http://schemas.microsoft.com/office/drawing/2014/main" id="{103CE5F4-1ADC-4A47-9204-76C42342685F}"/>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31</a:t>
            </a:fld>
            <a:endParaRPr kumimoji="1" lang="zh-CN" altLang="en-US" dirty="0"/>
          </a:p>
        </p:txBody>
      </p:sp>
      <p:sp>
        <p:nvSpPr>
          <p:cNvPr id="8" name="日期占位符 9">
            <a:extLst>
              <a:ext uri="{FF2B5EF4-FFF2-40B4-BE49-F238E27FC236}">
                <a16:creationId xmlns:a16="http://schemas.microsoft.com/office/drawing/2014/main" id="{FD9AC403-6D18-44C2-9D31-C7BFA09FEFFB}"/>
              </a:ext>
            </a:extLst>
          </p:cNvPr>
          <p:cNvSpPr>
            <a:spLocks noGrp="1"/>
          </p:cNvSpPr>
          <p:nvPr>
            <p:ph type="dt" sz="half" idx="10"/>
          </p:nvPr>
        </p:nvSpPr>
        <p:spPr>
          <a:xfrm>
            <a:off x="254524" y="6489303"/>
            <a:ext cx="2743200" cy="365125"/>
          </a:xfrm>
        </p:spPr>
        <p:txBody>
          <a:bodyPr/>
          <a:lstStyle/>
          <a:p>
            <a:r>
              <a:rPr kumimoji="1" lang="en-US" altLang="zh-CN" dirty="0"/>
              <a:t>8.2.4  </a:t>
            </a:r>
            <a:r>
              <a:rPr kumimoji="1" lang="en-US" altLang="zh-CN" dirty="0" err="1"/>
              <a:t>DDos</a:t>
            </a:r>
            <a:r>
              <a:rPr kumimoji="1" lang="zh-CN" altLang="en-US" dirty="0"/>
              <a:t>攻击</a:t>
            </a:r>
          </a:p>
        </p:txBody>
      </p:sp>
    </p:spTree>
    <p:extLst>
      <p:ext uri="{BB962C8B-B14F-4D97-AF65-F5344CB8AC3E}">
        <p14:creationId xmlns:p14="http://schemas.microsoft.com/office/powerpoint/2010/main" val="3021778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CP Handshake"/>
          <p:cNvSpPr txBox="1">
            <a:spLocks noGrp="1"/>
          </p:cNvSpPr>
          <p:nvPr>
            <p:ph type="title"/>
          </p:nvPr>
        </p:nvSpPr>
        <p:spPr>
          <a:prstGeom prst="rect">
            <a:avLst/>
          </a:prstGeom>
        </p:spPr>
        <p:txBody>
          <a:bodyPr>
            <a:normAutofit/>
          </a:bodyPr>
          <a:lstStyle>
            <a:lvl1pPr algn="l">
              <a:defRPr sz="13000">
                <a:latin typeface="Helvetica Neue Bold Condensed"/>
                <a:ea typeface="Helvetica Neue Bold Condensed"/>
                <a:cs typeface="Helvetica Neue Bold Condensed"/>
                <a:sym typeface="Helvetica Neue Bold Condensed"/>
              </a:defRPr>
            </a:lvl1pPr>
          </a:lstStyle>
          <a:p>
            <a:r>
              <a:rPr sz="4000" dirty="0">
                <a:latin typeface="Microsoft YaHei" panose="020B0503020204020204" pitchFamily="34" charset="-122"/>
                <a:ea typeface="Microsoft YaHei" panose="020B0503020204020204" pitchFamily="34" charset="-122"/>
              </a:rPr>
              <a:t>TCP</a:t>
            </a:r>
            <a:r>
              <a:rPr lang="zh-CN" altLang="en-US" sz="4000" dirty="0">
                <a:latin typeface="Microsoft YaHei" panose="020B0503020204020204" pitchFamily="34" charset="-122"/>
                <a:ea typeface="Microsoft YaHei" panose="020B0503020204020204" pitchFamily="34" charset="-122"/>
              </a:rPr>
              <a:t>三次握手协议</a:t>
            </a:r>
            <a:endParaRPr sz="4000" dirty="0">
              <a:latin typeface="Microsoft YaHei" panose="020B0503020204020204" pitchFamily="34" charset="-122"/>
              <a:ea typeface="Microsoft YaHei" panose="020B0503020204020204" pitchFamily="34" charset="-122"/>
            </a:endParaRPr>
          </a:p>
        </p:txBody>
      </p:sp>
      <p:sp>
        <p:nvSpPr>
          <p:cNvPr id="2" name="内容占位符 1">
            <a:extLst>
              <a:ext uri="{FF2B5EF4-FFF2-40B4-BE49-F238E27FC236}">
                <a16:creationId xmlns:a16="http://schemas.microsoft.com/office/drawing/2014/main" id="{5C8DE305-5490-C345-8900-BFAD015B14FE}"/>
              </a:ext>
            </a:extLst>
          </p:cNvPr>
          <p:cNvSpPr>
            <a:spLocks noGrp="1"/>
          </p:cNvSpPr>
          <p:nvPr>
            <p:ph idx="1"/>
          </p:nvPr>
        </p:nvSpPr>
        <p:spPr/>
        <p:txBody>
          <a:bodyPr/>
          <a:lstStyle/>
          <a:p>
            <a:endParaRPr kumimoji="1" lang="zh-CN" altLang="en-US" dirty="0"/>
          </a:p>
        </p:txBody>
      </p:sp>
      <p:sp>
        <p:nvSpPr>
          <p:cNvPr id="4" name="矩形 3">
            <a:extLst>
              <a:ext uri="{FF2B5EF4-FFF2-40B4-BE49-F238E27FC236}">
                <a16:creationId xmlns:a16="http://schemas.microsoft.com/office/drawing/2014/main" id="{7596655E-9321-4CF6-9C08-D2B45D4D6EAE}"/>
              </a:ext>
            </a:extLst>
          </p:cNvPr>
          <p:cNvSpPr/>
          <p:nvPr/>
        </p:nvSpPr>
        <p:spPr>
          <a:xfrm>
            <a:off x="1057755" y="2544510"/>
            <a:ext cx="1682602" cy="2457450"/>
          </a:xfrm>
          <a:prstGeom prst="rect">
            <a:avLst/>
          </a:prstGeom>
          <a:ln w="38100">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客户端</a:t>
            </a:r>
          </a:p>
        </p:txBody>
      </p:sp>
      <p:sp>
        <p:nvSpPr>
          <p:cNvPr id="6" name="矩形 5">
            <a:extLst>
              <a:ext uri="{FF2B5EF4-FFF2-40B4-BE49-F238E27FC236}">
                <a16:creationId xmlns:a16="http://schemas.microsoft.com/office/drawing/2014/main" id="{55932D2E-B777-4D38-93F1-67383318B00F}"/>
              </a:ext>
            </a:extLst>
          </p:cNvPr>
          <p:cNvSpPr/>
          <p:nvPr/>
        </p:nvSpPr>
        <p:spPr>
          <a:xfrm>
            <a:off x="8931729" y="2544510"/>
            <a:ext cx="1682602" cy="2457450"/>
          </a:xfrm>
          <a:prstGeom prst="rect">
            <a:avLst/>
          </a:prstGeom>
          <a:ln w="38100">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服务器</a:t>
            </a:r>
          </a:p>
        </p:txBody>
      </p:sp>
      <p:cxnSp>
        <p:nvCxnSpPr>
          <p:cNvPr id="7" name="直接箭头连接符 6">
            <a:extLst>
              <a:ext uri="{FF2B5EF4-FFF2-40B4-BE49-F238E27FC236}">
                <a16:creationId xmlns:a16="http://schemas.microsoft.com/office/drawing/2014/main" id="{4978FE14-A8CC-4635-BF0E-748BF46D8D99}"/>
              </a:ext>
            </a:extLst>
          </p:cNvPr>
          <p:cNvCxnSpPr>
            <a:cxnSpLocks/>
          </p:cNvCxnSpPr>
          <p:nvPr/>
        </p:nvCxnSpPr>
        <p:spPr>
          <a:xfrm>
            <a:off x="2740357" y="2733783"/>
            <a:ext cx="6109729" cy="425963"/>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3AE68F1-960E-4F58-A92A-A8CAC0061479}"/>
              </a:ext>
            </a:extLst>
          </p:cNvPr>
          <p:cNvSpPr txBox="1"/>
          <p:nvPr/>
        </p:nvSpPr>
        <p:spPr>
          <a:xfrm>
            <a:off x="5175756" y="2525755"/>
            <a:ext cx="1238930" cy="369332"/>
          </a:xfrm>
          <a:prstGeom prst="rect">
            <a:avLst/>
          </a:prstGeom>
          <a:noFill/>
        </p:spPr>
        <p:txBody>
          <a:bodyPr wrap="square">
            <a:spAutoFit/>
          </a:bodyPr>
          <a:lstStyle/>
          <a:p>
            <a:r>
              <a:rPr lang="en" altLang="zh-CN" sz="1800" b="1" i="0" u="none" strike="noStrike" kern="1200" dirty="0">
                <a:solidFill>
                  <a:schemeClr val="tx1"/>
                </a:solidFill>
                <a:effectLst/>
                <a:latin typeface="微软雅黑" panose="020B0503020204020204" pitchFamily="34" charset="-122"/>
                <a:ea typeface="微软雅黑" panose="020B0503020204020204" pitchFamily="34" charset="-122"/>
              </a:rPr>
              <a:t>SYN = </a:t>
            </a:r>
            <a:r>
              <a:rPr lang="en-US" altLang="zh-CN" sz="1800" b="1" i="0" u="none" strike="noStrike" kern="1200" dirty="0">
                <a:solidFill>
                  <a:schemeClr val="tx1"/>
                </a:solidFill>
                <a:effectLst/>
                <a:latin typeface="微软雅黑" panose="020B0503020204020204" pitchFamily="34" charset="-122"/>
                <a:ea typeface="微软雅黑" panose="020B0503020204020204" pitchFamily="34" charset="-122"/>
              </a:rPr>
              <a:t>X</a:t>
            </a:r>
            <a:endParaRPr lang="zh-CN" altLang="en-US" b="1" dirty="0">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8332A10F-5F3C-4DE9-89AB-89455E2E143B}"/>
              </a:ext>
            </a:extLst>
          </p:cNvPr>
          <p:cNvCxnSpPr>
            <a:cxnSpLocks/>
          </p:cNvCxnSpPr>
          <p:nvPr/>
        </p:nvCxnSpPr>
        <p:spPr>
          <a:xfrm flipV="1">
            <a:off x="2740357" y="3499421"/>
            <a:ext cx="6191372" cy="429418"/>
          </a:xfrm>
          <a:prstGeom prst="straightConnector1">
            <a:avLst/>
          </a:prstGeom>
          <a:ln w="38100">
            <a:solidFill>
              <a:schemeClr val="accent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B8D8341-BCEC-49C9-82F2-B6D096E19E62}"/>
              </a:ext>
            </a:extLst>
          </p:cNvPr>
          <p:cNvSpPr txBox="1"/>
          <p:nvPr/>
        </p:nvSpPr>
        <p:spPr>
          <a:xfrm>
            <a:off x="4345189" y="3246981"/>
            <a:ext cx="2900064" cy="369332"/>
          </a:xfrm>
          <a:prstGeom prst="rect">
            <a:avLst/>
          </a:prstGeom>
          <a:noFill/>
        </p:spPr>
        <p:txBody>
          <a:bodyPr wrap="square">
            <a:spAutoFit/>
          </a:bodyPr>
          <a:lstStyle/>
          <a:p>
            <a:r>
              <a:rPr lang="en" altLang="zh-CN" sz="1800" b="1" i="0" u="none" strike="noStrike" kern="1200" dirty="0">
                <a:solidFill>
                  <a:schemeClr val="tx1"/>
                </a:solidFill>
                <a:effectLst/>
                <a:latin typeface="微软雅黑" panose="020B0503020204020204" pitchFamily="34" charset="-122"/>
                <a:ea typeface="微软雅黑" panose="020B0503020204020204" pitchFamily="34" charset="-122"/>
              </a:rPr>
              <a:t>SYN = </a:t>
            </a:r>
            <a:r>
              <a:rPr lang="en-US" altLang="zh-CN" sz="1800" b="1" i="0" u="none" strike="noStrike" kern="1200" dirty="0">
                <a:solidFill>
                  <a:schemeClr val="tx1"/>
                </a:solidFill>
                <a:effectLst/>
                <a:latin typeface="微软雅黑" panose="020B0503020204020204" pitchFamily="34" charset="-122"/>
                <a:ea typeface="微软雅黑" panose="020B0503020204020204" pitchFamily="34" charset="-122"/>
              </a:rPr>
              <a:t>Y</a:t>
            </a:r>
            <a:r>
              <a:rPr lang="zh-CN" altLang="en-US" sz="1800" b="1" i="0" u="none" strike="noStrike" kern="1200" dirty="0">
                <a:solidFill>
                  <a:schemeClr val="tx1"/>
                </a:solidFill>
                <a:effectLst/>
                <a:latin typeface="微软雅黑" panose="020B0503020204020204" pitchFamily="34" charset="-122"/>
                <a:ea typeface="微软雅黑" panose="020B0503020204020204" pitchFamily="34" charset="-122"/>
              </a:rPr>
              <a:t>， </a:t>
            </a:r>
            <a:r>
              <a:rPr lang="en-US" altLang="zh-CN" sz="1800" b="1" i="0" u="none" strike="noStrike" kern="1200" dirty="0">
                <a:solidFill>
                  <a:schemeClr val="tx1"/>
                </a:solidFill>
                <a:effectLst/>
                <a:latin typeface="微软雅黑" panose="020B0503020204020204" pitchFamily="34" charset="-122"/>
                <a:ea typeface="微软雅黑" panose="020B0503020204020204" pitchFamily="34" charset="-122"/>
              </a:rPr>
              <a:t>ACK = X + 1</a:t>
            </a:r>
            <a:endParaRPr lang="zh-CN" altLang="en-US" b="1" dirty="0">
              <a:latin typeface="微软雅黑" panose="020B0503020204020204" pitchFamily="34" charset="-122"/>
              <a:ea typeface="微软雅黑" panose="020B0503020204020204" pitchFamily="34" charset="-122"/>
            </a:endParaRPr>
          </a:p>
        </p:txBody>
      </p:sp>
      <p:cxnSp>
        <p:nvCxnSpPr>
          <p:cNvPr id="18" name="直接箭头连接符 17">
            <a:extLst>
              <a:ext uri="{FF2B5EF4-FFF2-40B4-BE49-F238E27FC236}">
                <a16:creationId xmlns:a16="http://schemas.microsoft.com/office/drawing/2014/main" id="{6DEB5BC5-69B8-446F-9CB6-B8F429D9FE31}"/>
              </a:ext>
            </a:extLst>
          </p:cNvPr>
          <p:cNvCxnSpPr>
            <a:cxnSpLocks/>
          </p:cNvCxnSpPr>
          <p:nvPr/>
        </p:nvCxnSpPr>
        <p:spPr>
          <a:xfrm>
            <a:off x="2740357" y="4193751"/>
            <a:ext cx="6109729" cy="528159"/>
          </a:xfrm>
          <a:prstGeom prst="straightConnector1">
            <a:avLst/>
          </a:prstGeom>
          <a:ln w="3810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EAA57E5-19A9-4651-9F5A-0306C27ACE96}"/>
              </a:ext>
            </a:extLst>
          </p:cNvPr>
          <p:cNvSpPr txBox="1"/>
          <p:nvPr/>
        </p:nvSpPr>
        <p:spPr>
          <a:xfrm>
            <a:off x="4113378" y="3936259"/>
            <a:ext cx="3445329" cy="369332"/>
          </a:xfrm>
          <a:prstGeom prst="rect">
            <a:avLst/>
          </a:prstGeom>
          <a:noFill/>
        </p:spPr>
        <p:txBody>
          <a:bodyPr wrap="square">
            <a:spAutoFit/>
          </a:bodyPr>
          <a:lstStyle/>
          <a:p>
            <a:r>
              <a:rPr lang="en" altLang="zh-CN" sz="1800" b="1" i="0" u="none" strike="noStrike" kern="1200" dirty="0">
                <a:solidFill>
                  <a:schemeClr val="tx1"/>
                </a:solidFill>
                <a:effectLst/>
                <a:latin typeface="微软雅黑" panose="020B0503020204020204" pitchFamily="34" charset="-122"/>
                <a:ea typeface="微软雅黑" panose="020B0503020204020204" pitchFamily="34" charset="-122"/>
              </a:rPr>
              <a:t>SYN = </a:t>
            </a:r>
            <a:r>
              <a:rPr lang="en-US" altLang="zh-CN" sz="1800" b="1" i="0" u="none" strike="noStrike" kern="1200" dirty="0">
                <a:solidFill>
                  <a:schemeClr val="tx1"/>
                </a:solidFill>
                <a:effectLst/>
                <a:latin typeface="微软雅黑" panose="020B0503020204020204" pitchFamily="34" charset="-122"/>
                <a:ea typeface="微软雅黑" panose="020B0503020204020204" pitchFamily="34" charset="-122"/>
              </a:rPr>
              <a:t>X + 1 </a:t>
            </a:r>
            <a:r>
              <a:rPr lang="zh-CN" altLang="en-US" sz="1800" b="1" i="0" u="none" strike="noStrike" kern="1200" dirty="0">
                <a:solidFill>
                  <a:schemeClr val="tx1"/>
                </a:solidFill>
                <a:effectLst/>
                <a:latin typeface="微软雅黑" panose="020B0503020204020204" pitchFamily="34" charset="-122"/>
                <a:ea typeface="微软雅黑" panose="020B0503020204020204" pitchFamily="34" charset="-122"/>
              </a:rPr>
              <a:t>， </a:t>
            </a:r>
            <a:r>
              <a:rPr lang="en-US" altLang="zh-CN" sz="1800" b="1" i="0" u="none" strike="noStrike" kern="1200" dirty="0">
                <a:solidFill>
                  <a:schemeClr val="tx1"/>
                </a:solidFill>
                <a:effectLst/>
                <a:latin typeface="微软雅黑" panose="020B0503020204020204" pitchFamily="34" charset="-122"/>
                <a:ea typeface="微软雅黑" panose="020B0503020204020204" pitchFamily="34" charset="-122"/>
              </a:rPr>
              <a:t>ACK = Y+ 1</a:t>
            </a:r>
            <a:endParaRPr lang="zh-CN" altLang="en-US" b="1" dirty="0">
              <a:latin typeface="微软雅黑" panose="020B0503020204020204" pitchFamily="34" charset="-122"/>
              <a:ea typeface="微软雅黑" panose="020B0503020204020204" pitchFamily="34" charset="-122"/>
            </a:endParaRPr>
          </a:p>
        </p:txBody>
      </p:sp>
      <p:sp>
        <p:nvSpPr>
          <p:cNvPr id="12" name="灯片编号占位符 3">
            <a:extLst>
              <a:ext uri="{FF2B5EF4-FFF2-40B4-BE49-F238E27FC236}">
                <a16:creationId xmlns:a16="http://schemas.microsoft.com/office/drawing/2014/main" id="{B54F47CE-A916-4221-B38B-DBE963079E2A}"/>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32</a:t>
            </a:fld>
            <a:endParaRPr kumimoji="1" lang="zh-CN" altLang="en-US" dirty="0"/>
          </a:p>
        </p:txBody>
      </p:sp>
      <p:sp>
        <p:nvSpPr>
          <p:cNvPr id="15" name="日期占位符 9">
            <a:extLst>
              <a:ext uri="{FF2B5EF4-FFF2-40B4-BE49-F238E27FC236}">
                <a16:creationId xmlns:a16="http://schemas.microsoft.com/office/drawing/2014/main" id="{B55CE126-5A6D-4D4C-9A13-8A4E809D28E1}"/>
              </a:ext>
            </a:extLst>
          </p:cNvPr>
          <p:cNvSpPr>
            <a:spLocks noGrp="1"/>
          </p:cNvSpPr>
          <p:nvPr>
            <p:ph type="dt" sz="half" idx="10"/>
          </p:nvPr>
        </p:nvSpPr>
        <p:spPr>
          <a:xfrm>
            <a:off x="263951" y="6490680"/>
            <a:ext cx="2743200" cy="365125"/>
          </a:xfrm>
        </p:spPr>
        <p:txBody>
          <a:bodyPr/>
          <a:lstStyle/>
          <a:p>
            <a:r>
              <a:rPr kumimoji="1" lang="en-US" altLang="zh-CN" dirty="0"/>
              <a:t>8.2.4  </a:t>
            </a:r>
            <a:r>
              <a:rPr kumimoji="1" lang="en-US" altLang="zh-CN" dirty="0" err="1"/>
              <a:t>DDos</a:t>
            </a:r>
            <a:r>
              <a:rPr kumimoji="1" lang="zh-CN" altLang="en-US" dirty="0"/>
              <a:t>攻击</a:t>
            </a:r>
          </a:p>
        </p:txBody>
      </p:sp>
    </p:spTree>
    <p:extLst>
      <p:ext uri="{BB962C8B-B14F-4D97-AF65-F5344CB8AC3E}">
        <p14:creationId xmlns:p14="http://schemas.microsoft.com/office/powerpoint/2010/main" val="1795419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YN Floods"/>
          <p:cNvSpPr txBox="1">
            <a:spLocks noGrp="1"/>
          </p:cNvSpPr>
          <p:nvPr>
            <p:ph type="title"/>
          </p:nvPr>
        </p:nvSpPr>
        <p:spPr>
          <a:prstGeom prst="rect">
            <a:avLst/>
          </a:prstGeom>
        </p:spPr>
        <p:txBody>
          <a:bodyPr>
            <a:normAutofit/>
          </a:bodyPr>
          <a:lstStyle>
            <a:lvl1pPr algn="l">
              <a:defRPr sz="13000">
                <a:latin typeface="Helvetica Neue Bold Condensed"/>
                <a:ea typeface="Helvetica Neue Bold Condensed"/>
                <a:cs typeface="Helvetica Neue Bold Condensed"/>
                <a:sym typeface="Helvetica Neue Bold Condensed"/>
              </a:defRPr>
            </a:lvl1pPr>
          </a:lstStyle>
          <a:p>
            <a:r>
              <a:rPr sz="4000" dirty="0">
                <a:latin typeface="Microsoft YaHei" panose="020B0503020204020204" pitchFamily="34" charset="-122"/>
                <a:ea typeface="Microsoft YaHei" panose="020B0503020204020204" pitchFamily="34" charset="-122"/>
              </a:rPr>
              <a:t>SYN Floods</a:t>
            </a:r>
          </a:p>
        </p:txBody>
      </p:sp>
      <p:sp>
        <p:nvSpPr>
          <p:cNvPr id="2" name="内容占位符 1">
            <a:extLst>
              <a:ext uri="{FF2B5EF4-FFF2-40B4-BE49-F238E27FC236}">
                <a16:creationId xmlns:a16="http://schemas.microsoft.com/office/drawing/2014/main" id="{ED4029AB-F45F-C143-8005-F9885010CE6F}"/>
              </a:ext>
            </a:extLst>
          </p:cNvPr>
          <p:cNvSpPr>
            <a:spLocks noGrp="1"/>
          </p:cNvSpPr>
          <p:nvPr>
            <p:ph idx="1"/>
          </p:nvPr>
        </p:nvSpPr>
        <p:spPr/>
        <p:txBody>
          <a:bodyPr/>
          <a:lstStyle/>
          <a:p>
            <a:r>
              <a:rPr kumimoji="1" lang="zh-CN" altLang="en-US" dirty="0"/>
              <a:t>半连接</a:t>
            </a:r>
            <a:endParaRPr kumimoji="1" lang="en-US" altLang="zh-CN" dirty="0"/>
          </a:p>
          <a:p>
            <a:pPr lvl="1"/>
            <a:r>
              <a:rPr lang="en" altLang="zh-CN" dirty="0"/>
              <a:t>Server</a:t>
            </a:r>
            <a:r>
              <a:rPr lang="zh-CN" altLang="en-US" dirty="0"/>
              <a:t>发送</a:t>
            </a:r>
            <a:r>
              <a:rPr lang="en" altLang="zh-CN" dirty="0"/>
              <a:t>SYN-ACK</a:t>
            </a:r>
            <a:r>
              <a:rPr lang="zh-CN" altLang="en" dirty="0"/>
              <a:t>之后</a:t>
            </a:r>
            <a:endParaRPr lang="en-US" altLang="zh-CN" dirty="0"/>
          </a:p>
          <a:p>
            <a:pPr lvl="1"/>
            <a:r>
              <a:rPr kumimoji="1" lang="zh-CN" altLang="en-US" dirty="0"/>
              <a:t>客户端发送</a:t>
            </a:r>
            <a:r>
              <a:rPr kumimoji="1" lang="en-US" altLang="zh-CN" dirty="0"/>
              <a:t>ACK</a:t>
            </a:r>
            <a:r>
              <a:rPr kumimoji="1" lang="zh-CN" altLang="en-US" dirty="0"/>
              <a:t>之前</a:t>
            </a:r>
            <a:endParaRPr kumimoji="1" lang="en-US" altLang="zh-CN" dirty="0"/>
          </a:p>
          <a:p>
            <a:r>
              <a:rPr kumimoji="1" lang="zh-CN" altLang="en-US" dirty="0"/>
              <a:t>如果客户端不发</a:t>
            </a:r>
            <a:r>
              <a:rPr kumimoji="1" lang="en-US" altLang="zh-CN" dirty="0"/>
              <a:t>ACK</a:t>
            </a:r>
            <a:r>
              <a:rPr kumimoji="1" lang="zh-CN" altLang="en-US" dirty="0"/>
              <a:t>？</a:t>
            </a:r>
            <a:endParaRPr kumimoji="1" lang="en-US" altLang="zh-CN" dirty="0"/>
          </a:p>
          <a:p>
            <a:r>
              <a:rPr kumimoji="1" lang="zh-CN" altLang="en-US" dirty="0"/>
              <a:t>考虑攻击者的手段</a:t>
            </a:r>
            <a:endParaRPr kumimoji="1" lang="en-US" altLang="zh-CN" dirty="0"/>
          </a:p>
          <a:p>
            <a:pPr lvl="1"/>
            <a:r>
              <a:rPr kumimoji="1" lang="zh-CN" altLang="en-US" dirty="0"/>
              <a:t>伪造大量</a:t>
            </a:r>
            <a:r>
              <a:rPr kumimoji="1" lang="en-US" altLang="zh-CN" dirty="0"/>
              <a:t>SYN</a:t>
            </a:r>
            <a:r>
              <a:rPr kumimoji="1" lang="zh-CN" altLang="en-US" dirty="0"/>
              <a:t>包</a:t>
            </a:r>
            <a:endParaRPr kumimoji="1" lang="en-US" altLang="zh-CN" dirty="0"/>
          </a:p>
          <a:p>
            <a:pPr lvl="1"/>
            <a:r>
              <a:rPr kumimoji="1" lang="zh-CN" altLang="en-US" dirty="0"/>
              <a:t>发送到服务器端</a:t>
            </a:r>
            <a:endParaRPr kumimoji="1" lang="en-US" altLang="zh-CN" dirty="0"/>
          </a:p>
          <a:p>
            <a:pPr lvl="1"/>
            <a:r>
              <a:rPr kumimoji="1" lang="zh-CN" altLang="en-US" dirty="0"/>
              <a:t>产生大量半连接</a:t>
            </a:r>
            <a:endParaRPr kumimoji="1" lang="en-US" altLang="zh-CN" dirty="0"/>
          </a:p>
          <a:p>
            <a:pPr marL="457200" lvl="1" indent="0">
              <a:buNone/>
            </a:pPr>
            <a:endParaRPr kumimoji="1" lang="zh-CN" altLang="en-US" dirty="0"/>
          </a:p>
        </p:txBody>
      </p:sp>
      <p:grpSp>
        <p:nvGrpSpPr>
          <p:cNvPr id="16" name="组合 15">
            <a:extLst>
              <a:ext uri="{FF2B5EF4-FFF2-40B4-BE49-F238E27FC236}">
                <a16:creationId xmlns:a16="http://schemas.microsoft.com/office/drawing/2014/main" id="{62C8FB15-7020-4995-B48B-D16700734120}"/>
              </a:ext>
            </a:extLst>
          </p:cNvPr>
          <p:cNvGrpSpPr/>
          <p:nvPr/>
        </p:nvGrpSpPr>
        <p:grpSpPr>
          <a:xfrm>
            <a:off x="8882787" y="2479221"/>
            <a:ext cx="1121402" cy="1121402"/>
            <a:chOff x="9120739" y="2364102"/>
            <a:chExt cx="1121402" cy="1121402"/>
          </a:xfrm>
        </p:grpSpPr>
        <p:pic>
          <p:nvPicPr>
            <p:cNvPr id="14" name="图片 13">
              <a:extLst>
                <a:ext uri="{FF2B5EF4-FFF2-40B4-BE49-F238E27FC236}">
                  <a16:creationId xmlns:a16="http://schemas.microsoft.com/office/drawing/2014/main" id="{C32ABE60-18BB-40A5-8549-4BA7B5098188}"/>
                </a:ext>
              </a:extLst>
            </p:cNvPr>
            <p:cNvPicPr>
              <a:picLocks noChangeAspect="1"/>
            </p:cNvPicPr>
            <p:nvPr/>
          </p:nvPicPr>
          <p:blipFill>
            <a:blip r:embed="rId4"/>
            <a:stretch>
              <a:fillRect/>
            </a:stretch>
          </p:blipFill>
          <p:spPr>
            <a:xfrm>
              <a:off x="9120739" y="2364102"/>
              <a:ext cx="1121402" cy="1121402"/>
            </a:xfrm>
            <a:prstGeom prst="rect">
              <a:avLst/>
            </a:prstGeom>
          </p:spPr>
        </p:pic>
        <p:pic>
          <p:nvPicPr>
            <p:cNvPr id="12" name="图片 11">
              <a:extLst>
                <a:ext uri="{FF2B5EF4-FFF2-40B4-BE49-F238E27FC236}">
                  <a16:creationId xmlns:a16="http://schemas.microsoft.com/office/drawing/2014/main" id="{AA375B22-6565-4D07-8578-B2364DA0E660}"/>
                </a:ext>
              </a:extLst>
            </p:cNvPr>
            <p:cNvPicPr>
              <a:picLocks noChangeAspect="1"/>
            </p:cNvPicPr>
            <p:nvPr/>
          </p:nvPicPr>
          <p:blipFill rotWithShape="1">
            <a:blip r:embed="rId5"/>
            <a:srcRect l="12077" t="6786" r="8051" b="8214"/>
            <a:stretch/>
          </p:blipFill>
          <p:spPr>
            <a:xfrm>
              <a:off x="9451742" y="2742555"/>
              <a:ext cx="459395" cy="506185"/>
            </a:xfrm>
            <a:prstGeom prst="rect">
              <a:avLst/>
            </a:prstGeom>
          </p:spPr>
        </p:pic>
      </p:grpSp>
      <p:cxnSp>
        <p:nvCxnSpPr>
          <p:cNvPr id="18" name="直接箭头连接符 17">
            <a:extLst>
              <a:ext uri="{FF2B5EF4-FFF2-40B4-BE49-F238E27FC236}">
                <a16:creationId xmlns:a16="http://schemas.microsoft.com/office/drawing/2014/main" id="{54900AFE-742C-4968-90AA-C944F8320A57}"/>
              </a:ext>
            </a:extLst>
          </p:cNvPr>
          <p:cNvCxnSpPr>
            <a:cxnSpLocks/>
          </p:cNvCxnSpPr>
          <p:nvPr/>
        </p:nvCxnSpPr>
        <p:spPr>
          <a:xfrm>
            <a:off x="6433457" y="2857674"/>
            <a:ext cx="22810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30CF693-8058-4388-B7F0-7C5E2E889212}"/>
              </a:ext>
            </a:extLst>
          </p:cNvPr>
          <p:cNvCxnSpPr>
            <a:cxnSpLocks/>
          </p:cNvCxnSpPr>
          <p:nvPr/>
        </p:nvCxnSpPr>
        <p:spPr>
          <a:xfrm>
            <a:off x="6433457" y="3297507"/>
            <a:ext cx="22810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209519F-2B14-4E39-8586-8D1A9ED43FE9}"/>
              </a:ext>
            </a:extLst>
          </p:cNvPr>
          <p:cNvSpPr txBox="1"/>
          <p:nvPr/>
        </p:nvSpPr>
        <p:spPr>
          <a:xfrm>
            <a:off x="6148883" y="2455229"/>
            <a:ext cx="1863009" cy="369332"/>
          </a:xfrm>
          <a:prstGeom prst="rect">
            <a:avLst/>
          </a:prstGeom>
          <a:noFill/>
        </p:spPr>
        <p:txBody>
          <a:bodyPr wrap="square">
            <a:spAutoFit/>
          </a:bodyPr>
          <a:lstStyle/>
          <a:p>
            <a:pPr lvl="1"/>
            <a:r>
              <a:rPr kumimoji="1" lang="zh-CN" altLang="en-US" dirty="0">
                <a:solidFill>
                  <a:srgbClr val="FF0000"/>
                </a:solidFill>
                <a:latin typeface="微软雅黑" panose="020B0503020204020204" pitchFamily="34" charset="-122"/>
                <a:ea typeface="微软雅黑" panose="020B0503020204020204" pitchFamily="34" charset="-122"/>
              </a:rPr>
              <a:t>伪造</a:t>
            </a:r>
            <a:r>
              <a:rPr kumimoji="1" lang="en-US" altLang="zh-CN" dirty="0">
                <a:solidFill>
                  <a:srgbClr val="FF0000"/>
                </a:solidFill>
                <a:latin typeface="微软雅黑" panose="020B0503020204020204" pitchFamily="34" charset="-122"/>
                <a:ea typeface="微软雅黑" panose="020B0503020204020204" pitchFamily="34" charset="-122"/>
              </a:rPr>
              <a:t>SYN</a:t>
            </a:r>
            <a:r>
              <a:rPr kumimoji="1" lang="zh-CN" altLang="en-US" dirty="0">
                <a:solidFill>
                  <a:srgbClr val="FF0000"/>
                </a:solidFill>
                <a:latin typeface="微软雅黑" panose="020B0503020204020204" pitchFamily="34" charset="-122"/>
                <a:ea typeface="微软雅黑" panose="020B0503020204020204" pitchFamily="34" charset="-122"/>
              </a:rPr>
              <a:t>包</a:t>
            </a:r>
            <a:endParaRPr kumimoji="1" lang="en-US" altLang="zh-CN" dirty="0">
              <a:solidFill>
                <a:srgbClr val="FF00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FD52CAE3-507E-4906-A31E-9C93DBAC6215}"/>
              </a:ext>
            </a:extLst>
          </p:cNvPr>
          <p:cNvSpPr txBox="1"/>
          <p:nvPr/>
        </p:nvSpPr>
        <p:spPr>
          <a:xfrm>
            <a:off x="6156228" y="2906441"/>
            <a:ext cx="1863009" cy="369332"/>
          </a:xfrm>
          <a:prstGeom prst="rect">
            <a:avLst/>
          </a:prstGeom>
          <a:noFill/>
        </p:spPr>
        <p:txBody>
          <a:bodyPr wrap="square">
            <a:spAutoFit/>
          </a:bodyPr>
          <a:lstStyle/>
          <a:p>
            <a:pPr lvl="1"/>
            <a:r>
              <a:rPr kumimoji="1" lang="zh-CN" altLang="en-US" dirty="0">
                <a:solidFill>
                  <a:srgbClr val="FF0000"/>
                </a:solidFill>
                <a:latin typeface="微软雅黑" panose="020B0503020204020204" pitchFamily="34" charset="-122"/>
                <a:ea typeface="微软雅黑" panose="020B0503020204020204" pitchFamily="34" charset="-122"/>
              </a:rPr>
              <a:t>伪造</a:t>
            </a:r>
            <a:r>
              <a:rPr kumimoji="1" lang="en-US" altLang="zh-CN" dirty="0">
                <a:solidFill>
                  <a:srgbClr val="FF0000"/>
                </a:solidFill>
                <a:latin typeface="微软雅黑" panose="020B0503020204020204" pitchFamily="34" charset="-122"/>
                <a:ea typeface="微软雅黑" panose="020B0503020204020204" pitchFamily="34" charset="-122"/>
              </a:rPr>
              <a:t>SYN</a:t>
            </a:r>
            <a:r>
              <a:rPr kumimoji="1" lang="zh-CN" altLang="en-US" dirty="0">
                <a:solidFill>
                  <a:srgbClr val="FF0000"/>
                </a:solidFill>
                <a:latin typeface="微软雅黑" panose="020B0503020204020204" pitchFamily="34" charset="-122"/>
                <a:ea typeface="微软雅黑" panose="020B0503020204020204" pitchFamily="34" charset="-122"/>
              </a:rPr>
              <a:t>包</a:t>
            </a:r>
            <a:endParaRPr kumimoji="1" lang="en-US" altLang="zh-CN" dirty="0">
              <a:solidFill>
                <a:srgbClr val="FF0000"/>
              </a:solidFill>
              <a:latin typeface="微软雅黑" panose="020B0503020204020204" pitchFamily="34" charset="-122"/>
              <a:ea typeface="微软雅黑" panose="020B0503020204020204" pitchFamily="34" charset="-122"/>
            </a:endParaRPr>
          </a:p>
        </p:txBody>
      </p:sp>
      <p:cxnSp>
        <p:nvCxnSpPr>
          <p:cNvPr id="35" name="Straight Arrow Connector 21">
            <a:extLst>
              <a:ext uri="{FF2B5EF4-FFF2-40B4-BE49-F238E27FC236}">
                <a16:creationId xmlns:a16="http://schemas.microsoft.com/office/drawing/2014/main" id="{26C131B6-30E4-43C7-82CD-E0172595C331}"/>
              </a:ext>
            </a:extLst>
          </p:cNvPr>
          <p:cNvCxnSpPr>
            <a:cxnSpLocks/>
          </p:cNvCxnSpPr>
          <p:nvPr/>
        </p:nvCxnSpPr>
        <p:spPr>
          <a:xfrm flipH="1">
            <a:off x="7403886" y="3723982"/>
            <a:ext cx="1478901" cy="12659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26">
            <a:extLst>
              <a:ext uri="{FF2B5EF4-FFF2-40B4-BE49-F238E27FC236}">
                <a16:creationId xmlns:a16="http://schemas.microsoft.com/office/drawing/2014/main" id="{D245093E-F26E-43A0-8AC2-33B8B475170A}"/>
              </a:ext>
            </a:extLst>
          </p:cNvPr>
          <p:cNvCxnSpPr>
            <a:cxnSpLocks/>
          </p:cNvCxnSpPr>
          <p:nvPr/>
        </p:nvCxnSpPr>
        <p:spPr>
          <a:xfrm flipH="1">
            <a:off x="8473780" y="3766471"/>
            <a:ext cx="563222" cy="12474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8">
            <a:extLst>
              <a:ext uri="{FF2B5EF4-FFF2-40B4-BE49-F238E27FC236}">
                <a16:creationId xmlns:a16="http://schemas.microsoft.com/office/drawing/2014/main" id="{52CD0D2B-F620-4742-AD29-960C36C61D9C}"/>
              </a:ext>
            </a:extLst>
          </p:cNvPr>
          <p:cNvCxnSpPr>
            <a:cxnSpLocks/>
          </p:cNvCxnSpPr>
          <p:nvPr/>
        </p:nvCxnSpPr>
        <p:spPr>
          <a:xfrm>
            <a:off x="9867172" y="3723982"/>
            <a:ext cx="1680353" cy="1370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iconfont-11253-5330515">
            <a:extLst>
              <a:ext uri="{FF2B5EF4-FFF2-40B4-BE49-F238E27FC236}">
                <a16:creationId xmlns:a16="http://schemas.microsoft.com/office/drawing/2014/main" id="{99094BEE-F807-467E-8BE3-84AEC1FB415D}"/>
              </a:ext>
            </a:extLst>
          </p:cNvPr>
          <p:cNvSpPr/>
          <p:nvPr/>
        </p:nvSpPr>
        <p:spPr>
          <a:xfrm>
            <a:off x="7253111" y="5094272"/>
            <a:ext cx="292102" cy="436916"/>
          </a:xfrm>
          <a:custGeom>
            <a:avLst/>
            <a:gdLst>
              <a:gd name="T0" fmla="*/ 7232 w 7232"/>
              <a:gd name="T1" fmla="*/ 3121 h 10000"/>
              <a:gd name="T2" fmla="*/ 7111 w 7232"/>
              <a:gd name="T3" fmla="*/ 3910 h 10000"/>
              <a:gd name="T4" fmla="*/ 6839 w 7232"/>
              <a:gd name="T5" fmla="*/ 4509 h 10000"/>
              <a:gd name="T6" fmla="*/ 6407 w 7232"/>
              <a:gd name="T7" fmla="*/ 4974 h 10000"/>
              <a:gd name="T8" fmla="*/ 5959 w 7232"/>
              <a:gd name="T9" fmla="*/ 5314 h 10000"/>
              <a:gd name="T10" fmla="*/ 5482 w 7232"/>
              <a:gd name="T11" fmla="*/ 5591 h 10000"/>
              <a:gd name="T12" fmla="*/ 4946 w 7232"/>
              <a:gd name="T13" fmla="*/ 6099 h 10000"/>
              <a:gd name="T14" fmla="*/ 4731 w 7232"/>
              <a:gd name="T15" fmla="*/ 6624 h 10000"/>
              <a:gd name="T16" fmla="*/ 4637 w 7232"/>
              <a:gd name="T17" fmla="*/ 6879 h 10000"/>
              <a:gd name="T18" fmla="*/ 4418 w 7232"/>
              <a:gd name="T19" fmla="*/ 7000 h 10000"/>
              <a:gd name="T20" fmla="*/ 2543 w 7232"/>
              <a:gd name="T21" fmla="*/ 7000 h 10000"/>
              <a:gd name="T22" fmla="*/ 2345 w 7232"/>
              <a:gd name="T23" fmla="*/ 6855 h 10000"/>
              <a:gd name="T24" fmla="*/ 2262 w 7232"/>
              <a:gd name="T25" fmla="*/ 6563 h 10000"/>
              <a:gd name="T26" fmla="*/ 2262 w 7232"/>
              <a:gd name="T27" fmla="*/ 6213 h 10000"/>
              <a:gd name="T28" fmla="*/ 2770 w 7232"/>
              <a:gd name="T29" fmla="*/ 4990 h 10000"/>
              <a:gd name="T30" fmla="*/ 3887 w 7232"/>
              <a:gd name="T31" fmla="*/ 4141 h 10000"/>
              <a:gd name="T32" fmla="*/ 4543 w 7232"/>
              <a:gd name="T33" fmla="*/ 3704 h 10000"/>
              <a:gd name="T34" fmla="*/ 4740 w 7232"/>
              <a:gd name="T35" fmla="*/ 3110 h 10000"/>
              <a:gd name="T36" fmla="*/ 4376 w 7232"/>
              <a:gd name="T37" fmla="*/ 2531 h 10000"/>
              <a:gd name="T38" fmla="*/ 3536 w 7232"/>
              <a:gd name="T39" fmla="*/ 2281 h 10000"/>
              <a:gd name="T40" fmla="*/ 2691 w 7232"/>
              <a:gd name="T41" fmla="*/ 2508 h 10000"/>
              <a:gd name="T42" fmla="*/ 1855 w 7232"/>
              <a:gd name="T43" fmla="*/ 3406 h 10000"/>
              <a:gd name="T44" fmla="*/ 1614 w 7232"/>
              <a:gd name="T45" fmla="*/ 3531 h 10000"/>
              <a:gd name="T46" fmla="*/ 1417 w 7232"/>
              <a:gd name="T47" fmla="*/ 3469 h 10000"/>
              <a:gd name="T48" fmla="*/ 135 w 7232"/>
              <a:gd name="T49" fmla="*/ 2493 h 10000"/>
              <a:gd name="T50" fmla="*/ 14 w 7232"/>
              <a:gd name="T51" fmla="*/ 2296 h 10000"/>
              <a:gd name="T52" fmla="*/ 56 w 7232"/>
              <a:gd name="T53" fmla="*/ 2078 h 10000"/>
              <a:gd name="T54" fmla="*/ 3684 w 7232"/>
              <a:gd name="T55" fmla="*/ 0 h 10000"/>
              <a:gd name="T56" fmla="*/ 4942 w 7232"/>
              <a:gd name="T57" fmla="*/ 241 h 10000"/>
              <a:gd name="T58" fmla="*/ 6084 w 7232"/>
              <a:gd name="T59" fmla="*/ 890 h 10000"/>
              <a:gd name="T60" fmla="*/ 6912 w 7232"/>
              <a:gd name="T61" fmla="*/ 1886 h 10000"/>
              <a:gd name="T62" fmla="*/ 7232 w 7232"/>
              <a:gd name="T63" fmla="*/ 3121 h 10000"/>
              <a:gd name="T64" fmla="*/ 4764 w 7232"/>
              <a:gd name="T65" fmla="*/ 7813 h 10000"/>
              <a:gd name="T66" fmla="*/ 4764 w 7232"/>
              <a:gd name="T67" fmla="*/ 9688 h 10000"/>
              <a:gd name="T68" fmla="*/ 4670 w 7232"/>
              <a:gd name="T69" fmla="*/ 9906 h 10000"/>
              <a:gd name="T70" fmla="*/ 4451 w 7232"/>
              <a:gd name="T71" fmla="*/ 10000 h 10000"/>
              <a:gd name="T72" fmla="*/ 2575 w 7232"/>
              <a:gd name="T73" fmla="*/ 10000 h 10000"/>
              <a:gd name="T74" fmla="*/ 2356 w 7232"/>
              <a:gd name="T75" fmla="*/ 9906 h 10000"/>
              <a:gd name="T76" fmla="*/ 2262 w 7232"/>
              <a:gd name="T77" fmla="*/ 9688 h 10000"/>
              <a:gd name="T78" fmla="*/ 2262 w 7232"/>
              <a:gd name="T79" fmla="*/ 7813 h 10000"/>
              <a:gd name="T80" fmla="*/ 2356 w 7232"/>
              <a:gd name="T81" fmla="*/ 7594 h 10000"/>
              <a:gd name="T82" fmla="*/ 2575 w 7232"/>
              <a:gd name="T83" fmla="*/ 7500 h 10000"/>
              <a:gd name="T84" fmla="*/ 4451 w 7232"/>
              <a:gd name="T85" fmla="*/ 7500 h 10000"/>
              <a:gd name="T86" fmla="*/ 4670 w 7232"/>
              <a:gd name="T87" fmla="*/ 7594 h 10000"/>
              <a:gd name="T88" fmla="*/ 4764 w 7232"/>
              <a:gd name="T89" fmla="*/ 7813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32" h="10000">
                <a:moveTo>
                  <a:pt x="7232" y="3121"/>
                </a:moveTo>
                <a:cubicBezTo>
                  <a:pt x="7232" y="3403"/>
                  <a:pt x="7191" y="3665"/>
                  <a:pt x="7111" y="3910"/>
                </a:cubicBezTo>
                <a:cubicBezTo>
                  <a:pt x="7031" y="4155"/>
                  <a:pt x="6939" y="4354"/>
                  <a:pt x="6839" y="4509"/>
                </a:cubicBezTo>
                <a:cubicBezTo>
                  <a:pt x="6736" y="4664"/>
                  <a:pt x="6594" y="4818"/>
                  <a:pt x="6407" y="4974"/>
                </a:cubicBezTo>
                <a:cubicBezTo>
                  <a:pt x="6221" y="5130"/>
                  <a:pt x="6072" y="5244"/>
                  <a:pt x="5959" y="5314"/>
                </a:cubicBezTo>
                <a:cubicBezTo>
                  <a:pt x="5844" y="5385"/>
                  <a:pt x="5686" y="5476"/>
                  <a:pt x="5482" y="5591"/>
                </a:cubicBezTo>
                <a:cubicBezTo>
                  <a:pt x="5268" y="5711"/>
                  <a:pt x="5090" y="5880"/>
                  <a:pt x="4946" y="6099"/>
                </a:cubicBezTo>
                <a:cubicBezTo>
                  <a:pt x="4804" y="6318"/>
                  <a:pt x="4731" y="6491"/>
                  <a:pt x="4731" y="6624"/>
                </a:cubicBezTo>
                <a:cubicBezTo>
                  <a:pt x="4731" y="6713"/>
                  <a:pt x="4700" y="6796"/>
                  <a:pt x="4637" y="6879"/>
                </a:cubicBezTo>
                <a:cubicBezTo>
                  <a:pt x="4575" y="6959"/>
                  <a:pt x="4502" y="7000"/>
                  <a:pt x="4418" y="7000"/>
                </a:cubicBezTo>
                <a:lnTo>
                  <a:pt x="2543" y="7000"/>
                </a:lnTo>
                <a:cubicBezTo>
                  <a:pt x="2465" y="7000"/>
                  <a:pt x="2398" y="6953"/>
                  <a:pt x="2345" y="6855"/>
                </a:cubicBezTo>
                <a:cubicBezTo>
                  <a:pt x="2291" y="6758"/>
                  <a:pt x="2262" y="6661"/>
                  <a:pt x="2262" y="6563"/>
                </a:cubicBezTo>
                <a:lnTo>
                  <a:pt x="2262" y="6213"/>
                </a:lnTo>
                <a:cubicBezTo>
                  <a:pt x="2262" y="5780"/>
                  <a:pt x="2431" y="5373"/>
                  <a:pt x="2770" y="4990"/>
                </a:cubicBezTo>
                <a:cubicBezTo>
                  <a:pt x="3109" y="4608"/>
                  <a:pt x="3481" y="4324"/>
                  <a:pt x="3887" y="4141"/>
                </a:cubicBezTo>
                <a:cubicBezTo>
                  <a:pt x="4195" y="4000"/>
                  <a:pt x="4414" y="3855"/>
                  <a:pt x="4543" y="3704"/>
                </a:cubicBezTo>
                <a:cubicBezTo>
                  <a:pt x="4673" y="3553"/>
                  <a:pt x="4740" y="3355"/>
                  <a:pt x="4740" y="3110"/>
                </a:cubicBezTo>
                <a:cubicBezTo>
                  <a:pt x="4740" y="2891"/>
                  <a:pt x="4618" y="2699"/>
                  <a:pt x="4376" y="2531"/>
                </a:cubicBezTo>
                <a:cubicBezTo>
                  <a:pt x="4135" y="2365"/>
                  <a:pt x="3854" y="2281"/>
                  <a:pt x="3536" y="2281"/>
                </a:cubicBezTo>
                <a:cubicBezTo>
                  <a:pt x="3197" y="2281"/>
                  <a:pt x="2916" y="2356"/>
                  <a:pt x="2691" y="2508"/>
                </a:cubicBezTo>
                <a:cubicBezTo>
                  <a:pt x="2509" y="2638"/>
                  <a:pt x="2229" y="2939"/>
                  <a:pt x="1855" y="3406"/>
                </a:cubicBezTo>
                <a:cubicBezTo>
                  <a:pt x="1787" y="3490"/>
                  <a:pt x="1707" y="3531"/>
                  <a:pt x="1614" y="3531"/>
                </a:cubicBezTo>
                <a:cubicBezTo>
                  <a:pt x="1551" y="3531"/>
                  <a:pt x="1485" y="3510"/>
                  <a:pt x="1417" y="3469"/>
                </a:cubicBezTo>
                <a:lnTo>
                  <a:pt x="135" y="2493"/>
                </a:lnTo>
                <a:cubicBezTo>
                  <a:pt x="67" y="2440"/>
                  <a:pt x="26" y="2376"/>
                  <a:pt x="14" y="2296"/>
                </a:cubicBezTo>
                <a:cubicBezTo>
                  <a:pt x="0" y="2218"/>
                  <a:pt x="15" y="2145"/>
                  <a:pt x="56" y="2078"/>
                </a:cubicBezTo>
                <a:cubicBezTo>
                  <a:pt x="890" y="694"/>
                  <a:pt x="2100" y="0"/>
                  <a:pt x="3684" y="0"/>
                </a:cubicBezTo>
                <a:cubicBezTo>
                  <a:pt x="4101" y="0"/>
                  <a:pt x="4520" y="80"/>
                  <a:pt x="4942" y="241"/>
                </a:cubicBezTo>
                <a:cubicBezTo>
                  <a:pt x="5365" y="403"/>
                  <a:pt x="5745" y="619"/>
                  <a:pt x="6084" y="890"/>
                </a:cubicBezTo>
                <a:cubicBezTo>
                  <a:pt x="6422" y="1161"/>
                  <a:pt x="6699" y="1494"/>
                  <a:pt x="6912" y="1886"/>
                </a:cubicBezTo>
                <a:cubicBezTo>
                  <a:pt x="7126" y="2276"/>
                  <a:pt x="7232" y="2690"/>
                  <a:pt x="7232" y="3121"/>
                </a:cubicBezTo>
                <a:close/>
                <a:moveTo>
                  <a:pt x="4764" y="7813"/>
                </a:moveTo>
                <a:lnTo>
                  <a:pt x="4764" y="9688"/>
                </a:lnTo>
                <a:cubicBezTo>
                  <a:pt x="4764" y="9771"/>
                  <a:pt x="4732" y="9844"/>
                  <a:pt x="4670" y="9906"/>
                </a:cubicBezTo>
                <a:cubicBezTo>
                  <a:pt x="4607" y="9969"/>
                  <a:pt x="4535" y="10000"/>
                  <a:pt x="4451" y="10000"/>
                </a:cubicBezTo>
                <a:lnTo>
                  <a:pt x="2575" y="10000"/>
                </a:lnTo>
                <a:cubicBezTo>
                  <a:pt x="2491" y="10000"/>
                  <a:pt x="2419" y="9969"/>
                  <a:pt x="2356" y="9906"/>
                </a:cubicBezTo>
                <a:cubicBezTo>
                  <a:pt x="2294" y="9844"/>
                  <a:pt x="2262" y="9771"/>
                  <a:pt x="2262" y="9688"/>
                </a:cubicBezTo>
                <a:lnTo>
                  <a:pt x="2262" y="7813"/>
                </a:lnTo>
                <a:cubicBezTo>
                  <a:pt x="2262" y="7729"/>
                  <a:pt x="2294" y="7656"/>
                  <a:pt x="2356" y="7594"/>
                </a:cubicBezTo>
                <a:cubicBezTo>
                  <a:pt x="2419" y="7531"/>
                  <a:pt x="2491" y="7500"/>
                  <a:pt x="2575" y="7500"/>
                </a:cubicBezTo>
                <a:lnTo>
                  <a:pt x="4451" y="7500"/>
                </a:lnTo>
                <a:cubicBezTo>
                  <a:pt x="4535" y="7500"/>
                  <a:pt x="4607" y="7531"/>
                  <a:pt x="4670" y="7594"/>
                </a:cubicBezTo>
                <a:cubicBezTo>
                  <a:pt x="4732" y="7656"/>
                  <a:pt x="4764" y="7728"/>
                  <a:pt x="4764" y="78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confont-11253-5330515">
            <a:extLst>
              <a:ext uri="{FF2B5EF4-FFF2-40B4-BE49-F238E27FC236}">
                <a16:creationId xmlns:a16="http://schemas.microsoft.com/office/drawing/2014/main" id="{A4CAFFE3-968A-483B-981C-181FD4118242}"/>
              </a:ext>
            </a:extLst>
          </p:cNvPr>
          <p:cNvSpPr/>
          <p:nvPr/>
        </p:nvSpPr>
        <p:spPr>
          <a:xfrm>
            <a:off x="8298521" y="5094612"/>
            <a:ext cx="292102" cy="436916"/>
          </a:xfrm>
          <a:custGeom>
            <a:avLst/>
            <a:gdLst>
              <a:gd name="T0" fmla="*/ 7232 w 7232"/>
              <a:gd name="T1" fmla="*/ 3121 h 10000"/>
              <a:gd name="T2" fmla="*/ 7111 w 7232"/>
              <a:gd name="T3" fmla="*/ 3910 h 10000"/>
              <a:gd name="T4" fmla="*/ 6839 w 7232"/>
              <a:gd name="T5" fmla="*/ 4509 h 10000"/>
              <a:gd name="T6" fmla="*/ 6407 w 7232"/>
              <a:gd name="T7" fmla="*/ 4974 h 10000"/>
              <a:gd name="T8" fmla="*/ 5959 w 7232"/>
              <a:gd name="T9" fmla="*/ 5314 h 10000"/>
              <a:gd name="T10" fmla="*/ 5482 w 7232"/>
              <a:gd name="T11" fmla="*/ 5591 h 10000"/>
              <a:gd name="T12" fmla="*/ 4946 w 7232"/>
              <a:gd name="T13" fmla="*/ 6099 h 10000"/>
              <a:gd name="T14" fmla="*/ 4731 w 7232"/>
              <a:gd name="T15" fmla="*/ 6624 h 10000"/>
              <a:gd name="T16" fmla="*/ 4637 w 7232"/>
              <a:gd name="T17" fmla="*/ 6879 h 10000"/>
              <a:gd name="T18" fmla="*/ 4418 w 7232"/>
              <a:gd name="T19" fmla="*/ 7000 h 10000"/>
              <a:gd name="T20" fmla="*/ 2543 w 7232"/>
              <a:gd name="T21" fmla="*/ 7000 h 10000"/>
              <a:gd name="T22" fmla="*/ 2345 w 7232"/>
              <a:gd name="T23" fmla="*/ 6855 h 10000"/>
              <a:gd name="T24" fmla="*/ 2262 w 7232"/>
              <a:gd name="T25" fmla="*/ 6563 h 10000"/>
              <a:gd name="T26" fmla="*/ 2262 w 7232"/>
              <a:gd name="T27" fmla="*/ 6213 h 10000"/>
              <a:gd name="T28" fmla="*/ 2770 w 7232"/>
              <a:gd name="T29" fmla="*/ 4990 h 10000"/>
              <a:gd name="T30" fmla="*/ 3887 w 7232"/>
              <a:gd name="T31" fmla="*/ 4141 h 10000"/>
              <a:gd name="T32" fmla="*/ 4543 w 7232"/>
              <a:gd name="T33" fmla="*/ 3704 h 10000"/>
              <a:gd name="T34" fmla="*/ 4740 w 7232"/>
              <a:gd name="T35" fmla="*/ 3110 h 10000"/>
              <a:gd name="T36" fmla="*/ 4376 w 7232"/>
              <a:gd name="T37" fmla="*/ 2531 h 10000"/>
              <a:gd name="T38" fmla="*/ 3536 w 7232"/>
              <a:gd name="T39" fmla="*/ 2281 h 10000"/>
              <a:gd name="T40" fmla="*/ 2691 w 7232"/>
              <a:gd name="T41" fmla="*/ 2508 h 10000"/>
              <a:gd name="T42" fmla="*/ 1855 w 7232"/>
              <a:gd name="T43" fmla="*/ 3406 h 10000"/>
              <a:gd name="T44" fmla="*/ 1614 w 7232"/>
              <a:gd name="T45" fmla="*/ 3531 h 10000"/>
              <a:gd name="T46" fmla="*/ 1417 w 7232"/>
              <a:gd name="T47" fmla="*/ 3469 h 10000"/>
              <a:gd name="T48" fmla="*/ 135 w 7232"/>
              <a:gd name="T49" fmla="*/ 2493 h 10000"/>
              <a:gd name="T50" fmla="*/ 14 w 7232"/>
              <a:gd name="T51" fmla="*/ 2296 h 10000"/>
              <a:gd name="T52" fmla="*/ 56 w 7232"/>
              <a:gd name="T53" fmla="*/ 2078 h 10000"/>
              <a:gd name="T54" fmla="*/ 3684 w 7232"/>
              <a:gd name="T55" fmla="*/ 0 h 10000"/>
              <a:gd name="T56" fmla="*/ 4942 w 7232"/>
              <a:gd name="T57" fmla="*/ 241 h 10000"/>
              <a:gd name="T58" fmla="*/ 6084 w 7232"/>
              <a:gd name="T59" fmla="*/ 890 h 10000"/>
              <a:gd name="T60" fmla="*/ 6912 w 7232"/>
              <a:gd name="T61" fmla="*/ 1886 h 10000"/>
              <a:gd name="T62" fmla="*/ 7232 w 7232"/>
              <a:gd name="T63" fmla="*/ 3121 h 10000"/>
              <a:gd name="T64" fmla="*/ 4764 w 7232"/>
              <a:gd name="T65" fmla="*/ 7813 h 10000"/>
              <a:gd name="T66" fmla="*/ 4764 w 7232"/>
              <a:gd name="T67" fmla="*/ 9688 h 10000"/>
              <a:gd name="T68" fmla="*/ 4670 w 7232"/>
              <a:gd name="T69" fmla="*/ 9906 h 10000"/>
              <a:gd name="T70" fmla="*/ 4451 w 7232"/>
              <a:gd name="T71" fmla="*/ 10000 h 10000"/>
              <a:gd name="T72" fmla="*/ 2575 w 7232"/>
              <a:gd name="T73" fmla="*/ 10000 h 10000"/>
              <a:gd name="T74" fmla="*/ 2356 w 7232"/>
              <a:gd name="T75" fmla="*/ 9906 h 10000"/>
              <a:gd name="T76" fmla="*/ 2262 w 7232"/>
              <a:gd name="T77" fmla="*/ 9688 h 10000"/>
              <a:gd name="T78" fmla="*/ 2262 w 7232"/>
              <a:gd name="T79" fmla="*/ 7813 h 10000"/>
              <a:gd name="T80" fmla="*/ 2356 w 7232"/>
              <a:gd name="T81" fmla="*/ 7594 h 10000"/>
              <a:gd name="T82" fmla="*/ 2575 w 7232"/>
              <a:gd name="T83" fmla="*/ 7500 h 10000"/>
              <a:gd name="T84" fmla="*/ 4451 w 7232"/>
              <a:gd name="T85" fmla="*/ 7500 h 10000"/>
              <a:gd name="T86" fmla="*/ 4670 w 7232"/>
              <a:gd name="T87" fmla="*/ 7594 h 10000"/>
              <a:gd name="T88" fmla="*/ 4764 w 7232"/>
              <a:gd name="T89" fmla="*/ 7813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32" h="10000">
                <a:moveTo>
                  <a:pt x="7232" y="3121"/>
                </a:moveTo>
                <a:cubicBezTo>
                  <a:pt x="7232" y="3403"/>
                  <a:pt x="7191" y="3665"/>
                  <a:pt x="7111" y="3910"/>
                </a:cubicBezTo>
                <a:cubicBezTo>
                  <a:pt x="7031" y="4155"/>
                  <a:pt x="6939" y="4354"/>
                  <a:pt x="6839" y="4509"/>
                </a:cubicBezTo>
                <a:cubicBezTo>
                  <a:pt x="6736" y="4664"/>
                  <a:pt x="6594" y="4818"/>
                  <a:pt x="6407" y="4974"/>
                </a:cubicBezTo>
                <a:cubicBezTo>
                  <a:pt x="6221" y="5130"/>
                  <a:pt x="6072" y="5244"/>
                  <a:pt x="5959" y="5314"/>
                </a:cubicBezTo>
                <a:cubicBezTo>
                  <a:pt x="5844" y="5385"/>
                  <a:pt x="5686" y="5476"/>
                  <a:pt x="5482" y="5591"/>
                </a:cubicBezTo>
                <a:cubicBezTo>
                  <a:pt x="5268" y="5711"/>
                  <a:pt x="5090" y="5880"/>
                  <a:pt x="4946" y="6099"/>
                </a:cubicBezTo>
                <a:cubicBezTo>
                  <a:pt x="4804" y="6318"/>
                  <a:pt x="4731" y="6491"/>
                  <a:pt x="4731" y="6624"/>
                </a:cubicBezTo>
                <a:cubicBezTo>
                  <a:pt x="4731" y="6713"/>
                  <a:pt x="4700" y="6796"/>
                  <a:pt x="4637" y="6879"/>
                </a:cubicBezTo>
                <a:cubicBezTo>
                  <a:pt x="4575" y="6959"/>
                  <a:pt x="4502" y="7000"/>
                  <a:pt x="4418" y="7000"/>
                </a:cubicBezTo>
                <a:lnTo>
                  <a:pt x="2543" y="7000"/>
                </a:lnTo>
                <a:cubicBezTo>
                  <a:pt x="2465" y="7000"/>
                  <a:pt x="2398" y="6953"/>
                  <a:pt x="2345" y="6855"/>
                </a:cubicBezTo>
                <a:cubicBezTo>
                  <a:pt x="2291" y="6758"/>
                  <a:pt x="2262" y="6661"/>
                  <a:pt x="2262" y="6563"/>
                </a:cubicBezTo>
                <a:lnTo>
                  <a:pt x="2262" y="6213"/>
                </a:lnTo>
                <a:cubicBezTo>
                  <a:pt x="2262" y="5780"/>
                  <a:pt x="2431" y="5373"/>
                  <a:pt x="2770" y="4990"/>
                </a:cubicBezTo>
                <a:cubicBezTo>
                  <a:pt x="3109" y="4608"/>
                  <a:pt x="3481" y="4324"/>
                  <a:pt x="3887" y="4141"/>
                </a:cubicBezTo>
                <a:cubicBezTo>
                  <a:pt x="4195" y="4000"/>
                  <a:pt x="4414" y="3855"/>
                  <a:pt x="4543" y="3704"/>
                </a:cubicBezTo>
                <a:cubicBezTo>
                  <a:pt x="4673" y="3553"/>
                  <a:pt x="4740" y="3355"/>
                  <a:pt x="4740" y="3110"/>
                </a:cubicBezTo>
                <a:cubicBezTo>
                  <a:pt x="4740" y="2891"/>
                  <a:pt x="4618" y="2699"/>
                  <a:pt x="4376" y="2531"/>
                </a:cubicBezTo>
                <a:cubicBezTo>
                  <a:pt x="4135" y="2365"/>
                  <a:pt x="3854" y="2281"/>
                  <a:pt x="3536" y="2281"/>
                </a:cubicBezTo>
                <a:cubicBezTo>
                  <a:pt x="3197" y="2281"/>
                  <a:pt x="2916" y="2356"/>
                  <a:pt x="2691" y="2508"/>
                </a:cubicBezTo>
                <a:cubicBezTo>
                  <a:pt x="2509" y="2638"/>
                  <a:pt x="2229" y="2939"/>
                  <a:pt x="1855" y="3406"/>
                </a:cubicBezTo>
                <a:cubicBezTo>
                  <a:pt x="1787" y="3490"/>
                  <a:pt x="1707" y="3531"/>
                  <a:pt x="1614" y="3531"/>
                </a:cubicBezTo>
                <a:cubicBezTo>
                  <a:pt x="1551" y="3531"/>
                  <a:pt x="1485" y="3510"/>
                  <a:pt x="1417" y="3469"/>
                </a:cubicBezTo>
                <a:lnTo>
                  <a:pt x="135" y="2493"/>
                </a:lnTo>
                <a:cubicBezTo>
                  <a:pt x="67" y="2440"/>
                  <a:pt x="26" y="2376"/>
                  <a:pt x="14" y="2296"/>
                </a:cubicBezTo>
                <a:cubicBezTo>
                  <a:pt x="0" y="2218"/>
                  <a:pt x="15" y="2145"/>
                  <a:pt x="56" y="2078"/>
                </a:cubicBezTo>
                <a:cubicBezTo>
                  <a:pt x="890" y="694"/>
                  <a:pt x="2100" y="0"/>
                  <a:pt x="3684" y="0"/>
                </a:cubicBezTo>
                <a:cubicBezTo>
                  <a:pt x="4101" y="0"/>
                  <a:pt x="4520" y="80"/>
                  <a:pt x="4942" y="241"/>
                </a:cubicBezTo>
                <a:cubicBezTo>
                  <a:pt x="5365" y="403"/>
                  <a:pt x="5745" y="619"/>
                  <a:pt x="6084" y="890"/>
                </a:cubicBezTo>
                <a:cubicBezTo>
                  <a:pt x="6422" y="1161"/>
                  <a:pt x="6699" y="1494"/>
                  <a:pt x="6912" y="1886"/>
                </a:cubicBezTo>
                <a:cubicBezTo>
                  <a:pt x="7126" y="2276"/>
                  <a:pt x="7232" y="2690"/>
                  <a:pt x="7232" y="3121"/>
                </a:cubicBezTo>
                <a:close/>
                <a:moveTo>
                  <a:pt x="4764" y="7813"/>
                </a:moveTo>
                <a:lnTo>
                  <a:pt x="4764" y="9688"/>
                </a:lnTo>
                <a:cubicBezTo>
                  <a:pt x="4764" y="9771"/>
                  <a:pt x="4732" y="9844"/>
                  <a:pt x="4670" y="9906"/>
                </a:cubicBezTo>
                <a:cubicBezTo>
                  <a:pt x="4607" y="9969"/>
                  <a:pt x="4535" y="10000"/>
                  <a:pt x="4451" y="10000"/>
                </a:cubicBezTo>
                <a:lnTo>
                  <a:pt x="2575" y="10000"/>
                </a:lnTo>
                <a:cubicBezTo>
                  <a:pt x="2491" y="10000"/>
                  <a:pt x="2419" y="9969"/>
                  <a:pt x="2356" y="9906"/>
                </a:cubicBezTo>
                <a:cubicBezTo>
                  <a:pt x="2294" y="9844"/>
                  <a:pt x="2262" y="9771"/>
                  <a:pt x="2262" y="9688"/>
                </a:cubicBezTo>
                <a:lnTo>
                  <a:pt x="2262" y="7813"/>
                </a:lnTo>
                <a:cubicBezTo>
                  <a:pt x="2262" y="7729"/>
                  <a:pt x="2294" y="7656"/>
                  <a:pt x="2356" y="7594"/>
                </a:cubicBezTo>
                <a:cubicBezTo>
                  <a:pt x="2419" y="7531"/>
                  <a:pt x="2491" y="7500"/>
                  <a:pt x="2575" y="7500"/>
                </a:cubicBezTo>
                <a:lnTo>
                  <a:pt x="4451" y="7500"/>
                </a:lnTo>
                <a:cubicBezTo>
                  <a:pt x="4535" y="7500"/>
                  <a:pt x="4607" y="7531"/>
                  <a:pt x="4670" y="7594"/>
                </a:cubicBezTo>
                <a:cubicBezTo>
                  <a:pt x="4732" y="7656"/>
                  <a:pt x="4764" y="7728"/>
                  <a:pt x="4764" y="78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confont-11253-5330515">
            <a:extLst>
              <a:ext uri="{FF2B5EF4-FFF2-40B4-BE49-F238E27FC236}">
                <a16:creationId xmlns:a16="http://schemas.microsoft.com/office/drawing/2014/main" id="{53F5E9A1-D7CF-4A10-9E88-E70CAE994627}"/>
              </a:ext>
            </a:extLst>
          </p:cNvPr>
          <p:cNvSpPr/>
          <p:nvPr/>
        </p:nvSpPr>
        <p:spPr>
          <a:xfrm>
            <a:off x="11342509" y="5142700"/>
            <a:ext cx="292102" cy="436916"/>
          </a:xfrm>
          <a:custGeom>
            <a:avLst/>
            <a:gdLst>
              <a:gd name="T0" fmla="*/ 7232 w 7232"/>
              <a:gd name="T1" fmla="*/ 3121 h 10000"/>
              <a:gd name="T2" fmla="*/ 7111 w 7232"/>
              <a:gd name="T3" fmla="*/ 3910 h 10000"/>
              <a:gd name="T4" fmla="*/ 6839 w 7232"/>
              <a:gd name="T5" fmla="*/ 4509 h 10000"/>
              <a:gd name="T6" fmla="*/ 6407 w 7232"/>
              <a:gd name="T7" fmla="*/ 4974 h 10000"/>
              <a:gd name="T8" fmla="*/ 5959 w 7232"/>
              <a:gd name="T9" fmla="*/ 5314 h 10000"/>
              <a:gd name="T10" fmla="*/ 5482 w 7232"/>
              <a:gd name="T11" fmla="*/ 5591 h 10000"/>
              <a:gd name="T12" fmla="*/ 4946 w 7232"/>
              <a:gd name="T13" fmla="*/ 6099 h 10000"/>
              <a:gd name="T14" fmla="*/ 4731 w 7232"/>
              <a:gd name="T15" fmla="*/ 6624 h 10000"/>
              <a:gd name="T16" fmla="*/ 4637 w 7232"/>
              <a:gd name="T17" fmla="*/ 6879 h 10000"/>
              <a:gd name="T18" fmla="*/ 4418 w 7232"/>
              <a:gd name="T19" fmla="*/ 7000 h 10000"/>
              <a:gd name="T20" fmla="*/ 2543 w 7232"/>
              <a:gd name="T21" fmla="*/ 7000 h 10000"/>
              <a:gd name="T22" fmla="*/ 2345 w 7232"/>
              <a:gd name="T23" fmla="*/ 6855 h 10000"/>
              <a:gd name="T24" fmla="*/ 2262 w 7232"/>
              <a:gd name="T25" fmla="*/ 6563 h 10000"/>
              <a:gd name="T26" fmla="*/ 2262 w 7232"/>
              <a:gd name="T27" fmla="*/ 6213 h 10000"/>
              <a:gd name="T28" fmla="*/ 2770 w 7232"/>
              <a:gd name="T29" fmla="*/ 4990 h 10000"/>
              <a:gd name="T30" fmla="*/ 3887 w 7232"/>
              <a:gd name="T31" fmla="*/ 4141 h 10000"/>
              <a:gd name="T32" fmla="*/ 4543 w 7232"/>
              <a:gd name="T33" fmla="*/ 3704 h 10000"/>
              <a:gd name="T34" fmla="*/ 4740 w 7232"/>
              <a:gd name="T35" fmla="*/ 3110 h 10000"/>
              <a:gd name="T36" fmla="*/ 4376 w 7232"/>
              <a:gd name="T37" fmla="*/ 2531 h 10000"/>
              <a:gd name="T38" fmla="*/ 3536 w 7232"/>
              <a:gd name="T39" fmla="*/ 2281 h 10000"/>
              <a:gd name="T40" fmla="*/ 2691 w 7232"/>
              <a:gd name="T41" fmla="*/ 2508 h 10000"/>
              <a:gd name="T42" fmla="*/ 1855 w 7232"/>
              <a:gd name="T43" fmla="*/ 3406 h 10000"/>
              <a:gd name="T44" fmla="*/ 1614 w 7232"/>
              <a:gd name="T45" fmla="*/ 3531 h 10000"/>
              <a:gd name="T46" fmla="*/ 1417 w 7232"/>
              <a:gd name="T47" fmla="*/ 3469 h 10000"/>
              <a:gd name="T48" fmla="*/ 135 w 7232"/>
              <a:gd name="T49" fmla="*/ 2493 h 10000"/>
              <a:gd name="T50" fmla="*/ 14 w 7232"/>
              <a:gd name="T51" fmla="*/ 2296 h 10000"/>
              <a:gd name="T52" fmla="*/ 56 w 7232"/>
              <a:gd name="T53" fmla="*/ 2078 h 10000"/>
              <a:gd name="T54" fmla="*/ 3684 w 7232"/>
              <a:gd name="T55" fmla="*/ 0 h 10000"/>
              <a:gd name="T56" fmla="*/ 4942 w 7232"/>
              <a:gd name="T57" fmla="*/ 241 h 10000"/>
              <a:gd name="T58" fmla="*/ 6084 w 7232"/>
              <a:gd name="T59" fmla="*/ 890 h 10000"/>
              <a:gd name="T60" fmla="*/ 6912 w 7232"/>
              <a:gd name="T61" fmla="*/ 1886 h 10000"/>
              <a:gd name="T62" fmla="*/ 7232 w 7232"/>
              <a:gd name="T63" fmla="*/ 3121 h 10000"/>
              <a:gd name="T64" fmla="*/ 4764 w 7232"/>
              <a:gd name="T65" fmla="*/ 7813 h 10000"/>
              <a:gd name="T66" fmla="*/ 4764 w 7232"/>
              <a:gd name="T67" fmla="*/ 9688 h 10000"/>
              <a:gd name="T68" fmla="*/ 4670 w 7232"/>
              <a:gd name="T69" fmla="*/ 9906 h 10000"/>
              <a:gd name="T70" fmla="*/ 4451 w 7232"/>
              <a:gd name="T71" fmla="*/ 10000 h 10000"/>
              <a:gd name="T72" fmla="*/ 2575 w 7232"/>
              <a:gd name="T73" fmla="*/ 10000 h 10000"/>
              <a:gd name="T74" fmla="*/ 2356 w 7232"/>
              <a:gd name="T75" fmla="*/ 9906 h 10000"/>
              <a:gd name="T76" fmla="*/ 2262 w 7232"/>
              <a:gd name="T77" fmla="*/ 9688 h 10000"/>
              <a:gd name="T78" fmla="*/ 2262 w 7232"/>
              <a:gd name="T79" fmla="*/ 7813 h 10000"/>
              <a:gd name="T80" fmla="*/ 2356 w 7232"/>
              <a:gd name="T81" fmla="*/ 7594 h 10000"/>
              <a:gd name="T82" fmla="*/ 2575 w 7232"/>
              <a:gd name="T83" fmla="*/ 7500 h 10000"/>
              <a:gd name="T84" fmla="*/ 4451 w 7232"/>
              <a:gd name="T85" fmla="*/ 7500 h 10000"/>
              <a:gd name="T86" fmla="*/ 4670 w 7232"/>
              <a:gd name="T87" fmla="*/ 7594 h 10000"/>
              <a:gd name="T88" fmla="*/ 4764 w 7232"/>
              <a:gd name="T89" fmla="*/ 7813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32" h="10000">
                <a:moveTo>
                  <a:pt x="7232" y="3121"/>
                </a:moveTo>
                <a:cubicBezTo>
                  <a:pt x="7232" y="3403"/>
                  <a:pt x="7191" y="3665"/>
                  <a:pt x="7111" y="3910"/>
                </a:cubicBezTo>
                <a:cubicBezTo>
                  <a:pt x="7031" y="4155"/>
                  <a:pt x="6939" y="4354"/>
                  <a:pt x="6839" y="4509"/>
                </a:cubicBezTo>
                <a:cubicBezTo>
                  <a:pt x="6736" y="4664"/>
                  <a:pt x="6594" y="4818"/>
                  <a:pt x="6407" y="4974"/>
                </a:cubicBezTo>
                <a:cubicBezTo>
                  <a:pt x="6221" y="5130"/>
                  <a:pt x="6072" y="5244"/>
                  <a:pt x="5959" y="5314"/>
                </a:cubicBezTo>
                <a:cubicBezTo>
                  <a:pt x="5844" y="5385"/>
                  <a:pt x="5686" y="5476"/>
                  <a:pt x="5482" y="5591"/>
                </a:cubicBezTo>
                <a:cubicBezTo>
                  <a:pt x="5268" y="5711"/>
                  <a:pt x="5090" y="5880"/>
                  <a:pt x="4946" y="6099"/>
                </a:cubicBezTo>
                <a:cubicBezTo>
                  <a:pt x="4804" y="6318"/>
                  <a:pt x="4731" y="6491"/>
                  <a:pt x="4731" y="6624"/>
                </a:cubicBezTo>
                <a:cubicBezTo>
                  <a:pt x="4731" y="6713"/>
                  <a:pt x="4700" y="6796"/>
                  <a:pt x="4637" y="6879"/>
                </a:cubicBezTo>
                <a:cubicBezTo>
                  <a:pt x="4575" y="6959"/>
                  <a:pt x="4502" y="7000"/>
                  <a:pt x="4418" y="7000"/>
                </a:cubicBezTo>
                <a:lnTo>
                  <a:pt x="2543" y="7000"/>
                </a:lnTo>
                <a:cubicBezTo>
                  <a:pt x="2465" y="7000"/>
                  <a:pt x="2398" y="6953"/>
                  <a:pt x="2345" y="6855"/>
                </a:cubicBezTo>
                <a:cubicBezTo>
                  <a:pt x="2291" y="6758"/>
                  <a:pt x="2262" y="6661"/>
                  <a:pt x="2262" y="6563"/>
                </a:cubicBezTo>
                <a:lnTo>
                  <a:pt x="2262" y="6213"/>
                </a:lnTo>
                <a:cubicBezTo>
                  <a:pt x="2262" y="5780"/>
                  <a:pt x="2431" y="5373"/>
                  <a:pt x="2770" y="4990"/>
                </a:cubicBezTo>
                <a:cubicBezTo>
                  <a:pt x="3109" y="4608"/>
                  <a:pt x="3481" y="4324"/>
                  <a:pt x="3887" y="4141"/>
                </a:cubicBezTo>
                <a:cubicBezTo>
                  <a:pt x="4195" y="4000"/>
                  <a:pt x="4414" y="3855"/>
                  <a:pt x="4543" y="3704"/>
                </a:cubicBezTo>
                <a:cubicBezTo>
                  <a:pt x="4673" y="3553"/>
                  <a:pt x="4740" y="3355"/>
                  <a:pt x="4740" y="3110"/>
                </a:cubicBezTo>
                <a:cubicBezTo>
                  <a:pt x="4740" y="2891"/>
                  <a:pt x="4618" y="2699"/>
                  <a:pt x="4376" y="2531"/>
                </a:cubicBezTo>
                <a:cubicBezTo>
                  <a:pt x="4135" y="2365"/>
                  <a:pt x="3854" y="2281"/>
                  <a:pt x="3536" y="2281"/>
                </a:cubicBezTo>
                <a:cubicBezTo>
                  <a:pt x="3197" y="2281"/>
                  <a:pt x="2916" y="2356"/>
                  <a:pt x="2691" y="2508"/>
                </a:cubicBezTo>
                <a:cubicBezTo>
                  <a:pt x="2509" y="2638"/>
                  <a:pt x="2229" y="2939"/>
                  <a:pt x="1855" y="3406"/>
                </a:cubicBezTo>
                <a:cubicBezTo>
                  <a:pt x="1787" y="3490"/>
                  <a:pt x="1707" y="3531"/>
                  <a:pt x="1614" y="3531"/>
                </a:cubicBezTo>
                <a:cubicBezTo>
                  <a:pt x="1551" y="3531"/>
                  <a:pt x="1485" y="3510"/>
                  <a:pt x="1417" y="3469"/>
                </a:cubicBezTo>
                <a:lnTo>
                  <a:pt x="135" y="2493"/>
                </a:lnTo>
                <a:cubicBezTo>
                  <a:pt x="67" y="2440"/>
                  <a:pt x="26" y="2376"/>
                  <a:pt x="14" y="2296"/>
                </a:cubicBezTo>
                <a:cubicBezTo>
                  <a:pt x="0" y="2218"/>
                  <a:pt x="15" y="2145"/>
                  <a:pt x="56" y="2078"/>
                </a:cubicBezTo>
                <a:cubicBezTo>
                  <a:pt x="890" y="694"/>
                  <a:pt x="2100" y="0"/>
                  <a:pt x="3684" y="0"/>
                </a:cubicBezTo>
                <a:cubicBezTo>
                  <a:pt x="4101" y="0"/>
                  <a:pt x="4520" y="80"/>
                  <a:pt x="4942" y="241"/>
                </a:cubicBezTo>
                <a:cubicBezTo>
                  <a:pt x="5365" y="403"/>
                  <a:pt x="5745" y="619"/>
                  <a:pt x="6084" y="890"/>
                </a:cubicBezTo>
                <a:cubicBezTo>
                  <a:pt x="6422" y="1161"/>
                  <a:pt x="6699" y="1494"/>
                  <a:pt x="6912" y="1886"/>
                </a:cubicBezTo>
                <a:cubicBezTo>
                  <a:pt x="7126" y="2276"/>
                  <a:pt x="7232" y="2690"/>
                  <a:pt x="7232" y="3121"/>
                </a:cubicBezTo>
                <a:close/>
                <a:moveTo>
                  <a:pt x="4764" y="7813"/>
                </a:moveTo>
                <a:lnTo>
                  <a:pt x="4764" y="9688"/>
                </a:lnTo>
                <a:cubicBezTo>
                  <a:pt x="4764" y="9771"/>
                  <a:pt x="4732" y="9844"/>
                  <a:pt x="4670" y="9906"/>
                </a:cubicBezTo>
                <a:cubicBezTo>
                  <a:pt x="4607" y="9969"/>
                  <a:pt x="4535" y="10000"/>
                  <a:pt x="4451" y="10000"/>
                </a:cubicBezTo>
                <a:lnTo>
                  <a:pt x="2575" y="10000"/>
                </a:lnTo>
                <a:cubicBezTo>
                  <a:pt x="2491" y="10000"/>
                  <a:pt x="2419" y="9969"/>
                  <a:pt x="2356" y="9906"/>
                </a:cubicBezTo>
                <a:cubicBezTo>
                  <a:pt x="2294" y="9844"/>
                  <a:pt x="2262" y="9771"/>
                  <a:pt x="2262" y="9688"/>
                </a:cubicBezTo>
                <a:lnTo>
                  <a:pt x="2262" y="7813"/>
                </a:lnTo>
                <a:cubicBezTo>
                  <a:pt x="2262" y="7729"/>
                  <a:pt x="2294" y="7656"/>
                  <a:pt x="2356" y="7594"/>
                </a:cubicBezTo>
                <a:cubicBezTo>
                  <a:pt x="2419" y="7531"/>
                  <a:pt x="2491" y="7500"/>
                  <a:pt x="2575" y="7500"/>
                </a:cubicBezTo>
                <a:lnTo>
                  <a:pt x="4451" y="7500"/>
                </a:lnTo>
                <a:cubicBezTo>
                  <a:pt x="4535" y="7500"/>
                  <a:pt x="4607" y="7531"/>
                  <a:pt x="4670" y="7594"/>
                </a:cubicBezTo>
                <a:cubicBezTo>
                  <a:pt x="4732" y="7656"/>
                  <a:pt x="4764" y="7728"/>
                  <a:pt x="4764" y="78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文本框 42">
            <a:extLst>
              <a:ext uri="{FF2B5EF4-FFF2-40B4-BE49-F238E27FC236}">
                <a16:creationId xmlns:a16="http://schemas.microsoft.com/office/drawing/2014/main" id="{817D6022-EC01-4448-9B79-EB8A86C7A507}"/>
              </a:ext>
            </a:extLst>
          </p:cNvPr>
          <p:cNvSpPr txBox="1"/>
          <p:nvPr/>
        </p:nvSpPr>
        <p:spPr>
          <a:xfrm>
            <a:off x="6000062" y="4319311"/>
            <a:ext cx="1863009" cy="369332"/>
          </a:xfrm>
          <a:prstGeom prst="rect">
            <a:avLst/>
          </a:prstGeom>
          <a:noFill/>
        </p:spPr>
        <p:txBody>
          <a:bodyPr wrap="square">
            <a:spAutoFit/>
          </a:bodyPr>
          <a:lstStyle/>
          <a:p>
            <a:pPr lvl="1"/>
            <a:r>
              <a:rPr kumimoji="1" lang="en-US" altLang="zh-CN" b="1" dirty="0">
                <a:solidFill>
                  <a:schemeClr val="accent1"/>
                </a:solidFill>
                <a:latin typeface="微软雅黑" panose="020B0503020204020204" pitchFamily="34" charset="-122"/>
                <a:ea typeface="微软雅黑" panose="020B0503020204020204" pitchFamily="34" charset="-122"/>
              </a:rPr>
              <a:t>SYN ACK</a:t>
            </a:r>
          </a:p>
        </p:txBody>
      </p:sp>
      <p:sp>
        <p:nvSpPr>
          <p:cNvPr id="44" name="文本框 43">
            <a:extLst>
              <a:ext uri="{FF2B5EF4-FFF2-40B4-BE49-F238E27FC236}">
                <a16:creationId xmlns:a16="http://schemas.microsoft.com/office/drawing/2014/main" id="{D564DB44-CE4F-4BD9-8BC0-981BD9ABB392}"/>
              </a:ext>
            </a:extLst>
          </p:cNvPr>
          <p:cNvSpPr txBox="1"/>
          <p:nvPr/>
        </p:nvSpPr>
        <p:spPr>
          <a:xfrm>
            <a:off x="8219991" y="4327453"/>
            <a:ext cx="1863009" cy="369332"/>
          </a:xfrm>
          <a:prstGeom prst="rect">
            <a:avLst/>
          </a:prstGeom>
          <a:noFill/>
        </p:spPr>
        <p:txBody>
          <a:bodyPr wrap="square">
            <a:spAutoFit/>
          </a:bodyPr>
          <a:lstStyle/>
          <a:p>
            <a:pPr lvl="1"/>
            <a:r>
              <a:rPr kumimoji="1" lang="en-US" altLang="zh-CN" b="1" dirty="0">
                <a:solidFill>
                  <a:schemeClr val="accent1"/>
                </a:solidFill>
                <a:latin typeface="微软雅黑" panose="020B0503020204020204" pitchFamily="34" charset="-122"/>
                <a:ea typeface="微软雅黑" panose="020B0503020204020204" pitchFamily="34" charset="-122"/>
              </a:rPr>
              <a:t>SYN ACK</a:t>
            </a:r>
          </a:p>
        </p:txBody>
      </p:sp>
      <p:sp>
        <p:nvSpPr>
          <p:cNvPr id="45" name="文本框 44">
            <a:extLst>
              <a:ext uri="{FF2B5EF4-FFF2-40B4-BE49-F238E27FC236}">
                <a16:creationId xmlns:a16="http://schemas.microsoft.com/office/drawing/2014/main" id="{E447183A-14F1-4519-B14C-0AB5F15EC3A8}"/>
              </a:ext>
            </a:extLst>
          </p:cNvPr>
          <p:cNvSpPr txBox="1"/>
          <p:nvPr/>
        </p:nvSpPr>
        <p:spPr>
          <a:xfrm>
            <a:off x="10541950" y="4327453"/>
            <a:ext cx="1863009" cy="369332"/>
          </a:xfrm>
          <a:prstGeom prst="rect">
            <a:avLst/>
          </a:prstGeom>
          <a:noFill/>
        </p:spPr>
        <p:txBody>
          <a:bodyPr wrap="square">
            <a:spAutoFit/>
          </a:bodyPr>
          <a:lstStyle/>
          <a:p>
            <a:pPr lvl="1"/>
            <a:r>
              <a:rPr kumimoji="1" lang="en-US" altLang="zh-CN" b="1" dirty="0">
                <a:solidFill>
                  <a:schemeClr val="accent1"/>
                </a:solidFill>
                <a:latin typeface="微软雅黑" panose="020B0503020204020204" pitchFamily="34" charset="-122"/>
                <a:ea typeface="微软雅黑" panose="020B0503020204020204" pitchFamily="34" charset="-122"/>
              </a:rPr>
              <a:t>SYN ACK</a:t>
            </a:r>
          </a:p>
        </p:txBody>
      </p:sp>
      <p:cxnSp>
        <p:nvCxnSpPr>
          <p:cNvPr id="194" name="直接连接符 193">
            <a:extLst>
              <a:ext uri="{FF2B5EF4-FFF2-40B4-BE49-F238E27FC236}">
                <a16:creationId xmlns:a16="http://schemas.microsoft.com/office/drawing/2014/main" id="{535F4673-7A3A-4232-AA2D-055044ED8F45}"/>
              </a:ext>
            </a:extLst>
          </p:cNvPr>
          <p:cNvCxnSpPr/>
          <p:nvPr/>
        </p:nvCxnSpPr>
        <p:spPr>
          <a:xfrm>
            <a:off x="9106078" y="4891462"/>
            <a:ext cx="1796221"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57" name="anonymous_99618">
            <a:extLst>
              <a:ext uri="{FF2B5EF4-FFF2-40B4-BE49-F238E27FC236}">
                <a16:creationId xmlns:a16="http://schemas.microsoft.com/office/drawing/2014/main" id="{DE2E6C36-D172-4E2F-A5CF-A00F48E96135}"/>
              </a:ext>
            </a:extLst>
          </p:cNvPr>
          <p:cNvSpPr/>
          <p:nvPr/>
        </p:nvSpPr>
        <p:spPr>
          <a:xfrm>
            <a:off x="5576655" y="1448232"/>
            <a:ext cx="556399" cy="606297"/>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组合 57">
            <a:extLst>
              <a:ext uri="{FF2B5EF4-FFF2-40B4-BE49-F238E27FC236}">
                <a16:creationId xmlns:a16="http://schemas.microsoft.com/office/drawing/2014/main" id="{5EB20705-EEB9-41DD-B899-8DC8DAE8F7A3}"/>
              </a:ext>
            </a:extLst>
          </p:cNvPr>
          <p:cNvGrpSpPr/>
          <p:nvPr/>
        </p:nvGrpSpPr>
        <p:grpSpPr>
          <a:xfrm>
            <a:off x="5283288" y="2460159"/>
            <a:ext cx="1121402" cy="1121402"/>
            <a:chOff x="4559168" y="3417941"/>
            <a:chExt cx="1121402" cy="1121402"/>
          </a:xfrm>
        </p:grpSpPr>
        <p:pic>
          <p:nvPicPr>
            <p:cNvPr id="59" name="图片 58">
              <a:extLst>
                <a:ext uri="{FF2B5EF4-FFF2-40B4-BE49-F238E27FC236}">
                  <a16:creationId xmlns:a16="http://schemas.microsoft.com/office/drawing/2014/main" id="{2508CFFE-99B8-459B-B144-32C3D5EF61C4}"/>
                </a:ext>
              </a:extLst>
            </p:cNvPr>
            <p:cNvPicPr>
              <a:picLocks noChangeAspect="1"/>
            </p:cNvPicPr>
            <p:nvPr/>
          </p:nvPicPr>
          <p:blipFill>
            <a:blip r:embed="rId4"/>
            <a:stretch>
              <a:fillRect/>
            </a:stretch>
          </p:blipFill>
          <p:spPr>
            <a:xfrm>
              <a:off x="4559168" y="3417941"/>
              <a:ext cx="1121402" cy="1121402"/>
            </a:xfrm>
            <a:prstGeom prst="rect">
              <a:avLst/>
            </a:prstGeom>
          </p:spPr>
        </p:pic>
        <p:pic>
          <p:nvPicPr>
            <p:cNvPr id="60" name="图片 59">
              <a:extLst>
                <a:ext uri="{FF2B5EF4-FFF2-40B4-BE49-F238E27FC236}">
                  <a16:creationId xmlns:a16="http://schemas.microsoft.com/office/drawing/2014/main" id="{0F8B9D68-B426-4068-9689-3A5D9D5E2DF8}"/>
                </a:ext>
              </a:extLst>
            </p:cNvPr>
            <p:cNvPicPr>
              <a:picLocks noChangeAspect="1"/>
            </p:cNvPicPr>
            <p:nvPr/>
          </p:nvPicPr>
          <p:blipFill>
            <a:blip r:embed="rId6"/>
            <a:stretch>
              <a:fillRect/>
            </a:stretch>
          </p:blipFill>
          <p:spPr>
            <a:xfrm>
              <a:off x="4893765" y="3787410"/>
              <a:ext cx="515169" cy="515169"/>
            </a:xfrm>
            <a:prstGeom prst="rect">
              <a:avLst/>
            </a:prstGeom>
          </p:spPr>
        </p:pic>
      </p:grpSp>
      <p:sp>
        <p:nvSpPr>
          <p:cNvPr id="61" name="文本框 60">
            <a:extLst>
              <a:ext uri="{FF2B5EF4-FFF2-40B4-BE49-F238E27FC236}">
                <a16:creationId xmlns:a16="http://schemas.microsoft.com/office/drawing/2014/main" id="{8B768DF8-431C-4A43-8823-1088848E5E3D}"/>
              </a:ext>
            </a:extLst>
          </p:cNvPr>
          <p:cNvSpPr txBox="1"/>
          <p:nvPr/>
        </p:nvSpPr>
        <p:spPr>
          <a:xfrm>
            <a:off x="5112891" y="3638255"/>
            <a:ext cx="1863009" cy="369332"/>
          </a:xfrm>
          <a:prstGeom prst="rect">
            <a:avLst/>
          </a:prstGeom>
          <a:noFill/>
        </p:spPr>
        <p:txBody>
          <a:bodyPr wrap="square">
            <a:spAutoFit/>
          </a:bodyPr>
          <a:lstStyle/>
          <a:p>
            <a:pPr lvl="1"/>
            <a:r>
              <a:rPr kumimoji="1" lang="en-US" altLang="zh-CN" dirty="0">
                <a:latin typeface="微软雅黑" panose="020B0503020204020204" pitchFamily="34" charset="-122"/>
                <a:ea typeface="微软雅黑" panose="020B0503020204020204" pitchFamily="34" charset="-122"/>
              </a:rPr>
              <a:t>Bot</a:t>
            </a:r>
          </a:p>
        </p:txBody>
      </p:sp>
      <p:sp>
        <p:nvSpPr>
          <p:cNvPr id="62" name="文本框 61">
            <a:extLst>
              <a:ext uri="{FF2B5EF4-FFF2-40B4-BE49-F238E27FC236}">
                <a16:creationId xmlns:a16="http://schemas.microsoft.com/office/drawing/2014/main" id="{D3ACBD8E-0A12-464F-86FD-3BD7609E5117}"/>
              </a:ext>
            </a:extLst>
          </p:cNvPr>
          <p:cNvSpPr txBox="1"/>
          <p:nvPr/>
        </p:nvSpPr>
        <p:spPr>
          <a:xfrm>
            <a:off x="6311672" y="1510758"/>
            <a:ext cx="1060785" cy="369332"/>
          </a:xfrm>
          <a:prstGeom prst="rect">
            <a:avLst/>
          </a:prstGeom>
          <a:noFill/>
        </p:spPr>
        <p:txBody>
          <a:bodyPr wrap="square">
            <a:spAutoFit/>
          </a:bodyPr>
          <a:lstStyle/>
          <a:p>
            <a:r>
              <a:rPr kumimoji="1" lang="zh-CN" altLang="en-US" dirty="0">
                <a:latin typeface="微软雅黑" panose="020B0503020204020204" pitchFamily="34" charset="-122"/>
                <a:ea typeface="微软雅黑" panose="020B0503020204020204" pitchFamily="34" charset="-122"/>
              </a:rPr>
              <a:t>攻击者</a:t>
            </a:r>
            <a:endParaRPr lang="zh-CN" altLang="en-US" dirty="0">
              <a:latin typeface="微软雅黑" panose="020B0503020204020204" pitchFamily="34" charset="-122"/>
              <a:ea typeface="微软雅黑" panose="020B0503020204020204" pitchFamily="34" charset="-122"/>
            </a:endParaRPr>
          </a:p>
        </p:txBody>
      </p:sp>
      <p:cxnSp>
        <p:nvCxnSpPr>
          <p:cNvPr id="205" name="直接箭头连接符 204">
            <a:extLst>
              <a:ext uri="{FF2B5EF4-FFF2-40B4-BE49-F238E27FC236}">
                <a16:creationId xmlns:a16="http://schemas.microsoft.com/office/drawing/2014/main" id="{29D62B63-5186-4DD8-9840-DB7CD0BC6EBC}"/>
              </a:ext>
            </a:extLst>
          </p:cNvPr>
          <p:cNvCxnSpPr/>
          <p:nvPr/>
        </p:nvCxnSpPr>
        <p:spPr>
          <a:xfrm>
            <a:off x="5845629" y="2114550"/>
            <a:ext cx="0" cy="5225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灯片编号占位符 3">
            <a:extLst>
              <a:ext uri="{FF2B5EF4-FFF2-40B4-BE49-F238E27FC236}">
                <a16:creationId xmlns:a16="http://schemas.microsoft.com/office/drawing/2014/main" id="{6EA26F81-EC61-4025-B964-8248EAFC5233}"/>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33</a:t>
            </a:fld>
            <a:endParaRPr kumimoji="1" lang="zh-CN" altLang="en-US" dirty="0"/>
          </a:p>
        </p:txBody>
      </p:sp>
      <p:sp>
        <p:nvSpPr>
          <p:cNvPr id="30" name="文本框 29">
            <a:extLst>
              <a:ext uri="{FF2B5EF4-FFF2-40B4-BE49-F238E27FC236}">
                <a16:creationId xmlns:a16="http://schemas.microsoft.com/office/drawing/2014/main" id="{4ABA44F1-16FA-4011-8964-3DDBF16D85EB}"/>
              </a:ext>
            </a:extLst>
          </p:cNvPr>
          <p:cNvSpPr txBox="1"/>
          <p:nvPr/>
        </p:nvSpPr>
        <p:spPr>
          <a:xfrm>
            <a:off x="10102842" y="2994527"/>
            <a:ext cx="1531769" cy="369332"/>
          </a:xfrm>
          <a:prstGeom prst="rect">
            <a:avLst/>
          </a:prstGeom>
          <a:noFill/>
        </p:spPr>
        <p:txBody>
          <a:bodyPr wrap="square">
            <a:spAutoFit/>
          </a:bodyPr>
          <a:lstStyle/>
          <a:p>
            <a:r>
              <a:rPr kumimoji="1" lang="zh-CN" altLang="en-US" dirty="0">
                <a:latin typeface="微软雅黑" panose="020B0503020204020204" pitchFamily="34" charset="-122"/>
                <a:ea typeface="微软雅黑" panose="020B0503020204020204" pitchFamily="34" charset="-122"/>
              </a:rPr>
              <a:t>目标服务器</a:t>
            </a:r>
            <a:endParaRPr lang="zh-CN" altLang="en-US" dirty="0">
              <a:latin typeface="微软雅黑" panose="020B0503020204020204" pitchFamily="34" charset="-122"/>
              <a:ea typeface="微软雅黑" panose="020B0503020204020204" pitchFamily="34" charset="-122"/>
            </a:endParaRPr>
          </a:p>
        </p:txBody>
      </p:sp>
      <p:sp>
        <p:nvSpPr>
          <p:cNvPr id="31" name="日期占位符 9">
            <a:extLst>
              <a:ext uri="{FF2B5EF4-FFF2-40B4-BE49-F238E27FC236}">
                <a16:creationId xmlns:a16="http://schemas.microsoft.com/office/drawing/2014/main" id="{F6AC6712-79A0-42AA-9C81-37A4A6A7FCE1}"/>
              </a:ext>
            </a:extLst>
          </p:cNvPr>
          <p:cNvSpPr>
            <a:spLocks noGrp="1"/>
          </p:cNvSpPr>
          <p:nvPr>
            <p:ph type="dt" sz="half" idx="10"/>
          </p:nvPr>
        </p:nvSpPr>
        <p:spPr>
          <a:xfrm>
            <a:off x="216817" y="6487109"/>
            <a:ext cx="2743200" cy="365125"/>
          </a:xfrm>
        </p:spPr>
        <p:txBody>
          <a:bodyPr/>
          <a:lstStyle/>
          <a:p>
            <a:r>
              <a:rPr kumimoji="1" lang="en-US" altLang="zh-CN" dirty="0"/>
              <a:t>8.2.4  </a:t>
            </a:r>
            <a:r>
              <a:rPr kumimoji="1" lang="en-US" altLang="zh-CN" dirty="0" err="1"/>
              <a:t>DDos</a:t>
            </a:r>
            <a:r>
              <a:rPr kumimoji="1" lang="zh-CN" altLang="en-US" dirty="0"/>
              <a:t>攻击</a:t>
            </a:r>
          </a:p>
        </p:txBody>
      </p:sp>
    </p:spTree>
    <p:custDataLst>
      <p:tags r:id="rId1"/>
    </p:custDataLst>
    <p:extLst>
      <p:ext uri="{BB962C8B-B14F-4D97-AF65-F5344CB8AC3E}">
        <p14:creationId xmlns:p14="http://schemas.microsoft.com/office/powerpoint/2010/main" val="2503599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ore Problem"/>
          <p:cNvSpPr txBox="1">
            <a:spLocks noGrp="1"/>
          </p:cNvSpPr>
          <p:nvPr>
            <p:ph type="title"/>
          </p:nvPr>
        </p:nvSpPr>
        <p:spPr>
          <a:prstGeom prst="rect">
            <a:avLst/>
          </a:prstGeom>
        </p:spPr>
        <p:txBody>
          <a:bodyPr>
            <a:normAutofit/>
          </a:bodyPr>
          <a:lstStyle>
            <a:lvl1pPr algn="l">
              <a:defRPr sz="13000">
                <a:latin typeface="Helvetica Neue Bold Condensed"/>
                <a:ea typeface="Helvetica Neue Bold Condensed"/>
                <a:cs typeface="Helvetica Neue Bold Condensed"/>
                <a:sym typeface="Helvetica Neue Bold Condensed"/>
              </a:defRPr>
            </a:lvl1pPr>
          </a:lstStyle>
          <a:p>
            <a:r>
              <a:rPr lang="en-US" altLang="zh-CN" sz="4000" dirty="0">
                <a:latin typeface="Microsoft YaHei" panose="020B0503020204020204" pitchFamily="34" charset="-122"/>
                <a:ea typeface="Microsoft YaHei" panose="020B0503020204020204" pitchFamily="34" charset="-122"/>
              </a:rPr>
              <a:t>Dos</a:t>
            </a:r>
            <a:r>
              <a:rPr lang="zh-CN" altLang="en-US" sz="4000" dirty="0">
                <a:latin typeface="Microsoft YaHei" panose="020B0503020204020204" pitchFamily="34" charset="-122"/>
                <a:ea typeface="Microsoft YaHei" panose="020B0503020204020204" pitchFamily="34" charset="-122"/>
              </a:rPr>
              <a:t>攻击的关键</a:t>
            </a:r>
            <a:endParaRPr sz="4000" dirty="0">
              <a:latin typeface="Microsoft YaHei" panose="020B0503020204020204" pitchFamily="34" charset="-122"/>
              <a:ea typeface="Microsoft YaHei" panose="020B0503020204020204" pitchFamily="34" charset="-122"/>
            </a:endParaRPr>
          </a:p>
        </p:txBody>
      </p:sp>
      <p:sp>
        <p:nvSpPr>
          <p:cNvPr id="201" name="Problem: server commits resources (memory) before confirming identify of the client (when client responds)…"/>
          <p:cNvSpPr txBox="1">
            <a:spLocks noGrp="1"/>
          </p:cNvSpPr>
          <p:nvPr>
            <p:ph idx="1"/>
          </p:nvPr>
        </p:nvSpPr>
        <p:spPr>
          <a:prstGeom prst="rect">
            <a:avLst/>
          </a:prstGeom>
        </p:spPr>
        <p:txBody>
          <a:bodyPr vert="horz" lIns="91440" tIns="45720" rIns="91440" bIns="45720" rtlCol="0">
            <a:normAutofit/>
          </a:bodyPr>
          <a:lstStyle/>
          <a:p>
            <a:r>
              <a:rPr kumimoji="1" lang="zh-CN" altLang="en-US" dirty="0"/>
              <a:t>问题</a:t>
            </a:r>
            <a:r>
              <a:rPr kumimoji="1" dirty="0"/>
              <a:t>:</a:t>
            </a:r>
            <a:r>
              <a:rPr kumimoji="1" lang="zh-CN" altLang="en-US" dirty="0"/>
              <a:t> 服务器分配资源等待客户端响应</a:t>
            </a:r>
            <a:r>
              <a:rPr kumimoji="1" dirty="0"/>
              <a:t> </a:t>
            </a:r>
            <a:endParaRPr kumimoji="1" lang="en-US" altLang="zh-CN" dirty="0"/>
          </a:p>
          <a:p>
            <a:pPr lvl="1"/>
            <a:r>
              <a:rPr kumimoji="1" lang="zh-CN" altLang="en-US" dirty="0"/>
              <a:t>服务器端需要保持状态</a:t>
            </a:r>
            <a:endParaRPr kumimoji="1" lang="en-US" altLang="zh-CN" dirty="0"/>
          </a:p>
          <a:p>
            <a:endParaRPr kumimoji="1" lang="en-US" altLang="zh-CN" dirty="0"/>
          </a:p>
          <a:p>
            <a:r>
              <a:rPr kumimoji="1" lang="zh-CN" altLang="en-US" dirty="0"/>
              <a:t>不实际的解决方案</a:t>
            </a:r>
            <a:r>
              <a:rPr kumimoji="1" dirty="0"/>
              <a:t>:</a:t>
            </a:r>
          </a:p>
          <a:p>
            <a:pPr lvl="1"/>
            <a:r>
              <a:rPr kumimoji="1" lang="zh-CN" altLang="en-US" dirty="0"/>
              <a:t>增加队列规模</a:t>
            </a:r>
            <a:r>
              <a:rPr kumimoji="1" dirty="0"/>
              <a:t> </a:t>
            </a:r>
            <a:r>
              <a:rPr kumimoji="1" lang="zh-CN" altLang="en-US" dirty="0"/>
              <a:t>（</a:t>
            </a:r>
            <a:r>
              <a:rPr kumimoji="1" dirty="0"/>
              <a:t>Increase backlog queue size</a:t>
            </a:r>
            <a:r>
              <a:rPr kumimoji="1" lang="zh-CN" altLang="en-US" dirty="0"/>
              <a:t>）</a:t>
            </a:r>
            <a:endParaRPr kumimoji="1" dirty="0"/>
          </a:p>
          <a:p>
            <a:pPr lvl="1"/>
            <a:r>
              <a:rPr kumimoji="1" lang="zh-CN" altLang="en-US" dirty="0"/>
              <a:t>减少计时器的时长（减小</a:t>
            </a:r>
            <a:r>
              <a:rPr kumimoji="1" lang="en-US" altLang="zh-CN" dirty="0"/>
              <a:t>timeout</a:t>
            </a:r>
            <a:r>
              <a:rPr kumimoji="1" lang="zh-CN" altLang="en-US" dirty="0"/>
              <a:t>）</a:t>
            </a:r>
            <a:endParaRPr kumimoji="1" dirty="0"/>
          </a:p>
          <a:p>
            <a:endParaRPr kumimoji="1" lang="en-US" altLang="zh-CN" dirty="0"/>
          </a:p>
          <a:p>
            <a:r>
              <a:rPr kumimoji="1" lang="zh-CN" altLang="en-US" dirty="0"/>
              <a:t>可行的解决方案：</a:t>
            </a:r>
            <a:endParaRPr kumimoji="1" lang="en-US" altLang="zh-CN" dirty="0"/>
          </a:p>
          <a:p>
            <a:pPr lvl="1"/>
            <a:r>
              <a:rPr kumimoji="1" lang="zh-CN" altLang="en-US" dirty="0">
                <a:solidFill>
                  <a:srgbClr val="5B307E"/>
                </a:solidFill>
              </a:rPr>
              <a:t>避免保持状态</a:t>
            </a:r>
            <a:endParaRPr kumimoji="1" dirty="0">
              <a:solidFill>
                <a:srgbClr val="5B307E"/>
              </a:solidFill>
            </a:endParaRPr>
          </a:p>
        </p:txBody>
      </p:sp>
      <p:grpSp>
        <p:nvGrpSpPr>
          <p:cNvPr id="11" name="组合 10">
            <a:extLst>
              <a:ext uri="{FF2B5EF4-FFF2-40B4-BE49-F238E27FC236}">
                <a16:creationId xmlns:a16="http://schemas.microsoft.com/office/drawing/2014/main" id="{AF15ECCB-7535-4A96-A328-1E2498AFDD24}"/>
              </a:ext>
            </a:extLst>
          </p:cNvPr>
          <p:cNvGrpSpPr/>
          <p:nvPr/>
        </p:nvGrpSpPr>
        <p:grpSpPr>
          <a:xfrm>
            <a:off x="8572500" y="1428750"/>
            <a:ext cx="3118757" cy="1584171"/>
            <a:chOff x="8703128" y="1340306"/>
            <a:chExt cx="3058886" cy="2393862"/>
          </a:xfrm>
        </p:grpSpPr>
        <p:sp>
          <p:nvSpPr>
            <p:cNvPr id="2" name="矩形: 圆角 1">
              <a:extLst>
                <a:ext uri="{FF2B5EF4-FFF2-40B4-BE49-F238E27FC236}">
                  <a16:creationId xmlns:a16="http://schemas.microsoft.com/office/drawing/2014/main" id="{35229C81-CBBC-46E2-85E3-261D06C20C73}"/>
                </a:ext>
              </a:extLst>
            </p:cNvPr>
            <p:cNvSpPr/>
            <p:nvPr/>
          </p:nvSpPr>
          <p:spPr>
            <a:xfrm>
              <a:off x="8703128" y="1340306"/>
              <a:ext cx="1861457" cy="133894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4CA65FE8-6018-4F7F-8E17-7CBB4FC8E0F4}"/>
                </a:ext>
              </a:extLst>
            </p:cNvPr>
            <p:cNvSpPr/>
            <p:nvPr/>
          </p:nvSpPr>
          <p:spPr>
            <a:xfrm>
              <a:off x="9378042" y="1927773"/>
              <a:ext cx="1861457" cy="133894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80648D51-C64F-4AB7-92C5-84F425753AAA}"/>
                </a:ext>
              </a:extLst>
            </p:cNvPr>
            <p:cNvSpPr/>
            <p:nvPr/>
          </p:nvSpPr>
          <p:spPr>
            <a:xfrm>
              <a:off x="9530442" y="2080173"/>
              <a:ext cx="1861457" cy="133894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87284E3D-6B78-47ED-A822-9E20424F4985}"/>
                </a:ext>
              </a:extLst>
            </p:cNvPr>
            <p:cNvSpPr/>
            <p:nvPr/>
          </p:nvSpPr>
          <p:spPr>
            <a:xfrm>
              <a:off x="9682842" y="2232573"/>
              <a:ext cx="1861457" cy="133894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4D3909D7-A4DE-4465-AEE0-CE0DB7A50BB6}"/>
                </a:ext>
              </a:extLst>
            </p:cNvPr>
            <p:cNvSpPr/>
            <p:nvPr/>
          </p:nvSpPr>
          <p:spPr>
            <a:xfrm>
              <a:off x="9900557" y="2395226"/>
              <a:ext cx="1861457" cy="133894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89187DC8-4AC8-4CAC-B5BC-7C25CE26B4B4}"/>
                </a:ext>
              </a:extLst>
            </p:cNvPr>
            <p:cNvCxnSpPr>
              <a:cxnSpLocks/>
            </p:cNvCxnSpPr>
            <p:nvPr/>
          </p:nvCxnSpPr>
          <p:spPr>
            <a:xfrm>
              <a:off x="8915655" y="2803171"/>
              <a:ext cx="391630" cy="2892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CF5A1030-C657-4124-A0FA-0CCC8376641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20703" y1="21094" x2="45117" y2="46680"/>
                        <a14:foregroundMark x1="49609" y1="5859" x2="48633" y2="8398"/>
                      </a14:backgroundRemoval>
                    </a14:imgEffect>
                  </a14:imgLayer>
                </a14:imgProps>
              </a:ext>
            </a:extLst>
          </a:blip>
          <a:stretch>
            <a:fillRect/>
          </a:stretch>
        </p:blipFill>
        <p:spPr>
          <a:xfrm>
            <a:off x="8663434" y="3807793"/>
            <a:ext cx="1209767" cy="1209767"/>
          </a:xfrm>
          <a:prstGeom prst="rect">
            <a:avLst/>
          </a:prstGeom>
        </p:spPr>
      </p:pic>
      <p:grpSp>
        <p:nvGrpSpPr>
          <p:cNvPr id="22" name="组合 21">
            <a:extLst>
              <a:ext uri="{FF2B5EF4-FFF2-40B4-BE49-F238E27FC236}">
                <a16:creationId xmlns:a16="http://schemas.microsoft.com/office/drawing/2014/main" id="{08C67F7D-CE98-41A3-A67C-654B1998568A}"/>
              </a:ext>
            </a:extLst>
          </p:cNvPr>
          <p:cNvGrpSpPr/>
          <p:nvPr/>
        </p:nvGrpSpPr>
        <p:grpSpPr>
          <a:xfrm>
            <a:off x="10582726" y="3784187"/>
            <a:ext cx="1333445" cy="1256978"/>
            <a:chOff x="10301788" y="3236740"/>
            <a:chExt cx="1333445" cy="1256978"/>
          </a:xfrm>
        </p:grpSpPr>
        <p:pic>
          <p:nvPicPr>
            <p:cNvPr id="20" name="图片 19">
              <a:extLst>
                <a:ext uri="{FF2B5EF4-FFF2-40B4-BE49-F238E27FC236}">
                  <a16:creationId xmlns:a16="http://schemas.microsoft.com/office/drawing/2014/main" id="{45A3E54D-D7ED-4EFF-812F-50CDE5143F8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20703" y1="21094" x2="45117" y2="46680"/>
                          <a14:foregroundMark x1="49609" y1="5859" x2="48633" y2="8398"/>
                        </a14:backgroundRemoval>
                      </a14:imgEffect>
                    </a14:imgLayer>
                  </a14:imgProps>
                </a:ext>
              </a:extLst>
            </a:blip>
            <a:stretch>
              <a:fillRect/>
            </a:stretch>
          </p:blipFill>
          <p:spPr>
            <a:xfrm rot="17899964">
              <a:off x="10301788" y="3283951"/>
              <a:ext cx="1209767" cy="1209767"/>
            </a:xfrm>
            <a:prstGeom prst="rect">
              <a:avLst/>
            </a:prstGeom>
          </p:spPr>
        </p:pic>
        <p:sp>
          <p:nvSpPr>
            <p:cNvPr id="18" name="矩形 17">
              <a:extLst>
                <a:ext uri="{FF2B5EF4-FFF2-40B4-BE49-F238E27FC236}">
                  <a16:creationId xmlns:a16="http://schemas.microsoft.com/office/drawing/2014/main" id="{0FD8B7B0-D0A1-41A5-B0C9-4406B4ACA3C3}"/>
                </a:ext>
              </a:extLst>
            </p:cNvPr>
            <p:cNvSpPr/>
            <p:nvPr/>
          </p:nvSpPr>
          <p:spPr>
            <a:xfrm>
              <a:off x="10361604" y="3236740"/>
              <a:ext cx="1273629" cy="513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8A6CD80A-6496-4D5D-B6D9-F99045E5721F}"/>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20703" y1="21094" x2="45117" y2="46680"/>
                          <a14:foregroundMark x1="49609" y1="5859" x2="48633" y2="8398"/>
                        </a14:backgroundRemoval>
                      </a14:imgEffect>
                    </a14:imgLayer>
                  </a14:imgProps>
                </a:ext>
              </a:extLst>
            </a:blip>
            <a:srcRect l="36484" t="-1" b="64161"/>
            <a:stretch/>
          </p:blipFill>
          <p:spPr>
            <a:xfrm>
              <a:off x="10752363" y="3316367"/>
              <a:ext cx="768401" cy="433570"/>
            </a:xfrm>
            <a:prstGeom prst="rect">
              <a:avLst/>
            </a:prstGeom>
          </p:spPr>
        </p:pic>
        <p:sp>
          <p:nvSpPr>
            <p:cNvPr id="19" name="矩形 18">
              <a:extLst>
                <a:ext uri="{FF2B5EF4-FFF2-40B4-BE49-F238E27FC236}">
                  <a16:creationId xmlns:a16="http://schemas.microsoft.com/office/drawing/2014/main" id="{BEB75E45-7E8F-43F7-8CCD-9BF411260552}"/>
                </a:ext>
              </a:extLst>
            </p:cNvPr>
            <p:cNvSpPr/>
            <p:nvPr/>
          </p:nvSpPr>
          <p:spPr>
            <a:xfrm>
              <a:off x="10470391" y="3567506"/>
              <a:ext cx="39075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灯片编号占位符 3">
            <a:extLst>
              <a:ext uri="{FF2B5EF4-FFF2-40B4-BE49-F238E27FC236}">
                <a16:creationId xmlns:a16="http://schemas.microsoft.com/office/drawing/2014/main" id="{B9944022-DD73-47B7-B75B-DA1B5A1C1344}"/>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34</a:t>
            </a:fld>
            <a:endParaRPr kumimoji="1" lang="zh-CN" altLang="en-US" dirty="0"/>
          </a:p>
        </p:txBody>
      </p:sp>
      <p:sp>
        <p:nvSpPr>
          <p:cNvPr id="24" name="文本框 23">
            <a:extLst>
              <a:ext uri="{FF2B5EF4-FFF2-40B4-BE49-F238E27FC236}">
                <a16:creationId xmlns:a16="http://schemas.microsoft.com/office/drawing/2014/main" id="{51BB6571-BBEB-4D79-8DD0-0A30A379D5CD}"/>
              </a:ext>
            </a:extLst>
          </p:cNvPr>
          <p:cNvSpPr txBox="1"/>
          <p:nvPr/>
        </p:nvSpPr>
        <p:spPr>
          <a:xfrm>
            <a:off x="9439991" y="3244033"/>
            <a:ext cx="1702097" cy="369332"/>
          </a:xfrm>
          <a:prstGeom prst="rect">
            <a:avLst/>
          </a:prstGeom>
          <a:noFill/>
        </p:spPr>
        <p:txBody>
          <a:bodyPr wrap="square">
            <a:spAutoFit/>
          </a:bodyPr>
          <a:lstStyle/>
          <a:p>
            <a:r>
              <a:rPr kumimoji="1" lang="zh-CN" altLang="en-US" dirty="0">
                <a:latin typeface="微软雅黑" panose="020B0503020204020204" pitchFamily="34" charset="-122"/>
                <a:ea typeface="微软雅黑" panose="020B0503020204020204" pitchFamily="34" charset="-122"/>
              </a:rPr>
              <a:t>增加队列规模 </a:t>
            </a:r>
            <a:endParaRPr lang="zh-CN" altLang="en-US"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D683A412-FB2A-4C66-898B-DDA312502FC9}"/>
              </a:ext>
            </a:extLst>
          </p:cNvPr>
          <p:cNvSpPr txBox="1"/>
          <p:nvPr/>
        </p:nvSpPr>
        <p:spPr>
          <a:xfrm>
            <a:off x="9448800" y="5185187"/>
            <a:ext cx="1983769" cy="369332"/>
          </a:xfrm>
          <a:prstGeom prst="rect">
            <a:avLst/>
          </a:prstGeom>
          <a:noFill/>
        </p:spPr>
        <p:txBody>
          <a:bodyPr wrap="square">
            <a:spAutoFit/>
          </a:bodyPr>
          <a:lstStyle/>
          <a:p>
            <a:r>
              <a:rPr kumimoji="1" lang="zh-CN" altLang="en-US" dirty="0"/>
              <a:t>减少计时器的值</a:t>
            </a:r>
            <a:endParaRPr lang="zh-CN" altLang="en-US" dirty="0">
              <a:latin typeface="微软雅黑" panose="020B0503020204020204" pitchFamily="34" charset="-122"/>
              <a:ea typeface="微软雅黑" panose="020B0503020204020204" pitchFamily="34" charset="-122"/>
            </a:endParaRPr>
          </a:p>
        </p:txBody>
      </p:sp>
      <p:sp>
        <p:nvSpPr>
          <p:cNvPr id="26" name="日期占位符 9">
            <a:extLst>
              <a:ext uri="{FF2B5EF4-FFF2-40B4-BE49-F238E27FC236}">
                <a16:creationId xmlns:a16="http://schemas.microsoft.com/office/drawing/2014/main" id="{A04CE035-EC78-40D3-82C9-030229DBDBEB}"/>
              </a:ext>
            </a:extLst>
          </p:cNvPr>
          <p:cNvSpPr>
            <a:spLocks noGrp="1"/>
          </p:cNvSpPr>
          <p:nvPr>
            <p:ph type="dt" sz="half" idx="10"/>
          </p:nvPr>
        </p:nvSpPr>
        <p:spPr>
          <a:xfrm>
            <a:off x="235670" y="6487109"/>
            <a:ext cx="2743200" cy="365125"/>
          </a:xfrm>
        </p:spPr>
        <p:txBody>
          <a:bodyPr/>
          <a:lstStyle/>
          <a:p>
            <a:r>
              <a:rPr kumimoji="1" lang="en-US" altLang="zh-CN" dirty="0"/>
              <a:t>8.2.4  </a:t>
            </a:r>
            <a:r>
              <a:rPr kumimoji="1" lang="en-US" altLang="zh-CN" dirty="0" err="1"/>
              <a:t>DDos</a:t>
            </a:r>
            <a:r>
              <a:rPr kumimoji="1" lang="zh-CN" altLang="en-US" dirty="0"/>
              <a:t>攻击</a:t>
            </a:r>
          </a:p>
        </p:txBody>
      </p:sp>
    </p:spTree>
    <p:extLst>
      <p:ext uri="{BB962C8B-B14F-4D97-AF65-F5344CB8AC3E}">
        <p14:creationId xmlns:p14="http://schemas.microsoft.com/office/powerpoint/2010/main" val="826309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YN Cookies"/>
          <p:cNvSpPr txBox="1">
            <a:spLocks noGrp="1"/>
          </p:cNvSpPr>
          <p:nvPr>
            <p:ph type="title"/>
          </p:nvPr>
        </p:nvSpPr>
        <p:spPr>
          <a:prstGeom prst="rect">
            <a:avLst/>
          </a:prstGeom>
        </p:spPr>
        <p:txBody>
          <a:bodyPr>
            <a:normAutofit/>
          </a:bodyPr>
          <a:lstStyle>
            <a:lvl1pPr algn="l">
              <a:defRPr sz="13000">
                <a:latin typeface="Helvetica Neue Bold Condensed"/>
                <a:ea typeface="Helvetica Neue Bold Condensed"/>
                <a:cs typeface="Helvetica Neue Bold Condensed"/>
                <a:sym typeface="Helvetica Neue Bold Condensed"/>
              </a:defRPr>
            </a:lvl1pPr>
          </a:lstStyle>
          <a:p>
            <a:r>
              <a:rPr sz="4000" dirty="0">
                <a:latin typeface="Microsoft YaHei" panose="020B0503020204020204" pitchFamily="34" charset="-122"/>
                <a:ea typeface="Microsoft YaHei" panose="020B0503020204020204" pitchFamily="34" charset="-122"/>
              </a:rPr>
              <a:t>SYN Cookies</a:t>
            </a:r>
          </a:p>
        </p:txBody>
      </p:sp>
      <p:sp>
        <p:nvSpPr>
          <p:cNvPr id="206" name="Idea: Instead of storing SNc and SNs…  send a cookie back to the client.…"/>
          <p:cNvSpPr txBox="1">
            <a:spLocks noGrp="1"/>
          </p:cNvSpPr>
          <p:nvPr>
            <p:ph idx="1"/>
          </p:nvPr>
        </p:nvSpPr>
        <p:spPr>
          <a:xfrm>
            <a:off x="838200" y="1404622"/>
            <a:ext cx="6403521" cy="4586694"/>
          </a:xfrm>
          <a:prstGeom prst="rect">
            <a:avLst/>
          </a:prstGeom>
        </p:spPr>
        <p:txBody>
          <a:bodyPr>
            <a:normAutofit fontScale="25000" lnSpcReduction="20000"/>
          </a:bodyPr>
          <a:lstStyle/>
          <a:p>
            <a:pPr defTabSz="228600">
              <a:lnSpc>
                <a:spcPts val="3100"/>
              </a:lnSpc>
              <a:spcBef>
                <a:spcPts val="500"/>
              </a:spcBef>
              <a:defRPr sz="4000"/>
            </a:pPr>
            <a:r>
              <a:rPr kumimoji="1" lang="zh-CN" altLang="en-US" sz="11200" dirty="0"/>
              <a:t>思路：</a:t>
            </a:r>
            <a:endParaRPr kumimoji="1" lang="en-US" altLang="zh-CN" sz="11200" dirty="0"/>
          </a:p>
          <a:p>
            <a:pPr lvl="1" defTabSz="228600">
              <a:lnSpc>
                <a:spcPts val="3100"/>
              </a:lnSpc>
              <a:spcBef>
                <a:spcPts val="500"/>
              </a:spcBef>
              <a:defRPr sz="4000"/>
            </a:pPr>
            <a:r>
              <a:rPr kumimoji="1" lang="zh-CN" altLang="en-US" sz="10800" dirty="0"/>
              <a:t>服务器不为每个请求保持状态</a:t>
            </a:r>
            <a:endParaRPr kumimoji="1" lang="en-US" altLang="zh-CN" sz="10800" dirty="0"/>
          </a:p>
          <a:p>
            <a:pPr lvl="1" defTabSz="228600">
              <a:lnSpc>
                <a:spcPts val="3100"/>
              </a:lnSpc>
              <a:spcBef>
                <a:spcPts val="500"/>
              </a:spcBef>
              <a:defRPr sz="4000"/>
            </a:pPr>
            <a:r>
              <a:rPr kumimoji="1" lang="zh-CN" altLang="en-US" sz="10800" dirty="0"/>
              <a:t>发送一个</a:t>
            </a:r>
            <a:r>
              <a:rPr kumimoji="1" lang="en-US" altLang="zh-CN" sz="10800" dirty="0">
                <a:solidFill>
                  <a:srgbClr val="5B307E"/>
                </a:solidFill>
              </a:rPr>
              <a:t>cookie</a:t>
            </a:r>
            <a:r>
              <a:rPr kumimoji="1" lang="zh-CN" altLang="en-US" sz="10800" dirty="0"/>
              <a:t>给客户端</a:t>
            </a:r>
            <a:endParaRPr kumimoji="1" lang="en-US" altLang="zh-CN" sz="10800" dirty="0"/>
          </a:p>
          <a:p>
            <a:pPr defTabSz="228600">
              <a:lnSpc>
                <a:spcPts val="3100"/>
              </a:lnSpc>
              <a:spcBef>
                <a:spcPts val="500"/>
              </a:spcBef>
              <a:defRPr sz="4000"/>
            </a:pPr>
            <a:r>
              <a:rPr kumimoji="1" lang="en-US" altLang="zh-CN" sz="11200" dirty="0"/>
              <a:t>Cookie</a:t>
            </a:r>
            <a:r>
              <a:rPr kumimoji="1" lang="zh-CN" altLang="en-US" sz="11200" dirty="0"/>
              <a:t>生成</a:t>
            </a:r>
            <a:endParaRPr kumimoji="1" lang="en-US" altLang="zh-CN" sz="11200" dirty="0"/>
          </a:p>
          <a:p>
            <a:pPr lvl="1" defTabSz="228600">
              <a:lnSpc>
                <a:spcPts val="3100"/>
              </a:lnSpc>
              <a:spcBef>
                <a:spcPts val="500"/>
              </a:spcBef>
              <a:defRPr sz="4000"/>
            </a:pPr>
            <a:r>
              <a:rPr lang="en-US" sz="8000" b="1" dirty="0">
                <a:solidFill>
                  <a:srgbClr val="5B307E"/>
                </a:solidFill>
              </a:rPr>
              <a:t>Y</a:t>
            </a:r>
            <a:r>
              <a:rPr sz="8000" b="1" dirty="0">
                <a:solidFill>
                  <a:srgbClr val="5B307E"/>
                </a:solidFill>
              </a:rPr>
              <a:t> </a:t>
            </a:r>
            <a:r>
              <a:rPr sz="8000" dirty="0"/>
              <a:t>= </a:t>
            </a:r>
            <a:r>
              <a:rPr sz="8000" dirty="0" err="1"/>
              <a:t>MAC</a:t>
            </a:r>
            <a:r>
              <a:rPr sz="8000" i="1" baseline="-5999" dirty="0" err="1"/>
              <a:t>key</a:t>
            </a:r>
            <a:r>
              <a:rPr sz="8000" dirty="0"/>
              <a:t> (</a:t>
            </a:r>
            <a:r>
              <a:rPr lang="en-US" sz="8000" dirty="0"/>
              <a:t>SOURCE_IP || SOURCE_PORT || DST_IP || DST_PORT || t || MSSIND</a:t>
            </a:r>
            <a:r>
              <a:rPr sz="8000" dirty="0"/>
              <a:t>) </a:t>
            </a:r>
          </a:p>
          <a:p>
            <a:pPr lvl="1" defTabSz="228600">
              <a:lnSpc>
                <a:spcPts val="3100"/>
              </a:lnSpc>
              <a:spcBef>
                <a:spcPts val="500"/>
              </a:spcBef>
              <a:defRPr sz="4000"/>
            </a:pPr>
            <a:r>
              <a:rPr lang="en-US" altLang="zh-CN" sz="8000" dirty="0"/>
              <a:t>MAC</a:t>
            </a:r>
            <a:r>
              <a:rPr lang="zh-CN" altLang="en-US" sz="8000" dirty="0"/>
              <a:t>：带密钥的</a:t>
            </a:r>
            <a:r>
              <a:rPr lang="en-US" altLang="zh-CN" sz="8000" dirty="0"/>
              <a:t>hash</a:t>
            </a:r>
            <a:r>
              <a:rPr lang="zh-CN" altLang="en-US" sz="8000" dirty="0"/>
              <a:t>函数</a:t>
            </a:r>
            <a:endParaRPr lang="en-US" sz="8000" dirty="0"/>
          </a:p>
          <a:p>
            <a:pPr lvl="1" defTabSz="228600">
              <a:lnSpc>
                <a:spcPts val="3100"/>
              </a:lnSpc>
              <a:spcBef>
                <a:spcPts val="500"/>
              </a:spcBef>
              <a:defRPr sz="4000"/>
            </a:pPr>
            <a:r>
              <a:rPr sz="8000" dirty="0"/>
              <a:t>key:</a:t>
            </a:r>
            <a:r>
              <a:rPr lang="en-US" sz="8000" dirty="0"/>
              <a:t> </a:t>
            </a:r>
            <a:r>
              <a:rPr lang="zh-CN" altLang="en-US" sz="8000" dirty="0"/>
              <a:t>服务器独有的密钥</a:t>
            </a:r>
            <a:endParaRPr sz="8000" dirty="0"/>
          </a:p>
          <a:p>
            <a:pPr lvl="1" defTabSz="228600">
              <a:lnSpc>
                <a:spcPts val="3100"/>
              </a:lnSpc>
              <a:spcBef>
                <a:spcPts val="500"/>
              </a:spcBef>
              <a:defRPr sz="4000"/>
            </a:pPr>
            <a:r>
              <a:rPr lang="en-US" altLang="zh-CN" sz="8000" dirty="0"/>
              <a:t>t =</a:t>
            </a:r>
            <a:r>
              <a:rPr lang="zh-CN" altLang="en-US" sz="8000" dirty="0"/>
              <a:t> 系统启动时间</a:t>
            </a:r>
          </a:p>
          <a:p>
            <a:pPr lvl="1" defTabSz="228600">
              <a:lnSpc>
                <a:spcPts val="3100"/>
              </a:lnSpc>
              <a:spcBef>
                <a:spcPts val="500"/>
              </a:spcBef>
              <a:defRPr sz="4000"/>
            </a:pPr>
            <a:r>
              <a:rPr lang="en-US" altLang="zh-CN" sz="8000" dirty="0"/>
              <a:t>MSSID</a:t>
            </a:r>
            <a:r>
              <a:rPr lang="zh-CN" altLang="en-US" sz="8000" dirty="0"/>
              <a:t>：</a:t>
            </a:r>
            <a:r>
              <a:rPr lang="en-US" altLang="zh-CN" sz="8000" dirty="0"/>
              <a:t>SYN</a:t>
            </a:r>
            <a:r>
              <a:rPr lang="zh-CN" altLang="en-US" sz="8000" dirty="0"/>
              <a:t>报文中的</a:t>
            </a:r>
            <a:r>
              <a:rPr lang="en-US" altLang="zh-CN" sz="8000" dirty="0"/>
              <a:t>MSS</a:t>
            </a:r>
            <a:r>
              <a:rPr lang="zh-CN" altLang="en-US" sz="8000" dirty="0"/>
              <a:t>对应的索引</a:t>
            </a:r>
            <a:endParaRPr lang="en-US" altLang="zh-CN" sz="8000" dirty="0"/>
          </a:p>
        </p:txBody>
      </p:sp>
      <p:cxnSp>
        <p:nvCxnSpPr>
          <p:cNvPr id="8" name="直接箭头连接符 7">
            <a:extLst>
              <a:ext uri="{FF2B5EF4-FFF2-40B4-BE49-F238E27FC236}">
                <a16:creationId xmlns:a16="http://schemas.microsoft.com/office/drawing/2014/main" id="{4292F484-2CE9-4E93-8FDC-5C12E5A7B81C}"/>
              </a:ext>
            </a:extLst>
          </p:cNvPr>
          <p:cNvCxnSpPr>
            <a:cxnSpLocks/>
          </p:cNvCxnSpPr>
          <p:nvPr/>
        </p:nvCxnSpPr>
        <p:spPr>
          <a:xfrm>
            <a:off x="7323365" y="1693080"/>
            <a:ext cx="3347356" cy="26052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EB16CCB-6068-4F27-9757-C3C8F6E59E57}"/>
              </a:ext>
            </a:extLst>
          </p:cNvPr>
          <p:cNvSpPr txBox="1"/>
          <p:nvPr/>
        </p:nvSpPr>
        <p:spPr>
          <a:xfrm>
            <a:off x="8565356" y="1432304"/>
            <a:ext cx="1238930" cy="369332"/>
          </a:xfrm>
          <a:prstGeom prst="rect">
            <a:avLst/>
          </a:prstGeom>
          <a:noFill/>
        </p:spPr>
        <p:txBody>
          <a:bodyPr wrap="square">
            <a:spAutoFit/>
          </a:bodyPr>
          <a:lstStyle/>
          <a:p>
            <a:r>
              <a:rPr lang="en" altLang="zh-CN" sz="1800" b="1" i="0" u="none" strike="noStrike" kern="1200" dirty="0">
                <a:solidFill>
                  <a:schemeClr val="tx1"/>
                </a:solidFill>
                <a:effectLst/>
                <a:latin typeface="微软雅黑" panose="020B0503020204020204" pitchFamily="34" charset="-122"/>
                <a:ea typeface="微软雅黑" panose="020B0503020204020204" pitchFamily="34" charset="-122"/>
              </a:rPr>
              <a:t>SYN = </a:t>
            </a:r>
            <a:r>
              <a:rPr lang="en-US" altLang="zh-CN" sz="1800" b="1" i="0" u="none" strike="noStrike" kern="1200" dirty="0">
                <a:solidFill>
                  <a:schemeClr val="tx1"/>
                </a:solidFill>
                <a:effectLst/>
                <a:latin typeface="微软雅黑" panose="020B0503020204020204" pitchFamily="34" charset="-122"/>
                <a:ea typeface="微软雅黑" panose="020B0503020204020204" pitchFamily="34" charset="-122"/>
              </a:rPr>
              <a:t>X</a:t>
            </a:r>
            <a:endParaRPr lang="zh-CN" altLang="en-US" b="1" dirty="0">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9153F57C-AD6F-4CAF-8B88-22C3AC70C46F}"/>
              </a:ext>
            </a:extLst>
          </p:cNvPr>
          <p:cNvCxnSpPr>
            <a:cxnSpLocks/>
          </p:cNvCxnSpPr>
          <p:nvPr/>
        </p:nvCxnSpPr>
        <p:spPr>
          <a:xfrm flipV="1">
            <a:off x="7323963" y="2540933"/>
            <a:ext cx="3346758" cy="135556"/>
          </a:xfrm>
          <a:prstGeom prst="straightConnector1">
            <a:avLst/>
          </a:prstGeom>
          <a:ln w="38100">
            <a:solidFill>
              <a:schemeClr val="accent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CB456BC-245A-4BE5-9F2F-0DD4978C0797}"/>
              </a:ext>
            </a:extLst>
          </p:cNvPr>
          <p:cNvSpPr txBox="1"/>
          <p:nvPr/>
        </p:nvSpPr>
        <p:spPr>
          <a:xfrm>
            <a:off x="7734789" y="2216050"/>
            <a:ext cx="2900064" cy="369332"/>
          </a:xfrm>
          <a:prstGeom prst="rect">
            <a:avLst/>
          </a:prstGeom>
          <a:noFill/>
        </p:spPr>
        <p:txBody>
          <a:bodyPr wrap="square">
            <a:spAutoFit/>
          </a:bodyPr>
          <a:lstStyle/>
          <a:p>
            <a:r>
              <a:rPr lang="en" altLang="zh-CN" sz="1800" b="1" i="0" u="none" strike="noStrike" kern="1200" dirty="0">
                <a:solidFill>
                  <a:schemeClr val="tx1"/>
                </a:solidFill>
                <a:effectLst/>
                <a:latin typeface="微软雅黑" panose="020B0503020204020204" pitchFamily="34" charset="-122"/>
                <a:ea typeface="微软雅黑" panose="020B0503020204020204" pitchFamily="34" charset="-122"/>
              </a:rPr>
              <a:t>SYN = </a:t>
            </a:r>
            <a:r>
              <a:rPr lang="en-US" altLang="zh-CN" sz="1800" b="1" i="0" u="none" strike="noStrike" kern="1200" dirty="0">
                <a:solidFill>
                  <a:srgbClr val="5B307E"/>
                </a:solidFill>
                <a:effectLst/>
                <a:latin typeface="微软雅黑" panose="020B0503020204020204" pitchFamily="34" charset="-122"/>
                <a:ea typeface="微软雅黑" panose="020B0503020204020204" pitchFamily="34" charset="-122"/>
              </a:rPr>
              <a:t>Y</a:t>
            </a:r>
            <a:r>
              <a:rPr lang="zh-CN" altLang="en-US" sz="1800" b="1" i="0" u="none" strike="noStrike" kern="1200" dirty="0">
                <a:solidFill>
                  <a:schemeClr val="tx1"/>
                </a:solidFill>
                <a:effectLst/>
                <a:latin typeface="微软雅黑" panose="020B0503020204020204" pitchFamily="34" charset="-122"/>
                <a:ea typeface="微软雅黑" panose="020B0503020204020204" pitchFamily="34" charset="-122"/>
              </a:rPr>
              <a:t>， </a:t>
            </a:r>
            <a:r>
              <a:rPr lang="en-US" altLang="zh-CN" sz="1800" b="1" i="0" u="none" strike="noStrike" kern="1200" dirty="0">
                <a:solidFill>
                  <a:schemeClr val="tx1"/>
                </a:solidFill>
                <a:effectLst/>
                <a:latin typeface="微软雅黑" panose="020B0503020204020204" pitchFamily="34" charset="-122"/>
                <a:ea typeface="微软雅黑" panose="020B0503020204020204" pitchFamily="34" charset="-122"/>
              </a:rPr>
              <a:t>ACK = X + 1</a:t>
            </a:r>
            <a:endParaRPr lang="zh-CN" altLang="en-US" b="1" dirty="0">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79CF8AF0-FAE1-404F-9B31-1972746C2E12}"/>
              </a:ext>
            </a:extLst>
          </p:cNvPr>
          <p:cNvCxnSpPr>
            <a:cxnSpLocks/>
          </p:cNvCxnSpPr>
          <p:nvPr/>
        </p:nvCxnSpPr>
        <p:spPr>
          <a:xfrm>
            <a:off x="7323365" y="3164920"/>
            <a:ext cx="3347356" cy="256732"/>
          </a:xfrm>
          <a:prstGeom prst="straightConnector1">
            <a:avLst/>
          </a:prstGeom>
          <a:ln w="3810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73ED2AD-F5AD-4F52-91BA-4A828F1D9BC7}"/>
              </a:ext>
            </a:extLst>
          </p:cNvPr>
          <p:cNvSpPr txBox="1"/>
          <p:nvPr/>
        </p:nvSpPr>
        <p:spPr>
          <a:xfrm>
            <a:off x="7462157" y="2895259"/>
            <a:ext cx="3445329" cy="369332"/>
          </a:xfrm>
          <a:prstGeom prst="rect">
            <a:avLst/>
          </a:prstGeom>
          <a:noFill/>
        </p:spPr>
        <p:txBody>
          <a:bodyPr wrap="square">
            <a:spAutoFit/>
          </a:bodyPr>
          <a:lstStyle/>
          <a:p>
            <a:r>
              <a:rPr lang="en" altLang="zh-CN" sz="1800" b="1" i="0" u="none" strike="noStrike" kern="1200" dirty="0">
                <a:solidFill>
                  <a:schemeClr val="tx1"/>
                </a:solidFill>
                <a:effectLst/>
                <a:latin typeface="微软雅黑" panose="020B0503020204020204" pitchFamily="34" charset="-122"/>
                <a:ea typeface="微软雅黑" panose="020B0503020204020204" pitchFamily="34" charset="-122"/>
              </a:rPr>
              <a:t>SYN = </a:t>
            </a:r>
            <a:r>
              <a:rPr lang="en-US" altLang="zh-CN" sz="1800" b="1" i="0" u="none" strike="noStrike" kern="1200" dirty="0">
                <a:solidFill>
                  <a:schemeClr val="tx1"/>
                </a:solidFill>
                <a:effectLst/>
                <a:latin typeface="微软雅黑" panose="020B0503020204020204" pitchFamily="34" charset="-122"/>
                <a:ea typeface="微软雅黑" panose="020B0503020204020204" pitchFamily="34" charset="-122"/>
              </a:rPr>
              <a:t>X + 1 </a:t>
            </a:r>
            <a:r>
              <a:rPr lang="zh-CN" altLang="en-US" sz="1800" b="1" i="0" u="none" strike="noStrike" kern="1200" dirty="0">
                <a:solidFill>
                  <a:schemeClr val="tx1"/>
                </a:solidFill>
                <a:effectLst/>
                <a:latin typeface="微软雅黑" panose="020B0503020204020204" pitchFamily="34" charset="-122"/>
                <a:ea typeface="微软雅黑" panose="020B0503020204020204" pitchFamily="34" charset="-122"/>
              </a:rPr>
              <a:t>， </a:t>
            </a:r>
            <a:r>
              <a:rPr lang="en-US" altLang="zh-CN" sz="1800" b="1" i="0" u="none" strike="noStrike" kern="1200" dirty="0">
                <a:solidFill>
                  <a:schemeClr val="tx1"/>
                </a:solidFill>
                <a:effectLst/>
                <a:latin typeface="微软雅黑" panose="020B0503020204020204" pitchFamily="34" charset="-122"/>
                <a:ea typeface="微软雅黑" panose="020B0503020204020204" pitchFamily="34" charset="-122"/>
              </a:rPr>
              <a:t>ACK = </a:t>
            </a:r>
            <a:r>
              <a:rPr lang="en-US" altLang="zh-CN" sz="1800" b="1" i="0" u="none" strike="noStrike" kern="1200" dirty="0">
                <a:solidFill>
                  <a:srgbClr val="5B307E"/>
                </a:solidFill>
                <a:effectLst/>
                <a:latin typeface="微软雅黑" panose="020B0503020204020204" pitchFamily="34" charset="-122"/>
                <a:ea typeface="微软雅黑" panose="020B0503020204020204" pitchFamily="34" charset="-122"/>
              </a:rPr>
              <a:t>Y+ 1</a:t>
            </a:r>
            <a:endParaRPr lang="zh-CN" altLang="en-US" b="1" dirty="0">
              <a:solidFill>
                <a:srgbClr val="5B307E"/>
              </a:solidFill>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a16="http://schemas.microsoft.com/office/drawing/2014/main" id="{563A7483-C7C7-4102-A457-FD292F0B45F8}"/>
              </a:ext>
            </a:extLst>
          </p:cNvPr>
          <p:cNvCxnSpPr/>
          <p:nvPr/>
        </p:nvCxnSpPr>
        <p:spPr>
          <a:xfrm>
            <a:off x="7241721" y="1404622"/>
            <a:ext cx="0" cy="22933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686EBF1-4CDE-47C1-88AE-3CCD0E817884}"/>
              </a:ext>
            </a:extLst>
          </p:cNvPr>
          <p:cNvCxnSpPr/>
          <p:nvPr/>
        </p:nvCxnSpPr>
        <p:spPr>
          <a:xfrm>
            <a:off x="10733314" y="1416665"/>
            <a:ext cx="0" cy="22933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F018B87-A639-40C1-8CBF-892D1D7B5FCC}"/>
              </a:ext>
            </a:extLst>
          </p:cNvPr>
          <p:cNvSpPr txBox="1"/>
          <p:nvPr/>
        </p:nvSpPr>
        <p:spPr>
          <a:xfrm>
            <a:off x="6841549" y="3766142"/>
            <a:ext cx="964828" cy="400110"/>
          </a:xfrm>
          <a:prstGeom prst="rect">
            <a:avLst/>
          </a:prstGeom>
          <a:noFill/>
        </p:spPr>
        <p:txBody>
          <a:bodyPr wrap="square">
            <a:spAutoFit/>
          </a:bodyPr>
          <a:lstStyle/>
          <a:p>
            <a:r>
              <a:rPr kumimoji="1" lang="zh-CN" altLang="en-US" sz="2000" dirty="0">
                <a:latin typeface="微软雅黑" panose="020B0503020204020204" pitchFamily="34" charset="-122"/>
                <a:ea typeface="微软雅黑" panose="020B0503020204020204" pitchFamily="34" charset="-122"/>
              </a:rPr>
              <a:t>客户端</a:t>
            </a:r>
            <a:endParaRPr lang="zh-CN" altLang="en-US" sz="20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9E0A78AC-90ED-428C-81F3-ACB11B06F56A}"/>
              </a:ext>
            </a:extLst>
          </p:cNvPr>
          <p:cNvSpPr txBox="1"/>
          <p:nvPr/>
        </p:nvSpPr>
        <p:spPr>
          <a:xfrm>
            <a:off x="10256574" y="3772105"/>
            <a:ext cx="964828" cy="400110"/>
          </a:xfrm>
          <a:prstGeom prst="rect">
            <a:avLst/>
          </a:prstGeom>
          <a:noFill/>
        </p:spPr>
        <p:txBody>
          <a:bodyPr wrap="square">
            <a:spAutoFit/>
          </a:bodyPr>
          <a:lstStyle/>
          <a:p>
            <a:r>
              <a:rPr kumimoji="1" lang="zh-CN" altLang="en-US" sz="2000" dirty="0">
                <a:latin typeface="微软雅黑" panose="020B0503020204020204" pitchFamily="34" charset="-122"/>
                <a:ea typeface="微软雅黑" panose="020B0503020204020204" pitchFamily="34" charset="-122"/>
              </a:rPr>
              <a:t>服务器</a:t>
            </a:r>
            <a:endParaRPr lang="zh-CN" altLang="en-US" sz="20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ED03F07-8EFA-4A29-B6D7-A6009EC3D2CE}"/>
              </a:ext>
            </a:extLst>
          </p:cNvPr>
          <p:cNvSpPr txBox="1"/>
          <p:nvPr/>
        </p:nvSpPr>
        <p:spPr>
          <a:xfrm>
            <a:off x="6970672" y="4642911"/>
            <a:ext cx="4584019" cy="1318246"/>
          </a:xfrm>
          <a:prstGeom prst="rect">
            <a:avLst/>
          </a:prstGeom>
          <a:noFill/>
        </p:spPr>
        <p:txBody>
          <a:bodyPr wrap="square">
            <a:spAutoFit/>
          </a:bodyPr>
          <a:lstStyle/>
          <a:p>
            <a:pPr defTabSz="228600">
              <a:lnSpc>
                <a:spcPts val="3100"/>
              </a:lnSpc>
              <a:spcBef>
                <a:spcPts val="500"/>
              </a:spcBef>
              <a:defRPr sz="4000"/>
            </a:pPr>
            <a:r>
              <a:rPr kumimoji="1" lang="zh-CN" altLang="en-US" sz="2000" b="1" dirty="0"/>
              <a:t>客户端返回</a:t>
            </a:r>
            <a:r>
              <a:rPr kumimoji="1" lang="en-US" altLang="zh-CN" sz="2000" b="1" dirty="0"/>
              <a:t>ACK</a:t>
            </a:r>
            <a:r>
              <a:rPr kumimoji="1" lang="zh-CN" altLang="en-US" sz="2000" b="1" dirty="0"/>
              <a:t>时，服务器根据包头重新计算</a:t>
            </a:r>
            <a:r>
              <a:rPr kumimoji="1" lang="en-US" altLang="zh-CN" sz="2000" b="1" dirty="0"/>
              <a:t>cookie</a:t>
            </a:r>
            <a:r>
              <a:rPr kumimoji="1" lang="zh-CN" altLang="en-US" sz="2000" b="1" dirty="0"/>
              <a:t>，判断是否对于</a:t>
            </a:r>
            <a:r>
              <a:rPr kumimoji="1" lang="en-US" altLang="zh-CN" sz="2000" b="1" dirty="0"/>
              <a:t> Y +1 ? </a:t>
            </a:r>
          </a:p>
          <a:p>
            <a:pPr defTabSz="228600">
              <a:lnSpc>
                <a:spcPts val="3100"/>
              </a:lnSpc>
              <a:spcBef>
                <a:spcPts val="500"/>
              </a:spcBef>
              <a:defRPr sz="4000"/>
            </a:pPr>
            <a:r>
              <a:rPr kumimoji="1" lang="zh-CN" altLang="en-US" sz="2000" b="1" dirty="0"/>
              <a:t>只有此条件成立，分配资源，建立连接</a:t>
            </a:r>
            <a:endParaRPr kumimoji="1" lang="en-US" altLang="zh-CN" sz="2000" b="1" dirty="0"/>
          </a:p>
        </p:txBody>
      </p:sp>
      <p:sp>
        <p:nvSpPr>
          <p:cNvPr id="16" name="灯片编号占位符 3">
            <a:extLst>
              <a:ext uri="{FF2B5EF4-FFF2-40B4-BE49-F238E27FC236}">
                <a16:creationId xmlns:a16="http://schemas.microsoft.com/office/drawing/2014/main" id="{19F5B0C4-8928-4B69-96E1-FD481A1B51CD}"/>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35</a:t>
            </a:fld>
            <a:endParaRPr kumimoji="1" lang="zh-CN" altLang="en-US" dirty="0"/>
          </a:p>
        </p:txBody>
      </p:sp>
      <p:sp>
        <p:nvSpPr>
          <p:cNvPr id="18" name="日期占位符 9">
            <a:extLst>
              <a:ext uri="{FF2B5EF4-FFF2-40B4-BE49-F238E27FC236}">
                <a16:creationId xmlns:a16="http://schemas.microsoft.com/office/drawing/2014/main" id="{A61AEE3E-AC20-4E13-8A7C-A39981C87BF6}"/>
              </a:ext>
            </a:extLst>
          </p:cNvPr>
          <p:cNvSpPr>
            <a:spLocks noGrp="1"/>
          </p:cNvSpPr>
          <p:nvPr>
            <p:ph type="dt" sz="half" idx="10"/>
          </p:nvPr>
        </p:nvSpPr>
        <p:spPr>
          <a:xfrm>
            <a:off x="226243" y="6489303"/>
            <a:ext cx="2743200" cy="365125"/>
          </a:xfrm>
        </p:spPr>
        <p:txBody>
          <a:bodyPr/>
          <a:lstStyle/>
          <a:p>
            <a:r>
              <a:rPr kumimoji="1" lang="en-US" altLang="zh-CN" dirty="0"/>
              <a:t>8.2.4  </a:t>
            </a:r>
            <a:r>
              <a:rPr kumimoji="1" lang="en-US" altLang="zh-CN" dirty="0" err="1"/>
              <a:t>DDos</a:t>
            </a:r>
            <a:r>
              <a:rPr kumimoji="1" lang="zh-CN" altLang="en-US" dirty="0"/>
              <a:t>攻击</a:t>
            </a:r>
          </a:p>
        </p:txBody>
      </p:sp>
    </p:spTree>
    <p:extLst>
      <p:ext uri="{BB962C8B-B14F-4D97-AF65-F5344CB8AC3E}">
        <p14:creationId xmlns:p14="http://schemas.microsoft.com/office/powerpoint/2010/main" val="920167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Amplification Attacks"/>
          <p:cNvSpPr txBox="1">
            <a:spLocks noGrp="1"/>
          </p:cNvSpPr>
          <p:nvPr>
            <p:ph type="title"/>
          </p:nvPr>
        </p:nvSpPr>
        <p:spPr>
          <a:prstGeom prst="rect">
            <a:avLst/>
          </a:prstGeom>
        </p:spPr>
        <p:txBody>
          <a:bodyPr>
            <a:normAutofit/>
          </a:bodyPr>
          <a:lstStyle>
            <a:lvl1pPr algn="l">
              <a:defRPr sz="13000">
                <a:latin typeface="Helvetica Neue Bold Condensed"/>
                <a:ea typeface="Helvetica Neue Bold Condensed"/>
                <a:cs typeface="Helvetica Neue Bold Condensed"/>
                <a:sym typeface="Helvetica Neue Bold Condensed"/>
              </a:defRPr>
            </a:lvl1pPr>
          </a:lstStyle>
          <a:p>
            <a:r>
              <a:rPr lang="zh-CN" altLang="en-US" sz="4000" dirty="0">
                <a:latin typeface="Microsoft YaHei" panose="020B0503020204020204" pitchFamily="34" charset="-122"/>
                <a:ea typeface="Microsoft YaHei" panose="020B0503020204020204" pitchFamily="34" charset="-122"/>
              </a:rPr>
              <a:t>放大攻击</a:t>
            </a:r>
            <a:endParaRPr sz="4000" dirty="0">
              <a:latin typeface="Microsoft YaHei" panose="020B0503020204020204" pitchFamily="34" charset="-122"/>
              <a:ea typeface="Microsoft YaHei" panose="020B0503020204020204" pitchFamily="34" charset="-122"/>
            </a:endParaRPr>
          </a:p>
        </p:txBody>
      </p:sp>
      <p:sp>
        <p:nvSpPr>
          <p:cNvPr id="213" name="Services that respond to a single (small) UDP packet with a large UDP packet can be used to amplify DOS attacks…"/>
          <p:cNvSpPr txBox="1">
            <a:spLocks noGrp="1"/>
          </p:cNvSpPr>
          <p:nvPr>
            <p:ph idx="1"/>
          </p:nvPr>
        </p:nvSpPr>
        <p:spPr>
          <a:xfrm>
            <a:off x="838200" y="1510758"/>
            <a:ext cx="5708423" cy="4586694"/>
          </a:xfrm>
          <a:prstGeom prst="rect">
            <a:avLst/>
          </a:prstGeom>
        </p:spPr>
        <p:txBody>
          <a:bodyPr vert="horz" lIns="91440" tIns="45720" rIns="91440" bIns="45720" rtlCol="0">
            <a:normAutofit fontScale="92500" lnSpcReduction="10000"/>
          </a:bodyPr>
          <a:lstStyle/>
          <a:p>
            <a:r>
              <a:rPr kumimoji="1" lang="zh-CN" altLang="en-US" dirty="0"/>
              <a:t>原理</a:t>
            </a:r>
            <a:endParaRPr kumimoji="1" lang="en-US" altLang="zh-CN" dirty="0"/>
          </a:p>
          <a:p>
            <a:pPr lvl="1"/>
            <a:r>
              <a:rPr kumimoji="1" lang="zh-CN" altLang="en-US" dirty="0"/>
              <a:t>请求所需的包很少（</a:t>
            </a:r>
            <a:r>
              <a:rPr kumimoji="1" lang="en-US" altLang="zh-CN" dirty="0"/>
              <a:t>1</a:t>
            </a:r>
            <a:r>
              <a:rPr kumimoji="1" lang="zh-CN" altLang="en-US" dirty="0"/>
              <a:t>个或少量）</a:t>
            </a:r>
            <a:endParaRPr kumimoji="1" lang="en-US" altLang="zh-CN" dirty="0"/>
          </a:p>
          <a:p>
            <a:pPr lvl="1"/>
            <a:r>
              <a:rPr kumimoji="1" lang="zh-CN" altLang="en-US" dirty="0"/>
              <a:t>服务器端响应需要很多包</a:t>
            </a:r>
            <a:endParaRPr kumimoji="1" lang="en-US" altLang="zh-CN" dirty="0"/>
          </a:p>
          <a:p>
            <a:pPr lvl="1"/>
            <a:r>
              <a:rPr kumimoji="1" lang="zh-CN" altLang="en-US" dirty="0"/>
              <a:t>可用于放大</a:t>
            </a:r>
            <a:r>
              <a:rPr kumimoji="1" lang="en-US" altLang="zh-CN" dirty="0"/>
              <a:t>Dos</a:t>
            </a:r>
            <a:r>
              <a:rPr kumimoji="1" lang="zh-CN" altLang="en-US" dirty="0"/>
              <a:t>攻击效果</a:t>
            </a:r>
            <a:endParaRPr kumimoji="1" dirty="0"/>
          </a:p>
          <a:p>
            <a:r>
              <a:rPr kumimoji="1" lang="zh-CN" altLang="en-US" dirty="0"/>
              <a:t>攻击方式</a:t>
            </a:r>
            <a:endParaRPr kumimoji="1" lang="en-US" altLang="zh-CN" dirty="0"/>
          </a:p>
          <a:p>
            <a:pPr lvl="1"/>
            <a:r>
              <a:rPr kumimoji="1" lang="zh-CN" altLang="en-US" dirty="0"/>
              <a:t>伪造报文的源地址</a:t>
            </a:r>
            <a:endParaRPr kumimoji="1" lang="en-US" altLang="zh-CN" dirty="0"/>
          </a:p>
          <a:p>
            <a:pPr lvl="1"/>
            <a:r>
              <a:rPr kumimoji="1" lang="zh-CN" altLang="en-US" dirty="0"/>
              <a:t>将源地址设为攻击目标的</a:t>
            </a:r>
            <a:r>
              <a:rPr kumimoji="1" lang="en-US" altLang="zh-CN" dirty="0"/>
              <a:t>IP</a:t>
            </a:r>
            <a:r>
              <a:rPr kumimoji="1" lang="zh-CN" altLang="en-US" dirty="0"/>
              <a:t>地址</a:t>
            </a:r>
            <a:endParaRPr kumimoji="1" lang="en-US" altLang="zh-CN" dirty="0"/>
          </a:p>
          <a:p>
            <a:pPr lvl="1"/>
            <a:r>
              <a:rPr kumimoji="1" lang="zh-CN" altLang="en-US" dirty="0"/>
              <a:t>服务器将大量响应报文发送给目标</a:t>
            </a:r>
            <a:endParaRPr kumimoji="1" dirty="0"/>
          </a:p>
          <a:p>
            <a:r>
              <a:rPr kumimoji="1" lang="zh-CN" altLang="en-US" dirty="0"/>
              <a:t>必要条件</a:t>
            </a:r>
            <a:endParaRPr kumimoji="1" lang="en-US" altLang="zh-CN" dirty="0"/>
          </a:p>
          <a:p>
            <a:pPr lvl="1"/>
            <a:r>
              <a:rPr kumimoji="1" lang="zh-CN" altLang="en-US" dirty="0"/>
              <a:t>攻击者需要准备大量的服务请求</a:t>
            </a:r>
            <a:endParaRPr kumimoji="1" lang="en-US" altLang="zh-CN" dirty="0"/>
          </a:p>
          <a:p>
            <a:pPr lvl="1"/>
            <a:r>
              <a:rPr kumimoji="1" lang="zh-CN" altLang="en-US" dirty="0"/>
              <a:t>否则目标将通过简单的丢包化解</a:t>
            </a:r>
            <a:endParaRPr kumimoji="1" dirty="0"/>
          </a:p>
        </p:txBody>
      </p:sp>
      <p:sp>
        <p:nvSpPr>
          <p:cNvPr id="215" name="60-70x Increase in Size"/>
          <p:cNvSpPr txBox="1"/>
          <p:nvPr/>
        </p:nvSpPr>
        <p:spPr>
          <a:xfrm>
            <a:off x="8216780" y="5330381"/>
            <a:ext cx="2161102" cy="447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2000"/>
            </a:lvl1pPr>
          </a:lstStyle>
          <a:p>
            <a:r>
              <a:rPr lang="en-US" altLang="zh-CN" b="1" dirty="0">
                <a:solidFill>
                  <a:srgbClr val="BE5108"/>
                </a:solidFill>
                <a:latin typeface="微软雅黑" panose="020B0503020204020204" pitchFamily="34" charset="-122"/>
                <a:ea typeface="微软雅黑" panose="020B0503020204020204" pitchFamily="34" charset="-122"/>
              </a:rPr>
              <a:t>~66</a:t>
            </a:r>
            <a:r>
              <a:rPr lang="zh-CN" altLang="en-US" b="1" dirty="0">
                <a:solidFill>
                  <a:srgbClr val="BE5108"/>
                </a:solidFill>
                <a:latin typeface="微软雅黑" panose="020B0503020204020204" pitchFamily="34" charset="-122"/>
                <a:ea typeface="微软雅黑" panose="020B0503020204020204" pitchFamily="34" charset="-122"/>
              </a:rPr>
              <a:t>倍规模放大</a:t>
            </a:r>
            <a:endParaRPr b="1" dirty="0">
              <a:solidFill>
                <a:srgbClr val="BE5108"/>
              </a:solidFill>
              <a:latin typeface="微软雅黑" panose="020B0503020204020204" pitchFamily="34" charset="-122"/>
              <a:ea typeface="微软雅黑" panose="020B0503020204020204" pitchFamily="34" charset="-122"/>
            </a:endParaRPr>
          </a:p>
        </p:txBody>
      </p:sp>
      <p:sp>
        <p:nvSpPr>
          <p:cNvPr id="10" name="anonymous_99618">
            <a:extLst>
              <a:ext uri="{FF2B5EF4-FFF2-40B4-BE49-F238E27FC236}">
                <a16:creationId xmlns:a16="http://schemas.microsoft.com/office/drawing/2014/main" id="{91D9E080-EFA7-4E0F-B254-B1B719360DE3}"/>
              </a:ext>
            </a:extLst>
          </p:cNvPr>
          <p:cNvSpPr/>
          <p:nvPr/>
        </p:nvSpPr>
        <p:spPr>
          <a:xfrm>
            <a:off x="6488478" y="1971681"/>
            <a:ext cx="556399" cy="606297"/>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组合 10">
            <a:extLst>
              <a:ext uri="{FF2B5EF4-FFF2-40B4-BE49-F238E27FC236}">
                <a16:creationId xmlns:a16="http://schemas.microsoft.com/office/drawing/2014/main" id="{BC575110-017F-4DF5-8DAC-8F566678E346}"/>
              </a:ext>
            </a:extLst>
          </p:cNvPr>
          <p:cNvGrpSpPr/>
          <p:nvPr/>
        </p:nvGrpSpPr>
        <p:grpSpPr>
          <a:xfrm>
            <a:off x="6195111" y="2983608"/>
            <a:ext cx="1121402" cy="1121402"/>
            <a:chOff x="4559168" y="3417941"/>
            <a:chExt cx="1121402" cy="1121402"/>
          </a:xfrm>
        </p:grpSpPr>
        <p:pic>
          <p:nvPicPr>
            <p:cNvPr id="12" name="图片 11">
              <a:extLst>
                <a:ext uri="{FF2B5EF4-FFF2-40B4-BE49-F238E27FC236}">
                  <a16:creationId xmlns:a16="http://schemas.microsoft.com/office/drawing/2014/main" id="{6C5C0174-F17D-4D3D-9EF7-CBFCF1FF5350}"/>
                </a:ext>
              </a:extLst>
            </p:cNvPr>
            <p:cNvPicPr>
              <a:picLocks noChangeAspect="1"/>
            </p:cNvPicPr>
            <p:nvPr/>
          </p:nvPicPr>
          <p:blipFill>
            <a:blip r:embed="rId4"/>
            <a:stretch>
              <a:fillRect/>
            </a:stretch>
          </p:blipFill>
          <p:spPr>
            <a:xfrm>
              <a:off x="4559168" y="3417941"/>
              <a:ext cx="1121402" cy="1121402"/>
            </a:xfrm>
            <a:prstGeom prst="rect">
              <a:avLst/>
            </a:prstGeom>
          </p:spPr>
        </p:pic>
        <p:pic>
          <p:nvPicPr>
            <p:cNvPr id="13" name="图片 12">
              <a:extLst>
                <a:ext uri="{FF2B5EF4-FFF2-40B4-BE49-F238E27FC236}">
                  <a16:creationId xmlns:a16="http://schemas.microsoft.com/office/drawing/2014/main" id="{82D6F576-BD54-4598-A667-6BB51FFE276C}"/>
                </a:ext>
              </a:extLst>
            </p:cNvPr>
            <p:cNvPicPr>
              <a:picLocks noChangeAspect="1"/>
            </p:cNvPicPr>
            <p:nvPr/>
          </p:nvPicPr>
          <p:blipFill>
            <a:blip r:embed="rId5"/>
            <a:stretch>
              <a:fillRect/>
            </a:stretch>
          </p:blipFill>
          <p:spPr>
            <a:xfrm>
              <a:off x="4893765" y="3787410"/>
              <a:ext cx="515169" cy="515169"/>
            </a:xfrm>
            <a:prstGeom prst="rect">
              <a:avLst/>
            </a:prstGeom>
          </p:spPr>
        </p:pic>
      </p:grpSp>
      <p:sp>
        <p:nvSpPr>
          <p:cNvPr id="14" name="文本框 13">
            <a:extLst>
              <a:ext uri="{FF2B5EF4-FFF2-40B4-BE49-F238E27FC236}">
                <a16:creationId xmlns:a16="http://schemas.microsoft.com/office/drawing/2014/main" id="{782E630A-3C23-47F6-BD70-3FEC5CD29666}"/>
              </a:ext>
            </a:extLst>
          </p:cNvPr>
          <p:cNvSpPr txBox="1"/>
          <p:nvPr/>
        </p:nvSpPr>
        <p:spPr>
          <a:xfrm>
            <a:off x="6024714" y="4161704"/>
            <a:ext cx="1863009" cy="369332"/>
          </a:xfrm>
          <a:prstGeom prst="rect">
            <a:avLst/>
          </a:prstGeom>
          <a:noFill/>
        </p:spPr>
        <p:txBody>
          <a:bodyPr wrap="square">
            <a:spAutoFit/>
          </a:bodyPr>
          <a:lstStyle/>
          <a:p>
            <a:pPr lvl="1"/>
            <a:r>
              <a:rPr kumimoji="1" lang="en-US" altLang="zh-CN" dirty="0">
                <a:latin typeface="微软雅黑" panose="020B0503020204020204" pitchFamily="34" charset="-122"/>
                <a:ea typeface="微软雅黑" panose="020B0503020204020204" pitchFamily="34" charset="-122"/>
              </a:rPr>
              <a:t>Bot</a:t>
            </a:r>
          </a:p>
        </p:txBody>
      </p:sp>
      <p:sp>
        <p:nvSpPr>
          <p:cNvPr id="15" name="文本框 14">
            <a:extLst>
              <a:ext uri="{FF2B5EF4-FFF2-40B4-BE49-F238E27FC236}">
                <a16:creationId xmlns:a16="http://schemas.microsoft.com/office/drawing/2014/main" id="{93114680-604D-4765-8887-833ED098DC85}"/>
              </a:ext>
            </a:extLst>
          </p:cNvPr>
          <p:cNvSpPr txBox="1"/>
          <p:nvPr/>
        </p:nvSpPr>
        <p:spPr>
          <a:xfrm>
            <a:off x="7223495" y="2034207"/>
            <a:ext cx="1060785" cy="369332"/>
          </a:xfrm>
          <a:prstGeom prst="rect">
            <a:avLst/>
          </a:prstGeom>
          <a:noFill/>
        </p:spPr>
        <p:txBody>
          <a:bodyPr wrap="square">
            <a:spAutoFit/>
          </a:bodyPr>
          <a:lstStyle/>
          <a:p>
            <a:r>
              <a:rPr kumimoji="1" lang="zh-CN" altLang="en-US" dirty="0">
                <a:latin typeface="微软雅黑" panose="020B0503020204020204" pitchFamily="34" charset="-122"/>
                <a:ea typeface="微软雅黑" panose="020B0503020204020204" pitchFamily="34" charset="-122"/>
              </a:rPr>
              <a:t>攻击者</a:t>
            </a:r>
            <a:endParaRPr lang="zh-CN" altLang="en-US" dirty="0">
              <a:latin typeface="微软雅黑" panose="020B0503020204020204" pitchFamily="34" charset="-122"/>
              <a:ea typeface="微软雅黑" panose="020B0503020204020204" pitchFamily="34" charset="-122"/>
            </a:endParaRPr>
          </a:p>
        </p:txBody>
      </p:sp>
      <p:pic>
        <p:nvPicPr>
          <p:cNvPr id="18" name="Picture 2">
            <a:extLst>
              <a:ext uri="{FF2B5EF4-FFF2-40B4-BE49-F238E27FC236}">
                <a16:creationId xmlns:a16="http://schemas.microsoft.com/office/drawing/2014/main" id="{82BE313E-168F-42BF-9E71-7A9229102D03}"/>
              </a:ext>
            </a:extLst>
          </p:cNvPr>
          <p:cNvPicPr>
            <a:picLocks noChangeAspect="1"/>
          </p:cNvPicPr>
          <p:nvPr/>
        </p:nvPicPr>
        <p:blipFill rotWithShape="1">
          <a:blip r:embed="rId6">
            <a:grayscl/>
          </a:blip>
          <a:srcRect l="27238" t="32000" r="25502" b="31429"/>
          <a:stretch/>
        </p:blipFill>
        <p:spPr>
          <a:xfrm>
            <a:off x="8587353" y="2290757"/>
            <a:ext cx="912690" cy="706268"/>
          </a:xfrm>
          <a:prstGeom prst="rect">
            <a:avLst/>
          </a:prstGeom>
        </p:spPr>
      </p:pic>
      <p:cxnSp>
        <p:nvCxnSpPr>
          <p:cNvPr id="5" name="直接箭头连接符 4">
            <a:extLst>
              <a:ext uri="{FF2B5EF4-FFF2-40B4-BE49-F238E27FC236}">
                <a16:creationId xmlns:a16="http://schemas.microsoft.com/office/drawing/2014/main" id="{D4F3AB05-9851-4738-ACF9-94F20294ED72}"/>
              </a:ext>
            </a:extLst>
          </p:cNvPr>
          <p:cNvCxnSpPr>
            <a:cxnSpLocks/>
          </p:cNvCxnSpPr>
          <p:nvPr/>
        </p:nvCxnSpPr>
        <p:spPr>
          <a:xfrm flipV="1">
            <a:off x="7316513" y="2662035"/>
            <a:ext cx="1177822" cy="766966"/>
          </a:xfrm>
          <a:prstGeom prst="straightConnector1">
            <a:avLst/>
          </a:prstGeom>
          <a:ln w="28575">
            <a:solidFill>
              <a:srgbClr val="BE5108"/>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0C6418B-FA7F-42A3-BEA4-40DA5D223E7C}"/>
              </a:ext>
            </a:extLst>
          </p:cNvPr>
          <p:cNvSpPr txBox="1"/>
          <p:nvPr/>
        </p:nvSpPr>
        <p:spPr>
          <a:xfrm rot="19563983">
            <a:off x="7057172" y="2612025"/>
            <a:ext cx="1589994" cy="369332"/>
          </a:xfrm>
          <a:prstGeom prst="rect">
            <a:avLst/>
          </a:prstGeom>
          <a:noFill/>
        </p:spPr>
        <p:txBody>
          <a:bodyPr wrap="square">
            <a:spAutoFit/>
          </a:bodyPr>
          <a:lstStyle/>
          <a:p>
            <a:r>
              <a:rPr kumimoji="1" lang="zh-CN" altLang="en-US" dirty="0">
                <a:solidFill>
                  <a:srgbClr val="BE5108"/>
                </a:solidFill>
                <a:latin typeface="微软雅黑" panose="020B0503020204020204" pitchFamily="34" charset="-122"/>
                <a:ea typeface="微软雅黑" panose="020B0503020204020204" pitchFamily="34" charset="-122"/>
              </a:rPr>
              <a:t>伪造</a:t>
            </a:r>
            <a:r>
              <a:rPr kumimoji="1" lang="en-US" altLang="zh-CN" dirty="0">
                <a:solidFill>
                  <a:srgbClr val="BE5108"/>
                </a:solidFill>
                <a:latin typeface="微软雅黑" panose="020B0503020204020204" pitchFamily="34" charset="-122"/>
                <a:ea typeface="微软雅黑" panose="020B0503020204020204" pitchFamily="34" charset="-122"/>
              </a:rPr>
              <a:t>DNS</a:t>
            </a:r>
            <a:r>
              <a:rPr kumimoji="1" lang="zh-CN" altLang="en-US" dirty="0">
                <a:solidFill>
                  <a:srgbClr val="BE5108"/>
                </a:solidFill>
                <a:latin typeface="微软雅黑" panose="020B0503020204020204" pitchFamily="34" charset="-122"/>
                <a:ea typeface="微软雅黑" panose="020B0503020204020204" pitchFamily="34" charset="-122"/>
              </a:rPr>
              <a:t>请求</a:t>
            </a:r>
            <a:endParaRPr lang="zh-CN" altLang="en-US" dirty="0">
              <a:solidFill>
                <a:srgbClr val="BE5108"/>
              </a:solidFill>
              <a:latin typeface="微软雅黑" panose="020B0503020204020204" pitchFamily="34" charset="-122"/>
              <a:ea typeface="微软雅黑" panose="020B0503020204020204" pitchFamily="34" charset="-122"/>
            </a:endParaRPr>
          </a:p>
        </p:txBody>
      </p:sp>
      <p:pic>
        <p:nvPicPr>
          <p:cNvPr id="24" name="Picture 2">
            <a:extLst>
              <a:ext uri="{FF2B5EF4-FFF2-40B4-BE49-F238E27FC236}">
                <a16:creationId xmlns:a16="http://schemas.microsoft.com/office/drawing/2014/main" id="{B3931D45-FC6D-4F35-AA34-1B78D12FC333}"/>
              </a:ext>
            </a:extLst>
          </p:cNvPr>
          <p:cNvPicPr>
            <a:picLocks noChangeAspect="1"/>
          </p:cNvPicPr>
          <p:nvPr/>
        </p:nvPicPr>
        <p:blipFill rotWithShape="1">
          <a:blip r:embed="rId6">
            <a:grayscl/>
          </a:blip>
          <a:srcRect l="27238" t="32000" r="25502" b="31429"/>
          <a:stretch/>
        </p:blipFill>
        <p:spPr>
          <a:xfrm>
            <a:off x="8562256" y="3191175"/>
            <a:ext cx="912690" cy="706268"/>
          </a:xfrm>
          <a:prstGeom prst="rect">
            <a:avLst/>
          </a:prstGeom>
        </p:spPr>
      </p:pic>
      <p:pic>
        <p:nvPicPr>
          <p:cNvPr id="25" name="Picture 2">
            <a:extLst>
              <a:ext uri="{FF2B5EF4-FFF2-40B4-BE49-F238E27FC236}">
                <a16:creationId xmlns:a16="http://schemas.microsoft.com/office/drawing/2014/main" id="{787F4596-95D5-496D-B35D-FB974C6C6BBE}"/>
              </a:ext>
            </a:extLst>
          </p:cNvPr>
          <p:cNvPicPr>
            <a:picLocks noChangeAspect="1"/>
          </p:cNvPicPr>
          <p:nvPr/>
        </p:nvPicPr>
        <p:blipFill rotWithShape="1">
          <a:blip r:embed="rId6">
            <a:grayscl/>
          </a:blip>
          <a:srcRect l="27238" t="32000" r="25502" b="31429"/>
          <a:stretch/>
        </p:blipFill>
        <p:spPr>
          <a:xfrm>
            <a:off x="8552078" y="4038912"/>
            <a:ext cx="912690" cy="706268"/>
          </a:xfrm>
          <a:prstGeom prst="rect">
            <a:avLst/>
          </a:prstGeom>
        </p:spPr>
      </p:pic>
      <p:cxnSp>
        <p:nvCxnSpPr>
          <p:cNvPr id="26" name="直接箭头连接符 25">
            <a:extLst>
              <a:ext uri="{FF2B5EF4-FFF2-40B4-BE49-F238E27FC236}">
                <a16:creationId xmlns:a16="http://schemas.microsoft.com/office/drawing/2014/main" id="{028A4A8D-EC6B-4CF6-BB1E-52C1BD8718BC}"/>
              </a:ext>
            </a:extLst>
          </p:cNvPr>
          <p:cNvCxnSpPr>
            <a:cxnSpLocks/>
            <a:stCxn id="12" idx="3"/>
            <a:endCxn id="24" idx="1"/>
          </p:cNvCxnSpPr>
          <p:nvPr/>
        </p:nvCxnSpPr>
        <p:spPr>
          <a:xfrm>
            <a:off x="7316513" y="3544309"/>
            <a:ext cx="1245743" cy="0"/>
          </a:xfrm>
          <a:prstGeom prst="straightConnector1">
            <a:avLst/>
          </a:prstGeom>
          <a:ln w="28575">
            <a:solidFill>
              <a:srgbClr val="BE5108"/>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2A4E2DB-5C98-46C9-A71E-CBA6DB3740FA}"/>
              </a:ext>
            </a:extLst>
          </p:cNvPr>
          <p:cNvCxnSpPr>
            <a:cxnSpLocks/>
            <a:endCxn id="25" idx="1"/>
          </p:cNvCxnSpPr>
          <p:nvPr/>
        </p:nvCxnSpPr>
        <p:spPr>
          <a:xfrm>
            <a:off x="7316513" y="3659618"/>
            <a:ext cx="1235565" cy="732428"/>
          </a:xfrm>
          <a:prstGeom prst="straightConnector1">
            <a:avLst/>
          </a:prstGeom>
          <a:ln w="28575">
            <a:solidFill>
              <a:srgbClr val="BE5108"/>
            </a:solidFill>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78271FC0-FE2C-40D9-944C-0831C9B05007}"/>
              </a:ext>
            </a:extLst>
          </p:cNvPr>
          <p:cNvPicPr>
            <a:picLocks noChangeAspect="1"/>
          </p:cNvPicPr>
          <p:nvPr/>
        </p:nvPicPr>
        <p:blipFill>
          <a:blip r:embed="rId4"/>
          <a:stretch>
            <a:fillRect/>
          </a:stretch>
        </p:blipFill>
        <p:spPr>
          <a:xfrm>
            <a:off x="10900511" y="2997025"/>
            <a:ext cx="1121402" cy="1121402"/>
          </a:xfrm>
          <a:prstGeom prst="rect">
            <a:avLst/>
          </a:prstGeom>
        </p:spPr>
      </p:pic>
      <p:pic>
        <p:nvPicPr>
          <p:cNvPr id="37" name="图片 36">
            <a:extLst>
              <a:ext uri="{FF2B5EF4-FFF2-40B4-BE49-F238E27FC236}">
                <a16:creationId xmlns:a16="http://schemas.microsoft.com/office/drawing/2014/main" id="{E7545FC2-251D-441E-B017-4731DD512A59}"/>
              </a:ext>
            </a:extLst>
          </p:cNvPr>
          <p:cNvPicPr>
            <a:picLocks noChangeAspect="1"/>
          </p:cNvPicPr>
          <p:nvPr/>
        </p:nvPicPr>
        <p:blipFill rotWithShape="1">
          <a:blip r:embed="rId7"/>
          <a:srcRect l="12077" t="6786" r="8051" b="8214"/>
          <a:stretch/>
        </p:blipFill>
        <p:spPr>
          <a:xfrm>
            <a:off x="11231514" y="3391258"/>
            <a:ext cx="459395" cy="506185"/>
          </a:xfrm>
          <a:prstGeom prst="rect">
            <a:avLst/>
          </a:prstGeom>
        </p:spPr>
      </p:pic>
      <p:cxnSp>
        <p:nvCxnSpPr>
          <p:cNvPr id="38" name="直接箭头连接符 37">
            <a:extLst>
              <a:ext uri="{FF2B5EF4-FFF2-40B4-BE49-F238E27FC236}">
                <a16:creationId xmlns:a16="http://schemas.microsoft.com/office/drawing/2014/main" id="{3E740183-8F68-4B1E-B646-999325BB658A}"/>
              </a:ext>
            </a:extLst>
          </p:cNvPr>
          <p:cNvCxnSpPr>
            <a:cxnSpLocks/>
          </p:cNvCxnSpPr>
          <p:nvPr/>
        </p:nvCxnSpPr>
        <p:spPr>
          <a:xfrm>
            <a:off x="9488602" y="2594423"/>
            <a:ext cx="1403003" cy="799276"/>
          </a:xfrm>
          <a:prstGeom prst="straightConnector1">
            <a:avLst/>
          </a:prstGeom>
          <a:ln w="76200">
            <a:solidFill>
              <a:srgbClr val="BE5108"/>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C6EDFF3-3AC7-4A9B-B5C9-63C78D84CCFF}"/>
              </a:ext>
            </a:extLst>
          </p:cNvPr>
          <p:cNvCxnSpPr>
            <a:cxnSpLocks/>
          </p:cNvCxnSpPr>
          <p:nvPr/>
        </p:nvCxnSpPr>
        <p:spPr>
          <a:xfrm>
            <a:off x="9494317" y="3569274"/>
            <a:ext cx="1397288" cy="5955"/>
          </a:xfrm>
          <a:prstGeom prst="straightConnector1">
            <a:avLst/>
          </a:prstGeom>
          <a:ln w="76200">
            <a:solidFill>
              <a:srgbClr val="BE5108"/>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928A433-1A78-4C0B-A555-CBFF1F4F23B6}"/>
              </a:ext>
            </a:extLst>
          </p:cNvPr>
          <p:cNvCxnSpPr>
            <a:cxnSpLocks/>
          </p:cNvCxnSpPr>
          <p:nvPr/>
        </p:nvCxnSpPr>
        <p:spPr>
          <a:xfrm flipV="1">
            <a:off x="9460552" y="3763026"/>
            <a:ext cx="1431053" cy="670983"/>
          </a:xfrm>
          <a:prstGeom prst="straightConnector1">
            <a:avLst/>
          </a:prstGeom>
          <a:ln w="76200">
            <a:solidFill>
              <a:srgbClr val="BE5108"/>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6D6F7FC7-3DA0-4F22-A58E-C5DAFBA4D0F2}"/>
              </a:ext>
            </a:extLst>
          </p:cNvPr>
          <p:cNvSpPr txBox="1"/>
          <p:nvPr/>
        </p:nvSpPr>
        <p:spPr>
          <a:xfrm>
            <a:off x="8341077" y="4809303"/>
            <a:ext cx="1674244"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DNS</a:t>
            </a:r>
            <a:r>
              <a:rPr lang="zh-CN" altLang="en-US" b="1" dirty="0">
                <a:latin typeface="微软雅黑" panose="020B0503020204020204" pitchFamily="34" charset="-122"/>
                <a:ea typeface="微软雅黑" panose="020B0503020204020204" pitchFamily="34" charset="-122"/>
              </a:rPr>
              <a:t>解析器</a:t>
            </a:r>
          </a:p>
        </p:txBody>
      </p:sp>
      <p:sp>
        <p:nvSpPr>
          <p:cNvPr id="48" name="文本框 47">
            <a:extLst>
              <a:ext uri="{FF2B5EF4-FFF2-40B4-BE49-F238E27FC236}">
                <a16:creationId xmlns:a16="http://schemas.microsoft.com/office/drawing/2014/main" id="{ECB7F1A8-DC3C-444E-8716-473C81DC4DC3}"/>
              </a:ext>
            </a:extLst>
          </p:cNvPr>
          <p:cNvSpPr txBox="1"/>
          <p:nvPr/>
        </p:nvSpPr>
        <p:spPr>
          <a:xfrm>
            <a:off x="7234016" y="4223748"/>
            <a:ext cx="1353337" cy="646331"/>
          </a:xfrm>
          <a:prstGeom prst="rect">
            <a:avLst/>
          </a:prstGeom>
          <a:noFill/>
        </p:spPr>
        <p:txBody>
          <a:bodyPr wrap="square">
            <a:spAutoFit/>
          </a:bodyPr>
          <a:lstStyle/>
          <a:p>
            <a:r>
              <a:rPr lang="zh-CN" altLang="en-US" b="1" dirty="0">
                <a:solidFill>
                  <a:srgbClr val="BE5108"/>
                </a:solidFill>
              </a:rPr>
              <a:t>每个查询</a:t>
            </a:r>
            <a:endParaRPr lang="en-US" altLang="zh-CN" b="1" dirty="0">
              <a:solidFill>
                <a:srgbClr val="BE5108"/>
              </a:solidFill>
            </a:endParaRPr>
          </a:p>
          <a:p>
            <a:r>
              <a:rPr lang="en-US" altLang="zh-CN" b="1" dirty="0">
                <a:solidFill>
                  <a:srgbClr val="BE5108"/>
                </a:solidFill>
              </a:rPr>
              <a:t>60</a:t>
            </a:r>
            <a:r>
              <a:rPr lang="zh-CN" altLang="en-US" b="1" dirty="0">
                <a:solidFill>
                  <a:srgbClr val="BE5108"/>
                </a:solidFill>
              </a:rPr>
              <a:t>个字节</a:t>
            </a:r>
          </a:p>
        </p:txBody>
      </p:sp>
      <p:sp>
        <p:nvSpPr>
          <p:cNvPr id="49" name="文本框 48">
            <a:extLst>
              <a:ext uri="{FF2B5EF4-FFF2-40B4-BE49-F238E27FC236}">
                <a16:creationId xmlns:a16="http://schemas.microsoft.com/office/drawing/2014/main" id="{EB4D679F-4A56-4FCA-B98F-47E8F55F0BA8}"/>
              </a:ext>
            </a:extLst>
          </p:cNvPr>
          <p:cNvSpPr txBox="1"/>
          <p:nvPr/>
        </p:nvSpPr>
        <p:spPr>
          <a:xfrm>
            <a:off x="9905415" y="4212518"/>
            <a:ext cx="2059588" cy="646331"/>
          </a:xfrm>
          <a:prstGeom prst="rect">
            <a:avLst/>
          </a:prstGeom>
          <a:noFill/>
        </p:spPr>
        <p:txBody>
          <a:bodyPr wrap="square">
            <a:spAutoFit/>
          </a:bodyPr>
          <a:lstStyle/>
          <a:p>
            <a:r>
              <a:rPr lang="zh-CN" altLang="en-US" b="1" dirty="0">
                <a:solidFill>
                  <a:srgbClr val="BE5108"/>
                </a:solidFill>
                <a:latin typeface="微软雅黑" panose="020B0503020204020204" pitchFamily="34" charset="-122"/>
                <a:ea typeface="微软雅黑" panose="020B0503020204020204" pitchFamily="34" charset="-122"/>
              </a:rPr>
              <a:t>每个回复</a:t>
            </a:r>
            <a:endParaRPr lang="en-US" altLang="zh-CN" b="1" dirty="0">
              <a:solidFill>
                <a:srgbClr val="BE5108"/>
              </a:solidFill>
              <a:latin typeface="微软雅黑" panose="020B0503020204020204" pitchFamily="34" charset="-122"/>
              <a:ea typeface="微软雅黑" panose="020B0503020204020204" pitchFamily="34" charset="-122"/>
            </a:endParaRPr>
          </a:p>
          <a:p>
            <a:r>
              <a:rPr lang="zh-CN" altLang="en-US" b="1" dirty="0">
                <a:solidFill>
                  <a:srgbClr val="BE5108"/>
                </a:solidFill>
                <a:latin typeface="微软雅黑" panose="020B0503020204020204" pitchFamily="34" charset="-122"/>
                <a:ea typeface="微软雅黑" panose="020B0503020204020204" pitchFamily="34" charset="-122"/>
              </a:rPr>
              <a:t>大约</a:t>
            </a:r>
            <a:r>
              <a:rPr lang="en-US" altLang="zh-CN" b="1" dirty="0">
                <a:solidFill>
                  <a:srgbClr val="BE5108"/>
                </a:solidFill>
                <a:latin typeface="微软雅黑" panose="020B0503020204020204" pitchFamily="34" charset="-122"/>
                <a:ea typeface="微软雅黑" panose="020B0503020204020204" pitchFamily="34" charset="-122"/>
              </a:rPr>
              <a:t>4000</a:t>
            </a:r>
            <a:r>
              <a:rPr lang="zh-CN" altLang="en-US" b="1" dirty="0">
                <a:solidFill>
                  <a:srgbClr val="BE5108"/>
                </a:solidFill>
                <a:latin typeface="微软雅黑" panose="020B0503020204020204" pitchFamily="34" charset="-122"/>
                <a:ea typeface="微软雅黑" panose="020B0503020204020204" pitchFamily="34" charset="-122"/>
              </a:rPr>
              <a:t>个字节！</a:t>
            </a:r>
          </a:p>
        </p:txBody>
      </p:sp>
      <p:cxnSp>
        <p:nvCxnSpPr>
          <p:cNvPr id="50" name="直接箭头连接符 49">
            <a:extLst>
              <a:ext uri="{FF2B5EF4-FFF2-40B4-BE49-F238E27FC236}">
                <a16:creationId xmlns:a16="http://schemas.microsoft.com/office/drawing/2014/main" id="{0CBC8409-B1F9-469A-A6FA-34BB0961A4B9}"/>
              </a:ext>
            </a:extLst>
          </p:cNvPr>
          <p:cNvCxnSpPr/>
          <p:nvPr/>
        </p:nvCxnSpPr>
        <p:spPr>
          <a:xfrm>
            <a:off x="6743700" y="2594423"/>
            <a:ext cx="0" cy="5225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灯片编号占位符 3">
            <a:extLst>
              <a:ext uri="{FF2B5EF4-FFF2-40B4-BE49-F238E27FC236}">
                <a16:creationId xmlns:a16="http://schemas.microsoft.com/office/drawing/2014/main" id="{F6E7F124-3E55-4B3F-BBD7-643AF2C03772}"/>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36</a:t>
            </a:fld>
            <a:endParaRPr kumimoji="1" lang="zh-CN" altLang="en-US" dirty="0"/>
          </a:p>
        </p:txBody>
      </p:sp>
      <p:sp>
        <p:nvSpPr>
          <p:cNvPr id="29" name="日期占位符 9">
            <a:extLst>
              <a:ext uri="{FF2B5EF4-FFF2-40B4-BE49-F238E27FC236}">
                <a16:creationId xmlns:a16="http://schemas.microsoft.com/office/drawing/2014/main" id="{1418AC2E-4554-4F3F-B49B-361E4F4A9214}"/>
              </a:ext>
            </a:extLst>
          </p:cNvPr>
          <p:cNvSpPr>
            <a:spLocks noGrp="1"/>
          </p:cNvSpPr>
          <p:nvPr>
            <p:ph type="dt" sz="half" idx="10"/>
          </p:nvPr>
        </p:nvSpPr>
        <p:spPr>
          <a:xfrm>
            <a:off x="235671" y="6489303"/>
            <a:ext cx="2743200" cy="365125"/>
          </a:xfrm>
        </p:spPr>
        <p:txBody>
          <a:bodyPr/>
          <a:lstStyle/>
          <a:p>
            <a:r>
              <a:rPr kumimoji="1" lang="en-US" altLang="zh-CN" dirty="0"/>
              <a:t>8.2.4  </a:t>
            </a:r>
            <a:r>
              <a:rPr kumimoji="1" lang="en-US" altLang="zh-CN" dirty="0" err="1"/>
              <a:t>DDos</a:t>
            </a:r>
            <a:r>
              <a:rPr kumimoji="1" lang="zh-CN" altLang="en-US" dirty="0"/>
              <a:t>攻击</a:t>
            </a:r>
          </a:p>
        </p:txBody>
      </p:sp>
    </p:spTree>
    <p:custDataLst>
      <p:tags r:id="rId1"/>
    </p:custDataLst>
    <p:extLst>
      <p:ext uri="{BB962C8B-B14F-4D97-AF65-F5344CB8AC3E}">
        <p14:creationId xmlns:p14="http://schemas.microsoft.com/office/powerpoint/2010/main" val="2961795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Amplification Attacks"/>
          <p:cNvSpPr txBox="1">
            <a:spLocks noGrp="1"/>
          </p:cNvSpPr>
          <p:nvPr>
            <p:ph type="title"/>
          </p:nvPr>
        </p:nvSpPr>
        <p:spPr>
          <a:prstGeom prst="rect">
            <a:avLst/>
          </a:prstGeom>
        </p:spPr>
        <p:txBody>
          <a:bodyPr>
            <a:normAutofit/>
          </a:bodyPr>
          <a:lstStyle>
            <a:lvl1pPr algn="l">
              <a:defRPr sz="13000">
                <a:latin typeface="Helvetica Neue Bold Condensed"/>
                <a:ea typeface="Helvetica Neue Bold Condensed"/>
                <a:cs typeface="Helvetica Neue Bold Condensed"/>
                <a:sym typeface="Helvetica Neue Bold Condensed"/>
              </a:defRPr>
            </a:lvl1pPr>
          </a:lstStyle>
          <a:p>
            <a:r>
              <a:rPr lang="zh-CN" altLang="en-US" sz="4000" dirty="0">
                <a:latin typeface="Microsoft YaHei" panose="020B0503020204020204" pitchFamily="34" charset="-122"/>
                <a:ea typeface="Microsoft YaHei" panose="020B0503020204020204" pitchFamily="34" charset="-122"/>
              </a:rPr>
              <a:t>放大攻击实例</a:t>
            </a:r>
            <a:endParaRPr sz="4000" dirty="0">
              <a:latin typeface="Microsoft YaHei" panose="020B0503020204020204" pitchFamily="34" charset="-122"/>
              <a:ea typeface="Microsoft YaHei" panose="020B0503020204020204" pitchFamily="34" charset="-122"/>
            </a:endParaRPr>
          </a:p>
        </p:txBody>
      </p:sp>
      <p:sp>
        <p:nvSpPr>
          <p:cNvPr id="229" name="2013: DDoS attack generated 300 Gbps (DNS) - 31,000 misconfigured open DNS resolvers, each at 10 Mbps…"/>
          <p:cNvSpPr txBox="1">
            <a:spLocks noGrp="1"/>
          </p:cNvSpPr>
          <p:nvPr>
            <p:ph idx="1"/>
          </p:nvPr>
        </p:nvSpPr>
        <p:spPr>
          <a:xfrm>
            <a:off x="816934" y="1446962"/>
            <a:ext cx="10515600" cy="4586694"/>
          </a:xfrm>
          <a:prstGeom prst="rect">
            <a:avLst/>
          </a:prstGeom>
        </p:spPr>
        <p:txBody>
          <a:bodyPr vert="horz" lIns="91440" tIns="45720" rIns="91440" bIns="45720" rtlCol="0">
            <a:normAutofit/>
          </a:bodyPr>
          <a:lstStyle/>
          <a:p>
            <a:r>
              <a:rPr kumimoji="1" lang="en-US" altLang="zh-CN" dirty="0"/>
              <a:t>2018</a:t>
            </a:r>
            <a:r>
              <a:rPr kumimoji="1" lang="zh-CN" altLang="en-US" dirty="0"/>
              <a:t>年</a:t>
            </a:r>
            <a:r>
              <a:rPr kumimoji="1" lang="en-US" altLang="zh-CN" dirty="0"/>
              <a:t>2</a:t>
            </a:r>
            <a:r>
              <a:rPr kumimoji="1" lang="zh-CN" altLang="en-US" dirty="0"/>
              <a:t>月</a:t>
            </a:r>
            <a:r>
              <a:rPr kumimoji="1" lang="en-US" altLang="zh-CN" dirty="0"/>
              <a:t>28</a:t>
            </a:r>
            <a:r>
              <a:rPr kumimoji="1" lang="zh-CN" altLang="en-US" dirty="0"/>
              <a:t>日下午，</a:t>
            </a:r>
            <a:r>
              <a:rPr kumimoji="1" lang="en-US" altLang="zh-CN" dirty="0"/>
              <a:t>GitHub.com</a:t>
            </a:r>
            <a:r>
              <a:rPr kumimoji="1" lang="zh-CN" altLang="en-US" dirty="0"/>
              <a:t>瘫痪 （</a:t>
            </a:r>
            <a:r>
              <a:rPr kumimoji="1" lang="en-US" altLang="zh-CN" dirty="0"/>
              <a:t>17</a:t>
            </a:r>
            <a:r>
              <a:rPr kumimoji="1" lang="zh-CN" altLang="en-US" dirty="0"/>
              <a:t>：</a:t>
            </a:r>
            <a:r>
              <a:rPr kumimoji="1" lang="en-US" altLang="zh-CN" dirty="0"/>
              <a:t>21</a:t>
            </a:r>
            <a:r>
              <a:rPr kumimoji="1" lang="zh-CN" altLang="en-US" dirty="0"/>
              <a:t>至</a:t>
            </a:r>
            <a:r>
              <a:rPr kumimoji="1" lang="en-US" altLang="zh-CN" dirty="0"/>
              <a:t>17</a:t>
            </a:r>
            <a:r>
              <a:rPr kumimoji="1" lang="zh-CN" altLang="en-US" dirty="0"/>
              <a:t>：</a:t>
            </a:r>
            <a:r>
              <a:rPr kumimoji="1" lang="en-US" altLang="zh-CN" dirty="0"/>
              <a:t>26</a:t>
            </a:r>
            <a:r>
              <a:rPr kumimoji="1" lang="zh-CN" altLang="en-US" dirty="0"/>
              <a:t>）</a:t>
            </a:r>
            <a:endParaRPr kumimoji="1" lang="en-US" altLang="zh-CN" dirty="0"/>
          </a:p>
          <a:p>
            <a:r>
              <a:rPr kumimoji="1" lang="zh-CN" altLang="en-US" dirty="0"/>
              <a:t>每秒 </a:t>
            </a:r>
            <a:r>
              <a:rPr kumimoji="1" lang="en-US" altLang="zh-CN" dirty="0"/>
              <a:t>1.269 </a:t>
            </a:r>
            <a:r>
              <a:rPr kumimoji="1" lang="zh-CN" altLang="en-US" dirty="0"/>
              <a:t>亿个数据包，峰值达到了 </a:t>
            </a:r>
            <a:r>
              <a:rPr kumimoji="1" lang="en-US" altLang="zh-CN" dirty="0"/>
              <a:t>1.35 </a:t>
            </a:r>
            <a:r>
              <a:rPr kumimoji="1" lang="en-US" altLang="zh-CN" dirty="0" err="1"/>
              <a:t>Tbps</a:t>
            </a:r>
            <a:r>
              <a:rPr kumimoji="1" lang="en-US" altLang="zh-CN" dirty="0"/>
              <a:t> </a:t>
            </a:r>
          </a:p>
          <a:p>
            <a:endParaRPr kumimoji="1" dirty="0"/>
          </a:p>
        </p:txBody>
      </p:sp>
      <p:pic>
        <p:nvPicPr>
          <p:cNvPr id="1028" name="Picture 4">
            <a:extLst>
              <a:ext uri="{FF2B5EF4-FFF2-40B4-BE49-F238E27FC236}">
                <a16:creationId xmlns:a16="http://schemas.microsoft.com/office/drawing/2014/main" id="{5EAD2505-BADA-4C53-BDE5-ED91CE6B3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234" y="2476788"/>
            <a:ext cx="10287000" cy="390525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3">
            <a:extLst>
              <a:ext uri="{FF2B5EF4-FFF2-40B4-BE49-F238E27FC236}">
                <a16:creationId xmlns:a16="http://schemas.microsoft.com/office/drawing/2014/main" id="{E6274179-BBFC-4FE0-9A90-8EC243601315}"/>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37</a:t>
            </a:fld>
            <a:endParaRPr kumimoji="1" lang="zh-CN" altLang="en-US" dirty="0"/>
          </a:p>
        </p:txBody>
      </p:sp>
      <p:sp>
        <p:nvSpPr>
          <p:cNvPr id="7" name="日期占位符 9">
            <a:extLst>
              <a:ext uri="{FF2B5EF4-FFF2-40B4-BE49-F238E27FC236}">
                <a16:creationId xmlns:a16="http://schemas.microsoft.com/office/drawing/2014/main" id="{30169E4C-8067-49AA-B8E6-F499E8DA4D68}"/>
              </a:ext>
            </a:extLst>
          </p:cNvPr>
          <p:cNvSpPr>
            <a:spLocks noGrp="1"/>
          </p:cNvSpPr>
          <p:nvPr>
            <p:ph type="dt" sz="half" idx="10"/>
          </p:nvPr>
        </p:nvSpPr>
        <p:spPr>
          <a:xfrm>
            <a:off x="216816" y="6489303"/>
            <a:ext cx="2743200" cy="365125"/>
          </a:xfrm>
        </p:spPr>
        <p:txBody>
          <a:bodyPr/>
          <a:lstStyle/>
          <a:p>
            <a:r>
              <a:rPr kumimoji="1" lang="en-US" altLang="zh-CN" dirty="0"/>
              <a:t>8.2.4  </a:t>
            </a:r>
            <a:r>
              <a:rPr kumimoji="1" lang="en-US" altLang="zh-CN" dirty="0" err="1"/>
              <a:t>DDos</a:t>
            </a:r>
            <a:r>
              <a:rPr kumimoji="1" lang="zh-CN" altLang="en-US" dirty="0"/>
              <a:t>攻击</a:t>
            </a:r>
          </a:p>
        </p:txBody>
      </p:sp>
    </p:spTree>
    <p:extLst>
      <p:ext uri="{BB962C8B-B14F-4D97-AF65-F5344CB8AC3E}">
        <p14:creationId xmlns:p14="http://schemas.microsoft.com/office/powerpoint/2010/main" val="1841673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ddos_diagram_http-get (1).png" descr="ddos_diagram_http-get (1).png"/>
          <p:cNvPicPr>
            <a:picLocks noChangeAspect="1"/>
          </p:cNvPicPr>
          <p:nvPr/>
        </p:nvPicPr>
        <p:blipFill>
          <a:blip r:embed="rId3"/>
          <a:stretch>
            <a:fillRect/>
          </a:stretch>
        </p:blipFill>
        <p:spPr>
          <a:xfrm>
            <a:off x="1666419" y="1370587"/>
            <a:ext cx="8983149" cy="3448888"/>
          </a:xfrm>
          <a:prstGeom prst="rect">
            <a:avLst/>
          </a:prstGeom>
          <a:ln w="12700">
            <a:miter lim="400000"/>
          </a:ln>
        </p:spPr>
      </p:pic>
      <p:sp>
        <p:nvSpPr>
          <p:cNvPr id="251" name="Image: Verisign"/>
          <p:cNvSpPr txBox="1"/>
          <p:nvPr/>
        </p:nvSpPr>
        <p:spPr>
          <a:xfrm>
            <a:off x="5614519" y="6627989"/>
            <a:ext cx="1973422" cy="23596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zh-CN" altLang="en-US" dirty="0"/>
              <a:t>引自</a:t>
            </a:r>
            <a:r>
              <a:rPr dirty="0"/>
              <a:t>: Verisign</a:t>
            </a:r>
          </a:p>
        </p:txBody>
      </p:sp>
      <p:sp>
        <p:nvSpPr>
          <p:cNvPr id="252" name="矩形"/>
          <p:cNvSpPr/>
          <p:nvPr/>
        </p:nvSpPr>
        <p:spPr>
          <a:xfrm>
            <a:off x="7068641" y="1701800"/>
            <a:ext cx="1069703" cy="707157"/>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253" name="图像" descr="图像"/>
          <p:cNvPicPr>
            <a:picLocks noChangeAspect="1"/>
          </p:cNvPicPr>
          <p:nvPr/>
        </p:nvPicPr>
        <p:blipFill>
          <a:blip r:embed="rId4"/>
          <a:stretch>
            <a:fillRect/>
          </a:stretch>
        </p:blipFill>
        <p:spPr>
          <a:xfrm>
            <a:off x="7175740" y="1882217"/>
            <a:ext cx="855506" cy="333624"/>
          </a:xfrm>
          <a:prstGeom prst="rect">
            <a:avLst/>
          </a:prstGeom>
          <a:ln w="12700">
            <a:miter lim="400000"/>
          </a:ln>
        </p:spPr>
      </p:pic>
      <p:sp>
        <p:nvSpPr>
          <p:cNvPr id="254" name="“We are still working on analyzing the data but the estimate at the time of this report is up to 100,000 malicious endpoints. […] There have been some reports of a magnitude in the 1.2 Tbps range; at this time we are unable to verify that claim.”"/>
          <p:cNvSpPr txBox="1"/>
          <p:nvPr/>
        </p:nvSpPr>
        <p:spPr>
          <a:xfrm>
            <a:off x="1307508" y="4924168"/>
            <a:ext cx="10222819" cy="155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defTabSz="457200">
              <a:defRPr sz="4900" b="0"/>
            </a:lvl1pPr>
          </a:lstStyle>
          <a:p>
            <a:r>
              <a:rPr sz="2450" dirty="0"/>
              <a:t>“We are still working on analyzing the data but the estimate at the time of this report is up to 100,000 malicious endpoints. […] There have been some reports of a magnitude in the 1.2 </a:t>
            </a:r>
            <a:r>
              <a:rPr sz="2450" dirty="0" err="1"/>
              <a:t>Tbps</a:t>
            </a:r>
            <a:r>
              <a:rPr sz="2450" dirty="0"/>
              <a:t> range; at this time we are unable to verify that claim.”</a:t>
            </a:r>
          </a:p>
        </p:txBody>
      </p:sp>
      <p:sp>
        <p:nvSpPr>
          <p:cNvPr id="255" name="线条"/>
          <p:cNvSpPr/>
          <p:nvPr/>
        </p:nvSpPr>
        <p:spPr>
          <a:xfrm flipV="1">
            <a:off x="1117600" y="5013555"/>
            <a:ext cx="0" cy="1380626"/>
          </a:xfrm>
          <a:prstGeom prst="line">
            <a:avLst/>
          </a:prstGeom>
          <a:ln w="152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 name="标题 1">
            <a:extLst>
              <a:ext uri="{FF2B5EF4-FFF2-40B4-BE49-F238E27FC236}">
                <a16:creationId xmlns:a16="http://schemas.microsoft.com/office/drawing/2014/main" id="{72992D9C-8E85-7740-8C85-569FE1DEF5D1}"/>
              </a:ext>
            </a:extLst>
          </p:cNvPr>
          <p:cNvSpPr>
            <a:spLocks noGrp="1"/>
          </p:cNvSpPr>
          <p:nvPr>
            <p:ph type="title"/>
          </p:nvPr>
        </p:nvSpPr>
        <p:spPr/>
        <p:txBody>
          <a:bodyPr>
            <a:normAutofit/>
          </a:bodyPr>
          <a:lstStyle/>
          <a:p>
            <a:r>
              <a:rPr kumimoji="1" lang="zh-CN" altLang="en-US" dirty="0"/>
              <a:t>对美国</a:t>
            </a:r>
            <a:r>
              <a:rPr kumimoji="1" lang="en-US" altLang="zh-CN" dirty="0"/>
              <a:t>DNS</a:t>
            </a:r>
            <a:r>
              <a:rPr kumimoji="1" lang="zh-CN" altLang="en-US" dirty="0"/>
              <a:t>服务商</a:t>
            </a:r>
            <a:r>
              <a:rPr kumimoji="1" lang="en-US" altLang="zh-CN" dirty="0" err="1"/>
              <a:t>Dyn</a:t>
            </a:r>
            <a:r>
              <a:rPr kumimoji="1" lang="zh-CN" altLang="en-US" dirty="0"/>
              <a:t>发起的</a:t>
            </a:r>
            <a:r>
              <a:rPr kumimoji="1" lang="en-US" altLang="zh-CN" dirty="0" err="1"/>
              <a:t>DDos</a:t>
            </a:r>
            <a:endParaRPr kumimoji="1" lang="zh-CN" altLang="en-US" dirty="0"/>
          </a:p>
        </p:txBody>
      </p:sp>
      <p:sp>
        <p:nvSpPr>
          <p:cNvPr id="9" name="灯片编号占位符 3">
            <a:extLst>
              <a:ext uri="{FF2B5EF4-FFF2-40B4-BE49-F238E27FC236}">
                <a16:creationId xmlns:a16="http://schemas.microsoft.com/office/drawing/2014/main" id="{F5B5F2C5-7592-4B6E-A7C5-0060745A1184}"/>
              </a:ext>
            </a:extLst>
          </p:cNvPr>
          <p:cNvSpPr>
            <a:spLocks noGrp="1"/>
          </p:cNvSpPr>
          <p:nvPr>
            <p:ph type="sldNum" sz="quarter" idx="12"/>
          </p:nvPr>
        </p:nvSpPr>
        <p:spPr>
          <a:xfrm>
            <a:off x="9448800" y="6492117"/>
            <a:ext cx="2743200" cy="365125"/>
          </a:xfrm>
        </p:spPr>
        <p:txBody>
          <a:bodyPr/>
          <a:lstStyle/>
          <a:p>
            <a:fld id="{8D4D1E41-7A09-AB4A-A4E1-09765ADA2698}" type="slidenum">
              <a:rPr kumimoji="1" lang="zh-CN" altLang="en-US" smtClean="0"/>
              <a:pPr/>
              <a:t>38</a:t>
            </a:fld>
            <a:endParaRPr kumimoji="1" lang="zh-CN" altLang="en-US" dirty="0"/>
          </a:p>
        </p:txBody>
      </p:sp>
      <p:sp>
        <p:nvSpPr>
          <p:cNvPr id="11" name="日期占位符 9">
            <a:extLst>
              <a:ext uri="{FF2B5EF4-FFF2-40B4-BE49-F238E27FC236}">
                <a16:creationId xmlns:a16="http://schemas.microsoft.com/office/drawing/2014/main" id="{1FF50B36-933A-430C-832F-9D83F1D140A5}"/>
              </a:ext>
            </a:extLst>
          </p:cNvPr>
          <p:cNvSpPr>
            <a:spLocks noGrp="1"/>
          </p:cNvSpPr>
          <p:nvPr>
            <p:ph type="dt" sz="half" idx="10"/>
          </p:nvPr>
        </p:nvSpPr>
        <p:spPr>
          <a:xfrm>
            <a:off x="226243" y="6498826"/>
            <a:ext cx="2743200" cy="365125"/>
          </a:xfrm>
        </p:spPr>
        <p:txBody>
          <a:bodyPr/>
          <a:lstStyle/>
          <a:p>
            <a:r>
              <a:rPr kumimoji="1" lang="en-US" altLang="zh-CN" dirty="0"/>
              <a:t>8.2.4  </a:t>
            </a:r>
            <a:r>
              <a:rPr kumimoji="1" lang="en-US" altLang="zh-CN" dirty="0" err="1"/>
              <a:t>DDos</a:t>
            </a:r>
            <a:r>
              <a:rPr kumimoji="1" lang="zh-CN" altLang="en-US" dirty="0"/>
              <a:t>攻击</a:t>
            </a:r>
          </a:p>
        </p:txBody>
      </p:sp>
    </p:spTree>
    <p:extLst>
      <p:ext uri="{BB962C8B-B14F-4D97-AF65-F5344CB8AC3E}">
        <p14:creationId xmlns:p14="http://schemas.microsoft.com/office/powerpoint/2010/main" val="1563509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AF059-DFBA-544D-A355-FFFCD4B2F083}"/>
              </a:ext>
            </a:extLst>
          </p:cNvPr>
          <p:cNvSpPr>
            <a:spLocks noGrp="1"/>
          </p:cNvSpPr>
          <p:nvPr>
            <p:ph type="title"/>
          </p:nvPr>
        </p:nvSpPr>
        <p:spPr/>
        <p:txBody>
          <a:bodyPr/>
          <a:lstStyle/>
          <a:p>
            <a:r>
              <a:rPr kumimoji="1" lang="en-US" altLang="zh-CN" dirty="0"/>
              <a:t>MAC Flooding</a:t>
            </a:r>
            <a:endParaRPr kumimoji="1" lang="zh-CN" altLang="en-US" dirty="0"/>
          </a:p>
        </p:txBody>
      </p:sp>
      <p:sp>
        <p:nvSpPr>
          <p:cNvPr id="3" name="内容占位符 2">
            <a:extLst>
              <a:ext uri="{FF2B5EF4-FFF2-40B4-BE49-F238E27FC236}">
                <a16:creationId xmlns:a16="http://schemas.microsoft.com/office/drawing/2014/main" id="{82335622-877C-A349-B301-A4CBEBC6F8E0}"/>
              </a:ext>
            </a:extLst>
          </p:cNvPr>
          <p:cNvSpPr>
            <a:spLocks noGrp="1"/>
          </p:cNvSpPr>
          <p:nvPr>
            <p:ph idx="1"/>
          </p:nvPr>
        </p:nvSpPr>
        <p:spPr>
          <a:xfrm>
            <a:off x="938893" y="3826442"/>
            <a:ext cx="5157107" cy="2860108"/>
          </a:xfrm>
        </p:spPr>
        <p:txBody>
          <a:bodyPr>
            <a:normAutofit fontScale="70000" lnSpcReduction="20000"/>
          </a:bodyPr>
          <a:lstStyle/>
          <a:p>
            <a:r>
              <a:rPr kumimoji="1" lang="zh-CN" altLang="en-US" dirty="0"/>
              <a:t>攻击者对交换机发送很多非法的、包含不同源</a:t>
            </a:r>
            <a:r>
              <a:rPr kumimoji="1" lang="en-US" altLang="zh-CN" dirty="0"/>
              <a:t>MAC</a:t>
            </a:r>
            <a:r>
              <a:rPr kumimoji="1" lang="zh-CN" altLang="en-US" dirty="0"/>
              <a:t>地址的封包</a:t>
            </a:r>
            <a:endParaRPr kumimoji="1" lang="en-US" altLang="zh-CN" dirty="0"/>
          </a:p>
          <a:p>
            <a:r>
              <a:rPr kumimoji="1" lang="zh-CN" altLang="en-US" dirty="0"/>
              <a:t>交换机会把所有这些</a:t>
            </a:r>
            <a:r>
              <a:rPr kumimoji="1" lang="en-US" altLang="zh-CN" dirty="0"/>
              <a:t>MAC</a:t>
            </a:r>
            <a:r>
              <a:rPr kumimoji="1" lang="zh-CN" altLang="en-US" dirty="0"/>
              <a:t>地址记录到自己的</a:t>
            </a:r>
            <a:r>
              <a:rPr kumimoji="1" lang="en-US" altLang="zh-CN" dirty="0"/>
              <a:t>CAM(Content Addressable Memory)</a:t>
            </a:r>
            <a:r>
              <a:rPr kumimoji="1" lang="zh-CN" altLang="en-US" dirty="0"/>
              <a:t>表之中。</a:t>
            </a:r>
            <a:endParaRPr kumimoji="1" lang="en-US" altLang="zh-CN" dirty="0"/>
          </a:p>
          <a:p>
            <a:r>
              <a:rPr kumimoji="1" lang="zh-CN" altLang="en-US" dirty="0"/>
              <a:t>当这些记录超过交换机所能承载的内存的时候，</a:t>
            </a:r>
            <a:r>
              <a:rPr kumimoji="1" lang="en-US" altLang="zh-CN" dirty="0"/>
              <a:t>MAC flooding</a:t>
            </a:r>
            <a:r>
              <a:rPr kumimoji="1" lang="zh-CN" altLang="en-US" dirty="0"/>
              <a:t>的效果就达成了。</a:t>
            </a:r>
            <a:endParaRPr kumimoji="1" lang="en-US" altLang="zh-CN" dirty="0"/>
          </a:p>
          <a:p>
            <a:r>
              <a:rPr lang="zh-CN" altLang="en-US" dirty="0"/>
              <a:t>这时，交换机就变成了集线器，对所有信息进行无定向广播。</a:t>
            </a:r>
            <a:endParaRPr kumimoji="1" lang="zh-CN" altLang="en-US" dirty="0"/>
          </a:p>
        </p:txBody>
      </p:sp>
      <p:sp>
        <p:nvSpPr>
          <p:cNvPr id="5" name="灯片编号占位符 3">
            <a:extLst>
              <a:ext uri="{FF2B5EF4-FFF2-40B4-BE49-F238E27FC236}">
                <a16:creationId xmlns:a16="http://schemas.microsoft.com/office/drawing/2014/main" id="{9EFCA516-8E32-44FF-B19D-5D08FE0FAC57}"/>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39</a:t>
            </a:fld>
            <a:endParaRPr kumimoji="1" lang="zh-CN" altLang="en-US" dirty="0"/>
          </a:p>
        </p:txBody>
      </p:sp>
      <p:pic>
        <p:nvPicPr>
          <p:cNvPr id="7" name="图片 6">
            <a:extLst>
              <a:ext uri="{FF2B5EF4-FFF2-40B4-BE49-F238E27FC236}">
                <a16:creationId xmlns:a16="http://schemas.microsoft.com/office/drawing/2014/main" id="{A1E5D00E-BB79-4898-A613-9B4E5921300B}"/>
              </a:ext>
            </a:extLst>
          </p:cNvPr>
          <p:cNvPicPr>
            <a:picLocks noChangeAspect="1"/>
          </p:cNvPicPr>
          <p:nvPr/>
        </p:nvPicPr>
        <p:blipFill>
          <a:blip r:embed="rId3"/>
          <a:stretch>
            <a:fillRect/>
          </a:stretch>
        </p:blipFill>
        <p:spPr>
          <a:xfrm>
            <a:off x="1307508" y="1402055"/>
            <a:ext cx="3171825" cy="2076450"/>
          </a:xfrm>
          <a:prstGeom prst="rect">
            <a:avLst/>
          </a:prstGeom>
        </p:spPr>
      </p:pic>
      <p:pic>
        <p:nvPicPr>
          <p:cNvPr id="8" name="图片 7">
            <a:extLst>
              <a:ext uri="{FF2B5EF4-FFF2-40B4-BE49-F238E27FC236}">
                <a16:creationId xmlns:a16="http://schemas.microsoft.com/office/drawing/2014/main" id="{92A1F94D-6E6B-47D9-830F-4538FA472320}"/>
              </a:ext>
            </a:extLst>
          </p:cNvPr>
          <p:cNvPicPr>
            <a:picLocks noChangeAspect="1"/>
          </p:cNvPicPr>
          <p:nvPr/>
        </p:nvPicPr>
        <p:blipFill>
          <a:blip r:embed="rId4"/>
          <a:stretch>
            <a:fillRect/>
          </a:stretch>
        </p:blipFill>
        <p:spPr>
          <a:xfrm>
            <a:off x="6804932" y="1352550"/>
            <a:ext cx="4391025" cy="2076450"/>
          </a:xfrm>
          <a:prstGeom prst="rect">
            <a:avLst/>
          </a:prstGeom>
        </p:spPr>
      </p:pic>
      <p:pic>
        <p:nvPicPr>
          <p:cNvPr id="10" name="图片 9">
            <a:extLst>
              <a:ext uri="{FF2B5EF4-FFF2-40B4-BE49-F238E27FC236}">
                <a16:creationId xmlns:a16="http://schemas.microsoft.com/office/drawing/2014/main" id="{ADF413AF-873D-4A44-8744-CDC747CDE720}"/>
              </a:ext>
            </a:extLst>
          </p:cNvPr>
          <p:cNvPicPr>
            <a:picLocks noChangeAspect="1"/>
          </p:cNvPicPr>
          <p:nvPr/>
        </p:nvPicPr>
        <p:blipFill>
          <a:blip r:embed="rId5"/>
          <a:stretch>
            <a:fillRect/>
          </a:stretch>
        </p:blipFill>
        <p:spPr>
          <a:xfrm>
            <a:off x="7754711" y="4208480"/>
            <a:ext cx="3171825" cy="2076450"/>
          </a:xfrm>
          <a:prstGeom prst="rect">
            <a:avLst/>
          </a:prstGeom>
        </p:spPr>
      </p:pic>
      <p:sp>
        <p:nvSpPr>
          <p:cNvPr id="11" name="箭头: 右 10">
            <a:extLst>
              <a:ext uri="{FF2B5EF4-FFF2-40B4-BE49-F238E27FC236}">
                <a16:creationId xmlns:a16="http://schemas.microsoft.com/office/drawing/2014/main" id="{3BB2882D-D9BE-4B81-89D9-5B948A49654B}"/>
              </a:ext>
            </a:extLst>
          </p:cNvPr>
          <p:cNvSpPr/>
          <p:nvPr/>
        </p:nvSpPr>
        <p:spPr>
          <a:xfrm>
            <a:off x="5192486" y="2163536"/>
            <a:ext cx="903514" cy="594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80C4088F-C4B9-4104-9D60-CDE45222356D}"/>
              </a:ext>
            </a:extLst>
          </p:cNvPr>
          <p:cNvSpPr/>
          <p:nvPr/>
        </p:nvSpPr>
        <p:spPr>
          <a:xfrm rot="5400000">
            <a:off x="8997043" y="3239976"/>
            <a:ext cx="903514" cy="594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4DDB745-4981-4A02-B97B-85118E8E427F}"/>
              </a:ext>
            </a:extLst>
          </p:cNvPr>
          <p:cNvSpPr txBox="1"/>
          <p:nvPr/>
        </p:nvSpPr>
        <p:spPr>
          <a:xfrm>
            <a:off x="3433682" y="6568704"/>
            <a:ext cx="6094638"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zh-CN" altLang="en-US" dirty="0"/>
              <a:t>引自：https://www.xiaopeiqing.com/posts/1439.html</a:t>
            </a:r>
          </a:p>
        </p:txBody>
      </p:sp>
      <p:sp>
        <p:nvSpPr>
          <p:cNvPr id="15" name="日期占位符 9">
            <a:extLst>
              <a:ext uri="{FF2B5EF4-FFF2-40B4-BE49-F238E27FC236}">
                <a16:creationId xmlns:a16="http://schemas.microsoft.com/office/drawing/2014/main" id="{32508F30-8C08-4AE9-8AF6-C2C1688D2444}"/>
              </a:ext>
            </a:extLst>
          </p:cNvPr>
          <p:cNvSpPr>
            <a:spLocks noGrp="1"/>
          </p:cNvSpPr>
          <p:nvPr>
            <p:ph type="dt" sz="half" idx="10"/>
          </p:nvPr>
        </p:nvSpPr>
        <p:spPr>
          <a:xfrm>
            <a:off x="263951" y="6502392"/>
            <a:ext cx="2743200" cy="365125"/>
          </a:xfrm>
        </p:spPr>
        <p:txBody>
          <a:bodyPr/>
          <a:lstStyle/>
          <a:p>
            <a:r>
              <a:rPr kumimoji="1" lang="en-US" altLang="zh-CN" dirty="0"/>
              <a:t>8.2.4  </a:t>
            </a:r>
            <a:r>
              <a:rPr kumimoji="1" lang="en-US" altLang="zh-CN" dirty="0" err="1"/>
              <a:t>DDos</a:t>
            </a:r>
            <a:r>
              <a:rPr kumimoji="1" lang="zh-CN" altLang="en-US" dirty="0"/>
              <a:t>攻击</a:t>
            </a:r>
          </a:p>
        </p:txBody>
      </p:sp>
    </p:spTree>
    <p:extLst>
      <p:ext uri="{BB962C8B-B14F-4D97-AF65-F5344CB8AC3E}">
        <p14:creationId xmlns:p14="http://schemas.microsoft.com/office/powerpoint/2010/main" val="170547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1307507" y="1510758"/>
            <a:ext cx="9418157" cy="4982116"/>
          </a:xfrm>
        </p:spPr>
        <p:txBody>
          <a:bodyPr>
            <a:normAutofit/>
          </a:bodyPr>
          <a:lstStyle/>
          <a:p>
            <a:r>
              <a:rPr kumimoji="1" lang="en-US" altLang="zh-CN" sz="3200" dirty="0"/>
              <a:t>PPT</a:t>
            </a:r>
            <a:r>
              <a:rPr kumimoji="1" lang="zh-CN" altLang="en-US" sz="3200" dirty="0"/>
              <a:t>使用方式</a:t>
            </a:r>
            <a:endParaRPr kumimoji="1" lang="en-US" altLang="zh-CN" sz="3200" dirty="0"/>
          </a:p>
          <a:p>
            <a:pPr lvl="1"/>
            <a:r>
              <a:rPr kumimoji="1" lang="zh-CN" altLang="en-US" sz="2800" dirty="0"/>
              <a:t>各位老师使用此教案前，可以将</a:t>
            </a:r>
            <a:r>
              <a:rPr kumimoji="1" lang="en-US" altLang="zh-CN" sz="2800" dirty="0"/>
              <a:t>PPT</a:t>
            </a:r>
            <a:r>
              <a:rPr kumimoji="1" lang="zh-CN" altLang="en-US" sz="2800" dirty="0"/>
              <a:t>首页的</a:t>
            </a:r>
            <a:r>
              <a:rPr kumimoji="1" lang="en-US" altLang="zh-CN" sz="2800" dirty="0"/>
              <a:t>XXXX</a:t>
            </a:r>
            <a:r>
              <a:rPr kumimoji="1" lang="zh-CN" altLang="en-US" sz="2800" dirty="0"/>
              <a:t>替换成自己的名字和学校名称等，再</a:t>
            </a:r>
            <a:r>
              <a:rPr kumimoji="1" lang="zh-CN" altLang="en-US" sz="2800" dirty="0">
                <a:solidFill>
                  <a:srgbClr val="C00000"/>
                </a:solidFill>
              </a:rPr>
              <a:t>在</a:t>
            </a:r>
            <a:r>
              <a:rPr kumimoji="1" lang="en-US" altLang="zh-CN" sz="2800" dirty="0">
                <a:solidFill>
                  <a:srgbClr val="C00000"/>
                </a:solidFill>
              </a:rPr>
              <a:t>PPT</a:t>
            </a:r>
            <a:r>
              <a:rPr kumimoji="1" lang="zh-CN" altLang="en-US" sz="2800" dirty="0">
                <a:solidFill>
                  <a:srgbClr val="C00000"/>
                </a:solidFill>
              </a:rPr>
              <a:t>母版中加入自己学校的图标</a:t>
            </a:r>
            <a:endParaRPr kumimoji="1" lang="en-US" altLang="zh-CN" sz="2800" dirty="0">
              <a:solidFill>
                <a:srgbClr val="C00000"/>
              </a:solidFill>
            </a:endParaRPr>
          </a:p>
          <a:p>
            <a:pPr lvl="1"/>
            <a:r>
              <a:rPr kumimoji="1" lang="zh-CN" altLang="en-US" sz="2800" dirty="0"/>
              <a:t>在</a:t>
            </a:r>
            <a:r>
              <a:rPr kumimoji="1" lang="en-US" altLang="zh-CN" sz="2800" dirty="0"/>
              <a:t>PPT</a:t>
            </a:r>
            <a:r>
              <a:rPr kumimoji="1" lang="zh-CN" altLang="en-US" sz="2800" dirty="0"/>
              <a:t>母版中加入学校图标的方法</a:t>
            </a:r>
            <a:endParaRPr kumimoji="1" lang="en-US" altLang="zh-CN" sz="2800" dirty="0"/>
          </a:p>
          <a:p>
            <a:pPr lvl="2"/>
            <a:r>
              <a:rPr kumimoji="1" lang="en-US" altLang="zh-CN" sz="2400" dirty="0"/>
              <a:t>1</a:t>
            </a:r>
            <a:r>
              <a:rPr kumimoji="1" lang="zh-CN" altLang="en-US" sz="2400" dirty="0"/>
              <a:t>、打开幻灯片母版：</a:t>
            </a:r>
            <a:r>
              <a:rPr kumimoji="1" lang="en-US" altLang="zh-CN" sz="2400" dirty="0"/>
              <a:t>PPT</a:t>
            </a:r>
            <a:r>
              <a:rPr kumimoji="1" lang="zh-CN" altLang="en-US" sz="2400" dirty="0"/>
              <a:t>菜单</a:t>
            </a:r>
            <a:r>
              <a:rPr kumimoji="1" lang="en-US" altLang="zh-CN" sz="2400" dirty="0"/>
              <a:t>-&gt;</a:t>
            </a:r>
            <a:r>
              <a:rPr kumimoji="1" lang="zh-CN" altLang="en-US" sz="2400" dirty="0"/>
              <a:t>视图</a:t>
            </a:r>
            <a:r>
              <a:rPr kumimoji="1" lang="en-US" altLang="zh-CN" sz="2400" dirty="0"/>
              <a:t>-&gt;</a:t>
            </a:r>
            <a:r>
              <a:rPr kumimoji="1" lang="zh-CN" altLang="en-US" sz="2400" dirty="0"/>
              <a:t>母版</a:t>
            </a:r>
            <a:r>
              <a:rPr kumimoji="1" lang="en-US" altLang="zh-CN" sz="2400" dirty="0"/>
              <a:t>-&gt;</a:t>
            </a:r>
            <a:r>
              <a:rPr kumimoji="1" lang="zh-CN" altLang="en-US" sz="2400" dirty="0"/>
              <a:t>幻灯片母版</a:t>
            </a:r>
            <a:endParaRPr kumimoji="1" lang="en-US" altLang="zh-CN" sz="2400" dirty="0"/>
          </a:p>
          <a:p>
            <a:pPr lvl="2"/>
            <a:r>
              <a:rPr kumimoji="1" lang="en-US" altLang="zh-CN" sz="2400" dirty="0"/>
              <a:t>2</a:t>
            </a:r>
            <a:r>
              <a:rPr kumimoji="1" lang="zh-CN" altLang="en-US" sz="2400" dirty="0"/>
              <a:t>、将母版的</a:t>
            </a:r>
            <a:r>
              <a:rPr kumimoji="1" lang="en-US" altLang="zh-CN" sz="2400" dirty="0"/>
              <a:t>P3</a:t>
            </a:r>
            <a:r>
              <a:rPr kumimoji="1" lang="zh-CN" altLang="en-US" sz="2400" dirty="0"/>
              <a:t>和</a:t>
            </a:r>
            <a:r>
              <a:rPr kumimoji="1" lang="en-US" altLang="zh-CN" sz="2400" dirty="0"/>
              <a:t>P4</a:t>
            </a:r>
            <a:r>
              <a:rPr kumimoji="1" lang="zh-CN" altLang="en-US" sz="2400" dirty="0"/>
              <a:t>右上角的“我的学校”图标，删去并换成自己学校的图标</a:t>
            </a:r>
            <a:endParaRPr kumimoji="1" lang="en-US" altLang="zh-CN" sz="2400" dirty="0"/>
          </a:p>
          <a:p>
            <a:pPr lvl="2"/>
            <a:r>
              <a:rPr kumimoji="1" lang="en-US" altLang="zh-CN" sz="2400" dirty="0"/>
              <a:t>3</a:t>
            </a:r>
            <a:r>
              <a:rPr kumimoji="1" lang="zh-CN" altLang="en-US" sz="2400" dirty="0"/>
              <a:t>、页面最上面菜单中，关闭母版</a:t>
            </a:r>
            <a:endParaRPr kumimoji="1" lang="en-US" altLang="zh-CN" sz="2400" dirty="0"/>
          </a:p>
          <a:p>
            <a:pPr lvl="2"/>
            <a:r>
              <a:rPr kumimoji="1" lang="zh-CN" altLang="en-US" sz="2400" dirty="0"/>
              <a:t>祝贺你：</a:t>
            </a:r>
            <a:r>
              <a:rPr kumimoji="1" lang="en-US" altLang="zh-CN" sz="2400" dirty="0"/>
              <a:t>PPT</a:t>
            </a:r>
            <a:r>
              <a:rPr kumimoji="1" lang="zh-CN" altLang="en-US" sz="2400" dirty="0"/>
              <a:t>每页正文均有自己学校的图标了！</a:t>
            </a:r>
          </a:p>
          <a:p>
            <a:pPr lvl="1"/>
            <a:endParaRPr kumimoji="1" lang="en-US" altLang="zh-CN" sz="2800" dirty="0"/>
          </a:p>
          <a:p>
            <a:endParaRPr kumimoji="1" lang="zh-CN" altLang="en-US" sz="3200"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椭圆 4">
            <a:extLst>
              <a:ext uri="{FF2B5EF4-FFF2-40B4-BE49-F238E27FC236}">
                <a16:creationId xmlns:a16="http://schemas.microsoft.com/office/drawing/2014/main" id="{0D369F25-E335-FF4C-AD67-3FBF03337FA3}"/>
              </a:ext>
            </a:extLst>
          </p:cNvPr>
          <p:cNvSpPr/>
          <p:nvPr/>
        </p:nvSpPr>
        <p:spPr>
          <a:xfrm>
            <a:off x="10065342" y="241300"/>
            <a:ext cx="1638300" cy="72529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 name="直线箭头连接符 6">
            <a:extLst>
              <a:ext uri="{FF2B5EF4-FFF2-40B4-BE49-F238E27FC236}">
                <a16:creationId xmlns:a16="http://schemas.microsoft.com/office/drawing/2014/main" id="{2B2B10B7-DA6C-F440-A8E7-795D4E83A456}"/>
              </a:ext>
            </a:extLst>
          </p:cNvPr>
          <p:cNvCxnSpPr>
            <a:cxnSpLocks/>
          </p:cNvCxnSpPr>
          <p:nvPr/>
        </p:nvCxnSpPr>
        <p:spPr>
          <a:xfrm flipV="1">
            <a:off x="10626811" y="1066800"/>
            <a:ext cx="257681" cy="16146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587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A Botnet of IoT Devices"/>
          <p:cNvSpPr txBox="1">
            <a:spLocks noGrp="1"/>
          </p:cNvSpPr>
          <p:nvPr>
            <p:ph type="title"/>
          </p:nvPr>
        </p:nvSpPr>
        <p:spPr>
          <a:prstGeom prst="rect">
            <a:avLst/>
          </a:prstGeom>
        </p:spPr>
        <p:txBody>
          <a:bodyPr anchor="ctr">
            <a:normAutofit fontScale="90000"/>
          </a:bodyPr>
          <a:lstStyle>
            <a:lvl1pPr algn="l">
              <a:defRPr sz="7000"/>
            </a:lvl1pPr>
          </a:lstStyle>
          <a:p>
            <a:r>
              <a:rPr lang="zh-CN" altLang="en-US" sz="4000" dirty="0"/>
              <a:t>延伸阅读 </a:t>
            </a:r>
            <a:r>
              <a:rPr lang="en-US" altLang="zh-CN" sz="4000" dirty="0"/>
              <a:t>- </a:t>
            </a:r>
            <a:r>
              <a:rPr lang="zh-CN" altLang="en-US" sz="4000" dirty="0"/>
              <a:t>物联网设备作为僵尸机器</a:t>
            </a:r>
            <a:endParaRPr sz="4000" dirty="0"/>
          </a:p>
        </p:txBody>
      </p:sp>
      <p:sp>
        <p:nvSpPr>
          <p:cNvPr id="2" name="内容占位符 1">
            <a:extLst>
              <a:ext uri="{FF2B5EF4-FFF2-40B4-BE49-F238E27FC236}">
                <a16:creationId xmlns:a16="http://schemas.microsoft.com/office/drawing/2014/main" id="{DEAA15B2-7F5F-5F47-9C0A-217EBC594BDC}"/>
              </a:ext>
            </a:extLst>
          </p:cNvPr>
          <p:cNvSpPr>
            <a:spLocks noGrp="1"/>
          </p:cNvSpPr>
          <p:nvPr>
            <p:ph idx="1"/>
          </p:nvPr>
        </p:nvSpPr>
        <p:spPr/>
        <p:txBody>
          <a:bodyPr/>
          <a:lstStyle/>
          <a:p>
            <a:endParaRPr kumimoji="1" lang="zh-CN" altLang="en-US" dirty="0"/>
          </a:p>
        </p:txBody>
      </p:sp>
      <p:sp>
        <p:nvSpPr>
          <p:cNvPr id="264" name="线条"/>
          <p:cNvSpPr/>
          <p:nvPr/>
        </p:nvSpPr>
        <p:spPr>
          <a:xfrm>
            <a:off x="1949225" y="3460386"/>
            <a:ext cx="599157" cy="1"/>
          </a:xfrm>
          <a:prstGeom prst="line">
            <a:avLst/>
          </a:prstGeom>
          <a:ln w="889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65" name="箭头"/>
          <p:cNvSpPr/>
          <p:nvPr/>
        </p:nvSpPr>
        <p:spPr>
          <a:xfrm>
            <a:off x="7570830" y="1950846"/>
            <a:ext cx="2038423" cy="3019082"/>
          </a:xfrm>
          <a:prstGeom prst="rightArrow">
            <a:avLst>
              <a:gd name="adj1" fmla="val 100000"/>
              <a:gd name="adj2" fmla="val 46507"/>
            </a:avLst>
          </a:prstGeom>
          <a:solidFill>
            <a:srgbClr val="DD6064"/>
          </a:solidFill>
          <a:ln w="12700">
            <a:miter lim="400000"/>
          </a:ln>
        </p:spPr>
        <p:txBody>
          <a:bodyPr lIns="0" tIns="0" rIns="0" bIns="0" anchor="ctr"/>
          <a:lstStyle/>
          <a:p>
            <a:pPr indent="88900">
              <a:defRPr sz="2400" b="0">
                <a:solidFill>
                  <a:srgbClr val="FFFFFF"/>
                </a:solidFill>
                <a:latin typeface="+mn-lt"/>
                <a:ea typeface="+mn-ea"/>
                <a:cs typeface="+mn-cs"/>
                <a:sym typeface="Helvetica Neue Medium"/>
              </a:defRPr>
            </a:pPr>
            <a:endParaRPr sz="1200"/>
          </a:p>
        </p:txBody>
      </p:sp>
      <p:sp>
        <p:nvSpPr>
          <p:cNvPr id="266" name="GRE HTTP TLS"/>
          <p:cNvSpPr txBox="1"/>
          <p:nvPr/>
        </p:nvSpPr>
        <p:spPr>
          <a:xfrm>
            <a:off x="8055064" y="2624838"/>
            <a:ext cx="540212" cy="1671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nSpc>
                <a:spcPct val="150000"/>
              </a:lnSpc>
              <a:defRPr>
                <a:solidFill>
                  <a:srgbClr val="FFFFFF"/>
                </a:solidFill>
              </a:defRPr>
            </a:pPr>
            <a:r>
              <a:rPr lang="en-US" b="1" dirty="0">
                <a:solidFill>
                  <a:schemeClr val="bg1"/>
                </a:solidFill>
              </a:rPr>
              <a:t>SYN</a:t>
            </a:r>
          </a:p>
          <a:p>
            <a:pPr>
              <a:lnSpc>
                <a:spcPct val="150000"/>
              </a:lnSpc>
              <a:defRPr>
                <a:solidFill>
                  <a:srgbClr val="FFFFFF"/>
                </a:solidFill>
              </a:defRPr>
            </a:pPr>
            <a:r>
              <a:rPr lang="en-US" altLang="zh-CN" b="1" dirty="0">
                <a:solidFill>
                  <a:schemeClr val="bg1"/>
                </a:solidFill>
              </a:rPr>
              <a:t>NTP</a:t>
            </a:r>
            <a:endParaRPr lang="en-US" b="1" dirty="0">
              <a:solidFill>
                <a:schemeClr val="bg1"/>
              </a:solidFill>
            </a:endParaRPr>
          </a:p>
          <a:p>
            <a:pPr>
              <a:lnSpc>
                <a:spcPct val="150000"/>
              </a:lnSpc>
              <a:defRPr>
                <a:solidFill>
                  <a:srgbClr val="FFFFFF"/>
                </a:solidFill>
              </a:defRPr>
            </a:pPr>
            <a:r>
              <a:rPr lang="en-US" altLang="zh-CN" b="1" dirty="0">
                <a:solidFill>
                  <a:schemeClr val="bg1"/>
                </a:solidFill>
              </a:rPr>
              <a:t>DNS</a:t>
            </a:r>
            <a:endParaRPr lang="en-US" b="1" dirty="0">
              <a:solidFill>
                <a:schemeClr val="bg1"/>
              </a:solidFill>
            </a:endParaRPr>
          </a:p>
          <a:p>
            <a:pPr>
              <a:lnSpc>
                <a:spcPct val="150000"/>
              </a:lnSpc>
              <a:defRPr>
                <a:solidFill>
                  <a:srgbClr val="FFFFFF"/>
                </a:solidFill>
              </a:defRPr>
            </a:pPr>
            <a:r>
              <a:rPr lang="en-US" b="1" dirty="0">
                <a:solidFill>
                  <a:schemeClr val="bg1"/>
                </a:solidFill>
              </a:rPr>
              <a:t>GRE </a:t>
            </a:r>
            <a:endParaRPr b="1" dirty="0">
              <a:solidFill>
                <a:schemeClr val="bg1"/>
              </a:solidFill>
            </a:endParaRPr>
          </a:p>
        </p:txBody>
      </p:sp>
      <p:pic>
        <p:nvPicPr>
          <p:cNvPr id="267" name="图像" descr="图像"/>
          <p:cNvPicPr>
            <a:picLocks noChangeAspect="1"/>
          </p:cNvPicPr>
          <p:nvPr/>
        </p:nvPicPr>
        <p:blipFill>
          <a:blip r:embed="rId3"/>
          <a:stretch>
            <a:fillRect/>
          </a:stretch>
        </p:blipFill>
        <p:spPr>
          <a:xfrm>
            <a:off x="3185431" y="3192225"/>
            <a:ext cx="660328" cy="660328"/>
          </a:xfrm>
          <a:prstGeom prst="rect">
            <a:avLst/>
          </a:prstGeom>
          <a:ln w="12700">
            <a:miter lim="400000"/>
          </a:ln>
        </p:spPr>
      </p:pic>
      <p:pic>
        <p:nvPicPr>
          <p:cNvPr id="268" name="图像" descr="图像"/>
          <p:cNvPicPr>
            <a:picLocks noChangeAspect="1"/>
          </p:cNvPicPr>
          <p:nvPr/>
        </p:nvPicPr>
        <p:blipFill>
          <a:blip r:embed="rId4"/>
          <a:stretch>
            <a:fillRect/>
          </a:stretch>
        </p:blipFill>
        <p:spPr>
          <a:xfrm>
            <a:off x="2992783" y="4303073"/>
            <a:ext cx="1990743" cy="533317"/>
          </a:xfrm>
          <a:prstGeom prst="rect">
            <a:avLst/>
          </a:prstGeom>
          <a:ln w="12700">
            <a:miter lim="400000"/>
          </a:ln>
        </p:spPr>
      </p:pic>
      <p:pic>
        <p:nvPicPr>
          <p:cNvPr id="269" name="图像" descr="图像"/>
          <p:cNvPicPr>
            <a:picLocks noChangeAspect="1"/>
          </p:cNvPicPr>
          <p:nvPr/>
        </p:nvPicPr>
        <p:blipFill>
          <a:blip r:embed="rId5"/>
          <a:srcRect l="64396" b="98717"/>
          <a:stretch>
            <a:fillRect/>
          </a:stretch>
        </p:blipFill>
        <p:spPr>
          <a:xfrm>
            <a:off x="7653536" y="5106491"/>
            <a:ext cx="730251" cy="12701"/>
          </a:xfrm>
          <a:prstGeom prst="rect">
            <a:avLst/>
          </a:prstGeom>
          <a:ln w="12700">
            <a:miter lim="400000"/>
          </a:ln>
        </p:spPr>
      </p:pic>
      <p:pic>
        <p:nvPicPr>
          <p:cNvPr id="270" name="图像" descr="图像"/>
          <p:cNvPicPr>
            <a:picLocks noChangeAspect="1"/>
          </p:cNvPicPr>
          <p:nvPr/>
        </p:nvPicPr>
        <p:blipFill>
          <a:blip r:embed="rId6"/>
          <a:stretch>
            <a:fillRect/>
          </a:stretch>
        </p:blipFill>
        <p:spPr>
          <a:xfrm>
            <a:off x="6256494" y="2942533"/>
            <a:ext cx="1012803" cy="758625"/>
          </a:xfrm>
          <a:prstGeom prst="rect">
            <a:avLst/>
          </a:prstGeom>
          <a:ln w="12700">
            <a:miter lim="400000"/>
          </a:ln>
        </p:spPr>
      </p:pic>
      <p:pic>
        <p:nvPicPr>
          <p:cNvPr id="271" name="图像" descr="图像"/>
          <p:cNvPicPr>
            <a:picLocks noChangeAspect="1"/>
          </p:cNvPicPr>
          <p:nvPr/>
        </p:nvPicPr>
        <p:blipFill>
          <a:blip r:embed="rId7"/>
          <a:stretch>
            <a:fillRect/>
          </a:stretch>
        </p:blipFill>
        <p:spPr>
          <a:xfrm>
            <a:off x="6444810" y="3947926"/>
            <a:ext cx="938014" cy="938014"/>
          </a:xfrm>
          <a:prstGeom prst="rect">
            <a:avLst/>
          </a:prstGeom>
          <a:ln w="12700">
            <a:miter lim="400000"/>
          </a:ln>
        </p:spPr>
      </p:pic>
      <p:pic>
        <p:nvPicPr>
          <p:cNvPr id="272" name="图像" descr="图像"/>
          <p:cNvPicPr>
            <a:picLocks noChangeAspect="1"/>
          </p:cNvPicPr>
          <p:nvPr/>
        </p:nvPicPr>
        <p:blipFill>
          <a:blip r:embed="rId8"/>
          <a:stretch>
            <a:fillRect/>
          </a:stretch>
        </p:blipFill>
        <p:spPr>
          <a:xfrm>
            <a:off x="4520673" y="2091310"/>
            <a:ext cx="1008016" cy="729284"/>
          </a:xfrm>
          <a:prstGeom prst="rect">
            <a:avLst/>
          </a:prstGeom>
          <a:ln w="12700">
            <a:miter lim="400000"/>
          </a:ln>
        </p:spPr>
      </p:pic>
      <p:pic>
        <p:nvPicPr>
          <p:cNvPr id="273" name="图像" descr="图像"/>
          <p:cNvPicPr>
            <a:picLocks noChangeAspect="1"/>
          </p:cNvPicPr>
          <p:nvPr/>
        </p:nvPicPr>
        <p:blipFill>
          <a:blip r:embed="rId9"/>
          <a:stretch>
            <a:fillRect/>
          </a:stretch>
        </p:blipFill>
        <p:spPr>
          <a:xfrm>
            <a:off x="5179673" y="3789150"/>
            <a:ext cx="1097016" cy="729284"/>
          </a:xfrm>
          <a:prstGeom prst="rect">
            <a:avLst/>
          </a:prstGeom>
          <a:ln w="12700">
            <a:miter lim="400000"/>
          </a:ln>
        </p:spPr>
      </p:pic>
      <p:pic>
        <p:nvPicPr>
          <p:cNvPr id="274" name="图像" descr="图像"/>
          <p:cNvPicPr>
            <a:picLocks noChangeAspect="1"/>
          </p:cNvPicPr>
          <p:nvPr/>
        </p:nvPicPr>
        <p:blipFill>
          <a:blip r:embed="rId10"/>
          <a:stretch>
            <a:fillRect/>
          </a:stretch>
        </p:blipFill>
        <p:spPr>
          <a:xfrm>
            <a:off x="2943746" y="2070986"/>
            <a:ext cx="1364304" cy="936386"/>
          </a:xfrm>
          <a:prstGeom prst="rect">
            <a:avLst/>
          </a:prstGeom>
          <a:ln w="12700">
            <a:miter lim="400000"/>
          </a:ln>
        </p:spPr>
      </p:pic>
      <p:pic>
        <p:nvPicPr>
          <p:cNvPr id="275" name="图像" descr="图像"/>
          <p:cNvPicPr>
            <a:picLocks noChangeAspect="1"/>
          </p:cNvPicPr>
          <p:nvPr/>
        </p:nvPicPr>
        <p:blipFill>
          <a:blip r:embed="rId11"/>
          <a:stretch>
            <a:fillRect/>
          </a:stretch>
        </p:blipFill>
        <p:spPr>
          <a:xfrm>
            <a:off x="5911638" y="2057362"/>
            <a:ext cx="1497141" cy="797179"/>
          </a:xfrm>
          <a:prstGeom prst="rect">
            <a:avLst/>
          </a:prstGeom>
          <a:ln w="12700">
            <a:miter lim="400000"/>
          </a:ln>
        </p:spPr>
      </p:pic>
      <p:pic>
        <p:nvPicPr>
          <p:cNvPr id="276" name="图像" descr="图像"/>
          <p:cNvPicPr>
            <a:picLocks noChangeAspect="1"/>
          </p:cNvPicPr>
          <p:nvPr/>
        </p:nvPicPr>
        <p:blipFill>
          <a:blip r:embed="rId12"/>
          <a:stretch>
            <a:fillRect/>
          </a:stretch>
        </p:blipFill>
        <p:spPr>
          <a:xfrm>
            <a:off x="4026079" y="3144529"/>
            <a:ext cx="1153595" cy="834609"/>
          </a:xfrm>
          <a:prstGeom prst="rect">
            <a:avLst/>
          </a:prstGeom>
          <a:ln w="12700">
            <a:miter lim="400000"/>
          </a:ln>
        </p:spPr>
      </p:pic>
      <p:sp>
        <p:nvSpPr>
          <p:cNvPr id="277" name="矩形"/>
          <p:cNvSpPr/>
          <p:nvPr/>
        </p:nvSpPr>
        <p:spPr>
          <a:xfrm>
            <a:off x="2874789" y="1955800"/>
            <a:ext cx="4675362" cy="2993681"/>
          </a:xfrm>
          <a:prstGeom prst="rect">
            <a:avLst/>
          </a:prstGeom>
          <a:ln w="50800">
            <a:solidFill>
              <a:srgbClr val="CE6767"/>
            </a:solidFill>
            <a:prstDash val="sysDot"/>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 name="anonymous_99618">
            <a:extLst>
              <a:ext uri="{FF2B5EF4-FFF2-40B4-BE49-F238E27FC236}">
                <a16:creationId xmlns:a16="http://schemas.microsoft.com/office/drawing/2014/main" id="{CF649890-BF4F-4704-966D-3FB34F20DE6E}"/>
              </a:ext>
            </a:extLst>
          </p:cNvPr>
          <p:cNvSpPr/>
          <p:nvPr/>
        </p:nvSpPr>
        <p:spPr>
          <a:xfrm>
            <a:off x="1044928" y="3197808"/>
            <a:ext cx="556399" cy="606297"/>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200K IoT devices">
            <a:extLst>
              <a:ext uri="{FF2B5EF4-FFF2-40B4-BE49-F238E27FC236}">
                <a16:creationId xmlns:a16="http://schemas.microsoft.com/office/drawing/2014/main" id="{6702350D-123F-4DA9-A1FC-FA5489CE44F9}"/>
              </a:ext>
            </a:extLst>
          </p:cNvPr>
          <p:cNvSpPr txBox="1"/>
          <p:nvPr/>
        </p:nvSpPr>
        <p:spPr>
          <a:xfrm>
            <a:off x="5139179" y="5078452"/>
            <a:ext cx="1173398" cy="32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3500" b="0">
                <a:solidFill>
                  <a:srgbClr val="5E5E5E"/>
                </a:solidFill>
              </a:defRPr>
            </a:lvl1pPr>
          </a:lstStyle>
          <a:p>
            <a:r>
              <a:rPr lang="zh-CN" altLang="en-US" sz="1750" b="1" dirty="0"/>
              <a:t>物联网设备</a:t>
            </a:r>
            <a:endParaRPr sz="1750" b="1" dirty="0"/>
          </a:p>
        </p:txBody>
      </p:sp>
      <p:pic>
        <p:nvPicPr>
          <p:cNvPr id="26" name="图片 25">
            <a:extLst>
              <a:ext uri="{FF2B5EF4-FFF2-40B4-BE49-F238E27FC236}">
                <a16:creationId xmlns:a16="http://schemas.microsoft.com/office/drawing/2014/main" id="{90F91ECB-1BA8-4B0F-8364-A8A14147DFC6}"/>
              </a:ext>
            </a:extLst>
          </p:cNvPr>
          <p:cNvPicPr>
            <a:picLocks noChangeAspect="1"/>
          </p:cNvPicPr>
          <p:nvPr/>
        </p:nvPicPr>
        <p:blipFill>
          <a:blip r:embed="rId13"/>
          <a:stretch>
            <a:fillRect/>
          </a:stretch>
        </p:blipFill>
        <p:spPr>
          <a:xfrm>
            <a:off x="9755758" y="2710372"/>
            <a:ext cx="1121402" cy="1121402"/>
          </a:xfrm>
          <a:prstGeom prst="rect">
            <a:avLst/>
          </a:prstGeom>
        </p:spPr>
      </p:pic>
      <p:pic>
        <p:nvPicPr>
          <p:cNvPr id="27" name="图片 26">
            <a:extLst>
              <a:ext uri="{FF2B5EF4-FFF2-40B4-BE49-F238E27FC236}">
                <a16:creationId xmlns:a16="http://schemas.microsoft.com/office/drawing/2014/main" id="{27832E6C-4F21-47DA-B1AC-C8610A40445D}"/>
              </a:ext>
            </a:extLst>
          </p:cNvPr>
          <p:cNvPicPr>
            <a:picLocks noChangeAspect="1"/>
          </p:cNvPicPr>
          <p:nvPr/>
        </p:nvPicPr>
        <p:blipFill rotWithShape="1">
          <a:blip r:embed="rId14"/>
          <a:srcRect l="12077" t="6786" r="8051" b="8214"/>
          <a:stretch/>
        </p:blipFill>
        <p:spPr>
          <a:xfrm>
            <a:off x="10086761" y="3104605"/>
            <a:ext cx="459395" cy="506185"/>
          </a:xfrm>
          <a:prstGeom prst="rect">
            <a:avLst/>
          </a:prstGeom>
        </p:spPr>
      </p:pic>
      <p:sp>
        <p:nvSpPr>
          <p:cNvPr id="28" name="灯片编号占位符 3">
            <a:extLst>
              <a:ext uri="{FF2B5EF4-FFF2-40B4-BE49-F238E27FC236}">
                <a16:creationId xmlns:a16="http://schemas.microsoft.com/office/drawing/2014/main" id="{443FBA54-C117-497C-898D-AD1997B5BB7B}"/>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40</a:t>
            </a:fld>
            <a:endParaRPr kumimoji="1" lang="zh-CN" altLang="en-US" dirty="0"/>
          </a:p>
        </p:txBody>
      </p:sp>
      <p:sp>
        <p:nvSpPr>
          <p:cNvPr id="30" name="文本框 29">
            <a:extLst>
              <a:ext uri="{FF2B5EF4-FFF2-40B4-BE49-F238E27FC236}">
                <a16:creationId xmlns:a16="http://schemas.microsoft.com/office/drawing/2014/main" id="{FE22AAE8-5B17-41F1-90B3-5FEDD8916975}"/>
              </a:ext>
            </a:extLst>
          </p:cNvPr>
          <p:cNvSpPr txBox="1"/>
          <p:nvPr/>
        </p:nvSpPr>
        <p:spPr>
          <a:xfrm>
            <a:off x="798440" y="3892097"/>
            <a:ext cx="6094638" cy="369332"/>
          </a:xfrm>
          <a:prstGeom prst="rect">
            <a:avLst/>
          </a:prstGeom>
          <a:noFill/>
        </p:spPr>
        <p:txBody>
          <a:bodyPr wrap="square">
            <a:spAutoFit/>
          </a:bodyPr>
          <a:lstStyle/>
          <a:p>
            <a:r>
              <a:rPr kumimoji="1" lang="zh-CN" altLang="en-US" dirty="0"/>
              <a:t>攻击者</a:t>
            </a:r>
            <a:endParaRPr lang="zh-CN" altLang="en-US" dirty="0"/>
          </a:p>
        </p:txBody>
      </p:sp>
      <p:sp>
        <p:nvSpPr>
          <p:cNvPr id="31" name="文本框 30">
            <a:extLst>
              <a:ext uri="{FF2B5EF4-FFF2-40B4-BE49-F238E27FC236}">
                <a16:creationId xmlns:a16="http://schemas.microsoft.com/office/drawing/2014/main" id="{4B9C6879-225B-4ADD-8ED3-6D319961FB28}"/>
              </a:ext>
            </a:extLst>
          </p:cNvPr>
          <p:cNvSpPr txBox="1"/>
          <p:nvPr/>
        </p:nvSpPr>
        <p:spPr>
          <a:xfrm>
            <a:off x="9755757" y="4017653"/>
            <a:ext cx="1197087" cy="369332"/>
          </a:xfrm>
          <a:prstGeom prst="rect">
            <a:avLst/>
          </a:prstGeom>
          <a:noFill/>
        </p:spPr>
        <p:txBody>
          <a:bodyPr wrap="square">
            <a:spAutoFit/>
          </a:bodyPr>
          <a:lstStyle/>
          <a:p>
            <a:r>
              <a:rPr kumimoji="1" lang="zh-CN" altLang="en-US" dirty="0"/>
              <a:t>目标主机</a:t>
            </a:r>
            <a:endParaRPr lang="zh-CN" altLang="en-US" dirty="0"/>
          </a:p>
        </p:txBody>
      </p:sp>
      <p:sp>
        <p:nvSpPr>
          <p:cNvPr id="32" name="日期占位符 9">
            <a:extLst>
              <a:ext uri="{FF2B5EF4-FFF2-40B4-BE49-F238E27FC236}">
                <a16:creationId xmlns:a16="http://schemas.microsoft.com/office/drawing/2014/main" id="{0BEE232C-6CB9-4DE1-91B8-D0041D7CBC5D}"/>
              </a:ext>
            </a:extLst>
          </p:cNvPr>
          <p:cNvSpPr>
            <a:spLocks noGrp="1"/>
          </p:cNvSpPr>
          <p:nvPr>
            <p:ph type="dt" sz="half" idx="10"/>
          </p:nvPr>
        </p:nvSpPr>
        <p:spPr>
          <a:xfrm>
            <a:off x="229727" y="6489303"/>
            <a:ext cx="2743200" cy="365125"/>
          </a:xfrm>
        </p:spPr>
        <p:txBody>
          <a:bodyPr/>
          <a:lstStyle/>
          <a:p>
            <a:r>
              <a:rPr kumimoji="1" lang="en-US" altLang="zh-CN" dirty="0"/>
              <a:t>8.2.4  </a:t>
            </a:r>
            <a:r>
              <a:rPr kumimoji="1" lang="en-US" altLang="zh-CN" dirty="0" err="1"/>
              <a:t>DDos</a:t>
            </a:r>
            <a:r>
              <a:rPr kumimoji="1" lang="zh-CN" altLang="en-US" dirty="0"/>
              <a:t>攻击</a:t>
            </a:r>
          </a:p>
        </p:txBody>
      </p:sp>
    </p:spTree>
    <p:extLst>
      <p:ext uri="{BB962C8B-B14F-4D97-AF65-F5344CB8AC3E}">
        <p14:creationId xmlns:p14="http://schemas.microsoft.com/office/powerpoint/2010/main" val="1365341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he Mirai Malware"/>
          <p:cNvSpPr txBox="1">
            <a:spLocks noGrp="1"/>
          </p:cNvSpPr>
          <p:nvPr>
            <p:ph type="title"/>
          </p:nvPr>
        </p:nvSpPr>
        <p:spPr>
          <a:prstGeom prst="rect">
            <a:avLst/>
          </a:prstGeom>
        </p:spPr>
        <p:txBody>
          <a:bodyPr anchor="ctr">
            <a:normAutofit/>
          </a:bodyPr>
          <a:lstStyle>
            <a:lvl1pPr algn="l">
              <a:defRPr sz="7000"/>
            </a:lvl1pPr>
          </a:lstStyle>
          <a:p>
            <a:r>
              <a:rPr lang="en-US" altLang="zh-CN" sz="4000" dirty="0" err="1"/>
              <a:t>Mirai</a:t>
            </a:r>
            <a:r>
              <a:rPr lang="zh-CN" altLang="en-US" sz="4000" dirty="0"/>
              <a:t>僵尸网络</a:t>
            </a:r>
            <a:endParaRPr sz="4000" dirty="0"/>
          </a:p>
        </p:txBody>
      </p:sp>
      <p:sp>
        <p:nvSpPr>
          <p:cNvPr id="2" name="内容占位符 1">
            <a:extLst>
              <a:ext uri="{FF2B5EF4-FFF2-40B4-BE49-F238E27FC236}">
                <a16:creationId xmlns:a16="http://schemas.microsoft.com/office/drawing/2014/main" id="{5247B88E-6B98-BB42-8513-ABBF9FADF8E6}"/>
              </a:ext>
            </a:extLst>
          </p:cNvPr>
          <p:cNvSpPr>
            <a:spLocks noGrp="1"/>
          </p:cNvSpPr>
          <p:nvPr>
            <p:ph idx="1"/>
          </p:nvPr>
        </p:nvSpPr>
        <p:spPr>
          <a:xfrm>
            <a:off x="838201" y="1510758"/>
            <a:ext cx="5902842" cy="4586694"/>
          </a:xfrm>
        </p:spPr>
        <p:txBody>
          <a:bodyPr vert="horz" lIns="91440" tIns="45720" rIns="91440" bIns="45720" rtlCol="0">
            <a:normAutofit/>
          </a:bodyPr>
          <a:lstStyle/>
          <a:p>
            <a:r>
              <a:rPr lang="zh-CN" altLang="en-US" dirty="0"/>
              <a:t>由主僵尸机器控制</a:t>
            </a:r>
            <a:endParaRPr lang="en-US" altLang="zh-CN" dirty="0"/>
          </a:p>
          <a:p>
            <a:pPr lvl="1"/>
            <a:r>
              <a:rPr lang="zh-CN" altLang="en-US" dirty="0"/>
              <a:t>扫描</a:t>
            </a:r>
            <a:r>
              <a:rPr lang="en" altLang="zh-CN" dirty="0"/>
              <a:t> </a:t>
            </a:r>
          </a:p>
          <a:p>
            <a:pPr lvl="1"/>
            <a:r>
              <a:rPr lang="zh-CN" altLang="en-US" dirty="0"/>
              <a:t>攻击</a:t>
            </a:r>
            <a:endParaRPr lang="en" altLang="zh-CN" dirty="0"/>
          </a:p>
          <a:p>
            <a:endParaRPr lang="en" altLang="zh-CN" dirty="0"/>
          </a:p>
          <a:p>
            <a:r>
              <a:rPr lang="zh-CN" altLang="en-US" dirty="0"/>
              <a:t>攻击流程</a:t>
            </a:r>
            <a:r>
              <a:rPr lang="en" altLang="zh-CN" dirty="0"/>
              <a:t>:</a:t>
            </a:r>
          </a:p>
          <a:p>
            <a:pPr lvl="1"/>
            <a:r>
              <a:rPr lang="zh-CN" altLang="en-US" dirty="0"/>
              <a:t>利用</a:t>
            </a:r>
            <a:r>
              <a:rPr lang="en-US" altLang="zh-CN" dirty="0"/>
              <a:t>Bots</a:t>
            </a:r>
            <a:r>
              <a:rPr lang="zh-CN" altLang="en-US" dirty="0"/>
              <a:t>快速扫描</a:t>
            </a:r>
            <a:endParaRPr lang="en" altLang="zh-CN" dirty="0"/>
          </a:p>
          <a:p>
            <a:pPr lvl="1"/>
            <a:r>
              <a:rPr lang="zh-CN" altLang="en-US" dirty="0"/>
              <a:t>确定受害者和它的</a:t>
            </a:r>
            <a:r>
              <a:rPr lang="en" altLang="zh-CN" dirty="0"/>
              <a:t>IP(s)</a:t>
            </a:r>
          </a:p>
          <a:p>
            <a:pPr lvl="1"/>
            <a:r>
              <a:rPr lang="zh-CN" altLang="en-US" dirty="0"/>
              <a:t>开展</a:t>
            </a:r>
            <a:r>
              <a:rPr lang="en" altLang="zh-CN" dirty="0"/>
              <a:t>GRE, DNS, TCP</a:t>
            </a:r>
            <a:r>
              <a:rPr lang="zh-CN" altLang="en-US" dirty="0"/>
              <a:t>等攻击</a:t>
            </a:r>
            <a:endParaRPr lang="en" altLang="zh-CN" dirty="0"/>
          </a:p>
          <a:p>
            <a:pPr lvl="1"/>
            <a:r>
              <a:rPr lang="zh-CN" altLang="en-US" dirty="0"/>
              <a:t>持续攻击（不断重复以上过程）</a:t>
            </a:r>
            <a:endParaRPr lang="en" altLang="zh-CN" dirty="0"/>
          </a:p>
          <a:p>
            <a:endParaRPr lang="zh-CN" altLang="en-US" dirty="0"/>
          </a:p>
        </p:txBody>
      </p:sp>
      <p:pic>
        <p:nvPicPr>
          <p:cNvPr id="282" name="state_machine_v2.pdf" descr="state_machine_v2.pdf"/>
          <p:cNvPicPr>
            <a:picLocks noChangeAspect="1"/>
          </p:cNvPicPr>
          <p:nvPr/>
        </p:nvPicPr>
        <p:blipFill>
          <a:blip r:embed="rId3"/>
          <a:stretch>
            <a:fillRect/>
          </a:stretch>
        </p:blipFill>
        <p:spPr>
          <a:xfrm rot="17999">
            <a:off x="6549772" y="1258909"/>
            <a:ext cx="5628336" cy="5321577"/>
          </a:xfrm>
          <a:prstGeom prst="rect">
            <a:avLst/>
          </a:prstGeom>
          <a:ln w="12700">
            <a:miter lim="400000"/>
          </a:ln>
        </p:spPr>
      </p:pic>
      <p:sp>
        <p:nvSpPr>
          <p:cNvPr id="283" name="Bot master will issue commands to scan  or start an attack…"/>
          <p:cNvSpPr txBox="1"/>
          <p:nvPr/>
        </p:nvSpPr>
        <p:spPr>
          <a:xfrm>
            <a:off x="244710" y="2857645"/>
            <a:ext cx="4896196"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spcBef>
                <a:spcPts val="1050"/>
              </a:spcBef>
              <a:defRPr sz="3200" b="0"/>
            </a:pPr>
            <a:endParaRPr sz="1600" dirty="0"/>
          </a:p>
        </p:txBody>
      </p:sp>
      <p:sp>
        <p:nvSpPr>
          <p:cNvPr id="7" name="文本框 6">
            <a:extLst>
              <a:ext uri="{FF2B5EF4-FFF2-40B4-BE49-F238E27FC236}">
                <a16:creationId xmlns:a16="http://schemas.microsoft.com/office/drawing/2014/main" id="{EB6E333B-3A6F-4F23-8711-709E65336A29}"/>
              </a:ext>
            </a:extLst>
          </p:cNvPr>
          <p:cNvSpPr txBox="1"/>
          <p:nvPr/>
        </p:nvSpPr>
        <p:spPr>
          <a:xfrm>
            <a:off x="3198068" y="6567050"/>
            <a:ext cx="6097554" cy="276999"/>
          </a:xfrm>
          <a:prstGeom prst="rect">
            <a:avLst/>
          </a:prstGeom>
        </p:spPr>
        <p:txBody>
          <a:bodyPr vert="horz" lIns="91440" tIns="45720" rIns="91440" bIns="45720" rtlCol="0" anchor="ctr"/>
          <a:lstStyle>
            <a:defPPr>
              <a:defRPr lang="zh-CN"/>
            </a:defPPr>
            <a:lvl1pPr>
              <a:defRPr kumimoji="1" sz="1200">
                <a:solidFill>
                  <a:schemeClr val="tx1">
                    <a:tint val="75000"/>
                  </a:schemeClr>
                </a:solidFill>
                <a:latin typeface="Microsoft YaHei" panose="020B0503020204020204" pitchFamily="34" charset="-122"/>
                <a:ea typeface="Microsoft YaHei" panose="020B0503020204020204" pitchFamily="34" charset="-122"/>
              </a:defRPr>
            </a:lvl1pPr>
          </a:lstStyle>
          <a:p>
            <a:r>
              <a:rPr lang="zh-CN" altLang="en-US" dirty="0"/>
              <a:t>引自：https://blog.csdn.net/zheng_zmy/article/details/106769690</a:t>
            </a:r>
          </a:p>
        </p:txBody>
      </p:sp>
      <p:sp>
        <p:nvSpPr>
          <p:cNvPr id="8" name="灯片编号占位符 3">
            <a:extLst>
              <a:ext uri="{FF2B5EF4-FFF2-40B4-BE49-F238E27FC236}">
                <a16:creationId xmlns:a16="http://schemas.microsoft.com/office/drawing/2014/main" id="{93961FBF-0B61-417A-A3F6-371A7ADB3E86}"/>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41</a:t>
            </a:fld>
            <a:endParaRPr kumimoji="1" lang="zh-CN" altLang="en-US" dirty="0"/>
          </a:p>
        </p:txBody>
      </p:sp>
      <p:sp>
        <p:nvSpPr>
          <p:cNvPr id="10" name="日期占位符 9">
            <a:extLst>
              <a:ext uri="{FF2B5EF4-FFF2-40B4-BE49-F238E27FC236}">
                <a16:creationId xmlns:a16="http://schemas.microsoft.com/office/drawing/2014/main" id="{EFB13B0F-C078-482E-850D-80DA7F37F14C}"/>
              </a:ext>
            </a:extLst>
          </p:cNvPr>
          <p:cNvSpPr>
            <a:spLocks noGrp="1"/>
          </p:cNvSpPr>
          <p:nvPr>
            <p:ph type="dt" sz="half" idx="10"/>
          </p:nvPr>
        </p:nvSpPr>
        <p:spPr>
          <a:xfrm>
            <a:off x="244710" y="6489303"/>
            <a:ext cx="2743200" cy="365125"/>
          </a:xfrm>
        </p:spPr>
        <p:txBody>
          <a:bodyPr/>
          <a:lstStyle/>
          <a:p>
            <a:r>
              <a:rPr kumimoji="1" lang="en-US" altLang="zh-CN" dirty="0"/>
              <a:t>8.2.4  </a:t>
            </a:r>
            <a:r>
              <a:rPr kumimoji="1" lang="en-US" altLang="zh-CN" dirty="0" err="1"/>
              <a:t>DDos</a:t>
            </a:r>
            <a:r>
              <a:rPr kumimoji="1" lang="zh-CN" altLang="en-US" dirty="0"/>
              <a:t>攻击</a:t>
            </a:r>
          </a:p>
        </p:txBody>
      </p:sp>
    </p:spTree>
    <p:extLst>
      <p:ext uri="{BB962C8B-B14F-4D97-AF65-F5344CB8AC3E}">
        <p14:creationId xmlns:p14="http://schemas.microsoft.com/office/powerpoint/2010/main" val="370437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hat made Mirai Successful?"/>
          <p:cNvSpPr txBox="1">
            <a:spLocks noGrp="1"/>
          </p:cNvSpPr>
          <p:nvPr>
            <p:ph type="title"/>
          </p:nvPr>
        </p:nvSpPr>
        <p:spPr>
          <a:prstGeom prst="rect">
            <a:avLst/>
          </a:prstGeom>
        </p:spPr>
        <p:txBody>
          <a:bodyPr anchor="ctr">
            <a:normAutofit/>
          </a:bodyPr>
          <a:lstStyle>
            <a:lvl1pPr algn="l">
              <a:defRPr sz="7000"/>
            </a:lvl1pPr>
          </a:lstStyle>
          <a:p>
            <a:r>
              <a:rPr lang="zh-CN" altLang="en-US" sz="4000" dirty="0"/>
              <a:t>延伸阅读 </a:t>
            </a:r>
            <a:r>
              <a:rPr lang="en-US" altLang="zh-CN" sz="4000" dirty="0"/>
              <a:t>– </a:t>
            </a:r>
            <a:r>
              <a:rPr sz="4000" dirty="0" err="1"/>
              <a:t>Mirai</a:t>
            </a:r>
            <a:r>
              <a:rPr lang="en-US" sz="4000" dirty="0"/>
              <a:t> </a:t>
            </a:r>
            <a:r>
              <a:rPr lang="zh-CN" altLang="en-US" sz="4000" dirty="0"/>
              <a:t>成功所在</a:t>
            </a:r>
            <a:endParaRPr sz="4000" dirty="0"/>
          </a:p>
        </p:txBody>
      </p:sp>
      <p:sp>
        <p:nvSpPr>
          <p:cNvPr id="2" name="内容占位符 1">
            <a:extLst>
              <a:ext uri="{FF2B5EF4-FFF2-40B4-BE49-F238E27FC236}">
                <a16:creationId xmlns:a16="http://schemas.microsoft.com/office/drawing/2014/main" id="{93F220FC-14F0-F746-B0E6-CC72CB5FCE99}"/>
              </a:ext>
            </a:extLst>
          </p:cNvPr>
          <p:cNvSpPr>
            <a:spLocks noGrp="1"/>
          </p:cNvSpPr>
          <p:nvPr>
            <p:ph idx="1"/>
          </p:nvPr>
        </p:nvSpPr>
        <p:spPr>
          <a:xfrm>
            <a:off x="838199" y="1510757"/>
            <a:ext cx="8255764" cy="4908515"/>
          </a:xfrm>
        </p:spPr>
        <p:txBody>
          <a:bodyPr>
            <a:normAutofit/>
          </a:bodyPr>
          <a:lstStyle/>
          <a:p>
            <a:pPr>
              <a:spcBef>
                <a:spcPts val="1050"/>
              </a:spcBef>
              <a:defRPr sz="4500" b="0"/>
            </a:pPr>
            <a:r>
              <a:rPr lang="en" altLang="zh-CN" sz="3000" dirty="0"/>
              <a:t>Mirai </a:t>
            </a:r>
            <a:r>
              <a:rPr lang="zh-CN" altLang="en-US" sz="3000" dirty="0"/>
              <a:t>代码</a:t>
            </a:r>
            <a:endParaRPr lang="en-US" altLang="zh-CN" sz="3000" dirty="0"/>
          </a:p>
          <a:p>
            <a:pPr lvl="1">
              <a:spcBef>
                <a:spcPts val="1050"/>
              </a:spcBef>
              <a:defRPr sz="4500" b="0"/>
            </a:pPr>
            <a:r>
              <a:rPr lang="zh-CN" altLang="en-US" sz="2600" dirty="0"/>
              <a:t>制作粗劣</a:t>
            </a:r>
            <a:endParaRPr lang="en-US" altLang="zh-CN" sz="2600" dirty="0"/>
          </a:p>
          <a:p>
            <a:pPr lvl="1">
              <a:spcBef>
                <a:spcPts val="1050"/>
              </a:spcBef>
              <a:defRPr sz="4500" b="0"/>
            </a:pPr>
            <a:r>
              <a:rPr lang="zh-CN" altLang="en-US" sz="2600" dirty="0"/>
              <a:t>没有使用新技术和复杂手段</a:t>
            </a:r>
            <a:endParaRPr lang="en" altLang="zh-CN" sz="2600" dirty="0"/>
          </a:p>
          <a:p>
            <a:pPr>
              <a:spcBef>
                <a:spcPts val="150"/>
              </a:spcBef>
              <a:defRPr sz="3500" b="0"/>
            </a:pPr>
            <a:endParaRPr lang="en" altLang="zh-CN" sz="2000" dirty="0"/>
          </a:p>
          <a:p>
            <a:pPr>
              <a:spcBef>
                <a:spcPts val="1050"/>
              </a:spcBef>
              <a:defRPr sz="4500" b="0"/>
            </a:pPr>
            <a:r>
              <a:rPr lang="en" altLang="zh-CN" sz="3000" dirty="0"/>
              <a:t>Mirai </a:t>
            </a:r>
            <a:r>
              <a:rPr lang="zh-CN" altLang="en-US" sz="3000" dirty="0"/>
              <a:t>成功的原因</a:t>
            </a:r>
            <a:endParaRPr lang="en" altLang="zh-CN" sz="3000" dirty="0"/>
          </a:p>
          <a:p>
            <a:pPr lvl="1">
              <a:spcBef>
                <a:spcPts val="1050"/>
              </a:spcBef>
              <a:buSzPct val="100000"/>
              <a:defRPr sz="4500" b="0"/>
            </a:pPr>
            <a:r>
              <a:rPr lang="zh-CN" altLang="en-US" sz="2600" dirty="0"/>
              <a:t>物联网安全防御水平低</a:t>
            </a:r>
            <a:endParaRPr lang="en-US" altLang="zh-CN" sz="2600" dirty="0"/>
          </a:p>
          <a:p>
            <a:pPr lvl="1">
              <a:spcBef>
                <a:spcPts val="1050"/>
              </a:spcBef>
              <a:buSzPct val="100000"/>
              <a:defRPr sz="4500" b="0"/>
            </a:pPr>
            <a:r>
              <a:rPr lang="zh-CN" altLang="en-US" sz="2600" dirty="0"/>
              <a:t>针对物联网设备的攻击手段和技术正在快速升级</a:t>
            </a:r>
            <a:endParaRPr lang="en-US" altLang="zh-CN" sz="2600" dirty="0"/>
          </a:p>
          <a:p>
            <a:pPr lvl="1">
              <a:spcBef>
                <a:spcPts val="1050"/>
              </a:spcBef>
              <a:buSzPct val="100000"/>
              <a:defRPr sz="4500" b="0"/>
            </a:pPr>
            <a:r>
              <a:rPr lang="zh-CN" altLang="en-US" sz="2600" dirty="0"/>
              <a:t>针对物联网设备的高级威胁攻击事件在快速上升</a:t>
            </a:r>
          </a:p>
        </p:txBody>
      </p:sp>
      <p:sp>
        <p:nvSpPr>
          <p:cNvPr id="286" name="The Mirai malware is (astoundingly) badly written. It uses no new or complex techniques.…"/>
          <p:cNvSpPr txBox="1"/>
          <p:nvPr/>
        </p:nvSpPr>
        <p:spPr>
          <a:xfrm>
            <a:off x="-42627" y="5592880"/>
            <a:ext cx="6138627" cy="3975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spcBef>
                <a:spcPts val="1050"/>
              </a:spcBef>
              <a:defRPr sz="4500" b="0"/>
            </a:pPr>
            <a:endParaRPr sz="2250" dirty="0"/>
          </a:p>
        </p:txBody>
      </p:sp>
      <p:sp>
        <p:nvSpPr>
          <p:cNvPr id="287" name="云"/>
          <p:cNvSpPr/>
          <p:nvPr/>
        </p:nvSpPr>
        <p:spPr>
          <a:xfrm>
            <a:off x="8052863" y="1610981"/>
            <a:ext cx="3687291" cy="2222169"/>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63500">
            <a:solidFill>
              <a:srgbClr val="B1040E"/>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88" name="箭头"/>
          <p:cNvSpPr/>
          <p:nvPr/>
        </p:nvSpPr>
        <p:spPr>
          <a:xfrm rot="16200000" flipH="1">
            <a:off x="9584853" y="4357698"/>
            <a:ext cx="635001" cy="635001"/>
          </a:xfrm>
          <a:prstGeom prst="rightArrow">
            <a:avLst>
              <a:gd name="adj1" fmla="val 41546"/>
              <a:gd name="adj2" fmla="val 49408"/>
            </a:avLst>
          </a:prstGeom>
          <a:ln w="63500">
            <a:solidFill>
              <a:srgbClr val="92929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89" name="Mirai"/>
          <p:cNvSpPr txBox="1"/>
          <p:nvPr/>
        </p:nvSpPr>
        <p:spPr>
          <a:xfrm>
            <a:off x="9443661" y="5492698"/>
            <a:ext cx="905697" cy="528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200" b="0"/>
            </a:lvl1pPr>
          </a:lstStyle>
          <a:p>
            <a:r>
              <a:rPr sz="3100"/>
              <a:t>Mirai</a:t>
            </a:r>
          </a:p>
        </p:txBody>
      </p:sp>
      <p:sp>
        <p:nvSpPr>
          <p:cNvPr id="290" name="BASHLITE"/>
          <p:cNvSpPr txBox="1"/>
          <p:nvPr/>
        </p:nvSpPr>
        <p:spPr>
          <a:xfrm>
            <a:off x="8465203" y="2526176"/>
            <a:ext cx="1033937" cy="335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700" b="0"/>
            </a:lvl1pPr>
          </a:lstStyle>
          <a:p>
            <a:r>
              <a:rPr sz="1850"/>
              <a:t>BASHLITE</a:t>
            </a:r>
          </a:p>
        </p:txBody>
      </p:sp>
      <p:sp>
        <p:nvSpPr>
          <p:cNvPr id="291" name="LizardStresser"/>
          <p:cNvSpPr txBox="1"/>
          <p:nvPr/>
        </p:nvSpPr>
        <p:spPr>
          <a:xfrm>
            <a:off x="8486894" y="3368805"/>
            <a:ext cx="1452321" cy="335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700" b="0"/>
            </a:lvl1pPr>
          </a:lstStyle>
          <a:p>
            <a:r>
              <a:rPr sz="1850"/>
              <a:t>LizardStresser</a:t>
            </a:r>
          </a:p>
        </p:txBody>
      </p:sp>
      <p:sp>
        <p:nvSpPr>
          <p:cNvPr id="292" name="Gafgyt"/>
          <p:cNvSpPr txBox="1"/>
          <p:nvPr/>
        </p:nvSpPr>
        <p:spPr>
          <a:xfrm>
            <a:off x="10728187" y="3137045"/>
            <a:ext cx="722955" cy="335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700" b="0"/>
            </a:lvl1pPr>
          </a:lstStyle>
          <a:p>
            <a:r>
              <a:rPr sz="1850"/>
              <a:t>Gafgyt</a:t>
            </a:r>
          </a:p>
        </p:txBody>
      </p:sp>
      <p:sp>
        <p:nvSpPr>
          <p:cNvPr id="293" name="Torlus"/>
          <p:cNvSpPr txBox="1"/>
          <p:nvPr/>
        </p:nvSpPr>
        <p:spPr>
          <a:xfrm>
            <a:off x="9706830" y="2950541"/>
            <a:ext cx="671659" cy="335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700" b="0"/>
            </a:lvl1pPr>
          </a:lstStyle>
          <a:p>
            <a:r>
              <a:rPr sz="1850"/>
              <a:t>Torlus</a:t>
            </a:r>
          </a:p>
        </p:txBody>
      </p:sp>
      <p:sp>
        <p:nvSpPr>
          <p:cNvPr id="294" name="Lizkebab"/>
          <p:cNvSpPr txBox="1"/>
          <p:nvPr/>
        </p:nvSpPr>
        <p:spPr>
          <a:xfrm>
            <a:off x="9262403" y="1975396"/>
            <a:ext cx="948978" cy="335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700" b="0"/>
            </a:lvl1pPr>
          </a:lstStyle>
          <a:p>
            <a:r>
              <a:rPr sz="1850"/>
              <a:t>Lizkebab</a:t>
            </a:r>
          </a:p>
        </p:txBody>
      </p:sp>
      <p:sp>
        <p:nvSpPr>
          <p:cNvPr id="295" name="Qbot"/>
          <p:cNvSpPr txBox="1"/>
          <p:nvPr/>
        </p:nvSpPr>
        <p:spPr>
          <a:xfrm>
            <a:off x="10130402" y="2420931"/>
            <a:ext cx="578685" cy="335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700" b="0"/>
            </a:lvl1pPr>
          </a:lstStyle>
          <a:p>
            <a:r>
              <a:rPr sz="1850"/>
              <a:t>Qbot</a:t>
            </a:r>
          </a:p>
        </p:txBody>
      </p:sp>
      <p:sp>
        <p:nvSpPr>
          <p:cNvPr id="14" name="灯片编号占位符 3">
            <a:extLst>
              <a:ext uri="{FF2B5EF4-FFF2-40B4-BE49-F238E27FC236}">
                <a16:creationId xmlns:a16="http://schemas.microsoft.com/office/drawing/2014/main" id="{0751306F-6F4A-4FEC-A17F-C1CC5EF21C58}"/>
              </a:ext>
            </a:extLst>
          </p:cNvPr>
          <p:cNvSpPr>
            <a:spLocks noGrp="1"/>
          </p:cNvSpPr>
          <p:nvPr>
            <p:ph type="sldNum" sz="quarter" idx="12"/>
          </p:nvPr>
        </p:nvSpPr>
        <p:spPr>
          <a:xfrm>
            <a:off x="9448800" y="6504315"/>
            <a:ext cx="2743200" cy="365125"/>
          </a:xfrm>
        </p:spPr>
        <p:txBody>
          <a:bodyPr/>
          <a:lstStyle/>
          <a:p>
            <a:fld id="{8D4D1E41-7A09-AB4A-A4E1-09765ADA2698}" type="slidenum">
              <a:rPr kumimoji="1" lang="zh-CN" altLang="en-US" smtClean="0"/>
              <a:pPr/>
              <a:t>42</a:t>
            </a:fld>
            <a:endParaRPr kumimoji="1" lang="zh-CN" altLang="en-US" dirty="0"/>
          </a:p>
        </p:txBody>
      </p:sp>
      <p:sp>
        <p:nvSpPr>
          <p:cNvPr id="16" name="日期占位符 9">
            <a:extLst>
              <a:ext uri="{FF2B5EF4-FFF2-40B4-BE49-F238E27FC236}">
                <a16:creationId xmlns:a16="http://schemas.microsoft.com/office/drawing/2014/main" id="{79BD8848-D6F5-4272-8208-939DAE415867}"/>
              </a:ext>
            </a:extLst>
          </p:cNvPr>
          <p:cNvSpPr>
            <a:spLocks noGrp="1"/>
          </p:cNvSpPr>
          <p:nvPr>
            <p:ph type="dt" sz="half" idx="10"/>
          </p:nvPr>
        </p:nvSpPr>
        <p:spPr>
          <a:xfrm>
            <a:off x="197963" y="6489303"/>
            <a:ext cx="2743200" cy="365125"/>
          </a:xfrm>
        </p:spPr>
        <p:txBody>
          <a:bodyPr/>
          <a:lstStyle/>
          <a:p>
            <a:r>
              <a:rPr kumimoji="1" lang="en-US" altLang="zh-CN" dirty="0"/>
              <a:t>8.2.4  </a:t>
            </a:r>
            <a:r>
              <a:rPr kumimoji="1" lang="en-US" altLang="zh-CN" dirty="0" err="1"/>
              <a:t>DDos</a:t>
            </a:r>
            <a:r>
              <a:rPr kumimoji="1" lang="zh-CN" altLang="en-US" dirty="0"/>
              <a:t>攻击</a:t>
            </a:r>
          </a:p>
        </p:txBody>
      </p:sp>
    </p:spTree>
    <p:extLst>
      <p:ext uri="{BB962C8B-B14F-4D97-AF65-F5344CB8AC3E}">
        <p14:creationId xmlns:p14="http://schemas.microsoft.com/office/powerpoint/2010/main" val="3345368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9E17F-E155-4FF6-95B8-E28F8E9D1456}"/>
              </a:ext>
            </a:extLst>
          </p:cNvPr>
          <p:cNvSpPr>
            <a:spLocks noGrp="1"/>
          </p:cNvSpPr>
          <p:nvPr>
            <p:ph type="title"/>
          </p:nvPr>
        </p:nvSpPr>
        <p:spPr/>
        <p:txBody>
          <a:bodyPr/>
          <a:lstStyle/>
          <a:p>
            <a:r>
              <a:rPr lang="en-US" altLang="zh-CN" dirty="0"/>
              <a:t>APT</a:t>
            </a:r>
            <a:r>
              <a:rPr lang="zh-CN" altLang="en-US" dirty="0"/>
              <a:t>攻击 </a:t>
            </a:r>
            <a:r>
              <a:rPr lang="en-US" altLang="zh-CN" dirty="0"/>
              <a:t>- </a:t>
            </a:r>
            <a:r>
              <a:rPr lang="zh-CN" altLang="en-US" dirty="0"/>
              <a:t>震网病毒</a:t>
            </a:r>
          </a:p>
        </p:txBody>
      </p:sp>
      <p:sp>
        <p:nvSpPr>
          <p:cNvPr id="3" name="内容占位符 2">
            <a:extLst>
              <a:ext uri="{FF2B5EF4-FFF2-40B4-BE49-F238E27FC236}">
                <a16:creationId xmlns:a16="http://schemas.microsoft.com/office/drawing/2014/main" id="{D7F010C4-EEDD-4A8C-A06A-F4D6DC9F22B1}"/>
              </a:ext>
            </a:extLst>
          </p:cNvPr>
          <p:cNvSpPr>
            <a:spLocks noGrp="1"/>
          </p:cNvSpPr>
          <p:nvPr>
            <p:ph idx="1"/>
          </p:nvPr>
        </p:nvSpPr>
        <p:spPr>
          <a:xfrm>
            <a:off x="1020760" y="1555677"/>
            <a:ext cx="6309518" cy="4800601"/>
          </a:xfrm>
        </p:spPr>
        <p:txBody>
          <a:bodyPr>
            <a:noAutofit/>
          </a:bodyPr>
          <a:lstStyle/>
          <a:p>
            <a:r>
              <a:rPr lang="zh-CN" altLang="en-US" dirty="0"/>
              <a:t>高级可持续威胁攻击</a:t>
            </a:r>
            <a:r>
              <a:rPr lang="en-US" altLang="zh-CN" dirty="0"/>
              <a:t> (Advanced Persistent Threat</a:t>
            </a:r>
            <a:r>
              <a:rPr lang="zh-CN" altLang="en-US" dirty="0"/>
              <a:t>，</a:t>
            </a:r>
            <a:r>
              <a:rPr lang="en-US" altLang="zh-CN" dirty="0"/>
              <a:t>APT)</a:t>
            </a:r>
          </a:p>
          <a:p>
            <a:r>
              <a:rPr lang="zh-CN" altLang="it-IT" dirty="0"/>
              <a:t>某组织对特定对象展开的持续有效的攻击活动</a:t>
            </a:r>
            <a:endParaRPr lang="en-US" altLang="zh-CN" dirty="0"/>
          </a:p>
          <a:p>
            <a:r>
              <a:rPr lang="it-IT" altLang="zh-CN" dirty="0"/>
              <a:t>APT</a:t>
            </a:r>
            <a:r>
              <a:rPr lang="zh-CN" altLang="it-IT" dirty="0"/>
              <a:t>攻击特征</a:t>
            </a:r>
            <a:endParaRPr lang="en-US" altLang="zh-CN" dirty="0"/>
          </a:p>
          <a:p>
            <a:pPr lvl="1"/>
            <a:r>
              <a:rPr lang="zh-CN" altLang="it-IT" dirty="0"/>
              <a:t>针对性强</a:t>
            </a:r>
            <a:endParaRPr lang="en-US" altLang="zh-CN" dirty="0"/>
          </a:p>
          <a:p>
            <a:pPr lvl="1"/>
            <a:r>
              <a:rPr lang="zh-CN" altLang="it-IT" dirty="0"/>
              <a:t>组织严密</a:t>
            </a:r>
            <a:endParaRPr lang="en-US" altLang="zh-CN" dirty="0"/>
          </a:p>
          <a:p>
            <a:pPr lvl="1"/>
            <a:r>
              <a:rPr lang="zh-CN" altLang="it-IT" dirty="0"/>
              <a:t>持续时间长</a:t>
            </a:r>
            <a:endParaRPr lang="en-US" altLang="zh-CN" dirty="0"/>
          </a:p>
          <a:p>
            <a:pPr lvl="1"/>
            <a:r>
              <a:rPr lang="zh-CN" altLang="it-IT" dirty="0"/>
              <a:t>高隐蔽性和间接攻击。</a:t>
            </a:r>
            <a:endParaRPr lang="en-US" altLang="zh-CN" dirty="0"/>
          </a:p>
          <a:p>
            <a:r>
              <a:rPr lang="zh-CN" altLang="en-US" dirty="0"/>
              <a:t>典型例子：震网病毒（</a:t>
            </a:r>
            <a:r>
              <a:rPr lang="it-IT" altLang="zh-CN" dirty="0"/>
              <a:t>Stuxnet</a:t>
            </a:r>
            <a:r>
              <a:rPr lang="zh-CN" altLang="en-US" dirty="0"/>
              <a:t>）</a:t>
            </a:r>
          </a:p>
        </p:txBody>
      </p:sp>
      <p:grpSp>
        <p:nvGrpSpPr>
          <p:cNvPr id="8" name="组合 7">
            <a:extLst>
              <a:ext uri="{FF2B5EF4-FFF2-40B4-BE49-F238E27FC236}">
                <a16:creationId xmlns:a16="http://schemas.microsoft.com/office/drawing/2014/main" id="{47F5E412-A892-6545-A6FE-41D26052D406}"/>
              </a:ext>
            </a:extLst>
          </p:cNvPr>
          <p:cNvGrpSpPr/>
          <p:nvPr/>
        </p:nvGrpSpPr>
        <p:grpSpPr>
          <a:xfrm>
            <a:off x="8016482" y="1845057"/>
            <a:ext cx="3610041" cy="4391490"/>
            <a:chOff x="7769158" y="1508046"/>
            <a:chExt cx="3610041" cy="4391490"/>
          </a:xfrm>
        </p:grpSpPr>
        <p:pic>
          <p:nvPicPr>
            <p:cNvPr id="5" name="图片 4">
              <a:extLst>
                <a:ext uri="{FF2B5EF4-FFF2-40B4-BE49-F238E27FC236}">
                  <a16:creationId xmlns:a16="http://schemas.microsoft.com/office/drawing/2014/main" id="{A55D35AD-6670-40D3-B057-79C571574A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96570" y="4214903"/>
              <a:ext cx="3582629" cy="1684633"/>
            </a:xfrm>
            <a:prstGeom prst="rect">
              <a:avLst/>
            </a:prstGeom>
          </p:spPr>
        </p:pic>
        <p:pic>
          <p:nvPicPr>
            <p:cNvPr id="6" name="图片 5">
              <a:extLst>
                <a:ext uri="{FF2B5EF4-FFF2-40B4-BE49-F238E27FC236}">
                  <a16:creationId xmlns:a16="http://schemas.microsoft.com/office/drawing/2014/main" id="{8999864C-243D-4635-B93A-479EA816E8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69158" y="1508046"/>
              <a:ext cx="3610041" cy="2382626"/>
            </a:xfrm>
            <a:prstGeom prst="rect">
              <a:avLst/>
            </a:prstGeom>
          </p:spPr>
        </p:pic>
      </p:grpSp>
      <p:sp>
        <p:nvSpPr>
          <p:cNvPr id="10" name="文本框 9">
            <a:extLst>
              <a:ext uri="{FF2B5EF4-FFF2-40B4-BE49-F238E27FC236}">
                <a16:creationId xmlns:a16="http://schemas.microsoft.com/office/drawing/2014/main" id="{6ADE22B5-75D4-4CF3-B969-4F4540710528}"/>
              </a:ext>
            </a:extLst>
          </p:cNvPr>
          <p:cNvSpPr txBox="1"/>
          <p:nvPr/>
        </p:nvSpPr>
        <p:spPr>
          <a:xfrm rot="20774573">
            <a:off x="5009686" y="3881150"/>
            <a:ext cx="2014537" cy="923330"/>
          </a:xfrm>
          <a:prstGeom prst="rect">
            <a:avLst/>
          </a:prstGeom>
          <a:noFill/>
          <a:ln w="57150">
            <a:solidFill>
              <a:srgbClr val="FF0000"/>
            </a:solidFill>
          </a:ln>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盯上你了</a:t>
            </a:r>
            <a:endParaRPr lang="en-US" altLang="zh-CN" b="1" dirty="0">
              <a:solidFill>
                <a:srgbClr val="C00000"/>
              </a:solidFill>
              <a:latin typeface="微软雅黑" panose="020B0503020204020204" pitchFamily="34" charset="-122"/>
              <a:ea typeface="微软雅黑" panose="020B0503020204020204" pitchFamily="34" charset="-122"/>
            </a:endParaRPr>
          </a:p>
          <a:p>
            <a:r>
              <a:rPr lang="zh-CN" altLang="it-IT" b="1" dirty="0">
                <a:solidFill>
                  <a:srgbClr val="C00000"/>
                </a:solidFill>
                <a:latin typeface="微软雅黑" panose="020B0503020204020204" pitchFamily="34" charset="-122"/>
                <a:ea typeface="微软雅黑" panose="020B0503020204020204" pitchFamily="34" charset="-122"/>
              </a:rPr>
              <a:t>不计手段和代价</a:t>
            </a:r>
            <a:endParaRPr lang="en-US" altLang="zh-CN" b="1" dirty="0">
              <a:solidFill>
                <a:srgbClr val="C00000"/>
              </a:solidFill>
              <a:latin typeface="微软雅黑" panose="020B0503020204020204" pitchFamily="34" charset="-122"/>
              <a:ea typeface="微软雅黑" panose="020B0503020204020204" pitchFamily="34" charset="-122"/>
            </a:endParaRPr>
          </a:p>
          <a:p>
            <a:r>
              <a:rPr lang="zh-CN" altLang="en-US" b="1" dirty="0">
                <a:solidFill>
                  <a:srgbClr val="C00000"/>
                </a:solidFill>
                <a:latin typeface="微软雅黑" panose="020B0503020204020204" pitchFamily="34" charset="-122"/>
                <a:ea typeface="微软雅黑" panose="020B0503020204020204" pitchFamily="34" charset="-122"/>
              </a:rPr>
              <a:t>长期攻击</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11" name="灯片编号占位符 3">
            <a:extLst>
              <a:ext uri="{FF2B5EF4-FFF2-40B4-BE49-F238E27FC236}">
                <a16:creationId xmlns:a16="http://schemas.microsoft.com/office/drawing/2014/main" id="{62E3ABA9-E80A-4AD3-91B3-A1A295BF03E8}"/>
              </a:ext>
            </a:extLst>
          </p:cNvPr>
          <p:cNvSpPr txBox="1">
            <a:spLocks/>
          </p:cNvSpPr>
          <p:nvPr/>
        </p:nvSpPr>
        <p:spPr>
          <a:xfrm>
            <a:off x="9448800" y="650431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pPr/>
              <a:t>43</a:t>
            </a:fld>
            <a:endParaRPr kumimoji="1" lang="zh-CN" altLang="en-US" dirty="0"/>
          </a:p>
        </p:txBody>
      </p:sp>
      <p:sp>
        <p:nvSpPr>
          <p:cNvPr id="13" name="日期占位符 9">
            <a:extLst>
              <a:ext uri="{FF2B5EF4-FFF2-40B4-BE49-F238E27FC236}">
                <a16:creationId xmlns:a16="http://schemas.microsoft.com/office/drawing/2014/main" id="{706B3BA2-0A1C-47C4-90CE-452F127E8EC5}"/>
              </a:ext>
            </a:extLst>
          </p:cNvPr>
          <p:cNvSpPr>
            <a:spLocks noGrp="1"/>
          </p:cNvSpPr>
          <p:nvPr>
            <p:ph type="dt" sz="half" idx="10"/>
          </p:nvPr>
        </p:nvSpPr>
        <p:spPr>
          <a:xfrm>
            <a:off x="245097" y="6489303"/>
            <a:ext cx="2743200" cy="365125"/>
          </a:xfrm>
        </p:spPr>
        <p:txBody>
          <a:bodyPr/>
          <a:lstStyle/>
          <a:p>
            <a:r>
              <a:rPr kumimoji="1" lang="en-US" altLang="zh-CN" dirty="0"/>
              <a:t>8.2.5 APT</a:t>
            </a:r>
            <a:r>
              <a:rPr kumimoji="1" lang="zh-CN" altLang="en-US" dirty="0"/>
              <a:t>攻击</a:t>
            </a:r>
          </a:p>
        </p:txBody>
      </p:sp>
    </p:spTree>
    <p:extLst>
      <p:ext uri="{BB962C8B-B14F-4D97-AF65-F5344CB8AC3E}">
        <p14:creationId xmlns:p14="http://schemas.microsoft.com/office/powerpoint/2010/main" val="1646229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B46C1-6F83-224B-9F8C-DDC7766E301E}"/>
              </a:ext>
            </a:extLst>
          </p:cNvPr>
          <p:cNvSpPr>
            <a:spLocks noGrp="1"/>
          </p:cNvSpPr>
          <p:nvPr>
            <p:ph type="title"/>
          </p:nvPr>
        </p:nvSpPr>
        <p:spPr/>
        <p:txBody>
          <a:bodyPr/>
          <a:lstStyle/>
          <a:p>
            <a:r>
              <a:rPr kumimoji="1" lang="zh-CN" altLang="en-US" dirty="0"/>
              <a:t>震网的里程碑意义</a:t>
            </a:r>
          </a:p>
        </p:txBody>
      </p:sp>
      <p:sp>
        <p:nvSpPr>
          <p:cNvPr id="3" name="内容占位符 2">
            <a:extLst>
              <a:ext uri="{FF2B5EF4-FFF2-40B4-BE49-F238E27FC236}">
                <a16:creationId xmlns:a16="http://schemas.microsoft.com/office/drawing/2014/main" id="{0AAD375F-52DF-BE48-B5C5-6FEA4A60F913}"/>
              </a:ext>
            </a:extLst>
          </p:cNvPr>
          <p:cNvSpPr>
            <a:spLocks noGrp="1"/>
          </p:cNvSpPr>
          <p:nvPr>
            <p:ph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5FEA563-4546-8844-A1CD-839F22F34B03}"/>
              </a:ext>
            </a:extLst>
          </p:cNvPr>
          <p:cNvSpPr>
            <a:spLocks noGrp="1"/>
          </p:cNvSpPr>
          <p:nvPr>
            <p:ph type="sldNum" sz="quarter" idx="12"/>
          </p:nvPr>
        </p:nvSpPr>
        <p:spPr>
          <a:xfrm>
            <a:off x="9448800" y="6489302"/>
            <a:ext cx="2743200" cy="365125"/>
          </a:xfrm>
        </p:spPr>
        <p:txBody>
          <a:bodyPr/>
          <a:lstStyle/>
          <a:p>
            <a:pPr>
              <a:defRPr/>
            </a:pPr>
            <a:fld id="{47D22251-280C-465C-99E6-6A8AAA327959}" type="slidenum">
              <a:rPr lang="en-US" altLang="zh-CN" smtClean="0"/>
              <a:pPr>
                <a:defRPr/>
              </a:pPr>
              <a:t>44</a:t>
            </a:fld>
            <a:endParaRPr lang="en-US" altLang="zh-CN" dirty="0"/>
          </a:p>
        </p:txBody>
      </p:sp>
      <p:graphicFrame>
        <p:nvGraphicFramePr>
          <p:cNvPr id="5" name="表格 4">
            <a:extLst>
              <a:ext uri="{FF2B5EF4-FFF2-40B4-BE49-F238E27FC236}">
                <a16:creationId xmlns:a16="http://schemas.microsoft.com/office/drawing/2014/main" id="{6522F623-694C-D54E-8E72-6038E93CE6FA}"/>
              </a:ext>
            </a:extLst>
          </p:cNvPr>
          <p:cNvGraphicFramePr>
            <a:graphicFrameLocks noGrp="1"/>
          </p:cNvGraphicFramePr>
          <p:nvPr>
            <p:extLst>
              <p:ext uri="{D42A27DB-BD31-4B8C-83A1-F6EECF244321}">
                <p14:modId xmlns:p14="http://schemas.microsoft.com/office/powerpoint/2010/main" val="1032098705"/>
              </p:ext>
            </p:extLst>
          </p:nvPr>
        </p:nvGraphicFramePr>
        <p:xfrm>
          <a:off x="775607" y="1379764"/>
          <a:ext cx="10578193" cy="4717692"/>
        </p:xfrm>
        <a:graphic>
          <a:graphicData uri="http://schemas.openxmlformats.org/drawingml/2006/table">
            <a:tbl>
              <a:tblPr/>
              <a:tblGrid>
                <a:gridCol w="1381598">
                  <a:extLst>
                    <a:ext uri="{9D8B030D-6E8A-4147-A177-3AD203B41FA5}">
                      <a16:colId xmlns:a16="http://schemas.microsoft.com/office/drawing/2014/main" val="4250734529"/>
                    </a:ext>
                  </a:extLst>
                </a:gridCol>
                <a:gridCol w="4760121">
                  <a:extLst>
                    <a:ext uri="{9D8B030D-6E8A-4147-A177-3AD203B41FA5}">
                      <a16:colId xmlns:a16="http://schemas.microsoft.com/office/drawing/2014/main" val="3626408865"/>
                    </a:ext>
                  </a:extLst>
                </a:gridCol>
                <a:gridCol w="4436474">
                  <a:extLst>
                    <a:ext uri="{9D8B030D-6E8A-4147-A177-3AD203B41FA5}">
                      <a16:colId xmlns:a16="http://schemas.microsoft.com/office/drawing/2014/main" val="2049412448"/>
                    </a:ext>
                  </a:extLst>
                </a:gridCol>
              </a:tblGrid>
              <a:tr h="420087">
                <a:tc>
                  <a:txBody>
                    <a:bodyPr/>
                    <a:lstStyle/>
                    <a:p>
                      <a:endParaRPr lang="zh-CN" altLang="en-US" sz="1200" dirty="0">
                        <a:solidFill>
                          <a:schemeClr val="bg1"/>
                        </a:solidFill>
                      </a:endParaRPr>
                    </a:p>
                  </a:txBody>
                  <a:tcPr marL="23572" marR="23572" marT="0" marB="0" anchor="ctr">
                    <a:lnL>
                      <a:noFill/>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2060"/>
                    </a:solidFill>
                  </a:tcPr>
                </a:tc>
                <a:tc>
                  <a:txBody>
                    <a:bodyPr/>
                    <a:lstStyle/>
                    <a:p>
                      <a:pPr algn="just" latinLnBrk="1"/>
                      <a:r>
                        <a:rPr lang="zh-CN" altLang="en-US" sz="1200" dirty="0">
                          <a:solidFill>
                            <a:schemeClr val="bg1"/>
                          </a:solidFill>
                          <a:effectLst/>
                          <a:latin typeface="微软雅黑" panose="020B0503020204020204" pitchFamily="34" charset="-122"/>
                          <a:ea typeface="微软雅黑" panose="020B0503020204020204" pitchFamily="34" charset="-122"/>
                        </a:rPr>
                        <a:t>凋谢利刃与巴比伦行动（传统物理攻击伊拉克）</a:t>
                      </a:r>
                      <a:endParaRPr lang="zh-CN" altLang="en-US" sz="1200" dirty="0">
                        <a:solidFill>
                          <a:schemeClr val="bg1"/>
                        </a:solidFill>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2060"/>
                    </a:solidFill>
                  </a:tcPr>
                </a:tc>
                <a:tc>
                  <a:txBody>
                    <a:bodyPr/>
                    <a:lstStyle/>
                    <a:p>
                      <a:pPr algn="just" latinLnBrk="1"/>
                      <a:r>
                        <a:rPr lang="zh-CN" altLang="en-US" sz="1200" dirty="0">
                          <a:solidFill>
                            <a:schemeClr val="bg1"/>
                          </a:solidFill>
                          <a:effectLst/>
                          <a:latin typeface="微软雅黑" panose="020B0503020204020204" pitchFamily="34" charset="-122"/>
                          <a:ea typeface="微软雅黑" panose="020B0503020204020204" pitchFamily="34" charset="-122"/>
                        </a:rPr>
                        <a:t>震网行动（网络空间攻击伊朗）</a:t>
                      </a:r>
                      <a:endParaRPr lang="zh-CN" altLang="en-US" sz="1200" dirty="0">
                        <a:solidFill>
                          <a:schemeClr val="bg1"/>
                        </a:solidFill>
                        <a:effectLst/>
                      </a:endParaRPr>
                    </a:p>
                  </a:txBody>
                  <a:tcPr marL="23572" marR="23572" marT="0" marB="0" anchor="ctr">
                    <a:lnL w="9525" cap="flat" cmpd="sng" algn="ctr">
                      <a:solidFill>
                        <a:srgbClr val="FFFFFF"/>
                      </a:solidFill>
                      <a:prstDash val="solid"/>
                      <a:round/>
                      <a:headEnd type="none" w="med" len="med"/>
                      <a:tailEnd type="none" w="med" len="med"/>
                    </a:lnL>
                    <a:solidFill>
                      <a:srgbClr val="002060"/>
                    </a:solidFill>
                  </a:tcPr>
                </a:tc>
                <a:extLst>
                  <a:ext uri="{0D108BD9-81ED-4DB2-BD59-A6C34878D82A}">
                    <a16:rowId xmlns:a16="http://schemas.microsoft.com/office/drawing/2014/main" val="192688801"/>
                  </a:ext>
                </a:extLst>
              </a:tr>
              <a:tr h="210044">
                <a:tc>
                  <a:txBody>
                    <a:bodyPr/>
                    <a:lstStyle/>
                    <a:p>
                      <a:pPr algn="just" latinLnBrk="1"/>
                      <a:r>
                        <a:rPr lang="zh-CN" altLang="en-US" sz="1200">
                          <a:effectLst/>
                          <a:latin typeface="微软雅黑" panose="020B0503020204020204" pitchFamily="34" charset="-122"/>
                          <a:ea typeface="微软雅黑" panose="020B0503020204020204" pitchFamily="34" charset="-122"/>
                        </a:rPr>
                        <a:t>被攻击目标</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2CEED"/>
                    </a:solidFill>
                  </a:tcPr>
                </a:tc>
                <a:tc>
                  <a:txBody>
                    <a:bodyPr/>
                    <a:lstStyle/>
                    <a:p>
                      <a:pPr algn="just" latinLnBrk="1"/>
                      <a:r>
                        <a:rPr lang="zh-CN" altLang="en-US" sz="1200" dirty="0">
                          <a:effectLst/>
                          <a:latin typeface="微软雅黑" panose="020B0503020204020204" pitchFamily="34" charset="-122"/>
                          <a:ea typeface="微软雅黑" panose="020B0503020204020204" pitchFamily="34" charset="-122"/>
                        </a:rPr>
                        <a:t>伊拉克核反应堆</a:t>
                      </a:r>
                      <a:endParaRPr lang="zh-CN" altLang="en-US" sz="1200" dirty="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2CEED"/>
                    </a:solidFill>
                  </a:tcPr>
                </a:tc>
                <a:tc>
                  <a:txBody>
                    <a:bodyPr/>
                    <a:lstStyle/>
                    <a:p>
                      <a:pPr algn="just" latinLnBrk="1"/>
                      <a:r>
                        <a:rPr lang="zh-CN" altLang="en-US" sz="1200">
                          <a:effectLst/>
                          <a:latin typeface="微软雅黑" panose="020B0503020204020204" pitchFamily="34" charset="-122"/>
                          <a:ea typeface="微软雅黑" panose="020B0503020204020204" pitchFamily="34" charset="-122"/>
                        </a:rPr>
                        <a:t>伊朗纳坦兹铀离心设施</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B w="9525" cap="flat" cmpd="sng" algn="ctr">
                      <a:solidFill>
                        <a:srgbClr val="FFFFFF"/>
                      </a:solidFill>
                      <a:prstDash val="solid"/>
                      <a:round/>
                      <a:headEnd type="none" w="med" len="med"/>
                      <a:tailEnd type="none" w="med" len="med"/>
                    </a:lnB>
                    <a:solidFill>
                      <a:srgbClr val="A2CEED"/>
                    </a:solidFill>
                  </a:tcPr>
                </a:tc>
                <a:extLst>
                  <a:ext uri="{0D108BD9-81ED-4DB2-BD59-A6C34878D82A}">
                    <a16:rowId xmlns:a16="http://schemas.microsoft.com/office/drawing/2014/main" val="1949534568"/>
                  </a:ext>
                </a:extLst>
              </a:tr>
              <a:tr h="201760">
                <a:tc>
                  <a:txBody>
                    <a:bodyPr/>
                    <a:lstStyle/>
                    <a:p>
                      <a:pPr algn="just" latinLnBrk="1"/>
                      <a:r>
                        <a:rPr lang="zh-CN" altLang="en-US" sz="1200">
                          <a:effectLst/>
                          <a:latin typeface="微软雅黑" panose="020B0503020204020204" pitchFamily="34" charset="-122"/>
                          <a:ea typeface="微软雅黑" panose="020B0503020204020204" pitchFamily="34" charset="-122"/>
                        </a:rPr>
                        <a:t>时间周期</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tc>
                  <a:txBody>
                    <a:bodyPr/>
                    <a:lstStyle/>
                    <a:p>
                      <a:pPr algn="just" latinLnBrk="1"/>
                      <a:r>
                        <a:rPr lang="en-US" altLang="zh-CN" sz="1200">
                          <a:effectLst/>
                          <a:latin typeface="微软雅黑" panose="020B0503020204020204" pitchFamily="34" charset="-122"/>
                          <a:ea typeface="微软雅黑" panose="020B0503020204020204" pitchFamily="34" charset="-122"/>
                        </a:rPr>
                        <a:t>1977-1981</a:t>
                      </a:r>
                      <a:r>
                        <a:rPr lang="zh-CN" altLang="en-US" sz="1200">
                          <a:effectLst/>
                          <a:latin typeface="微软雅黑" panose="020B0503020204020204" pitchFamily="34" charset="-122"/>
                          <a:ea typeface="微软雅黑" panose="020B0503020204020204" pitchFamily="34" charset="-122"/>
                        </a:rPr>
                        <a:t>年</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tc>
                  <a:txBody>
                    <a:bodyPr/>
                    <a:lstStyle/>
                    <a:p>
                      <a:pPr algn="just" latinLnBrk="1"/>
                      <a:r>
                        <a:rPr lang="en-US" altLang="zh-CN" sz="1200">
                          <a:effectLst/>
                          <a:latin typeface="微软雅黑" panose="020B0503020204020204" pitchFamily="34" charset="-122"/>
                          <a:ea typeface="微软雅黑" panose="020B0503020204020204" pitchFamily="34" charset="-122"/>
                        </a:rPr>
                        <a:t>2006-2010</a:t>
                      </a:r>
                      <a:r>
                        <a:rPr lang="zh-CN" altLang="en-US" sz="1200">
                          <a:effectLst/>
                          <a:latin typeface="微软雅黑" panose="020B0503020204020204" pitchFamily="34" charset="-122"/>
                          <a:ea typeface="微软雅黑" panose="020B0503020204020204" pitchFamily="34" charset="-122"/>
                        </a:rPr>
                        <a:t>年</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extLst>
                  <a:ext uri="{0D108BD9-81ED-4DB2-BD59-A6C34878D82A}">
                    <a16:rowId xmlns:a16="http://schemas.microsoft.com/office/drawing/2014/main" val="1992431335"/>
                  </a:ext>
                </a:extLst>
              </a:tr>
              <a:tr h="420087">
                <a:tc>
                  <a:txBody>
                    <a:bodyPr/>
                    <a:lstStyle/>
                    <a:p>
                      <a:pPr algn="just" latinLnBrk="1"/>
                      <a:r>
                        <a:rPr lang="zh-CN" altLang="en-US" sz="1200">
                          <a:effectLst/>
                          <a:latin typeface="微软雅黑" panose="020B0503020204020204" pitchFamily="34" charset="-122"/>
                          <a:ea typeface="微软雅黑" panose="020B0503020204020204" pitchFamily="34" charset="-122"/>
                        </a:rPr>
                        <a:t>人员投入</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2CEED"/>
                    </a:solidFill>
                  </a:tcPr>
                </a:tc>
                <a:tc>
                  <a:txBody>
                    <a:bodyPr/>
                    <a:lstStyle/>
                    <a:p>
                      <a:pPr algn="just" latinLnBrk="1"/>
                      <a:r>
                        <a:rPr lang="zh-CN" altLang="en-US" sz="1200">
                          <a:effectLst/>
                          <a:latin typeface="微软雅黑" panose="020B0503020204020204" pitchFamily="34" charset="-122"/>
                          <a:ea typeface="微软雅黑" panose="020B0503020204020204" pitchFamily="34" charset="-122"/>
                        </a:rPr>
                        <a:t>以色列空军、特工人员、伊朗空军、美国空军和情报机构</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2CEED"/>
                    </a:solidFill>
                  </a:tcPr>
                </a:tc>
                <a:tc>
                  <a:txBody>
                    <a:bodyPr/>
                    <a:lstStyle/>
                    <a:p>
                      <a:pPr algn="just" latinLnBrk="1"/>
                      <a:r>
                        <a:rPr lang="zh-CN" altLang="en-US" sz="1200">
                          <a:effectLst/>
                          <a:latin typeface="微软雅黑" panose="020B0503020204020204" pitchFamily="34" charset="-122"/>
                          <a:ea typeface="微软雅黑" panose="020B0503020204020204" pitchFamily="34" charset="-122"/>
                        </a:rPr>
                        <a:t>美、以情报和军情领域的软件和网络专家，工业控制和核武器的专家</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2CEED"/>
                    </a:solidFill>
                  </a:tcPr>
                </a:tc>
                <a:extLst>
                  <a:ext uri="{0D108BD9-81ED-4DB2-BD59-A6C34878D82A}">
                    <a16:rowId xmlns:a16="http://schemas.microsoft.com/office/drawing/2014/main" val="2772433108"/>
                  </a:ext>
                </a:extLst>
              </a:tr>
              <a:tr h="315064">
                <a:tc>
                  <a:txBody>
                    <a:bodyPr/>
                    <a:lstStyle/>
                    <a:p>
                      <a:pPr algn="just" latinLnBrk="1"/>
                      <a:r>
                        <a:rPr lang="zh-CN" altLang="en-US" sz="1200">
                          <a:effectLst/>
                          <a:latin typeface="微软雅黑" panose="020B0503020204020204" pitchFamily="34" charset="-122"/>
                          <a:ea typeface="微软雅黑" panose="020B0503020204020204" pitchFamily="34" charset="-122"/>
                        </a:rPr>
                        <a:t>作战准备</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tc>
                  <a:txBody>
                    <a:bodyPr/>
                    <a:lstStyle/>
                    <a:p>
                      <a:pPr algn="just" latinLnBrk="1"/>
                      <a:r>
                        <a:rPr lang="zh-CN" altLang="en-US" sz="1200" dirty="0">
                          <a:effectLst/>
                          <a:latin typeface="微软雅黑" panose="020B0503020204020204" pitchFamily="34" charset="-122"/>
                          <a:ea typeface="微软雅黑" panose="020B0503020204020204" pitchFamily="34" charset="-122"/>
                        </a:rPr>
                        <a:t>多轮前期侦查和空袭，核反应堆情报</a:t>
                      </a:r>
                      <a:endParaRPr lang="zh-CN" altLang="en-US" sz="1200" dirty="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tc>
                  <a:txBody>
                    <a:bodyPr/>
                    <a:lstStyle/>
                    <a:p>
                      <a:pPr algn="just" latinLnBrk="1"/>
                      <a:r>
                        <a:rPr lang="zh-CN" altLang="en-US" sz="1200">
                          <a:effectLst/>
                          <a:latin typeface="微软雅黑" panose="020B0503020204020204" pitchFamily="34" charset="-122"/>
                          <a:ea typeface="微软雅黑" panose="020B0503020204020204" pitchFamily="34" charset="-122"/>
                        </a:rPr>
                        <a:t>战场预制、病毒的传播和相关核设施情报</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extLst>
                  <a:ext uri="{0D108BD9-81ED-4DB2-BD59-A6C34878D82A}">
                    <a16:rowId xmlns:a16="http://schemas.microsoft.com/office/drawing/2014/main" val="1186897872"/>
                  </a:ext>
                </a:extLst>
              </a:tr>
              <a:tr h="1785368">
                <a:tc>
                  <a:txBody>
                    <a:bodyPr/>
                    <a:lstStyle/>
                    <a:p>
                      <a:pPr algn="just" latinLnBrk="1"/>
                      <a:r>
                        <a:rPr lang="zh-CN" altLang="en-US" sz="1200">
                          <a:effectLst/>
                          <a:latin typeface="微软雅黑" panose="020B0503020204020204" pitchFamily="34" charset="-122"/>
                          <a:ea typeface="微软雅黑" panose="020B0503020204020204" pitchFamily="34" charset="-122"/>
                        </a:rPr>
                        <a:t>各方装备投入</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2CEED"/>
                    </a:solidFill>
                  </a:tcPr>
                </a:tc>
                <a:tc>
                  <a:txBody>
                    <a:bodyPr/>
                    <a:lstStyle/>
                    <a:p>
                      <a:pPr algn="just" latinLnBrk="1"/>
                      <a:r>
                        <a:rPr lang="zh-CN" altLang="en-US" sz="1200">
                          <a:effectLst/>
                          <a:latin typeface="微软雅黑" panose="020B0503020204020204" pitchFamily="34" charset="-122"/>
                          <a:ea typeface="微软雅黑" panose="020B0503020204020204" pitchFamily="34" charset="-122"/>
                        </a:rPr>
                        <a:t>伊：</a:t>
                      </a:r>
                      <a:r>
                        <a:rPr lang="en-US" altLang="zh-CN" sz="1200">
                          <a:effectLst/>
                          <a:latin typeface="微软雅黑" panose="020B0503020204020204" pitchFamily="34" charset="-122"/>
                          <a:ea typeface="微软雅黑" panose="020B0503020204020204" pitchFamily="34" charset="-122"/>
                        </a:rPr>
                        <a:t>2</a:t>
                      </a:r>
                      <a:r>
                        <a:rPr lang="zh-CN" altLang="en-US" sz="1200">
                          <a:effectLst/>
                          <a:latin typeface="微软雅黑" panose="020B0503020204020204" pitchFamily="34" charset="-122"/>
                          <a:ea typeface="微软雅黑" panose="020B0503020204020204" pitchFamily="34" charset="-122"/>
                        </a:rPr>
                        <a:t>架</a:t>
                      </a:r>
                      <a:r>
                        <a:rPr lang="en" sz="1200">
                          <a:effectLst/>
                          <a:latin typeface="微软雅黑" panose="020B0503020204020204" pitchFamily="34" charset="-122"/>
                          <a:ea typeface="微软雅黑" panose="020B0503020204020204" pitchFamily="34" charset="-122"/>
                        </a:rPr>
                        <a:t>F-4</a:t>
                      </a:r>
                      <a:r>
                        <a:rPr lang="zh-CN" altLang="en-US" sz="1200">
                          <a:effectLst/>
                          <a:latin typeface="微软雅黑" panose="020B0503020204020204" pitchFamily="34" charset="-122"/>
                          <a:ea typeface="微软雅黑" panose="020B0503020204020204" pitchFamily="34" charset="-122"/>
                        </a:rPr>
                        <a:t>鬼怪式以</a:t>
                      </a:r>
                      <a:r>
                        <a:rPr lang="en-US" altLang="zh-CN" sz="1200">
                          <a:effectLst/>
                          <a:latin typeface="微软雅黑" panose="020B0503020204020204" pitchFamily="34" charset="-122"/>
                          <a:ea typeface="微软雅黑" panose="020B0503020204020204" pitchFamily="34" charset="-122"/>
                        </a:rPr>
                        <a:t>12</a:t>
                      </a:r>
                      <a:r>
                        <a:rPr lang="zh-CN" altLang="en-US" sz="1200">
                          <a:effectLst/>
                          <a:latin typeface="微软雅黑" panose="020B0503020204020204" pitchFamily="34" charset="-122"/>
                          <a:ea typeface="微软雅黑" panose="020B0503020204020204" pitchFamily="34" charset="-122"/>
                        </a:rPr>
                        <a:t>枚</a:t>
                      </a:r>
                      <a:r>
                        <a:rPr lang="en" sz="1200">
                          <a:effectLst/>
                          <a:latin typeface="微软雅黑" panose="020B0503020204020204" pitchFamily="34" charset="-122"/>
                          <a:ea typeface="微软雅黑" panose="020B0503020204020204" pitchFamily="34" charset="-122"/>
                        </a:rPr>
                        <a:t>MK82</a:t>
                      </a:r>
                      <a:r>
                        <a:rPr lang="zh-CN" altLang="en-US" sz="1200">
                          <a:effectLst/>
                          <a:latin typeface="微软雅黑" panose="020B0503020204020204" pitchFamily="34" charset="-122"/>
                          <a:ea typeface="微软雅黑" panose="020B0503020204020204" pitchFamily="34" charset="-122"/>
                        </a:rPr>
                        <a:t>减速炸弹</a:t>
                      </a:r>
                      <a:r>
                        <a:rPr lang="en-US" altLang="zh-CN" sz="1200">
                          <a:effectLst/>
                          <a:latin typeface="微软雅黑" panose="020B0503020204020204" pitchFamily="34" charset="-122"/>
                          <a:ea typeface="微软雅黑" panose="020B0503020204020204" pitchFamily="34" charset="-122"/>
                        </a:rPr>
                        <a:t>-</a:t>
                      </a:r>
                      <a:r>
                        <a:rPr lang="zh-CN" altLang="en-US" sz="1200">
                          <a:effectLst/>
                          <a:latin typeface="微软雅黑" panose="020B0503020204020204" pitchFamily="34" charset="-122"/>
                          <a:ea typeface="微软雅黑" panose="020B0503020204020204" pitchFamily="34" charset="-122"/>
                        </a:rPr>
                        <a:t>轰炸核反应堆假设工地；</a:t>
                      </a:r>
                      <a:r>
                        <a:rPr lang="en-US" altLang="zh-CN" sz="1200">
                          <a:effectLst/>
                          <a:latin typeface="微软雅黑" panose="020B0503020204020204" pitchFamily="34" charset="-122"/>
                          <a:ea typeface="微软雅黑" panose="020B0503020204020204" pitchFamily="34" charset="-122"/>
                        </a:rPr>
                        <a:t>10</a:t>
                      </a:r>
                      <a:r>
                        <a:rPr lang="zh-CN" altLang="en-US" sz="1200">
                          <a:effectLst/>
                          <a:latin typeface="微软雅黑" panose="020B0503020204020204" pitchFamily="34" charset="-122"/>
                          <a:ea typeface="微软雅黑" panose="020B0503020204020204" pitchFamily="34" charset="-122"/>
                        </a:rPr>
                        <a:t>架</a:t>
                      </a:r>
                      <a:r>
                        <a:rPr lang="en" sz="1200">
                          <a:effectLst/>
                          <a:latin typeface="微软雅黑" panose="020B0503020204020204" pitchFamily="34" charset="-122"/>
                          <a:ea typeface="微软雅黑" panose="020B0503020204020204" pitchFamily="34" charset="-122"/>
                        </a:rPr>
                        <a:t>F-4</a:t>
                      </a:r>
                      <a:r>
                        <a:rPr lang="zh-CN" altLang="en-US" sz="1200">
                          <a:effectLst/>
                          <a:latin typeface="微软雅黑" panose="020B0503020204020204" pitchFamily="34" charset="-122"/>
                          <a:ea typeface="微软雅黑" panose="020B0503020204020204" pitchFamily="34" charset="-122"/>
                        </a:rPr>
                        <a:t>袭击伊拉克</a:t>
                      </a:r>
                      <a:r>
                        <a:rPr lang="en" sz="1200">
                          <a:effectLst/>
                          <a:latin typeface="微软雅黑" panose="020B0503020204020204" pitchFamily="34" charset="-122"/>
                          <a:ea typeface="微软雅黑" panose="020B0503020204020204" pitchFamily="34" charset="-122"/>
                        </a:rPr>
                        <a:t>H-3</a:t>
                      </a:r>
                      <a:r>
                        <a:rPr lang="zh-CN" altLang="en-US" sz="1200">
                          <a:effectLst/>
                          <a:latin typeface="微软雅黑" panose="020B0503020204020204" pitchFamily="34" charset="-122"/>
                          <a:ea typeface="微软雅黑" panose="020B0503020204020204" pitchFamily="34" charset="-122"/>
                        </a:rPr>
                        <a:t>空军基地。</a:t>
                      </a:r>
                      <a:endParaRPr lang="zh-CN" altLang="en-US" sz="1200">
                        <a:effectLst/>
                      </a:endParaRPr>
                    </a:p>
                    <a:p>
                      <a:pPr algn="just" latinLnBrk="1"/>
                      <a:r>
                        <a:rPr lang="zh-CN" altLang="en-US" sz="1200">
                          <a:effectLst/>
                          <a:latin typeface="微软雅黑" panose="020B0503020204020204" pitchFamily="34" charset="-122"/>
                          <a:ea typeface="微软雅黑" panose="020B0503020204020204" pitchFamily="34" charset="-122"/>
                        </a:rPr>
                        <a:t>以：</a:t>
                      </a:r>
                      <a:r>
                        <a:rPr lang="en-US" altLang="zh-CN" sz="1200">
                          <a:effectLst/>
                          <a:latin typeface="微软雅黑" panose="020B0503020204020204" pitchFamily="34" charset="-122"/>
                          <a:ea typeface="微软雅黑" panose="020B0503020204020204" pitchFamily="34" charset="-122"/>
                        </a:rPr>
                        <a:t>2</a:t>
                      </a:r>
                      <a:r>
                        <a:rPr lang="zh-CN" altLang="en-US" sz="1200">
                          <a:effectLst/>
                          <a:latin typeface="微软雅黑" panose="020B0503020204020204" pitchFamily="34" charset="-122"/>
                          <a:ea typeface="微软雅黑" panose="020B0503020204020204" pitchFamily="34" charset="-122"/>
                        </a:rPr>
                        <a:t>架</a:t>
                      </a:r>
                      <a:r>
                        <a:rPr lang="en" sz="1200">
                          <a:effectLst/>
                          <a:latin typeface="微软雅黑" panose="020B0503020204020204" pitchFamily="34" charset="-122"/>
                          <a:ea typeface="微软雅黑" panose="020B0503020204020204" pitchFamily="34" charset="-122"/>
                        </a:rPr>
                        <a:t>F-4E(S)-</a:t>
                      </a:r>
                      <a:r>
                        <a:rPr lang="zh-CN" altLang="en-US" sz="1200">
                          <a:effectLst/>
                          <a:latin typeface="微软雅黑" panose="020B0503020204020204" pitchFamily="34" charset="-122"/>
                          <a:ea typeface="微软雅黑" panose="020B0503020204020204" pitchFamily="34" charset="-122"/>
                        </a:rPr>
                        <a:t>侦查任务；</a:t>
                      </a:r>
                      <a:r>
                        <a:rPr lang="en-US" altLang="zh-CN" sz="1200">
                          <a:effectLst/>
                          <a:latin typeface="微软雅黑" panose="020B0503020204020204" pitchFamily="34" charset="-122"/>
                          <a:ea typeface="微软雅黑" panose="020B0503020204020204" pitchFamily="34" charset="-122"/>
                        </a:rPr>
                        <a:t>8</a:t>
                      </a:r>
                      <a:r>
                        <a:rPr lang="zh-CN" altLang="en-US" sz="1200">
                          <a:effectLst/>
                          <a:latin typeface="微软雅黑" panose="020B0503020204020204" pitchFamily="34" charset="-122"/>
                          <a:ea typeface="微软雅黑" panose="020B0503020204020204" pitchFamily="34" charset="-122"/>
                        </a:rPr>
                        <a:t>架</a:t>
                      </a:r>
                      <a:r>
                        <a:rPr lang="en" sz="1200">
                          <a:effectLst/>
                          <a:latin typeface="微软雅黑" panose="020B0503020204020204" pitchFamily="34" charset="-122"/>
                          <a:ea typeface="微软雅黑" panose="020B0503020204020204" pitchFamily="34" charset="-122"/>
                        </a:rPr>
                        <a:t>F-16A(</a:t>
                      </a:r>
                      <a:r>
                        <a:rPr lang="zh-CN" altLang="en-US" sz="1200">
                          <a:effectLst/>
                          <a:latin typeface="微软雅黑" panose="020B0503020204020204" pitchFamily="34" charset="-122"/>
                          <a:ea typeface="微软雅黑" panose="020B0503020204020204" pitchFamily="34" charset="-122"/>
                        </a:rPr>
                        <a:t>美方提供</a:t>
                      </a:r>
                      <a:r>
                        <a:rPr lang="en-US" altLang="zh-CN" sz="1200">
                          <a:effectLst/>
                          <a:latin typeface="微软雅黑" panose="020B0503020204020204" pitchFamily="34" charset="-122"/>
                          <a:ea typeface="微软雅黑" panose="020B0503020204020204" pitchFamily="34" charset="-122"/>
                        </a:rPr>
                        <a:t>)</a:t>
                      </a:r>
                      <a:r>
                        <a:rPr lang="zh-CN" altLang="en-US" sz="1200">
                          <a:effectLst/>
                          <a:latin typeface="微软雅黑" panose="020B0503020204020204" pitchFamily="34" charset="-122"/>
                          <a:ea typeface="微软雅黑" panose="020B0503020204020204" pitchFamily="34" charset="-122"/>
                        </a:rPr>
                        <a:t>、</a:t>
                      </a:r>
                      <a:r>
                        <a:rPr lang="en-US" altLang="zh-CN" sz="1200">
                          <a:effectLst/>
                          <a:latin typeface="微软雅黑" panose="020B0503020204020204" pitchFamily="34" charset="-122"/>
                          <a:ea typeface="微软雅黑" panose="020B0503020204020204" pitchFamily="34" charset="-122"/>
                        </a:rPr>
                        <a:t>4</a:t>
                      </a:r>
                      <a:r>
                        <a:rPr lang="zh-CN" altLang="en-US" sz="1200">
                          <a:effectLst/>
                          <a:latin typeface="微软雅黑" panose="020B0503020204020204" pitchFamily="34" charset="-122"/>
                          <a:ea typeface="微软雅黑" panose="020B0503020204020204" pitchFamily="34" charset="-122"/>
                        </a:rPr>
                        <a:t>架</a:t>
                      </a:r>
                      <a:r>
                        <a:rPr lang="en" sz="1200">
                          <a:effectLst/>
                          <a:latin typeface="微软雅黑" panose="020B0503020204020204" pitchFamily="34" charset="-122"/>
                          <a:ea typeface="微软雅黑" panose="020B0503020204020204" pitchFamily="34" charset="-122"/>
                        </a:rPr>
                        <a:t>F-15A、2</a:t>
                      </a:r>
                      <a:r>
                        <a:rPr lang="zh-CN" altLang="en-US" sz="1200">
                          <a:effectLst/>
                          <a:latin typeface="微软雅黑" panose="020B0503020204020204" pitchFamily="34" charset="-122"/>
                          <a:ea typeface="微软雅黑" panose="020B0503020204020204" pitchFamily="34" charset="-122"/>
                        </a:rPr>
                        <a:t>架</a:t>
                      </a:r>
                      <a:r>
                        <a:rPr lang="en" sz="1200">
                          <a:effectLst/>
                          <a:latin typeface="微软雅黑" panose="020B0503020204020204" pitchFamily="34" charset="-122"/>
                          <a:ea typeface="微软雅黑" panose="020B0503020204020204" pitchFamily="34" charset="-122"/>
                        </a:rPr>
                        <a:t>F-15B、16</a:t>
                      </a:r>
                      <a:r>
                        <a:rPr lang="zh-CN" altLang="en-US" sz="1200">
                          <a:effectLst/>
                          <a:latin typeface="微软雅黑" panose="020B0503020204020204" pitchFamily="34" charset="-122"/>
                          <a:ea typeface="微软雅黑" panose="020B0503020204020204" pitchFamily="34" charset="-122"/>
                        </a:rPr>
                        <a:t>枚</a:t>
                      </a:r>
                      <a:r>
                        <a:rPr lang="en" sz="1200">
                          <a:effectLst/>
                          <a:latin typeface="微软雅黑" panose="020B0503020204020204" pitchFamily="34" charset="-122"/>
                          <a:ea typeface="微软雅黑" panose="020B0503020204020204" pitchFamily="34" charset="-122"/>
                        </a:rPr>
                        <a:t>MK84</a:t>
                      </a:r>
                      <a:r>
                        <a:rPr lang="zh-CN" altLang="en-US" sz="1200">
                          <a:effectLst/>
                          <a:latin typeface="微软雅黑" panose="020B0503020204020204" pitchFamily="34" charset="-122"/>
                          <a:ea typeface="微软雅黑" panose="020B0503020204020204" pitchFamily="34" charset="-122"/>
                        </a:rPr>
                        <a:t>炸弹</a:t>
                      </a:r>
                      <a:r>
                        <a:rPr lang="en-US" altLang="zh-CN" sz="1200">
                          <a:effectLst/>
                          <a:latin typeface="微软雅黑" panose="020B0503020204020204" pitchFamily="34" charset="-122"/>
                          <a:ea typeface="微软雅黑" panose="020B0503020204020204" pitchFamily="34" charset="-122"/>
                        </a:rPr>
                        <a:t>-</a:t>
                      </a:r>
                      <a:r>
                        <a:rPr lang="zh-CN" altLang="en-US" sz="1200">
                          <a:effectLst/>
                          <a:latin typeface="微软雅黑" panose="020B0503020204020204" pitchFamily="34" charset="-122"/>
                          <a:ea typeface="微软雅黑" panose="020B0503020204020204" pitchFamily="34" charset="-122"/>
                        </a:rPr>
                        <a:t>空袭反应堆</a:t>
                      </a:r>
                      <a:endParaRPr lang="zh-CN" altLang="en-US" sz="1200">
                        <a:effectLst/>
                      </a:endParaRPr>
                    </a:p>
                    <a:p>
                      <a:pPr algn="just" latinLnBrk="1"/>
                      <a:r>
                        <a:rPr lang="zh-CN" altLang="en-US" sz="1200">
                          <a:effectLst/>
                          <a:latin typeface="微软雅黑" panose="020B0503020204020204" pitchFamily="34" charset="-122"/>
                          <a:ea typeface="微软雅黑" panose="020B0503020204020204" pitchFamily="34" charset="-122"/>
                        </a:rPr>
                        <a:t>模拟搭建反应堆</a:t>
                      </a:r>
                      <a:endParaRPr lang="zh-CN" altLang="en-US" sz="1200">
                        <a:effectLst/>
                      </a:endParaRPr>
                    </a:p>
                    <a:p>
                      <a:pPr algn="just" latinLnBrk="1"/>
                      <a:r>
                        <a:rPr lang="zh-CN" altLang="en-US" sz="1200">
                          <a:effectLst/>
                          <a:latin typeface="微软雅黑" panose="020B0503020204020204" pitchFamily="34" charset="-122"/>
                          <a:ea typeface="微软雅黑" panose="020B0503020204020204" pitchFamily="34" charset="-122"/>
                        </a:rPr>
                        <a:t>特工人员暗杀伊拉克关键人员</a:t>
                      </a:r>
                      <a:endParaRPr lang="zh-CN" altLang="en-US" sz="1200">
                        <a:effectLst/>
                      </a:endParaRPr>
                    </a:p>
                    <a:p>
                      <a:pPr algn="just" latinLnBrk="1"/>
                      <a:r>
                        <a:rPr lang="zh-CN" altLang="en-US" sz="1200">
                          <a:effectLst/>
                          <a:latin typeface="微软雅黑" panose="020B0503020204020204" pitchFamily="34" charset="-122"/>
                          <a:ea typeface="微软雅黑" panose="020B0503020204020204" pitchFamily="34" charset="-122"/>
                        </a:rPr>
                        <a:t>美：战略卫星和情报、空中加油机</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2CEED"/>
                    </a:solidFill>
                  </a:tcPr>
                </a:tc>
                <a:tc>
                  <a:txBody>
                    <a:bodyPr/>
                    <a:lstStyle/>
                    <a:p>
                      <a:pPr algn="just" latinLnBrk="1"/>
                      <a:r>
                        <a:rPr lang="zh-CN" altLang="en-US" sz="1200" dirty="0">
                          <a:effectLst/>
                          <a:latin typeface="微软雅黑" panose="020B0503020204020204" pitchFamily="34" charset="-122"/>
                          <a:ea typeface="微软雅黑" panose="020B0503020204020204" pitchFamily="34" charset="-122"/>
                        </a:rPr>
                        <a:t>编制震网病毒</a:t>
                      </a:r>
                      <a:endParaRPr lang="zh-CN" altLang="en-US" sz="1200" dirty="0">
                        <a:effectLst/>
                      </a:endParaRPr>
                    </a:p>
                    <a:p>
                      <a:pPr algn="just" latinLnBrk="1"/>
                      <a:r>
                        <a:rPr lang="zh-CN" altLang="en-US" sz="1200" dirty="0">
                          <a:effectLst/>
                          <a:latin typeface="微软雅黑" panose="020B0503020204020204" pitchFamily="34" charset="-122"/>
                          <a:ea typeface="微软雅黑" panose="020B0503020204020204" pitchFamily="34" charset="-122"/>
                        </a:rPr>
                        <a:t>模拟搭建离心机和控制体系</a:t>
                      </a:r>
                      <a:endParaRPr lang="zh-CN" altLang="en-US" sz="1200" dirty="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2CEED"/>
                    </a:solidFill>
                  </a:tcPr>
                </a:tc>
                <a:extLst>
                  <a:ext uri="{0D108BD9-81ED-4DB2-BD59-A6C34878D82A}">
                    <a16:rowId xmlns:a16="http://schemas.microsoft.com/office/drawing/2014/main" val="2164937502"/>
                  </a:ext>
                </a:extLst>
              </a:tr>
              <a:tr h="420087">
                <a:tc>
                  <a:txBody>
                    <a:bodyPr/>
                    <a:lstStyle/>
                    <a:p>
                      <a:pPr algn="just" latinLnBrk="1"/>
                      <a:r>
                        <a:rPr lang="zh-CN" altLang="en-US" sz="1200">
                          <a:effectLst/>
                          <a:latin typeface="微软雅黑" panose="020B0503020204020204" pitchFamily="34" charset="-122"/>
                          <a:ea typeface="微软雅黑" panose="020B0503020204020204" pitchFamily="34" charset="-122"/>
                        </a:rPr>
                        <a:t>前期成本</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tc>
                  <a:txBody>
                    <a:bodyPr/>
                    <a:lstStyle/>
                    <a:p>
                      <a:pPr algn="just" latinLnBrk="1"/>
                      <a:r>
                        <a:rPr lang="en-US" altLang="zh-CN" sz="1200">
                          <a:effectLst/>
                          <a:latin typeface="微软雅黑" panose="020B0503020204020204" pitchFamily="34" charset="-122"/>
                          <a:ea typeface="微软雅黑" panose="020B0503020204020204" pitchFamily="34" charset="-122"/>
                        </a:rPr>
                        <a:t>18</a:t>
                      </a:r>
                      <a:r>
                        <a:rPr lang="zh-CN" altLang="en-US" sz="1200">
                          <a:effectLst/>
                          <a:latin typeface="微软雅黑" panose="020B0503020204020204" pitchFamily="34" charset="-122"/>
                          <a:ea typeface="微软雅黑" panose="020B0503020204020204" pitchFamily="34" charset="-122"/>
                        </a:rPr>
                        <a:t>个月模拟空袭训练，训练</a:t>
                      </a:r>
                      <a:r>
                        <a:rPr lang="en-US" altLang="zh-CN" sz="1200">
                          <a:effectLst/>
                          <a:latin typeface="微软雅黑" panose="020B0503020204020204" pitchFamily="34" charset="-122"/>
                          <a:ea typeface="微软雅黑" panose="020B0503020204020204" pitchFamily="34" charset="-122"/>
                        </a:rPr>
                        <a:t>2</a:t>
                      </a:r>
                      <a:r>
                        <a:rPr lang="zh-CN" altLang="en-US" sz="1200">
                          <a:effectLst/>
                          <a:latin typeface="微软雅黑" panose="020B0503020204020204" pitchFamily="34" charset="-122"/>
                          <a:ea typeface="微软雅黑" panose="020B0503020204020204" pitchFamily="34" charset="-122"/>
                        </a:rPr>
                        <a:t>架</a:t>
                      </a:r>
                      <a:r>
                        <a:rPr lang="en" sz="1200">
                          <a:effectLst/>
                          <a:latin typeface="微软雅黑" panose="020B0503020204020204" pitchFamily="34" charset="-122"/>
                          <a:ea typeface="微软雅黑" panose="020B0503020204020204" pitchFamily="34" charset="-122"/>
                        </a:rPr>
                        <a:t>F-4</a:t>
                      </a:r>
                      <a:r>
                        <a:rPr lang="zh-CN" altLang="en-US" sz="1200">
                          <a:effectLst/>
                          <a:latin typeface="微软雅黑" panose="020B0503020204020204" pitchFamily="34" charset="-122"/>
                          <a:ea typeface="微软雅黑" panose="020B0503020204020204" pitchFamily="34" charset="-122"/>
                        </a:rPr>
                        <a:t>鬼怪攻击坠毁，</a:t>
                      </a:r>
                      <a:r>
                        <a:rPr lang="en-US" altLang="zh-CN" sz="1200">
                          <a:effectLst/>
                          <a:latin typeface="微软雅黑" panose="020B0503020204020204" pitchFamily="34" charset="-122"/>
                          <a:ea typeface="微软雅黑" panose="020B0503020204020204" pitchFamily="34" charset="-122"/>
                        </a:rPr>
                        <a:t>3</a:t>
                      </a:r>
                      <a:r>
                        <a:rPr lang="zh-CN" altLang="en-US" sz="1200">
                          <a:effectLst/>
                          <a:latin typeface="微软雅黑" panose="020B0503020204020204" pitchFamily="34" charset="-122"/>
                          <a:ea typeface="微软雅黑" panose="020B0503020204020204" pitchFamily="34" charset="-122"/>
                        </a:rPr>
                        <a:t>名飞行员阵亡</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tc>
                  <a:txBody>
                    <a:bodyPr/>
                    <a:lstStyle/>
                    <a:p>
                      <a:pPr algn="just" latinLnBrk="1"/>
                      <a:r>
                        <a:rPr lang="zh-CN" altLang="en-US" sz="1200">
                          <a:effectLst/>
                          <a:latin typeface="微软雅黑" panose="020B0503020204020204" pitchFamily="34" charset="-122"/>
                          <a:ea typeface="微软雅黑" panose="020B0503020204020204" pitchFamily="34" charset="-122"/>
                        </a:rPr>
                        <a:t>跨越两位总统任期，经历了</a:t>
                      </a:r>
                      <a:r>
                        <a:rPr lang="en-US" altLang="zh-CN" sz="1200">
                          <a:effectLst/>
                          <a:latin typeface="微软雅黑" panose="020B0503020204020204" pitchFamily="34" charset="-122"/>
                          <a:ea typeface="微软雅黑" panose="020B0503020204020204" pitchFamily="34" charset="-122"/>
                        </a:rPr>
                        <a:t>5</a:t>
                      </a:r>
                      <a:r>
                        <a:rPr lang="zh-CN" altLang="en-US" sz="1200">
                          <a:effectLst/>
                          <a:latin typeface="微软雅黑" panose="020B0503020204020204" pitchFamily="34" charset="-122"/>
                          <a:ea typeface="微软雅黑" panose="020B0503020204020204" pitchFamily="34" charset="-122"/>
                        </a:rPr>
                        <a:t>年的持续开发和改进</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extLst>
                  <a:ext uri="{0D108BD9-81ED-4DB2-BD59-A6C34878D82A}">
                    <a16:rowId xmlns:a16="http://schemas.microsoft.com/office/drawing/2014/main" val="180886225"/>
                  </a:ext>
                </a:extLst>
              </a:tr>
              <a:tr h="525108">
                <a:tc>
                  <a:txBody>
                    <a:bodyPr/>
                    <a:lstStyle/>
                    <a:p>
                      <a:pPr algn="just" latinLnBrk="1"/>
                      <a:r>
                        <a:rPr lang="zh-CN" altLang="en-US" sz="1200">
                          <a:effectLst/>
                          <a:latin typeface="微软雅黑" panose="020B0503020204020204" pitchFamily="34" charset="-122"/>
                          <a:ea typeface="微软雅黑" panose="020B0503020204020204" pitchFamily="34" charset="-122"/>
                        </a:rPr>
                        <a:t>毁伤效果</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2CEED"/>
                    </a:solidFill>
                  </a:tcPr>
                </a:tc>
                <a:tc>
                  <a:txBody>
                    <a:bodyPr/>
                    <a:lstStyle/>
                    <a:p>
                      <a:pPr algn="just" latinLnBrk="1"/>
                      <a:r>
                        <a:rPr lang="zh-CN" altLang="en-US" sz="1200">
                          <a:effectLst/>
                          <a:latin typeface="微软雅黑" panose="020B0503020204020204" pitchFamily="34" charset="-122"/>
                          <a:ea typeface="微软雅黑" panose="020B0503020204020204" pitchFamily="34" charset="-122"/>
                        </a:rPr>
                        <a:t>反应堆被炸毁，吓阻了法国供应商继续提供服务，伊拉克核武器计划永久迟滞</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2CEED"/>
                    </a:solidFill>
                  </a:tcPr>
                </a:tc>
                <a:tc>
                  <a:txBody>
                    <a:bodyPr/>
                    <a:lstStyle/>
                    <a:p>
                      <a:pPr algn="just" latinLnBrk="1"/>
                      <a:r>
                        <a:rPr lang="zh-CN" altLang="en-US" sz="1200">
                          <a:effectLst/>
                          <a:latin typeface="微软雅黑" panose="020B0503020204020204" pitchFamily="34" charset="-122"/>
                          <a:ea typeface="微软雅黑" panose="020B0503020204020204" pitchFamily="34" charset="-122"/>
                        </a:rPr>
                        <a:t>导致大量离心机瘫痪，铀无法满足武器要求，几乎永久性迟滞了伊朗核武器计划</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2CEED"/>
                    </a:solidFill>
                  </a:tcPr>
                </a:tc>
                <a:extLst>
                  <a:ext uri="{0D108BD9-81ED-4DB2-BD59-A6C34878D82A}">
                    <a16:rowId xmlns:a16="http://schemas.microsoft.com/office/drawing/2014/main" val="513144796"/>
                  </a:ext>
                </a:extLst>
              </a:tr>
              <a:tr h="420087">
                <a:tc>
                  <a:txBody>
                    <a:bodyPr/>
                    <a:lstStyle/>
                    <a:p>
                      <a:pPr algn="just" latinLnBrk="1"/>
                      <a:r>
                        <a:rPr lang="zh-CN" altLang="en-US" sz="1200">
                          <a:effectLst/>
                          <a:latin typeface="微软雅黑" panose="020B0503020204020204" pitchFamily="34" charset="-122"/>
                          <a:ea typeface="微软雅黑" panose="020B0503020204020204" pitchFamily="34" charset="-122"/>
                        </a:rPr>
                        <a:t>效费比</a:t>
                      </a:r>
                      <a:endParaRPr lang="zh-CN" altLang="en-US" sz="120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tc>
                  <a:txBody>
                    <a:bodyPr/>
                    <a:lstStyle/>
                    <a:p>
                      <a:pPr algn="just" latinLnBrk="1"/>
                      <a:r>
                        <a:rPr lang="zh-CN" altLang="en-US" sz="1200" dirty="0">
                          <a:effectLst/>
                          <a:latin typeface="微软雅黑" panose="020B0503020204020204" pitchFamily="34" charset="-122"/>
                          <a:ea typeface="微软雅黑" panose="020B0503020204020204" pitchFamily="34" charset="-122"/>
                        </a:rPr>
                        <a:t>打击快速，准备期长，耗资巨大，消耗大，行动复杂，风险高</a:t>
                      </a:r>
                      <a:endParaRPr lang="zh-CN" altLang="en-US" sz="1200" dirty="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tc>
                  <a:txBody>
                    <a:bodyPr/>
                    <a:lstStyle/>
                    <a:p>
                      <a:pPr algn="just" latinLnBrk="1"/>
                      <a:r>
                        <a:rPr lang="zh-CN" altLang="en-US" sz="1200" dirty="0">
                          <a:effectLst/>
                          <a:latin typeface="微软雅黑" panose="020B0503020204020204" pitchFamily="34" charset="-122"/>
                          <a:ea typeface="微软雅黑" panose="020B0503020204020204" pitchFamily="34" charset="-122"/>
                        </a:rPr>
                        <a:t>周期长，耗资相对军事打击低，但更加精准、隐蔽，不确定性后果更低</a:t>
                      </a:r>
                      <a:endParaRPr lang="zh-CN" altLang="en-US" sz="1200" dirty="0">
                        <a:effectLst/>
                      </a:endParaRPr>
                    </a:p>
                  </a:txBody>
                  <a:tcPr marL="23572" marR="23572" marT="0" marB="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E6F6"/>
                    </a:solidFill>
                  </a:tcPr>
                </a:tc>
                <a:extLst>
                  <a:ext uri="{0D108BD9-81ED-4DB2-BD59-A6C34878D82A}">
                    <a16:rowId xmlns:a16="http://schemas.microsoft.com/office/drawing/2014/main" val="3353760830"/>
                  </a:ext>
                </a:extLst>
              </a:tr>
            </a:tbl>
          </a:graphicData>
        </a:graphic>
      </p:graphicFrame>
      <p:sp>
        <p:nvSpPr>
          <p:cNvPr id="6" name="日期占位符 9">
            <a:extLst>
              <a:ext uri="{FF2B5EF4-FFF2-40B4-BE49-F238E27FC236}">
                <a16:creationId xmlns:a16="http://schemas.microsoft.com/office/drawing/2014/main" id="{E6FEE4F8-46E2-4102-BB00-6483E343FE7C}"/>
              </a:ext>
            </a:extLst>
          </p:cNvPr>
          <p:cNvSpPr>
            <a:spLocks noGrp="1"/>
          </p:cNvSpPr>
          <p:nvPr>
            <p:ph type="dt" sz="half" idx="10"/>
          </p:nvPr>
        </p:nvSpPr>
        <p:spPr>
          <a:xfrm>
            <a:off x="235670" y="6489301"/>
            <a:ext cx="2743200" cy="365125"/>
          </a:xfrm>
        </p:spPr>
        <p:txBody>
          <a:bodyPr/>
          <a:lstStyle/>
          <a:p>
            <a:r>
              <a:rPr kumimoji="1" lang="en-US" altLang="zh-CN" dirty="0"/>
              <a:t>8.2.5 APT</a:t>
            </a:r>
            <a:r>
              <a:rPr kumimoji="1" lang="zh-CN" altLang="en-US" dirty="0"/>
              <a:t>攻击</a:t>
            </a:r>
          </a:p>
        </p:txBody>
      </p:sp>
    </p:spTree>
    <p:extLst>
      <p:ext uri="{BB962C8B-B14F-4D97-AF65-F5344CB8AC3E}">
        <p14:creationId xmlns:p14="http://schemas.microsoft.com/office/powerpoint/2010/main" val="1541794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9A8D8B-7760-2841-93B2-494E9EBAE094}"/>
              </a:ext>
            </a:extLst>
          </p:cNvPr>
          <p:cNvPicPr>
            <a:picLocks noChangeAspect="1"/>
          </p:cNvPicPr>
          <p:nvPr/>
        </p:nvPicPr>
        <p:blipFill>
          <a:blip r:embed="rId3"/>
          <a:stretch>
            <a:fillRect/>
          </a:stretch>
        </p:blipFill>
        <p:spPr>
          <a:xfrm>
            <a:off x="2086651" y="2180137"/>
            <a:ext cx="6650949" cy="4027519"/>
          </a:xfrm>
          <a:prstGeom prst="rect">
            <a:avLst/>
          </a:prstGeom>
        </p:spPr>
      </p:pic>
      <p:sp>
        <p:nvSpPr>
          <p:cNvPr id="2" name="标题 1">
            <a:extLst>
              <a:ext uri="{FF2B5EF4-FFF2-40B4-BE49-F238E27FC236}">
                <a16:creationId xmlns:a16="http://schemas.microsoft.com/office/drawing/2014/main" id="{7368A12E-001C-4D40-A117-0E5EE287CD80}"/>
              </a:ext>
            </a:extLst>
          </p:cNvPr>
          <p:cNvSpPr>
            <a:spLocks noGrp="1"/>
          </p:cNvSpPr>
          <p:nvPr>
            <p:ph type="title"/>
          </p:nvPr>
        </p:nvSpPr>
        <p:spPr/>
        <p:txBody>
          <a:bodyPr/>
          <a:lstStyle/>
          <a:p>
            <a:r>
              <a:rPr kumimoji="1" lang="zh-CN" altLang="en-US" dirty="0"/>
              <a:t>震网的传播及发作通道</a:t>
            </a:r>
          </a:p>
        </p:txBody>
      </p:sp>
      <p:sp>
        <p:nvSpPr>
          <p:cNvPr id="3" name="内容占位符 2">
            <a:extLst>
              <a:ext uri="{FF2B5EF4-FFF2-40B4-BE49-F238E27FC236}">
                <a16:creationId xmlns:a16="http://schemas.microsoft.com/office/drawing/2014/main" id="{2D02E083-5C6B-704C-8C7C-B79EFAD169E4}"/>
              </a:ext>
            </a:extLst>
          </p:cNvPr>
          <p:cNvSpPr>
            <a:spLocks noGrp="1"/>
          </p:cNvSpPr>
          <p:nvPr>
            <p:ph idx="1"/>
          </p:nvPr>
        </p:nvSpPr>
        <p:spPr/>
        <p:txBody>
          <a:bodyPr/>
          <a:lstStyle/>
          <a:p>
            <a:r>
              <a:rPr kumimoji="1" lang="en" altLang="zh-CN" dirty="0"/>
              <a:t>USB</a:t>
            </a:r>
            <a:r>
              <a:rPr kumimoji="1" lang="zh-CN" altLang="en-US" dirty="0"/>
              <a:t>摆渡</a:t>
            </a:r>
            <a:r>
              <a:rPr kumimoji="1" lang="en-US" altLang="zh-CN" dirty="0"/>
              <a:t>+</a:t>
            </a:r>
            <a:r>
              <a:rPr kumimoji="1" lang="zh-CN" altLang="en-US" dirty="0"/>
              <a:t>基于漏洞的横向移动</a:t>
            </a:r>
          </a:p>
        </p:txBody>
      </p:sp>
      <p:sp>
        <p:nvSpPr>
          <p:cNvPr id="7" name="矩形 6">
            <a:extLst>
              <a:ext uri="{FF2B5EF4-FFF2-40B4-BE49-F238E27FC236}">
                <a16:creationId xmlns:a16="http://schemas.microsoft.com/office/drawing/2014/main" id="{EA037595-9E0D-7447-A96F-55C83B7377A7}"/>
              </a:ext>
            </a:extLst>
          </p:cNvPr>
          <p:cNvSpPr/>
          <p:nvPr/>
        </p:nvSpPr>
        <p:spPr>
          <a:xfrm>
            <a:off x="3388694" y="6548377"/>
            <a:ext cx="7494469" cy="276999"/>
          </a:xfrm>
          <a:prstGeom prst="rect">
            <a:avLst/>
          </a:prstGeom>
        </p:spPr>
        <p:txBody>
          <a:bodyPr vert="horz" lIns="91440" tIns="45720" rIns="91440" bIns="45720" rtlCol="0" anchor="ctr"/>
          <a:lstStyle/>
          <a:p>
            <a:r>
              <a:rPr kumimoji="1" lang="zh-CN" altLang="en-US" sz="1200" dirty="0">
                <a:solidFill>
                  <a:schemeClr val="tx1">
                    <a:tint val="75000"/>
                  </a:schemeClr>
                </a:solidFill>
                <a:latin typeface="Microsoft YaHei" panose="020B0503020204020204" pitchFamily="34" charset="-122"/>
                <a:ea typeface="Microsoft YaHei" panose="020B0503020204020204" pitchFamily="34" charset="-122"/>
              </a:rPr>
              <a:t>引自：https://mp.weixin.qq.com/s/CJr_gjnQgG_FGjwrY_Oozw</a:t>
            </a:r>
          </a:p>
        </p:txBody>
      </p:sp>
      <p:sp>
        <p:nvSpPr>
          <p:cNvPr id="8" name="灯片编号占位符 3">
            <a:extLst>
              <a:ext uri="{FF2B5EF4-FFF2-40B4-BE49-F238E27FC236}">
                <a16:creationId xmlns:a16="http://schemas.microsoft.com/office/drawing/2014/main" id="{5BAD67E6-D342-465B-9128-ABC68BB66120}"/>
              </a:ext>
            </a:extLst>
          </p:cNvPr>
          <p:cNvSpPr txBox="1">
            <a:spLocks/>
          </p:cNvSpPr>
          <p:nvPr/>
        </p:nvSpPr>
        <p:spPr>
          <a:xfrm>
            <a:off x="9448800" y="650431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pPr/>
              <a:t>45</a:t>
            </a:fld>
            <a:endParaRPr kumimoji="1" lang="zh-CN" altLang="en-US" dirty="0"/>
          </a:p>
        </p:txBody>
      </p:sp>
      <p:sp>
        <p:nvSpPr>
          <p:cNvPr id="10" name="日期占位符 9">
            <a:extLst>
              <a:ext uri="{FF2B5EF4-FFF2-40B4-BE49-F238E27FC236}">
                <a16:creationId xmlns:a16="http://schemas.microsoft.com/office/drawing/2014/main" id="{1BCCE6C0-8F82-48B4-A106-FBE6A8469B72}"/>
              </a:ext>
            </a:extLst>
          </p:cNvPr>
          <p:cNvSpPr>
            <a:spLocks noGrp="1"/>
          </p:cNvSpPr>
          <p:nvPr>
            <p:ph type="dt" sz="half" idx="10"/>
          </p:nvPr>
        </p:nvSpPr>
        <p:spPr>
          <a:xfrm>
            <a:off x="235670" y="6489303"/>
            <a:ext cx="2743200" cy="365125"/>
          </a:xfrm>
        </p:spPr>
        <p:txBody>
          <a:bodyPr/>
          <a:lstStyle/>
          <a:p>
            <a:r>
              <a:rPr kumimoji="1" lang="en-US" altLang="zh-CN" dirty="0"/>
              <a:t>8.2.5 APT</a:t>
            </a:r>
            <a:r>
              <a:rPr kumimoji="1" lang="zh-CN" altLang="en-US" dirty="0"/>
              <a:t>攻击</a:t>
            </a:r>
          </a:p>
        </p:txBody>
      </p:sp>
    </p:spTree>
    <p:extLst>
      <p:ext uri="{BB962C8B-B14F-4D97-AF65-F5344CB8AC3E}">
        <p14:creationId xmlns:p14="http://schemas.microsoft.com/office/powerpoint/2010/main" val="161693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1167384" y="1303493"/>
            <a:ext cx="10515600" cy="5456971"/>
          </a:xfrm>
        </p:spPr>
        <p:txBody>
          <a:bodyPr>
            <a:normAutofit lnSpcReduction="10000"/>
          </a:bodyPr>
          <a:lstStyle/>
          <a:p>
            <a:pPr>
              <a:lnSpc>
                <a:spcPct val="130000"/>
              </a:lnSpc>
              <a:buNone/>
            </a:pPr>
            <a:r>
              <a:rPr kumimoji="1" lang="en-US" altLang="zh-CN" sz="3000" dirty="0"/>
              <a:t>8.1 </a:t>
            </a:r>
            <a:r>
              <a:rPr kumimoji="1" lang="zh-CN" altLang="en-US" sz="3000" dirty="0"/>
              <a:t>网络安全基础（</a:t>
            </a:r>
            <a:r>
              <a:rPr kumimoji="1" lang="en-US" altLang="zh-CN" sz="3000" dirty="0"/>
              <a:t>4</a:t>
            </a:r>
            <a:r>
              <a:rPr kumimoji="1" lang="zh-CN" altLang="en-US" sz="3000" dirty="0"/>
              <a:t>页）</a:t>
            </a:r>
            <a:endParaRPr kumimoji="1" lang="en-US" altLang="zh-CN" sz="3000" dirty="0"/>
          </a:p>
          <a:p>
            <a:pPr>
              <a:lnSpc>
                <a:spcPct val="130000"/>
              </a:lnSpc>
              <a:buNone/>
            </a:pPr>
            <a:r>
              <a:rPr kumimoji="1" lang="en-US" altLang="zh-CN" sz="3000" dirty="0"/>
              <a:t>8.2 </a:t>
            </a:r>
            <a:r>
              <a:rPr kumimoji="1" lang="zh-CN" altLang="en-US" sz="3000" dirty="0"/>
              <a:t>网络攻击与威胁</a:t>
            </a:r>
            <a:endParaRPr kumimoji="1" lang="en-US" altLang="zh-CN" sz="3000" dirty="0"/>
          </a:p>
          <a:p>
            <a:pPr>
              <a:lnSpc>
                <a:spcPct val="130000"/>
              </a:lnSpc>
              <a:buNone/>
            </a:pPr>
            <a:r>
              <a:rPr kumimoji="1" lang="en-US" altLang="zh-CN" sz="3000" dirty="0"/>
              <a:t>8.3 </a:t>
            </a:r>
            <a:r>
              <a:rPr lang="zh-CN" altLang="en-US" sz="3000" dirty="0">
                <a:solidFill>
                  <a:srgbClr val="C00000"/>
                </a:solidFill>
              </a:rPr>
              <a:t>安全机制与手段 </a:t>
            </a:r>
            <a:endParaRPr lang="en-US" altLang="zh-CN" sz="3000" dirty="0">
              <a:solidFill>
                <a:srgbClr val="C00000"/>
              </a:solidFill>
            </a:endParaRPr>
          </a:p>
          <a:p>
            <a:pPr>
              <a:lnSpc>
                <a:spcPct val="150000"/>
              </a:lnSpc>
              <a:buNone/>
            </a:pPr>
            <a:r>
              <a:rPr kumimoji="1" lang="en-US" altLang="zh-CN" sz="3000" dirty="0"/>
              <a:t>8.4 </a:t>
            </a:r>
            <a:r>
              <a:rPr kumimoji="1" lang="zh-CN" altLang="en-US" sz="3000" dirty="0"/>
              <a:t>电子邮件</a:t>
            </a:r>
            <a:r>
              <a:rPr lang="zh-CN" altLang="en-US" sz="3000" dirty="0"/>
              <a:t>安全（</a:t>
            </a:r>
            <a:r>
              <a:rPr lang="en-US" altLang="zh-CN" sz="3000" dirty="0"/>
              <a:t>8</a:t>
            </a:r>
            <a:r>
              <a:rPr lang="zh-CN" altLang="en-US" sz="3000" dirty="0"/>
              <a:t>页）</a:t>
            </a:r>
            <a:endParaRPr lang="en-US" altLang="zh-CN" sz="3000" dirty="0"/>
          </a:p>
          <a:p>
            <a:pPr>
              <a:lnSpc>
                <a:spcPct val="150000"/>
              </a:lnSpc>
              <a:buNone/>
            </a:pPr>
            <a:r>
              <a:rPr lang="en-US" altLang="zh-CN" sz="3000" dirty="0"/>
              <a:t>8.5 Web</a:t>
            </a:r>
            <a:r>
              <a:rPr lang="zh-CN" altLang="en-US" sz="3000" dirty="0"/>
              <a:t>安全（*页）</a:t>
            </a:r>
            <a:endParaRPr lang="en-US" altLang="zh-CN" sz="3000" dirty="0"/>
          </a:p>
          <a:p>
            <a:pPr>
              <a:lnSpc>
                <a:spcPct val="150000"/>
              </a:lnSpc>
              <a:buNone/>
            </a:pPr>
            <a:r>
              <a:rPr lang="en-US" altLang="zh-CN" sz="3000" dirty="0"/>
              <a:t>8.6 </a:t>
            </a:r>
            <a:r>
              <a:rPr lang="zh-CN" altLang="en-US" sz="3000" dirty="0"/>
              <a:t>通信安全</a:t>
            </a:r>
            <a:endParaRPr lang="en-US" altLang="zh-CN" sz="3000" dirty="0"/>
          </a:p>
          <a:p>
            <a:pPr>
              <a:lnSpc>
                <a:spcPct val="150000"/>
              </a:lnSpc>
              <a:buNone/>
            </a:pPr>
            <a:r>
              <a:rPr lang="en-US" altLang="zh-CN" sz="3000" dirty="0"/>
              <a:t>8.7 </a:t>
            </a:r>
            <a:r>
              <a:rPr lang="zh-CN" altLang="en-US" sz="3000" dirty="0"/>
              <a:t>系统与运行安全</a:t>
            </a:r>
            <a:endParaRPr kumimoji="1" lang="en-US" altLang="zh-CN" sz="3000" dirty="0"/>
          </a:p>
          <a:p>
            <a:pPr>
              <a:lnSpc>
                <a:spcPct val="130000"/>
              </a:lnSpc>
              <a:buNone/>
            </a:pPr>
            <a:r>
              <a:rPr kumimoji="1" lang="en-US" altLang="zh-CN" sz="3000" dirty="0"/>
              <a:t>8.8 </a:t>
            </a:r>
            <a:r>
              <a:rPr kumimoji="1" lang="zh-CN" altLang="en-US" sz="3000" dirty="0"/>
              <a:t>安全技术前沿与未来发展</a:t>
            </a:r>
          </a:p>
          <a:p>
            <a:pPr>
              <a:lnSpc>
                <a:spcPct val="130000"/>
              </a:lnSpc>
              <a:buNone/>
            </a:pPr>
            <a:endParaRPr kumimoji="1" lang="zh-CN" altLang="en-US" dirty="0"/>
          </a:p>
          <a:p>
            <a:pPr>
              <a:lnSpc>
                <a:spcPct val="130000"/>
              </a:lnSpc>
              <a:buNone/>
            </a:pPr>
            <a:endParaRPr kumimoji="1" lang="en-US" altLang="zh-CN" dirty="0"/>
          </a:p>
          <a:p>
            <a:pPr>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矩形标注 6">
            <a:extLst>
              <a:ext uri="{FF2B5EF4-FFF2-40B4-BE49-F238E27FC236}">
                <a16:creationId xmlns:a16="http://schemas.microsoft.com/office/drawing/2014/main" id="{981187B3-3584-BA4E-A14C-4B26773516C6}"/>
              </a:ext>
            </a:extLst>
          </p:cNvPr>
          <p:cNvSpPr/>
          <p:nvPr/>
        </p:nvSpPr>
        <p:spPr>
          <a:xfrm>
            <a:off x="6284352" y="2762878"/>
            <a:ext cx="4078847" cy="2373045"/>
          </a:xfrm>
          <a:prstGeom prst="wedgeRectCallout">
            <a:avLst>
              <a:gd name="adj1" fmla="val -93313"/>
              <a:gd name="adj2" fmla="val -4563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密码学</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457200" lvl="0" indent="-457200">
              <a:buFont typeface="+mj-lt"/>
              <a:buAutoNum type="arabicPeriod"/>
              <a:defRPr/>
            </a:pPr>
            <a:r>
              <a:rPr lang="zh-CN" altLang="en-US" sz="2400" dirty="0">
                <a:solidFill>
                  <a:prstClr val="black"/>
                </a:solidFill>
                <a:ea typeface="等线" panose="02010600030101010101" pitchFamily="2" charset="-122"/>
              </a:rPr>
              <a:t>数字签名与报文完整性</a:t>
            </a: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0799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338" name="Picture 2" descr="C:\Users\Administrator\AppData\Roaming\Tencent\Users\50650182\QQ\WinTemp\RichOle\{9ND0MQH7C$40@86%BOCEM4.png"/>
          <p:cNvPicPr>
            <a:picLocks noChangeAspect="1" noChangeArrowheads="1"/>
          </p:cNvPicPr>
          <p:nvPr/>
        </p:nvPicPr>
        <p:blipFill>
          <a:blip r:embed="rId3"/>
          <a:srcRect/>
          <a:stretch>
            <a:fillRect/>
          </a:stretch>
        </p:blipFill>
        <p:spPr bwMode="auto">
          <a:xfrm>
            <a:off x="102036" y="3261264"/>
            <a:ext cx="4378060" cy="3002098"/>
          </a:xfrm>
          <a:prstGeom prst="rect">
            <a:avLst/>
          </a:prstGeom>
          <a:noFill/>
        </p:spPr>
      </p:pic>
      <p:sp>
        <p:nvSpPr>
          <p:cNvPr id="2" name="标题 1"/>
          <p:cNvSpPr>
            <a:spLocks noGrp="1"/>
          </p:cNvSpPr>
          <p:nvPr>
            <p:ph type="title"/>
          </p:nvPr>
        </p:nvSpPr>
        <p:spPr/>
        <p:txBody>
          <a:bodyPr>
            <a:normAutofit/>
          </a:bodyPr>
          <a:lstStyle/>
          <a:p>
            <a:r>
              <a:rPr lang="en-US" altLang="zh-CN" dirty="0"/>
              <a:t>8.3</a:t>
            </a:r>
            <a:r>
              <a:rPr lang="zh-CN" altLang="en-US" dirty="0"/>
              <a:t>安全机制与手段</a:t>
            </a:r>
          </a:p>
        </p:txBody>
      </p:sp>
      <p:sp>
        <p:nvSpPr>
          <p:cNvPr id="3" name="内容占位符 2"/>
          <p:cNvSpPr>
            <a:spLocks noGrp="1"/>
          </p:cNvSpPr>
          <p:nvPr>
            <p:ph idx="1"/>
          </p:nvPr>
        </p:nvSpPr>
        <p:spPr/>
        <p:txBody>
          <a:bodyPr>
            <a:normAutofit/>
          </a:bodyPr>
          <a:lstStyle/>
          <a:p>
            <a:pPr lvl="0"/>
            <a:endParaRPr lang="en-US" altLang="zh-CN" dirty="0"/>
          </a:p>
          <a:p>
            <a:pPr marL="514350" lvl="0" indent="-514350">
              <a:buFont typeface="+mj-lt"/>
              <a:buAutoNum type="arabicPeriod"/>
            </a:pPr>
            <a:r>
              <a:rPr lang="zh-CN" altLang="en-US" dirty="0"/>
              <a:t>密码学</a:t>
            </a:r>
            <a:r>
              <a:rPr lang="en-US" altLang="zh-CN" dirty="0"/>
              <a:t>	</a:t>
            </a:r>
            <a:endParaRPr lang="zh-CN" altLang="en-US" dirty="0"/>
          </a:p>
          <a:p>
            <a:pPr marL="514350" lvl="0" indent="-514350">
              <a:buFont typeface="+mj-lt"/>
              <a:buAutoNum type="arabicPeriod"/>
            </a:pPr>
            <a:r>
              <a:rPr lang="zh-CN" altLang="en-US" dirty="0"/>
              <a:t>数字签名与报文完整性</a:t>
            </a:r>
          </a:p>
          <a:p>
            <a:endParaRPr lang="zh-CN" altLang="en-US" dirty="0"/>
          </a:p>
        </p:txBody>
      </p:sp>
      <p:sp>
        <p:nvSpPr>
          <p:cNvPr id="4" name="灯片编号占位符 3"/>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矩形标注 6"/>
          <p:cNvSpPr/>
          <p:nvPr/>
        </p:nvSpPr>
        <p:spPr>
          <a:xfrm>
            <a:off x="6173905" y="3476035"/>
            <a:ext cx="4873390" cy="1942126"/>
          </a:xfrm>
          <a:prstGeom prst="wedgeRectCallout">
            <a:avLst>
              <a:gd name="adj1" fmla="val -72469"/>
              <a:gd name="adj2" fmla="val -8366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4572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数字签名技术</a:t>
            </a:r>
          </a:p>
          <a:p>
            <a:pPr marL="457200" marR="0" lvl="1" indent="-4572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密码散列函数</a:t>
            </a:r>
          </a:p>
          <a:p>
            <a:pPr marL="457200" marR="0" lvl="1" indent="-4572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消息摘要与报文鉴别码</a:t>
            </a:r>
            <a:endPar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457200" marR="0" lvl="1" indent="-4572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证书与公钥基础设施</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 name="矩形标注 7"/>
          <p:cNvSpPr/>
          <p:nvPr/>
        </p:nvSpPr>
        <p:spPr>
          <a:xfrm>
            <a:off x="6173905" y="1244212"/>
            <a:ext cx="4873390" cy="1942126"/>
          </a:xfrm>
          <a:prstGeom prst="wedgeRectCallout">
            <a:avLst>
              <a:gd name="adj1" fmla="val -76950"/>
              <a:gd name="adj2" fmla="val 206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4572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密码学原则</a:t>
            </a:r>
            <a:endPar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457200" marR="0" lvl="1" indent="-4572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对称密码算法</a:t>
            </a:r>
          </a:p>
          <a:p>
            <a:pPr marL="457200" marR="0" lvl="1" indent="-4572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非对称密码算法</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14" name="组合 13"/>
          <p:cNvGrpSpPr/>
          <p:nvPr/>
        </p:nvGrpSpPr>
        <p:grpSpPr>
          <a:xfrm>
            <a:off x="3981450" y="4612509"/>
            <a:ext cx="7372350" cy="1870705"/>
            <a:chOff x="3981450" y="4612509"/>
            <a:chExt cx="7372350" cy="1870705"/>
          </a:xfrm>
        </p:grpSpPr>
        <p:pic>
          <p:nvPicPr>
            <p:cNvPr id="6145" name="Picture 1" descr="C:\Users\lenovo\AppData\Roaming\Tencent\Users\50650182\QQ\WinTemp\RichOle\[)IUP2X$MVBZ6HJ0LJ_6HBN.png"/>
            <p:cNvPicPr>
              <a:picLocks noChangeAspect="1" noChangeArrowheads="1"/>
            </p:cNvPicPr>
            <p:nvPr/>
          </p:nvPicPr>
          <p:blipFill>
            <a:blip r:embed="rId4"/>
            <a:srcRect/>
            <a:stretch>
              <a:fillRect/>
            </a:stretch>
          </p:blipFill>
          <p:spPr bwMode="auto">
            <a:xfrm>
              <a:off x="3981450" y="5711689"/>
              <a:ext cx="7372350" cy="771525"/>
            </a:xfrm>
            <a:prstGeom prst="rect">
              <a:avLst/>
            </a:prstGeom>
            <a:noFill/>
          </p:spPr>
        </p:pic>
        <p:pic>
          <p:nvPicPr>
            <p:cNvPr id="13" name="图片 12" descr="aHR0cHM6Ly9oYWNrZXJub29uLmNvbS9waG90b3MvYWtFQklnMTBEclBNaWF2RHBuWnhmSGIwOTh5Mi03ZzFoeDN5MjI.png"/>
            <p:cNvPicPr>
              <a:picLocks noChangeAspect="1"/>
            </p:cNvPicPr>
            <p:nvPr/>
          </p:nvPicPr>
          <p:blipFill>
            <a:blip r:embed="rId5"/>
            <a:stretch>
              <a:fillRect/>
            </a:stretch>
          </p:blipFill>
          <p:spPr>
            <a:xfrm>
              <a:off x="3981451" y="4612509"/>
              <a:ext cx="1095516" cy="1099180"/>
            </a:xfrm>
            <a:prstGeom prst="rect">
              <a:avLst/>
            </a:prstGeom>
          </p:spPr>
        </p:pic>
      </p:grpSp>
      <p:sp>
        <p:nvSpPr>
          <p:cNvPr id="12" name="文本框 457">
            <a:extLst>
              <a:ext uri="{FF2B5EF4-FFF2-40B4-BE49-F238E27FC236}">
                <a16:creationId xmlns:a16="http://schemas.microsoft.com/office/drawing/2014/main" id="{57185E6E-37E9-42AF-8E0C-A092CB54851E}"/>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98338"/>
                                        </p:tgtEl>
                                        <p:attrNameLst>
                                          <p:attrName>style.visibility</p:attrName>
                                        </p:attrNameLst>
                                      </p:cBhvr>
                                      <p:to>
                                        <p:strVal val="visible"/>
                                      </p:to>
                                    </p:set>
                                    <p:animEffect transition="in" filter="checkerboard(across)">
                                      <p:cBhvr>
                                        <p:cTn id="7" dur="500"/>
                                        <p:tgtEl>
                                          <p:spTgt spid="39833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heckerboard(across)">
                                      <p:cBhvr>
                                        <p:cTn id="14" dur="500"/>
                                        <p:tgtEl>
                                          <p:spTgt spid="8"/>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heckerboard(across)">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密码学</a:t>
            </a:r>
          </a:p>
        </p:txBody>
      </p:sp>
      <p:sp>
        <p:nvSpPr>
          <p:cNvPr id="3" name="内容占位符 2"/>
          <p:cNvSpPr>
            <a:spLocks noGrp="1"/>
          </p:cNvSpPr>
          <p:nvPr>
            <p:ph idx="1"/>
          </p:nvPr>
        </p:nvSpPr>
        <p:spPr>
          <a:xfrm>
            <a:off x="838200" y="1510758"/>
            <a:ext cx="10515600" cy="4845592"/>
          </a:xfrm>
        </p:spPr>
        <p:txBody>
          <a:bodyPr/>
          <a:lstStyle/>
          <a:p>
            <a:r>
              <a:rPr lang="zh-CN" altLang="en-US" dirty="0"/>
              <a:t>密码原则</a:t>
            </a:r>
            <a:endParaRPr lang="en-US" dirty="0"/>
          </a:p>
          <a:p>
            <a:pPr lvl="1"/>
            <a:r>
              <a:rPr lang="en-US" dirty="0" err="1"/>
              <a:t>Kerckhoffs</a:t>
            </a:r>
            <a:r>
              <a:rPr lang="en-US" dirty="0"/>
              <a:t> </a:t>
            </a:r>
            <a:r>
              <a:rPr lang="zh-CN" altLang="en-US" dirty="0"/>
              <a:t>原则：即使密码系统的任何细节已为人悉知，只要密钥（</a:t>
            </a:r>
            <a:r>
              <a:rPr lang="en-US" altLang="zh-CN" dirty="0"/>
              <a:t>key</a:t>
            </a:r>
            <a:r>
              <a:rPr lang="zh-CN" altLang="en-US" dirty="0"/>
              <a:t>）未泄漏，它也应是安全的。</a:t>
            </a:r>
            <a:r>
              <a:rPr lang="zh-CN" altLang="en-US" dirty="0">
                <a:solidFill>
                  <a:srgbClr val="7030A0"/>
                </a:solidFill>
              </a:rPr>
              <a:t>秘密</a:t>
            </a:r>
            <a:r>
              <a:rPr lang="en-US" altLang="zh-CN" dirty="0">
                <a:solidFill>
                  <a:srgbClr val="7030A0"/>
                </a:solidFill>
              </a:rPr>
              <a:t>=key and  </a:t>
            </a:r>
            <a:r>
              <a:rPr lang="zh-CN" altLang="en-US" dirty="0">
                <a:solidFill>
                  <a:srgbClr val="7030A0"/>
                </a:solidFill>
              </a:rPr>
              <a:t>秘密≠ 加密算法</a:t>
            </a:r>
            <a:endParaRPr lang="en-US" altLang="zh-CN" dirty="0"/>
          </a:p>
          <a:p>
            <a:pPr lvl="1"/>
            <a:r>
              <a:rPr lang="zh-CN" altLang="en-US" dirty="0"/>
              <a:t>两个促进：</a:t>
            </a:r>
            <a:endParaRPr lang="en-US" altLang="zh-CN" dirty="0"/>
          </a:p>
          <a:p>
            <a:pPr lvl="2"/>
            <a:r>
              <a:rPr lang="zh-CN" altLang="en-US" dirty="0"/>
              <a:t>古典密码的巅峰</a:t>
            </a:r>
            <a:endParaRPr lang="en-US" altLang="zh-CN" dirty="0"/>
          </a:p>
          <a:p>
            <a:pPr lvl="2"/>
            <a:r>
              <a:rPr lang="zh-CN" altLang="en-US" dirty="0"/>
              <a:t>现代密码的开端</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latin typeface="+mn-ea"/>
              </a:rPr>
              <a:t>Shannon</a:t>
            </a:r>
            <a:r>
              <a:rPr lang="zh-CN" altLang="en-US" dirty="0">
                <a:latin typeface="+mn-ea"/>
              </a:rPr>
              <a:t>提出加密的两个基本方法</a:t>
            </a:r>
            <a:r>
              <a:rPr lang="en-US" altLang="zh-CN" dirty="0">
                <a:latin typeface="+mn-ea"/>
              </a:rPr>
              <a:t>——</a:t>
            </a:r>
            <a:r>
              <a:rPr lang="zh-CN" altLang="en-US" dirty="0">
                <a:solidFill>
                  <a:srgbClr val="7030A0"/>
                </a:solidFill>
                <a:latin typeface="+mn-ea"/>
              </a:rPr>
              <a:t>扩散和混淆</a:t>
            </a:r>
            <a:endParaRPr lang="en-US" altLang="zh-CN" dirty="0">
              <a:solidFill>
                <a:srgbClr val="7030A0"/>
              </a:solidFill>
              <a:latin typeface="+mn-ea"/>
            </a:endParaRPr>
          </a:p>
        </p:txBody>
      </p:sp>
      <p:sp>
        <p:nvSpPr>
          <p:cNvPr id="4" name="灯片编号占位符 3"/>
          <p:cNvSpPr>
            <a:spLocks noGrp="1"/>
          </p:cNvSpPr>
          <p:nvPr>
            <p:ph type="sldNum" sz="quarter" idx="12"/>
          </p:nvPr>
        </p:nvSpPr>
        <p:spPr>
          <a:xfrm>
            <a:off x="9448801" y="64997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图片 4" descr="Enigma.jpg"/>
          <p:cNvPicPr>
            <a:picLocks noChangeAspect="1"/>
          </p:cNvPicPr>
          <p:nvPr/>
        </p:nvPicPr>
        <p:blipFill>
          <a:blip r:embed="rId3"/>
          <a:stretch>
            <a:fillRect/>
          </a:stretch>
        </p:blipFill>
        <p:spPr>
          <a:xfrm>
            <a:off x="40936" y="3246981"/>
            <a:ext cx="3261613" cy="2284487"/>
          </a:xfrm>
          <a:prstGeom prst="rect">
            <a:avLst/>
          </a:prstGeom>
        </p:spPr>
      </p:pic>
      <p:pic>
        <p:nvPicPr>
          <p:cNvPr id="6" name="图片 5" descr="紫谜.jpg"/>
          <p:cNvPicPr>
            <a:picLocks noChangeAspect="1"/>
          </p:cNvPicPr>
          <p:nvPr/>
        </p:nvPicPr>
        <p:blipFill>
          <a:blip r:embed="rId4"/>
          <a:stretch>
            <a:fillRect/>
          </a:stretch>
        </p:blipFill>
        <p:spPr>
          <a:xfrm>
            <a:off x="3302549" y="3246981"/>
            <a:ext cx="2769358" cy="2284487"/>
          </a:xfrm>
          <a:prstGeom prst="rect">
            <a:avLst/>
          </a:prstGeom>
        </p:spPr>
      </p:pic>
      <p:pic>
        <p:nvPicPr>
          <p:cNvPr id="7" name="图片 6" descr="图灵.jpg"/>
          <p:cNvPicPr>
            <a:picLocks noChangeAspect="1"/>
          </p:cNvPicPr>
          <p:nvPr/>
        </p:nvPicPr>
        <p:blipFill>
          <a:blip r:embed="rId5"/>
          <a:stretch>
            <a:fillRect/>
          </a:stretch>
        </p:blipFill>
        <p:spPr>
          <a:xfrm>
            <a:off x="5855390" y="3246981"/>
            <a:ext cx="1822798" cy="2279782"/>
          </a:xfrm>
          <a:prstGeom prst="rect">
            <a:avLst/>
          </a:prstGeom>
        </p:spPr>
      </p:pic>
      <p:pic>
        <p:nvPicPr>
          <p:cNvPr id="8" name="图片 7" descr="William-Friedman-1894-1969.jpg"/>
          <p:cNvPicPr>
            <a:picLocks noChangeAspect="1"/>
          </p:cNvPicPr>
          <p:nvPr/>
        </p:nvPicPr>
        <p:blipFill>
          <a:blip r:embed="rId6"/>
          <a:stretch>
            <a:fillRect/>
          </a:stretch>
        </p:blipFill>
        <p:spPr>
          <a:xfrm>
            <a:off x="7535302" y="3246981"/>
            <a:ext cx="1823824" cy="2279782"/>
          </a:xfrm>
          <a:prstGeom prst="rect">
            <a:avLst/>
          </a:prstGeom>
        </p:spPr>
      </p:pic>
      <p:pic>
        <p:nvPicPr>
          <p:cNvPr id="11" name="图片 10" descr="Shannon4.jpg"/>
          <p:cNvPicPr>
            <a:picLocks noChangeAspect="1"/>
          </p:cNvPicPr>
          <p:nvPr/>
        </p:nvPicPr>
        <p:blipFill>
          <a:blip r:embed="rId7"/>
          <a:stretch>
            <a:fillRect/>
          </a:stretch>
        </p:blipFill>
        <p:spPr>
          <a:xfrm>
            <a:off x="9149527" y="3246981"/>
            <a:ext cx="3042474" cy="2279782"/>
          </a:xfrm>
          <a:prstGeom prst="rect">
            <a:avLst/>
          </a:prstGeom>
        </p:spPr>
      </p:pic>
      <p:sp>
        <p:nvSpPr>
          <p:cNvPr id="12" name="文本框 457">
            <a:extLst>
              <a:ext uri="{FF2B5EF4-FFF2-40B4-BE49-F238E27FC236}">
                <a16:creationId xmlns:a16="http://schemas.microsoft.com/office/drawing/2014/main" id="{54796388-E240-4DA1-AE09-E9794E77F039}"/>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heckerboard(across)">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heckerboard(across)">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密码学</a:t>
            </a:r>
          </a:p>
        </p:txBody>
      </p:sp>
      <p:sp>
        <p:nvSpPr>
          <p:cNvPr id="3" name="内容占位符 2"/>
          <p:cNvSpPr>
            <a:spLocks noGrp="1"/>
          </p:cNvSpPr>
          <p:nvPr>
            <p:ph idx="1"/>
          </p:nvPr>
        </p:nvSpPr>
        <p:spPr/>
        <p:txBody>
          <a:bodyPr/>
          <a:lstStyle/>
          <a:p>
            <a:pPr marL="228600" lvl="1">
              <a:buFont typeface="Wingdings" pitchFamily="2" charset="2"/>
              <a:buChar char="Ø"/>
            </a:pPr>
            <a:r>
              <a:rPr lang="zh-CN" altLang="en-US" dirty="0"/>
              <a:t>对称密码算法</a:t>
            </a:r>
          </a:p>
          <a:p>
            <a:pPr marL="914400" lvl="1" indent="-457200">
              <a:buFont typeface="+mj-lt"/>
              <a:buAutoNum type="arabicPeriod"/>
            </a:pPr>
            <a:r>
              <a:rPr lang="en-US" altLang="zh-CN" dirty="0"/>
              <a:t>Feistel</a:t>
            </a:r>
            <a:r>
              <a:rPr lang="zh-CN" altLang="en-US" dirty="0"/>
              <a:t>结构（重要开端）</a:t>
            </a:r>
            <a:endParaRPr lang="en-US" altLang="zh-CN" dirty="0"/>
          </a:p>
          <a:p>
            <a:pPr marL="914400" lvl="1" indent="-457200">
              <a:buFont typeface="+mj-lt"/>
              <a:buAutoNum type="arabicPeriod"/>
            </a:pPr>
            <a:r>
              <a:rPr lang="en-US" altLang="zh-CN" dirty="0"/>
              <a:t>DES</a:t>
            </a:r>
            <a:r>
              <a:rPr lang="zh-CN" altLang="en-US" dirty="0"/>
              <a:t>算法（门禁系统）</a:t>
            </a:r>
            <a:endParaRPr lang="en-US" altLang="zh-CN" dirty="0"/>
          </a:p>
          <a:p>
            <a:pPr marL="914400" lvl="1" indent="-457200">
              <a:buNone/>
            </a:pPr>
            <a:r>
              <a:rPr lang="en-US" altLang="zh-CN" dirty="0"/>
              <a:t>     3DES</a:t>
            </a:r>
            <a:r>
              <a:rPr lang="zh-CN" altLang="en-US" dirty="0"/>
              <a:t>（银行系统）</a:t>
            </a:r>
            <a:endParaRPr lang="en-US" altLang="zh-CN" dirty="0"/>
          </a:p>
          <a:p>
            <a:pPr marL="914400" lvl="1" indent="-457200">
              <a:buFont typeface="+mj-lt"/>
              <a:buAutoNum type="arabicPeriod" startAt="3"/>
            </a:pPr>
            <a:r>
              <a:rPr lang="en-US" altLang="zh-CN" dirty="0"/>
              <a:t>IDEA</a:t>
            </a:r>
          </a:p>
          <a:p>
            <a:pPr marL="914400" lvl="1" indent="-457200">
              <a:buFont typeface="+mj-lt"/>
              <a:buAutoNum type="arabicPeriod" startAt="3"/>
            </a:pPr>
            <a:r>
              <a:rPr lang="en-US" altLang="zh-CN" dirty="0"/>
              <a:t>AES</a:t>
            </a:r>
            <a:r>
              <a:rPr lang="zh-CN" altLang="en-US" dirty="0"/>
              <a:t>（当前安全！）</a:t>
            </a:r>
            <a:endParaRPr lang="en-US" altLang="zh-CN" dirty="0"/>
          </a:p>
          <a:p>
            <a:pPr lvl="1"/>
            <a:r>
              <a:rPr lang="zh-CN" altLang="en-US" dirty="0">
                <a:solidFill>
                  <a:srgbClr val="7030A0"/>
                </a:solidFill>
              </a:rPr>
              <a:t>存在密钥分发</a:t>
            </a:r>
            <a:r>
              <a:rPr lang="en-US" altLang="zh-CN" dirty="0">
                <a:solidFill>
                  <a:srgbClr val="7030A0"/>
                </a:solidFill>
              </a:rPr>
              <a:t>/</a:t>
            </a:r>
            <a:r>
              <a:rPr lang="zh-CN" altLang="en-US" dirty="0">
                <a:solidFill>
                  <a:srgbClr val="7030A0"/>
                </a:solidFill>
              </a:rPr>
              <a:t>密钥交换的难题</a:t>
            </a:r>
            <a:r>
              <a:rPr lang="zh-CN" altLang="en-US" dirty="0"/>
              <a:t>！</a:t>
            </a:r>
            <a:endParaRPr lang="en-US" altLang="zh-CN" dirty="0"/>
          </a:p>
          <a:p>
            <a:pPr lvl="1"/>
            <a:endParaRPr lang="zh-CN" altLang="en-US" dirty="0"/>
          </a:p>
        </p:txBody>
      </p:sp>
      <p:sp>
        <p:nvSpPr>
          <p:cNvPr id="4" name="灯片编号占位符 3"/>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0242" name="AutoShape 2" descr="https://mmbiz.qpic.cn/mmbiz_jpg/mN6QMglNXavNdaiaadAt6zDkcibVxoXHFKtZbK3TDqUZsfRNqfktSulKBq1aiaeR8s4TMDTNRLdZEO6xpy7jqT3Ow/640?wx_fmt=jpeg&amp;tp=webp&amp;wxfrom=5&amp;wx_lazy=1&amp;wx_co=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TextBox 8"/>
          <p:cNvSpPr txBox="1"/>
          <p:nvPr/>
        </p:nvSpPr>
        <p:spPr>
          <a:xfrm>
            <a:off x="5482111" y="2019701"/>
            <a:ext cx="6256978" cy="156966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分组密码分类：</a:t>
            </a:r>
            <a:endPar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型迭代分组密码    对合密码  </a:t>
            </a:r>
            <a:r>
              <a:rPr kumimoji="0" lang="en-US" altLang="zh-CN" sz="2400" b="0" i="0" u="none" strike="noStrike" kern="1200" cap="none" spc="0" normalizeH="0" baseline="0" noProof="0" dirty="0" err="1">
                <a:ln>
                  <a:noFill/>
                </a:ln>
                <a:solidFill>
                  <a:prstClr val="black"/>
                </a:solidFill>
                <a:effectLst/>
                <a:uLnTx/>
                <a:uFillTx/>
                <a:latin typeface="等线"/>
                <a:ea typeface="等线" panose="02010600030101010101" pitchFamily="2" charset="-122"/>
                <a:cs typeface="+mn-cs"/>
              </a:rPr>
              <a:t>feistel</a:t>
            </a:r>
            <a:endPar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Ⅱ</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型迭代分组密码  对合置换 </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DES FEAL LOKI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Ⅲ</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型迭代分组密码  群运算    </a:t>
            </a:r>
            <a:r>
              <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IDEA</a:t>
            </a: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p>
        </p:txBody>
      </p:sp>
      <p:grpSp>
        <p:nvGrpSpPr>
          <p:cNvPr id="11" name="组合 10"/>
          <p:cNvGrpSpPr/>
          <p:nvPr/>
        </p:nvGrpSpPr>
        <p:grpSpPr>
          <a:xfrm>
            <a:off x="5482111" y="4648723"/>
            <a:ext cx="6476492" cy="2076959"/>
            <a:chOff x="5482111" y="4648723"/>
            <a:chExt cx="6476492" cy="2076959"/>
          </a:xfrm>
        </p:grpSpPr>
        <p:sp>
          <p:nvSpPr>
            <p:cNvPr id="7" name="文本框 6"/>
            <p:cNvSpPr txBox="1">
              <a:spLocks noChangeArrowheads="1"/>
            </p:cNvSpPr>
            <p:nvPr/>
          </p:nvSpPr>
          <p:spPr bwMode="auto">
            <a:xfrm>
              <a:off x="7478973" y="6356350"/>
              <a:ext cx="3138985" cy="3693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一般的加密算法模型</a:t>
              </a:r>
            </a:p>
          </p:txBody>
        </p:sp>
        <p:pic>
          <p:nvPicPr>
            <p:cNvPr id="10" name="图片 9" descr="加密算法模型.jpg"/>
            <p:cNvPicPr>
              <a:picLocks noChangeAspect="1"/>
            </p:cNvPicPr>
            <p:nvPr/>
          </p:nvPicPr>
          <p:blipFill>
            <a:blip r:embed="rId3"/>
            <a:stretch>
              <a:fillRect/>
            </a:stretch>
          </p:blipFill>
          <p:spPr>
            <a:xfrm>
              <a:off x="5482111" y="4648723"/>
              <a:ext cx="6476492" cy="1707627"/>
            </a:xfrm>
            <a:prstGeom prst="rect">
              <a:avLst/>
            </a:prstGeom>
          </p:spPr>
        </p:pic>
      </p:grpSp>
      <p:sp>
        <p:nvSpPr>
          <p:cNvPr id="12" name="文本框 457">
            <a:extLst>
              <a:ext uri="{FF2B5EF4-FFF2-40B4-BE49-F238E27FC236}">
                <a16:creationId xmlns:a16="http://schemas.microsoft.com/office/drawing/2014/main" id="{79F483D0-8EF5-4A71-AB3B-37F864F6FD49}"/>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2002674"/>
          </a:xfrm>
        </p:spPr>
        <p:txBody>
          <a:bodyPr/>
          <a:lstStyle/>
          <a:p>
            <a:r>
              <a:rPr kumimoji="1" lang="zh-CN" altLang="en-US" dirty="0"/>
              <a:t>第八章 网络安全</a:t>
            </a:r>
          </a:p>
        </p:txBody>
      </p:sp>
      <p:sp>
        <p:nvSpPr>
          <p:cNvPr id="3" name="副标题 2">
            <a:extLst>
              <a:ext uri="{FF2B5EF4-FFF2-40B4-BE49-F238E27FC236}">
                <a16:creationId xmlns:a16="http://schemas.microsoft.com/office/drawing/2014/main" id="{1BAADDAC-3DB3-ED4C-BCFE-CFA6839907EE}"/>
              </a:ext>
            </a:extLst>
          </p:cNvPr>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a:t>
            </a:r>
            <a:r>
              <a:rPr kumimoji="1" lang="en-US" altLang="zh-CN" sz="3200" dirty="0"/>
              <a:t>XXXXX</a:t>
            </a:r>
          </a:p>
          <a:p>
            <a:pPr>
              <a:lnSpc>
                <a:spcPct val="150000"/>
              </a:lnSpc>
            </a:pPr>
            <a:r>
              <a:rPr kumimoji="1" lang="en-US" altLang="zh-CN" sz="3200" dirty="0"/>
              <a:t>XXXX</a:t>
            </a:r>
            <a:r>
              <a:rPr kumimoji="1" lang="zh-CN" altLang="en-US" sz="3200" dirty="0"/>
              <a:t>大学</a:t>
            </a:r>
            <a:endParaRPr kumimoji="1" lang="en-US" altLang="zh-CN" sz="3200" dirty="0"/>
          </a:p>
        </p:txBody>
      </p:sp>
      <p:graphicFrame>
        <p:nvGraphicFramePr>
          <p:cNvPr id="4" name="表格 5">
            <a:extLst>
              <a:ext uri="{FF2B5EF4-FFF2-40B4-BE49-F238E27FC236}">
                <a16:creationId xmlns:a16="http://schemas.microsoft.com/office/drawing/2014/main" id="{5E1CB876-BA21-4FA7-A8E3-FE71F19CAF1B}"/>
              </a:ext>
            </a:extLst>
          </p:cNvPr>
          <p:cNvGraphicFramePr>
            <a:graphicFrameLocks noGrp="1"/>
          </p:cNvGraphicFramePr>
          <p:nvPr>
            <p:extLst>
              <p:ext uri="{D42A27DB-BD31-4B8C-83A1-F6EECF244321}">
                <p14:modId xmlns:p14="http://schemas.microsoft.com/office/powerpoint/2010/main" val="2210444236"/>
              </p:ext>
            </p:extLst>
          </p:nvPr>
        </p:nvGraphicFramePr>
        <p:xfrm>
          <a:off x="7601447" y="5386621"/>
          <a:ext cx="4436480" cy="1341120"/>
        </p:xfrm>
        <a:graphic>
          <a:graphicData uri="http://schemas.openxmlformats.org/drawingml/2006/table">
            <a:tbl>
              <a:tblPr bandRow="1">
                <a:tableStyleId>{5C22544A-7EE6-4342-B048-85BDC9FD1C3A}</a:tableStyleId>
              </a:tblPr>
              <a:tblGrid>
                <a:gridCol w="1994729">
                  <a:extLst>
                    <a:ext uri="{9D8B030D-6E8A-4147-A177-3AD203B41FA5}">
                      <a16:colId xmlns:a16="http://schemas.microsoft.com/office/drawing/2014/main" val="305215917"/>
                    </a:ext>
                  </a:extLst>
                </a:gridCol>
                <a:gridCol w="2441751">
                  <a:extLst>
                    <a:ext uri="{9D8B030D-6E8A-4147-A177-3AD203B41FA5}">
                      <a16:colId xmlns:a16="http://schemas.microsoft.com/office/drawing/2014/main" val="1713699466"/>
                    </a:ext>
                  </a:extLst>
                </a:gridCol>
              </a:tblGrid>
              <a:tr h="29159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dirty="0"/>
                        <a:t>致谢社区成员</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4222306946"/>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浙江大学  韩劲松</a:t>
                      </a:r>
                      <a:endParaRPr lang="en-US" altLang="zh-CN" sz="1600" dirty="0"/>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暨南大学  魏林锋</a:t>
                      </a:r>
                      <a:endParaRPr lang="en-US" altLang="zh-CN" sz="1600" dirty="0"/>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572219922"/>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集美大学  杨远奇</a:t>
                      </a:r>
                      <a:endParaRPr lang="zh-CN" altLang="en-US" sz="1600" dirty="0">
                        <a:effectLst/>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湖州师范学院  陈晗</a:t>
                      </a:r>
                      <a:endParaRPr lang="en-US" altLang="zh-CN" sz="1600" dirty="0"/>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extLst>
                  <a:ext uri="{0D108BD9-81ED-4DB2-BD59-A6C34878D82A}">
                    <a16:rowId xmlns:a16="http://schemas.microsoft.com/office/drawing/2014/main" val="2419539270"/>
                  </a:ext>
                </a:extLst>
              </a:tr>
              <a:tr h="291590">
                <a:tc>
                  <a:txBody>
                    <a:bodyPr/>
                    <a:lstStyle/>
                    <a:p>
                      <a:r>
                        <a:rPr lang="zh-CN" altLang="en-US" sz="1600" dirty="0"/>
                        <a:t>福州大学  张栋</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荆楚理工学院  余琨</a:t>
                      </a:r>
                      <a:endParaRPr lang="zh-CN" altLang="en-US" sz="1600" dirty="0">
                        <a:effectLst/>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extLst>
                  <a:ext uri="{0D108BD9-81ED-4DB2-BD59-A6C34878D82A}">
                    <a16:rowId xmlns:a16="http://schemas.microsoft.com/office/drawing/2014/main" val="2539908853"/>
                  </a:ext>
                </a:extLst>
              </a:tr>
            </a:tbl>
          </a:graphicData>
        </a:graphic>
      </p:graphicFrame>
    </p:spTree>
    <p:extLst>
      <p:ext uri="{BB962C8B-B14F-4D97-AF65-F5344CB8AC3E}">
        <p14:creationId xmlns:p14="http://schemas.microsoft.com/office/powerpoint/2010/main" val="736057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996552" cy="879086"/>
          </a:xfrm>
        </p:spPr>
        <p:txBody>
          <a:bodyPr>
            <a:noAutofit/>
          </a:bodyPr>
          <a:lstStyle/>
          <a:p>
            <a:r>
              <a:rPr lang="en-US" altLang="zh-CN" dirty="0"/>
              <a:t>1. Feistel</a:t>
            </a:r>
            <a:r>
              <a:rPr lang="zh-CN" altLang="en-US" dirty="0"/>
              <a:t>结构</a:t>
            </a:r>
            <a:r>
              <a:rPr lang="en-US" altLang="zh-CN" dirty="0"/>
              <a:t>—</a:t>
            </a:r>
            <a:r>
              <a:rPr lang="zh-CN" altLang="en-US" dirty="0"/>
              <a:t>对合密码</a:t>
            </a:r>
            <a:r>
              <a:rPr lang="en-US" altLang="zh-CN" dirty="0"/>
              <a:t>/</a:t>
            </a:r>
            <a:r>
              <a:rPr lang="zh-CN" altLang="en-US" dirty="0"/>
              <a:t>乘积密码</a:t>
            </a:r>
          </a:p>
        </p:txBody>
      </p:sp>
      <p:sp>
        <p:nvSpPr>
          <p:cNvPr id="3" name="内容占位符 2"/>
          <p:cNvSpPr>
            <a:spLocks noGrp="1"/>
          </p:cNvSpPr>
          <p:nvPr>
            <p:ph idx="1"/>
          </p:nvPr>
        </p:nvSpPr>
        <p:spPr>
          <a:xfrm>
            <a:off x="838200" y="1510758"/>
            <a:ext cx="5958386" cy="4586694"/>
          </a:xfrm>
        </p:spPr>
        <p:txBody>
          <a:bodyPr>
            <a:normAutofit/>
          </a:bodyPr>
          <a:lstStyle/>
          <a:p>
            <a:r>
              <a:rPr lang="zh-CN" altLang="en-US" dirty="0">
                <a:latin typeface="+mn-ea"/>
              </a:rPr>
              <a:t>对合密码</a:t>
            </a:r>
            <a:r>
              <a:rPr lang="en-US" altLang="zh-CN" dirty="0">
                <a:latin typeface="+mn-ea"/>
              </a:rPr>
              <a:t>/</a:t>
            </a:r>
            <a:r>
              <a:rPr lang="zh-CN" altLang="en-US" dirty="0">
                <a:latin typeface="+mn-ea"/>
              </a:rPr>
              <a:t>乘积密码</a:t>
            </a:r>
            <a:endParaRPr lang="en-US" altLang="zh-CN" dirty="0">
              <a:latin typeface="+mn-ea"/>
            </a:endParaRPr>
          </a:p>
          <a:p>
            <a:r>
              <a:rPr lang="zh-CN" altLang="en-US" dirty="0">
                <a:latin typeface="+mn-ea"/>
              </a:rPr>
              <a:t>每层执行例行</a:t>
            </a:r>
            <a:r>
              <a:rPr lang="en-US" altLang="zh-CN" dirty="0">
                <a:latin typeface="+mn-ea"/>
              </a:rPr>
              <a:t>4</a:t>
            </a:r>
            <a:r>
              <a:rPr lang="zh-CN" altLang="en-US" dirty="0">
                <a:latin typeface="+mn-ea"/>
              </a:rPr>
              <a:t>个任务：</a:t>
            </a:r>
            <a:endParaRPr lang="en-US" altLang="zh-CN" dirty="0">
              <a:latin typeface="+mn-ea"/>
            </a:endParaRPr>
          </a:p>
          <a:p>
            <a:pPr lvl="1"/>
            <a:r>
              <a:rPr lang="en-US" altLang="zh-CN" sz="2000" dirty="0">
                <a:latin typeface="+mn-ea"/>
              </a:rPr>
              <a:t>1.</a:t>
            </a:r>
            <a:r>
              <a:rPr lang="zh-CN" altLang="en-US" sz="2000" dirty="0">
                <a:latin typeface="+mn-ea"/>
              </a:rPr>
              <a:t>把本层的</a:t>
            </a:r>
            <a:r>
              <a:rPr lang="en-US" altLang="zh-CN" sz="2000" dirty="0" err="1">
                <a:latin typeface="+mn-ea"/>
              </a:rPr>
              <a:t>K</a:t>
            </a:r>
            <a:r>
              <a:rPr lang="en-US" altLang="zh-CN" sz="2000" baseline="-25000" dirty="0" err="1">
                <a:latin typeface="微软雅黑" pitchFamily="34" charset="-122"/>
                <a:ea typeface="微软雅黑" pitchFamily="34" charset="-122"/>
              </a:rPr>
              <a:t>i</a:t>
            </a:r>
            <a:r>
              <a:rPr lang="zh-CN" altLang="en-US" sz="2000" dirty="0">
                <a:latin typeface="+mn-ea"/>
              </a:rPr>
              <a:t>和右侧的数据</a:t>
            </a:r>
            <a:r>
              <a:rPr lang="en-US" altLang="zh-CN" sz="2000" dirty="0" err="1">
                <a:latin typeface="+mn-ea"/>
              </a:rPr>
              <a:t>R</a:t>
            </a:r>
            <a:r>
              <a:rPr lang="en-US" altLang="zh-CN" sz="2000" baseline="-25000" dirty="0" err="1">
                <a:latin typeface="微软雅黑" pitchFamily="34" charset="-122"/>
                <a:ea typeface="微软雅黑" pitchFamily="34" charset="-122"/>
              </a:rPr>
              <a:t>i</a:t>
            </a:r>
            <a:r>
              <a:rPr lang="zh-CN" altLang="en-US" sz="2000" dirty="0">
                <a:latin typeface="+mn-ea"/>
              </a:rPr>
              <a:t>送给</a:t>
            </a:r>
            <a:r>
              <a:rPr lang="en-US" altLang="zh-CN" sz="2000" dirty="0">
                <a:latin typeface="+mn-ea"/>
              </a:rPr>
              <a:t>F</a:t>
            </a:r>
            <a:r>
              <a:rPr lang="zh-CN" altLang="en-US" sz="2000" dirty="0">
                <a:latin typeface="+mn-ea"/>
              </a:rPr>
              <a:t>轮函数</a:t>
            </a:r>
            <a:endParaRPr lang="en-US" altLang="zh-CN" sz="2000" dirty="0">
              <a:latin typeface="+mn-ea"/>
            </a:endParaRPr>
          </a:p>
          <a:p>
            <a:pPr lvl="1"/>
            <a:r>
              <a:rPr lang="en-US" altLang="zh-CN" sz="2000" dirty="0">
                <a:latin typeface="+mn-ea"/>
              </a:rPr>
              <a:t>2.</a:t>
            </a:r>
            <a:r>
              <a:rPr lang="zh-CN" altLang="en-US" sz="2000" dirty="0">
                <a:latin typeface="+mn-ea"/>
              </a:rPr>
              <a:t>把</a:t>
            </a:r>
            <a:r>
              <a:rPr lang="en-US" altLang="zh-CN" sz="2000" dirty="0">
                <a:latin typeface="+mn-ea"/>
              </a:rPr>
              <a:t>F</a:t>
            </a:r>
            <a:r>
              <a:rPr lang="zh-CN" altLang="en-US" sz="2000" dirty="0">
                <a:latin typeface="+mn-ea"/>
              </a:rPr>
              <a:t>轮函数的输出和左侧的数据</a:t>
            </a:r>
            <a:r>
              <a:rPr lang="en-US" altLang="zh-CN" sz="2000" dirty="0">
                <a:latin typeface="+mn-ea"/>
              </a:rPr>
              <a:t>L</a:t>
            </a:r>
            <a:r>
              <a:rPr lang="en-US" altLang="zh-CN" sz="2000" baseline="-25000" dirty="0">
                <a:latin typeface="微软雅黑" pitchFamily="34" charset="-122"/>
                <a:ea typeface="微软雅黑" pitchFamily="34" charset="-122"/>
              </a:rPr>
              <a:t>i</a:t>
            </a:r>
            <a:r>
              <a:rPr lang="zh-CN" altLang="en-US" sz="2000" dirty="0">
                <a:latin typeface="+mn-ea"/>
              </a:rPr>
              <a:t>送给</a:t>
            </a:r>
            <a:r>
              <a:rPr lang="zh-CN" altLang="en-US" sz="2000" dirty="0">
                <a:latin typeface="微软雅黑" pitchFamily="34" charset="-122"/>
                <a:ea typeface="微软雅黑" pitchFamily="34" charset="-122"/>
              </a:rPr>
              <a:t>⊕运算</a:t>
            </a:r>
            <a:endParaRPr lang="en-US" altLang="zh-CN" sz="2000" dirty="0">
              <a:latin typeface="微软雅黑" pitchFamily="34" charset="-122"/>
              <a:ea typeface="微软雅黑" pitchFamily="34" charset="-122"/>
            </a:endParaRPr>
          </a:p>
          <a:p>
            <a:pPr lvl="1"/>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把⊕的输出交给下一层的右侧</a:t>
            </a:r>
            <a:r>
              <a:rPr lang="en-US" altLang="zh-CN" sz="2000" dirty="0" err="1">
                <a:latin typeface="微软雅黑" pitchFamily="34" charset="-122"/>
                <a:ea typeface="微软雅黑" pitchFamily="34" charset="-122"/>
              </a:rPr>
              <a:t>R</a:t>
            </a:r>
            <a:r>
              <a:rPr lang="en-US" altLang="zh-CN" sz="2000" baseline="-25000" dirty="0" err="1">
                <a:latin typeface="微软雅黑" pitchFamily="34" charset="-122"/>
                <a:ea typeface="微软雅黑" pitchFamily="34" charset="-122"/>
              </a:rPr>
              <a:t>i</a:t>
            </a:r>
            <a:endParaRPr lang="en-US" altLang="zh-CN" sz="2000" dirty="0">
              <a:latin typeface="微软雅黑" pitchFamily="34" charset="-122"/>
              <a:ea typeface="微软雅黑" pitchFamily="34" charset="-122"/>
            </a:endParaRPr>
          </a:p>
          <a:p>
            <a:pPr lvl="1"/>
            <a:r>
              <a:rPr lang="en-US" altLang="zh-CN" sz="2000" dirty="0">
                <a:latin typeface="微软雅黑" pitchFamily="34" charset="-122"/>
                <a:ea typeface="微软雅黑" pitchFamily="34" charset="-122"/>
              </a:rPr>
              <a:t>4.</a:t>
            </a:r>
            <a:r>
              <a:rPr lang="zh-CN" altLang="en-US" sz="2000" dirty="0">
                <a:latin typeface="微软雅黑" pitchFamily="34" charset="-122"/>
                <a:ea typeface="微软雅黑" pitchFamily="34" charset="-122"/>
              </a:rPr>
              <a:t>把右侧数据</a:t>
            </a:r>
            <a:r>
              <a:rPr lang="en-US" altLang="zh-CN" sz="2000" dirty="0" err="1">
                <a:latin typeface="微软雅黑" pitchFamily="34" charset="-122"/>
                <a:ea typeface="微软雅黑" pitchFamily="34" charset="-122"/>
              </a:rPr>
              <a:t>R</a:t>
            </a:r>
            <a:r>
              <a:rPr lang="en-US" altLang="zh-CN" sz="2000" baseline="-25000" dirty="0" err="1">
                <a:latin typeface="微软雅黑" pitchFamily="34" charset="-122"/>
                <a:ea typeface="微软雅黑" pitchFamily="34" charset="-122"/>
              </a:rPr>
              <a:t>i</a:t>
            </a:r>
            <a:r>
              <a:rPr lang="zh-CN" altLang="en-US" sz="2000" dirty="0">
                <a:latin typeface="微软雅黑" pitchFamily="34" charset="-122"/>
                <a:ea typeface="微软雅黑" pitchFamily="34" charset="-122"/>
              </a:rPr>
              <a:t>交给下一层的左侧</a:t>
            </a:r>
            <a:r>
              <a:rPr lang="en-US" altLang="zh-CN" sz="2000" dirty="0">
                <a:latin typeface="+mn-ea"/>
              </a:rPr>
              <a:t>L</a:t>
            </a:r>
            <a:r>
              <a:rPr lang="en-US" altLang="zh-CN" sz="2000" baseline="-25000" dirty="0">
                <a:latin typeface="微软雅黑" pitchFamily="34" charset="-122"/>
                <a:ea typeface="微软雅黑" pitchFamily="34" charset="-122"/>
              </a:rPr>
              <a:t>i</a:t>
            </a:r>
            <a:endParaRPr lang="en-US" altLang="zh-CN" dirty="0">
              <a:latin typeface="+mn-ea"/>
            </a:endParaRPr>
          </a:p>
          <a:p>
            <a:pPr lvl="1"/>
            <a:endParaRPr lang="en-US" altLang="zh-CN" sz="2000" dirty="0">
              <a:latin typeface="微软雅黑" pitchFamily="34" charset="-122"/>
              <a:ea typeface="微软雅黑" pitchFamily="34" charset="-122"/>
            </a:endParaRPr>
          </a:p>
          <a:p>
            <a:pPr lvl="1"/>
            <a:endParaRPr lang="en-US" altLang="zh-CN" sz="2000" dirty="0">
              <a:latin typeface="微软雅黑" pitchFamily="34" charset="-122"/>
              <a:ea typeface="微软雅黑" pitchFamily="34" charset="-122"/>
            </a:endParaRPr>
          </a:p>
          <a:p>
            <a:pPr lvl="1"/>
            <a:endParaRPr lang="en-US" altLang="zh-CN" sz="2000" dirty="0">
              <a:latin typeface="微软雅黑" pitchFamily="34" charset="-122"/>
              <a:ea typeface="微软雅黑" pitchFamily="34" charset="-122"/>
            </a:endParaRPr>
          </a:p>
          <a:p>
            <a:pPr lvl="1"/>
            <a:r>
              <a:rPr lang="en-US" altLang="zh-CN" sz="2000" dirty="0">
                <a:solidFill>
                  <a:srgbClr val="7030A0"/>
                </a:solidFill>
                <a:latin typeface="微软雅黑" pitchFamily="34" charset="-122"/>
                <a:ea typeface="微软雅黑" pitchFamily="34" charset="-122"/>
              </a:rPr>
              <a:t>Tip</a:t>
            </a:r>
            <a:r>
              <a:rPr lang="zh-CN" altLang="en-US" sz="2000" dirty="0">
                <a:solidFill>
                  <a:srgbClr val="7030A0"/>
                </a:solidFill>
                <a:latin typeface="微软雅黑" pitchFamily="34" charset="-122"/>
                <a:ea typeface="微软雅黑" pitchFamily="34" charset="-122"/>
              </a:rPr>
              <a:t>：</a:t>
            </a:r>
            <a:r>
              <a:rPr lang="en-US" altLang="zh-CN" sz="2000" dirty="0">
                <a:latin typeface="微软雅黑" pitchFamily="34" charset="-122"/>
                <a:ea typeface="微软雅黑" pitchFamily="34" charset="-122"/>
              </a:rPr>
              <a:t>L</a:t>
            </a:r>
            <a:r>
              <a:rPr lang="en-US" altLang="zh-CN" sz="2000" baseline="-25000" dirty="0">
                <a:latin typeface="微软雅黑" pitchFamily="34" charset="-122"/>
                <a:ea typeface="微软雅黑" pitchFamily="34" charset="-122"/>
              </a:rPr>
              <a:t>i</a:t>
            </a:r>
            <a:r>
              <a:rPr lang="en-US" altLang="zh-CN" sz="2000" dirty="0">
                <a:latin typeface="微软雅黑" pitchFamily="34" charset="-122"/>
                <a:ea typeface="微软雅黑" pitchFamily="34" charset="-122"/>
              </a:rPr>
              <a:t>=R</a:t>
            </a:r>
            <a:r>
              <a:rPr lang="en-US" altLang="zh-CN" sz="2000" baseline="-25000" dirty="0">
                <a:latin typeface="微软雅黑" pitchFamily="34" charset="-122"/>
                <a:ea typeface="微软雅黑" pitchFamily="34" charset="-122"/>
              </a:rPr>
              <a:t>i</a:t>
            </a:r>
            <a:r>
              <a:rPr lang="zh-CN" altLang="en-US" sz="2000" dirty="0">
                <a:latin typeface="微软雅黑" pitchFamily="34" charset="-122"/>
                <a:ea typeface="微软雅黑" pitchFamily="34" charset="-122"/>
              </a:rPr>
              <a:t>时称为平衡型</a:t>
            </a:r>
            <a:r>
              <a:rPr lang="en-US" altLang="zh-CN" sz="2000" dirty="0">
                <a:latin typeface="微软雅黑" pitchFamily="34" charset="-122"/>
                <a:ea typeface="微软雅黑" pitchFamily="34" charset="-122"/>
              </a:rPr>
              <a:t>Feistel</a:t>
            </a:r>
          </a:p>
          <a:p>
            <a:pPr lvl="1"/>
            <a:r>
              <a:rPr lang="en-US" altLang="zh-CN"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L</a:t>
            </a:r>
            <a:r>
              <a:rPr lang="en-US" altLang="zh-CN" sz="2000" baseline="-25000" dirty="0" err="1">
                <a:latin typeface="微软雅黑" pitchFamily="34" charset="-122"/>
                <a:ea typeface="微软雅黑" pitchFamily="34" charset="-122"/>
              </a:rPr>
              <a:t>i</a:t>
            </a:r>
            <a:r>
              <a:rPr lang="en-US" altLang="zh-CN" sz="2000" dirty="0" err="1">
                <a:latin typeface="微软雅黑" pitchFamily="34" charset="-122"/>
                <a:ea typeface="微软雅黑" pitchFamily="34" charset="-122"/>
              </a:rPr>
              <a:t>≠R</a:t>
            </a:r>
            <a:r>
              <a:rPr lang="en-US" altLang="zh-CN" sz="2000" baseline="-25000" dirty="0" err="1">
                <a:latin typeface="微软雅黑" pitchFamily="34" charset="-122"/>
                <a:ea typeface="微软雅黑" pitchFamily="34" charset="-122"/>
              </a:rPr>
              <a:t>i</a:t>
            </a:r>
            <a:r>
              <a:rPr lang="zh-CN" altLang="en-US" sz="2000" dirty="0">
                <a:latin typeface="微软雅黑" pitchFamily="34" charset="-122"/>
                <a:ea typeface="微软雅黑" pitchFamily="34" charset="-122"/>
              </a:rPr>
              <a:t>时称为非平衡型</a:t>
            </a:r>
            <a:r>
              <a:rPr lang="en-US" altLang="zh-CN" sz="2000" dirty="0">
                <a:latin typeface="微软雅黑" pitchFamily="34" charset="-122"/>
                <a:ea typeface="微软雅黑" pitchFamily="34" charset="-122"/>
              </a:rPr>
              <a:t>Feistel</a:t>
            </a:r>
            <a:r>
              <a:rPr lang="zh-CN" altLang="en-US" sz="2000" dirty="0">
                <a:latin typeface="微软雅黑" pitchFamily="34" charset="-122"/>
                <a:ea typeface="微软雅黑" pitchFamily="34" charset="-122"/>
              </a:rPr>
              <a:t>，如</a:t>
            </a:r>
            <a:r>
              <a:rPr lang="en-US" altLang="zh-CN" sz="2000" dirty="0">
                <a:latin typeface="微软雅黑" pitchFamily="34" charset="-122"/>
                <a:ea typeface="微软雅黑" pitchFamily="34" charset="-122"/>
              </a:rPr>
              <a:t>SM4</a:t>
            </a:r>
          </a:p>
        </p:txBody>
      </p:sp>
      <p:sp>
        <p:nvSpPr>
          <p:cNvPr id="4" name="灯片编号占位符 3"/>
          <p:cNvSpPr>
            <a:spLocks noGrp="1"/>
          </p:cNvSpPr>
          <p:nvPr>
            <p:ph type="sldNum" sz="quarter" idx="12"/>
          </p:nvPr>
        </p:nvSpPr>
        <p:spPr>
          <a:xfrm>
            <a:off x="9448800" y="6493192"/>
            <a:ext cx="2743200" cy="365125"/>
          </a:xfrm>
        </p:spPr>
        <p:txBody>
          <a:bodyPr/>
          <a:lstStyle/>
          <a:p>
            <a:fld id="{8D4D1E41-7A09-AB4A-A4E1-09765ADA2698}" type="slidenum">
              <a:rPr kumimoji="1" lang="zh-CN" altLang="en-US" smtClean="0"/>
              <a:pPr/>
              <a:t>50</a:t>
            </a:fld>
            <a:endParaRPr kumimoji="1" lang="zh-CN" altLang="en-US" dirty="0"/>
          </a:p>
        </p:txBody>
      </p:sp>
      <p:graphicFrame>
        <p:nvGraphicFramePr>
          <p:cNvPr id="1027" name="对象 19"/>
          <p:cNvGraphicFramePr>
            <a:graphicFrameLocks noChangeAspect="1"/>
          </p:cNvGraphicFramePr>
          <p:nvPr/>
        </p:nvGraphicFramePr>
        <p:xfrm>
          <a:off x="2292341" y="4160180"/>
          <a:ext cx="2519363" cy="804863"/>
        </p:xfrm>
        <a:graphic>
          <a:graphicData uri="http://schemas.openxmlformats.org/presentationml/2006/ole">
            <mc:AlternateContent xmlns:mc="http://schemas.openxmlformats.org/markup-compatibility/2006">
              <mc:Choice xmlns:v="urn:schemas-microsoft-com:vml" Requires="v">
                <p:oleObj spid="_x0000_s1030" name="Equation" r:id="rId4" imgW="1436347" imgH="457597" progId="">
                  <p:embed/>
                </p:oleObj>
              </mc:Choice>
              <mc:Fallback>
                <p:oleObj name="Equation" r:id="rId4" imgW="1436347" imgH="457597" progId="">
                  <p:embed/>
                  <p:pic>
                    <p:nvPicPr>
                      <p:cNvPr id="1027" name="对象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2341" y="4160180"/>
                        <a:ext cx="2519363"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组合 9"/>
          <p:cNvGrpSpPr/>
          <p:nvPr/>
        </p:nvGrpSpPr>
        <p:grpSpPr>
          <a:xfrm>
            <a:off x="6515735" y="1244212"/>
            <a:ext cx="5168918" cy="5616487"/>
            <a:chOff x="6515735" y="1244212"/>
            <a:chExt cx="5168918" cy="5616487"/>
          </a:xfrm>
        </p:grpSpPr>
        <p:sp>
          <p:nvSpPr>
            <p:cNvPr id="7" name="文本框 6"/>
            <p:cNvSpPr txBox="1">
              <a:spLocks noChangeArrowheads="1"/>
            </p:cNvSpPr>
            <p:nvPr/>
          </p:nvSpPr>
          <p:spPr bwMode="auto">
            <a:xfrm>
              <a:off x="6515735" y="6490811"/>
              <a:ext cx="2232025" cy="369888"/>
            </a:xfrm>
            <a:prstGeom prst="rect">
              <a:avLst/>
            </a:prstGeom>
            <a:noFill/>
            <a:ln w="9525">
              <a:noFill/>
              <a:miter lim="800000"/>
              <a:headEnd/>
              <a:tailEnd/>
            </a:ln>
          </p:spPr>
          <p:txBody>
            <a:bodyPr>
              <a:spAutoFit/>
            </a:bodyPr>
            <a:lstStyle/>
            <a:p>
              <a:r>
                <a:rPr lang="en-US" altLang="zh-CN" dirty="0"/>
                <a:t>Feistel</a:t>
              </a:r>
              <a:r>
                <a:rPr lang="zh-CN" altLang="en-US" dirty="0"/>
                <a:t>网络</a:t>
              </a:r>
            </a:p>
          </p:txBody>
        </p:sp>
        <p:graphicFrame>
          <p:nvGraphicFramePr>
            <p:cNvPr id="8" name="对象 7"/>
            <p:cNvGraphicFramePr>
              <a:graphicFrameLocks noChangeAspect="1"/>
            </p:cNvGraphicFramePr>
            <p:nvPr/>
          </p:nvGraphicFramePr>
          <p:xfrm>
            <a:off x="7888407" y="1244212"/>
            <a:ext cx="3796246" cy="5613788"/>
          </p:xfrm>
          <a:graphic>
            <a:graphicData uri="http://schemas.openxmlformats.org/presentationml/2006/ole">
              <mc:AlternateContent xmlns:mc="http://schemas.openxmlformats.org/markup-compatibility/2006">
                <mc:Choice xmlns:v="urn:schemas-microsoft-com:vml" Requires="v">
                  <p:oleObj spid="_x0000_s1031" name="文档" r:id="rId6" imgW="2863662" imgH="4852686" progId="Word.Document.12">
                    <p:embed/>
                  </p:oleObj>
                </mc:Choice>
                <mc:Fallback>
                  <p:oleObj name="文档" r:id="rId6" imgW="2863662" imgH="4852686" progId="Word.Document.12">
                    <p:embed/>
                    <p:pic>
                      <p:nvPicPr>
                        <p:cNvPr id="8"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8407" y="1244212"/>
                          <a:ext cx="3796246" cy="5613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矩形 19"/>
          <p:cNvSpPr/>
          <p:nvPr/>
        </p:nvSpPr>
        <p:spPr>
          <a:xfrm>
            <a:off x="11073452" y="1831459"/>
            <a:ext cx="445258" cy="4367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512440" y="1589345"/>
            <a:ext cx="445258" cy="436728"/>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387971" y="1589345"/>
            <a:ext cx="445258" cy="436728"/>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457">
            <a:extLst>
              <a:ext uri="{FF2B5EF4-FFF2-40B4-BE49-F238E27FC236}">
                <a16:creationId xmlns:a16="http://schemas.microsoft.com/office/drawing/2014/main" id="{0EA1AB28-5542-462F-A599-95312E20005E}"/>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091 -0.00023 L -0.07108 0.08118 " pathEditMode="relative" ptsTypes="AA">
                                      <p:cBhvr>
                                        <p:cTn id="6" dur="1000" fill="hold"/>
                                        <p:tgtEl>
                                          <p:spTgt spid="12"/>
                                        </p:tgtEl>
                                        <p:attrNameLst>
                                          <p:attrName>ppt_x</p:attrName>
                                          <p:attrName>ppt_y</p:attrName>
                                        </p:attrNameLst>
                                      </p:cBhvr>
                                    </p:animMotion>
                                  </p:childTnLst>
                                </p:cTn>
                              </p:par>
                              <p:par>
                                <p:cTn id="7" presetID="0" presetClass="path" presetSubtype="0" fill="hold" grpId="0" nodeType="withEffect">
                                  <p:stCondLst>
                                    <p:cond delay="0"/>
                                  </p:stCondLst>
                                  <p:childTnLst>
                                    <p:animMotion origin="layout" path="M -0.00013 0.00069 L -0.11703 0.04579 " pathEditMode="relative" ptsTypes="AA">
                                      <p:cBhvr>
                                        <p:cTn id="8" dur="1000" fill="hold"/>
                                        <p:tgtEl>
                                          <p:spTgt spid="20"/>
                                        </p:tgtEl>
                                        <p:attrNameLst>
                                          <p:attrName>ppt_x</p:attrName>
                                          <p:attrName>ppt_y</p:attrName>
                                        </p:attrNameLst>
                                      </p:cBhvr>
                                    </p:animMotion>
                                  </p:childTnLst>
                                </p:cTn>
                              </p:par>
                            </p:childTnLst>
                          </p:cTn>
                        </p:par>
                        <p:par>
                          <p:cTn id="9" fill="hold">
                            <p:stCondLst>
                              <p:cond delay="1000"/>
                            </p:stCondLst>
                            <p:childTnLst>
                              <p:par>
                                <p:cTn id="10" presetID="0" presetClass="path" presetSubtype="0" accel="50000" decel="50000" fill="hold" grpId="1" nodeType="afterEffect">
                                  <p:stCondLst>
                                    <p:cond delay="0"/>
                                  </p:stCondLst>
                                  <p:childTnLst>
                                    <p:animMotion origin="layout" path="M -0.07108 0.08118 L -0.15959 0.08118 " pathEditMode="relative" rAng="0" ptsTypes="AA">
                                      <p:cBhvr>
                                        <p:cTn id="11" dur="2000" fill="hold"/>
                                        <p:tgtEl>
                                          <p:spTgt spid="12"/>
                                        </p:tgtEl>
                                        <p:attrNameLst>
                                          <p:attrName>ppt_x</p:attrName>
                                          <p:attrName>ppt_y</p:attrName>
                                        </p:attrNameLst>
                                      </p:cBhvr>
                                      <p:rCtr x="-44" y="0"/>
                                    </p:animMotion>
                                  </p:childTnLst>
                                </p:cTn>
                              </p:par>
                              <p:par>
                                <p:cTn id="12" presetID="0" presetClass="path" presetSubtype="0" accel="50000" decel="50000" fill="hold" grpId="1" nodeType="withEffect">
                                  <p:stCondLst>
                                    <p:cond delay="0"/>
                                  </p:stCondLst>
                                  <p:childTnLst>
                                    <p:animMotion origin="layout" path="M -0.11703 0.04579 L -0.20554 0.04579 " pathEditMode="relative" rAng="0" ptsTypes="AA">
                                      <p:cBhvr>
                                        <p:cTn id="13" dur="2000" fill="hold"/>
                                        <p:tgtEl>
                                          <p:spTgt spid="20"/>
                                        </p:tgtEl>
                                        <p:attrNameLst>
                                          <p:attrName>ppt_x</p:attrName>
                                          <p:attrName>ppt_y</p:attrName>
                                        </p:attrNameLst>
                                      </p:cBhvr>
                                      <p:rCtr x="-44" y="0"/>
                                    </p:animMotion>
                                  </p:childTnLst>
                                </p:cTn>
                              </p:par>
                              <p:par>
                                <p:cTn id="14" presetID="0" presetClass="path" presetSubtype="0" accel="50000" decel="50000" fill="hold" grpId="0" nodeType="withEffect">
                                  <p:stCondLst>
                                    <p:cond delay="0"/>
                                  </p:stCondLst>
                                  <p:childTnLst>
                                    <p:animMotion origin="layout" path="M -5.98802E-6 1.26735E-6 L 0.01757 0.08141 " pathEditMode="relative" ptsTypes="AA">
                                      <p:cBhvr>
                                        <p:cTn id="15" dur="2000" fill="hold"/>
                                        <p:tgtEl>
                                          <p:spTgt spid="14"/>
                                        </p:tgtEl>
                                        <p:attrNameLst>
                                          <p:attrName>ppt_x</p:attrName>
                                          <p:attrName>ppt_y</p:attrName>
                                        </p:attrNameLst>
                                      </p:cBhvr>
                                    </p:animMotion>
                                  </p:childTnLst>
                                </p:cTn>
                              </p:par>
                            </p:childTnLst>
                          </p:cTn>
                        </p:par>
                        <p:par>
                          <p:cTn id="16" fill="hold">
                            <p:stCondLst>
                              <p:cond delay="3000"/>
                            </p:stCondLst>
                            <p:childTnLst>
                              <p:par>
                                <p:cTn id="17" presetID="0" presetClass="path" presetSubtype="0" accel="50000" decel="50000" fill="hold" grpId="2" nodeType="afterEffect">
                                  <p:stCondLst>
                                    <p:cond delay="0"/>
                                  </p:stCondLst>
                                  <p:childTnLst>
                                    <p:animMotion origin="layout" path="M -0.16234 0.08194 L -0.00364 0.16134 " pathEditMode="relative" rAng="0" ptsTypes="AA">
                                      <p:cBhvr>
                                        <p:cTn id="18" dur="2000" fill="hold"/>
                                        <p:tgtEl>
                                          <p:spTgt spid="12"/>
                                        </p:tgtEl>
                                        <p:attrNameLst>
                                          <p:attrName>ppt_x</p:attrName>
                                          <p:attrName>ppt_y</p:attrName>
                                        </p:attrNameLst>
                                      </p:cBhvr>
                                      <p:rCtr x="79" y="40"/>
                                    </p:animMotion>
                                  </p:childTnLst>
                                </p:cTn>
                              </p:par>
                              <p:par>
                                <p:cTn id="19" presetID="0" presetClass="path" presetSubtype="0" accel="50000" decel="50000" fill="hold" grpId="2" nodeType="withEffect">
                                  <p:stCondLst>
                                    <p:cond delay="0"/>
                                  </p:stCondLst>
                                  <p:childTnLst>
                                    <p:animMotion origin="layout" path="M -0.20554 0.04579 L -0.04986 0.12488 " pathEditMode="relative" rAng="0" ptsTypes="AA">
                                      <p:cBhvr>
                                        <p:cTn id="20" dur="2000" fill="hold"/>
                                        <p:tgtEl>
                                          <p:spTgt spid="20"/>
                                        </p:tgtEl>
                                        <p:attrNameLst>
                                          <p:attrName>ppt_x</p:attrName>
                                          <p:attrName>ppt_y</p:attrName>
                                        </p:attrNameLst>
                                      </p:cBhvr>
                                      <p:rCtr x="78" y="40"/>
                                    </p:animMotion>
                                  </p:childTnLst>
                                </p:cTn>
                              </p:par>
                              <p:par>
                                <p:cTn id="21" presetID="0" presetClass="path" presetSubtype="0" accel="50000" decel="50000" fill="hold" grpId="1" nodeType="withEffect">
                                  <p:stCondLst>
                                    <p:cond delay="0"/>
                                  </p:stCondLst>
                                  <p:childTnLst>
                                    <p:animMotion origin="layout" path="M 0.01458 0.08118 L 0.17026 0.1605 " pathEditMode="relative" rAng="0" ptsTypes="AA">
                                      <p:cBhvr>
                                        <p:cTn id="22" dur="2000" fill="hold"/>
                                        <p:tgtEl>
                                          <p:spTgt spid="14"/>
                                        </p:tgtEl>
                                        <p:attrNameLst>
                                          <p:attrName>ppt_x</p:attrName>
                                          <p:attrName>ppt_y</p:attrName>
                                        </p:attrNameLst>
                                      </p:cBhvr>
                                      <p:rCtr x="78" y="40"/>
                                    </p:animMotion>
                                  </p:childTnLst>
                                </p:cTn>
                              </p:par>
                            </p:childTnLst>
                          </p:cTn>
                        </p:par>
                        <p:par>
                          <p:cTn id="23" fill="hold">
                            <p:stCondLst>
                              <p:cond delay="5000"/>
                            </p:stCondLst>
                            <p:childTnLst>
                              <p:par>
                                <p:cTn id="24" presetID="0" presetClass="path" presetSubtype="0" accel="50000" decel="50000" fill="hold" grpId="3" nodeType="afterEffect">
                                  <p:stCondLst>
                                    <p:cond delay="0"/>
                                  </p:stCondLst>
                                  <p:childTnLst>
                                    <p:animMotion origin="layout" path="M 1.25E-6 4.07407E-6 L -0.17422 0.16157 " pathEditMode="relative" rAng="0" ptsTypes="AA">
                                      <p:cBhvr>
                                        <p:cTn id="25" dur="1000" fill="hold"/>
                                        <p:tgtEl>
                                          <p:spTgt spid="12"/>
                                        </p:tgtEl>
                                        <p:attrNameLst>
                                          <p:attrName>ppt_x</p:attrName>
                                          <p:attrName>ppt_y</p:attrName>
                                        </p:attrNameLst>
                                      </p:cBhvr>
                                      <p:rCtr x="-87" y="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12" grpId="0" animBg="1"/>
      <p:bldP spid="12" grpId="1" animBg="1"/>
      <p:bldP spid="12" grpId="2" animBg="1"/>
      <p:bldP spid="12" grpId="3" animBg="1"/>
      <p:bldP spid="14" grpId="0" animBg="1"/>
      <p:bldP spid="14"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9711910" cy="879086"/>
          </a:xfrm>
        </p:spPr>
        <p:txBody>
          <a:bodyPr/>
          <a:lstStyle/>
          <a:p>
            <a:r>
              <a:rPr lang="en-US" altLang="zh-CN" dirty="0"/>
              <a:t>1. Feistel</a:t>
            </a:r>
            <a:r>
              <a:rPr lang="zh-CN" altLang="en-US" dirty="0"/>
              <a:t>结构</a:t>
            </a:r>
            <a:r>
              <a:rPr lang="en-US" altLang="zh-CN" dirty="0"/>
              <a:t>—</a:t>
            </a:r>
            <a:r>
              <a:rPr lang="zh-CN" altLang="en-US" dirty="0"/>
              <a:t>对合密码</a:t>
            </a:r>
            <a:r>
              <a:rPr lang="en-US" altLang="zh-CN" dirty="0"/>
              <a:t>/</a:t>
            </a:r>
            <a:r>
              <a:rPr lang="zh-CN" altLang="en-US" dirty="0"/>
              <a:t>乘积密码 </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51</a:t>
            </a:fld>
            <a:endParaRPr kumimoji="1" lang="zh-CN" altLang="en-US" dirty="0"/>
          </a:p>
        </p:txBody>
      </p:sp>
      <p:grpSp>
        <p:nvGrpSpPr>
          <p:cNvPr id="3" name="组合 11"/>
          <p:cNvGrpSpPr/>
          <p:nvPr/>
        </p:nvGrpSpPr>
        <p:grpSpPr>
          <a:xfrm>
            <a:off x="2156726" y="1330325"/>
            <a:ext cx="8862692" cy="5527675"/>
            <a:chOff x="2156726" y="1330325"/>
            <a:chExt cx="8862692" cy="5527675"/>
          </a:xfrm>
        </p:grpSpPr>
        <p:sp>
          <p:nvSpPr>
            <p:cNvPr id="13" name="文本框 8"/>
            <p:cNvSpPr txBox="1">
              <a:spLocks noChangeArrowheads="1"/>
            </p:cNvSpPr>
            <p:nvPr/>
          </p:nvSpPr>
          <p:spPr bwMode="auto">
            <a:xfrm>
              <a:off x="7706305" y="6443287"/>
              <a:ext cx="3313113" cy="368300"/>
            </a:xfrm>
            <a:prstGeom prst="rect">
              <a:avLst/>
            </a:prstGeom>
            <a:noFill/>
            <a:ln w="9525">
              <a:noFill/>
              <a:miter lim="800000"/>
              <a:headEnd/>
              <a:tailEnd/>
            </a:ln>
          </p:spPr>
          <p:txBody>
            <a:bodyPr>
              <a:spAutoFit/>
            </a:bodyPr>
            <a:lstStyle/>
            <a:p>
              <a:r>
                <a:rPr lang="en-US" altLang="zh-CN" dirty="0"/>
                <a:t>   Feistel</a:t>
              </a:r>
              <a:r>
                <a:rPr lang="zh-CN" altLang="zh-CN" dirty="0"/>
                <a:t>加解密过程</a:t>
              </a:r>
            </a:p>
          </p:txBody>
        </p:sp>
        <p:graphicFrame>
          <p:nvGraphicFramePr>
            <p:cNvPr id="14" name="对象 13"/>
            <p:cNvGraphicFramePr>
              <a:graphicFrameLocks noChangeAspect="1"/>
            </p:cNvGraphicFramePr>
            <p:nvPr/>
          </p:nvGraphicFramePr>
          <p:xfrm>
            <a:off x="2156726" y="1330325"/>
            <a:ext cx="5786438" cy="5527675"/>
          </p:xfrm>
          <a:graphic>
            <a:graphicData uri="http://schemas.openxmlformats.org/presentationml/2006/ole">
              <mc:AlternateContent xmlns:mc="http://schemas.openxmlformats.org/markup-compatibility/2006">
                <mc:Choice xmlns:v="urn:schemas-microsoft-com:vml" Requires="v">
                  <p:oleObj spid="_x0000_s2052" name="文档" r:id="rId4" imgW="5402286" imgH="5149973" progId="Word.Document.12">
                    <p:embed/>
                  </p:oleObj>
                </mc:Choice>
                <mc:Fallback>
                  <p:oleObj name="文档" r:id="rId4" imgW="5402286" imgH="5149973" progId="Word.Document.12">
                    <p:embed/>
                    <p:pic>
                      <p:nvPicPr>
                        <p:cNvPr id="14"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6726" y="1330325"/>
                          <a:ext cx="5786438" cy="552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 name="文本框 457">
            <a:extLst>
              <a:ext uri="{FF2B5EF4-FFF2-40B4-BE49-F238E27FC236}">
                <a16:creationId xmlns:a16="http://schemas.microsoft.com/office/drawing/2014/main" id="{B42D642B-5E7C-4C50-9044-5B8E88C90975}"/>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Feistel</a:t>
            </a:r>
            <a:r>
              <a:rPr lang="zh-CN" altLang="en-US" dirty="0"/>
              <a:t>结构</a:t>
            </a:r>
            <a:r>
              <a:rPr lang="en-US" altLang="zh-CN" dirty="0"/>
              <a:t>—</a:t>
            </a:r>
            <a:r>
              <a:rPr lang="zh-CN" altLang="en-US" dirty="0"/>
              <a:t>对合密码</a:t>
            </a:r>
            <a:r>
              <a:rPr lang="en-US" altLang="zh-CN" dirty="0"/>
              <a:t>/</a:t>
            </a:r>
            <a:r>
              <a:rPr lang="zh-CN" altLang="en-US" dirty="0"/>
              <a:t>乘积密码</a:t>
            </a:r>
          </a:p>
        </p:txBody>
      </p:sp>
      <p:sp>
        <p:nvSpPr>
          <p:cNvPr id="3" name="内容占位符 2"/>
          <p:cNvSpPr>
            <a:spLocks noGrp="1"/>
          </p:cNvSpPr>
          <p:nvPr>
            <p:ph idx="1"/>
          </p:nvPr>
        </p:nvSpPr>
        <p:spPr/>
        <p:txBody>
          <a:bodyPr>
            <a:normAutofit/>
          </a:bodyPr>
          <a:lstStyle/>
          <a:p>
            <a:r>
              <a:rPr lang="en-US" altLang="zh-CN" dirty="0"/>
              <a:t>Feistel</a:t>
            </a:r>
            <a:r>
              <a:rPr lang="zh-CN" altLang="en-US" dirty="0"/>
              <a:t>网络的实现与以下参数和特性有关：</a:t>
            </a:r>
          </a:p>
          <a:p>
            <a:pPr marL="742950" lvl="1" indent="-285750">
              <a:lnSpc>
                <a:spcPct val="150000"/>
              </a:lnSpc>
              <a:buFont typeface="Wingdings" panose="05000000000000000000" pitchFamily="2" charset="2"/>
              <a:buChar char="l"/>
              <a:defRPr/>
            </a:pPr>
            <a:r>
              <a:rPr lang="zh-CN" altLang="en-US" dirty="0">
                <a:latin typeface="+mn-ea"/>
              </a:rPr>
              <a:t>分组大小：分组越大则安全性越高，但加密速度就越慢。</a:t>
            </a:r>
            <a:endParaRPr lang="en-US" altLang="zh-CN" dirty="0">
              <a:latin typeface="+mn-ea"/>
            </a:endParaRPr>
          </a:p>
          <a:p>
            <a:pPr marL="742950" lvl="1" indent="-285750">
              <a:lnSpc>
                <a:spcPct val="150000"/>
              </a:lnSpc>
              <a:buFont typeface="Wingdings" panose="05000000000000000000" pitchFamily="2" charset="2"/>
              <a:buChar char="l"/>
              <a:defRPr/>
            </a:pPr>
            <a:r>
              <a:rPr lang="zh-CN" altLang="en-US" dirty="0">
                <a:latin typeface="+mn-ea"/>
              </a:rPr>
              <a:t>密钥大小：密钥越长则安全性越高，但加密速度就越慢。</a:t>
            </a:r>
            <a:endParaRPr lang="en-US" altLang="zh-CN" dirty="0">
              <a:latin typeface="+mn-ea"/>
            </a:endParaRPr>
          </a:p>
          <a:p>
            <a:pPr marL="742950" lvl="1" indent="-285750">
              <a:lnSpc>
                <a:spcPct val="150000"/>
              </a:lnSpc>
              <a:buFont typeface="Wingdings" panose="05000000000000000000" pitchFamily="2" charset="2"/>
              <a:buChar char="l"/>
              <a:defRPr/>
            </a:pPr>
            <a:r>
              <a:rPr lang="zh-CN" altLang="en-US" dirty="0">
                <a:latin typeface="+mn-ea"/>
              </a:rPr>
              <a:t>轮数：单轮结构远不足以保证安全性，多轮结构可提供足够的安全性。</a:t>
            </a:r>
            <a:endParaRPr lang="en-US" altLang="zh-CN" dirty="0">
              <a:latin typeface="+mn-ea"/>
            </a:endParaRPr>
          </a:p>
          <a:p>
            <a:pPr marL="742950" lvl="1" indent="-285750">
              <a:lnSpc>
                <a:spcPct val="150000"/>
              </a:lnSpc>
              <a:buFont typeface="Wingdings" panose="05000000000000000000" pitchFamily="2" charset="2"/>
              <a:buChar char="l"/>
              <a:defRPr/>
            </a:pPr>
            <a:r>
              <a:rPr lang="zh-CN" altLang="en-US" dirty="0">
                <a:latin typeface="+mn-ea"/>
              </a:rPr>
              <a:t>子密钥产生算法：该算法的复杂性越大，则密码分析的困难性就越大。</a:t>
            </a:r>
            <a:endParaRPr lang="en-US" altLang="zh-CN" dirty="0">
              <a:latin typeface="+mn-ea"/>
            </a:endParaRPr>
          </a:p>
          <a:p>
            <a:pPr marL="742950" lvl="1" indent="-285750">
              <a:lnSpc>
                <a:spcPct val="150000"/>
              </a:lnSpc>
              <a:buFont typeface="Wingdings" panose="05000000000000000000" pitchFamily="2" charset="2"/>
              <a:buChar char="l"/>
              <a:defRPr/>
            </a:pPr>
            <a:r>
              <a:rPr lang="zh-CN" altLang="en-US" dirty="0">
                <a:latin typeface="+mn-ea"/>
              </a:rPr>
              <a:t>轮函数：轮函数的复杂性越大，密码分析的困难性也越大。</a:t>
            </a:r>
          </a:p>
          <a:p>
            <a:r>
              <a:rPr lang="en-US" altLang="zh-CN" dirty="0">
                <a:solidFill>
                  <a:srgbClr val="7030A0"/>
                </a:solidFill>
              </a:rPr>
              <a:t>Feistel</a:t>
            </a:r>
            <a:r>
              <a:rPr lang="zh-CN" altLang="en-US" dirty="0">
                <a:solidFill>
                  <a:srgbClr val="7030A0"/>
                </a:solidFill>
              </a:rPr>
              <a:t>网络直接启发了</a:t>
            </a:r>
            <a:r>
              <a:rPr lang="en-US" altLang="zh-CN" dirty="0">
                <a:solidFill>
                  <a:srgbClr val="7030A0"/>
                </a:solidFill>
              </a:rPr>
              <a:t>DES</a:t>
            </a:r>
            <a:r>
              <a:rPr lang="zh-CN" altLang="en-US" dirty="0">
                <a:solidFill>
                  <a:srgbClr val="7030A0"/>
                </a:solidFill>
              </a:rPr>
              <a:t>对称加密算法。</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079C6A7A-1944-45AF-97EC-1E15E7BEA919}"/>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955608" cy="879086"/>
          </a:xfrm>
        </p:spPr>
        <p:txBody>
          <a:bodyPr>
            <a:noAutofit/>
          </a:bodyPr>
          <a:lstStyle/>
          <a:p>
            <a:r>
              <a:rPr lang="en-US" altLang="zh-CN" dirty="0"/>
              <a:t>2.DES </a:t>
            </a:r>
            <a:r>
              <a:rPr lang="zh-CN" altLang="en-US" dirty="0"/>
              <a:t>（</a:t>
            </a:r>
            <a:r>
              <a:rPr lang="en-US" altLang="zh-CN" dirty="0"/>
              <a:t>Data Encryption Standard</a:t>
            </a:r>
            <a:r>
              <a:rPr lang="zh-CN" altLang="en-US" dirty="0"/>
              <a:t>）</a:t>
            </a:r>
          </a:p>
        </p:txBody>
      </p:sp>
      <p:sp>
        <p:nvSpPr>
          <p:cNvPr id="3" name="内容占位符 2"/>
          <p:cNvSpPr>
            <a:spLocks noGrp="1"/>
          </p:cNvSpPr>
          <p:nvPr>
            <p:ph idx="1"/>
          </p:nvPr>
        </p:nvSpPr>
        <p:spPr>
          <a:xfrm>
            <a:off x="980506" y="1510757"/>
            <a:ext cx="5051804" cy="5119435"/>
          </a:xfrm>
        </p:spPr>
        <p:txBody>
          <a:bodyPr>
            <a:normAutofit/>
          </a:bodyPr>
          <a:lstStyle/>
          <a:p>
            <a:r>
              <a:rPr lang="zh-CN" altLang="en-US" dirty="0">
                <a:latin typeface="+mn-ea"/>
              </a:rPr>
              <a:t>分组</a:t>
            </a:r>
            <a:r>
              <a:rPr lang="en-US" altLang="zh-CN" dirty="0">
                <a:latin typeface="+mn-ea"/>
              </a:rPr>
              <a:t>64bit</a:t>
            </a:r>
            <a:r>
              <a:rPr lang="zh-CN" altLang="en-US" dirty="0">
                <a:latin typeface="+mn-ea"/>
              </a:rPr>
              <a:t>，密钥</a:t>
            </a:r>
            <a:r>
              <a:rPr lang="en-US" altLang="zh-CN" dirty="0">
                <a:latin typeface="+mn-ea"/>
              </a:rPr>
              <a:t>56bit+8bit</a:t>
            </a:r>
            <a:r>
              <a:rPr lang="zh-CN" altLang="en-US" dirty="0">
                <a:latin typeface="+mn-ea"/>
              </a:rPr>
              <a:t>校验码</a:t>
            </a:r>
            <a:r>
              <a:rPr lang="en-US" altLang="zh-CN" dirty="0">
                <a:latin typeface="+mn-ea"/>
              </a:rPr>
              <a:t>=64bit</a:t>
            </a:r>
            <a:r>
              <a:rPr lang="zh-CN" altLang="en-US" dirty="0">
                <a:latin typeface="+mn-ea"/>
              </a:rPr>
              <a:t>。</a:t>
            </a:r>
            <a:endParaRPr lang="en-US" altLang="zh-CN" dirty="0">
              <a:latin typeface="+mn-ea"/>
            </a:endParaRPr>
          </a:p>
          <a:p>
            <a:pPr lvl="1"/>
            <a:endParaRPr lang="en-US" altLang="zh-CN" dirty="0">
              <a:latin typeface="+mn-ea"/>
            </a:endParaRPr>
          </a:p>
          <a:p>
            <a:pPr marL="914400" lvl="1" indent="-457200">
              <a:buFont typeface="+mj-ea"/>
              <a:buAutoNum type="circleNumDbPlain"/>
            </a:pPr>
            <a:r>
              <a:rPr lang="zh-CN" altLang="en-US" dirty="0">
                <a:latin typeface="+mn-ea"/>
              </a:rPr>
              <a:t>初始置换</a:t>
            </a:r>
            <a:r>
              <a:rPr lang="en-US" altLang="zh-CN" dirty="0">
                <a:latin typeface="+mn-ea"/>
              </a:rPr>
              <a:t>IP</a:t>
            </a:r>
            <a:r>
              <a:rPr lang="zh-CN" altLang="en-US" dirty="0">
                <a:latin typeface="+mn-ea"/>
              </a:rPr>
              <a:t>。</a:t>
            </a:r>
            <a:endParaRPr lang="en-US" altLang="zh-CN" dirty="0">
              <a:latin typeface="+mn-ea"/>
            </a:endParaRPr>
          </a:p>
          <a:p>
            <a:pPr marL="914400" lvl="1" indent="-457200">
              <a:buFont typeface="+mj-ea"/>
              <a:buAutoNum type="circleNumDbPlain"/>
            </a:pPr>
            <a:r>
              <a:rPr lang="en-US" altLang="zh-CN" dirty="0">
                <a:latin typeface="+mn-ea"/>
              </a:rPr>
              <a:t>16</a:t>
            </a:r>
            <a:r>
              <a:rPr lang="zh-CN" altLang="en-US" dirty="0">
                <a:latin typeface="+mn-ea"/>
              </a:rPr>
              <a:t>轮，每轮中置换</a:t>
            </a:r>
            <a:r>
              <a:rPr lang="en-US" altLang="zh-CN" dirty="0">
                <a:latin typeface="+mn-ea"/>
              </a:rPr>
              <a:t>+</a:t>
            </a:r>
            <a:r>
              <a:rPr lang="zh-CN" altLang="en-US" dirty="0">
                <a:latin typeface="+mn-ea"/>
              </a:rPr>
              <a:t>代换，</a:t>
            </a:r>
            <a:endParaRPr lang="en-US" altLang="zh-CN" dirty="0">
              <a:latin typeface="+mn-ea"/>
            </a:endParaRPr>
          </a:p>
          <a:p>
            <a:pPr marL="914400" lvl="1" indent="-457200">
              <a:buNone/>
            </a:pPr>
            <a:r>
              <a:rPr lang="en-US" altLang="zh-CN" dirty="0">
                <a:latin typeface="+mn-ea"/>
              </a:rPr>
              <a:t>     </a:t>
            </a:r>
            <a:r>
              <a:rPr lang="zh-CN" altLang="en-US" dirty="0">
                <a:latin typeface="+mn-ea"/>
              </a:rPr>
              <a:t>输出结果左右两半交换次序。</a:t>
            </a:r>
            <a:endParaRPr lang="en-US" altLang="zh-CN" dirty="0">
              <a:latin typeface="+mn-ea"/>
            </a:endParaRPr>
          </a:p>
          <a:p>
            <a:pPr marL="914400" lvl="1" indent="-457200">
              <a:buFont typeface="+mj-ea"/>
              <a:buAutoNum type="circleNumDbPlain"/>
            </a:pPr>
            <a:r>
              <a:rPr lang="zh-CN" altLang="en-US" dirty="0">
                <a:latin typeface="+mn-ea"/>
              </a:rPr>
              <a:t>逆初始置换</a:t>
            </a:r>
            <a:r>
              <a:rPr lang="en-US" altLang="zh-CN" dirty="0">
                <a:latin typeface="+mn-ea"/>
              </a:rPr>
              <a:t>IP</a:t>
            </a:r>
            <a:r>
              <a:rPr lang="en-US" altLang="zh-CN" baseline="30000" dirty="0">
                <a:latin typeface="+mn-ea"/>
              </a:rPr>
              <a:t>-1</a:t>
            </a:r>
            <a:r>
              <a:rPr lang="zh-CN" altLang="en-US" dirty="0">
                <a:latin typeface="+mn-ea"/>
              </a:rPr>
              <a:t>，产生</a:t>
            </a:r>
            <a:r>
              <a:rPr lang="en-US" altLang="zh-CN" dirty="0">
                <a:latin typeface="+mn-ea"/>
              </a:rPr>
              <a:t>64bit</a:t>
            </a:r>
            <a:r>
              <a:rPr lang="zh-CN" altLang="en-US" dirty="0">
                <a:latin typeface="+mn-ea"/>
              </a:rPr>
              <a:t>密文。</a:t>
            </a:r>
            <a:endParaRPr lang="en-US" altLang="zh-CN" dirty="0">
              <a:latin typeface="+mn-ea"/>
            </a:endParaRPr>
          </a:p>
          <a:p>
            <a:pPr lvl="1"/>
            <a:endParaRPr lang="en-US" altLang="zh-CN" dirty="0">
              <a:latin typeface="+mn-ea"/>
            </a:endParaRPr>
          </a:p>
          <a:p>
            <a:pPr lvl="1"/>
            <a:r>
              <a:rPr lang="en-US" altLang="zh-CN" sz="2200" dirty="0">
                <a:solidFill>
                  <a:srgbClr val="7030A0"/>
                </a:solidFill>
                <a:latin typeface="+mn-ea"/>
              </a:rPr>
              <a:t>Tip</a:t>
            </a:r>
            <a:r>
              <a:rPr lang="zh-CN" altLang="en-US" sz="2200" dirty="0">
                <a:solidFill>
                  <a:srgbClr val="7030A0"/>
                </a:solidFill>
                <a:latin typeface="+mn-ea"/>
              </a:rPr>
              <a:t>：</a:t>
            </a:r>
            <a:r>
              <a:rPr lang="zh-CN" altLang="en-US" sz="2200" dirty="0">
                <a:latin typeface="+mn-ea"/>
              </a:rPr>
              <a:t>其中初始置换，逆初置换；密钥编排算法的置换选择</a:t>
            </a:r>
            <a:r>
              <a:rPr lang="en-US" altLang="zh-CN" sz="2200" dirty="0">
                <a:latin typeface="+mn-ea"/>
              </a:rPr>
              <a:t>1</a:t>
            </a:r>
            <a:r>
              <a:rPr lang="zh-CN" altLang="en-US" sz="2200" dirty="0">
                <a:latin typeface="+mn-ea"/>
              </a:rPr>
              <a:t>，置换选择</a:t>
            </a:r>
            <a:r>
              <a:rPr lang="en-US" altLang="zh-CN" sz="2200" dirty="0">
                <a:latin typeface="+mn-ea"/>
              </a:rPr>
              <a:t>2</a:t>
            </a:r>
            <a:r>
              <a:rPr lang="zh-CN" altLang="en-US" sz="2200" dirty="0">
                <a:latin typeface="+mn-ea"/>
              </a:rPr>
              <a:t>都是</a:t>
            </a:r>
            <a:r>
              <a:rPr lang="zh-CN" altLang="en-US" sz="2200" dirty="0">
                <a:solidFill>
                  <a:srgbClr val="7030A0"/>
                </a:solidFill>
                <a:latin typeface="+mn-ea"/>
              </a:rPr>
              <a:t>矩阵相乘运算。</a:t>
            </a:r>
            <a:endParaRPr lang="en-US" altLang="zh-CN" sz="2200" dirty="0">
              <a:solidFill>
                <a:srgbClr val="7030A0"/>
              </a:solidFill>
              <a:latin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3075" name="Picture 3" descr="C:\Users\Administrator\AppData\Roaming\Tencent\Users\50650182\QQ\WinTemp\RichOle\I4N%B{ZSOQN4T4HRIBEPFAD.png"/>
          <p:cNvPicPr>
            <a:picLocks noChangeAspect="1" noChangeArrowheads="1"/>
          </p:cNvPicPr>
          <p:nvPr/>
        </p:nvPicPr>
        <p:blipFill>
          <a:blip r:embed="rId3"/>
          <a:srcRect/>
          <a:stretch>
            <a:fillRect/>
          </a:stretch>
        </p:blipFill>
        <p:spPr bwMode="auto">
          <a:xfrm>
            <a:off x="5819775" y="1256575"/>
            <a:ext cx="6372225" cy="5237138"/>
          </a:xfrm>
          <a:prstGeom prst="rect">
            <a:avLst/>
          </a:prstGeom>
          <a:noFill/>
        </p:spPr>
      </p:pic>
      <p:sp>
        <p:nvSpPr>
          <p:cNvPr id="6" name="文本框 5"/>
          <p:cNvSpPr txBox="1">
            <a:spLocks noChangeArrowheads="1"/>
          </p:cNvSpPr>
          <p:nvPr/>
        </p:nvSpPr>
        <p:spPr bwMode="auto">
          <a:xfrm>
            <a:off x="8204590" y="6260305"/>
            <a:ext cx="2808288" cy="369887"/>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DES</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加密算法流程</a:t>
            </a:r>
          </a:p>
        </p:txBody>
      </p:sp>
      <p:sp>
        <p:nvSpPr>
          <p:cNvPr id="9" name="文本框 457">
            <a:extLst>
              <a:ext uri="{FF2B5EF4-FFF2-40B4-BE49-F238E27FC236}">
                <a16:creationId xmlns:a16="http://schemas.microsoft.com/office/drawing/2014/main" id="{78617BDD-1FC1-4C73-AAAC-62D143291330}"/>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2.DES</a:t>
            </a:r>
            <a:endParaRPr lang="zh-CN" altLang="en-US" dirty="0"/>
          </a:p>
        </p:txBody>
      </p:sp>
      <p:sp>
        <p:nvSpPr>
          <p:cNvPr id="3" name="内容占位符 2"/>
          <p:cNvSpPr>
            <a:spLocks noGrp="1"/>
          </p:cNvSpPr>
          <p:nvPr>
            <p:ph idx="1"/>
          </p:nvPr>
        </p:nvSpPr>
        <p:spPr/>
        <p:txBody>
          <a:bodyPr/>
          <a:lstStyle/>
          <a:p>
            <a:r>
              <a:rPr lang="en-US" altLang="zh-CN" dirty="0"/>
              <a:t>IP</a:t>
            </a:r>
            <a:r>
              <a:rPr lang="zh-CN" altLang="en-US" dirty="0"/>
              <a:t>和</a:t>
            </a:r>
            <a:r>
              <a:rPr lang="en-US" altLang="zh-CN" dirty="0">
                <a:latin typeface="+mn-ea"/>
              </a:rPr>
              <a:t>IP</a:t>
            </a:r>
            <a:r>
              <a:rPr lang="en-US" altLang="zh-CN" baseline="30000" dirty="0">
                <a:latin typeface="+mn-ea"/>
              </a:rPr>
              <a:t>-1</a:t>
            </a:r>
            <a:r>
              <a:rPr lang="zh-CN" altLang="en-US" dirty="0">
                <a:latin typeface="+mn-ea"/>
              </a:rPr>
              <a:t>是针对明文分组，</a:t>
            </a:r>
            <a:r>
              <a:rPr lang="en-US" altLang="zh-CN" dirty="0">
                <a:latin typeface="+mn-ea"/>
              </a:rPr>
              <a:t>PC-1</a:t>
            </a:r>
            <a:r>
              <a:rPr lang="zh-CN" altLang="en-US" dirty="0">
                <a:latin typeface="+mn-ea"/>
              </a:rPr>
              <a:t>和</a:t>
            </a:r>
            <a:r>
              <a:rPr lang="en-US" altLang="zh-CN" dirty="0">
                <a:latin typeface="+mn-ea"/>
              </a:rPr>
              <a:t>PC-2</a:t>
            </a:r>
            <a:r>
              <a:rPr lang="zh-CN" altLang="en-US" dirty="0">
                <a:latin typeface="+mn-ea"/>
              </a:rPr>
              <a:t>是针对密钥编排。</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121" name="Picture 1" descr="C:\Users\Administrator\AppData\Roaming\Tencent\Users\50650182\QQ\WinTemp\RichOle\9)30XR)R)R1$7A}9$UAHPMS.png"/>
          <p:cNvPicPr>
            <a:picLocks noChangeAspect="1" noChangeArrowheads="1"/>
          </p:cNvPicPr>
          <p:nvPr/>
        </p:nvPicPr>
        <p:blipFill>
          <a:blip r:embed="rId3"/>
          <a:srcRect/>
          <a:stretch>
            <a:fillRect/>
          </a:stretch>
        </p:blipFill>
        <p:spPr bwMode="auto">
          <a:xfrm>
            <a:off x="551597" y="2945843"/>
            <a:ext cx="5719242" cy="2870173"/>
          </a:xfrm>
          <a:prstGeom prst="rect">
            <a:avLst/>
          </a:prstGeom>
          <a:noFill/>
        </p:spPr>
      </p:pic>
      <p:pic>
        <p:nvPicPr>
          <p:cNvPr id="5123" name="Picture 3" descr="C:\Users\Administrator\AppData\Roaming\Tencent\Users\50650182\QQ\WinTemp\RichOle\U)5H]Q1@RK~%VMN3A8%J0@V.png"/>
          <p:cNvPicPr>
            <a:picLocks noChangeAspect="1" noChangeArrowheads="1"/>
          </p:cNvPicPr>
          <p:nvPr/>
        </p:nvPicPr>
        <p:blipFill>
          <a:blip r:embed="rId4"/>
          <a:srcRect/>
          <a:stretch>
            <a:fillRect/>
          </a:stretch>
        </p:blipFill>
        <p:spPr bwMode="auto">
          <a:xfrm>
            <a:off x="6270839" y="2891841"/>
            <a:ext cx="5000625" cy="2924175"/>
          </a:xfrm>
          <a:prstGeom prst="rect">
            <a:avLst/>
          </a:prstGeom>
          <a:noFill/>
        </p:spPr>
      </p:pic>
      <p:sp>
        <p:nvSpPr>
          <p:cNvPr id="8" name="文本框 4"/>
          <p:cNvSpPr txBox="1">
            <a:spLocks noChangeArrowheads="1"/>
          </p:cNvSpPr>
          <p:nvPr/>
        </p:nvSpPr>
        <p:spPr bwMode="auto">
          <a:xfrm>
            <a:off x="7455114" y="5986463"/>
            <a:ext cx="3816350" cy="400110"/>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DES</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密钥编排中使用的表</a:t>
            </a:r>
          </a:p>
        </p:txBody>
      </p:sp>
      <p:sp>
        <p:nvSpPr>
          <p:cNvPr id="9" name="文本框 5"/>
          <p:cNvSpPr txBox="1">
            <a:spLocks noChangeArrowheads="1"/>
          </p:cNvSpPr>
          <p:nvPr/>
        </p:nvSpPr>
        <p:spPr bwMode="auto">
          <a:xfrm>
            <a:off x="2524836" y="5897427"/>
            <a:ext cx="1732832" cy="40005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DES</a:t>
            </a: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的置换表</a:t>
            </a:r>
          </a:p>
        </p:txBody>
      </p:sp>
      <p:sp>
        <p:nvSpPr>
          <p:cNvPr id="10" name="文本框 457">
            <a:extLst>
              <a:ext uri="{FF2B5EF4-FFF2-40B4-BE49-F238E27FC236}">
                <a16:creationId xmlns:a16="http://schemas.microsoft.com/office/drawing/2014/main" id="{02C139C8-B122-4D32-92AC-3AD717B87F22}"/>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2.DES </a:t>
            </a:r>
            <a:r>
              <a:rPr lang="zh-CN" altLang="en-US" b="1" dirty="0"/>
              <a:t>（摘讲）</a:t>
            </a:r>
            <a:endParaRPr lang="zh-CN" altLang="en-US" dirty="0"/>
          </a:p>
        </p:txBody>
      </p:sp>
      <p:sp>
        <p:nvSpPr>
          <p:cNvPr id="3" name="内容占位符 2"/>
          <p:cNvSpPr>
            <a:spLocks noGrp="1"/>
          </p:cNvSpPr>
          <p:nvPr>
            <p:ph idx="1"/>
          </p:nvPr>
        </p:nvSpPr>
        <p:spPr>
          <a:xfrm>
            <a:off x="838199" y="1510758"/>
            <a:ext cx="4508879" cy="4586694"/>
          </a:xfrm>
        </p:spPr>
        <p:txBody>
          <a:bodyPr>
            <a:normAutofit/>
          </a:bodyPr>
          <a:lstStyle/>
          <a:p>
            <a:r>
              <a:rPr lang="zh-CN" altLang="en-US" dirty="0">
                <a:solidFill>
                  <a:srgbClr val="7030A0"/>
                </a:solidFill>
                <a:latin typeface="+mn-ea"/>
              </a:rPr>
              <a:t>轮函数结构</a:t>
            </a:r>
            <a:endParaRPr lang="en-US" altLang="zh-CN" dirty="0">
              <a:solidFill>
                <a:srgbClr val="7030A0"/>
              </a:solidFill>
              <a:latin typeface="+mn-ea"/>
            </a:endParaRPr>
          </a:p>
          <a:p>
            <a:r>
              <a:rPr lang="zh-CN" altLang="en-US" dirty="0">
                <a:latin typeface="+mn-ea"/>
              </a:rPr>
              <a:t>虚线框就是轮函数</a:t>
            </a:r>
            <a:endParaRPr lang="en-US" altLang="zh-CN" dirty="0">
              <a:latin typeface="+mn-ea"/>
            </a:endParaRPr>
          </a:p>
          <a:p>
            <a:pPr lvl="1"/>
            <a:endParaRPr lang="en-US" altLang="zh-CN" dirty="0">
              <a:latin typeface="+mn-ea"/>
            </a:endParaRPr>
          </a:p>
          <a:p>
            <a:pPr lvl="1"/>
            <a:endParaRPr lang="en-US" altLang="zh-CN" dirty="0">
              <a:latin typeface="+mn-ea"/>
            </a:endParaRPr>
          </a:p>
          <a:p>
            <a:pPr lvl="1"/>
            <a:endParaRPr lang="en-US" altLang="zh-CN" dirty="0">
              <a:latin typeface="+mn-ea"/>
            </a:endParaRPr>
          </a:p>
          <a:p>
            <a:pPr lvl="1"/>
            <a:r>
              <a:rPr lang="zh-CN" altLang="en-US" dirty="0">
                <a:latin typeface="+mn-ea"/>
              </a:rPr>
              <a:t>其中</a:t>
            </a:r>
            <a:r>
              <a:rPr lang="en-US" altLang="zh-CN" dirty="0">
                <a:latin typeface="+mn-ea"/>
              </a:rPr>
              <a:t>E</a:t>
            </a:r>
            <a:r>
              <a:rPr lang="zh-CN" altLang="en-US" dirty="0">
                <a:latin typeface="+mn-ea"/>
              </a:rPr>
              <a:t>表和</a:t>
            </a:r>
            <a:r>
              <a:rPr lang="en-US" altLang="zh-CN" dirty="0">
                <a:latin typeface="+mn-ea"/>
              </a:rPr>
              <a:t>P</a:t>
            </a:r>
            <a:r>
              <a:rPr lang="zh-CN" altLang="en-US" dirty="0">
                <a:latin typeface="+mn-ea"/>
              </a:rPr>
              <a:t>表是矩阵运算</a:t>
            </a:r>
            <a:endParaRPr lang="en-US" altLang="zh-CN" dirty="0">
              <a:latin typeface="+mn-ea"/>
            </a:endParaRPr>
          </a:p>
          <a:p>
            <a:pPr lvl="1"/>
            <a:r>
              <a:rPr lang="en-US" altLang="zh-CN" dirty="0">
                <a:latin typeface="+mn-ea"/>
              </a:rPr>
              <a:t>8</a:t>
            </a:r>
            <a:r>
              <a:rPr lang="zh-CN" altLang="en-US" dirty="0">
                <a:latin typeface="+mn-ea"/>
              </a:rPr>
              <a:t>个</a:t>
            </a:r>
            <a:r>
              <a:rPr lang="en-US" altLang="zh-CN" dirty="0">
                <a:latin typeface="+mn-ea"/>
              </a:rPr>
              <a:t>S</a:t>
            </a:r>
            <a:r>
              <a:rPr lang="zh-CN" altLang="en-US" dirty="0">
                <a:latin typeface="+mn-ea"/>
              </a:rPr>
              <a:t>盒矩阵是</a:t>
            </a:r>
            <a:r>
              <a:rPr lang="en-US" altLang="zh-CN" dirty="0">
                <a:latin typeface="+mn-ea"/>
              </a:rPr>
              <a:t>DES</a:t>
            </a:r>
            <a:r>
              <a:rPr lang="zh-CN" altLang="en-US" dirty="0">
                <a:latin typeface="+mn-ea"/>
              </a:rPr>
              <a:t>保持加密特性的核心所在。</a:t>
            </a:r>
            <a:r>
              <a:rPr lang="en-US" altLang="zh-CN" dirty="0">
                <a:latin typeface="+mn-ea"/>
              </a:rPr>
              <a:t>S</a:t>
            </a:r>
            <a:r>
              <a:rPr lang="zh-CN" altLang="en-US" dirty="0">
                <a:latin typeface="+mn-ea"/>
              </a:rPr>
              <a:t>盒可以认为是</a:t>
            </a:r>
            <a:r>
              <a:rPr lang="zh-CN" altLang="en-US" dirty="0">
                <a:solidFill>
                  <a:srgbClr val="7030A0"/>
                </a:solidFill>
                <a:latin typeface="+mn-ea"/>
              </a:rPr>
              <a:t>查表</a:t>
            </a:r>
            <a:r>
              <a:rPr lang="zh-CN" altLang="en-US" dirty="0">
                <a:latin typeface="+mn-ea"/>
              </a:rPr>
              <a:t>映射运算。</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55</a:t>
            </a:fld>
            <a:endParaRPr kumimoji="1" lang="zh-CN" altLang="en-US" dirty="0"/>
          </a:p>
        </p:txBody>
      </p:sp>
      <p:sp>
        <p:nvSpPr>
          <p:cNvPr id="6" name="文本框 5"/>
          <p:cNvSpPr txBox="1">
            <a:spLocks noChangeArrowheads="1"/>
          </p:cNvSpPr>
          <p:nvPr/>
        </p:nvSpPr>
        <p:spPr bwMode="auto">
          <a:xfrm>
            <a:off x="6413263" y="6356350"/>
            <a:ext cx="3671888" cy="369332"/>
          </a:xfrm>
          <a:prstGeom prst="rect">
            <a:avLst/>
          </a:prstGeom>
          <a:noFill/>
          <a:ln w="9525">
            <a:noFill/>
            <a:miter lim="800000"/>
            <a:headEnd/>
            <a:tailEnd/>
          </a:ln>
        </p:spPr>
        <p:txBody>
          <a:bodyPr>
            <a:spAutoFit/>
          </a:bodyPr>
          <a:lstStyle/>
          <a:p>
            <a:r>
              <a:rPr lang="en-US" altLang="zh-CN" dirty="0"/>
              <a:t>      DES</a:t>
            </a:r>
            <a:r>
              <a:rPr lang="zh-CN" altLang="en-US" dirty="0"/>
              <a:t>加密算法的轮函数结构</a:t>
            </a:r>
          </a:p>
        </p:txBody>
      </p:sp>
      <p:graphicFrame>
        <p:nvGraphicFramePr>
          <p:cNvPr id="4099" name="对象 7"/>
          <p:cNvGraphicFramePr>
            <a:graphicFrameLocks noChangeAspect="1"/>
          </p:cNvGraphicFramePr>
          <p:nvPr/>
        </p:nvGraphicFramePr>
        <p:xfrm>
          <a:off x="4041134" y="2039558"/>
          <a:ext cx="1224056" cy="460707"/>
        </p:xfrm>
        <a:graphic>
          <a:graphicData uri="http://schemas.openxmlformats.org/presentationml/2006/ole">
            <mc:AlternateContent xmlns:mc="http://schemas.openxmlformats.org/markup-compatibility/2006">
              <mc:Choice xmlns:v="urn:schemas-microsoft-com:vml" Requires="v">
                <p:oleObj spid="_x0000_s3078" name="Equation" r:id="rId4" imgW="546100" imgH="203200" progId="">
                  <p:embed/>
                </p:oleObj>
              </mc:Choice>
              <mc:Fallback>
                <p:oleObj name="Equation" r:id="rId4" imgW="546100" imgH="203200" progId="">
                  <p:embed/>
                  <p:pic>
                    <p:nvPicPr>
                      <p:cNvPr id="4099"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1134" y="2039558"/>
                        <a:ext cx="1224056" cy="4607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6"/>
          <p:cNvGraphicFramePr>
            <a:graphicFrameLocks noChangeAspect="1"/>
          </p:cNvGraphicFramePr>
          <p:nvPr/>
        </p:nvGraphicFramePr>
        <p:xfrm>
          <a:off x="5347079" y="1000125"/>
          <a:ext cx="6172200" cy="5356225"/>
        </p:xfrm>
        <a:graphic>
          <a:graphicData uri="http://schemas.openxmlformats.org/presentationml/2006/ole">
            <mc:AlternateContent xmlns:mc="http://schemas.openxmlformats.org/markup-compatibility/2006">
              <mc:Choice xmlns:v="urn:schemas-microsoft-com:vml" Requires="v">
                <p:oleObj spid="_x0000_s3079" name="Picture2" r:id="rId6" imgW="5172120" imgH="4486320" progId="Word.Picture.8">
                  <p:embed/>
                </p:oleObj>
              </mc:Choice>
              <mc:Fallback>
                <p:oleObj name="Picture2" r:id="rId6" imgW="5172120" imgH="4486320" progId="Word.Picture.8">
                  <p:embed/>
                  <p:pic>
                    <p:nvPicPr>
                      <p:cNvPr id="410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7079" y="1000125"/>
                        <a:ext cx="6172200" cy="5356225"/>
                      </a:xfrm>
                      <a:prstGeom prst="rect">
                        <a:avLst/>
                      </a:prstGeom>
                      <a:solidFill>
                        <a:schemeClr val="bg1"/>
                      </a:solidFill>
                    </p:spPr>
                  </p:pic>
                </p:oleObj>
              </mc:Fallback>
            </mc:AlternateContent>
          </a:graphicData>
        </a:graphic>
      </p:graphicFrame>
      <p:sp>
        <p:nvSpPr>
          <p:cNvPr id="9" name="文本框 457">
            <a:extLst>
              <a:ext uri="{FF2B5EF4-FFF2-40B4-BE49-F238E27FC236}">
                <a16:creationId xmlns:a16="http://schemas.microsoft.com/office/drawing/2014/main" id="{108F77C1-2B58-4D50-B217-DC70C288C49E}"/>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2.DES</a:t>
            </a:r>
            <a:endParaRPr lang="zh-CN" altLang="en-US" dirty="0"/>
          </a:p>
        </p:txBody>
      </p:sp>
      <p:sp>
        <p:nvSpPr>
          <p:cNvPr id="3" name="内容占位符 2"/>
          <p:cNvSpPr>
            <a:spLocks noGrp="1"/>
          </p:cNvSpPr>
          <p:nvPr>
            <p:ph idx="1"/>
          </p:nvPr>
        </p:nvSpPr>
        <p:spPr/>
        <p:txBody>
          <a:bodyPr>
            <a:normAutofit lnSpcReduction="10000"/>
          </a:bodyPr>
          <a:lstStyle/>
          <a:p>
            <a:pPr marL="609600" indent="-609600"/>
            <a:r>
              <a:rPr lang="en-US" altLang="zh-CN" dirty="0">
                <a:latin typeface="微软雅黑" pitchFamily="34" charset="-122"/>
                <a:ea typeface="微软雅黑" pitchFamily="34" charset="-122"/>
              </a:rPr>
              <a:t>DES</a:t>
            </a:r>
            <a:r>
              <a:rPr lang="zh-CN" altLang="en-US" dirty="0">
                <a:latin typeface="微软雅黑" pitchFamily="34" charset="-122"/>
                <a:ea typeface="微软雅黑" pitchFamily="34" charset="-122"/>
              </a:rPr>
              <a:t>的争论——密钥长度</a:t>
            </a:r>
          </a:p>
          <a:p>
            <a:pPr marL="609600" indent="-609600"/>
            <a:endParaRPr lang="en-US" altLang="zh-CN" dirty="0">
              <a:latin typeface="微软雅黑" pitchFamily="34" charset="-122"/>
              <a:ea typeface="微软雅黑" pitchFamily="34" charset="-122"/>
            </a:endParaRPr>
          </a:p>
          <a:p>
            <a:pPr marL="609600" indent="-609600"/>
            <a:r>
              <a:rPr lang="en-US" altLang="zh-CN" dirty="0">
                <a:latin typeface="微软雅黑" pitchFamily="34" charset="-122"/>
                <a:ea typeface="微软雅黑" pitchFamily="34" charset="-122"/>
              </a:rPr>
              <a:t>DES</a:t>
            </a:r>
            <a:r>
              <a:rPr lang="zh-CN" altLang="en-US" dirty="0">
                <a:latin typeface="微软雅黑" pitchFamily="34" charset="-122"/>
                <a:ea typeface="微软雅黑" pitchFamily="34" charset="-122"/>
              </a:rPr>
              <a:t>的争论——</a:t>
            </a:r>
            <a:r>
              <a:rPr lang="en-US" altLang="zh-CN" dirty="0">
                <a:latin typeface="微软雅黑" pitchFamily="34" charset="-122"/>
                <a:ea typeface="微软雅黑" pitchFamily="34" charset="-122"/>
              </a:rPr>
              <a:t>DES</a:t>
            </a:r>
            <a:r>
              <a:rPr lang="zh-CN" altLang="en-US" dirty="0">
                <a:latin typeface="微软雅黑" pitchFamily="34" charset="-122"/>
                <a:ea typeface="微软雅黑" pitchFamily="34" charset="-122"/>
              </a:rPr>
              <a:t>设计标准</a:t>
            </a:r>
          </a:p>
          <a:p>
            <a:pPr marL="627063" lvl="1" indent="-296863"/>
            <a:endParaRPr lang="en-US" altLang="zh-CN" sz="2800" dirty="0">
              <a:latin typeface="微软雅黑" pitchFamily="34" charset="-122"/>
              <a:ea typeface="微软雅黑" pitchFamily="34" charset="-122"/>
            </a:endParaRPr>
          </a:p>
          <a:p>
            <a:pPr marL="609600" indent="-609600"/>
            <a:r>
              <a:rPr lang="en-US" altLang="zh-CN" dirty="0">
                <a:latin typeface="微软雅黑" pitchFamily="34" charset="-122"/>
                <a:ea typeface="微软雅黑" pitchFamily="34" charset="-122"/>
              </a:rPr>
              <a:t>DES</a:t>
            </a:r>
            <a:r>
              <a:rPr lang="zh-CN" altLang="en-US" dirty="0">
                <a:latin typeface="微软雅黑" pitchFamily="34" charset="-122"/>
                <a:ea typeface="微软雅黑" pitchFamily="34" charset="-122"/>
              </a:rPr>
              <a:t>的争论——选代次数 </a:t>
            </a:r>
          </a:p>
          <a:p>
            <a:pPr marL="627063" lvl="1" indent="-296863"/>
            <a:endParaRPr lang="en-US" altLang="zh-CN" sz="2800" dirty="0">
              <a:latin typeface="微软雅黑" pitchFamily="34" charset="-122"/>
              <a:ea typeface="微软雅黑" pitchFamily="34" charset="-122"/>
            </a:endParaRPr>
          </a:p>
          <a:p>
            <a:pPr marL="609600" indent="-609600"/>
            <a:r>
              <a:rPr lang="en-US" altLang="zh-CN" dirty="0">
                <a:latin typeface="微软雅黑" pitchFamily="34" charset="-122"/>
                <a:ea typeface="微软雅黑" pitchFamily="34" charset="-122"/>
              </a:rPr>
              <a:t>DES</a:t>
            </a:r>
            <a:r>
              <a:rPr lang="zh-CN" altLang="en-US" dirty="0">
                <a:latin typeface="微软雅黑" pitchFamily="34" charset="-122"/>
                <a:ea typeface="微软雅黑" pitchFamily="34" charset="-122"/>
              </a:rPr>
              <a:t>的争论——抗差分分析</a:t>
            </a:r>
            <a:endParaRPr lang="en-US" altLang="zh-CN" dirty="0">
              <a:latin typeface="微软雅黑" pitchFamily="34" charset="-122"/>
              <a:ea typeface="微软雅黑" pitchFamily="34" charset="-122"/>
            </a:endParaRPr>
          </a:p>
          <a:p>
            <a:pPr marL="609600" indent="-609600"/>
            <a:endParaRPr lang="zh-CN" altLang="en-US" dirty="0">
              <a:latin typeface="微软雅黑" pitchFamily="34" charset="-122"/>
              <a:ea typeface="微软雅黑" pitchFamily="34" charset="-122"/>
            </a:endParaRPr>
          </a:p>
          <a:p>
            <a:pPr marL="609600" indent="-609600"/>
            <a:r>
              <a:rPr lang="en-US" altLang="zh-CN" dirty="0">
                <a:latin typeface="微软雅黑" pitchFamily="34" charset="-122"/>
                <a:ea typeface="微软雅黑" pitchFamily="34" charset="-122"/>
              </a:rPr>
              <a:t>DES</a:t>
            </a:r>
            <a:r>
              <a:rPr lang="zh-CN" altLang="en-US" dirty="0">
                <a:latin typeface="微软雅黑" pitchFamily="34" charset="-122"/>
                <a:ea typeface="微软雅黑" pitchFamily="34" charset="-122"/>
              </a:rPr>
              <a:t>的争论——</a:t>
            </a:r>
            <a:r>
              <a:rPr lang="en-US" altLang="zh-CN" dirty="0">
                <a:latin typeface="微软雅黑" pitchFamily="34" charset="-122"/>
                <a:ea typeface="微软雅黑" pitchFamily="34" charset="-122"/>
              </a:rPr>
              <a:t>S</a:t>
            </a:r>
            <a:r>
              <a:rPr lang="zh-CN" altLang="en-US" dirty="0">
                <a:latin typeface="微软雅黑" pitchFamily="34" charset="-122"/>
                <a:ea typeface="微软雅黑" pitchFamily="34" charset="-122"/>
              </a:rPr>
              <a:t>盒</a:t>
            </a:r>
            <a:endParaRPr lang="en-US" altLang="zh-CN" dirty="0">
              <a:latin typeface="微软雅黑" pitchFamily="34" charset="-122"/>
              <a:ea typeface="微软雅黑" pitchFamily="34" charset="-122"/>
            </a:endParaRPr>
          </a:p>
          <a:p>
            <a:pPr marL="627063" lvl="1" indent="-296863"/>
            <a:r>
              <a:rPr lang="zh-CN" altLang="zh-CN" sz="2000" dirty="0">
                <a:latin typeface="微软雅黑" pitchFamily="34" charset="-122"/>
                <a:ea typeface="微软雅黑" pitchFamily="34" charset="-122"/>
              </a:rPr>
              <a:t>1976年美国</a:t>
            </a:r>
            <a:r>
              <a:rPr lang="en-US" altLang="zh-CN" sz="2000" dirty="0">
                <a:latin typeface="微软雅黑" pitchFamily="34" charset="-122"/>
                <a:ea typeface="微软雅黑" pitchFamily="34" charset="-122"/>
              </a:rPr>
              <a:t>NSA</a:t>
            </a:r>
            <a:r>
              <a:rPr lang="zh-CN" altLang="zh-CN" sz="2000" dirty="0">
                <a:latin typeface="微软雅黑" pitchFamily="34" charset="-122"/>
                <a:ea typeface="微软雅黑" pitchFamily="34" charset="-122"/>
              </a:rPr>
              <a:t>提出了</a:t>
            </a:r>
            <a:r>
              <a:rPr lang="en-US" altLang="zh-CN" sz="2000" dirty="0">
                <a:latin typeface="微软雅黑" pitchFamily="34" charset="-122"/>
                <a:ea typeface="微软雅黑" pitchFamily="34" charset="-122"/>
              </a:rPr>
              <a:t>S</a:t>
            </a:r>
            <a:r>
              <a:rPr lang="zh-CN" altLang="zh-CN" sz="2000" dirty="0">
                <a:latin typeface="微软雅黑" pitchFamily="34" charset="-122"/>
                <a:ea typeface="微软雅黑" pitchFamily="34" charset="-122"/>
              </a:rPr>
              <a:t>盒的设计准则</a:t>
            </a:r>
            <a:endParaRPr lang="zh-CN" altLang="en-US" sz="2000"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9E5E586A-1FBD-40E9-8AC8-95C642206FBA}"/>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2.DES </a:t>
            </a:r>
            <a:r>
              <a:rPr lang="zh-CN" altLang="en-US" b="1" dirty="0">
                <a:sym typeface="Wingdings" pitchFamily="2" charset="2"/>
              </a:rPr>
              <a:t>（</a:t>
            </a:r>
            <a:r>
              <a:rPr lang="zh-CN" altLang="en-US" b="1" dirty="0"/>
              <a:t>选讲</a:t>
            </a:r>
            <a:r>
              <a:rPr lang="zh-CN" altLang="en-US" b="1" dirty="0">
                <a:sym typeface="Wingdings" pitchFamily="2" charset="2"/>
              </a:rPr>
              <a:t>）</a:t>
            </a:r>
            <a:endParaRPr lang="zh-CN" altLang="en-US" dirty="0"/>
          </a:p>
        </p:txBody>
      </p:sp>
      <p:sp>
        <p:nvSpPr>
          <p:cNvPr id="3" name="内容占位符 2"/>
          <p:cNvSpPr>
            <a:spLocks noGrp="1"/>
          </p:cNvSpPr>
          <p:nvPr>
            <p:ph idx="1"/>
          </p:nvPr>
        </p:nvSpPr>
        <p:spPr/>
        <p:txBody>
          <a:bodyPr/>
          <a:lstStyle/>
          <a:p>
            <a:r>
              <a:rPr lang="en-US" altLang="zh-CN" dirty="0"/>
              <a:t>DES</a:t>
            </a:r>
            <a:r>
              <a:rPr lang="zh-CN" altLang="en-US" dirty="0"/>
              <a:t>安全性</a:t>
            </a:r>
            <a:endParaRPr lang="en-US" altLang="zh-CN" dirty="0">
              <a:solidFill>
                <a:srgbClr val="7030A0"/>
              </a:solidFill>
            </a:endParaRPr>
          </a:p>
          <a:p>
            <a:pPr lvl="1"/>
            <a:r>
              <a:rPr lang="zh-CN" altLang="en-US" dirty="0"/>
              <a:t>互补性使得</a:t>
            </a:r>
            <a:r>
              <a:rPr lang="en-US" altLang="zh-CN" dirty="0"/>
              <a:t>DES</a:t>
            </a:r>
            <a:r>
              <a:rPr lang="zh-CN" altLang="en-US" dirty="0"/>
              <a:t>在选择明文攻击下工作量减半</a:t>
            </a:r>
            <a:r>
              <a:rPr lang="en-US" altLang="zh-CN" dirty="0"/>
              <a:t>2</a:t>
            </a:r>
            <a:r>
              <a:rPr lang="en-US" altLang="zh-CN" baseline="30000" dirty="0"/>
              <a:t>55</a:t>
            </a:r>
          </a:p>
          <a:p>
            <a:pPr lvl="1"/>
            <a:r>
              <a:rPr lang="zh-CN" altLang="en-US" dirty="0"/>
              <a:t>存在弱密钥和半弱密钥。</a:t>
            </a:r>
            <a:r>
              <a:rPr lang="en-US" altLang="zh-CN" dirty="0"/>
              <a:t>4</a:t>
            </a:r>
            <a:r>
              <a:rPr lang="zh-CN" altLang="en-US" dirty="0"/>
              <a:t>个</a:t>
            </a:r>
            <a:r>
              <a:rPr lang="en-US" altLang="zh-CN" dirty="0" err="1"/>
              <a:t>E</a:t>
            </a:r>
            <a:r>
              <a:rPr lang="en-US" altLang="zh-CN" baseline="-25000" dirty="0" err="1"/>
              <a:t>k</a:t>
            </a:r>
            <a:r>
              <a:rPr lang="en-US" altLang="zh-CN" dirty="0" err="1"/>
              <a:t>·E</a:t>
            </a:r>
            <a:r>
              <a:rPr lang="en-US" altLang="zh-CN" baseline="-25000" dirty="0" err="1"/>
              <a:t>k</a:t>
            </a:r>
            <a:r>
              <a:rPr lang="en-US" altLang="zh-CN" dirty="0"/>
              <a:t>=1</a:t>
            </a:r>
            <a:r>
              <a:rPr lang="zh-CN" altLang="en-US" dirty="0"/>
              <a:t>和</a:t>
            </a:r>
            <a:r>
              <a:rPr lang="en-US" altLang="zh-CN" dirty="0"/>
              <a:t>12</a:t>
            </a:r>
            <a:r>
              <a:rPr lang="zh-CN" altLang="en-US" dirty="0"/>
              <a:t>个</a:t>
            </a:r>
            <a:r>
              <a:rPr lang="en-US" altLang="zh-CN" dirty="0"/>
              <a:t>E</a:t>
            </a:r>
            <a:r>
              <a:rPr lang="en-US" altLang="zh-CN" baseline="-25000" dirty="0"/>
              <a:t>k1</a:t>
            </a:r>
            <a:r>
              <a:rPr lang="en-US" altLang="zh-CN" dirty="0"/>
              <a:t>=E</a:t>
            </a:r>
            <a:r>
              <a:rPr lang="en-US" altLang="zh-CN" baseline="-25000" dirty="0"/>
              <a:t>k2</a:t>
            </a:r>
          </a:p>
          <a:p>
            <a:pPr lvl="1"/>
            <a:r>
              <a:rPr lang="en-US" altLang="zh-CN" dirty="0"/>
              <a:t>DES</a:t>
            </a:r>
            <a:r>
              <a:rPr lang="zh-CN" altLang="en-US" dirty="0"/>
              <a:t>密钥长度过小，</a:t>
            </a:r>
            <a:r>
              <a:rPr lang="en-US" altLang="zh-CN" dirty="0"/>
              <a:t>S</a:t>
            </a:r>
            <a:r>
              <a:rPr lang="zh-CN" altLang="en-US" dirty="0"/>
              <a:t>盒的设计原理未公开</a:t>
            </a:r>
            <a:endParaRPr lang="en-US" altLang="zh-CN" dirty="0"/>
          </a:p>
          <a:p>
            <a:pPr lvl="1"/>
            <a:r>
              <a:rPr lang="zh-CN" altLang="en-US" dirty="0"/>
              <a:t>存在固定的熵漏模式</a:t>
            </a:r>
            <a:endParaRPr lang="en-US" altLang="zh-CN" dirty="0"/>
          </a:p>
          <a:p>
            <a:pPr lvl="1"/>
            <a:r>
              <a:rPr lang="zh-CN" altLang="en-US" dirty="0"/>
              <a:t>难以对抗偏差分析攻击</a:t>
            </a:r>
            <a:endParaRPr lang="en-US" altLang="zh-CN" dirty="0"/>
          </a:p>
          <a:p>
            <a:r>
              <a:rPr lang="zh-CN" altLang="en-US" dirty="0"/>
              <a:t>差分攻击和线性攻击是主要思路。改进策略：</a:t>
            </a:r>
            <a:endParaRPr lang="en-US" altLang="zh-CN" dirty="0"/>
          </a:p>
          <a:p>
            <a:pPr lvl="1"/>
            <a:r>
              <a:rPr lang="zh-CN" altLang="en-US" dirty="0"/>
              <a:t>高阶差分密码分析、截断差分密码分析、不可能差分密码分析</a:t>
            </a:r>
            <a:endParaRPr lang="en-US" altLang="zh-CN" dirty="0"/>
          </a:p>
          <a:p>
            <a:pPr lvl="1"/>
            <a:r>
              <a:rPr lang="zh-CN" altLang="en-US" dirty="0"/>
              <a:t>针对密钥编排算法的相关密钥攻击有：拉格朗日插值攻击、基于密码器件的能力分析、错误攻击、时间攻击、</a:t>
            </a:r>
            <a:r>
              <a:rPr lang="en-US" altLang="zh-CN" dirty="0"/>
              <a:t>Square</a:t>
            </a:r>
            <a:r>
              <a:rPr lang="zh-CN" altLang="en-US" dirty="0"/>
              <a:t>攻击、</a:t>
            </a:r>
            <a:r>
              <a:rPr lang="en-US" altLang="zh-CN" dirty="0"/>
              <a:t>Davies</a:t>
            </a:r>
            <a:r>
              <a:rPr lang="zh-CN" altLang="en-US" dirty="0"/>
              <a:t>攻击</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63550B70-0139-43F1-8405-E57943F1ABD1}"/>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3.IDEA</a:t>
            </a:r>
            <a:endParaRPr lang="zh-CN" altLang="en-US" dirty="0"/>
          </a:p>
        </p:txBody>
      </p:sp>
      <p:sp>
        <p:nvSpPr>
          <p:cNvPr id="3" name="内容占位符 2"/>
          <p:cNvSpPr>
            <a:spLocks noGrp="1"/>
          </p:cNvSpPr>
          <p:nvPr>
            <p:ph idx="1"/>
          </p:nvPr>
        </p:nvSpPr>
        <p:spPr>
          <a:xfrm>
            <a:off x="838199" y="1510757"/>
            <a:ext cx="7772401" cy="4796307"/>
          </a:xfrm>
        </p:spPr>
        <p:txBody>
          <a:bodyPr>
            <a:normAutofit/>
          </a:bodyPr>
          <a:lstStyle/>
          <a:p>
            <a:r>
              <a:rPr lang="en-US" altLang="zh-CN" sz="2400" dirty="0">
                <a:latin typeface="+mn-ea"/>
              </a:rPr>
              <a:t>1992</a:t>
            </a:r>
            <a:r>
              <a:rPr lang="zh-CN" altLang="en-US" sz="2400" dirty="0">
                <a:latin typeface="+mn-ea"/>
              </a:rPr>
              <a:t>年来学嘉和</a:t>
            </a:r>
            <a:r>
              <a:rPr lang="en-US" altLang="zh-CN" sz="2400" dirty="0">
                <a:latin typeface="+mn-ea"/>
              </a:rPr>
              <a:t>J. L. Massey</a:t>
            </a:r>
            <a:r>
              <a:rPr lang="zh-CN" altLang="en-US" sz="2400" dirty="0">
                <a:latin typeface="+mn-ea"/>
              </a:rPr>
              <a:t>形成一个足够安全的版本，被</a:t>
            </a:r>
            <a:r>
              <a:rPr lang="en-US" altLang="zh-CN" sz="2400" dirty="0">
                <a:latin typeface="+mn-ea"/>
              </a:rPr>
              <a:t>PGP</a:t>
            </a:r>
            <a:r>
              <a:rPr lang="zh-CN" altLang="en-US" sz="2400" dirty="0">
                <a:latin typeface="+mn-ea"/>
              </a:rPr>
              <a:t>采用</a:t>
            </a:r>
            <a:endParaRPr lang="en-US" altLang="zh-CN" sz="2400" dirty="0">
              <a:latin typeface="+mn-ea"/>
            </a:endParaRPr>
          </a:p>
          <a:p>
            <a:endParaRPr lang="en-US" altLang="zh-CN" sz="2400" dirty="0">
              <a:latin typeface="+mn-ea"/>
            </a:endParaRPr>
          </a:p>
          <a:p>
            <a:endParaRPr lang="en-US" altLang="zh-CN" sz="2400" dirty="0">
              <a:latin typeface="+mn-ea"/>
            </a:endParaRPr>
          </a:p>
          <a:p>
            <a:r>
              <a:rPr lang="zh-CN" altLang="en-US" sz="2400" dirty="0">
                <a:latin typeface="+mn-ea"/>
              </a:rPr>
              <a:t>明文</a:t>
            </a:r>
            <a:r>
              <a:rPr lang="en-US" altLang="zh-CN" sz="2400" dirty="0">
                <a:latin typeface="+mn-ea"/>
              </a:rPr>
              <a:t>64bit+</a:t>
            </a:r>
            <a:r>
              <a:rPr lang="zh-CN" altLang="en-US" sz="2400" dirty="0">
                <a:latin typeface="+mn-ea"/>
              </a:rPr>
              <a:t>密钥</a:t>
            </a:r>
            <a:r>
              <a:rPr lang="en-US" altLang="zh-CN" sz="2400" dirty="0">
                <a:latin typeface="+mn-ea"/>
              </a:rPr>
              <a:t>128bit=</a:t>
            </a:r>
            <a:r>
              <a:rPr lang="zh-CN" altLang="en-US" sz="2400" dirty="0">
                <a:latin typeface="+mn-ea"/>
              </a:rPr>
              <a:t>密文分组</a:t>
            </a:r>
            <a:r>
              <a:rPr lang="en-US" altLang="zh-CN" sz="2400" dirty="0">
                <a:latin typeface="+mn-ea"/>
              </a:rPr>
              <a:t>64bit</a:t>
            </a:r>
          </a:p>
          <a:p>
            <a:endParaRPr lang="en-US" altLang="zh-CN" sz="2400" dirty="0">
              <a:latin typeface="+mn-ea"/>
            </a:endParaRPr>
          </a:p>
          <a:p>
            <a:endParaRPr lang="en-US" altLang="zh-CN" sz="2400" dirty="0">
              <a:latin typeface="+mn-ea"/>
            </a:endParaRPr>
          </a:p>
          <a:p>
            <a:endParaRPr lang="en-US" altLang="zh-CN" sz="2400" dirty="0">
              <a:latin typeface="+mn-ea"/>
            </a:endParaRPr>
          </a:p>
          <a:p>
            <a:r>
              <a:rPr lang="en-US" altLang="zh-CN" sz="2400" dirty="0">
                <a:latin typeface="+mn-ea"/>
              </a:rPr>
              <a:t>IDEA</a:t>
            </a:r>
            <a:r>
              <a:rPr lang="zh-CN" altLang="en-US" sz="2400" dirty="0">
                <a:latin typeface="+mn-ea"/>
              </a:rPr>
              <a:t>定义了三种基本运算：异或</a:t>
            </a:r>
            <a:r>
              <a:rPr lang="en-US" altLang="zh-CN" sz="2400" dirty="0">
                <a:latin typeface="+mn-ea"/>
              </a:rPr>
              <a:t>XOR</a:t>
            </a:r>
            <a:r>
              <a:rPr lang="zh-CN" altLang="en-US" sz="2400" dirty="0">
                <a:latin typeface="+mn-ea"/>
              </a:rPr>
              <a:t>，整数加法  ，整数乘法</a:t>
            </a:r>
            <a:r>
              <a:rPr lang="en-US" altLang="zh-CN" sz="2400" dirty="0">
                <a:latin typeface="+mn-ea"/>
              </a:rPr>
              <a:t>e</a:t>
            </a:r>
          </a:p>
          <a:p>
            <a:r>
              <a:rPr lang="zh-CN" altLang="en-US" sz="2400" dirty="0">
                <a:latin typeface="+mn-ea"/>
              </a:rPr>
              <a:t>并设计了具有良好扩散功能的</a:t>
            </a:r>
            <a:r>
              <a:rPr lang="en-US" altLang="zh-CN" sz="2400" dirty="0">
                <a:latin typeface="+mn-ea"/>
              </a:rPr>
              <a:t>MA</a:t>
            </a:r>
            <a:r>
              <a:rPr lang="zh-CN" altLang="en-US" sz="2400" dirty="0">
                <a:latin typeface="+mn-ea"/>
              </a:rPr>
              <a:t>乘加结构</a:t>
            </a:r>
            <a:endParaRPr lang="en-US" altLang="zh-CN" sz="2400" dirty="0">
              <a:latin typeface="+mn-ea"/>
            </a:endParaRPr>
          </a:p>
          <a:p>
            <a:endParaRPr lang="en-US" altLang="zh-CN" sz="2400" dirty="0">
              <a:latin typeface="+mn-ea"/>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58</a:t>
            </a:fld>
            <a:endParaRPr kumimoji="1" lang="zh-CN" altLang="en-US" dirty="0"/>
          </a:p>
        </p:txBody>
      </p:sp>
      <p:sp>
        <p:nvSpPr>
          <p:cNvPr id="5" name="矩形 4"/>
          <p:cNvSpPr/>
          <p:nvPr/>
        </p:nvSpPr>
        <p:spPr>
          <a:xfrm>
            <a:off x="7780462" y="5076475"/>
            <a:ext cx="216000" cy="216000"/>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dirty="0"/>
              <a:t>+</a:t>
            </a:r>
            <a:endParaRPr lang="zh-CN" altLang="en-US" dirty="0"/>
          </a:p>
        </p:txBody>
      </p:sp>
      <p:grpSp>
        <p:nvGrpSpPr>
          <p:cNvPr id="6" name="组合 9"/>
          <p:cNvGrpSpPr/>
          <p:nvPr/>
        </p:nvGrpSpPr>
        <p:grpSpPr>
          <a:xfrm>
            <a:off x="9239706" y="3601208"/>
            <a:ext cx="2462621" cy="3123442"/>
            <a:chOff x="9239706" y="3601208"/>
            <a:chExt cx="2462621" cy="3123442"/>
          </a:xfrm>
        </p:grpSpPr>
        <p:graphicFrame>
          <p:nvGraphicFramePr>
            <p:cNvPr id="40963" name="Object 1024"/>
            <p:cNvGraphicFramePr>
              <a:graphicFrameLocks noChangeAspect="1"/>
            </p:cNvGraphicFramePr>
            <p:nvPr/>
          </p:nvGraphicFramePr>
          <p:xfrm>
            <a:off x="9239706" y="3601208"/>
            <a:ext cx="2462621" cy="2705857"/>
          </p:xfrm>
          <a:graphic>
            <a:graphicData uri="http://schemas.openxmlformats.org/presentationml/2006/ole">
              <mc:AlternateContent xmlns:mc="http://schemas.openxmlformats.org/markup-compatibility/2006">
                <mc:Choice xmlns:v="urn:schemas-microsoft-com:vml" Requires="v">
                  <p:oleObj spid="_x0000_s4100" name="Picture" r:id="rId4" imgW="2171880" imgH="2381400" progId="Word.Picture.8">
                    <p:embed/>
                  </p:oleObj>
                </mc:Choice>
                <mc:Fallback>
                  <p:oleObj name="Picture" r:id="rId4" imgW="2171880" imgH="2381400" progId="Word.Picture.8">
                    <p:embed/>
                    <p:pic>
                      <p:nvPicPr>
                        <p:cNvPr id="40963"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706" y="3601208"/>
                          <a:ext cx="2462621" cy="2705857"/>
                        </a:xfrm>
                        <a:prstGeom prst="rect">
                          <a:avLst/>
                        </a:prstGeom>
                        <a:solidFill>
                          <a:schemeClr val="bg1"/>
                        </a:solidFill>
                      </p:spPr>
                    </p:pic>
                  </p:oleObj>
                </mc:Fallback>
              </mc:AlternateContent>
            </a:graphicData>
          </a:graphic>
        </p:graphicFrame>
        <p:sp>
          <p:nvSpPr>
            <p:cNvPr id="7" name="文本框 7"/>
            <p:cNvSpPr txBox="1">
              <a:spLocks noChangeArrowheads="1"/>
            </p:cNvSpPr>
            <p:nvPr/>
          </p:nvSpPr>
          <p:spPr bwMode="auto">
            <a:xfrm>
              <a:off x="9267801" y="6356350"/>
              <a:ext cx="2085999" cy="368300"/>
            </a:xfrm>
            <a:prstGeom prst="rect">
              <a:avLst/>
            </a:prstGeom>
            <a:noFill/>
            <a:ln w="9525">
              <a:noFill/>
              <a:miter lim="800000"/>
              <a:headEnd/>
              <a:tailEnd/>
            </a:ln>
          </p:spPr>
          <p:txBody>
            <a:bodyPr wrap="square">
              <a:spAutoFit/>
            </a:bodyPr>
            <a:lstStyle/>
            <a:p>
              <a:r>
                <a:rPr lang="zh-CN" altLang="en-US" dirty="0"/>
                <a:t>图</a:t>
              </a:r>
              <a:r>
                <a:rPr lang="en-US" altLang="zh-CN" dirty="0"/>
                <a:t>8-9	MA</a:t>
              </a:r>
              <a:r>
                <a:rPr lang="zh-CN" altLang="en-US" dirty="0"/>
                <a:t>结构</a:t>
              </a:r>
            </a:p>
          </p:txBody>
        </p:sp>
      </p:grpSp>
      <p:pic>
        <p:nvPicPr>
          <p:cNvPr id="8" name="图片 7" descr="来学嘉.jpg"/>
          <p:cNvPicPr>
            <a:picLocks noChangeAspect="1"/>
          </p:cNvPicPr>
          <p:nvPr/>
        </p:nvPicPr>
        <p:blipFill>
          <a:blip r:embed="rId6"/>
          <a:stretch>
            <a:fillRect/>
          </a:stretch>
        </p:blipFill>
        <p:spPr>
          <a:xfrm>
            <a:off x="9555175" y="1195895"/>
            <a:ext cx="1899184" cy="2374317"/>
          </a:xfrm>
          <a:prstGeom prst="rect">
            <a:avLst/>
          </a:prstGeom>
        </p:spPr>
      </p:pic>
      <p:sp>
        <p:nvSpPr>
          <p:cNvPr id="12" name="文本框 457">
            <a:extLst>
              <a:ext uri="{FF2B5EF4-FFF2-40B4-BE49-F238E27FC236}">
                <a16:creationId xmlns:a16="http://schemas.microsoft.com/office/drawing/2014/main" id="{968EE766-C5F9-4778-8178-E80308DECE8E}"/>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3.IDEA</a:t>
            </a:r>
            <a:endParaRPr lang="zh-CN" altLang="en-US" dirty="0"/>
          </a:p>
        </p:txBody>
      </p:sp>
      <p:sp>
        <p:nvSpPr>
          <p:cNvPr id="3" name="内容占位符 2"/>
          <p:cNvSpPr>
            <a:spLocks noGrp="1"/>
          </p:cNvSpPr>
          <p:nvPr>
            <p:ph idx="1"/>
          </p:nvPr>
        </p:nvSpPr>
        <p:spPr>
          <a:xfrm>
            <a:off x="838199" y="1510758"/>
            <a:ext cx="5153167" cy="4586694"/>
          </a:xfrm>
        </p:spPr>
        <p:txBody>
          <a:bodyPr>
            <a:normAutofit fontScale="85000" lnSpcReduction="10000"/>
          </a:bodyPr>
          <a:lstStyle/>
          <a:p>
            <a:r>
              <a:rPr lang="zh-CN" altLang="en-US" dirty="0">
                <a:latin typeface="+mn-ea"/>
              </a:rPr>
              <a:t>加密过程</a:t>
            </a:r>
            <a:r>
              <a:rPr lang="en-US" altLang="zh-CN" dirty="0">
                <a:latin typeface="+mn-ea"/>
              </a:rPr>
              <a:t>=8</a:t>
            </a:r>
            <a:r>
              <a:rPr lang="zh-CN" altLang="en-US" dirty="0">
                <a:latin typeface="+mn-ea"/>
              </a:rPr>
              <a:t>轮迭代</a:t>
            </a:r>
            <a:r>
              <a:rPr lang="en-US" altLang="zh-CN" dirty="0">
                <a:latin typeface="+mn-ea"/>
              </a:rPr>
              <a:t>+</a:t>
            </a:r>
            <a:r>
              <a:rPr lang="zh-CN" altLang="en-US" dirty="0">
                <a:latin typeface="+mn-ea"/>
              </a:rPr>
              <a:t>一个输出变换</a:t>
            </a:r>
            <a:endParaRPr lang="en-US" altLang="zh-CN" dirty="0">
              <a:latin typeface="+mn-ea"/>
            </a:endParaRPr>
          </a:p>
          <a:p>
            <a:endParaRPr lang="en-US" altLang="zh-CN" dirty="0">
              <a:latin typeface="+mn-ea"/>
            </a:endParaRPr>
          </a:p>
          <a:p>
            <a:r>
              <a:rPr lang="en-US" altLang="zh-CN" dirty="0">
                <a:latin typeface="+mn-ea"/>
              </a:rPr>
              <a:t>64bit</a:t>
            </a:r>
            <a:r>
              <a:rPr lang="zh-CN" altLang="en-US" dirty="0">
                <a:latin typeface="+mn-ea"/>
              </a:rPr>
              <a:t>明文</a:t>
            </a:r>
            <a:r>
              <a:rPr lang="en-US" altLang="zh-CN" dirty="0">
                <a:latin typeface="+mn-ea"/>
              </a:rPr>
              <a:t>=4*16bit</a:t>
            </a:r>
            <a:r>
              <a:rPr lang="zh-CN" altLang="en-US" dirty="0">
                <a:latin typeface="+mn-ea"/>
              </a:rPr>
              <a:t>输入</a:t>
            </a:r>
            <a:r>
              <a:rPr lang="en-US" altLang="zh-CN" dirty="0">
                <a:latin typeface="+mn-ea"/>
                <a:sym typeface="Wingdings" pitchFamily="2" charset="2"/>
              </a:rPr>
              <a:t></a:t>
            </a:r>
            <a:r>
              <a:rPr lang="en-US" altLang="zh-CN" dirty="0">
                <a:latin typeface="+mn-ea"/>
              </a:rPr>
              <a:t>4*16bit</a:t>
            </a:r>
            <a:r>
              <a:rPr lang="zh-CN" altLang="en-US" dirty="0">
                <a:latin typeface="+mn-ea"/>
              </a:rPr>
              <a:t>输出</a:t>
            </a:r>
            <a:endParaRPr lang="en-US" altLang="zh-CN" dirty="0">
              <a:latin typeface="+mn-ea"/>
            </a:endParaRPr>
          </a:p>
          <a:p>
            <a:r>
              <a:rPr lang="zh-CN" altLang="en-US" dirty="0">
                <a:latin typeface="+mn-ea"/>
              </a:rPr>
              <a:t>最后输出变换</a:t>
            </a:r>
            <a:r>
              <a:rPr lang="en-US" altLang="zh-CN" dirty="0">
                <a:latin typeface="+mn-ea"/>
              </a:rPr>
              <a:t>Y</a:t>
            </a:r>
            <a:r>
              <a:rPr lang="en-US" altLang="zh-CN" baseline="-25000" dirty="0">
                <a:latin typeface="+mn-ea"/>
              </a:rPr>
              <a:t>1</a:t>
            </a:r>
            <a:r>
              <a:rPr lang="en-US" altLang="zh-CN" dirty="0">
                <a:latin typeface="+mn-ea"/>
              </a:rPr>
              <a:t>+Y</a:t>
            </a:r>
            <a:r>
              <a:rPr lang="en-US" altLang="zh-CN" baseline="-25000" dirty="0">
                <a:latin typeface="+mn-ea"/>
              </a:rPr>
              <a:t>2</a:t>
            </a:r>
            <a:r>
              <a:rPr lang="en-US" altLang="zh-CN" dirty="0">
                <a:latin typeface="+mn-ea"/>
              </a:rPr>
              <a:t>+Y</a:t>
            </a:r>
            <a:r>
              <a:rPr lang="en-US" altLang="zh-CN" baseline="-25000" dirty="0">
                <a:latin typeface="+mn-ea"/>
              </a:rPr>
              <a:t>3</a:t>
            </a:r>
            <a:r>
              <a:rPr lang="en-US" altLang="zh-CN" dirty="0">
                <a:latin typeface="+mn-ea"/>
              </a:rPr>
              <a:t>+Y</a:t>
            </a:r>
            <a:r>
              <a:rPr lang="en-US" altLang="zh-CN" baseline="-25000" dirty="0">
                <a:latin typeface="+mn-ea"/>
              </a:rPr>
              <a:t>4</a:t>
            </a:r>
            <a:r>
              <a:rPr lang="en-US" altLang="zh-CN" dirty="0">
                <a:latin typeface="+mn-ea"/>
              </a:rPr>
              <a:t>=64bit</a:t>
            </a:r>
            <a:r>
              <a:rPr lang="zh-CN" altLang="en-US" dirty="0">
                <a:latin typeface="+mn-ea"/>
              </a:rPr>
              <a:t>密文分组。</a:t>
            </a:r>
            <a:endParaRPr lang="en-US" altLang="zh-CN" dirty="0">
              <a:latin typeface="+mn-ea"/>
            </a:endParaRPr>
          </a:p>
          <a:p>
            <a:r>
              <a:rPr lang="zh-CN" altLang="en-US" dirty="0">
                <a:latin typeface="+mn-ea"/>
              </a:rPr>
              <a:t>每轮迭代需使用</a:t>
            </a:r>
            <a:r>
              <a:rPr lang="en-US" altLang="zh-CN" dirty="0">
                <a:latin typeface="+mn-ea"/>
              </a:rPr>
              <a:t>6</a:t>
            </a:r>
            <a:r>
              <a:rPr lang="zh-CN" altLang="en-US" dirty="0">
                <a:latin typeface="+mn-ea"/>
              </a:rPr>
              <a:t>个</a:t>
            </a:r>
            <a:r>
              <a:rPr lang="en-US" altLang="zh-CN" dirty="0">
                <a:latin typeface="+mn-ea"/>
              </a:rPr>
              <a:t>16bit</a:t>
            </a:r>
            <a:r>
              <a:rPr lang="zh-CN" altLang="en-US" dirty="0">
                <a:latin typeface="+mn-ea"/>
              </a:rPr>
              <a:t>的子密钥，最后的输出变换需使用</a:t>
            </a:r>
            <a:r>
              <a:rPr lang="en-US" altLang="zh-CN" dirty="0">
                <a:latin typeface="+mn-ea"/>
              </a:rPr>
              <a:t>4</a:t>
            </a:r>
            <a:r>
              <a:rPr lang="zh-CN" altLang="en-US" dirty="0">
                <a:latin typeface="+mn-ea"/>
              </a:rPr>
              <a:t>个</a:t>
            </a:r>
            <a:r>
              <a:rPr lang="en-US" altLang="zh-CN" dirty="0">
                <a:latin typeface="+mn-ea"/>
              </a:rPr>
              <a:t>16bit</a:t>
            </a:r>
            <a:r>
              <a:rPr lang="zh-CN" altLang="en-US" dirty="0">
                <a:latin typeface="+mn-ea"/>
              </a:rPr>
              <a:t>的子密钥，所以子密钥总数为</a:t>
            </a:r>
            <a:r>
              <a:rPr lang="en-US" altLang="zh-CN" dirty="0">
                <a:latin typeface="+mn-ea"/>
              </a:rPr>
              <a:t>52</a:t>
            </a:r>
            <a:r>
              <a:rPr lang="zh-CN" altLang="en-US" dirty="0">
                <a:latin typeface="+mn-ea"/>
              </a:rPr>
              <a:t>。</a:t>
            </a:r>
            <a:endParaRPr lang="en-US" altLang="zh-CN" dirty="0">
              <a:latin typeface="+mn-ea"/>
            </a:endParaRPr>
          </a:p>
          <a:p>
            <a:endParaRPr lang="en-US" altLang="zh-CN" dirty="0">
              <a:latin typeface="+mn-ea"/>
            </a:endParaRPr>
          </a:p>
          <a:p>
            <a:pPr lvl="1"/>
            <a:r>
              <a:rPr lang="zh-CN" altLang="en-US" dirty="0">
                <a:latin typeface="+mn-ea"/>
              </a:rPr>
              <a:t>图的右部分表示由初始的</a:t>
            </a:r>
            <a:r>
              <a:rPr lang="en-US" altLang="zh-CN" dirty="0">
                <a:latin typeface="+mn-ea"/>
              </a:rPr>
              <a:t>128</a:t>
            </a:r>
            <a:r>
              <a:rPr lang="zh-CN" altLang="en-US" dirty="0">
                <a:latin typeface="+mn-ea"/>
              </a:rPr>
              <a:t>比特密钥产生</a:t>
            </a:r>
            <a:r>
              <a:rPr lang="en-US" altLang="zh-CN" dirty="0">
                <a:latin typeface="+mn-ea"/>
              </a:rPr>
              <a:t>52</a:t>
            </a:r>
            <a:r>
              <a:rPr lang="zh-CN" altLang="en-US" dirty="0">
                <a:latin typeface="+mn-ea"/>
              </a:rPr>
              <a:t>个子密钥的子密钥产生器。</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59</a:t>
            </a:fld>
            <a:endParaRPr kumimoji="1" lang="zh-CN" altLang="en-US" dirty="0"/>
          </a:p>
        </p:txBody>
      </p:sp>
      <p:sp>
        <p:nvSpPr>
          <p:cNvPr id="6" name="文本框 7"/>
          <p:cNvSpPr txBox="1">
            <a:spLocks noChangeArrowheads="1"/>
          </p:cNvSpPr>
          <p:nvPr/>
        </p:nvSpPr>
        <p:spPr bwMode="auto">
          <a:xfrm>
            <a:off x="8120419" y="6353175"/>
            <a:ext cx="2825086" cy="369332"/>
          </a:xfrm>
          <a:prstGeom prst="rect">
            <a:avLst/>
          </a:prstGeom>
          <a:noFill/>
          <a:ln w="9525">
            <a:noFill/>
            <a:miter lim="800000"/>
            <a:headEnd/>
            <a:tailEnd/>
          </a:ln>
        </p:spPr>
        <p:txBody>
          <a:bodyPr wrap="square">
            <a:spAutoFit/>
          </a:bodyPr>
          <a:lstStyle/>
          <a:p>
            <a:r>
              <a:rPr lang="zh-CN" altLang="en-US" dirty="0"/>
              <a:t>图</a:t>
            </a:r>
            <a:r>
              <a:rPr lang="en-US" altLang="zh-CN" dirty="0"/>
              <a:t>8-10	IDEA</a:t>
            </a:r>
            <a:r>
              <a:rPr lang="zh-CN" altLang="en-US" dirty="0"/>
              <a:t>算法结构</a:t>
            </a:r>
          </a:p>
        </p:txBody>
      </p:sp>
      <p:graphicFrame>
        <p:nvGraphicFramePr>
          <p:cNvPr id="7" name="对象 6"/>
          <p:cNvGraphicFramePr>
            <a:graphicFrameLocks noChangeAspect="1"/>
          </p:cNvGraphicFramePr>
          <p:nvPr/>
        </p:nvGraphicFramePr>
        <p:xfrm>
          <a:off x="5991366" y="1244212"/>
          <a:ext cx="6137075" cy="5306713"/>
        </p:xfrm>
        <a:graphic>
          <a:graphicData uri="http://schemas.openxmlformats.org/presentationml/2006/ole">
            <mc:AlternateContent xmlns:mc="http://schemas.openxmlformats.org/markup-compatibility/2006">
              <mc:Choice xmlns:v="urn:schemas-microsoft-com:vml" Requires="v">
                <p:oleObj spid="_x0000_s5124" name="文档" r:id="rId4" imgW="4352492" imgH="3763234" progId="Word.Document.12">
                  <p:embed/>
                </p:oleObj>
              </mc:Choice>
              <mc:Fallback>
                <p:oleObj name="文档" r:id="rId4" imgW="4352492" imgH="3763234" progId="Word.Document.12">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1366" y="1244212"/>
                        <a:ext cx="6137075" cy="530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本框 457">
            <a:extLst>
              <a:ext uri="{FF2B5EF4-FFF2-40B4-BE49-F238E27FC236}">
                <a16:creationId xmlns:a16="http://schemas.microsoft.com/office/drawing/2014/main" id="{28680415-DA8C-48E7-9790-7D7584CEB206}"/>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pPr/>
              <a:t>6</a:t>
            </a:fld>
            <a:endParaRPr kumimoji="1" lang="zh-CN" altLang="en-US" dirty="0"/>
          </a:p>
        </p:txBody>
      </p:sp>
      <p:pic>
        <p:nvPicPr>
          <p:cNvPr id="5" name="Picture Placeholder 10" descr="Network Security">
            <a:extLst>
              <a:ext uri="{FF2B5EF4-FFF2-40B4-BE49-F238E27FC236}">
                <a16:creationId xmlns:a16="http://schemas.microsoft.com/office/drawing/2014/main" id="{2ACC6AC6-DD99-4C66-B0D9-85D4E9329A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720328" y="3624428"/>
            <a:ext cx="2523744" cy="2642260"/>
          </a:xfrm>
          <a:prstGeom prst="rect">
            <a:avLst/>
          </a:prstGeom>
          <a:ln>
            <a:solidFill>
              <a:schemeClr val="bg1">
                <a:lumMod val="75000"/>
              </a:schemeClr>
            </a:solidFill>
          </a:ln>
        </p:spPr>
      </p:pic>
      <p:sp>
        <p:nvSpPr>
          <p:cNvPr id="6" name="页脚占位符 8">
            <a:extLst>
              <a:ext uri="{FF2B5EF4-FFF2-40B4-BE49-F238E27FC236}">
                <a16:creationId xmlns:a16="http://schemas.microsoft.com/office/drawing/2014/main" id="{B1322AA4-34BD-6C43-AAA2-D1025DF82B7B}"/>
              </a:ext>
            </a:extLst>
          </p:cNvPr>
          <p:cNvSpPr>
            <a:spLocks noGrp="1"/>
          </p:cNvSpPr>
          <p:nvPr>
            <p:ph type="ftr" sz="quarter" idx="11"/>
          </p:nvPr>
        </p:nvSpPr>
        <p:spPr>
          <a:xfrm>
            <a:off x="4038600" y="6489303"/>
            <a:ext cx="4114800" cy="365125"/>
          </a:xfrm>
        </p:spPr>
        <p:txBody>
          <a:bodyPr/>
          <a:lstStyle/>
          <a:p>
            <a:r>
              <a:rPr kumimoji="1" lang="zh-CN" altLang="en-US" dirty="0"/>
              <a:t>图片引自：</a:t>
            </a:r>
            <a:r>
              <a:rPr kumimoji="1" lang="en-US" altLang="zh-CN" dirty="0"/>
              <a:t>Computer Networks 6</a:t>
            </a:r>
            <a:r>
              <a:rPr kumimoji="1" lang="en-US" altLang="zh-CN" baseline="30000" dirty="0"/>
              <a:t>th</a:t>
            </a:r>
            <a:r>
              <a:rPr kumimoji="1" lang="en-US" altLang="zh-CN" dirty="0"/>
              <a:t> </a:t>
            </a:r>
            <a:r>
              <a:rPr kumimoji="1" lang="en-US" altLang="zh-CN" dirty="0" err="1"/>
              <a:t>Tanenbaum</a:t>
            </a:r>
            <a:endParaRPr kumimoji="1" lang="zh-CN" altLang="en-US" dirty="0"/>
          </a:p>
        </p:txBody>
      </p:sp>
      <p:sp>
        <p:nvSpPr>
          <p:cNvPr id="7" name="标题 1">
            <a:extLst>
              <a:ext uri="{FF2B5EF4-FFF2-40B4-BE49-F238E27FC236}">
                <a16:creationId xmlns:a16="http://schemas.microsoft.com/office/drawing/2014/main" id="{F7DCC7AC-475E-1E4C-8CD6-1AECBEC28035}"/>
              </a:ext>
            </a:extLst>
          </p:cNvPr>
          <p:cNvSpPr>
            <a:spLocks noGrp="1"/>
          </p:cNvSpPr>
          <p:nvPr>
            <p:ph type="title"/>
          </p:nvPr>
        </p:nvSpPr>
        <p:spPr>
          <a:xfrm>
            <a:off x="1307508" y="365126"/>
            <a:ext cx="8220812" cy="879086"/>
          </a:xfrm>
        </p:spPr>
        <p:txBody>
          <a:bodyPr/>
          <a:lstStyle/>
          <a:p>
            <a:r>
              <a:rPr lang="zh-CN" altLang="en-US" dirty="0"/>
              <a:t>本章目标</a:t>
            </a:r>
            <a:endParaRPr kumimoji="1" lang="zh-CN" altLang="en-US" dirty="0"/>
          </a:p>
        </p:txBody>
      </p:sp>
      <p:sp>
        <p:nvSpPr>
          <p:cNvPr id="8" name="内容占位符 2">
            <a:extLst>
              <a:ext uri="{FF2B5EF4-FFF2-40B4-BE49-F238E27FC236}">
                <a16:creationId xmlns:a16="http://schemas.microsoft.com/office/drawing/2014/main" id="{ED1732F0-50F7-8947-81D6-CBBAE8232DE9}"/>
              </a:ext>
            </a:extLst>
          </p:cNvPr>
          <p:cNvSpPr>
            <a:spLocks noGrp="1"/>
          </p:cNvSpPr>
          <p:nvPr>
            <p:ph idx="1"/>
          </p:nvPr>
        </p:nvSpPr>
        <p:spPr>
          <a:xfrm>
            <a:off x="655320" y="1279110"/>
            <a:ext cx="10902696" cy="4987578"/>
          </a:xfrm>
        </p:spPr>
        <p:txBody>
          <a:bodyPr>
            <a:normAutofit/>
          </a:bodyPr>
          <a:lstStyle/>
          <a:p>
            <a:pPr marL="514350" indent="-514350">
              <a:lnSpc>
                <a:spcPct val="120000"/>
              </a:lnSpc>
              <a:buFont typeface="+mj-lt"/>
              <a:buAutoNum type="arabicPeriod"/>
            </a:pPr>
            <a:r>
              <a:rPr kumimoji="1" lang="zh-CN" altLang="en-US" dirty="0"/>
              <a:t>了解网络安全相关基础及其基本概念</a:t>
            </a:r>
            <a:endParaRPr kumimoji="1" lang="en-US" altLang="zh-CN" dirty="0"/>
          </a:p>
          <a:p>
            <a:pPr marL="514350" indent="-514350">
              <a:lnSpc>
                <a:spcPct val="120000"/>
              </a:lnSpc>
              <a:buFont typeface="+mj-lt"/>
              <a:buAutoNum type="arabicPeriod"/>
            </a:pPr>
            <a:r>
              <a:rPr kumimoji="1" lang="zh-CN" altLang="en-US" dirty="0"/>
              <a:t>了解当前网络上的常见攻击与威胁</a:t>
            </a:r>
            <a:endParaRPr kumimoji="1" lang="zh-CN" altLang="en-US" dirty="0">
              <a:solidFill>
                <a:srgbClr val="C00000"/>
              </a:solidFill>
            </a:endParaRPr>
          </a:p>
          <a:p>
            <a:pPr marL="514350" indent="-514350">
              <a:lnSpc>
                <a:spcPct val="120000"/>
              </a:lnSpc>
              <a:buFont typeface="+mj-lt"/>
              <a:buAutoNum type="arabicPeriod"/>
            </a:pPr>
            <a:r>
              <a:rPr kumimoji="1" lang="zh-CN" altLang="en-US" dirty="0">
                <a:solidFill>
                  <a:srgbClr val="C00000"/>
                </a:solidFill>
              </a:rPr>
              <a:t>掌握网络安全机制与防护手段，尤其密码学知识（核心内容）</a:t>
            </a:r>
          </a:p>
          <a:p>
            <a:pPr marL="514350" indent="-514350">
              <a:lnSpc>
                <a:spcPct val="120000"/>
              </a:lnSpc>
              <a:buFont typeface="+mj-lt"/>
              <a:buAutoNum type="arabicPeriod"/>
            </a:pPr>
            <a:r>
              <a:rPr kumimoji="1" lang="zh-CN" altLang="en-US" dirty="0">
                <a:solidFill>
                  <a:srgbClr val="C00000"/>
                </a:solidFill>
              </a:rPr>
              <a:t>掌握电子邮件安全、</a:t>
            </a:r>
            <a:r>
              <a:rPr kumimoji="1" lang="en-US" altLang="zh-CN" dirty="0">
                <a:solidFill>
                  <a:srgbClr val="C00000"/>
                </a:solidFill>
              </a:rPr>
              <a:t>Web</a:t>
            </a:r>
            <a:r>
              <a:rPr kumimoji="1" lang="zh-CN" altLang="en-US" dirty="0">
                <a:solidFill>
                  <a:srgbClr val="C00000"/>
                </a:solidFill>
              </a:rPr>
              <a:t>安全相关技术（核心内容）</a:t>
            </a:r>
          </a:p>
          <a:p>
            <a:pPr marL="514350" indent="-514350">
              <a:lnSpc>
                <a:spcPct val="120000"/>
              </a:lnSpc>
              <a:buFont typeface="+mj-lt"/>
              <a:buAutoNum type="arabicPeriod"/>
            </a:pPr>
            <a:r>
              <a:rPr kumimoji="1" lang="zh-CN" altLang="en-US" dirty="0">
                <a:solidFill>
                  <a:srgbClr val="C00000"/>
                </a:solidFill>
              </a:rPr>
              <a:t>掌握通信安全、系统与运行安全相关内容</a:t>
            </a:r>
          </a:p>
          <a:p>
            <a:pPr marL="514350" indent="-514350">
              <a:lnSpc>
                <a:spcPct val="120000"/>
              </a:lnSpc>
              <a:buFont typeface="+mj-lt"/>
              <a:buAutoNum type="arabicPeriod"/>
            </a:pPr>
            <a:r>
              <a:rPr kumimoji="1" lang="zh-CN" altLang="en-US" dirty="0"/>
              <a:t>了解国内外网络安全技术前沿与未来发展</a:t>
            </a:r>
            <a:endParaRPr kumimoji="1" lang="en-US" altLang="zh-CN" dirty="0"/>
          </a:p>
          <a:p>
            <a:pPr marL="514350" indent="-514350">
              <a:lnSpc>
                <a:spcPct val="120000"/>
              </a:lnSpc>
              <a:buFont typeface="+mj-lt"/>
              <a:buAutoNum type="arabicPeriod"/>
            </a:pPr>
            <a:r>
              <a:rPr kumimoji="1" lang="zh-CN" altLang="en-US" dirty="0"/>
              <a:t>了解我国网络安全相关法律法规</a:t>
            </a:r>
            <a:endParaRPr kumimoji="1"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2.AES</a:t>
            </a:r>
            <a:endParaRPr lang="zh-CN" altLang="en-US" dirty="0"/>
          </a:p>
        </p:txBody>
      </p:sp>
      <p:sp>
        <p:nvSpPr>
          <p:cNvPr id="3" name="内容占位符 2"/>
          <p:cNvSpPr>
            <a:spLocks noGrp="1"/>
          </p:cNvSpPr>
          <p:nvPr>
            <p:ph idx="1"/>
          </p:nvPr>
        </p:nvSpPr>
        <p:spPr>
          <a:xfrm>
            <a:off x="838200" y="1510758"/>
            <a:ext cx="10515600" cy="4845592"/>
          </a:xfrm>
        </p:spPr>
        <p:txBody>
          <a:bodyPr>
            <a:normAutofit fontScale="92500" lnSpcReduction="20000"/>
          </a:bodyPr>
          <a:lstStyle/>
          <a:p>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r>
              <a:rPr lang="en-US" altLang="zh-CN" sz="2400" dirty="0" err="1">
                <a:latin typeface="+mn-ea"/>
              </a:rPr>
              <a:t>Rijndael</a:t>
            </a:r>
            <a:r>
              <a:rPr lang="zh-CN" altLang="en-US" sz="2400" dirty="0"/>
              <a:t>基于有限域数学基础，</a:t>
            </a:r>
            <a:r>
              <a:rPr lang="zh-CN" altLang="en-US" sz="2400" dirty="0">
                <a:latin typeface="+mn-ea"/>
              </a:rPr>
              <a:t>摒弃</a:t>
            </a:r>
            <a:r>
              <a:rPr lang="en-US" altLang="zh-CN" sz="2400" dirty="0" err="1">
                <a:latin typeface="+mn-ea"/>
              </a:rPr>
              <a:t>feistel</a:t>
            </a:r>
            <a:r>
              <a:rPr lang="zh-CN" altLang="en-US" sz="2400" dirty="0">
                <a:latin typeface="+mn-ea"/>
              </a:rPr>
              <a:t>结构，轮函数由</a:t>
            </a:r>
            <a:r>
              <a:rPr lang="en-US" altLang="zh-CN" sz="2400" dirty="0">
                <a:latin typeface="+mn-ea"/>
              </a:rPr>
              <a:t>3</a:t>
            </a:r>
            <a:r>
              <a:rPr lang="zh-CN" altLang="en-US" sz="2400" dirty="0">
                <a:latin typeface="+mn-ea"/>
              </a:rPr>
              <a:t>个不同的可逆均匀变换组成，称它们为“层”</a:t>
            </a:r>
            <a:r>
              <a:rPr lang="en-US" altLang="zh-CN" sz="2400" dirty="0">
                <a:solidFill>
                  <a:srgbClr val="FF0000"/>
                </a:solidFill>
                <a:latin typeface="+mn-ea"/>
                <a:sym typeface="Wingdings" pitchFamily="2" charset="2"/>
              </a:rPr>
              <a:t></a:t>
            </a:r>
            <a:r>
              <a:rPr lang="zh-CN" altLang="en-US" sz="2400" dirty="0">
                <a:latin typeface="+mn-ea"/>
              </a:rPr>
              <a:t>线性混合层</a:t>
            </a:r>
            <a:r>
              <a:rPr lang="en-US" altLang="zh-CN" sz="2400" dirty="0">
                <a:latin typeface="+mn-ea"/>
              </a:rPr>
              <a:t>+</a:t>
            </a:r>
            <a:r>
              <a:rPr lang="zh-CN" altLang="en-US" sz="2400" dirty="0">
                <a:latin typeface="+mn-ea"/>
              </a:rPr>
              <a:t>非线性层</a:t>
            </a:r>
            <a:r>
              <a:rPr lang="en-US" altLang="zh-CN" sz="2400" dirty="0">
                <a:latin typeface="+mn-ea"/>
              </a:rPr>
              <a:t>+</a:t>
            </a:r>
            <a:r>
              <a:rPr lang="zh-CN" altLang="en-US" sz="2400" dirty="0">
                <a:latin typeface="+mn-ea"/>
              </a:rPr>
              <a:t>密钥加层</a:t>
            </a:r>
            <a:endParaRPr lang="en-US" altLang="zh-CN" sz="2400" dirty="0">
              <a:latin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grpSp>
        <p:nvGrpSpPr>
          <p:cNvPr id="5" name="组合 4"/>
          <p:cNvGrpSpPr/>
          <p:nvPr/>
        </p:nvGrpSpPr>
        <p:grpSpPr>
          <a:xfrm>
            <a:off x="1320086" y="1285156"/>
            <a:ext cx="8223644" cy="4031802"/>
            <a:chOff x="1984178" y="1413099"/>
            <a:chExt cx="8223644" cy="4031802"/>
          </a:xfrm>
        </p:grpSpPr>
        <p:grpSp>
          <p:nvGrpSpPr>
            <p:cNvPr id="6" name="组合 4"/>
            <p:cNvGrpSpPr/>
            <p:nvPr/>
          </p:nvGrpSpPr>
          <p:grpSpPr>
            <a:xfrm>
              <a:off x="1984178" y="1413099"/>
              <a:ext cx="2644080" cy="4031802"/>
              <a:chOff x="2977" y="270304"/>
              <a:chExt cx="2644080" cy="4031802"/>
            </a:xfrm>
          </p:grpSpPr>
          <p:sp>
            <p:nvSpPr>
              <p:cNvPr id="31" name="圆角矩形 30"/>
              <p:cNvSpPr/>
              <p:nvPr/>
            </p:nvSpPr>
            <p:spPr>
              <a:xfrm>
                <a:off x="2977" y="270304"/>
                <a:ext cx="2644080" cy="4031802"/>
              </a:xfrm>
              <a:prstGeom prst="roundRect">
                <a:avLst>
                  <a:gd name="adj" fmla="val 10000"/>
                </a:avLst>
              </a:prstGeom>
              <a:solidFill>
                <a:srgbClr val="7030A0"/>
              </a:solid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32" name="圆角矩形 4"/>
              <p:cNvSpPr/>
              <p:nvPr/>
            </p:nvSpPr>
            <p:spPr>
              <a:xfrm>
                <a:off x="2977" y="270304"/>
                <a:ext cx="2644080" cy="12095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寻找</a:t>
                </a:r>
                <a:r>
                  <a:rPr kumimoji="0" lang="en-US" altLang="zh-CN" sz="2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3DES</a:t>
                </a:r>
                <a:r>
                  <a:rPr kumimoji="0" lang="zh-CN" altLang="en-US" sz="2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的替代方案</a:t>
                </a:r>
                <a:endParaRPr kumimoji="0" lang="en-US" sz="2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grpSp>
        <p:grpSp>
          <p:nvGrpSpPr>
            <p:cNvPr id="7" name="组合 5"/>
            <p:cNvGrpSpPr/>
            <p:nvPr/>
          </p:nvGrpSpPr>
          <p:grpSpPr>
            <a:xfrm>
              <a:off x="2234773" y="2366089"/>
              <a:ext cx="2115264" cy="3021330"/>
              <a:chOff x="253572" y="1223294"/>
              <a:chExt cx="2115264" cy="3021330"/>
            </a:xfrm>
          </p:grpSpPr>
          <p:sp>
            <p:nvSpPr>
              <p:cNvPr id="29" name="圆角矩形 28"/>
              <p:cNvSpPr/>
              <p:nvPr/>
            </p:nvSpPr>
            <p:spPr>
              <a:xfrm>
                <a:off x="253572" y="1223294"/>
                <a:ext cx="2115264" cy="3021330"/>
              </a:xfrm>
              <a:prstGeom prst="roundRect">
                <a:avLst>
                  <a:gd name="adj" fmla="val 10000"/>
                </a:avLst>
              </a:prstGeom>
              <a:solidFill>
                <a:srgbClr val="F4D0FF"/>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圆角矩形 6"/>
              <p:cNvSpPr/>
              <p:nvPr/>
            </p:nvSpPr>
            <p:spPr>
              <a:xfrm>
                <a:off x="315526" y="1285248"/>
                <a:ext cx="1991356" cy="28974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3DES</a:t>
                </a:r>
                <a:r>
                  <a:rPr kumimoji="0" lang="zh-CN"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由于加密性能弱和分组大小等原因，已经不适应时代发展</a:t>
                </a:r>
                <a:endPar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grpSp>
        <p:grpSp>
          <p:nvGrpSpPr>
            <p:cNvPr id="8" name="组合 6"/>
            <p:cNvGrpSpPr/>
            <p:nvPr/>
          </p:nvGrpSpPr>
          <p:grpSpPr>
            <a:xfrm>
              <a:off x="4826564" y="1414957"/>
              <a:ext cx="2577476" cy="4024597"/>
              <a:chOff x="2845363" y="272162"/>
              <a:chExt cx="2577476" cy="4024597"/>
            </a:xfrm>
          </p:grpSpPr>
          <p:sp>
            <p:nvSpPr>
              <p:cNvPr id="27" name="圆角矩形 26"/>
              <p:cNvSpPr/>
              <p:nvPr/>
            </p:nvSpPr>
            <p:spPr>
              <a:xfrm>
                <a:off x="2845363" y="272162"/>
                <a:ext cx="2577476" cy="4024597"/>
              </a:xfrm>
              <a:prstGeom prst="roundRect">
                <a:avLst>
                  <a:gd name="adj" fmla="val 10000"/>
                </a:avLst>
              </a:prstGeom>
              <a:solidFill>
                <a:srgbClr val="7030A0"/>
              </a:solid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28" name="圆角矩形 8"/>
              <p:cNvSpPr/>
              <p:nvPr/>
            </p:nvSpPr>
            <p:spPr>
              <a:xfrm>
                <a:off x="2845363" y="272162"/>
                <a:ext cx="2577476" cy="12073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1997</a:t>
                </a:r>
                <a:r>
                  <a:rPr kumimoji="0" lang="zh-CN" altLang="en-US" sz="2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年</a:t>
                </a:r>
                <a:r>
                  <a:rPr kumimoji="0" lang="en-US" sz="2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NIST </a:t>
                </a:r>
                <a:r>
                  <a:rPr kumimoji="0" lang="zh-CN" altLang="en-US" sz="2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希望遴选</a:t>
                </a:r>
                <a:r>
                  <a:rPr kumimoji="0" lang="en-US" sz="2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 </a:t>
                </a:r>
                <a:r>
                  <a:rPr kumimoji="0" lang="zh-CN" altLang="en-US" sz="2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出高级加密标准</a:t>
                </a:r>
                <a:endParaRPr kumimoji="0" lang="en-US" sz="20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grpSp>
        <p:grpSp>
          <p:nvGrpSpPr>
            <p:cNvPr id="9" name="组合 7"/>
            <p:cNvGrpSpPr/>
            <p:nvPr/>
          </p:nvGrpSpPr>
          <p:grpSpPr>
            <a:xfrm>
              <a:off x="5057670" y="2377999"/>
              <a:ext cx="2115264" cy="677143"/>
              <a:chOff x="3076469" y="1235204"/>
              <a:chExt cx="2115264" cy="677143"/>
            </a:xfrm>
          </p:grpSpPr>
          <p:sp>
            <p:nvSpPr>
              <p:cNvPr id="25" name="圆角矩形 24"/>
              <p:cNvSpPr/>
              <p:nvPr/>
            </p:nvSpPr>
            <p:spPr>
              <a:xfrm>
                <a:off x="3076469" y="1235204"/>
                <a:ext cx="2115264" cy="677143"/>
              </a:xfrm>
              <a:prstGeom prst="roundRect">
                <a:avLst>
                  <a:gd name="adj" fmla="val 10000"/>
                </a:avLst>
              </a:prstGeom>
              <a:solidFill>
                <a:srgbClr val="F4D0FF"/>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 name="圆角矩形 10"/>
              <p:cNvSpPr/>
              <p:nvPr/>
            </p:nvSpPr>
            <p:spPr>
              <a:xfrm>
                <a:off x="3096302" y="1255037"/>
                <a:ext cx="2075598" cy="6374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560" tIns="26670" rIns="35560" bIns="2667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加密强度应该≥</a:t>
                </a:r>
                <a:r>
                  <a:rPr kumimoji="0" lang="en-US" altLang="zh-CN" sz="1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3DES</a:t>
                </a:r>
                <a:endParaRPr kumimoji="0" lang="en-US" sz="1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grpSp>
        <p:grpSp>
          <p:nvGrpSpPr>
            <p:cNvPr id="10" name="组合 8"/>
            <p:cNvGrpSpPr/>
            <p:nvPr/>
          </p:nvGrpSpPr>
          <p:grpSpPr>
            <a:xfrm>
              <a:off x="5057670" y="3159319"/>
              <a:ext cx="2115264" cy="677143"/>
              <a:chOff x="3076469" y="2016524"/>
              <a:chExt cx="2115264" cy="677143"/>
            </a:xfrm>
          </p:grpSpPr>
          <p:sp>
            <p:nvSpPr>
              <p:cNvPr id="23" name="圆角矩形 22"/>
              <p:cNvSpPr/>
              <p:nvPr/>
            </p:nvSpPr>
            <p:spPr>
              <a:xfrm>
                <a:off x="3076469" y="2016524"/>
                <a:ext cx="2115264" cy="677143"/>
              </a:xfrm>
              <a:prstGeom prst="roundRect">
                <a:avLst>
                  <a:gd name="adj" fmla="val 10000"/>
                </a:avLst>
              </a:prstGeom>
              <a:solidFill>
                <a:srgbClr val="F4D0FF"/>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4" name="圆角矩形 12"/>
              <p:cNvSpPr/>
              <p:nvPr/>
            </p:nvSpPr>
            <p:spPr>
              <a:xfrm>
                <a:off x="3096302" y="2036357"/>
                <a:ext cx="2075598" cy="6374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560" tIns="26670" rIns="35560" bIns="2667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加密性能应该有明显提升</a:t>
                </a:r>
                <a:endParaRPr kumimoji="0" lang="en-US" sz="1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grpSp>
        <p:grpSp>
          <p:nvGrpSpPr>
            <p:cNvPr id="11" name="组合 9"/>
            <p:cNvGrpSpPr/>
            <p:nvPr/>
          </p:nvGrpSpPr>
          <p:grpSpPr>
            <a:xfrm>
              <a:off x="5057670" y="3940639"/>
              <a:ext cx="2115264" cy="677143"/>
              <a:chOff x="3076469" y="2797844"/>
              <a:chExt cx="2115264" cy="677143"/>
            </a:xfrm>
          </p:grpSpPr>
          <p:sp>
            <p:nvSpPr>
              <p:cNvPr id="21" name="圆角矩形 20"/>
              <p:cNvSpPr/>
              <p:nvPr/>
            </p:nvSpPr>
            <p:spPr>
              <a:xfrm>
                <a:off x="3076469" y="2797844"/>
                <a:ext cx="2115264" cy="677143"/>
              </a:xfrm>
              <a:prstGeom prst="roundRect">
                <a:avLst>
                  <a:gd name="adj" fmla="val 10000"/>
                </a:avLst>
              </a:prstGeom>
              <a:solidFill>
                <a:srgbClr val="F4D0FF"/>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圆角矩形 14"/>
              <p:cNvSpPr/>
              <p:nvPr/>
            </p:nvSpPr>
            <p:spPr>
              <a:xfrm>
                <a:off x="3096302" y="2817677"/>
                <a:ext cx="2075598" cy="6374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560" tIns="26670" rIns="35560" bIns="2667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对称分组加密</a:t>
                </a:r>
                <a:endParaRPr kumimoji="0" lang="en-US" sz="1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endParaRPr>
              </a:p>
            </p:txBody>
          </p:sp>
        </p:grpSp>
        <p:grpSp>
          <p:nvGrpSpPr>
            <p:cNvPr id="12" name="组合 10"/>
            <p:cNvGrpSpPr/>
            <p:nvPr/>
          </p:nvGrpSpPr>
          <p:grpSpPr>
            <a:xfrm>
              <a:off x="5057670" y="4721958"/>
              <a:ext cx="2115264" cy="677143"/>
              <a:chOff x="3076469" y="3579163"/>
              <a:chExt cx="2115264" cy="677143"/>
            </a:xfrm>
          </p:grpSpPr>
          <p:sp>
            <p:nvSpPr>
              <p:cNvPr id="19" name="圆角矩形 18"/>
              <p:cNvSpPr/>
              <p:nvPr/>
            </p:nvSpPr>
            <p:spPr>
              <a:xfrm>
                <a:off x="3076469" y="3579163"/>
                <a:ext cx="2115264" cy="677143"/>
              </a:xfrm>
              <a:prstGeom prst="roundRect">
                <a:avLst>
                  <a:gd name="adj" fmla="val 10000"/>
                </a:avLst>
              </a:prstGeom>
              <a:solidFill>
                <a:srgbClr val="F4D0FF"/>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0" name="圆角矩形 16"/>
              <p:cNvSpPr/>
              <p:nvPr/>
            </p:nvSpPr>
            <p:spPr>
              <a:xfrm>
                <a:off x="3096302" y="3598996"/>
                <a:ext cx="2075598" cy="6374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560" tIns="26670" rIns="35560" bIns="2667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分组</a:t>
                </a:r>
                <a:r>
                  <a:rPr kumimoji="0" lang="en-US" sz="1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128 bit </a:t>
                </a:r>
                <a:r>
                  <a:rPr kumimoji="0" lang="zh-CN" altLang="en-US" sz="1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并且密钥达到</a:t>
                </a:r>
                <a:r>
                  <a:rPr kumimoji="0" lang="en-US" sz="1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 128/192/256 bit</a:t>
                </a:r>
              </a:p>
            </p:txBody>
          </p:sp>
        </p:grpSp>
        <p:grpSp>
          <p:nvGrpSpPr>
            <p:cNvPr id="13" name="组合 11"/>
            <p:cNvGrpSpPr/>
            <p:nvPr/>
          </p:nvGrpSpPr>
          <p:grpSpPr>
            <a:xfrm>
              <a:off x="7602346" y="1425428"/>
              <a:ext cx="2605476" cy="3982484"/>
              <a:chOff x="5621145" y="282633"/>
              <a:chExt cx="2605476" cy="3982484"/>
            </a:xfrm>
          </p:grpSpPr>
          <p:sp>
            <p:nvSpPr>
              <p:cNvPr id="17" name="圆角矩形 16"/>
              <p:cNvSpPr/>
              <p:nvPr/>
            </p:nvSpPr>
            <p:spPr>
              <a:xfrm>
                <a:off x="5621145" y="282633"/>
                <a:ext cx="2605476" cy="3982484"/>
              </a:xfrm>
              <a:prstGeom prst="roundRect">
                <a:avLst>
                  <a:gd name="adj" fmla="val 10000"/>
                </a:avLst>
              </a:prstGeom>
              <a:solidFill>
                <a:srgbClr val="7030A0"/>
              </a:solid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8" name="圆角矩形 18"/>
              <p:cNvSpPr/>
              <p:nvPr/>
            </p:nvSpPr>
            <p:spPr>
              <a:xfrm>
                <a:off x="5621145" y="282633"/>
                <a:ext cx="2605476" cy="119474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等线"/>
                    <a:ea typeface="+mn-ea"/>
                    <a:cs typeface="+mn-cs"/>
                  </a:rPr>
                  <a:t>2001</a:t>
                </a:r>
                <a:r>
                  <a:rPr kumimoji="0" lang="zh-CN" altLang="en-US" sz="20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年</a:t>
                </a:r>
                <a:r>
                  <a:rPr kumimoji="0" lang="en-US" altLang="zh-CN" sz="20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11</a:t>
                </a:r>
                <a:r>
                  <a:rPr kumimoji="0" lang="zh-CN" altLang="en-US" sz="20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月遴选</a:t>
                </a:r>
                <a:r>
                  <a:rPr kumimoji="0" lang="en-US" sz="2000" b="0" i="0" u="none" strike="noStrike" kern="1200" cap="none" spc="0" normalizeH="0" baseline="0" noProof="0" dirty="0" err="1">
                    <a:ln>
                      <a:noFill/>
                    </a:ln>
                    <a:solidFill>
                      <a:prstClr val="white"/>
                    </a:solidFill>
                    <a:effectLst/>
                    <a:uLnTx/>
                    <a:uFillTx/>
                    <a:latin typeface="等线"/>
                    <a:ea typeface="+mn-ea"/>
                    <a:cs typeface="+mn-cs"/>
                  </a:rPr>
                  <a:t>Rijndael</a:t>
                </a:r>
                <a:r>
                  <a:rPr kumimoji="0" lang="en-US" sz="2000" b="0" i="0" u="none" strike="noStrike" kern="1200" cap="none" spc="0" normalizeH="0" baseline="0" noProof="0" dirty="0">
                    <a:ln>
                      <a:noFill/>
                    </a:ln>
                    <a:solidFill>
                      <a:prstClr val="white"/>
                    </a:solidFill>
                    <a:effectLst/>
                    <a:uLnTx/>
                    <a:uFillTx/>
                    <a:latin typeface="等线"/>
                    <a:ea typeface="+mn-ea"/>
                    <a:cs typeface="+mn-cs"/>
                  </a:rPr>
                  <a:t> </a:t>
                </a:r>
                <a:r>
                  <a:rPr kumimoji="0" lang="zh-CN" altLang="en-US" sz="20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为</a:t>
                </a:r>
                <a:r>
                  <a:rPr kumimoji="0" lang="en-US" altLang="zh-CN" sz="20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AES</a:t>
                </a:r>
                <a:endParaRPr kumimoji="0" lang="en-US" sz="2000" b="0" i="0" u="none" strike="noStrike" kern="1200" cap="none" spc="0" normalizeH="0" baseline="0" noProof="0" dirty="0">
                  <a:ln>
                    <a:noFill/>
                  </a:ln>
                  <a:solidFill>
                    <a:prstClr val="white"/>
                  </a:solidFill>
                  <a:effectLst/>
                  <a:uLnTx/>
                  <a:uFillTx/>
                  <a:latin typeface="等线"/>
                  <a:ea typeface="+mn-ea"/>
                  <a:cs typeface="+mn-cs"/>
                </a:endParaRPr>
              </a:p>
            </p:txBody>
          </p:sp>
        </p:grpSp>
        <p:grpSp>
          <p:nvGrpSpPr>
            <p:cNvPr id="14" name="组合 12"/>
            <p:cNvGrpSpPr/>
            <p:nvPr/>
          </p:nvGrpSpPr>
          <p:grpSpPr>
            <a:xfrm>
              <a:off x="7847453" y="2336810"/>
              <a:ext cx="2115264" cy="3021330"/>
              <a:chOff x="5866252" y="1194015"/>
              <a:chExt cx="2115264" cy="3021330"/>
            </a:xfrm>
          </p:grpSpPr>
          <p:sp>
            <p:nvSpPr>
              <p:cNvPr id="15" name="圆角矩形 14"/>
              <p:cNvSpPr/>
              <p:nvPr/>
            </p:nvSpPr>
            <p:spPr>
              <a:xfrm>
                <a:off x="5866252" y="1194015"/>
                <a:ext cx="2115264" cy="3021330"/>
              </a:xfrm>
              <a:prstGeom prst="roundRect">
                <a:avLst>
                  <a:gd name="adj" fmla="val 10000"/>
                </a:avLst>
              </a:prstGeom>
              <a:solidFill>
                <a:srgbClr val="F4D0FF"/>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6" name="圆角矩形 20"/>
              <p:cNvSpPr/>
              <p:nvPr/>
            </p:nvSpPr>
            <p:spPr>
              <a:xfrm>
                <a:off x="5928206" y="1255969"/>
                <a:ext cx="1991356" cy="28974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4290" rIns="45720" bIns="3429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zh-CN"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法案公布为</a:t>
                </a: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 </a:t>
                </a:r>
              </a:p>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itchFamily="34" charset="-122"/>
                    <a:ea typeface="微软雅黑" pitchFamily="34" charset="-122"/>
                    <a:cs typeface="+mn-cs"/>
                  </a:rPr>
                  <a:t>FIPS 197</a:t>
                </a:r>
              </a:p>
            </p:txBody>
          </p:sp>
        </p:grpSp>
      </p:grpSp>
      <p:sp>
        <p:nvSpPr>
          <p:cNvPr id="35" name="文本框 457">
            <a:extLst>
              <a:ext uri="{FF2B5EF4-FFF2-40B4-BE49-F238E27FC236}">
                <a16:creationId xmlns:a16="http://schemas.microsoft.com/office/drawing/2014/main" id="{70C2C1FA-C675-481D-B092-74352DB5E655}"/>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4.AES</a:t>
            </a:r>
            <a:endParaRPr lang="zh-CN" altLang="en-US" dirty="0"/>
          </a:p>
        </p:txBody>
      </p:sp>
      <p:sp>
        <p:nvSpPr>
          <p:cNvPr id="3" name="内容占位符 2"/>
          <p:cNvSpPr>
            <a:spLocks noGrp="1"/>
          </p:cNvSpPr>
          <p:nvPr>
            <p:ph idx="1"/>
          </p:nvPr>
        </p:nvSpPr>
        <p:spPr/>
        <p:txBody>
          <a:bodyPr>
            <a:normAutofit/>
          </a:bodyPr>
          <a:lstStyle/>
          <a:p>
            <a:r>
              <a:rPr lang="zh-CN" altLang="en-US" sz="2400" dirty="0"/>
              <a:t>轮函数由四个不同的计算部件组成：字节代换（</a:t>
            </a:r>
            <a:r>
              <a:rPr lang="en-US" altLang="zh-CN" sz="2400" dirty="0" err="1"/>
              <a:t>ByteSub</a:t>
            </a:r>
            <a:r>
              <a:rPr lang="zh-CN" altLang="en-US" sz="2400" dirty="0"/>
              <a:t>），行移位（</a:t>
            </a:r>
            <a:r>
              <a:rPr lang="en-US" altLang="zh-CN" sz="2400" dirty="0" err="1"/>
              <a:t>ShiftRow</a:t>
            </a:r>
            <a:r>
              <a:rPr lang="zh-CN" altLang="en-US" sz="2400" dirty="0"/>
              <a:t>），列混淆（</a:t>
            </a:r>
            <a:r>
              <a:rPr lang="en-US" altLang="zh-CN" sz="2400" dirty="0" err="1"/>
              <a:t>MixColumn</a:t>
            </a:r>
            <a:r>
              <a:rPr lang="zh-CN" altLang="en-US" sz="2400" dirty="0"/>
              <a:t>），轮密钥加（</a:t>
            </a:r>
            <a:r>
              <a:rPr lang="en-US" altLang="zh-CN" sz="2400" dirty="0" err="1"/>
              <a:t>AddRoundKey</a:t>
            </a:r>
            <a:r>
              <a:rPr lang="zh-CN" altLang="en-US" sz="2400" dirty="0"/>
              <a:t>）</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61</a:t>
            </a:fld>
            <a:endParaRPr kumimoji="1" lang="zh-CN" altLang="en-US" dirty="0"/>
          </a:p>
        </p:txBody>
      </p:sp>
      <p:graphicFrame>
        <p:nvGraphicFramePr>
          <p:cNvPr id="43010" name="对象 6"/>
          <p:cNvGraphicFramePr>
            <a:graphicFrameLocks noChangeAspect="1"/>
          </p:cNvGraphicFramePr>
          <p:nvPr/>
        </p:nvGraphicFramePr>
        <p:xfrm>
          <a:off x="872458" y="2388192"/>
          <a:ext cx="6000750" cy="1649412"/>
        </p:xfrm>
        <a:graphic>
          <a:graphicData uri="http://schemas.openxmlformats.org/presentationml/2006/ole">
            <mc:AlternateContent xmlns:mc="http://schemas.openxmlformats.org/markup-compatibility/2006">
              <mc:Choice xmlns:v="urn:schemas-microsoft-com:vml" Requires="v">
                <p:oleObj spid="_x0000_s6150" name="Visio" r:id="rId4" imgW="3593699" imgH="993516" progId="">
                  <p:embed/>
                </p:oleObj>
              </mc:Choice>
              <mc:Fallback>
                <p:oleObj name="Visio" r:id="rId4" imgW="3593699" imgH="993516" progId="">
                  <p:embed/>
                  <p:pic>
                    <p:nvPicPr>
                      <p:cNvPr id="4301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458" y="2388192"/>
                        <a:ext cx="6000750" cy="164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4"/>
          <p:cNvSpPr>
            <a:spLocks noChangeArrowheads="1"/>
          </p:cNvSpPr>
          <p:nvPr/>
        </p:nvSpPr>
        <p:spPr bwMode="auto">
          <a:xfrm>
            <a:off x="2216972" y="4170829"/>
            <a:ext cx="2490041" cy="297517"/>
          </a:xfrm>
          <a:prstGeom prst="rect">
            <a:avLst/>
          </a:prstGeom>
          <a:noFill/>
          <a:ln w="9525">
            <a:noFill/>
            <a:miter lim="800000"/>
            <a:headEnd/>
            <a:tailEnd/>
          </a:ln>
        </p:spPr>
        <p:txBody>
          <a:bodyPr wrap="none">
            <a:spAutoFit/>
          </a:bodyPr>
          <a:lstStyle/>
          <a:p>
            <a:pPr indent="269875" algn="just">
              <a:lnSpc>
                <a:spcPts val="1600"/>
              </a:lnSpc>
            </a:pPr>
            <a:r>
              <a:rPr lang="en-US" altLang="zh-CN" sz="2000" dirty="0">
                <a:latin typeface="Times New Roman" pitchFamily="18" charset="0"/>
              </a:rPr>
              <a:t>    </a:t>
            </a:r>
            <a:r>
              <a:rPr lang="en-US" altLang="zh-CN" sz="2000" dirty="0" err="1"/>
              <a:t>ByteSub</a:t>
            </a:r>
            <a:r>
              <a:rPr lang="zh-CN" altLang="zh-CN" sz="2000" dirty="0">
                <a:latin typeface="Times New Roman" pitchFamily="18" charset="0"/>
              </a:rPr>
              <a:t>示意图</a:t>
            </a:r>
            <a:endParaRPr lang="zh-CN" altLang="zh-CN" sz="2800" dirty="0">
              <a:latin typeface="Times New Roman" pitchFamily="18" charset="0"/>
            </a:endParaRPr>
          </a:p>
        </p:txBody>
      </p:sp>
      <p:graphicFrame>
        <p:nvGraphicFramePr>
          <p:cNvPr id="43011" name="对象 5"/>
          <p:cNvGraphicFramePr>
            <a:graphicFrameLocks noChangeAspect="1"/>
          </p:cNvGraphicFramePr>
          <p:nvPr/>
        </p:nvGraphicFramePr>
        <p:xfrm>
          <a:off x="5103019" y="4170829"/>
          <a:ext cx="7015162" cy="2160588"/>
        </p:xfrm>
        <a:graphic>
          <a:graphicData uri="http://schemas.openxmlformats.org/presentationml/2006/ole">
            <mc:AlternateContent xmlns:mc="http://schemas.openxmlformats.org/markup-compatibility/2006">
              <mc:Choice xmlns:v="urn:schemas-microsoft-com:vml" Requires="v">
                <p:oleObj spid="_x0000_s6151" name="Visio" r:id="rId6" imgW="3309185" imgH="1022424" progId="">
                  <p:embed/>
                </p:oleObj>
              </mc:Choice>
              <mc:Fallback>
                <p:oleObj name="Visio" r:id="rId6" imgW="3309185" imgH="1022424" progId="">
                  <p:embed/>
                  <p:pic>
                    <p:nvPicPr>
                      <p:cNvPr id="43011"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3019" y="4170829"/>
                        <a:ext cx="7015162" cy="216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4"/>
          <p:cNvSpPr>
            <a:spLocks noChangeArrowheads="1"/>
          </p:cNvSpPr>
          <p:nvPr/>
        </p:nvSpPr>
        <p:spPr bwMode="auto">
          <a:xfrm>
            <a:off x="7883813" y="6423958"/>
            <a:ext cx="2379369" cy="297517"/>
          </a:xfrm>
          <a:prstGeom prst="rect">
            <a:avLst/>
          </a:prstGeom>
          <a:noFill/>
          <a:ln w="9525">
            <a:noFill/>
            <a:miter lim="800000"/>
            <a:headEnd/>
            <a:tailEnd/>
          </a:ln>
        </p:spPr>
        <p:txBody>
          <a:bodyPr wrap="none">
            <a:spAutoFit/>
          </a:bodyPr>
          <a:lstStyle/>
          <a:p>
            <a:pPr indent="269875" algn="just">
              <a:lnSpc>
                <a:spcPts val="1600"/>
              </a:lnSpc>
            </a:pPr>
            <a:r>
              <a:rPr lang="en-US" altLang="zh-CN" sz="2000" dirty="0">
                <a:latin typeface="Times New Roman" pitchFamily="18" charset="0"/>
              </a:rPr>
              <a:t> </a:t>
            </a:r>
            <a:r>
              <a:rPr lang="en-US" altLang="zh-CN" sz="2000" dirty="0" err="1"/>
              <a:t>ShiftRow</a:t>
            </a:r>
            <a:r>
              <a:rPr lang="zh-CN" altLang="zh-CN" sz="2000" dirty="0">
                <a:latin typeface="Times New Roman" pitchFamily="18" charset="0"/>
              </a:rPr>
              <a:t>示意图</a:t>
            </a:r>
            <a:endParaRPr lang="zh-CN" altLang="zh-CN" sz="2800" dirty="0">
              <a:latin typeface="Times New Roman" pitchFamily="18" charset="0"/>
            </a:endParaRPr>
          </a:p>
        </p:txBody>
      </p:sp>
      <p:sp>
        <p:nvSpPr>
          <p:cNvPr id="11" name="文本框 457">
            <a:extLst>
              <a:ext uri="{FF2B5EF4-FFF2-40B4-BE49-F238E27FC236}">
                <a16:creationId xmlns:a16="http://schemas.microsoft.com/office/drawing/2014/main" id="{97C69D9C-A729-46B1-8B1C-83B0DF6F381A}"/>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4.AES  </a:t>
            </a:r>
            <a:r>
              <a:rPr lang="zh-CN" altLang="en-US" b="1" dirty="0"/>
              <a:t>（选讲） </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62</a:t>
            </a:fld>
            <a:endParaRPr kumimoji="1" lang="zh-CN" altLang="en-US" dirty="0"/>
          </a:p>
        </p:txBody>
      </p:sp>
      <p:graphicFrame>
        <p:nvGraphicFramePr>
          <p:cNvPr id="44034" name="对象 4"/>
          <p:cNvGraphicFramePr>
            <a:graphicFrameLocks noChangeAspect="1"/>
          </p:cNvGraphicFramePr>
          <p:nvPr/>
        </p:nvGraphicFramePr>
        <p:xfrm>
          <a:off x="4687887" y="1417638"/>
          <a:ext cx="7343775" cy="2447925"/>
        </p:xfrm>
        <a:graphic>
          <a:graphicData uri="http://schemas.openxmlformats.org/presentationml/2006/ole">
            <mc:AlternateContent xmlns:mc="http://schemas.openxmlformats.org/markup-compatibility/2006">
              <mc:Choice xmlns:v="urn:schemas-microsoft-com:vml" Requires="v">
                <p:oleObj spid="_x0000_s7176" name="Visio" r:id="rId4" imgW="3537404" imgH="1179135" progId="">
                  <p:embed/>
                </p:oleObj>
              </mc:Choice>
              <mc:Fallback>
                <p:oleObj name="Visio" r:id="rId4" imgW="3537404" imgH="1179135" progId="">
                  <p:embed/>
                  <p:pic>
                    <p:nvPicPr>
                      <p:cNvPr id="44034"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7887" y="1417638"/>
                        <a:ext cx="7343775" cy="244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5" name="对象 4"/>
          <p:cNvGraphicFramePr>
            <a:graphicFrameLocks noChangeAspect="1"/>
          </p:cNvGraphicFramePr>
          <p:nvPr/>
        </p:nvGraphicFramePr>
        <p:xfrm>
          <a:off x="838200" y="1928030"/>
          <a:ext cx="3581400" cy="1711325"/>
        </p:xfrm>
        <a:graphic>
          <a:graphicData uri="http://schemas.openxmlformats.org/presentationml/2006/ole">
            <mc:AlternateContent xmlns:mc="http://schemas.openxmlformats.org/markup-compatibility/2006">
              <mc:Choice xmlns:v="urn:schemas-microsoft-com:vml" Requires="v">
                <p:oleObj spid="_x0000_s7177" name="Equation" r:id="rId6" imgW="1955800" imgH="939800" progId="">
                  <p:embed/>
                </p:oleObj>
              </mc:Choice>
              <mc:Fallback>
                <p:oleObj name="Equation" r:id="rId6" imgW="1955800" imgH="939800" progId="">
                  <p:embed/>
                  <p:pic>
                    <p:nvPicPr>
                      <p:cNvPr id="44035"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1928030"/>
                        <a:ext cx="3581400" cy="171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1603493" y="3797668"/>
            <a:ext cx="3084394" cy="369332"/>
          </a:xfrm>
          <a:prstGeom prst="rect">
            <a:avLst/>
          </a:prstGeom>
          <a:noFill/>
        </p:spPr>
        <p:txBody>
          <a:bodyPr wrap="square" rtlCol="0">
            <a:spAutoFit/>
          </a:bodyPr>
          <a:lstStyle/>
          <a:p>
            <a:r>
              <a:rPr lang="en-US" altLang="zh-CN" kern="100" dirty="0">
                <a:latin typeface="+mn-ea"/>
              </a:rPr>
              <a:t>GF(2</a:t>
            </a:r>
            <a:r>
              <a:rPr lang="en-US" altLang="zh-CN" kern="100" baseline="30000" dirty="0">
                <a:latin typeface="+mn-ea"/>
              </a:rPr>
              <a:t>8</a:t>
            </a:r>
            <a:r>
              <a:rPr lang="en-US" altLang="zh-CN" kern="100" dirty="0">
                <a:latin typeface="+mn-ea"/>
              </a:rPr>
              <a:t>)</a:t>
            </a:r>
            <a:r>
              <a:rPr lang="zh-CN" altLang="zh-CN" kern="100" dirty="0">
                <a:latin typeface="+mn-ea"/>
              </a:rPr>
              <a:t>上的乘法</a:t>
            </a:r>
            <a:r>
              <a:rPr lang="zh-CN" altLang="en-US" kern="100" dirty="0">
                <a:latin typeface="+mn-ea"/>
              </a:rPr>
              <a:t>运算</a:t>
            </a:r>
            <a:endParaRPr lang="zh-CN" altLang="en-US" dirty="0"/>
          </a:p>
        </p:txBody>
      </p:sp>
      <p:sp>
        <p:nvSpPr>
          <p:cNvPr id="8" name="矩形 4"/>
          <p:cNvSpPr>
            <a:spLocks noChangeArrowheads="1"/>
          </p:cNvSpPr>
          <p:nvPr/>
        </p:nvSpPr>
        <p:spPr bwMode="auto">
          <a:xfrm>
            <a:off x="7115310" y="3859928"/>
            <a:ext cx="2893741" cy="297517"/>
          </a:xfrm>
          <a:prstGeom prst="rect">
            <a:avLst/>
          </a:prstGeom>
          <a:noFill/>
          <a:ln w="9525">
            <a:noFill/>
            <a:miter lim="800000"/>
            <a:headEnd/>
            <a:tailEnd/>
          </a:ln>
        </p:spPr>
        <p:txBody>
          <a:bodyPr wrap="none">
            <a:spAutoFit/>
          </a:bodyPr>
          <a:lstStyle/>
          <a:p>
            <a:pPr indent="269875" algn="just">
              <a:lnSpc>
                <a:spcPts val="1600"/>
              </a:lnSpc>
            </a:pPr>
            <a:r>
              <a:rPr lang="en-US" altLang="zh-CN" sz="2000" dirty="0" err="1">
                <a:latin typeface="微软雅黑" pitchFamily="34" charset="-122"/>
                <a:ea typeface="微软雅黑" pitchFamily="34" charset="-122"/>
              </a:rPr>
              <a:t>MixColumn</a:t>
            </a:r>
            <a:r>
              <a:rPr lang="zh-CN" altLang="zh-CN" sz="2000" dirty="0">
                <a:latin typeface="微软雅黑" pitchFamily="34" charset="-122"/>
                <a:ea typeface="微软雅黑" pitchFamily="34" charset="-122"/>
              </a:rPr>
              <a:t>示意图</a:t>
            </a:r>
            <a:r>
              <a:rPr lang="zh-CN" altLang="zh-CN" sz="2000" dirty="0">
                <a:latin typeface="Times New Roman" pitchFamily="18" charset="0"/>
              </a:rPr>
              <a:t>。</a:t>
            </a:r>
            <a:endParaRPr lang="zh-CN" altLang="zh-CN" sz="2800" dirty="0">
              <a:latin typeface="Times New Roman" pitchFamily="18" charset="0"/>
            </a:endParaRPr>
          </a:p>
        </p:txBody>
      </p:sp>
      <p:graphicFrame>
        <p:nvGraphicFramePr>
          <p:cNvPr id="44036" name="对象 6"/>
          <p:cNvGraphicFramePr>
            <a:graphicFrameLocks noChangeAspect="1"/>
          </p:cNvGraphicFramePr>
          <p:nvPr/>
        </p:nvGraphicFramePr>
        <p:xfrm>
          <a:off x="2355790" y="4256418"/>
          <a:ext cx="7748587" cy="1692275"/>
        </p:xfrm>
        <a:graphic>
          <a:graphicData uri="http://schemas.openxmlformats.org/presentationml/2006/ole">
            <mc:AlternateContent xmlns:mc="http://schemas.openxmlformats.org/markup-compatibility/2006">
              <mc:Choice xmlns:v="urn:schemas-microsoft-com:vml" Requires="v">
                <p:oleObj spid="_x0000_s7178" name="Visio" r:id="rId8" imgW="4349866" imgH="950915" progId="">
                  <p:embed/>
                </p:oleObj>
              </mc:Choice>
              <mc:Fallback>
                <p:oleObj name="Visio" r:id="rId8" imgW="4349866" imgH="950915" progId="">
                  <p:embed/>
                  <p:pic>
                    <p:nvPicPr>
                      <p:cNvPr id="44036" name="对象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5790" y="4256418"/>
                        <a:ext cx="7748587" cy="169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4877932" y="6097452"/>
            <a:ext cx="3184590" cy="297517"/>
          </a:xfrm>
          <a:prstGeom prst="rect">
            <a:avLst/>
          </a:prstGeom>
        </p:spPr>
        <p:txBody>
          <a:bodyPr wrap="none">
            <a:spAutoFit/>
          </a:bodyPr>
          <a:lstStyle/>
          <a:p>
            <a:pPr indent="266700" algn="ctr">
              <a:lnSpc>
                <a:spcPts val="1600"/>
              </a:lnSpc>
              <a:spcBef>
                <a:spcPts val="600"/>
              </a:spcBef>
              <a:spcAft>
                <a:spcPts val="600"/>
              </a:spcAft>
              <a:defRPr/>
            </a:pPr>
            <a:r>
              <a:rPr lang="en-US" altLang="zh-CN" dirty="0" err="1"/>
              <a:t>AddRoundKey</a:t>
            </a:r>
            <a:r>
              <a:rPr lang="zh-CN" altLang="zh-CN" kern="100" dirty="0">
                <a:latin typeface="微软雅黑" pitchFamily="34" charset="-122"/>
                <a:ea typeface="微软雅黑" pitchFamily="34" charset="-122"/>
              </a:rPr>
              <a:t>运算示意图</a:t>
            </a:r>
            <a:endParaRPr lang="zh-CN" altLang="zh-CN" sz="2400" kern="100" dirty="0">
              <a:latin typeface="微软雅黑" pitchFamily="34" charset="-122"/>
              <a:ea typeface="微软雅黑" pitchFamily="34" charset="-122"/>
            </a:endParaRPr>
          </a:p>
        </p:txBody>
      </p:sp>
      <p:sp>
        <p:nvSpPr>
          <p:cNvPr id="13" name="文本框 457">
            <a:extLst>
              <a:ext uri="{FF2B5EF4-FFF2-40B4-BE49-F238E27FC236}">
                <a16:creationId xmlns:a16="http://schemas.microsoft.com/office/drawing/2014/main" id="{7E9468B6-F03A-434C-AC18-A31D21153A57}"/>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4.AES</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a:xfrm>
            <a:off x="8665192" y="636999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grpSp>
        <p:nvGrpSpPr>
          <p:cNvPr id="6" name="Group 3"/>
          <p:cNvGrpSpPr>
            <a:grpSpLocks/>
          </p:cNvGrpSpPr>
          <p:nvPr/>
        </p:nvGrpSpPr>
        <p:grpSpPr bwMode="auto">
          <a:xfrm>
            <a:off x="3331192" y="420049"/>
            <a:ext cx="5334000" cy="6032500"/>
            <a:chOff x="144" y="432"/>
            <a:chExt cx="3360" cy="3800"/>
          </a:xfrm>
        </p:grpSpPr>
        <p:pic>
          <p:nvPicPr>
            <p:cNvPr id="7" name="Picture 4" descr="Image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432"/>
              <a:ext cx="3360" cy="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
            <p:cNvGrpSpPr>
              <a:grpSpLocks/>
            </p:cNvGrpSpPr>
            <p:nvPr/>
          </p:nvGrpSpPr>
          <p:grpSpPr bwMode="auto">
            <a:xfrm>
              <a:off x="2448" y="455"/>
              <a:ext cx="706" cy="2939"/>
              <a:chOff x="2448" y="455"/>
              <a:chExt cx="706" cy="2939"/>
            </a:xfrm>
          </p:grpSpPr>
          <p:sp>
            <p:nvSpPr>
              <p:cNvPr id="9" name="Text Box 6"/>
              <p:cNvSpPr txBox="1">
                <a:spLocks noChangeArrowheads="1"/>
              </p:cNvSpPr>
              <p:nvPr/>
            </p:nvSpPr>
            <p:spPr bwMode="auto">
              <a:xfrm>
                <a:off x="2448" y="455"/>
                <a:ext cx="282" cy="235"/>
              </a:xfrm>
              <a:prstGeom prst="rect">
                <a:avLst/>
              </a:prstGeom>
              <a:noFill/>
              <a:ln w="9525">
                <a:noFill/>
                <a:miter lim="800000"/>
                <a:headEnd/>
                <a:tailEnd/>
              </a:ln>
              <a:effectLst/>
            </p:spPr>
            <p:txBody>
              <a:bodyPr wrap="none">
                <a:spAutoFit/>
              </a:bodyPr>
              <a:lstStyle/>
              <a:p>
                <a:pPr marL="0" marR="0" lvl="0" indent="0" algn="l" defTabSz="642915" rtl="0" eaLnBrk="1" fontAlgn="base" latinLnBrk="0" hangingPunct="1">
                  <a:lnSpc>
                    <a:spcPct val="100000"/>
                  </a:lnSpc>
                  <a:spcBef>
                    <a:spcPct val="0"/>
                  </a:spcBef>
                  <a:spcAft>
                    <a:spcPct val="0"/>
                  </a:spcAft>
                  <a:buClrTx/>
                  <a:buSzTx/>
                  <a:buFontTx/>
                  <a:buNone/>
                  <a:tabLst/>
                  <a:defRPr/>
                </a:pPr>
                <a:r>
                  <a:rPr kumimoji="0" lang="en-US" altLang="zh-CN" sz="1828" b="0" i="0" u="none" strike="noStrike" kern="1200" cap="none" spc="0" normalizeH="0" baseline="0" noProof="0">
                    <a:ln>
                      <a:noFill/>
                    </a:ln>
                    <a:solidFill>
                      <a:prstClr val="black"/>
                    </a:solidFill>
                    <a:effectLst/>
                    <a:uLnTx/>
                    <a:uFillTx/>
                    <a:latin typeface="Arial" panose="020B0604020202020204" pitchFamily="34" charset="0"/>
                    <a:ea typeface="楷体_GB2312" pitchFamily="49" charset="-122"/>
                    <a:cs typeface="+mn-cs"/>
                  </a:rPr>
                  <a:t>    </a:t>
                </a:r>
                <a:endParaRPr kumimoji="0" lang="en-US" altLang="zh-CN" sz="1828" b="0" i="0" u="none" strike="noStrike" kern="1200" cap="none" spc="0" normalizeH="0" baseline="0" noProof="0">
                  <a:ln>
                    <a:noFill/>
                  </a:ln>
                  <a:solidFill>
                    <a:prstClr val="black"/>
                  </a:solidFill>
                  <a:effectLst>
                    <a:outerShdw blurRad="38100" dist="38100" dir="2700000" algn="tl">
                      <a:srgbClr val="C0C0C0"/>
                    </a:outerShdw>
                  </a:effectLst>
                  <a:uLnTx/>
                  <a:uFillTx/>
                  <a:latin typeface="Arial" panose="020B0604020202020204" pitchFamily="34" charset="0"/>
                  <a:ea typeface="楷体_GB2312" pitchFamily="49" charset="-122"/>
                  <a:cs typeface="+mn-cs"/>
                </a:endParaRPr>
              </a:p>
            </p:txBody>
          </p:sp>
          <p:sp>
            <p:nvSpPr>
              <p:cNvPr id="10" name="Text Box 7"/>
              <p:cNvSpPr txBox="1">
                <a:spLocks noChangeArrowheads="1"/>
              </p:cNvSpPr>
              <p:nvPr/>
            </p:nvSpPr>
            <p:spPr bwMode="auto">
              <a:xfrm>
                <a:off x="2448" y="1833"/>
                <a:ext cx="553" cy="235"/>
              </a:xfrm>
              <a:prstGeom prst="rect">
                <a:avLst/>
              </a:prstGeom>
              <a:noFill/>
              <a:ln w="9525">
                <a:noFill/>
                <a:miter lim="800000"/>
                <a:headEnd/>
                <a:tailEnd/>
              </a:ln>
              <a:effectLst/>
            </p:spPr>
            <p:txBody>
              <a:bodyPr wrap="none">
                <a:spAutoFit/>
              </a:bodyPr>
              <a:lstStyle/>
              <a:p>
                <a:pPr marL="0" marR="0" lvl="0" indent="0" algn="l" defTabSz="642915" rtl="0" eaLnBrk="1" fontAlgn="base" latinLnBrk="0" hangingPunct="1">
                  <a:lnSpc>
                    <a:spcPct val="100000"/>
                  </a:lnSpc>
                  <a:spcBef>
                    <a:spcPct val="0"/>
                  </a:spcBef>
                  <a:spcAft>
                    <a:spcPct val="0"/>
                  </a:spcAft>
                  <a:buClrTx/>
                  <a:buSzTx/>
                  <a:buFontTx/>
                  <a:buNone/>
                  <a:tabLst/>
                  <a:defRPr/>
                </a:pPr>
                <a:r>
                  <a:rPr kumimoji="0" lang="en-US" altLang="zh-CN" sz="1828" b="0" i="0" u="none" strike="noStrike" kern="1200" cap="none" spc="0" normalizeH="0" baseline="0" noProof="0">
                    <a:ln>
                      <a:noFill/>
                    </a:ln>
                    <a:solidFill>
                      <a:prstClr val="black"/>
                    </a:solidFill>
                    <a:effectLst/>
                    <a:uLnTx/>
                    <a:uFillTx/>
                    <a:latin typeface="Arial" panose="020B0604020202020204" pitchFamily="34" charset="0"/>
                    <a:ea typeface="楷体_GB2312" pitchFamily="49" charset="-122"/>
                    <a:cs typeface="+mn-cs"/>
                  </a:rPr>
                  <a:t>     </a:t>
                </a:r>
                <a:r>
                  <a:rPr kumimoji="0" lang="en-US" altLang="zh-CN" sz="1828" b="0" i="0" u="none" strike="noStrike" kern="1200" cap="none" spc="0" normalizeH="0" baseline="0" noProof="0">
                    <a:ln>
                      <a:noFill/>
                    </a:ln>
                    <a:solidFill>
                      <a:prstClr val="black"/>
                    </a:solidFill>
                    <a:effectLst>
                      <a:outerShdw blurRad="38100" dist="38100" dir="2700000" algn="tl">
                        <a:srgbClr val="C0C0C0"/>
                      </a:outerShdw>
                    </a:effectLst>
                    <a:uLnTx/>
                    <a:uFillTx/>
                    <a:latin typeface="Arial" panose="020B0604020202020204" pitchFamily="34" charset="0"/>
                    <a:ea typeface="楷体_GB2312" pitchFamily="49" charset="-122"/>
                    <a:cs typeface="+mn-cs"/>
                  </a:rPr>
                  <a:t>9</a:t>
                </a:r>
                <a:r>
                  <a:rPr kumimoji="0" lang="zh-CN" altLang="en-US" sz="1828" b="0" i="0" u="none" strike="noStrike" kern="1200" cap="none" spc="0" normalizeH="0" baseline="0" noProof="0">
                    <a:ln>
                      <a:noFill/>
                    </a:ln>
                    <a:solidFill>
                      <a:prstClr val="black"/>
                    </a:solidFill>
                    <a:effectLst>
                      <a:outerShdw blurRad="38100" dist="38100" dir="2700000" algn="tl">
                        <a:srgbClr val="C0C0C0"/>
                      </a:outerShdw>
                    </a:effectLst>
                    <a:uLnTx/>
                    <a:uFillTx/>
                    <a:latin typeface="Arial" panose="020B0604020202020204" pitchFamily="34" charset="0"/>
                    <a:ea typeface="楷体_GB2312" pitchFamily="49" charset="-122"/>
                    <a:cs typeface="+mn-cs"/>
                  </a:rPr>
                  <a:t>轮</a:t>
                </a:r>
              </a:p>
            </p:txBody>
          </p:sp>
          <p:sp>
            <p:nvSpPr>
              <p:cNvPr id="11" name="Text Box 8"/>
              <p:cNvSpPr txBox="1">
                <a:spLocks noChangeArrowheads="1"/>
              </p:cNvSpPr>
              <p:nvPr/>
            </p:nvSpPr>
            <p:spPr bwMode="auto">
              <a:xfrm>
                <a:off x="2448" y="3159"/>
                <a:ext cx="706" cy="235"/>
              </a:xfrm>
              <a:prstGeom prst="rect">
                <a:avLst/>
              </a:prstGeom>
              <a:noFill/>
              <a:ln w="9525">
                <a:noFill/>
                <a:miter lim="800000"/>
                <a:headEnd/>
                <a:tailEnd/>
              </a:ln>
              <a:effectLst/>
            </p:spPr>
            <p:txBody>
              <a:bodyPr wrap="none">
                <a:spAutoFit/>
              </a:bodyPr>
              <a:lstStyle/>
              <a:p>
                <a:pPr marL="0" marR="0" lvl="0" indent="0" algn="l" defTabSz="642915" rtl="0" eaLnBrk="1" fontAlgn="base" latinLnBrk="0" hangingPunct="1">
                  <a:lnSpc>
                    <a:spcPct val="100000"/>
                  </a:lnSpc>
                  <a:spcBef>
                    <a:spcPct val="0"/>
                  </a:spcBef>
                  <a:spcAft>
                    <a:spcPct val="0"/>
                  </a:spcAft>
                  <a:buClrTx/>
                  <a:buSzTx/>
                  <a:buFontTx/>
                  <a:buNone/>
                  <a:tabLst/>
                  <a:defRPr/>
                </a:pPr>
                <a:r>
                  <a:rPr kumimoji="0" lang="zh-CN" altLang="en-US" sz="1828" b="1" i="0" u="none" strike="noStrike" kern="1200" cap="none" spc="0" normalizeH="0" baseline="0" noProof="0" dirty="0">
                    <a:ln>
                      <a:noFill/>
                    </a:ln>
                    <a:solidFill>
                      <a:prstClr val="black"/>
                    </a:solidFill>
                    <a:effectLst>
                      <a:outerShdw blurRad="38100" dist="38100" dir="2700000" algn="tl">
                        <a:srgbClr val="C0C0C0"/>
                      </a:outerShdw>
                    </a:effectLst>
                    <a:uLnTx/>
                    <a:uFillTx/>
                    <a:latin typeface="Arial" panose="020B0604020202020204" pitchFamily="34" charset="0"/>
                    <a:ea typeface="楷体_GB2312" pitchFamily="49" charset="-122"/>
                    <a:cs typeface="+mn-cs"/>
                  </a:rPr>
                  <a:t>最后一轮</a:t>
                </a:r>
              </a:p>
            </p:txBody>
          </p:sp>
        </p:grpSp>
      </p:grpSp>
      <p:pic>
        <p:nvPicPr>
          <p:cNvPr id="12" name="Picture 9" descr="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778" y="1040761"/>
            <a:ext cx="3200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10"/>
          <p:cNvSpPr>
            <a:spLocks noChangeArrowheads="1"/>
          </p:cNvSpPr>
          <p:nvPr/>
        </p:nvSpPr>
        <p:spPr bwMode="auto">
          <a:xfrm>
            <a:off x="3199552" y="1220148"/>
            <a:ext cx="520700" cy="304800"/>
          </a:xfrm>
          <a:prstGeom prst="flowChartProcess">
            <a:avLst/>
          </a:prstGeom>
          <a:solidFill>
            <a:srgbClr val="FF0000"/>
          </a:solidFill>
          <a:ln w="9525">
            <a:solidFill>
              <a:schemeClr val="tx1"/>
            </a:solidFill>
            <a:miter lim="800000"/>
            <a:headEnd/>
            <a:tailEnd/>
          </a:ln>
          <a:effectLst/>
        </p:spPr>
        <p:txBody>
          <a:bodyPr wrap="none" lIns="91439" tIns="45719" rIns="91439" bIns="45719" anchor="ctr"/>
          <a:lstStyle/>
          <a:p>
            <a:pPr marL="0" marR="0" lvl="0" indent="0" algn="ctr" defTabSz="642915" rtl="0" eaLnBrk="1" fontAlgn="base" latinLnBrk="0" hangingPunct="1">
              <a:lnSpc>
                <a:spcPct val="100000"/>
              </a:lnSpc>
              <a:spcBef>
                <a:spcPct val="0"/>
              </a:spcBef>
              <a:spcAft>
                <a:spcPct val="0"/>
              </a:spcAft>
              <a:buClrTx/>
              <a:buSzTx/>
              <a:buFontTx/>
              <a:buNone/>
              <a:tabLst/>
              <a:defRPr/>
            </a:pPr>
            <a:endParaRPr kumimoji="0" lang="zh-CN" altLang="zh-CN" sz="1617" b="0" i="0" u="none" strike="noStrike" kern="1200" cap="none" spc="0" normalizeH="0" baseline="0" noProof="0">
              <a:ln>
                <a:noFill/>
              </a:ln>
              <a:solidFill>
                <a:prstClr val="black"/>
              </a:solidFill>
              <a:effectLst>
                <a:outerShdw blurRad="38100" dist="38100" dir="2700000" algn="tl">
                  <a:srgbClr val="FFFFFF"/>
                </a:outerShdw>
              </a:effectLst>
              <a:uLnTx/>
              <a:uFillTx/>
              <a:latin typeface="Arial" panose="020B0604020202020204" pitchFamily="34" charset="0"/>
              <a:ea typeface="楷体_GB2312" pitchFamily="49" charset="-122"/>
              <a:cs typeface="+mn-cs"/>
            </a:endParaRPr>
          </a:p>
        </p:txBody>
      </p:sp>
      <p:grpSp>
        <p:nvGrpSpPr>
          <p:cNvPr id="14" name="Group 11"/>
          <p:cNvGrpSpPr>
            <a:grpSpLocks/>
          </p:cNvGrpSpPr>
          <p:nvPr/>
        </p:nvGrpSpPr>
        <p:grpSpPr bwMode="auto">
          <a:xfrm>
            <a:off x="2056552" y="3201348"/>
            <a:ext cx="4572000" cy="571500"/>
            <a:chOff x="288" y="1920"/>
            <a:chExt cx="2880" cy="360"/>
          </a:xfrm>
        </p:grpSpPr>
        <p:sp>
          <p:nvSpPr>
            <p:cNvPr id="15" name="WordArt 12"/>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0</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sp>
          <p:nvSpPr>
            <p:cNvPr id="16" name="WordArt 13"/>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0</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grpSp>
      <p:grpSp>
        <p:nvGrpSpPr>
          <p:cNvPr id="17" name="Group 14"/>
          <p:cNvGrpSpPr>
            <a:grpSpLocks/>
          </p:cNvGrpSpPr>
          <p:nvPr/>
        </p:nvGrpSpPr>
        <p:grpSpPr bwMode="auto">
          <a:xfrm>
            <a:off x="2056552" y="3201348"/>
            <a:ext cx="4572000" cy="571500"/>
            <a:chOff x="288" y="1920"/>
            <a:chExt cx="2880" cy="360"/>
          </a:xfrm>
        </p:grpSpPr>
        <p:sp>
          <p:nvSpPr>
            <p:cNvPr id="18" name="WordArt 15"/>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1</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sp>
          <p:nvSpPr>
            <p:cNvPr id="19" name="WordArt 16"/>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1</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grpSp>
      <p:grpSp>
        <p:nvGrpSpPr>
          <p:cNvPr id="20" name="Group 17"/>
          <p:cNvGrpSpPr>
            <a:grpSpLocks/>
          </p:cNvGrpSpPr>
          <p:nvPr/>
        </p:nvGrpSpPr>
        <p:grpSpPr bwMode="auto">
          <a:xfrm>
            <a:off x="2056552" y="3201348"/>
            <a:ext cx="4572000" cy="571500"/>
            <a:chOff x="288" y="1920"/>
            <a:chExt cx="2880" cy="360"/>
          </a:xfrm>
        </p:grpSpPr>
        <p:sp>
          <p:nvSpPr>
            <p:cNvPr id="21" name="WordArt 18"/>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2</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sp>
          <p:nvSpPr>
            <p:cNvPr id="22" name="WordArt 19"/>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2</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grpSp>
      <p:grpSp>
        <p:nvGrpSpPr>
          <p:cNvPr id="23" name="Group 20"/>
          <p:cNvGrpSpPr>
            <a:grpSpLocks/>
          </p:cNvGrpSpPr>
          <p:nvPr/>
        </p:nvGrpSpPr>
        <p:grpSpPr bwMode="auto">
          <a:xfrm>
            <a:off x="2056552" y="3201348"/>
            <a:ext cx="4572000" cy="571500"/>
            <a:chOff x="288" y="1920"/>
            <a:chExt cx="2880" cy="360"/>
          </a:xfrm>
        </p:grpSpPr>
        <p:sp>
          <p:nvSpPr>
            <p:cNvPr id="24" name="WordArt 21"/>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4</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sp>
          <p:nvSpPr>
            <p:cNvPr id="25" name="WordArt 22"/>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4</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grpSp>
      <p:grpSp>
        <p:nvGrpSpPr>
          <p:cNvPr id="26" name="Group 23"/>
          <p:cNvGrpSpPr>
            <a:grpSpLocks/>
          </p:cNvGrpSpPr>
          <p:nvPr/>
        </p:nvGrpSpPr>
        <p:grpSpPr bwMode="auto">
          <a:xfrm>
            <a:off x="2056552" y="3201348"/>
            <a:ext cx="4572000" cy="571500"/>
            <a:chOff x="288" y="1920"/>
            <a:chExt cx="2880" cy="360"/>
          </a:xfrm>
        </p:grpSpPr>
        <p:sp>
          <p:nvSpPr>
            <p:cNvPr id="27" name="WordArt 24"/>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3</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sp>
          <p:nvSpPr>
            <p:cNvPr id="28" name="WordArt 25"/>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3</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grpSp>
      <p:grpSp>
        <p:nvGrpSpPr>
          <p:cNvPr id="29" name="Group 26"/>
          <p:cNvGrpSpPr>
            <a:grpSpLocks/>
          </p:cNvGrpSpPr>
          <p:nvPr/>
        </p:nvGrpSpPr>
        <p:grpSpPr bwMode="auto">
          <a:xfrm>
            <a:off x="2056552" y="3201348"/>
            <a:ext cx="4572000" cy="571500"/>
            <a:chOff x="288" y="1920"/>
            <a:chExt cx="2880" cy="360"/>
          </a:xfrm>
        </p:grpSpPr>
        <p:sp>
          <p:nvSpPr>
            <p:cNvPr id="30" name="WordArt 27"/>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5</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sp>
          <p:nvSpPr>
            <p:cNvPr id="31" name="WordArt 28"/>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5</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grpSp>
      <p:grpSp>
        <p:nvGrpSpPr>
          <p:cNvPr id="32" name="Group 29"/>
          <p:cNvGrpSpPr>
            <a:grpSpLocks/>
          </p:cNvGrpSpPr>
          <p:nvPr/>
        </p:nvGrpSpPr>
        <p:grpSpPr bwMode="auto">
          <a:xfrm>
            <a:off x="2056552" y="3201348"/>
            <a:ext cx="4572000" cy="571500"/>
            <a:chOff x="288" y="1920"/>
            <a:chExt cx="2880" cy="360"/>
          </a:xfrm>
        </p:grpSpPr>
        <p:sp>
          <p:nvSpPr>
            <p:cNvPr id="33" name="WordArt 30"/>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6</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sp>
          <p:nvSpPr>
            <p:cNvPr id="34" name="WordArt 31"/>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6</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grpSp>
      <p:grpSp>
        <p:nvGrpSpPr>
          <p:cNvPr id="35" name="Group 32"/>
          <p:cNvGrpSpPr>
            <a:grpSpLocks/>
          </p:cNvGrpSpPr>
          <p:nvPr/>
        </p:nvGrpSpPr>
        <p:grpSpPr bwMode="auto">
          <a:xfrm>
            <a:off x="2056552" y="3201348"/>
            <a:ext cx="4572000" cy="571500"/>
            <a:chOff x="288" y="1920"/>
            <a:chExt cx="2880" cy="360"/>
          </a:xfrm>
        </p:grpSpPr>
        <p:sp>
          <p:nvSpPr>
            <p:cNvPr id="36" name="WordArt 33"/>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7</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sp>
          <p:nvSpPr>
            <p:cNvPr id="37" name="WordArt 34"/>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7</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grpSp>
      <p:grpSp>
        <p:nvGrpSpPr>
          <p:cNvPr id="38" name="Group 35"/>
          <p:cNvGrpSpPr>
            <a:grpSpLocks/>
          </p:cNvGrpSpPr>
          <p:nvPr/>
        </p:nvGrpSpPr>
        <p:grpSpPr bwMode="auto">
          <a:xfrm>
            <a:off x="2056552" y="3201348"/>
            <a:ext cx="4572000" cy="571500"/>
            <a:chOff x="288" y="1920"/>
            <a:chExt cx="2880" cy="360"/>
          </a:xfrm>
        </p:grpSpPr>
        <p:sp>
          <p:nvSpPr>
            <p:cNvPr id="39" name="WordArt 36"/>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8</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sp>
          <p:nvSpPr>
            <p:cNvPr id="40" name="WordArt 37"/>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8</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grpSp>
      <p:grpSp>
        <p:nvGrpSpPr>
          <p:cNvPr id="41" name="Group 38"/>
          <p:cNvGrpSpPr>
            <a:grpSpLocks/>
          </p:cNvGrpSpPr>
          <p:nvPr/>
        </p:nvGrpSpPr>
        <p:grpSpPr bwMode="auto">
          <a:xfrm>
            <a:off x="2056552" y="3201348"/>
            <a:ext cx="4572000" cy="571500"/>
            <a:chOff x="288" y="1920"/>
            <a:chExt cx="2880" cy="360"/>
          </a:xfrm>
        </p:grpSpPr>
        <p:sp>
          <p:nvSpPr>
            <p:cNvPr id="42" name="WordArt 39"/>
            <p:cNvSpPr>
              <a:spLocks noChangeArrowheads="1" noChangeShapeType="1" noTextEdit="1"/>
            </p:cNvSpPr>
            <p:nvPr/>
          </p:nvSpPr>
          <p:spPr bwMode="auto">
            <a:xfrm>
              <a:off x="288" y="1920"/>
              <a:ext cx="144" cy="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9</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sp>
          <p:nvSpPr>
            <p:cNvPr id="43" name="WordArt 40"/>
            <p:cNvSpPr>
              <a:spLocks noChangeArrowheads="1" noChangeShapeType="1" noTextEdit="1"/>
            </p:cNvSpPr>
            <p:nvPr/>
          </p:nvSpPr>
          <p:spPr bwMode="auto">
            <a:xfrm>
              <a:off x="3120" y="2184"/>
              <a:ext cx="48" cy="9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9</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grpSp>
      <p:sp>
        <p:nvSpPr>
          <p:cNvPr id="44" name="WordArt 41"/>
          <p:cNvSpPr>
            <a:spLocks noChangeArrowheads="1" noChangeShapeType="1" noTextEdit="1"/>
          </p:cNvSpPr>
          <p:nvPr/>
        </p:nvSpPr>
        <p:spPr bwMode="auto">
          <a:xfrm>
            <a:off x="2058139" y="3212461"/>
            <a:ext cx="2286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lIns="91439" tIns="45719" rIns="91439" bIns="45719" numCol="1" fromWordArt="1">
            <a:prstTxWarp prst="textPlain">
              <a:avLst>
                <a:gd name="adj" fmla="val 50000"/>
              </a:avLst>
            </a:prstTxWarp>
          </a:bodyP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rPr>
              <a:t>10</a:t>
            </a:r>
            <a:endParaRPr kumimoji="0" lang="zh-CN" altLang="en-US" sz="3586" b="0" i="0" u="none" strike="noStrike" kern="10" cap="none" spc="0" normalizeH="0" baseline="0" noProof="0">
              <a:ln>
                <a:noFill/>
              </a:ln>
              <a:solidFill>
                <a:srgbClr val="336699"/>
              </a:solidFill>
              <a:effectLst>
                <a:outerShdw dist="45791" dir="2021404" algn="ctr" rotWithShape="0">
                  <a:srgbClr val="B2B2B2">
                    <a:alpha val="79999"/>
                  </a:srgbClr>
                </a:outerShdw>
              </a:effectLst>
              <a:uLnTx/>
              <a:uFillTx/>
              <a:latin typeface="宋体"/>
              <a:ea typeface="宋体"/>
              <a:cs typeface="+mn-cs"/>
            </a:endParaRPr>
          </a:p>
        </p:txBody>
      </p:sp>
      <p:grpSp>
        <p:nvGrpSpPr>
          <p:cNvPr id="45" name="Group 42"/>
          <p:cNvGrpSpPr>
            <a:grpSpLocks/>
          </p:cNvGrpSpPr>
          <p:nvPr/>
        </p:nvGrpSpPr>
        <p:grpSpPr bwMode="auto">
          <a:xfrm>
            <a:off x="2742352" y="1740848"/>
            <a:ext cx="1447800" cy="317500"/>
            <a:chOff x="3888" y="240"/>
            <a:chExt cx="816" cy="192"/>
          </a:xfrm>
        </p:grpSpPr>
        <p:sp>
          <p:nvSpPr>
            <p:cNvPr id="46" name="Oval 43"/>
            <p:cNvSpPr>
              <a:spLocks noChangeArrowheads="1"/>
            </p:cNvSpPr>
            <p:nvPr/>
          </p:nvSpPr>
          <p:spPr bwMode="auto">
            <a:xfrm>
              <a:off x="3888" y="240"/>
              <a:ext cx="192" cy="192"/>
            </a:xfrm>
            <a:prstGeom prst="ellipse">
              <a:avLst/>
            </a:prstGeom>
            <a:solidFill>
              <a:schemeClr val="accent1"/>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 name="Oval 44"/>
            <p:cNvSpPr>
              <a:spLocks noChangeArrowheads="1"/>
            </p:cNvSpPr>
            <p:nvPr/>
          </p:nvSpPr>
          <p:spPr bwMode="auto">
            <a:xfrm>
              <a:off x="4512" y="240"/>
              <a:ext cx="192" cy="192"/>
            </a:xfrm>
            <a:prstGeom prst="ellipse">
              <a:avLst/>
            </a:prstGeom>
            <a:solidFill>
              <a:schemeClr val="accent1"/>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8" name="Rectangle 45"/>
            <p:cNvSpPr>
              <a:spLocks noChangeArrowheads="1"/>
            </p:cNvSpPr>
            <p:nvPr/>
          </p:nvSpPr>
          <p:spPr bwMode="auto">
            <a:xfrm>
              <a:off x="3984" y="240"/>
              <a:ext cx="625" cy="192"/>
            </a:xfrm>
            <a:prstGeom prst="rect">
              <a:avLst/>
            </a:prstGeom>
            <a:solidFill>
              <a:schemeClr val="accent1"/>
            </a:solidFill>
            <a:ln w="9525">
              <a:noFill/>
              <a:miter lim="800000"/>
              <a:headEnd/>
              <a:tailEnd/>
            </a:ln>
            <a:effectLst/>
          </p:spPr>
          <p:txBody>
            <a:bodyPr wrap="none" anchor="ct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zh-CN" altLang="en-US" sz="1828"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pitchFamily="34" charset="0"/>
                  <a:ea typeface="楷体_GB2312" pitchFamily="49" charset="-122"/>
                  <a:cs typeface="+mn-cs"/>
                </a:rPr>
                <a:t>轮密钥异或</a:t>
              </a:r>
            </a:p>
          </p:txBody>
        </p:sp>
        <p:cxnSp>
          <p:nvCxnSpPr>
            <p:cNvPr id="49" name="AutoShape 46"/>
            <p:cNvCxnSpPr>
              <a:cxnSpLocks noChangeShapeType="1"/>
              <a:stCxn id="46" idx="0"/>
              <a:endCxn id="47"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0" name="AutoShape 47"/>
            <p:cNvCxnSpPr>
              <a:cxnSpLocks noChangeShapeType="1"/>
              <a:stCxn id="46" idx="4"/>
              <a:endCxn id="47"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51" name="Group 48"/>
          <p:cNvGrpSpPr>
            <a:grpSpLocks/>
          </p:cNvGrpSpPr>
          <p:nvPr/>
        </p:nvGrpSpPr>
        <p:grpSpPr bwMode="auto">
          <a:xfrm>
            <a:off x="2742352" y="2756848"/>
            <a:ext cx="1447800" cy="317500"/>
            <a:chOff x="3888" y="240"/>
            <a:chExt cx="816" cy="192"/>
          </a:xfrm>
        </p:grpSpPr>
        <p:sp>
          <p:nvSpPr>
            <p:cNvPr id="52" name="Oval 49"/>
            <p:cNvSpPr>
              <a:spLocks noChangeArrowheads="1"/>
            </p:cNvSpPr>
            <p:nvPr/>
          </p:nvSpPr>
          <p:spPr bwMode="auto">
            <a:xfrm>
              <a:off x="3888" y="240"/>
              <a:ext cx="192" cy="192"/>
            </a:xfrm>
            <a:prstGeom prst="ellipse">
              <a:avLst/>
            </a:prstGeom>
            <a:solidFill>
              <a:srgbClr val="00FF00"/>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3" name="Oval 50"/>
            <p:cNvSpPr>
              <a:spLocks noChangeArrowheads="1"/>
            </p:cNvSpPr>
            <p:nvPr/>
          </p:nvSpPr>
          <p:spPr bwMode="auto">
            <a:xfrm>
              <a:off x="4512" y="240"/>
              <a:ext cx="192" cy="192"/>
            </a:xfrm>
            <a:prstGeom prst="ellipse">
              <a:avLst/>
            </a:prstGeom>
            <a:solidFill>
              <a:srgbClr val="00FF00"/>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4" name="Rectangle 51"/>
            <p:cNvSpPr>
              <a:spLocks noChangeArrowheads="1"/>
            </p:cNvSpPr>
            <p:nvPr/>
          </p:nvSpPr>
          <p:spPr bwMode="auto">
            <a:xfrm>
              <a:off x="3984" y="240"/>
              <a:ext cx="625" cy="192"/>
            </a:xfrm>
            <a:prstGeom prst="rect">
              <a:avLst/>
            </a:prstGeom>
            <a:solidFill>
              <a:srgbClr val="00FF00"/>
            </a:solidFill>
            <a:ln w="9525">
              <a:noFill/>
              <a:miter lim="800000"/>
              <a:headEnd/>
              <a:tailEnd/>
            </a:ln>
            <a:effectLst/>
          </p:spPr>
          <p:txBody>
            <a:bodyPr wrap="none" anchor="ct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zh-CN" altLang="en-US" sz="1828"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pitchFamily="34" charset="0"/>
                  <a:ea typeface="楷体_GB2312" pitchFamily="49" charset="-122"/>
                  <a:cs typeface="+mn-cs"/>
                </a:rPr>
                <a:t>字节替换</a:t>
              </a:r>
            </a:p>
          </p:txBody>
        </p:sp>
        <p:cxnSp>
          <p:nvCxnSpPr>
            <p:cNvPr id="55" name="AutoShape 52"/>
            <p:cNvCxnSpPr>
              <a:cxnSpLocks noChangeShapeType="1"/>
              <a:stCxn id="52" idx="0"/>
              <a:endCxn id="53"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 name="AutoShape 53"/>
            <p:cNvCxnSpPr>
              <a:cxnSpLocks noChangeShapeType="1"/>
              <a:stCxn id="52" idx="4"/>
              <a:endCxn id="53"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57" name="Group 54"/>
          <p:cNvGrpSpPr>
            <a:grpSpLocks/>
          </p:cNvGrpSpPr>
          <p:nvPr/>
        </p:nvGrpSpPr>
        <p:grpSpPr bwMode="auto">
          <a:xfrm>
            <a:off x="2742352" y="3188648"/>
            <a:ext cx="1447800" cy="317500"/>
            <a:chOff x="3888" y="240"/>
            <a:chExt cx="816" cy="192"/>
          </a:xfrm>
        </p:grpSpPr>
        <p:sp>
          <p:nvSpPr>
            <p:cNvPr id="58" name="Oval 55"/>
            <p:cNvSpPr>
              <a:spLocks noChangeArrowheads="1"/>
            </p:cNvSpPr>
            <p:nvPr/>
          </p:nvSpPr>
          <p:spPr bwMode="auto">
            <a:xfrm>
              <a:off x="3888" y="240"/>
              <a:ext cx="192" cy="192"/>
            </a:xfrm>
            <a:prstGeom prst="ellipse">
              <a:avLst/>
            </a:prstGeom>
            <a:solidFill>
              <a:srgbClr val="FF00FF"/>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9" name="Oval 56"/>
            <p:cNvSpPr>
              <a:spLocks noChangeArrowheads="1"/>
            </p:cNvSpPr>
            <p:nvPr/>
          </p:nvSpPr>
          <p:spPr bwMode="auto">
            <a:xfrm>
              <a:off x="4512" y="240"/>
              <a:ext cx="192" cy="192"/>
            </a:xfrm>
            <a:prstGeom prst="ellipse">
              <a:avLst/>
            </a:prstGeom>
            <a:solidFill>
              <a:srgbClr val="FF00FF"/>
            </a:solidFill>
            <a:ln w="9525" algn="ctr">
              <a:solidFill>
                <a:schemeClr val="tx1"/>
              </a:solidFill>
              <a:round/>
              <a:headEnd/>
              <a:tailEnd/>
            </a:ln>
          </p:spPr>
          <p:txBody>
            <a:bodyP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0" name="Rectangle 57"/>
            <p:cNvSpPr>
              <a:spLocks noChangeArrowheads="1"/>
            </p:cNvSpPr>
            <p:nvPr/>
          </p:nvSpPr>
          <p:spPr bwMode="auto">
            <a:xfrm>
              <a:off x="3984" y="240"/>
              <a:ext cx="625" cy="192"/>
            </a:xfrm>
            <a:prstGeom prst="rect">
              <a:avLst/>
            </a:prstGeom>
            <a:solidFill>
              <a:srgbClr val="FF00FF"/>
            </a:solidFill>
            <a:ln w="9525">
              <a:noFill/>
              <a:miter lim="800000"/>
              <a:headEnd/>
              <a:tailEnd/>
            </a:ln>
            <a:effectLst/>
          </p:spPr>
          <p:txBody>
            <a:bodyPr wrap="none" anchor="ct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zh-CN" altLang="en-US" sz="1828"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pitchFamily="34" charset="0"/>
                  <a:ea typeface="楷体_GB2312" pitchFamily="49" charset="-122"/>
                  <a:cs typeface="+mn-cs"/>
                </a:rPr>
                <a:t>行移位</a:t>
              </a:r>
            </a:p>
          </p:txBody>
        </p:sp>
        <p:cxnSp>
          <p:nvCxnSpPr>
            <p:cNvPr id="61" name="AutoShape 58"/>
            <p:cNvCxnSpPr>
              <a:cxnSpLocks noChangeShapeType="1"/>
              <a:stCxn id="58" idx="0"/>
              <a:endCxn id="59"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2" name="AutoShape 59"/>
            <p:cNvCxnSpPr>
              <a:cxnSpLocks noChangeShapeType="1"/>
              <a:stCxn id="58" idx="4"/>
              <a:endCxn id="59"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63" name="Group 60"/>
          <p:cNvGrpSpPr>
            <a:grpSpLocks/>
          </p:cNvGrpSpPr>
          <p:nvPr/>
        </p:nvGrpSpPr>
        <p:grpSpPr bwMode="auto">
          <a:xfrm>
            <a:off x="2742352" y="4039548"/>
            <a:ext cx="1447800" cy="317500"/>
            <a:chOff x="3888" y="240"/>
            <a:chExt cx="816" cy="192"/>
          </a:xfrm>
        </p:grpSpPr>
        <p:sp>
          <p:nvSpPr>
            <p:cNvPr id="64" name="Oval 61"/>
            <p:cNvSpPr>
              <a:spLocks noChangeArrowheads="1"/>
            </p:cNvSpPr>
            <p:nvPr/>
          </p:nvSpPr>
          <p:spPr bwMode="auto">
            <a:xfrm>
              <a:off x="3888" y="240"/>
              <a:ext cx="192" cy="192"/>
            </a:xfrm>
            <a:prstGeom prst="ellipse">
              <a:avLst/>
            </a:prstGeom>
            <a:solidFill>
              <a:schemeClr val="accent1"/>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5" name="Oval 62"/>
            <p:cNvSpPr>
              <a:spLocks noChangeArrowheads="1"/>
            </p:cNvSpPr>
            <p:nvPr/>
          </p:nvSpPr>
          <p:spPr bwMode="auto">
            <a:xfrm>
              <a:off x="4512" y="240"/>
              <a:ext cx="192" cy="192"/>
            </a:xfrm>
            <a:prstGeom prst="ellipse">
              <a:avLst/>
            </a:prstGeom>
            <a:solidFill>
              <a:schemeClr val="accent1"/>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6" name="Rectangle 63"/>
            <p:cNvSpPr>
              <a:spLocks noChangeArrowheads="1"/>
            </p:cNvSpPr>
            <p:nvPr/>
          </p:nvSpPr>
          <p:spPr bwMode="auto">
            <a:xfrm>
              <a:off x="3984" y="240"/>
              <a:ext cx="625" cy="192"/>
            </a:xfrm>
            <a:prstGeom prst="rect">
              <a:avLst/>
            </a:prstGeom>
            <a:solidFill>
              <a:schemeClr val="accent1"/>
            </a:solidFill>
            <a:ln w="9525">
              <a:noFill/>
              <a:miter lim="800000"/>
              <a:headEnd/>
              <a:tailEnd/>
            </a:ln>
            <a:effectLst/>
          </p:spPr>
          <p:txBody>
            <a:bodyPr wrap="none" anchor="ct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zh-CN" altLang="en-US" sz="1828"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pitchFamily="34" charset="0"/>
                  <a:ea typeface="楷体_GB2312" pitchFamily="49" charset="-122"/>
                  <a:cs typeface="+mn-cs"/>
                </a:rPr>
                <a:t>轮密钥异或</a:t>
              </a:r>
            </a:p>
          </p:txBody>
        </p:sp>
        <p:cxnSp>
          <p:nvCxnSpPr>
            <p:cNvPr id="67" name="AutoShape 64"/>
            <p:cNvCxnSpPr>
              <a:cxnSpLocks noChangeShapeType="1"/>
              <a:stCxn id="64" idx="0"/>
              <a:endCxn id="65"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 name="AutoShape 65"/>
            <p:cNvCxnSpPr>
              <a:cxnSpLocks noChangeShapeType="1"/>
              <a:stCxn id="64" idx="4"/>
              <a:endCxn id="65"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69" name="Group 66"/>
          <p:cNvGrpSpPr>
            <a:grpSpLocks/>
          </p:cNvGrpSpPr>
          <p:nvPr/>
        </p:nvGrpSpPr>
        <p:grpSpPr bwMode="auto">
          <a:xfrm>
            <a:off x="2742352" y="6020748"/>
            <a:ext cx="1447800" cy="317500"/>
            <a:chOff x="3888" y="240"/>
            <a:chExt cx="816" cy="192"/>
          </a:xfrm>
        </p:grpSpPr>
        <p:sp>
          <p:nvSpPr>
            <p:cNvPr id="70" name="Oval 67"/>
            <p:cNvSpPr>
              <a:spLocks noChangeArrowheads="1"/>
            </p:cNvSpPr>
            <p:nvPr/>
          </p:nvSpPr>
          <p:spPr bwMode="auto">
            <a:xfrm>
              <a:off x="3888" y="240"/>
              <a:ext cx="192" cy="192"/>
            </a:xfrm>
            <a:prstGeom prst="ellipse">
              <a:avLst/>
            </a:prstGeom>
            <a:solidFill>
              <a:schemeClr val="accent1"/>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1" name="Oval 68"/>
            <p:cNvSpPr>
              <a:spLocks noChangeArrowheads="1"/>
            </p:cNvSpPr>
            <p:nvPr/>
          </p:nvSpPr>
          <p:spPr bwMode="auto">
            <a:xfrm>
              <a:off x="4512" y="240"/>
              <a:ext cx="192" cy="192"/>
            </a:xfrm>
            <a:prstGeom prst="ellipse">
              <a:avLst/>
            </a:prstGeom>
            <a:solidFill>
              <a:schemeClr val="accent1"/>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2" name="Rectangle 69"/>
            <p:cNvSpPr>
              <a:spLocks noChangeArrowheads="1"/>
            </p:cNvSpPr>
            <p:nvPr/>
          </p:nvSpPr>
          <p:spPr bwMode="auto">
            <a:xfrm>
              <a:off x="3984" y="240"/>
              <a:ext cx="625" cy="192"/>
            </a:xfrm>
            <a:prstGeom prst="rect">
              <a:avLst/>
            </a:prstGeom>
            <a:solidFill>
              <a:schemeClr val="accent1"/>
            </a:solidFill>
            <a:ln w="9525">
              <a:noFill/>
              <a:miter lim="800000"/>
              <a:headEnd/>
              <a:tailEnd/>
            </a:ln>
            <a:effectLst/>
          </p:spPr>
          <p:txBody>
            <a:bodyPr wrap="none" anchor="ct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zh-CN" altLang="en-US" sz="1828"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pitchFamily="34" charset="0"/>
                  <a:ea typeface="楷体_GB2312" pitchFamily="49" charset="-122"/>
                  <a:cs typeface="+mn-cs"/>
                </a:rPr>
                <a:t>轮密钥异或</a:t>
              </a:r>
            </a:p>
          </p:txBody>
        </p:sp>
        <p:cxnSp>
          <p:nvCxnSpPr>
            <p:cNvPr id="73" name="AutoShape 70"/>
            <p:cNvCxnSpPr>
              <a:cxnSpLocks noChangeShapeType="1"/>
              <a:stCxn id="70" idx="0"/>
              <a:endCxn id="71"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4" name="AutoShape 71"/>
            <p:cNvCxnSpPr>
              <a:cxnSpLocks noChangeShapeType="1"/>
              <a:stCxn id="70" idx="4"/>
              <a:endCxn id="71"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75" name="Group 72"/>
          <p:cNvGrpSpPr>
            <a:grpSpLocks/>
          </p:cNvGrpSpPr>
          <p:nvPr/>
        </p:nvGrpSpPr>
        <p:grpSpPr bwMode="auto">
          <a:xfrm>
            <a:off x="2742352" y="3620448"/>
            <a:ext cx="1447800" cy="317500"/>
            <a:chOff x="3888" y="240"/>
            <a:chExt cx="816" cy="192"/>
          </a:xfrm>
        </p:grpSpPr>
        <p:sp>
          <p:nvSpPr>
            <p:cNvPr id="76" name="Oval 73"/>
            <p:cNvSpPr>
              <a:spLocks noChangeArrowheads="1"/>
            </p:cNvSpPr>
            <p:nvPr/>
          </p:nvSpPr>
          <p:spPr bwMode="auto">
            <a:xfrm>
              <a:off x="3888" y="240"/>
              <a:ext cx="192" cy="192"/>
            </a:xfrm>
            <a:prstGeom prst="ellipse">
              <a:avLst/>
            </a:prstGeom>
            <a:solidFill>
              <a:srgbClr val="FFFF00"/>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7" name="Oval 74"/>
            <p:cNvSpPr>
              <a:spLocks noChangeArrowheads="1"/>
            </p:cNvSpPr>
            <p:nvPr/>
          </p:nvSpPr>
          <p:spPr bwMode="auto">
            <a:xfrm>
              <a:off x="4512" y="240"/>
              <a:ext cx="192" cy="192"/>
            </a:xfrm>
            <a:prstGeom prst="ellipse">
              <a:avLst/>
            </a:prstGeom>
            <a:solidFill>
              <a:srgbClr val="FFFF00"/>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8" name="Rectangle 75"/>
            <p:cNvSpPr>
              <a:spLocks noChangeArrowheads="1"/>
            </p:cNvSpPr>
            <p:nvPr/>
          </p:nvSpPr>
          <p:spPr bwMode="auto">
            <a:xfrm>
              <a:off x="3984" y="240"/>
              <a:ext cx="625" cy="192"/>
            </a:xfrm>
            <a:prstGeom prst="rect">
              <a:avLst/>
            </a:prstGeom>
            <a:solidFill>
              <a:srgbClr val="FFFF00"/>
            </a:solidFill>
            <a:ln w="9525">
              <a:noFill/>
              <a:miter lim="800000"/>
              <a:headEnd/>
              <a:tailEnd/>
            </a:ln>
            <a:effectLst/>
          </p:spPr>
          <p:txBody>
            <a:bodyPr wrap="none" anchor="ct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zh-CN" altLang="en-US" sz="1828"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pitchFamily="34" charset="0"/>
                  <a:ea typeface="楷体_GB2312" pitchFamily="49" charset="-122"/>
                  <a:cs typeface="+mn-cs"/>
                </a:rPr>
                <a:t>列混淆</a:t>
              </a:r>
            </a:p>
          </p:txBody>
        </p:sp>
        <p:cxnSp>
          <p:nvCxnSpPr>
            <p:cNvPr id="79" name="AutoShape 76"/>
            <p:cNvCxnSpPr>
              <a:cxnSpLocks noChangeShapeType="1"/>
              <a:stCxn id="76" idx="0"/>
              <a:endCxn id="77"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 name="AutoShape 77"/>
            <p:cNvCxnSpPr>
              <a:cxnSpLocks noChangeShapeType="1"/>
              <a:stCxn id="76" idx="4"/>
              <a:endCxn id="77"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81" name="Group 78"/>
          <p:cNvGrpSpPr>
            <a:grpSpLocks/>
          </p:cNvGrpSpPr>
          <p:nvPr/>
        </p:nvGrpSpPr>
        <p:grpSpPr bwMode="auto">
          <a:xfrm>
            <a:off x="2742352" y="5182548"/>
            <a:ext cx="1447800" cy="317500"/>
            <a:chOff x="3888" y="240"/>
            <a:chExt cx="816" cy="192"/>
          </a:xfrm>
        </p:grpSpPr>
        <p:sp>
          <p:nvSpPr>
            <p:cNvPr id="82" name="Oval 79"/>
            <p:cNvSpPr>
              <a:spLocks noChangeArrowheads="1"/>
            </p:cNvSpPr>
            <p:nvPr/>
          </p:nvSpPr>
          <p:spPr bwMode="auto">
            <a:xfrm>
              <a:off x="3888" y="240"/>
              <a:ext cx="192" cy="192"/>
            </a:xfrm>
            <a:prstGeom prst="ellipse">
              <a:avLst/>
            </a:prstGeom>
            <a:solidFill>
              <a:srgbClr val="00FF00"/>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3" name="Oval 80"/>
            <p:cNvSpPr>
              <a:spLocks noChangeArrowheads="1"/>
            </p:cNvSpPr>
            <p:nvPr/>
          </p:nvSpPr>
          <p:spPr bwMode="auto">
            <a:xfrm>
              <a:off x="4512" y="240"/>
              <a:ext cx="192" cy="192"/>
            </a:xfrm>
            <a:prstGeom prst="ellipse">
              <a:avLst/>
            </a:prstGeom>
            <a:solidFill>
              <a:srgbClr val="00FF00"/>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4" name="Rectangle 81"/>
            <p:cNvSpPr>
              <a:spLocks noChangeArrowheads="1"/>
            </p:cNvSpPr>
            <p:nvPr/>
          </p:nvSpPr>
          <p:spPr bwMode="auto">
            <a:xfrm>
              <a:off x="3984" y="240"/>
              <a:ext cx="625" cy="192"/>
            </a:xfrm>
            <a:prstGeom prst="rect">
              <a:avLst/>
            </a:prstGeom>
            <a:solidFill>
              <a:srgbClr val="00FF00"/>
            </a:solidFill>
            <a:ln w="9525">
              <a:noFill/>
              <a:miter lim="800000"/>
              <a:headEnd/>
              <a:tailEnd/>
            </a:ln>
            <a:effectLst/>
          </p:spPr>
          <p:txBody>
            <a:bodyPr wrap="none" anchor="ct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zh-CN" altLang="en-US" sz="1828"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pitchFamily="34" charset="0"/>
                  <a:ea typeface="楷体_GB2312" pitchFamily="49" charset="-122"/>
                  <a:cs typeface="+mn-cs"/>
                </a:rPr>
                <a:t>字节替换</a:t>
              </a:r>
            </a:p>
          </p:txBody>
        </p:sp>
        <p:cxnSp>
          <p:nvCxnSpPr>
            <p:cNvPr id="85" name="AutoShape 82"/>
            <p:cNvCxnSpPr>
              <a:cxnSpLocks noChangeShapeType="1"/>
              <a:stCxn id="82" idx="0"/>
              <a:endCxn id="83"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 name="AutoShape 83"/>
            <p:cNvCxnSpPr>
              <a:cxnSpLocks noChangeShapeType="1"/>
              <a:stCxn id="82" idx="4"/>
              <a:endCxn id="83"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87" name="Group 84"/>
          <p:cNvGrpSpPr>
            <a:grpSpLocks/>
          </p:cNvGrpSpPr>
          <p:nvPr/>
        </p:nvGrpSpPr>
        <p:grpSpPr bwMode="auto">
          <a:xfrm>
            <a:off x="2742352" y="5614348"/>
            <a:ext cx="1447800" cy="317500"/>
            <a:chOff x="3888" y="240"/>
            <a:chExt cx="816" cy="192"/>
          </a:xfrm>
        </p:grpSpPr>
        <p:sp>
          <p:nvSpPr>
            <p:cNvPr id="88" name="Oval 85"/>
            <p:cNvSpPr>
              <a:spLocks noChangeArrowheads="1"/>
            </p:cNvSpPr>
            <p:nvPr/>
          </p:nvSpPr>
          <p:spPr bwMode="auto">
            <a:xfrm>
              <a:off x="3888" y="240"/>
              <a:ext cx="192" cy="192"/>
            </a:xfrm>
            <a:prstGeom prst="ellipse">
              <a:avLst/>
            </a:prstGeom>
            <a:solidFill>
              <a:srgbClr val="FF00FF"/>
            </a:solidFill>
            <a:ln w="9525">
              <a:solidFill>
                <a:schemeClr val="tx1"/>
              </a:solidFill>
              <a:round/>
              <a:headEnd/>
              <a:tailEnd/>
            </a:ln>
          </p:spPr>
          <p:txBody>
            <a:bodyPr wrap="none"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9" name="Oval 86"/>
            <p:cNvSpPr>
              <a:spLocks noChangeArrowheads="1"/>
            </p:cNvSpPr>
            <p:nvPr/>
          </p:nvSpPr>
          <p:spPr bwMode="auto">
            <a:xfrm>
              <a:off x="4512" y="240"/>
              <a:ext cx="192" cy="192"/>
            </a:xfrm>
            <a:prstGeom prst="ellipse">
              <a:avLst/>
            </a:prstGeom>
            <a:solidFill>
              <a:srgbClr val="FF00FF"/>
            </a:solidFill>
            <a:ln w="9525" algn="ctr">
              <a:solidFill>
                <a:schemeClr val="tx1"/>
              </a:solidFill>
              <a:round/>
              <a:headEnd/>
              <a:tailEnd/>
            </a:ln>
          </p:spPr>
          <p:txBody>
            <a:bodyP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0" name="Rectangle 87"/>
            <p:cNvSpPr>
              <a:spLocks noChangeArrowheads="1"/>
            </p:cNvSpPr>
            <p:nvPr/>
          </p:nvSpPr>
          <p:spPr bwMode="auto">
            <a:xfrm>
              <a:off x="3984" y="240"/>
              <a:ext cx="625" cy="192"/>
            </a:xfrm>
            <a:prstGeom prst="rect">
              <a:avLst/>
            </a:prstGeom>
            <a:solidFill>
              <a:srgbClr val="FF00FF"/>
            </a:solidFill>
            <a:ln w="9525">
              <a:noFill/>
              <a:miter lim="800000"/>
              <a:headEnd/>
              <a:tailEnd/>
            </a:ln>
            <a:effectLst/>
          </p:spPr>
          <p:txBody>
            <a:bodyPr wrap="none" anchor="ct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zh-CN" altLang="en-US" sz="1828" b="1" i="0" u="none" strike="noStrike" kern="1200" cap="none" spc="0" normalizeH="0" baseline="0" noProof="0" dirty="0">
                  <a:ln>
                    <a:noFill/>
                  </a:ln>
                  <a:solidFill>
                    <a:prstClr val="black"/>
                  </a:solidFill>
                  <a:effectLst>
                    <a:outerShdw blurRad="38100" dist="38100" dir="2700000" algn="tl">
                      <a:srgbClr val="FFFFFF"/>
                    </a:outerShdw>
                  </a:effectLst>
                  <a:uLnTx/>
                  <a:uFillTx/>
                  <a:latin typeface="Arial" panose="020B0604020202020204" pitchFamily="34" charset="0"/>
                  <a:ea typeface="楷体_GB2312" pitchFamily="49" charset="-122"/>
                  <a:cs typeface="+mn-cs"/>
                </a:rPr>
                <a:t>行移位</a:t>
              </a:r>
            </a:p>
          </p:txBody>
        </p:sp>
        <p:cxnSp>
          <p:nvCxnSpPr>
            <p:cNvPr id="91" name="AutoShape 88"/>
            <p:cNvCxnSpPr>
              <a:cxnSpLocks noChangeShapeType="1"/>
              <a:stCxn id="88" idx="0"/>
              <a:endCxn id="89" idx="0"/>
            </p:cNvCxnSpPr>
            <p:nvPr/>
          </p:nvCxnSpPr>
          <p:spPr bwMode="auto">
            <a:xfrm>
              <a:off x="3984" y="240"/>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 name="AutoShape 89"/>
            <p:cNvCxnSpPr>
              <a:cxnSpLocks noChangeShapeType="1"/>
              <a:stCxn id="88" idx="4"/>
              <a:endCxn id="89" idx="4"/>
            </p:cNvCxnSpPr>
            <p:nvPr/>
          </p:nvCxnSpPr>
          <p:spPr bwMode="auto">
            <a:xfrm>
              <a:off x="3984" y="432"/>
              <a:ext cx="624"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93" name="Rectangle 90"/>
          <p:cNvSpPr>
            <a:spLocks noChangeArrowheads="1"/>
          </p:cNvSpPr>
          <p:nvPr/>
        </p:nvSpPr>
        <p:spPr bwMode="auto">
          <a:xfrm>
            <a:off x="2666152" y="1067749"/>
            <a:ext cx="5334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nchor="ctr"/>
          <a:lstStyle/>
          <a:p>
            <a:pPr marL="0" marR="0" lvl="0" indent="0" algn="l" defTabSz="642915" rtl="0" eaLnBrk="1" fontAlgn="base" latinLnBrk="0" hangingPunct="1">
              <a:lnSpc>
                <a:spcPct val="100000"/>
              </a:lnSpc>
              <a:spcBef>
                <a:spcPct val="0"/>
              </a:spcBef>
              <a:spcAft>
                <a:spcPct val="0"/>
              </a:spcAft>
              <a:buClrTx/>
              <a:buSzTx/>
              <a:buFontTx/>
              <a:buNone/>
              <a:tabLst/>
              <a:defRPr/>
            </a:pPr>
            <a:endParaRPr kumimoji="0" lang="zh-CN" altLang="en-US" sz="1828"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4" name="Rectangle 91"/>
          <p:cNvSpPr>
            <a:spLocks noChangeArrowheads="1"/>
          </p:cNvSpPr>
          <p:nvPr/>
        </p:nvSpPr>
        <p:spPr bwMode="auto">
          <a:xfrm>
            <a:off x="5714152" y="1296348"/>
            <a:ext cx="914400" cy="228600"/>
          </a:xfrm>
          <a:prstGeom prst="rect">
            <a:avLst/>
          </a:prstGeom>
          <a:solidFill>
            <a:schemeClr val="bg1"/>
          </a:solidFill>
          <a:ln w="9525">
            <a:noFill/>
            <a:miter lim="800000"/>
            <a:headEnd/>
            <a:tailEnd/>
          </a:ln>
          <a:effectLst/>
        </p:spPr>
        <p:txBody>
          <a:bodyPr wrap="none" lIns="91439" tIns="45719" rIns="91439" bIns="45719" anchor="ct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zh-CN" altLang="en-US" sz="1617" b="1" i="0" u="none" strike="noStrike" kern="1200" cap="none" spc="0" normalizeH="0" baseline="0" noProof="0" dirty="0">
                <a:ln>
                  <a:noFill/>
                </a:ln>
                <a:solidFill>
                  <a:prstClr val="black"/>
                </a:solidFill>
                <a:effectLst>
                  <a:outerShdw blurRad="38100" dist="38100" dir="2700000" algn="tl">
                    <a:srgbClr val="C0C0C0"/>
                  </a:outerShdw>
                </a:effectLst>
                <a:uLnTx/>
                <a:uFillTx/>
                <a:latin typeface="Arial" panose="020B0604020202020204" pitchFamily="34" charset="0"/>
                <a:ea typeface="楷体_GB2312" pitchFamily="49" charset="-122"/>
                <a:cs typeface="+mn-cs"/>
              </a:rPr>
              <a:t>轮密钥</a:t>
            </a:r>
          </a:p>
        </p:txBody>
      </p:sp>
      <p:sp>
        <p:nvSpPr>
          <p:cNvPr id="95" name="Rectangle 92"/>
          <p:cNvSpPr>
            <a:spLocks noChangeArrowheads="1"/>
          </p:cNvSpPr>
          <p:nvPr/>
        </p:nvSpPr>
        <p:spPr bwMode="auto">
          <a:xfrm>
            <a:off x="5637953" y="3582348"/>
            <a:ext cx="838200" cy="228600"/>
          </a:xfrm>
          <a:prstGeom prst="rect">
            <a:avLst/>
          </a:prstGeom>
          <a:solidFill>
            <a:schemeClr val="bg1"/>
          </a:solidFill>
          <a:ln w="9525">
            <a:noFill/>
            <a:miter lim="800000"/>
            <a:headEnd/>
            <a:tailEnd/>
          </a:ln>
          <a:effectLst/>
        </p:spPr>
        <p:txBody>
          <a:bodyPr wrap="none" lIns="91439" tIns="45719" rIns="91439" bIns="45719" anchor="ct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1617" b="1" i="0" u="none" strike="noStrike" kern="1200" cap="none" spc="0" normalizeH="0" baseline="0" noProof="0" dirty="0">
                <a:ln>
                  <a:noFill/>
                </a:ln>
                <a:solidFill>
                  <a:prstClr val="black"/>
                </a:solidFill>
                <a:effectLst>
                  <a:outerShdw blurRad="38100" dist="38100" dir="2700000" algn="tl">
                    <a:srgbClr val="C0C0C0"/>
                  </a:outerShdw>
                </a:effectLst>
                <a:uLnTx/>
                <a:uFillTx/>
                <a:latin typeface="Arial" panose="020B0604020202020204" pitchFamily="34" charset="0"/>
                <a:ea typeface="楷体_GB2312" pitchFamily="49" charset="-122"/>
                <a:cs typeface="+mn-cs"/>
              </a:rPr>
              <a:t>    </a:t>
            </a:r>
            <a:r>
              <a:rPr kumimoji="0" lang="zh-CN" altLang="en-US" sz="1617" b="1" i="0" u="none" strike="noStrike" kern="1200" cap="none" spc="0" normalizeH="0" baseline="0" noProof="0" dirty="0">
                <a:ln>
                  <a:noFill/>
                </a:ln>
                <a:solidFill>
                  <a:prstClr val="black"/>
                </a:solidFill>
                <a:effectLst>
                  <a:outerShdw blurRad="38100" dist="38100" dir="2700000" algn="tl">
                    <a:srgbClr val="C0C0C0"/>
                  </a:outerShdw>
                </a:effectLst>
                <a:uLnTx/>
                <a:uFillTx/>
                <a:latin typeface="Arial" panose="020B0604020202020204" pitchFamily="34" charset="0"/>
                <a:ea typeface="楷体_GB2312" pitchFamily="49" charset="-122"/>
                <a:cs typeface="+mn-cs"/>
              </a:rPr>
              <a:t>轮密钥</a:t>
            </a:r>
          </a:p>
        </p:txBody>
      </p:sp>
      <p:sp>
        <p:nvSpPr>
          <p:cNvPr id="96" name="Rectangle 93"/>
          <p:cNvSpPr>
            <a:spLocks noChangeArrowheads="1"/>
          </p:cNvSpPr>
          <p:nvPr/>
        </p:nvSpPr>
        <p:spPr bwMode="auto">
          <a:xfrm>
            <a:off x="5637953" y="5614348"/>
            <a:ext cx="838200" cy="228600"/>
          </a:xfrm>
          <a:prstGeom prst="rect">
            <a:avLst/>
          </a:prstGeom>
          <a:solidFill>
            <a:schemeClr val="bg1"/>
          </a:solidFill>
          <a:ln w="9525">
            <a:noFill/>
            <a:miter lim="800000"/>
            <a:headEnd/>
            <a:tailEnd/>
          </a:ln>
          <a:effectLst/>
        </p:spPr>
        <p:txBody>
          <a:bodyPr wrap="none" lIns="91439" tIns="45719" rIns="91439" bIns="45719" anchor="ctr"/>
          <a:lstStyle/>
          <a:p>
            <a:pPr marL="0" marR="0" lvl="0" indent="0" algn="ctr" defTabSz="642915" rtl="0" eaLnBrk="1" fontAlgn="base" latinLnBrk="0" hangingPunct="1">
              <a:lnSpc>
                <a:spcPct val="100000"/>
              </a:lnSpc>
              <a:spcBef>
                <a:spcPct val="0"/>
              </a:spcBef>
              <a:spcAft>
                <a:spcPct val="0"/>
              </a:spcAft>
              <a:buClrTx/>
              <a:buSzTx/>
              <a:buFontTx/>
              <a:buNone/>
              <a:tabLst/>
              <a:defRPr/>
            </a:pPr>
            <a:r>
              <a:rPr kumimoji="0" lang="en-US" altLang="zh-CN" sz="1617" b="0" i="0" u="none" strike="noStrike" kern="1200" cap="none" spc="0" normalizeH="0" baseline="0" noProof="0" dirty="0">
                <a:ln>
                  <a:noFill/>
                </a:ln>
                <a:solidFill>
                  <a:prstClr val="black"/>
                </a:solidFill>
                <a:effectLst>
                  <a:outerShdw blurRad="38100" dist="38100" dir="2700000" algn="tl">
                    <a:srgbClr val="C0C0C0"/>
                  </a:outerShdw>
                </a:effectLst>
                <a:uLnTx/>
                <a:uFillTx/>
                <a:latin typeface="Arial" panose="020B0604020202020204" pitchFamily="34" charset="0"/>
                <a:ea typeface="楷体_GB2312" pitchFamily="49" charset="-122"/>
                <a:cs typeface="+mn-cs"/>
              </a:rPr>
              <a:t>    </a:t>
            </a:r>
            <a:r>
              <a:rPr kumimoji="0" lang="zh-CN" altLang="en-US" sz="1617" b="1" i="0" u="none" strike="noStrike" kern="1200" cap="none" spc="0" normalizeH="0" baseline="0" noProof="0" dirty="0">
                <a:ln>
                  <a:noFill/>
                </a:ln>
                <a:solidFill>
                  <a:prstClr val="black"/>
                </a:solidFill>
                <a:effectLst>
                  <a:outerShdw blurRad="38100" dist="38100" dir="2700000" algn="tl">
                    <a:srgbClr val="C0C0C0"/>
                  </a:outerShdw>
                </a:effectLst>
                <a:uLnTx/>
                <a:uFillTx/>
                <a:latin typeface="Arial" panose="020B0604020202020204" pitchFamily="34" charset="0"/>
                <a:ea typeface="楷体_GB2312" pitchFamily="49" charset="-122"/>
                <a:cs typeface="+mn-cs"/>
              </a:rPr>
              <a:t>轮密钥</a:t>
            </a:r>
          </a:p>
        </p:txBody>
      </p:sp>
      <p:sp>
        <p:nvSpPr>
          <p:cNvPr id="97" name="Text Box 94"/>
          <p:cNvSpPr txBox="1">
            <a:spLocks noChangeArrowheads="1"/>
          </p:cNvSpPr>
          <p:nvPr/>
        </p:nvSpPr>
        <p:spPr bwMode="auto">
          <a:xfrm>
            <a:off x="2056552" y="1143949"/>
            <a:ext cx="533400" cy="65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marL="0" marR="0" lvl="0" indent="0" algn="l" defTabSz="642915" rtl="0" eaLnBrk="1" fontAlgn="base" latinLnBrk="0" hangingPunct="1">
              <a:lnSpc>
                <a:spcPct val="100000"/>
              </a:lnSpc>
              <a:spcBef>
                <a:spcPct val="50000"/>
              </a:spcBef>
              <a:spcAft>
                <a:spcPct val="0"/>
              </a:spcAft>
              <a:buClrTx/>
              <a:buSzTx/>
              <a:buFontTx/>
              <a:buNone/>
              <a:tabLst/>
              <a:defRPr/>
            </a:pPr>
            <a:r>
              <a:rPr kumimoji="0" lang="zh-CN" altLang="en-US" sz="1828" b="1" i="0" u="none" strike="noStrike" kern="1200" cap="none" spc="0" normalizeH="0" baseline="0" noProof="0" dirty="0">
                <a:ln>
                  <a:noFill/>
                </a:ln>
                <a:solidFill>
                  <a:srgbClr val="FF0000"/>
                </a:solidFill>
                <a:effectLst/>
                <a:uLnTx/>
                <a:uFillTx/>
                <a:latin typeface="Arial" charset="0"/>
                <a:ea typeface="宋体" charset="-122"/>
                <a:cs typeface="+mn-cs"/>
              </a:rPr>
              <a:t>明文</a:t>
            </a:r>
          </a:p>
        </p:txBody>
      </p:sp>
      <p:sp>
        <p:nvSpPr>
          <p:cNvPr id="98" name="Text Box 95"/>
          <p:cNvSpPr txBox="1">
            <a:spLocks noChangeArrowheads="1"/>
          </p:cNvSpPr>
          <p:nvPr/>
        </p:nvSpPr>
        <p:spPr bwMode="auto">
          <a:xfrm>
            <a:off x="2056552" y="6020748"/>
            <a:ext cx="533400" cy="65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marL="0" marR="0" lvl="0" indent="0" algn="l" defTabSz="642915" rtl="0" eaLnBrk="1" fontAlgn="base" latinLnBrk="0" hangingPunct="1">
              <a:lnSpc>
                <a:spcPct val="100000"/>
              </a:lnSpc>
              <a:spcBef>
                <a:spcPct val="50000"/>
              </a:spcBef>
              <a:spcAft>
                <a:spcPct val="0"/>
              </a:spcAft>
              <a:buClrTx/>
              <a:buSzTx/>
              <a:buFontTx/>
              <a:buNone/>
              <a:tabLst/>
              <a:defRPr/>
            </a:pPr>
            <a:r>
              <a:rPr kumimoji="0" lang="zh-CN" altLang="en-US" sz="1828" b="1" i="0" u="none" strike="noStrike" kern="1200" cap="none" spc="0" normalizeH="0" baseline="0" noProof="0" dirty="0">
                <a:ln>
                  <a:noFill/>
                </a:ln>
                <a:solidFill>
                  <a:srgbClr val="FF0000"/>
                </a:solidFill>
                <a:effectLst/>
                <a:uLnTx/>
                <a:uFillTx/>
                <a:latin typeface="Arial" charset="0"/>
                <a:ea typeface="宋体" charset="-122"/>
                <a:cs typeface="+mn-cs"/>
              </a:rPr>
              <a:t>密文</a:t>
            </a:r>
          </a:p>
        </p:txBody>
      </p:sp>
      <p:sp>
        <p:nvSpPr>
          <p:cNvPr id="99" name="Text Box 96"/>
          <p:cNvSpPr txBox="1">
            <a:spLocks noChangeArrowheads="1"/>
          </p:cNvSpPr>
          <p:nvPr/>
        </p:nvSpPr>
        <p:spPr bwMode="auto">
          <a:xfrm>
            <a:off x="6476152" y="5619112"/>
            <a:ext cx="198772" cy="216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marL="0" marR="0" lvl="0" indent="0" algn="l" defTabSz="642915" rtl="0" eaLnBrk="1" fontAlgn="base" latinLnBrk="0" hangingPunct="1">
              <a:lnSpc>
                <a:spcPct val="100000"/>
              </a:lnSpc>
              <a:spcBef>
                <a:spcPct val="0"/>
              </a:spcBef>
              <a:spcAft>
                <a:spcPct val="0"/>
              </a:spcAft>
              <a:buClrTx/>
              <a:buSzTx/>
              <a:buFontTx/>
              <a:buNone/>
              <a:tabLst/>
              <a:defRPr/>
            </a:pPr>
            <a:r>
              <a:rPr kumimoji="0" lang="en-US" altLang="zh-CN" sz="1406" b="0" i="0" u="none" strike="noStrike" kern="1200" cap="none" spc="0" normalizeH="0" baseline="0" noProof="0">
                <a:ln>
                  <a:noFill/>
                </a:ln>
                <a:solidFill>
                  <a:srgbClr val="006699"/>
                </a:solidFill>
                <a:effectLst/>
                <a:uLnTx/>
                <a:uFillTx/>
                <a:latin typeface="Arial" charset="0"/>
                <a:ea typeface="黑体" pitchFamily="2" charset="-122"/>
                <a:cs typeface="+mn-cs"/>
              </a:rPr>
              <a:t>    </a:t>
            </a:r>
          </a:p>
        </p:txBody>
      </p:sp>
      <p:sp>
        <p:nvSpPr>
          <p:cNvPr id="100" name="Text Box 97"/>
          <p:cNvSpPr txBox="1">
            <a:spLocks noChangeArrowheads="1"/>
          </p:cNvSpPr>
          <p:nvPr/>
        </p:nvSpPr>
        <p:spPr bwMode="auto">
          <a:xfrm>
            <a:off x="6469802" y="5611174"/>
            <a:ext cx="201978" cy="216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marL="0" marR="0" lvl="0" indent="0" algn="l" defTabSz="642915" rtl="0" eaLnBrk="1" fontAlgn="base" latinLnBrk="0" hangingPunct="1">
              <a:lnSpc>
                <a:spcPct val="100000"/>
              </a:lnSpc>
              <a:spcBef>
                <a:spcPct val="0"/>
              </a:spcBef>
              <a:spcAft>
                <a:spcPct val="0"/>
              </a:spcAft>
              <a:buClrTx/>
              <a:buSzTx/>
              <a:buFontTx/>
              <a:buNone/>
              <a:tabLst/>
              <a:defRPr/>
            </a:pPr>
            <a:r>
              <a:rPr kumimoji="0" lang="en-US" altLang="zh-CN" sz="1406" b="0" i="0" u="none" strike="noStrike" kern="1200" cap="none" spc="0" normalizeH="0" baseline="0" noProof="0">
                <a:ln>
                  <a:noFill/>
                </a:ln>
                <a:solidFill>
                  <a:srgbClr val="006699"/>
                </a:solidFill>
                <a:effectLst/>
                <a:uLnTx/>
                <a:uFillTx/>
                <a:latin typeface="Arial" charset="0"/>
                <a:ea typeface="黑体" pitchFamily="2" charset="-122"/>
                <a:cs typeface="+mn-cs"/>
              </a:rPr>
              <a:t>10</a:t>
            </a:r>
          </a:p>
        </p:txBody>
      </p:sp>
      <p:sp>
        <p:nvSpPr>
          <p:cNvPr id="101" name="矩形 100"/>
          <p:cNvSpPr/>
          <p:nvPr/>
        </p:nvSpPr>
        <p:spPr>
          <a:xfrm>
            <a:off x="7909194" y="6437606"/>
            <a:ext cx="1949573" cy="297517"/>
          </a:xfrm>
          <a:prstGeom prst="rect">
            <a:avLst/>
          </a:prstGeom>
        </p:spPr>
        <p:txBody>
          <a:bodyPr wrap="none">
            <a:spAutoFit/>
          </a:bodyPr>
          <a:lstStyle/>
          <a:p>
            <a:pPr marL="0" marR="0" lvl="0" indent="266700" algn="ctr" defTabSz="914400" rtl="0" eaLnBrk="1" fontAlgn="auto" latinLnBrk="0" hangingPunct="1">
              <a:lnSpc>
                <a:spcPts val="1600"/>
              </a:lnSpc>
              <a:spcBef>
                <a:spcPts val="600"/>
              </a:spcBef>
              <a:spcAft>
                <a:spcPts val="60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AES</a:t>
            </a:r>
            <a:r>
              <a:rPr kumimoji="0" lang="zh-CN" altLang="en-US" sz="2000" b="0" i="0" u="none" strike="noStrike" kern="1200" cap="none" spc="0" normalizeH="0" baseline="0" noProof="0" dirty="0">
                <a:ln>
                  <a:noFill/>
                </a:ln>
                <a:solidFill>
                  <a:prstClr val="black"/>
                </a:solidFill>
                <a:effectLst/>
                <a:uLnTx/>
                <a:uFillTx/>
                <a:latin typeface="微软雅黑" pitchFamily="34" charset="-122"/>
                <a:ea typeface="微软雅黑" pitchFamily="34" charset="-122"/>
              </a:rPr>
              <a:t>加密流程</a:t>
            </a:r>
            <a:endParaRPr kumimoji="0" lang="zh-CN" altLang="zh-CN" sz="2000" b="0" i="0" u="none" strike="noStrike" kern="10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102" name="文本框 457">
            <a:extLst>
              <a:ext uri="{FF2B5EF4-FFF2-40B4-BE49-F238E27FC236}">
                <a16:creationId xmlns:a16="http://schemas.microsoft.com/office/drawing/2014/main" id="{89B8B989-941B-464F-B5C2-2BDC3491902A}"/>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2.22222E-6 L 0.00139 0.47963 L 0.12917 0.47963 L 0.12917 0.15555 L 1.11111E-6 0.15555 L -0.00139 0.15555 " pathEditMode="relative" rAng="0" ptsTypes="AAAAAA">
                                      <p:cBhvr>
                                        <p:cTn id="10" dur="500" fill="hold"/>
                                        <p:tgtEl>
                                          <p:spTgt spid="13"/>
                                        </p:tgtEl>
                                        <p:attrNameLst>
                                          <p:attrName>ppt_x</p:attrName>
                                          <p:attrName>ppt_y</p:attrName>
                                        </p:attrNameLst>
                                      </p:cBhvr>
                                      <p:rCtr x="6400" y="24000"/>
                                    </p:animMotion>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par>
                          <p:cTn id="13" fill="hold">
                            <p:stCondLst>
                              <p:cond delay="500"/>
                            </p:stCondLst>
                            <p:childTnLst>
                              <p:par>
                                <p:cTn id="14" presetID="0" presetClass="path" presetSubtype="0" repeatCount="7000" accel="50000" decel="50000" fill="hold" grpId="1" nodeType="afterEffect">
                                  <p:stCondLst>
                                    <p:cond delay="0"/>
                                  </p:stCondLst>
                                  <p:childTnLst>
                                    <p:animMotion origin="layout" path="M -0.00139 0.15555 L 0.00139 0.47778 L 0.12917 0.47407 L 0.12917 0.15185 L -0.00139 0.15555 Z " pathEditMode="relative" ptsTypes="AAAAA">
                                      <p:cBhvr>
                                        <p:cTn id="15" dur="500" fill="hold"/>
                                        <p:tgtEl>
                                          <p:spTgt spid="13"/>
                                        </p:tgtEl>
                                        <p:attrNameLst>
                                          <p:attrName>ppt_x</p:attrName>
                                          <p:attrName>ppt_y</p:attrName>
                                        </p:attrNameLst>
                                      </p:cBhvr>
                                    </p:animMotion>
                                  </p:childTnLst>
                                </p:cTn>
                              </p:par>
                              <p:par>
                                <p:cTn id="16" presetID="1"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xit" presetSubtype="0" fill="hold" nodeType="withEffect">
                                  <p:stCondLst>
                                    <p:cond delay="500"/>
                                  </p:stCondLst>
                                  <p:childTnLst>
                                    <p:set>
                                      <p:cBhvr>
                                        <p:cTn id="19" dur="1" fill="hold">
                                          <p:stCondLst>
                                            <p:cond delay="0"/>
                                          </p:stCondLst>
                                        </p:cTn>
                                        <p:tgtEl>
                                          <p:spTgt spid="20"/>
                                        </p:tgtEl>
                                        <p:attrNameLst>
                                          <p:attrName>style.visibility</p:attrName>
                                        </p:attrNameLst>
                                      </p:cBhvr>
                                      <p:to>
                                        <p:strVal val="hidden"/>
                                      </p:to>
                                    </p:set>
                                  </p:childTnLst>
                                </p:cTn>
                              </p:par>
                              <p:par>
                                <p:cTn id="20" presetID="1" presetClass="entr" presetSubtype="0" fill="hold" nodeType="with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xit" presetSubtype="0" fill="hold" nodeType="withEffect">
                                  <p:stCondLst>
                                    <p:cond delay="1000"/>
                                  </p:stCondLst>
                                  <p:childTnLst>
                                    <p:set>
                                      <p:cBhvr>
                                        <p:cTn id="23" dur="1" fill="hold">
                                          <p:stCondLst>
                                            <p:cond delay="0"/>
                                          </p:stCondLst>
                                        </p:cTn>
                                        <p:tgtEl>
                                          <p:spTgt spid="26"/>
                                        </p:tgtEl>
                                        <p:attrNameLst>
                                          <p:attrName>style.visibility</p:attrName>
                                        </p:attrNameLst>
                                      </p:cBhvr>
                                      <p:to>
                                        <p:strVal val="hidden"/>
                                      </p:to>
                                    </p:set>
                                  </p:childTnLst>
                                </p:cTn>
                              </p:par>
                              <p:par>
                                <p:cTn id="24" presetID="1" presetClass="entr" presetSubtype="0" fill="hold" nodeType="withEffect">
                                  <p:stCondLst>
                                    <p:cond delay="1000"/>
                                  </p:stCondLst>
                                  <p:childTnLst>
                                    <p:set>
                                      <p:cBhvr>
                                        <p:cTn id="25" dur="1" fill="hold">
                                          <p:stCondLst>
                                            <p:cond delay="0"/>
                                          </p:stCondLst>
                                        </p:cTn>
                                        <p:tgtEl>
                                          <p:spTgt spid="23"/>
                                        </p:tgtEl>
                                        <p:attrNameLst>
                                          <p:attrName>style.visibility</p:attrName>
                                        </p:attrNameLst>
                                      </p:cBhvr>
                                      <p:to>
                                        <p:strVal val="visible"/>
                                      </p:to>
                                    </p:set>
                                  </p:childTnLst>
                                </p:cTn>
                              </p:par>
                              <p:par>
                                <p:cTn id="26" presetID="1" presetClass="exit" presetSubtype="0" fill="hold" nodeType="withEffect">
                                  <p:stCondLst>
                                    <p:cond delay="1500"/>
                                  </p:stCondLst>
                                  <p:childTnLst>
                                    <p:set>
                                      <p:cBhvr>
                                        <p:cTn id="27" dur="1" fill="hold">
                                          <p:stCondLst>
                                            <p:cond delay="0"/>
                                          </p:stCondLst>
                                        </p:cTn>
                                        <p:tgtEl>
                                          <p:spTgt spid="23"/>
                                        </p:tgtEl>
                                        <p:attrNameLst>
                                          <p:attrName>style.visibility</p:attrName>
                                        </p:attrNameLst>
                                      </p:cBhvr>
                                      <p:to>
                                        <p:strVal val="hidden"/>
                                      </p:to>
                                    </p:set>
                                  </p:childTnLst>
                                  <p:subTnLst>
                                    <p:set>
                                      <p:cBhvr override="childStyle">
                                        <p:cTn dur="1" fill="hold" display="0" masterRel="sameClick" afterEffect="1">
                                          <p:stCondLst>
                                            <p:cond evt="end" delay="0">
                                              <p:tn val="26"/>
                                            </p:cond>
                                          </p:stCondLst>
                                        </p:cTn>
                                        <p:tgtEl>
                                          <p:spTgt spid="23"/>
                                        </p:tgtEl>
                                        <p:attrNameLst>
                                          <p:attrName>style.visibility</p:attrName>
                                        </p:attrNameLst>
                                      </p:cBhvr>
                                      <p:to>
                                        <p:strVal val="hidden"/>
                                      </p:to>
                                    </p:set>
                                  </p:subTnLst>
                                </p:cTn>
                              </p:par>
                              <p:par>
                                <p:cTn id="28" presetID="1" presetClass="entr" presetSubtype="0" fill="hold" nodeType="withEffect">
                                  <p:stCondLst>
                                    <p:cond delay="150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xit" presetSubtype="0" fill="hold" nodeType="withEffect">
                                  <p:stCondLst>
                                    <p:cond delay="2000"/>
                                  </p:stCondLst>
                                  <p:childTnLst>
                                    <p:set>
                                      <p:cBhvr>
                                        <p:cTn id="31" dur="1" fill="hold">
                                          <p:stCondLst>
                                            <p:cond delay="0"/>
                                          </p:stCondLst>
                                        </p:cTn>
                                        <p:tgtEl>
                                          <p:spTgt spid="29"/>
                                        </p:tgtEl>
                                        <p:attrNameLst>
                                          <p:attrName>style.visibility</p:attrName>
                                        </p:attrNameLst>
                                      </p:cBhvr>
                                      <p:to>
                                        <p:strVal val="hidden"/>
                                      </p:to>
                                    </p:set>
                                  </p:childTnLst>
                                  <p:subTnLst>
                                    <p:set>
                                      <p:cBhvr override="childStyle">
                                        <p:cTn dur="1" fill="hold" display="0" masterRel="sameClick" afterEffect="1">
                                          <p:stCondLst>
                                            <p:cond evt="end" delay="0">
                                              <p:tn val="30"/>
                                            </p:cond>
                                          </p:stCondLst>
                                        </p:cTn>
                                        <p:tgtEl>
                                          <p:spTgt spid="29"/>
                                        </p:tgtEl>
                                        <p:attrNameLst>
                                          <p:attrName>style.visibility</p:attrName>
                                        </p:attrNameLst>
                                      </p:cBhvr>
                                      <p:to>
                                        <p:strVal val="hidden"/>
                                      </p:to>
                                    </p:set>
                                  </p:subTnLst>
                                </p:cTn>
                              </p:par>
                              <p:par>
                                <p:cTn id="32" presetID="1" presetClass="entr" presetSubtype="0" fill="hold" nodeType="withEffect">
                                  <p:stCondLst>
                                    <p:cond delay="200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xit" presetSubtype="0" fill="hold" nodeType="withEffect">
                                  <p:stCondLst>
                                    <p:cond delay="2500"/>
                                  </p:stCondLst>
                                  <p:childTnLst>
                                    <p:set>
                                      <p:cBhvr>
                                        <p:cTn id="35" dur="1" fill="hold">
                                          <p:stCondLst>
                                            <p:cond delay="0"/>
                                          </p:stCondLst>
                                        </p:cTn>
                                        <p:tgtEl>
                                          <p:spTgt spid="32"/>
                                        </p:tgtEl>
                                        <p:attrNameLst>
                                          <p:attrName>style.visibility</p:attrName>
                                        </p:attrNameLst>
                                      </p:cBhvr>
                                      <p:to>
                                        <p:strVal val="hidden"/>
                                      </p:to>
                                    </p:set>
                                  </p:childTnLst>
                                  <p:subTnLst>
                                    <p:set>
                                      <p:cBhvr override="childStyle">
                                        <p:cTn dur="1" fill="hold" display="0" masterRel="sameClick" afterEffect="1">
                                          <p:stCondLst>
                                            <p:cond evt="end" delay="0">
                                              <p:tn val="34"/>
                                            </p:cond>
                                          </p:stCondLst>
                                        </p:cTn>
                                        <p:tgtEl>
                                          <p:spTgt spid="32"/>
                                        </p:tgtEl>
                                        <p:attrNameLst>
                                          <p:attrName>style.visibility</p:attrName>
                                        </p:attrNameLst>
                                      </p:cBhvr>
                                      <p:to>
                                        <p:strVal val="hidden"/>
                                      </p:to>
                                    </p:set>
                                  </p:subTnLst>
                                </p:cTn>
                              </p:par>
                              <p:par>
                                <p:cTn id="36" presetID="1" presetClass="entr" presetSubtype="0" fill="hold" nodeType="withEffect">
                                  <p:stCondLst>
                                    <p:cond delay="250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xit" presetSubtype="0" fill="hold" nodeType="withEffect">
                                  <p:stCondLst>
                                    <p:cond delay="3000"/>
                                  </p:stCondLst>
                                  <p:childTnLst>
                                    <p:set>
                                      <p:cBhvr>
                                        <p:cTn id="39" dur="1" fill="hold">
                                          <p:stCondLst>
                                            <p:cond delay="0"/>
                                          </p:stCondLst>
                                        </p:cTn>
                                        <p:tgtEl>
                                          <p:spTgt spid="35"/>
                                        </p:tgtEl>
                                        <p:attrNameLst>
                                          <p:attrName>style.visibility</p:attrName>
                                        </p:attrNameLst>
                                      </p:cBhvr>
                                      <p:to>
                                        <p:strVal val="hidden"/>
                                      </p:to>
                                    </p:set>
                                  </p:childTnLst>
                                  <p:subTnLst>
                                    <p:set>
                                      <p:cBhvr override="childStyle">
                                        <p:cTn dur="1" fill="hold" display="0" masterRel="sameClick" afterEffect="1">
                                          <p:stCondLst>
                                            <p:cond evt="end" delay="0">
                                              <p:tn val="38"/>
                                            </p:cond>
                                          </p:stCondLst>
                                        </p:cTn>
                                        <p:tgtEl>
                                          <p:spTgt spid="35"/>
                                        </p:tgtEl>
                                        <p:attrNameLst>
                                          <p:attrName>style.visibility</p:attrName>
                                        </p:attrNameLst>
                                      </p:cBhvr>
                                      <p:to>
                                        <p:strVal val="hidden"/>
                                      </p:to>
                                    </p:set>
                                  </p:subTnLst>
                                </p:cTn>
                              </p:par>
                              <p:par>
                                <p:cTn id="40" presetID="1" presetClass="entr" presetSubtype="0" fill="hold" nodeType="withEffect">
                                  <p:stCondLst>
                                    <p:cond delay="3000"/>
                                  </p:stCondLst>
                                  <p:childTnLst>
                                    <p:set>
                                      <p:cBhvr>
                                        <p:cTn id="41" dur="1" fill="hold">
                                          <p:stCondLst>
                                            <p:cond delay="0"/>
                                          </p:stCondLst>
                                        </p:cTn>
                                        <p:tgtEl>
                                          <p:spTgt spid="38"/>
                                        </p:tgtEl>
                                        <p:attrNameLst>
                                          <p:attrName>style.visibility</p:attrName>
                                        </p:attrNameLst>
                                      </p:cBhvr>
                                      <p:to>
                                        <p:strVal val="visible"/>
                                      </p:to>
                                    </p:set>
                                  </p:childTnLst>
                                </p:cTn>
                              </p:par>
                            </p:childTnLst>
                          </p:cTn>
                        </p:par>
                        <p:par>
                          <p:cTn id="42" fill="hold">
                            <p:stCondLst>
                              <p:cond delay="4000"/>
                            </p:stCondLst>
                            <p:childTnLst>
                              <p:par>
                                <p:cTn id="43" presetID="0" presetClass="path" presetSubtype="0" accel="50000" decel="50000" fill="hold" grpId="2" nodeType="afterEffect">
                                  <p:stCondLst>
                                    <p:cond delay="0"/>
                                  </p:stCondLst>
                                  <p:childTnLst>
                                    <p:animMotion origin="layout" path="M -0.00139 0.15555 L -0.00139 0.47778 " pathEditMode="relative" rAng="0" ptsTypes="AA">
                                      <p:cBhvr>
                                        <p:cTn id="44" dur="1000" fill="hold"/>
                                        <p:tgtEl>
                                          <p:spTgt spid="13"/>
                                        </p:tgtEl>
                                        <p:attrNameLst>
                                          <p:attrName>ppt_x</p:attrName>
                                          <p:attrName>ppt_y</p:attrName>
                                        </p:attrNameLst>
                                      </p:cBhvr>
                                      <p:rCtr x="0" y="16100"/>
                                    </p:animMotion>
                                  </p:childTnLst>
                                </p:cTn>
                              </p:par>
                              <p:par>
                                <p:cTn id="45" presetID="1" presetClass="exit" presetSubtype="0" fill="hold" nodeType="withEffect">
                                  <p:stCondLst>
                                    <p:cond delay="500"/>
                                  </p:stCondLst>
                                  <p:childTnLst>
                                    <p:set>
                                      <p:cBhvr>
                                        <p:cTn id="46" dur="1" fill="hold">
                                          <p:stCondLst>
                                            <p:cond delay="0"/>
                                          </p:stCondLst>
                                        </p:cTn>
                                        <p:tgtEl>
                                          <p:spTgt spid="38"/>
                                        </p:tgtEl>
                                        <p:attrNameLst>
                                          <p:attrName>style.visibility</p:attrName>
                                        </p:attrNameLst>
                                      </p:cBhvr>
                                      <p:to>
                                        <p:strVal val="hidden"/>
                                      </p:to>
                                    </p:set>
                                  </p:childTnLst>
                                  <p:subTnLst>
                                    <p:set>
                                      <p:cBhvr override="childStyle">
                                        <p:cTn dur="1" fill="hold" display="0" masterRel="sameClick" afterEffect="1">
                                          <p:stCondLst>
                                            <p:cond evt="end" delay="0">
                                              <p:tn val="45"/>
                                            </p:cond>
                                          </p:stCondLst>
                                        </p:cTn>
                                        <p:tgtEl>
                                          <p:spTgt spid="38"/>
                                        </p:tgtEl>
                                        <p:attrNameLst>
                                          <p:attrName>style.visibility</p:attrName>
                                        </p:attrNameLst>
                                      </p:cBhvr>
                                      <p:to>
                                        <p:strVal val="hidden"/>
                                      </p:to>
                                    </p:set>
                                  </p:subTnLst>
                                </p:cTn>
                              </p:par>
                              <p:par>
                                <p:cTn id="47" presetID="1" presetClass="entr" presetSubtype="0" fill="hold" nodeType="withEffect">
                                  <p:stCondLst>
                                    <p:cond delay="50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xit" presetSubtype="0" fill="hold" nodeType="withEffect">
                                  <p:stCondLst>
                                    <p:cond delay="1000"/>
                                  </p:stCondLst>
                                  <p:childTnLst>
                                    <p:set>
                                      <p:cBhvr>
                                        <p:cTn id="50" dur="1" fill="hold">
                                          <p:stCondLst>
                                            <p:cond delay="0"/>
                                          </p:stCondLst>
                                        </p:cTn>
                                        <p:tgtEl>
                                          <p:spTgt spid="41"/>
                                        </p:tgtEl>
                                        <p:attrNameLst>
                                          <p:attrName>style.visibility</p:attrName>
                                        </p:attrNameLst>
                                      </p:cBhvr>
                                      <p:to>
                                        <p:strVal val="hidden"/>
                                      </p:to>
                                    </p:set>
                                  </p:childTnLst>
                                </p:cTn>
                              </p:par>
                            </p:childTnLst>
                          </p:cTn>
                        </p:par>
                        <p:par>
                          <p:cTn id="51" fill="hold">
                            <p:stCondLst>
                              <p:cond delay="5000"/>
                            </p:stCondLst>
                            <p:childTnLst>
                              <p:par>
                                <p:cTn id="52" presetID="0" presetClass="path" presetSubtype="0" accel="50000" decel="50000" fill="hold" grpId="3" nodeType="afterEffect">
                                  <p:stCondLst>
                                    <p:cond delay="0"/>
                                  </p:stCondLst>
                                  <p:childTnLst>
                                    <p:animMotion origin="layout" path="M -0.00139 0.47777 L 1.11111E-6 0.77037 " pathEditMode="relative" ptsTypes="AA">
                                      <p:cBhvr>
                                        <p:cTn id="53" dur="500" fill="hold"/>
                                        <p:tgtEl>
                                          <p:spTgt spid="13"/>
                                        </p:tgtEl>
                                        <p:attrNameLst>
                                          <p:attrName>ppt_x</p:attrName>
                                          <p:attrName>ppt_y</p:attrName>
                                        </p:attrNameLst>
                                      </p:cBhvr>
                                    </p:animMotion>
                                  </p:childTnLst>
                                </p:cTn>
                              </p:par>
                              <p:par>
                                <p:cTn id="54" presetID="3"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97"/>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44" grpId="0" animBg="1"/>
      <p:bldP spid="10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4.AES</a:t>
            </a:r>
            <a:endParaRPr lang="zh-CN" altLang="en-US" dirty="0"/>
          </a:p>
        </p:txBody>
      </p:sp>
      <p:sp>
        <p:nvSpPr>
          <p:cNvPr id="3" name="内容占位符 2"/>
          <p:cNvSpPr>
            <a:spLocks noGrp="1"/>
          </p:cNvSpPr>
          <p:nvPr>
            <p:ph idx="1"/>
          </p:nvPr>
        </p:nvSpPr>
        <p:spPr>
          <a:xfrm>
            <a:off x="838200" y="1510758"/>
            <a:ext cx="10694158" cy="4845592"/>
          </a:xfrm>
        </p:spPr>
        <p:txBody>
          <a:bodyPr>
            <a:normAutofit/>
          </a:bodyPr>
          <a:lstStyle/>
          <a:p>
            <a:r>
              <a:rPr lang="zh-CN" altLang="en-US" kern="100" dirty="0">
                <a:latin typeface="+mn-ea"/>
              </a:rPr>
              <a:t>应用场景不同</a:t>
            </a:r>
            <a:r>
              <a:rPr lang="en-US" altLang="zh-CN" kern="100" dirty="0" err="1">
                <a:latin typeface="+mn-ea"/>
              </a:rPr>
              <a:t>Rijndael</a:t>
            </a:r>
            <a:r>
              <a:rPr lang="zh-CN" altLang="en-US" kern="100" dirty="0">
                <a:latin typeface="+mn-ea"/>
              </a:rPr>
              <a:t>的密钥可以是</a:t>
            </a:r>
            <a:r>
              <a:rPr lang="en-US" altLang="zh-CN" kern="100" dirty="0">
                <a:latin typeface="+mn-ea"/>
              </a:rPr>
              <a:t>128bit,192bit,256bit</a:t>
            </a:r>
          </a:p>
          <a:p>
            <a:r>
              <a:rPr lang="zh-CN" altLang="en-US" kern="100" dirty="0">
                <a:latin typeface="+mn-ea"/>
              </a:rPr>
              <a:t>种子密钥通过一定的迭代算法生成扩展密钥，再进行</a:t>
            </a:r>
            <a:r>
              <a:rPr lang="en-US" altLang="zh-CN" kern="100" dirty="0">
                <a:latin typeface="+mn-ea"/>
              </a:rPr>
              <a:t>XOR</a:t>
            </a:r>
            <a:r>
              <a:rPr lang="zh-CN" altLang="en-US" kern="100" dirty="0">
                <a:latin typeface="+mn-ea"/>
              </a:rPr>
              <a:t>运算。</a:t>
            </a:r>
            <a:endParaRPr lang="en-US" altLang="zh-CN" kern="100" dirty="0">
              <a:latin typeface="+mn-ea"/>
            </a:endParaRPr>
          </a:p>
          <a:p>
            <a:r>
              <a:rPr lang="en-US" altLang="zh-CN" dirty="0">
                <a:solidFill>
                  <a:srgbClr val="FF0000"/>
                </a:solidFill>
              </a:rPr>
              <a:t>AES</a:t>
            </a:r>
            <a:r>
              <a:rPr lang="zh-CN" altLang="en-US" dirty="0">
                <a:solidFill>
                  <a:srgbClr val="FF0000"/>
                </a:solidFill>
              </a:rPr>
              <a:t>在当前网络空间是足够安全的，除非部署未达到标准，或者是运行模式不合理</a:t>
            </a:r>
            <a:endParaRPr lang="en-US" altLang="zh-CN" dirty="0">
              <a:solidFill>
                <a:srgbClr val="FF0000"/>
              </a:solidFill>
            </a:endParaRPr>
          </a:p>
          <a:p>
            <a:r>
              <a:rPr lang="zh-CN" altLang="en-US" dirty="0"/>
              <a:t>分组加密的运行模式有：</a:t>
            </a:r>
            <a:endParaRPr lang="en-US" altLang="zh-CN" dirty="0"/>
          </a:p>
          <a:p>
            <a:pPr lvl="1"/>
            <a:r>
              <a:rPr lang="en-US" altLang="zh-CN" dirty="0"/>
              <a:t>ECB  </a:t>
            </a:r>
            <a:r>
              <a:rPr lang="zh-CN" altLang="en-US" dirty="0"/>
              <a:t>电码本模式</a:t>
            </a:r>
            <a:endParaRPr lang="en-US" altLang="zh-CN" dirty="0"/>
          </a:p>
          <a:p>
            <a:pPr lvl="1"/>
            <a:r>
              <a:rPr lang="en-US" altLang="zh-CN" dirty="0"/>
              <a:t>CBC  </a:t>
            </a:r>
            <a:r>
              <a:rPr lang="zh-CN" altLang="en-US" dirty="0"/>
              <a:t>密码分组链接模式</a:t>
            </a:r>
            <a:endParaRPr lang="en-US" altLang="zh-CN" dirty="0"/>
          </a:p>
          <a:p>
            <a:pPr lvl="1"/>
            <a:r>
              <a:rPr lang="en-US" altLang="zh-CN" dirty="0"/>
              <a:t>CFB  </a:t>
            </a:r>
            <a:r>
              <a:rPr lang="zh-CN" altLang="en-US" dirty="0"/>
              <a:t>密码反馈模式</a:t>
            </a:r>
            <a:endParaRPr lang="en-US" altLang="zh-CN" dirty="0"/>
          </a:p>
          <a:p>
            <a:pPr lvl="1"/>
            <a:r>
              <a:rPr lang="en-US" altLang="zh-CN" dirty="0"/>
              <a:t>OFB  </a:t>
            </a:r>
            <a:r>
              <a:rPr lang="zh-CN" altLang="en-US" dirty="0"/>
              <a:t>输出反馈模式</a:t>
            </a:r>
            <a:endParaRPr lang="en-US" altLang="zh-CN" dirty="0"/>
          </a:p>
          <a:p>
            <a:pPr lvl="1"/>
            <a:r>
              <a:rPr lang="en-US" altLang="zh-CN" dirty="0"/>
              <a:t>CTR  </a:t>
            </a:r>
            <a:r>
              <a:rPr lang="zh-CN" altLang="en-US" dirty="0"/>
              <a:t>计数器模式</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8" name="文本框 457">
            <a:extLst>
              <a:ext uri="{FF2B5EF4-FFF2-40B4-BE49-F238E27FC236}">
                <a16:creationId xmlns:a16="http://schemas.microsoft.com/office/drawing/2014/main" id="{75BF2508-E08E-41AD-97BF-4159F5053CDC}"/>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对称密码存在的问题</a:t>
            </a:r>
          </a:p>
        </p:txBody>
      </p:sp>
      <p:sp>
        <p:nvSpPr>
          <p:cNvPr id="3" name="内容占位符 2"/>
          <p:cNvSpPr>
            <a:spLocks noGrp="1"/>
          </p:cNvSpPr>
          <p:nvPr>
            <p:ph idx="1"/>
          </p:nvPr>
        </p:nvSpPr>
        <p:spPr/>
        <p:txBody>
          <a:bodyPr/>
          <a:lstStyle/>
          <a:p>
            <a:r>
              <a:rPr lang="zh-CN" altLang="en-US" dirty="0"/>
              <a:t>加密能力与解密能力是捆绑在一起的</a:t>
            </a:r>
            <a:endParaRPr lang="en-US" altLang="zh-CN" dirty="0"/>
          </a:p>
          <a:p>
            <a:pPr lvl="1"/>
            <a:r>
              <a:rPr lang="zh-CN" altLang="en-US" dirty="0"/>
              <a:t>能加密即能解密，能解密也能加密</a:t>
            </a:r>
            <a:endParaRPr lang="en-US" altLang="zh-CN" dirty="0"/>
          </a:p>
          <a:p>
            <a:pPr lvl="1"/>
            <a:r>
              <a:rPr lang="zh-CN" altLang="en-US" dirty="0"/>
              <a:t>不能实现数字签名</a:t>
            </a:r>
          </a:p>
          <a:p>
            <a:r>
              <a:rPr lang="zh-CN" altLang="en-US" dirty="0"/>
              <a:t>密钥更换、传递和交换需要可靠信道，密钥分发困难</a:t>
            </a:r>
          </a:p>
          <a:p>
            <a:r>
              <a:rPr lang="zh-CN" altLang="en-US" dirty="0"/>
              <a:t>密钥管理困难</a:t>
            </a:r>
          </a:p>
          <a:p>
            <a:pPr lvl="1"/>
            <a:r>
              <a:rPr lang="zh-CN" altLang="en-US" dirty="0"/>
              <a:t>如有</a:t>
            </a:r>
            <a:r>
              <a:rPr lang="en-US" altLang="zh-CN" dirty="0"/>
              <a:t>N</a:t>
            </a:r>
            <a:r>
              <a:rPr lang="zh-CN" altLang="en-US" dirty="0"/>
              <a:t>用户，则需要</a:t>
            </a:r>
            <a:r>
              <a:rPr lang="en-US" altLang="zh-CN" dirty="0"/>
              <a:t>C=N(N-1)/2</a:t>
            </a:r>
            <a:r>
              <a:rPr lang="zh-CN" altLang="en-US" dirty="0"/>
              <a:t>个密钥，</a:t>
            </a:r>
            <a:r>
              <a:rPr lang="en-US" altLang="zh-CN" dirty="0"/>
              <a:t>N=1000</a:t>
            </a:r>
            <a:r>
              <a:rPr lang="zh-CN" altLang="en-US" dirty="0"/>
              <a:t>时，</a:t>
            </a:r>
            <a:r>
              <a:rPr lang="en-US" altLang="zh-CN" dirty="0"/>
              <a:t>C(1000,2)≈500000</a:t>
            </a:r>
          </a:p>
          <a:p>
            <a:r>
              <a:rPr lang="zh-CN" altLang="en-US" dirty="0">
                <a:solidFill>
                  <a:srgbClr val="7030A0"/>
                </a:solidFill>
              </a:rPr>
              <a:t>无法满足不相识的人之间通信的保密要求</a:t>
            </a:r>
          </a:p>
          <a:p>
            <a:pPr marL="685800" lvl="2">
              <a:buFont typeface="Wingdings" pitchFamily="2" charset="2"/>
              <a:buChar char="Ø"/>
            </a:pPr>
            <a:endParaRPr lang="en-US" altLang="zh-CN" dirty="0"/>
          </a:p>
          <a:p>
            <a:pPr marL="685800" lvl="2">
              <a:buFont typeface="Wingdings" pitchFamily="2" charset="2"/>
              <a:buChar char="Ø"/>
            </a:pPr>
            <a:endParaRPr lang="zh-CN" altLang="en-US" dirty="0"/>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457">
            <a:extLst>
              <a:ext uri="{FF2B5EF4-FFF2-40B4-BE49-F238E27FC236}">
                <a16:creationId xmlns:a16="http://schemas.microsoft.com/office/drawing/2014/main" id="{A9F608E0-658C-DA44-9C60-8192A9726CAF}"/>
              </a:ext>
            </a:extLst>
          </p:cNvPr>
          <p:cNvSpPr txBox="1"/>
          <p:nvPr/>
        </p:nvSpPr>
        <p:spPr>
          <a:xfrm>
            <a:off x="102036" y="6492874"/>
            <a:ext cx="2422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8.3.1 </a:t>
            </a:r>
            <a:r>
              <a:rPr kumimoji="0" lang="zh-CN" altLang="en-US" sz="16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密码学</a:t>
            </a:r>
            <a:endPar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非对称密码算法</a:t>
            </a:r>
          </a:p>
        </p:txBody>
      </p:sp>
      <p:sp>
        <p:nvSpPr>
          <p:cNvPr id="3" name="内容占位符 2"/>
          <p:cNvSpPr>
            <a:spLocks noGrp="1"/>
          </p:cNvSpPr>
          <p:nvPr>
            <p:ph idx="1"/>
          </p:nvPr>
        </p:nvSpPr>
        <p:spPr>
          <a:xfrm>
            <a:off x="838199" y="1510758"/>
            <a:ext cx="7435279" cy="4586694"/>
          </a:xfrm>
        </p:spPr>
        <p:txBody>
          <a:bodyPr>
            <a:normAutofit fontScale="92500" lnSpcReduction="10000"/>
          </a:bodyPr>
          <a:lstStyle/>
          <a:p>
            <a:r>
              <a:rPr lang="en-US" altLang="zh-CN" dirty="0"/>
              <a:t>1976</a:t>
            </a:r>
            <a:r>
              <a:rPr lang="zh-CN" altLang="en-US" dirty="0"/>
              <a:t>年</a:t>
            </a:r>
            <a:r>
              <a:rPr lang="en-US" altLang="zh-CN" dirty="0"/>
              <a:t>,</a:t>
            </a:r>
            <a:r>
              <a:rPr lang="en-US" dirty="0" err="1"/>
              <a:t>Diffie</a:t>
            </a:r>
            <a:r>
              <a:rPr lang="zh-CN" altLang="en-US" dirty="0"/>
              <a:t>和</a:t>
            </a:r>
            <a:r>
              <a:rPr lang="en-US" dirty="0"/>
              <a:t>Hellman:</a:t>
            </a:r>
            <a:r>
              <a:rPr lang="en-US" altLang="zh-CN" dirty="0"/>
              <a:t>《</a:t>
            </a:r>
            <a:r>
              <a:rPr lang="zh-CN" altLang="en-US" dirty="0"/>
              <a:t>密码学的新方向</a:t>
            </a:r>
            <a:r>
              <a:rPr lang="en-US" altLang="zh-CN" dirty="0"/>
              <a:t>》</a:t>
            </a:r>
          </a:p>
          <a:p>
            <a:r>
              <a:rPr lang="zh-CN" altLang="en-US" dirty="0"/>
              <a:t>公钥加密，私钥解密。数学工具在哪里呢？</a:t>
            </a:r>
            <a:r>
              <a:rPr lang="en-US" altLang="zh-CN" dirty="0">
                <a:solidFill>
                  <a:srgbClr val="7030A0"/>
                </a:solidFill>
              </a:rPr>
              <a:t>—</a:t>
            </a:r>
            <a:r>
              <a:rPr lang="zh-CN" altLang="en-US" dirty="0">
                <a:solidFill>
                  <a:srgbClr val="7030A0"/>
                </a:solidFill>
              </a:rPr>
              <a:t>本质上是寻找到陷门单向函数。</a:t>
            </a:r>
            <a:endParaRPr lang="en-US" altLang="zh-CN" dirty="0">
              <a:solidFill>
                <a:srgbClr val="7030A0"/>
              </a:solidFill>
            </a:endParaRPr>
          </a:p>
          <a:p>
            <a:r>
              <a:rPr lang="zh-CN" altLang="en-US" dirty="0"/>
              <a:t>两个方向：大素数因式分解；离散对数求解</a:t>
            </a:r>
            <a:endParaRPr lang="en-US" altLang="zh-CN" dirty="0"/>
          </a:p>
          <a:p>
            <a:pPr marL="914400" lvl="1" indent="-457200">
              <a:buFont typeface="+mj-lt"/>
              <a:buAutoNum type="arabicPeriod"/>
            </a:pPr>
            <a:r>
              <a:rPr lang="en-US" altLang="zh-CN" dirty="0"/>
              <a:t>RSA</a:t>
            </a:r>
            <a:endParaRPr lang="en-US" altLang="zh-CN" dirty="0">
              <a:solidFill>
                <a:srgbClr val="FF0000"/>
              </a:solidFill>
            </a:endParaRPr>
          </a:p>
          <a:p>
            <a:pPr marL="914400" lvl="1" indent="-457200">
              <a:buFont typeface="+mj-lt"/>
              <a:buAutoNum type="arabicPeriod"/>
            </a:pPr>
            <a:r>
              <a:rPr lang="zh-CN" altLang="en-US" dirty="0"/>
              <a:t>椭圆曲线密码</a:t>
            </a:r>
            <a:r>
              <a:rPr lang="en-US" altLang="zh-CN" dirty="0"/>
              <a:t>ECC</a:t>
            </a:r>
          </a:p>
          <a:p>
            <a:pPr marL="914400" lvl="1" indent="-457200">
              <a:buFont typeface="+mj-lt"/>
              <a:buAutoNum type="arabicPeriod"/>
            </a:pPr>
            <a:r>
              <a:rPr lang="en-US" altLang="zh-CN" dirty="0"/>
              <a:t>D-H</a:t>
            </a:r>
            <a:r>
              <a:rPr lang="zh-CN" altLang="en-US" dirty="0"/>
              <a:t>算法</a:t>
            </a:r>
            <a:endParaRPr lang="en-US" altLang="zh-CN" dirty="0"/>
          </a:p>
          <a:p>
            <a:r>
              <a:rPr lang="zh-CN" altLang="en-US" dirty="0"/>
              <a:t>对称</a:t>
            </a:r>
            <a:r>
              <a:rPr lang="en-US" altLang="zh-CN" dirty="0"/>
              <a:t>+</a:t>
            </a:r>
            <a:r>
              <a:rPr lang="zh-CN" altLang="en-US" dirty="0"/>
              <a:t>非对称</a:t>
            </a:r>
            <a:r>
              <a:rPr lang="en-US" altLang="zh-CN" dirty="0"/>
              <a:t>=</a:t>
            </a:r>
            <a:r>
              <a:rPr lang="zh-CN" altLang="en-US" dirty="0"/>
              <a:t>混合密码学</a:t>
            </a:r>
            <a:endParaRPr lang="en-US" altLang="zh-CN" dirty="0"/>
          </a:p>
          <a:p>
            <a:r>
              <a:rPr lang="zh-CN" altLang="en-US" dirty="0"/>
              <a:t>解决了密钥分发</a:t>
            </a:r>
            <a:r>
              <a:rPr lang="en-US" altLang="zh-CN" dirty="0"/>
              <a:t>/</a:t>
            </a:r>
            <a:r>
              <a:rPr lang="zh-CN" altLang="en-US" dirty="0"/>
              <a:t>密钥交换难题</a:t>
            </a:r>
            <a:endParaRPr lang="en-US" altLang="zh-CN" dirty="0"/>
          </a:p>
          <a:p>
            <a:r>
              <a:rPr lang="en-US" altLang="zh-CN" dirty="0">
                <a:solidFill>
                  <a:srgbClr val="7030A0"/>
                </a:solidFill>
              </a:rPr>
              <a:t>But,</a:t>
            </a:r>
            <a:r>
              <a:rPr lang="zh-CN" altLang="en-US" dirty="0">
                <a:solidFill>
                  <a:srgbClr val="7030A0"/>
                </a:solidFill>
              </a:rPr>
              <a:t>存在中间人伪装的攻击风险</a:t>
            </a:r>
            <a:endParaRPr lang="en-US" altLang="zh-CN" dirty="0">
              <a:solidFill>
                <a:srgbClr val="7030A0"/>
              </a:solidFill>
            </a:endParaRPr>
          </a:p>
          <a:p>
            <a:r>
              <a:rPr lang="zh-CN" altLang="en-US" sz="2400" dirty="0">
                <a:solidFill>
                  <a:srgbClr val="7030A0"/>
                </a:solidFill>
              </a:rPr>
              <a:t>解决方案：对带有数字签名的公钥进行认证</a:t>
            </a:r>
            <a:endParaRPr lang="en-US" altLang="zh-CN" sz="2400" dirty="0">
              <a:solidFill>
                <a:srgbClr val="7030A0"/>
              </a:solidFill>
            </a:endParaRPr>
          </a:p>
          <a:p>
            <a:pPr lvl="1"/>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6" name="内容占位符 5"/>
          <p:cNvPicPr>
            <a:picLocks noChangeAspect="1"/>
          </p:cNvPicPr>
          <p:nvPr/>
        </p:nvPicPr>
        <p:blipFill>
          <a:blip r:embed="rId3"/>
          <a:srcRect/>
          <a:stretch>
            <a:fillRect/>
          </a:stretch>
        </p:blipFill>
        <p:spPr>
          <a:xfrm>
            <a:off x="5766714" y="3132830"/>
            <a:ext cx="6316800" cy="2326274"/>
          </a:xfrm>
          <a:prstGeom prst="rect">
            <a:avLst/>
          </a:prstGeom>
        </p:spPr>
      </p:pic>
      <p:sp>
        <p:nvSpPr>
          <p:cNvPr id="7" name="矩形 6"/>
          <p:cNvSpPr/>
          <p:nvPr/>
        </p:nvSpPr>
        <p:spPr>
          <a:xfrm>
            <a:off x="8273478" y="5459104"/>
            <a:ext cx="1907894" cy="297517"/>
          </a:xfrm>
          <a:prstGeom prst="rect">
            <a:avLst/>
          </a:prstGeom>
        </p:spPr>
        <p:txBody>
          <a:bodyPr wrap="none">
            <a:spAutoFit/>
          </a:bodyPr>
          <a:lstStyle/>
          <a:p>
            <a:pPr marL="0" marR="0" lvl="0" indent="266700" algn="ctr" defTabSz="914400" rtl="0" eaLnBrk="1" fontAlgn="auto" latinLnBrk="0" hangingPunct="1">
              <a:lnSpc>
                <a:spcPts val="1600"/>
              </a:lnSpc>
              <a:spcBef>
                <a:spcPts val="600"/>
              </a:spcBef>
              <a:spcAft>
                <a:spcPts val="60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18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rPr>
              <a:t>公钥密码体制</a:t>
            </a:r>
            <a:endParaRPr kumimoji="0" lang="zh-CN" altLang="zh-CN" sz="24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pic>
        <p:nvPicPr>
          <p:cNvPr id="8" name="图片 7" descr="Ralph Merkle+Diffie +Hellman.jpg"/>
          <p:cNvPicPr>
            <a:picLocks noChangeAspect="1"/>
          </p:cNvPicPr>
          <p:nvPr/>
        </p:nvPicPr>
        <p:blipFill>
          <a:blip r:embed="rId4"/>
          <a:stretch>
            <a:fillRect/>
          </a:stretch>
        </p:blipFill>
        <p:spPr>
          <a:xfrm>
            <a:off x="8273478" y="1187826"/>
            <a:ext cx="3279156" cy="1945004"/>
          </a:xfrm>
          <a:prstGeom prst="rect">
            <a:avLst/>
          </a:prstGeom>
        </p:spPr>
      </p:pic>
      <p:sp>
        <p:nvSpPr>
          <p:cNvPr id="9" name="文本框 457">
            <a:extLst>
              <a:ext uri="{FF2B5EF4-FFF2-40B4-BE49-F238E27FC236}">
                <a16:creationId xmlns:a16="http://schemas.microsoft.com/office/drawing/2014/main" id="{4F4EF8BE-9352-4391-BF3B-A68C8F694A74}"/>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2" algn="l" rtl="0">
              <a:lnSpc>
                <a:spcPct val="90000"/>
              </a:lnSpc>
              <a:spcBef>
                <a:spcPct val="0"/>
              </a:spcBef>
            </a:pPr>
            <a:r>
              <a:rPr lang="en-US" altLang="zh-CN" sz="4000" dirty="0">
                <a:latin typeface="微软雅黑" pitchFamily="34" charset="-122"/>
                <a:ea typeface="微软雅黑" pitchFamily="34" charset="-122"/>
              </a:rPr>
              <a:t>1.RSA</a:t>
            </a:r>
            <a:r>
              <a:rPr lang="zh-CN" altLang="en-US" sz="4000" dirty="0">
                <a:latin typeface="微软雅黑" pitchFamily="34" charset="-122"/>
                <a:ea typeface="微软雅黑" pitchFamily="34" charset="-122"/>
              </a:rPr>
              <a:t>公钥密码体制</a:t>
            </a:r>
          </a:p>
        </p:txBody>
      </p:sp>
      <p:sp>
        <p:nvSpPr>
          <p:cNvPr id="3" name="内容占位符 2"/>
          <p:cNvSpPr>
            <a:spLocks noGrp="1"/>
          </p:cNvSpPr>
          <p:nvPr>
            <p:ph idx="1"/>
          </p:nvPr>
        </p:nvSpPr>
        <p:spPr>
          <a:xfrm>
            <a:off x="838200" y="1510758"/>
            <a:ext cx="6058256" cy="4845592"/>
          </a:xfrm>
        </p:spPr>
        <p:txBody>
          <a:bodyPr>
            <a:normAutofit lnSpcReduction="10000"/>
          </a:bodyPr>
          <a:lstStyle/>
          <a:p>
            <a:r>
              <a:rPr lang="en-US" altLang="zh-CN" sz="2400" dirty="0">
                <a:solidFill>
                  <a:srgbClr val="000000"/>
                </a:solidFill>
                <a:latin typeface="微软雅黑" pitchFamily="34" charset="-122"/>
                <a:ea typeface="微软雅黑" pitchFamily="34" charset="-122"/>
              </a:rPr>
              <a:t>RSA</a:t>
            </a:r>
            <a:r>
              <a:rPr lang="zh-CN" altLang="en-US" sz="2400" dirty="0">
                <a:solidFill>
                  <a:srgbClr val="000000"/>
                </a:solidFill>
                <a:latin typeface="微软雅黑" pitchFamily="34" charset="-122"/>
                <a:ea typeface="微软雅黑" pitchFamily="34" charset="-122"/>
              </a:rPr>
              <a:t>公钥算法涉及初等数论的</a:t>
            </a:r>
            <a:r>
              <a:rPr lang="en-US" altLang="zh-CN" sz="2400" dirty="0">
                <a:solidFill>
                  <a:srgbClr val="000000"/>
                </a:solidFill>
                <a:latin typeface="微软雅黑" pitchFamily="34" charset="-122"/>
                <a:ea typeface="微软雅黑" pitchFamily="34" charset="-122"/>
              </a:rPr>
              <a:t>Euler </a:t>
            </a:r>
            <a:r>
              <a:rPr lang="zh-CN" altLang="en-US" sz="2400" dirty="0">
                <a:solidFill>
                  <a:srgbClr val="000000"/>
                </a:solidFill>
                <a:latin typeface="微软雅黑" pitchFamily="34" charset="-122"/>
                <a:ea typeface="微软雅黑" pitchFamily="34" charset="-122"/>
              </a:rPr>
              <a:t>定理，建立在大整数的因子分解困难性之上。是目前应用最广泛的公钥密码算法。</a:t>
            </a:r>
            <a:endParaRPr lang="en-US" altLang="zh-CN" sz="2400" dirty="0">
              <a:solidFill>
                <a:srgbClr val="000000"/>
              </a:solidFill>
              <a:latin typeface="微软雅黑" pitchFamily="34" charset="-122"/>
              <a:ea typeface="微软雅黑" pitchFamily="34" charset="-122"/>
            </a:endParaRPr>
          </a:p>
          <a:p>
            <a:pPr>
              <a:lnSpc>
                <a:spcPct val="140000"/>
              </a:lnSpc>
            </a:pPr>
            <a:r>
              <a:rPr lang="zh-CN" altLang="en-US" sz="2400" dirty="0">
                <a:latin typeface="微软雅黑" pitchFamily="34" charset="-122"/>
                <a:ea typeface="微软雅黑" pitchFamily="34" charset="-122"/>
              </a:rPr>
              <a:t>即：将两个大素数相乘十分容易，但是想要对其乘积进行素因数分解却</a:t>
            </a:r>
            <a:r>
              <a:rPr lang="zh-CN" altLang="en-US" sz="2400" dirty="0">
                <a:solidFill>
                  <a:srgbClr val="7030A0"/>
                </a:solidFill>
                <a:latin typeface="微软雅黑" pitchFamily="34" charset="-122"/>
                <a:ea typeface="微软雅黑" pitchFamily="34" charset="-122"/>
              </a:rPr>
              <a:t>极其困难（数学理论上</a:t>
            </a:r>
            <a:r>
              <a:rPr lang="zh-CN" altLang="en-US" sz="2400" dirty="0">
                <a:latin typeface="微软雅黑" pitchFamily="34" charset="-122"/>
                <a:ea typeface="微软雅黑" pitchFamily="34" charset="-122"/>
              </a:rPr>
              <a:t>不可行；</a:t>
            </a:r>
            <a:r>
              <a:rPr lang="zh-CN" altLang="en-US" sz="2400" dirty="0">
                <a:solidFill>
                  <a:srgbClr val="7030A0"/>
                </a:solidFill>
                <a:latin typeface="微软雅黑" pitchFamily="34" charset="-122"/>
                <a:ea typeface="微软雅黑" pitchFamily="34" charset="-122"/>
              </a:rPr>
              <a:t>计算机枚举</a:t>
            </a:r>
            <a:r>
              <a:rPr lang="zh-CN" altLang="en-US" sz="2400" dirty="0">
                <a:latin typeface="微软雅黑" pitchFamily="34" charset="-122"/>
                <a:ea typeface="微软雅黑" pitchFamily="34" charset="-122"/>
              </a:rPr>
              <a:t>计算时间上不可行</a:t>
            </a:r>
            <a:r>
              <a:rPr lang="zh-CN" altLang="en-US" sz="2400" dirty="0">
                <a:solidFill>
                  <a:srgbClr val="7030A0"/>
                </a:solidFill>
                <a:latin typeface="微软雅黑" pitchFamily="34" charset="-122"/>
                <a:ea typeface="微软雅黑" pitchFamily="34" charset="-122"/>
              </a:rPr>
              <a:t>）</a:t>
            </a:r>
            <a:endParaRPr lang="en-US" altLang="zh-CN" sz="2400" dirty="0">
              <a:solidFill>
                <a:srgbClr val="7030A0"/>
              </a:solidFill>
              <a:latin typeface="微软雅黑" pitchFamily="34" charset="-122"/>
              <a:ea typeface="微软雅黑" pitchFamily="34" charset="-122"/>
            </a:endParaRPr>
          </a:p>
          <a:p>
            <a:pPr>
              <a:lnSpc>
                <a:spcPct val="140000"/>
              </a:lnSpc>
            </a:pPr>
            <a:r>
              <a:rPr lang="zh-CN" altLang="en-US" sz="2400" dirty="0">
                <a:latin typeface="微软雅黑" pitchFamily="34" charset="-122"/>
                <a:ea typeface="微软雅黑" pitchFamily="34" charset="-122"/>
              </a:rPr>
              <a:t>目前，安全电子贸易（</a:t>
            </a:r>
            <a:r>
              <a:rPr lang="en-US" altLang="zh-CN" sz="2400" dirty="0">
                <a:latin typeface="微软雅黑" pitchFamily="34" charset="-122"/>
                <a:ea typeface="微软雅黑" pitchFamily="34" charset="-122"/>
              </a:rPr>
              <a:t>SET</a:t>
            </a:r>
            <a:r>
              <a:rPr lang="zh-CN" altLang="en-US" sz="2400" dirty="0">
                <a:latin typeface="微软雅黑" pitchFamily="34" charset="-122"/>
                <a:ea typeface="微软雅黑" pitchFamily="34" charset="-122"/>
              </a:rPr>
              <a:t>）协议中要求</a:t>
            </a:r>
            <a:r>
              <a:rPr lang="en-US" altLang="zh-CN" sz="2400" dirty="0">
                <a:latin typeface="微软雅黑" pitchFamily="34" charset="-122"/>
                <a:ea typeface="微软雅黑" pitchFamily="34" charset="-122"/>
              </a:rPr>
              <a:t>CA</a:t>
            </a:r>
            <a:r>
              <a:rPr lang="zh-CN" altLang="en-US" sz="2400" dirty="0">
                <a:latin typeface="微软雅黑" pitchFamily="34" charset="-122"/>
                <a:ea typeface="微软雅黑" pitchFamily="34" charset="-122"/>
              </a:rPr>
              <a:t>采用</a:t>
            </a:r>
            <a:r>
              <a:rPr lang="en-US" altLang="zh-CN" sz="2400" dirty="0">
                <a:latin typeface="微软雅黑" pitchFamily="34" charset="-122"/>
                <a:ea typeface="微软雅黑" pitchFamily="34" charset="-122"/>
              </a:rPr>
              <a:t>2048bit</a:t>
            </a:r>
            <a:r>
              <a:rPr lang="zh-CN" altLang="en-US" sz="2400" dirty="0">
                <a:latin typeface="微软雅黑" pitchFamily="34" charset="-122"/>
                <a:ea typeface="微软雅黑" pitchFamily="34" charset="-122"/>
              </a:rPr>
              <a:t>密钥。</a:t>
            </a:r>
            <a:r>
              <a:rPr lang="en-US" altLang="zh-CN" sz="2400" dirty="0">
                <a:latin typeface="微软雅黑" pitchFamily="34" charset="-122"/>
                <a:ea typeface="微软雅黑" pitchFamily="34" charset="-122"/>
              </a:rPr>
              <a:t>1024bit</a:t>
            </a:r>
            <a:r>
              <a:rPr lang="zh-CN" altLang="en-US" sz="2400" dirty="0">
                <a:latin typeface="微软雅黑" pitchFamily="34" charset="-122"/>
                <a:ea typeface="微软雅黑" pitchFamily="34" charset="-122"/>
              </a:rPr>
              <a:t>是一个风险区间。</a:t>
            </a:r>
            <a:endParaRPr lang="en-US" altLang="zh-CN" sz="2400" dirty="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图片 4" descr="RonRivest、AdiShamir和LeonardAdleman.jpeg"/>
          <p:cNvPicPr>
            <a:picLocks noChangeAspect="1"/>
          </p:cNvPicPr>
          <p:nvPr/>
        </p:nvPicPr>
        <p:blipFill>
          <a:blip r:embed="rId3"/>
          <a:stretch>
            <a:fillRect/>
          </a:stretch>
        </p:blipFill>
        <p:spPr>
          <a:xfrm>
            <a:off x="7332083" y="1892489"/>
            <a:ext cx="4238650" cy="3073021"/>
          </a:xfrm>
          <a:prstGeom prst="rect">
            <a:avLst/>
          </a:prstGeom>
        </p:spPr>
      </p:pic>
      <p:sp>
        <p:nvSpPr>
          <p:cNvPr id="8" name="文本框 7">
            <a:extLst>
              <a:ext uri="{FF2B5EF4-FFF2-40B4-BE49-F238E27FC236}">
                <a16:creationId xmlns:a16="http://schemas.microsoft.com/office/drawing/2014/main" id="{8CEC1A0C-CEE8-44E0-A9C1-051D1C63FBD6}"/>
              </a:ext>
            </a:extLst>
          </p:cNvPr>
          <p:cNvSpPr txBox="1"/>
          <p:nvPr/>
        </p:nvSpPr>
        <p:spPr>
          <a:xfrm>
            <a:off x="7833674" y="5244455"/>
            <a:ext cx="3520126" cy="369332"/>
          </a:xfrm>
          <a:prstGeom prst="rect">
            <a:avLst/>
          </a:prstGeom>
          <a:noFill/>
        </p:spPr>
        <p:txBody>
          <a:bodyPr wrap="square">
            <a:spAutoFit/>
          </a:bodyPr>
          <a:lstStyle/>
          <a:p>
            <a:r>
              <a:rPr lang="en-US" altLang="zh-CN" sz="1800" dirty="0" err="1">
                <a:latin typeface="微软雅黑" pitchFamily="34" charset="-122"/>
                <a:ea typeface="微软雅黑" pitchFamily="34" charset="-122"/>
              </a:rPr>
              <a:t>Rivest</a:t>
            </a:r>
            <a:r>
              <a:rPr lang="en-US" altLang="zh-CN" sz="1800" dirty="0">
                <a:latin typeface="微软雅黑" pitchFamily="34" charset="-122"/>
                <a:ea typeface="微软雅黑" pitchFamily="34" charset="-122"/>
              </a:rPr>
              <a:t>, Shamir</a:t>
            </a:r>
            <a:r>
              <a:rPr lang="zh-CN" altLang="en-US" sz="1800" dirty="0">
                <a:latin typeface="微软雅黑" pitchFamily="34" charset="-122"/>
                <a:ea typeface="微软雅黑" pitchFamily="34" charset="-122"/>
              </a:rPr>
              <a:t>和</a:t>
            </a:r>
            <a:r>
              <a:rPr lang="en-US" altLang="zh-CN" sz="1800" dirty="0" err="1">
                <a:latin typeface="微软雅黑" pitchFamily="34" charset="-122"/>
                <a:ea typeface="微软雅黑" pitchFamily="34" charset="-122"/>
              </a:rPr>
              <a:t>Adleman</a:t>
            </a:r>
            <a:endParaRPr lang="zh-CN" altLang="en-US" dirty="0"/>
          </a:p>
        </p:txBody>
      </p:sp>
      <p:sp>
        <p:nvSpPr>
          <p:cNvPr id="10" name="文本框 457">
            <a:extLst>
              <a:ext uri="{FF2B5EF4-FFF2-40B4-BE49-F238E27FC236}">
                <a16:creationId xmlns:a16="http://schemas.microsoft.com/office/drawing/2014/main" id="{EB333932-A0AF-42E4-8EB1-F89EB78D97C7}"/>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solidFill>
                  <a:srgbClr val="7030A0"/>
                </a:solidFill>
              </a:rPr>
              <a:t>RSA</a:t>
            </a:r>
            <a:r>
              <a:rPr lang="zh-CN" altLang="en-US" dirty="0">
                <a:solidFill>
                  <a:srgbClr val="7030A0"/>
                </a:solidFill>
              </a:rPr>
              <a:t>算法流程：</a:t>
            </a:r>
            <a:endParaRPr lang="en-US" altLang="zh-CN" dirty="0">
              <a:solidFill>
                <a:srgbClr val="7030A0"/>
              </a:solidFill>
            </a:endParaRPr>
          </a:p>
          <a:p>
            <a:r>
              <a:rPr lang="zh-CN" altLang="en-US" dirty="0"/>
              <a:t>随机选择两个秘密大质数</a:t>
            </a:r>
            <a:r>
              <a:rPr lang="en-US" altLang="zh-CN" dirty="0"/>
              <a:t>p</a:t>
            </a:r>
            <a:r>
              <a:rPr lang="zh-CN" altLang="en-US" dirty="0"/>
              <a:t>和</a:t>
            </a:r>
            <a:r>
              <a:rPr lang="en-US" altLang="zh-CN" dirty="0"/>
              <a:t>q</a:t>
            </a:r>
          </a:p>
          <a:p>
            <a:r>
              <a:rPr lang="zh-CN" altLang="en-US" dirty="0"/>
              <a:t>计算公开模数</a:t>
            </a:r>
            <a:r>
              <a:rPr lang="en-US" altLang="zh-CN" dirty="0"/>
              <a:t>n=p*q</a:t>
            </a:r>
          </a:p>
          <a:p>
            <a:r>
              <a:rPr lang="zh-CN" altLang="en-US" dirty="0"/>
              <a:t>计算秘密的欧拉指数函数</a:t>
            </a:r>
            <a:r>
              <a:rPr lang="en-US" altLang="zh-CN" dirty="0"/>
              <a:t>Φ(n)=(p-1)(q-1)</a:t>
            </a:r>
          </a:p>
          <a:p>
            <a:r>
              <a:rPr lang="zh-CN" altLang="en-US" dirty="0"/>
              <a:t>选择一个与</a:t>
            </a:r>
            <a:r>
              <a:rPr lang="en-US" altLang="zh-CN" dirty="0"/>
              <a:t>Φ(n)</a:t>
            </a:r>
            <a:r>
              <a:rPr lang="zh-CN" altLang="en-US" dirty="0"/>
              <a:t>互素的数，作为</a:t>
            </a:r>
            <a:r>
              <a:rPr lang="en-US" altLang="zh-CN" dirty="0"/>
              <a:t>e    </a:t>
            </a:r>
            <a:r>
              <a:rPr lang="en-US" altLang="zh-CN" dirty="0">
                <a:solidFill>
                  <a:srgbClr val="FF0000"/>
                </a:solidFill>
              </a:rPr>
              <a:t>(</a:t>
            </a:r>
            <a:r>
              <a:rPr lang="zh-CN" altLang="en-US" dirty="0">
                <a:solidFill>
                  <a:srgbClr val="FF0000"/>
                </a:solidFill>
              </a:rPr>
              <a:t>公钥</a:t>
            </a:r>
            <a:r>
              <a:rPr lang="en-US" altLang="zh-CN" dirty="0">
                <a:solidFill>
                  <a:srgbClr val="FF0000"/>
                </a:solidFill>
              </a:rPr>
              <a:t>)</a:t>
            </a:r>
          </a:p>
          <a:p>
            <a:r>
              <a:rPr lang="zh-CN" altLang="en-US" dirty="0"/>
              <a:t>计算</a:t>
            </a:r>
            <a:r>
              <a:rPr lang="en-US" altLang="zh-CN" dirty="0"/>
              <a:t>e</a:t>
            </a:r>
            <a:r>
              <a:rPr lang="zh-CN" altLang="en-US" dirty="0"/>
              <a:t>模</a:t>
            </a:r>
            <a:r>
              <a:rPr lang="en-US" altLang="zh-CN" dirty="0"/>
              <a:t>Φ(n)</a:t>
            </a:r>
            <a:r>
              <a:rPr lang="zh-CN" altLang="en-US" dirty="0"/>
              <a:t>的乘法逆元素，作为</a:t>
            </a:r>
            <a:r>
              <a:rPr lang="en-US" altLang="zh-CN" dirty="0"/>
              <a:t>d  </a:t>
            </a:r>
            <a:r>
              <a:rPr lang="en-US" altLang="zh-CN" dirty="0">
                <a:solidFill>
                  <a:srgbClr val="FF0000"/>
                </a:solidFill>
              </a:rPr>
              <a:t>(</a:t>
            </a:r>
            <a:r>
              <a:rPr lang="zh-CN" altLang="en-US" dirty="0">
                <a:solidFill>
                  <a:srgbClr val="FF0000"/>
                </a:solidFill>
              </a:rPr>
              <a:t>私钥</a:t>
            </a:r>
            <a:r>
              <a:rPr lang="en-US" altLang="zh-CN" dirty="0">
                <a:solidFill>
                  <a:srgbClr val="FF0000"/>
                </a:solidFill>
              </a:rPr>
              <a:t>)</a:t>
            </a:r>
            <a:endParaRPr lang="en-US" altLang="zh-CN" dirty="0"/>
          </a:p>
          <a:p>
            <a:r>
              <a:rPr lang="zh-CN" altLang="en-US" dirty="0"/>
              <a:t>公开密钥</a:t>
            </a:r>
            <a:r>
              <a:rPr lang="en-US" altLang="zh-CN" dirty="0"/>
              <a:t>PU={</a:t>
            </a:r>
            <a:r>
              <a:rPr lang="en-US" altLang="zh-CN" dirty="0" err="1"/>
              <a:t>e,n</a:t>
            </a:r>
            <a:r>
              <a:rPr lang="en-US" altLang="zh-CN" dirty="0"/>
              <a:t>}</a:t>
            </a:r>
            <a:r>
              <a:rPr lang="zh-CN" altLang="en-US" dirty="0"/>
              <a:t>；私有密钥</a:t>
            </a:r>
            <a:r>
              <a:rPr lang="en-US" altLang="zh-CN" dirty="0"/>
              <a:t>PR={</a:t>
            </a:r>
            <a:r>
              <a:rPr lang="en-US" altLang="zh-CN" dirty="0" err="1"/>
              <a:t>d,n</a:t>
            </a:r>
            <a:r>
              <a:rPr lang="en-US" altLang="zh-CN" dirty="0"/>
              <a:t>}</a:t>
            </a:r>
          </a:p>
          <a:p>
            <a:endParaRPr lang="en-US" altLang="zh-CN" dirty="0"/>
          </a:p>
          <a:p>
            <a:r>
              <a:rPr lang="zh-CN" altLang="en-US" dirty="0"/>
              <a:t>加密：</a:t>
            </a:r>
            <a:r>
              <a:rPr lang="en-US" altLang="zh-CN" dirty="0"/>
              <a:t>C = m</a:t>
            </a:r>
            <a:r>
              <a:rPr lang="en-US" altLang="zh-CN" baseline="30000" dirty="0"/>
              <a:t>e</a:t>
            </a:r>
            <a:r>
              <a:rPr lang="en-US" altLang="zh-CN" dirty="0"/>
              <a:t> mod n</a:t>
            </a:r>
          </a:p>
          <a:p>
            <a:r>
              <a:rPr lang="zh-CN" altLang="en-US" dirty="0"/>
              <a:t>解密：</a:t>
            </a:r>
            <a:r>
              <a:rPr lang="en-US" altLang="zh-CN" dirty="0"/>
              <a:t>m = C</a:t>
            </a:r>
            <a:r>
              <a:rPr lang="en-US" altLang="zh-CN" baseline="30000" dirty="0"/>
              <a:t>d</a:t>
            </a:r>
            <a:r>
              <a:rPr lang="en-US" altLang="zh-CN" dirty="0"/>
              <a:t> mod n = m</a:t>
            </a:r>
            <a:r>
              <a:rPr lang="en-US" altLang="zh-CN" baseline="30000" dirty="0"/>
              <a:t>ed </a:t>
            </a:r>
            <a:r>
              <a:rPr lang="en-US" altLang="zh-CN" dirty="0"/>
              <a:t>mod n = m</a:t>
            </a: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AFBA6B0D-E0AA-46B1-8F3E-F7EFE2E3B318}"/>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p:txBody>
          <a:bodyPr/>
          <a:lstStyle/>
          <a:p>
            <a:r>
              <a:rPr lang="zh-CN" altLang="en-US" sz="2400" dirty="0">
                <a:solidFill>
                  <a:srgbClr val="7030A0"/>
                </a:solidFill>
              </a:rPr>
              <a:t>例：</a:t>
            </a:r>
            <a:r>
              <a:rPr lang="en-US" altLang="zh-CN" sz="2400" dirty="0">
                <a:cs typeface="Times New Roman" pitchFamily="18" charset="0"/>
              </a:rPr>
              <a:t>p=17,q=11,e=7</a:t>
            </a:r>
            <a:endParaRPr lang="en-US" altLang="zh-CN" sz="2400" dirty="0"/>
          </a:p>
          <a:p>
            <a:pPr lvl="1"/>
            <a:r>
              <a:rPr lang="en-US" altLang="zh-CN" sz="2000" dirty="0">
                <a:cs typeface="Times New Roman" pitchFamily="18" charset="0"/>
              </a:rPr>
              <a:t>n=</a:t>
            </a:r>
            <a:r>
              <a:rPr lang="en-US" altLang="zh-CN" sz="2000" dirty="0" err="1">
                <a:cs typeface="Times New Roman" pitchFamily="18" charset="0"/>
              </a:rPr>
              <a:t>pq</a:t>
            </a:r>
            <a:r>
              <a:rPr lang="en-US" altLang="zh-CN" sz="2000" dirty="0">
                <a:cs typeface="Times New Roman" pitchFamily="18" charset="0"/>
              </a:rPr>
              <a:t>=17×11=187,</a:t>
            </a:r>
            <a:r>
              <a:rPr lang="en-US" altLang="zh-CN" sz="2000" dirty="0">
                <a:cs typeface="Times New Roman"/>
              </a:rPr>
              <a:t> </a:t>
            </a:r>
            <a:r>
              <a:rPr lang="el-GR" altLang="zh-CN" sz="2000" dirty="0">
                <a:cs typeface="Times New Roman"/>
              </a:rPr>
              <a:t>Φ</a:t>
            </a:r>
            <a:r>
              <a:rPr lang="en-US" altLang="zh-CN" sz="2000" dirty="0">
                <a:cs typeface="Times New Roman" pitchFamily="18" charset="0"/>
              </a:rPr>
              <a:t>(n)=(p-1)(q-1)=16×10=160</a:t>
            </a:r>
          </a:p>
          <a:p>
            <a:pPr lvl="1"/>
            <a:r>
              <a:rPr lang="zh-CN" altLang="en-US" sz="2000" dirty="0">
                <a:cs typeface="Arial Unicode MS" pitchFamily="34" charset="-122"/>
              </a:rPr>
              <a:t>选择</a:t>
            </a:r>
            <a:r>
              <a:rPr lang="en-US" altLang="zh-CN" sz="2000" dirty="0">
                <a:cs typeface="Times New Roman" pitchFamily="18" charset="0"/>
              </a:rPr>
              <a:t>e=7, gcd(7,160)=1, 23×7=161</a:t>
            </a:r>
            <a:r>
              <a:rPr lang="zh-CN" altLang="en-US" sz="2000" dirty="0">
                <a:cs typeface="Times New Roman" pitchFamily="18" charset="0"/>
              </a:rPr>
              <a:t>，</a:t>
            </a:r>
            <a:r>
              <a:rPr lang="zh-CN" altLang="en-US" sz="2000" dirty="0">
                <a:cs typeface="Arial Unicode MS" pitchFamily="34" charset="-122"/>
              </a:rPr>
              <a:t>所以</a:t>
            </a:r>
            <a:r>
              <a:rPr lang="en-US" altLang="zh-CN" sz="2000" dirty="0">
                <a:cs typeface="Times New Roman" pitchFamily="18" charset="0"/>
              </a:rPr>
              <a:t>d=23</a:t>
            </a:r>
          </a:p>
          <a:p>
            <a:pPr lvl="1"/>
            <a:r>
              <a:rPr lang="zh-CN" altLang="en-US" sz="2000" dirty="0">
                <a:cs typeface="Arial Unicode MS" pitchFamily="34" charset="-122"/>
              </a:rPr>
              <a:t>公钥</a:t>
            </a:r>
            <a:r>
              <a:rPr lang="en-US" altLang="zh-CN" sz="2000" dirty="0">
                <a:cs typeface="Times New Roman" pitchFamily="18" charset="0"/>
              </a:rPr>
              <a:t>PU={7,187}</a:t>
            </a:r>
            <a:r>
              <a:rPr lang="zh-CN" altLang="en-US" sz="2000" dirty="0">
                <a:cs typeface="Times New Roman" pitchFamily="18" charset="0"/>
              </a:rPr>
              <a:t>，</a:t>
            </a:r>
            <a:r>
              <a:rPr lang="zh-CN" altLang="en-US" sz="2000" dirty="0">
                <a:cs typeface="Arial Unicode MS" pitchFamily="34" charset="-122"/>
              </a:rPr>
              <a:t>私钥</a:t>
            </a:r>
            <a:r>
              <a:rPr lang="en-US" altLang="zh-CN" sz="2000" dirty="0">
                <a:cs typeface="Times New Roman" pitchFamily="18" charset="0"/>
              </a:rPr>
              <a:t>PR={23,187}</a:t>
            </a:r>
          </a:p>
          <a:p>
            <a:pPr lvl="1"/>
            <a:r>
              <a:rPr lang="zh-CN" altLang="en-US" sz="2000" dirty="0">
                <a:cs typeface="Arial Unicode MS" pitchFamily="34" charset="-122"/>
              </a:rPr>
              <a:t>消息</a:t>
            </a:r>
            <a:r>
              <a:rPr lang="en-US" altLang="zh-CN" sz="2000" dirty="0">
                <a:cs typeface="Arial Unicode MS" pitchFamily="34" charset="-122"/>
              </a:rPr>
              <a:t>m</a:t>
            </a:r>
            <a:r>
              <a:rPr lang="en-US" altLang="zh-CN" sz="2000" dirty="0">
                <a:cs typeface="Times New Roman" pitchFamily="18" charset="0"/>
              </a:rPr>
              <a:t>=88</a:t>
            </a:r>
          </a:p>
          <a:p>
            <a:pPr lvl="1"/>
            <a:r>
              <a:rPr lang="zh-CN" altLang="en-US" sz="2000" dirty="0"/>
              <a:t>加密计算</a:t>
            </a:r>
            <a:r>
              <a:rPr lang="en-US" altLang="zh-CN" sz="2000" dirty="0">
                <a:cs typeface="Times New Roman" pitchFamily="18" charset="0"/>
              </a:rPr>
              <a:t>C=</a:t>
            </a:r>
            <a:r>
              <a:rPr lang="en-US" altLang="zh-CN" sz="2000" dirty="0"/>
              <a:t> m</a:t>
            </a:r>
            <a:r>
              <a:rPr lang="en-US" altLang="zh-CN" sz="2000" baseline="30000" dirty="0"/>
              <a:t>e</a:t>
            </a:r>
            <a:r>
              <a:rPr lang="en-US" altLang="zh-CN" sz="2000" dirty="0"/>
              <a:t> mod n =</a:t>
            </a:r>
            <a:r>
              <a:rPr lang="en-US" altLang="zh-CN" sz="2000" dirty="0">
                <a:cs typeface="Times New Roman" pitchFamily="18" charset="0"/>
              </a:rPr>
              <a:t>88</a:t>
            </a:r>
            <a:r>
              <a:rPr lang="en-US" altLang="zh-CN" sz="2000" baseline="30000" dirty="0">
                <a:cs typeface="Times New Roman" pitchFamily="18" charset="0"/>
              </a:rPr>
              <a:t>7</a:t>
            </a:r>
            <a:r>
              <a:rPr lang="en-US" altLang="zh-CN" sz="2000" dirty="0">
                <a:cs typeface="Times New Roman" pitchFamily="18" charset="0"/>
              </a:rPr>
              <a:t> mod 187=11</a:t>
            </a:r>
          </a:p>
          <a:p>
            <a:pPr lvl="1"/>
            <a:r>
              <a:rPr lang="zh-CN" altLang="en-US" sz="2000" dirty="0"/>
              <a:t>解密计算</a:t>
            </a:r>
            <a:r>
              <a:rPr lang="en-US" altLang="zh-CN" sz="2000" dirty="0"/>
              <a:t>m</a:t>
            </a:r>
            <a:r>
              <a:rPr lang="en-US" altLang="zh-CN" sz="2000" dirty="0">
                <a:cs typeface="Times New Roman" pitchFamily="18" charset="0"/>
              </a:rPr>
              <a:t>=</a:t>
            </a:r>
            <a:r>
              <a:rPr lang="en-US" altLang="zh-CN" sz="2000" dirty="0"/>
              <a:t> C</a:t>
            </a:r>
            <a:r>
              <a:rPr lang="en-US" altLang="zh-CN" sz="2000" baseline="30000" dirty="0"/>
              <a:t>d</a:t>
            </a:r>
            <a:r>
              <a:rPr lang="en-US" altLang="zh-CN" sz="2000" dirty="0"/>
              <a:t> mod n =</a:t>
            </a:r>
            <a:r>
              <a:rPr lang="en-US" altLang="zh-CN" sz="2000" dirty="0">
                <a:cs typeface="Times New Roman" pitchFamily="18" charset="0"/>
              </a:rPr>
              <a:t>11</a:t>
            </a:r>
            <a:r>
              <a:rPr lang="en-US" altLang="zh-CN" sz="2000" baseline="30000" dirty="0">
                <a:cs typeface="Times New Roman" pitchFamily="18" charset="0"/>
              </a:rPr>
              <a:t>23</a:t>
            </a:r>
            <a:r>
              <a:rPr lang="en-US" altLang="zh-CN" sz="2000" dirty="0">
                <a:cs typeface="Times New Roman" pitchFamily="18" charset="0"/>
              </a:rPr>
              <a:t> mod 187=88</a:t>
            </a:r>
            <a:endParaRPr lang="zh-CN" altLang="en-US" sz="2000" dirty="0">
              <a:cs typeface="Times New Roman" pitchFamily="18" charset="0"/>
            </a:endParaRP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Picture 2"/>
          <p:cNvPicPr>
            <a:picLocks noChangeAspect="1" noChangeArrowheads="1"/>
          </p:cNvPicPr>
          <p:nvPr/>
        </p:nvPicPr>
        <p:blipFill>
          <a:blip r:embed="rId3" cstate="print"/>
          <a:srcRect/>
          <a:stretch>
            <a:fillRect/>
          </a:stretch>
        </p:blipFill>
        <p:spPr bwMode="auto">
          <a:xfrm>
            <a:off x="3306834" y="4203174"/>
            <a:ext cx="7037031" cy="2071702"/>
          </a:xfrm>
          <a:prstGeom prst="rect">
            <a:avLst/>
          </a:prstGeom>
          <a:noFill/>
          <a:ln w="9525">
            <a:noFill/>
            <a:miter lim="800000"/>
            <a:headEnd/>
            <a:tailEnd/>
          </a:ln>
          <a:effectLst/>
        </p:spPr>
      </p:pic>
      <p:sp>
        <p:nvSpPr>
          <p:cNvPr id="7" name="矩形 6"/>
          <p:cNvSpPr/>
          <p:nvPr/>
        </p:nvSpPr>
        <p:spPr>
          <a:xfrm>
            <a:off x="5769364" y="6423958"/>
            <a:ext cx="2300630" cy="297517"/>
          </a:xfrm>
          <a:prstGeom prst="rect">
            <a:avLst/>
          </a:prstGeom>
        </p:spPr>
        <p:txBody>
          <a:bodyPr wrap="none">
            <a:spAutoFit/>
          </a:bodyPr>
          <a:lstStyle/>
          <a:p>
            <a:pPr marL="0" marR="0" lvl="0" indent="266700" algn="ctr" defTabSz="914400" rtl="0" eaLnBrk="1" fontAlgn="auto" latinLnBrk="0" hangingPunct="1">
              <a:lnSpc>
                <a:spcPts val="1600"/>
              </a:lnSpc>
              <a:spcBef>
                <a:spcPts val="600"/>
              </a:spcBef>
              <a:spcAft>
                <a:spcPts val="600"/>
              </a:spcAft>
              <a:buClrTx/>
              <a:buSzTx/>
              <a:buFontTx/>
              <a:buNone/>
              <a:tabLst/>
              <a:defRPr/>
            </a:pPr>
            <a:r>
              <a:rPr kumimoji="0" lang="zh-CN" altLang="en-US" sz="18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rPr>
              <a:t>公钥密码算法流程</a:t>
            </a:r>
            <a:endParaRPr kumimoji="0" lang="zh-CN" altLang="zh-CN" sz="24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8" name="文本框 457">
            <a:extLst>
              <a:ext uri="{FF2B5EF4-FFF2-40B4-BE49-F238E27FC236}">
                <a16:creationId xmlns:a16="http://schemas.microsoft.com/office/drawing/2014/main" id="{E6F04A46-5339-4F21-8835-A99DCB9BD73F}"/>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1167384" y="1303493"/>
            <a:ext cx="10515600" cy="5456971"/>
          </a:xfrm>
        </p:spPr>
        <p:txBody>
          <a:bodyPr>
            <a:normAutofit lnSpcReduction="10000"/>
          </a:bodyPr>
          <a:lstStyle/>
          <a:p>
            <a:pPr>
              <a:lnSpc>
                <a:spcPct val="130000"/>
              </a:lnSpc>
              <a:buNone/>
            </a:pPr>
            <a:r>
              <a:rPr kumimoji="1" lang="en-US" altLang="zh-CN" sz="3000" dirty="0">
                <a:solidFill>
                  <a:srgbClr val="C00000"/>
                </a:solidFill>
              </a:rPr>
              <a:t>8.1 </a:t>
            </a:r>
            <a:r>
              <a:rPr kumimoji="1" lang="zh-CN" altLang="en-US" sz="3000" dirty="0">
                <a:solidFill>
                  <a:srgbClr val="C00000"/>
                </a:solidFill>
              </a:rPr>
              <a:t>网络安全基础</a:t>
            </a:r>
            <a:endParaRPr kumimoji="1" lang="en-US" altLang="zh-CN" sz="3000" dirty="0">
              <a:solidFill>
                <a:srgbClr val="C00000"/>
              </a:solidFill>
            </a:endParaRPr>
          </a:p>
          <a:p>
            <a:pPr>
              <a:lnSpc>
                <a:spcPct val="130000"/>
              </a:lnSpc>
              <a:buNone/>
            </a:pPr>
            <a:r>
              <a:rPr kumimoji="1" lang="en-US" altLang="zh-CN" sz="3000" dirty="0"/>
              <a:t>8.2 </a:t>
            </a:r>
            <a:r>
              <a:rPr kumimoji="1" lang="zh-CN" altLang="en-US" sz="3000" dirty="0"/>
              <a:t>网络攻击与威胁</a:t>
            </a:r>
            <a:endParaRPr kumimoji="1" lang="en-US" altLang="zh-CN" sz="3000" dirty="0"/>
          </a:p>
          <a:p>
            <a:pPr>
              <a:lnSpc>
                <a:spcPct val="130000"/>
              </a:lnSpc>
              <a:buNone/>
            </a:pPr>
            <a:r>
              <a:rPr kumimoji="1" lang="en-US" altLang="zh-CN" sz="3000" dirty="0"/>
              <a:t>8.3 </a:t>
            </a:r>
            <a:r>
              <a:rPr kumimoji="1" lang="zh-CN" altLang="en-US" sz="3000" dirty="0"/>
              <a:t>安全机制与手段 </a:t>
            </a:r>
            <a:endParaRPr kumimoji="1" lang="en-US" altLang="zh-CN" sz="3000" dirty="0"/>
          </a:p>
          <a:p>
            <a:pPr>
              <a:lnSpc>
                <a:spcPct val="150000"/>
              </a:lnSpc>
              <a:buNone/>
            </a:pPr>
            <a:r>
              <a:rPr kumimoji="1" lang="en-US" altLang="zh-CN" sz="3000" dirty="0"/>
              <a:t>8.4 </a:t>
            </a:r>
            <a:r>
              <a:rPr kumimoji="1" lang="zh-CN" altLang="en-US" sz="3000" dirty="0"/>
              <a:t>电子邮件</a:t>
            </a:r>
            <a:r>
              <a:rPr lang="zh-CN" altLang="en-US" sz="3000" dirty="0"/>
              <a:t>安全</a:t>
            </a:r>
            <a:endParaRPr lang="en-US" altLang="zh-CN" sz="3000" dirty="0"/>
          </a:p>
          <a:p>
            <a:pPr>
              <a:lnSpc>
                <a:spcPct val="150000"/>
              </a:lnSpc>
              <a:buNone/>
            </a:pPr>
            <a:r>
              <a:rPr lang="en-US" altLang="zh-CN" sz="3000" dirty="0"/>
              <a:t>8.5 Web</a:t>
            </a:r>
            <a:r>
              <a:rPr lang="zh-CN" altLang="en-US" sz="3000" dirty="0"/>
              <a:t>安全</a:t>
            </a:r>
            <a:endParaRPr lang="en-US" altLang="zh-CN" sz="3000" dirty="0"/>
          </a:p>
          <a:p>
            <a:pPr>
              <a:lnSpc>
                <a:spcPct val="150000"/>
              </a:lnSpc>
              <a:buNone/>
            </a:pPr>
            <a:r>
              <a:rPr lang="en-US" altLang="zh-CN" sz="3000" dirty="0"/>
              <a:t>8.6 </a:t>
            </a:r>
            <a:r>
              <a:rPr lang="zh-CN" altLang="en-US" sz="3000" dirty="0"/>
              <a:t>通信安全</a:t>
            </a:r>
            <a:endParaRPr lang="en-US" altLang="zh-CN" sz="3000" dirty="0"/>
          </a:p>
          <a:p>
            <a:pPr>
              <a:lnSpc>
                <a:spcPct val="150000"/>
              </a:lnSpc>
              <a:buNone/>
            </a:pPr>
            <a:r>
              <a:rPr lang="en-US" altLang="zh-CN" sz="3000" dirty="0"/>
              <a:t>8.7 </a:t>
            </a:r>
            <a:r>
              <a:rPr lang="zh-CN" altLang="en-US" sz="3000" dirty="0"/>
              <a:t>系统与运行安全</a:t>
            </a:r>
            <a:endParaRPr kumimoji="1" lang="en-US" altLang="zh-CN" sz="3000" dirty="0"/>
          </a:p>
          <a:p>
            <a:pPr>
              <a:lnSpc>
                <a:spcPct val="130000"/>
              </a:lnSpc>
              <a:buNone/>
            </a:pPr>
            <a:r>
              <a:rPr kumimoji="1" lang="en-US" altLang="zh-CN" sz="3000" dirty="0"/>
              <a:t>8.8 </a:t>
            </a:r>
            <a:r>
              <a:rPr kumimoji="1" lang="zh-CN" altLang="en-US" sz="3000" dirty="0"/>
              <a:t>安全技术前沿与未来发展</a:t>
            </a:r>
          </a:p>
          <a:p>
            <a:pPr>
              <a:lnSpc>
                <a:spcPct val="130000"/>
              </a:lnSpc>
              <a:buNone/>
            </a:pPr>
            <a:endParaRPr kumimoji="1" lang="zh-CN" altLang="en-US" dirty="0"/>
          </a:p>
          <a:p>
            <a:pPr>
              <a:lnSpc>
                <a:spcPct val="130000"/>
              </a:lnSpc>
              <a:buNone/>
            </a:pPr>
            <a:endParaRPr kumimoji="1" lang="en-US" altLang="zh-CN" dirty="0"/>
          </a:p>
          <a:p>
            <a:pPr>
              <a:lnSpc>
                <a:spcPct val="130000"/>
              </a:lnSpc>
              <a:buNone/>
            </a:pPr>
            <a:endParaRPr kumimoji="1" lang="zh-CN" altLang="en-US" dirty="0"/>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矩形标注 6">
            <a:extLst>
              <a:ext uri="{FF2B5EF4-FFF2-40B4-BE49-F238E27FC236}">
                <a16:creationId xmlns:a16="http://schemas.microsoft.com/office/drawing/2014/main" id="{981187B3-3584-BA4E-A14C-4B26773516C6}"/>
              </a:ext>
            </a:extLst>
          </p:cNvPr>
          <p:cNvSpPr/>
          <p:nvPr/>
        </p:nvSpPr>
        <p:spPr>
          <a:xfrm>
            <a:off x="6249336" y="1580804"/>
            <a:ext cx="4504008" cy="2454748"/>
          </a:xfrm>
          <a:prstGeom prst="wedgeRectCallout">
            <a:avLst>
              <a:gd name="adj1" fmla="val -92086"/>
              <a:gd name="adj2" fmla="val -4542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网络安全基本属性</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网络安全基本原则</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网络攻击基本原则</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网络安全威胁基本解决方案</a:t>
            </a:r>
          </a:p>
        </p:txBody>
      </p:sp>
    </p:spTree>
    <p:extLst>
      <p:ext uri="{BB962C8B-B14F-4D97-AF65-F5344CB8AC3E}">
        <p14:creationId xmlns:p14="http://schemas.microsoft.com/office/powerpoint/2010/main" val="124518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p:txBody>
          <a:bodyPr/>
          <a:lstStyle/>
          <a:p>
            <a:r>
              <a:rPr lang="en-US" altLang="zh-CN" dirty="0">
                <a:solidFill>
                  <a:srgbClr val="7030A0"/>
                </a:solidFill>
              </a:rPr>
              <a:t>TIP</a:t>
            </a:r>
            <a:r>
              <a:rPr lang="zh-CN" altLang="en-US" dirty="0">
                <a:solidFill>
                  <a:srgbClr val="7030A0"/>
                </a:solidFill>
              </a:rPr>
              <a:t>：</a:t>
            </a:r>
            <a:endParaRPr lang="en-US" altLang="zh-CN" dirty="0">
              <a:solidFill>
                <a:srgbClr val="7030A0"/>
              </a:solidFill>
            </a:endParaRPr>
          </a:p>
          <a:p>
            <a:pPr lvl="1"/>
            <a:r>
              <a:rPr lang="zh-CN" altLang="en-US" dirty="0"/>
              <a:t>在欧拉定理中，</a:t>
            </a:r>
            <a:r>
              <a:rPr lang="en-US" altLang="zh-CN" dirty="0"/>
              <a:t>m</a:t>
            </a:r>
            <a:r>
              <a:rPr lang="el-GR" altLang="zh-CN" baseline="30000" dirty="0">
                <a:cs typeface="Arial"/>
              </a:rPr>
              <a:t>Φ</a:t>
            </a:r>
            <a:r>
              <a:rPr lang="en-US" altLang="zh-CN" baseline="30000" dirty="0">
                <a:cs typeface="Arial"/>
              </a:rPr>
              <a:t>(n)</a:t>
            </a:r>
            <a:r>
              <a:rPr lang="en-US" altLang="zh-CN" dirty="0"/>
              <a:t>=1 mod n </a:t>
            </a:r>
            <a:r>
              <a:rPr lang="zh-CN" altLang="en-US" dirty="0"/>
              <a:t>要求</a:t>
            </a:r>
            <a:r>
              <a:rPr lang="en-US" altLang="zh-CN" dirty="0"/>
              <a:t>gcd(</a:t>
            </a:r>
            <a:r>
              <a:rPr lang="en-US" altLang="zh-CN" dirty="0" err="1"/>
              <a:t>m,n</a:t>
            </a:r>
            <a:r>
              <a:rPr lang="en-US" altLang="zh-CN" dirty="0"/>
              <a:t>)=1</a:t>
            </a:r>
            <a:r>
              <a:rPr lang="zh-CN" altLang="en-US" dirty="0"/>
              <a:t>，即要求</a:t>
            </a:r>
            <a:r>
              <a:rPr lang="en-US" altLang="zh-CN" dirty="0"/>
              <a:t>m</a:t>
            </a:r>
            <a:r>
              <a:rPr lang="zh-CN" altLang="en-US" dirty="0"/>
              <a:t>不能被</a:t>
            </a:r>
            <a:r>
              <a:rPr lang="en-US" altLang="zh-CN" dirty="0"/>
              <a:t>p</a:t>
            </a:r>
            <a:r>
              <a:rPr lang="zh-CN" altLang="en-US" dirty="0"/>
              <a:t>或</a:t>
            </a:r>
            <a:r>
              <a:rPr lang="en-US" altLang="zh-CN" dirty="0"/>
              <a:t>q</a:t>
            </a:r>
            <a:r>
              <a:rPr lang="zh-CN" altLang="en-US" dirty="0"/>
              <a:t>整除。那么</a:t>
            </a:r>
            <a:r>
              <a:rPr lang="en-US" altLang="zh-CN" dirty="0"/>
              <a:t>p</a:t>
            </a:r>
            <a:r>
              <a:rPr lang="zh-CN" altLang="en-US" dirty="0"/>
              <a:t>或</a:t>
            </a:r>
            <a:r>
              <a:rPr lang="en-US" altLang="zh-CN" dirty="0"/>
              <a:t>q</a:t>
            </a:r>
            <a:r>
              <a:rPr lang="zh-CN" altLang="en-US" dirty="0"/>
              <a:t>的倍数是否能出现在明文中？</a:t>
            </a:r>
            <a:endParaRPr lang="en-US" altLang="zh-CN" dirty="0"/>
          </a:p>
          <a:p>
            <a:pPr lvl="1"/>
            <a:r>
              <a:rPr lang="zh-CN" altLang="en-US" dirty="0"/>
              <a:t>从解密角度考虑</a:t>
            </a:r>
            <a:endParaRPr lang="en-US" altLang="zh-CN" dirty="0"/>
          </a:p>
          <a:p>
            <a:pPr lvl="2"/>
            <a:r>
              <a:rPr lang="zh-CN" altLang="en-US" dirty="0"/>
              <a:t>由费马定理，</a:t>
            </a:r>
            <a:r>
              <a:rPr lang="en-US" altLang="zh-CN" dirty="0"/>
              <a:t>q</a:t>
            </a:r>
            <a:r>
              <a:rPr lang="en-US" altLang="zh-CN" baseline="30000" dirty="0"/>
              <a:t>p-1</a:t>
            </a:r>
            <a:r>
              <a:rPr lang="en-US" altLang="zh-CN" dirty="0"/>
              <a:t> mod p =1</a:t>
            </a:r>
            <a:r>
              <a:rPr lang="zh-CN" altLang="en-US" dirty="0"/>
              <a:t>，即</a:t>
            </a:r>
            <a:r>
              <a:rPr lang="en-US" altLang="zh-CN" dirty="0"/>
              <a:t>q</a:t>
            </a:r>
            <a:r>
              <a:rPr lang="el-GR" altLang="zh-CN" baseline="30000" dirty="0">
                <a:cs typeface="Arial"/>
              </a:rPr>
              <a:t>Φ</a:t>
            </a:r>
            <a:r>
              <a:rPr lang="en-US" altLang="zh-CN" baseline="30000" dirty="0">
                <a:cs typeface="Arial"/>
              </a:rPr>
              <a:t>(n)</a:t>
            </a:r>
            <a:r>
              <a:rPr lang="en-US" altLang="zh-CN" dirty="0"/>
              <a:t> mod p =1</a:t>
            </a:r>
          </a:p>
          <a:p>
            <a:pPr lvl="2"/>
            <a:r>
              <a:rPr lang="zh-CN" altLang="en-US" dirty="0"/>
              <a:t>则</a:t>
            </a:r>
            <a:r>
              <a:rPr lang="en-US" altLang="zh-CN" dirty="0"/>
              <a:t>q</a:t>
            </a:r>
            <a:r>
              <a:rPr lang="el-GR" altLang="zh-CN" baseline="30000" dirty="0">
                <a:cs typeface="Arial"/>
              </a:rPr>
              <a:t>Φ</a:t>
            </a:r>
            <a:r>
              <a:rPr lang="en-US" altLang="zh-CN" baseline="30000" dirty="0">
                <a:cs typeface="Arial"/>
              </a:rPr>
              <a:t>(n)</a:t>
            </a:r>
            <a:r>
              <a:rPr lang="en-US" altLang="zh-CN" dirty="0"/>
              <a:t> -1 = kp</a:t>
            </a:r>
          </a:p>
          <a:p>
            <a:pPr lvl="2"/>
            <a:r>
              <a:rPr lang="zh-CN" altLang="en-US" dirty="0"/>
              <a:t>两边同乘</a:t>
            </a:r>
            <a:r>
              <a:rPr lang="en-US" altLang="zh-CN" dirty="0"/>
              <a:t>q</a:t>
            </a:r>
            <a:r>
              <a:rPr lang="zh-CN" altLang="en-US" dirty="0"/>
              <a:t>，有</a:t>
            </a:r>
            <a:r>
              <a:rPr lang="en-US" altLang="zh-CN" dirty="0"/>
              <a:t>q</a:t>
            </a:r>
            <a:r>
              <a:rPr lang="el-GR" altLang="zh-CN" baseline="30000" dirty="0">
                <a:cs typeface="Arial"/>
              </a:rPr>
              <a:t>Φ</a:t>
            </a:r>
            <a:r>
              <a:rPr lang="en-US" altLang="zh-CN" baseline="30000" dirty="0">
                <a:cs typeface="Arial"/>
              </a:rPr>
              <a:t>(n)+1</a:t>
            </a:r>
            <a:r>
              <a:rPr lang="en-US" altLang="zh-CN" dirty="0"/>
              <a:t> -q = kpq</a:t>
            </a:r>
            <a:r>
              <a:rPr lang="zh-CN" altLang="en-US" dirty="0"/>
              <a:t>，即</a:t>
            </a:r>
            <a:r>
              <a:rPr lang="en-US" altLang="zh-CN" dirty="0"/>
              <a:t>q</a:t>
            </a:r>
            <a:r>
              <a:rPr lang="el-GR" altLang="zh-CN" baseline="30000" dirty="0">
                <a:cs typeface="Arial"/>
              </a:rPr>
              <a:t>Φ</a:t>
            </a:r>
            <a:r>
              <a:rPr lang="en-US" altLang="zh-CN" baseline="30000" dirty="0">
                <a:cs typeface="Arial"/>
              </a:rPr>
              <a:t>(n)+1</a:t>
            </a:r>
            <a:r>
              <a:rPr lang="en-US" altLang="zh-CN" dirty="0"/>
              <a:t> mod n =q</a:t>
            </a:r>
          </a:p>
          <a:p>
            <a:pPr lvl="2"/>
            <a:r>
              <a:rPr lang="zh-CN" altLang="en-US" dirty="0"/>
              <a:t>考虑任意</a:t>
            </a:r>
            <a:r>
              <a:rPr lang="en-US" altLang="zh-CN" dirty="0"/>
              <a:t>m=</a:t>
            </a:r>
            <a:r>
              <a:rPr lang="en-US" altLang="zh-CN" dirty="0" err="1"/>
              <a:t>bq</a:t>
            </a:r>
            <a:r>
              <a:rPr lang="zh-CN" altLang="en-US" dirty="0"/>
              <a:t>，</a:t>
            </a:r>
            <a:r>
              <a:rPr lang="en-US" altLang="zh-CN" dirty="0"/>
              <a:t>gcd(</a:t>
            </a:r>
            <a:r>
              <a:rPr lang="en-US" altLang="zh-CN" dirty="0" err="1"/>
              <a:t>b,n</a:t>
            </a:r>
            <a:r>
              <a:rPr lang="en-US" altLang="zh-CN" dirty="0"/>
              <a:t>)=1,</a:t>
            </a:r>
            <a:r>
              <a:rPr lang="zh-CN" altLang="en-US" dirty="0"/>
              <a:t>有</a:t>
            </a:r>
            <a:r>
              <a:rPr lang="en-US" altLang="zh-CN" dirty="0"/>
              <a:t>(</a:t>
            </a:r>
            <a:r>
              <a:rPr lang="en-US" altLang="zh-CN" dirty="0" err="1"/>
              <a:t>bq</a:t>
            </a:r>
            <a:r>
              <a:rPr lang="en-US" altLang="zh-CN" dirty="0"/>
              <a:t>)</a:t>
            </a:r>
            <a:r>
              <a:rPr lang="el-GR" altLang="zh-CN" baseline="30000" dirty="0">
                <a:cs typeface="Arial"/>
              </a:rPr>
              <a:t>Φ</a:t>
            </a:r>
            <a:r>
              <a:rPr lang="en-US" altLang="zh-CN" baseline="30000" dirty="0">
                <a:cs typeface="Arial"/>
              </a:rPr>
              <a:t>(n)+1</a:t>
            </a:r>
            <a:r>
              <a:rPr lang="en-US" altLang="zh-CN" dirty="0"/>
              <a:t> mod n =</a:t>
            </a:r>
            <a:r>
              <a:rPr lang="en-US" altLang="zh-CN" dirty="0" err="1"/>
              <a:t>bq</a:t>
            </a:r>
            <a:endParaRPr lang="en-US" altLang="zh-CN" dirty="0"/>
          </a:p>
          <a:p>
            <a:pPr lvl="2"/>
            <a:r>
              <a:rPr lang="zh-CN" altLang="en-US" b="1" dirty="0">
                <a:solidFill>
                  <a:srgbClr val="FF0000"/>
                </a:solidFill>
              </a:rPr>
              <a:t>当明文是</a:t>
            </a:r>
            <a:r>
              <a:rPr lang="en-US" altLang="zh-CN" b="1" dirty="0">
                <a:solidFill>
                  <a:srgbClr val="FF0000"/>
                </a:solidFill>
              </a:rPr>
              <a:t>p</a:t>
            </a:r>
            <a:r>
              <a:rPr lang="zh-CN" altLang="en-US" b="1" dirty="0">
                <a:solidFill>
                  <a:srgbClr val="FF0000"/>
                </a:solidFill>
              </a:rPr>
              <a:t>或</a:t>
            </a:r>
            <a:r>
              <a:rPr lang="en-US" altLang="zh-CN" b="1" dirty="0">
                <a:solidFill>
                  <a:srgbClr val="FF0000"/>
                </a:solidFill>
              </a:rPr>
              <a:t>q</a:t>
            </a:r>
            <a:r>
              <a:rPr lang="zh-CN" altLang="en-US" b="1" dirty="0">
                <a:solidFill>
                  <a:srgbClr val="FF0000"/>
                </a:solidFill>
              </a:rPr>
              <a:t>的倍数时，仍可以正确解密</a:t>
            </a:r>
            <a:endParaRPr lang="en-US" altLang="zh-CN" b="1" dirty="0">
              <a:solidFill>
                <a:srgbClr val="FF0000"/>
              </a:solidFill>
            </a:endParaRPr>
          </a:p>
          <a:p>
            <a:pPr lvl="1"/>
            <a:endParaRPr lang="en-US" altLang="zh-CN" dirty="0"/>
          </a:p>
          <a:p>
            <a:pPr lvl="1"/>
            <a:r>
              <a:rPr lang="en-US" altLang="zh-CN" dirty="0"/>
              <a:t>m</a:t>
            </a:r>
            <a:r>
              <a:rPr lang="zh-CN" altLang="en-US" dirty="0"/>
              <a:t>不能是</a:t>
            </a:r>
            <a:r>
              <a:rPr lang="en-US" altLang="zh-CN" dirty="0"/>
              <a:t>0</a:t>
            </a:r>
            <a:r>
              <a:rPr lang="zh-CN" altLang="en-US" dirty="0"/>
              <a:t>、</a:t>
            </a:r>
            <a:r>
              <a:rPr lang="en-US" altLang="zh-CN" dirty="0"/>
              <a:t>±1</a:t>
            </a:r>
            <a:r>
              <a:rPr lang="zh-CN" altLang="en-US" dirty="0"/>
              <a:t>，否则密文就是明文（</a:t>
            </a:r>
            <a:r>
              <a:rPr lang="en-US" altLang="zh-CN" dirty="0"/>
              <a:t>e</a:t>
            </a:r>
            <a:r>
              <a:rPr lang="zh-CN" altLang="en-US" dirty="0"/>
              <a:t>必为奇数）</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473A65BE-9993-459D-B888-F1E7D55B98E4}"/>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a:xfrm>
            <a:off x="838200" y="1510758"/>
            <a:ext cx="10927080" cy="4586694"/>
          </a:xfrm>
        </p:spPr>
        <p:txBody>
          <a:bodyPr>
            <a:normAutofit fontScale="77500" lnSpcReduction="20000"/>
          </a:bodyPr>
          <a:lstStyle/>
          <a:p>
            <a:r>
              <a:rPr lang="en-US" altLang="zh-CN" sz="3600" dirty="0"/>
              <a:t> </a:t>
            </a:r>
            <a:r>
              <a:rPr lang="zh-CN" altLang="en-US" sz="3600" dirty="0">
                <a:solidFill>
                  <a:srgbClr val="7030A0"/>
                </a:solidFill>
              </a:rPr>
              <a:t>实现注意事项：</a:t>
            </a:r>
            <a:endParaRPr lang="en-US" altLang="zh-CN" sz="3600" dirty="0">
              <a:solidFill>
                <a:srgbClr val="7030A0"/>
              </a:solidFill>
            </a:endParaRPr>
          </a:p>
          <a:p>
            <a:r>
              <a:rPr lang="zh-CN" altLang="en-US" sz="3400" dirty="0"/>
              <a:t>加密与解密</a:t>
            </a:r>
          </a:p>
          <a:p>
            <a:pPr lvl="1"/>
            <a:r>
              <a:rPr lang="zh-CN" altLang="en-US" sz="3400" dirty="0"/>
              <a:t>模指数运算，可通过两个手段减少运算量：</a:t>
            </a:r>
            <a:endParaRPr lang="en-US" altLang="zh-CN" sz="3400" dirty="0"/>
          </a:p>
          <a:p>
            <a:pPr lvl="2"/>
            <a:r>
              <a:rPr lang="zh-CN" altLang="en-US" sz="3400" dirty="0"/>
              <a:t>模运算特性</a:t>
            </a:r>
            <a:r>
              <a:rPr lang="en-US" altLang="zh-CN" sz="3400" dirty="0"/>
              <a:t>[(a mod n) op (b mod n)] mod n = (a op b) mod n</a:t>
            </a:r>
          </a:p>
          <a:p>
            <a:pPr lvl="2"/>
            <a:r>
              <a:rPr lang="zh-CN" altLang="en-US" sz="3400" dirty="0"/>
              <a:t>快速指数算法</a:t>
            </a:r>
          </a:p>
          <a:p>
            <a:endParaRPr lang="en-US" altLang="zh-CN" sz="3400" dirty="0"/>
          </a:p>
          <a:p>
            <a:r>
              <a:rPr lang="zh-CN" altLang="en-US" sz="3400" dirty="0"/>
              <a:t>公钥的有效运算</a:t>
            </a:r>
            <a:endParaRPr lang="en-US" altLang="zh-CN" sz="3400" dirty="0"/>
          </a:p>
          <a:p>
            <a:pPr lvl="1"/>
            <a:r>
              <a:rPr lang="en-US" altLang="zh-CN" sz="3400" dirty="0"/>
              <a:t>e</a:t>
            </a:r>
            <a:r>
              <a:rPr lang="zh-CN" altLang="en-US" sz="3400" dirty="0"/>
              <a:t>常选</a:t>
            </a:r>
            <a:r>
              <a:rPr lang="en-US" altLang="zh-CN" sz="3400" dirty="0"/>
              <a:t>65537(</a:t>
            </a:r>
            <a:r>
              <a:rPr lang="zh-CN" altLang="en-US" sz="3400" dirty="0"/>
              <a:t>即</a:t>
            </a:r>
            <a:r>
              <a:rPr lang="en-US" altLang="zh-CN" sz="3400" dirty="0"/>
              <a:t>2</a:t>
            </a:r>
            <a:r>
              <a:rPr lang="en-US" altLang="zh-CN" sz="3400" baseline="30000" dirty="0"/>
              <a:t>16</a:t>
            </a:r>
            <a:r>
              <a:rPr lang="en-US" altLang="zh-CN" sz="3400" dirty="0"/>
              <a:t>+1)</a:t>
            </a:r>
            <a:r>
              <a:rPr lang="zh-CN" altLang="en-US" sz="3400" dirty="0"/>
              <a:t>：仅有两个比特为</a:t>
            </a:r>
            <a:r>
              <a:rPr lang="en-US" altLang="zh-CN" sz="3400" dirty="0"/>
              <a:t>1</a:t>
            </a:r>
            <a:r>
              <a:rPr lang="zh-CN" altLang="en-US" sz="3400" dirty="0"/>
              <a:t>，乘法次数最小</a:t>
            </a:r>
            <a:endParaRPr lang="en-US" altLang="zh-CN" sz="3400" dirty="0"/>
          </a:p>
          <a:p>
            <a:pPr lvl="1"/>
            <a:r>
              <a:rPr lang="zh-CN" altLang="en-US" sz="3400" dirty="0"/>
              <a:t>若先选择</a:t>
            </a:r>
            <a:r>
              <a:rPr lang="en-US" altLang="zh-CN" sz="3400" dirty="0"/>
              <a:t>e</a:t>
            </a:r>
            <a:r>
              <a:rPr lang="zh-CN" altLang="en-US" sz="3400" dirty="0"/>
              <a:t>，再选择</a:t>
            </a:r>
            <a:r>
              <a:rPr lang="en-US" altLang="zh-CN" sz="3400" dirty="0"/>
              <a:t>p,q</a:t>
            </a:r>
            <a:r>
              <a:rPr lang="zh-CN" altLang="en-US" sz="3400" dirty="0"/>
              <a:t>，则为保证</a:t>
            </a:r>
            <a:r>
              <a:rPr lang="en-US" altLang="zh-CN" sz="3400" dirty="0"/>
              <a:t>gcd(e,</a:t>
            </a:r>
            <a:r>
              <a:rPr lang="el-GR" altLang="zh-CN" sz="3400" dirty="0">
                <a:cs typeface="Times New Roman"/>
              </a:rPr>
              <a:t>Φ</a:t>
            </a:r>
            <a:r>
              <a:rPr lang="en-US" altLang="zh-CN" sz="3400" dirty="0">
                <a:cs typeface="Arial Unicode MS" pitchFamily="34" charset="-122"/>
              </a:rPr>
              <a:t>(n))=1</a:t>
            </a:r>
            <a:r>
              <a:rPr lang="zh-CN" altLang="en-US" sz="3400" dirty="0">
                <a:cs typeface="Arial Unicode MS" pitchFamily="34" charset="-122"/>
              </a:rPr>
              <a:t>，</a:t>
            </a:r>
            <a:r>
              <a:rPr lang="zh-CN" altLang="en-US" sz="3400" dirty="0"/>
              <a:t>选择</a:t>
            </a:r>
            <a:r>
              <a:rPr lang="en-US" altLang="zh-CN" sz="3400" dirty="0"/>
              <a:t>p,q</a:t>
            </a:r>
            <a:r>
              <a:rPr lang="zh-CN" altLang="en-US" sz="3400" dirty="0"/>
              <a:t>时应保证</a:t>
            </a:r>
            <a:r>
              <a:rPr lang="en-US" altLang="zh-CN" sz="3400" dirty="0"/>
              <a:t>gcd(e,p-1)=gcd(e,q-1)=1</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868394F2-FB02-4FA2-816E-4DC4D6E1E3D5}"/>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p:txBody>
          <a:bodyPr/>
          <a:lstStyle/>
          <a:p>
            <a:r>
              <a:rPr lang="zh-CN" altLang="en-US" dirty="0">
                <a:solidFill>
                  <a:srgbClr val="7030A0"/>
                </a:solidFill>
              </a:rPr>
              <a:t>实现注意事项</a:t>
            </a:r>
            <a:r>
              <a:rPr lang="en-US" altLang="zh-CN" dirty="0">
                <a:solidFill>
                  <a:srgbClr val="7030A0"/>
                </a:solidFill>
              </a:rPr>
              <a:t>(</a:t>
            </a:r>
            <a:r>
              <a:rPr lang="zh-CN" altLang="en-US" dirty="0">
                <a:solidFill>
                  <a:srgbClr val="7030A0"/>
                </a:solidFill>
              </a:rPr>
              <a:t>续</a:t>
            </a:r>
            <a:r>
              <a:rPr lang="en-US" altLang="zh-CN" dirty="0">
                <a:solidFill>
                  <a:srgbClr val="7030A0"/>
                </a:solidFill>
              </a:rPr>
              <a:t>)</a:t>
            </a:r>
            <a:r>
              <a:rPr lang="zh-CN" altLang="en-US" dirty="0">
                <a:solidFill>
                  <a:srgbClr val="7030A0"/>
                </a:solidFill>
              </a:rPr>
              <a:t>：</a:t>
            </a:r>
            <a:endParaRPr lang="en-US" altLang="zh-CN" dirty="0"/>
          </a:p>
          <a:p>
            <a:pPr lvl="1"/>
            <a:r>
              <a:rPr lang="en-US" altLang="zh-CN" dirty="0"/>
              <a:t>e</a:t>
            </a:r>
            <a:r>
              <a:rPr lang="zh-CN" altLang="en-US" dirty="0"/>
              <a:t>有时也选</a:t>
            </a:r>
            <a:r>
              <a:rPr lang="en-US" altLang="zh-CN" dirty="0"/>
              <a:t>3</a:t>
            </a:r>
            <a:r>
              <a:rPr lang="zh-CN" altLang="en-US" dirty="0"/>
              <a:t>或</a:t>
            </a:r>
            <a:r>
              <a:rPr lang="en-US" altLang="zh-CN" dirty="0"/>
              <a:t>17</a:t>
            </a:r>
            <a:r>
              <a:rPr lang="zh-CN" altLang="en-US" dirty="0"/>
              <a:t>。但过小的</a:t>
            </a:r>
            <a:r>
              <a:rPr lang="en-US" altLang="zh-CN" dirty="0"/>
              <a:t>e</a:t>
            </a:r>
            <a:r>
              <a:rPr lang="zh-CN" altLang="en-US" dirty="0"/>
              <a:t>容易受到攻击</a:t>
            </a:r>
            <a:endParaRPr lang="en-US" altLang="zh-CN" dirty="0"/>
          </a:p>
          <a:p>
            <a:pPr lvl="2"/>
            <a:r>
              <a:rPr lang="zh-CN" altLang="en-US" dirty="0"/>
              <a:t>例如：假设有三个用户的</a:t>
            </a:r>
            <a:r>
              <a:rPr lang="en-US" altLang="zh-CN" dirty="0"/>
              <a:t>e</a:t>
            </a:r>
            <a:r>
              <a:rPr lang="zh-CN" altLang="en-US" dirty="0"/>
              <a:t>都选择</a:t>
            </a:r>
            <a:r>
              <a:rPr lang="en-US" altLang="zh-CN" dirty="0"/>
              <a:t>3</a:t>
            </a:r>
            <a:r>
              <a:rPr lang="zh-CN" altLang="en-US" dirty="0"/>
              <a:t>，但模数分别为</a:t>
            </a:r>
            <a:r>
              <a:rPr lang="en-US" altLang="zh-CN" dirty="0"/>
              <a:t>n</a:t>
            </a:r>
            <a:r>
              <a:rPr lang="en-US" altLang="zh-CN" baseline="-25000" dirty="0"/>
              <a:t>1</a:t>
            </a:r>
            <a:r>
              <a:rPr lang="en-US" altLang="zh-CN" dirty="0"/>
              <a:t>,n</a:t>
            </a:r>
            <a:r>
              <a:rPr lang="en-US" altLang="zh-CN" baseline="-25000" dirty="0"/>
              <a:t>2</a:t>
            </a:r>
            <a:r>
              <a:rPr lang="en-US" altLang="zh-CN" dirty="0"/>
              <a:t>,n</a:t>
            </a:r>
            <a:r>
              <a:rPr lang="en-US" altLang="zh-CN" baseline="-25000" dirty="0"/>
              <a:t>3</a:t>
            </a:r>
            <a:endParaRPr lang="en-US" altLang="zh-CN" dirty="0"/>
          </a:p>
          <a:p>
            <a:pPr lvl="3"/>
            <a:r>
              <a:rPr lang="zh-CN" altLang="en-US" sz="2000" dirty="0"/>
              <a:t>若要向他们发送</a:t>
            </a:r>
            <a:r>
              <a:rPr lang="en-US" altLang="zh-CN" sz="2000" dirty="0"/>
              <a:t>m</a:t>
            </a:r>
            <a:r>
              <a:rPr lang="zh-CN" altLang="en-US" sz="2000" dirty="0"/>
              <a:t>，密文分别为</a:t>
            </a:r>
            <a:br>
              <a:rPr lang="en-US" altLang="zh-CN" sz="2000" dirty="0"/>
            </a:br>
            <a:r>
              <a:rPr lang="en-US" altLang="zh-CN" sz="2000" dirty="0"/>
              <a:t>C</a:t>
            </a:r>
            <a:r>
              <a:rPr lang="en-US" altLang="zh-CN" sz="2000" baseline="-25000" dirty="0"/>
              <a:t>1</a:t>
            </a:r>
            <a:r>
              <a:rPr lang="en-US" altLang="zh-CN" sz="2000" dirty="0"/>
              <a:t>=m</a:t>
            </a:r>
            <a:r>
              <a:rPr lang="en-US" altLang="zh-CN" sz="2000" baseline="30000" dirty="0"/>
              <a:t>3</a:t>
            </a:r>
            <a:r>
              <a:rPr lang="zh-CN" altLang="en-US" sz="2000" dirty="0"/>
              <a:t> </a:t>
            </a:r>
            <a:r>
              <a:rPr lang="en-US" altLang="zh-CN" sz="2000" dirty="0"/>
              <a:t>mod n</a:t>
            </a:r>
            <a:r>
              <a:rPr lang="en-US" altLang="zh-CN" sz="2000" baseline="-25000" dirty="0"/>
              <a:t>1</a:t>
            </a:r>
            <a:r>
              <a:rPr lang="en-US" altLang="zh-CN" sz="2000" dirty="0"/>
              <a:t>, C</a:t>
            </a:r>
            <a:r>
              <a:rPr lang="en-US" altLang="zh-CN" sz="2000" baseline="-25000" dirty="0"/>
              <a:t>2</a:t>
            </a:r>
            <a:r>
              <a:rPr lang="en-US" altLang="zh-CN" sz="2000" dirty="0"/>
              <a:t>=m</a:t>
            </a:r>
            <a:r>
              <a:rPr lang="en-US" altLang="zh-CN" sz="2000" baseline="30000" dirty="0"/>
              <a:t>3</a:t>
            </a:r>
            <a:r>
              <a:rPr lang="en-US" altLang="zh-CN" sz="2000" dirty="0"/>
              <a:t> mod n</a:t>
            </a:r>
            <a:r>
              <a:rPr lang="en-US" altLang="zh-CN" sz="2000" baseline="-25000" dirty="0"/>
              <a:t>2</a:t>
            </a:r>
            <a:r>
              <a:rPr lang="en-US" altLang="zh-CN" sz="2000" dirty="0"/>
              <a:t>, C</a:t>
            </a:r>
            <a:r>
              <a:rPr lang="en-US" altLang="zh-CN" sz="2000" baseline="-25000" dirty="0"/>
              <a:t>3</a:t>
            </a:r>
            <a:r>
              <a:rPr lang="en-US" altLang="zh-CN" sz="2000" dirty="0"/>
              <a:t>=m</a:t>
            </a:r>
            <a:r>
              <a:rPr lang="en-US" altLang="zh-CN" sz="2000" baseline="30000" dirty="0"/>
              <a:t>3</a:t>
            </a:r>
            <a:r>
              <a:rPr lang="en-US" altLang="zh-CN" sz="2000" dirty="0"/>
              <a:t> mod n</a:t>
            </a:r>
            <a:r>
              <a:rPr lang="en-US" altLang="zh-CN" sz="2000" baseline="-25000" dirty="0"/>
              <a:t>3</a:t>
            </a:r>
            <a:endParaRPr lang="en-US" altLang="zh-CN" sz="2000" dirty="0"/>
          </a:p>
          <a:p>
            <a:pPr lvl="3"/>
            <a:r>
              <a:rPr lang="zh-CN" altLang="en-US" sz="2000" dirty="0"/>
              <a:t>各用户的素数是随机生成的，因此模数</a:t>
            </a:r>
            <a:r>
              <a:rPr lang="en-US" altLang="zh-CN" sz="2000" dirty="0"/>
              <a:t>n</a:t>
            </a:r>
            <a:r>
              <a:rPr lang="en-US" altLang="zh-CN" sz="2000" baseline="-25000" dirty="0"/>
              <a:t>1</a:t>
            </a:r>
            <a:r>
              <a:rPr lang="en-US" altLang="zh-CN" sz="2000" dirty="0"/>
              <a:t>,n</a:t>
            </a:r>
            <a:r>
              <a:rPr lang="en-US" altLang="zh-CN" sz="2000" baseline="-25000" dirty="0"/>
              <a:t>2</a:t>
            </a:r>
            <a:r>
              <a:rPr lang="en-US" altLang="zh-CN" sz="2000" dirty="0"/>
              <a:t>,n</a:t>
            </a:r>
            <a:r>
              <a:rPr lang="en-US" altLang="zh-CN" sz="2000" baseline="-25000" dirty="0"/>
              <a:t>3</a:t>
            </a:r>
            <a:r>
              <a:rPr lang="zh-CN" altLang="en-US" sz="2000" dirty="0"/>
              <a:t>两两互素的可能很大</a:t>
            </a:r>
            <a:endParaRPr lang="en-US" altLang="zh-CN" sz="2000" dirty="0"/>
          </a:p>
          <a:p>
            <a:pPr lvl="3"/>
            <a:r>
              <a:rPr lang="zh-CN" altLang="en-US" sz="2000" dirty="0"/>
              <a:t>由中国剩余定理可以计算</a:t>
            </a:r>
            <a:r>
              <a:rPr lang="en-US" altLang="zh-CN" sz="2000" dirty="0"/>
              <a:t>C=CRT(n</a:t>
            </a:r>
            <a:r>
              <a:rPr lang="en-US" altLang="zh-CN" sz="2000" baseline="-25000" dirty="0"/>
              <a:t>1</a:t>
            </a:r>
            <a:r>
              <a:rPr lang="en-US" altLang="zh-CN" sz="2000" dirty="0"/>
              <a:t>,n</a:t>
            </a:r>
            <a:r>
              <a:rPr lang="en-US" altLang="zh-CN" sz="2000" baseline="-25000" dirty="0"/>
              <a:t>2</a:t>
            </a:r>
            <a:r>
              <a:rPr lang="en-US" altLang="zh-CN" sz="2000" dirty="0"/>
              <a:t>,n</a:t>
            </a:r>
            <a:r>
              <a:rPr lang="en-US" altLang="zh-CN" sz="2000" baseline="-25000" dirty="0"/>
              <a:t>3</a:t>
            </a:r>
            <a:r>
              <a:rPr lang="en-US" altLang="zh-CN" sz="2000" dirty="0"/>
              <a:t>,C</a:t>
            </a:r>
            <a:r>
              <a:rPr lang="en-US" altLang="zh-CN" sz="2000" baseline="-25000" dirty="0"/>
              <a:t>1</a:t>
            </a:r>
            <a:r>
              <a:rPr lang="en-US" altLang="zh-CN" sz="2000" dirty="0"/>
              <a:t>,C</a:t>
            </a:r>
            <a:r>
              <a:rPr lang="en-US" altLang="zh-CN" sz="2000" baseline="-25000" dirty="0"/>
              <a:t>2</a:t>
            </a:r>
            <a:r>
              <a:rPr lang="en-US" altLang="zh-CN" sz="2000" dirty="0"/>
              <a:t>,C</a:t>
            </a:r>
            <a:r>
              <a:rPr lang="en-US" altLang="zh-CN" sz="2000" baseline="-25000" dirty="0"/>
              <a:t>3</a:t>
            </a:r>
            <a:r>
              <a:rPr lang="en-US" altLang="zh-CN" sz="2000" dirty="0"/>
              <a:t>)</a:t>
            </a:r>
          </a:p>
          <a:p>
            <a:pPr lvl="3"/>
            <a:r>
              <a:rPr lang="zh-CN" altLang="en-US" sz="2000" dirty="0"/>
              <a:t>显然有</a:t>
            </a:r>
            <a:r>
              <a:rPr lang="en-US" altLang="zh-CN" sz="2000" dirty="0"/>
              <a:t>C=m</a:t>
            </a:r>
            <a:r>
              <a:rPr lang="en-US" altLang="zh-CN" sz="2000" baseline="30000" dirty="0"/>
              <a:t>3</a:t>
            </a:r>
            <a:r>
              <a:rPr lang="en-US" altLang="zh-CN" sz="2000" dirty="0"/>
              <a:t> mod n</a:t>
            </a:r>
            <a:r>
              <a:rPr lang="en-US" altLang="zh-CN" sz="2000" baseline="-25000" dirty="0"/>
              <a:t>1</a:t>
            </a:r>
            <a:r>
              <a:rPr lang="en-US" altLang="zh-CN" sz="2000" dirty="0"/>
              <a:t>n</a:t>
            </a:r>
            <a:r>
              <a:rPr lang="en-US" altLang="zh-CN" sz="2000" baseline="-25000" dirty="0"/>
              <a:t>2</a:t>
            </a:r>
            <a:r>
              <a:rPr lang="en-US" altLang="zh-CN" sz="2000" dirty="0"/>
              <a:t>n</a:t>
            </a:r>
            <a:r>
              <a:rPr lang="en-US" altLang="zh-CN" sz="2000" baseline="-25000" dirty="0"/>
              <a:t>3</a:t>
            </a:r>
          </a:p>
          <a:p>
            <a:pPr lvl="3"/>
            <a:r>
              <a:rPr lang="zh-CN" altLang="en-US" sz="2000" dirty="0"/>
              <a:t>由</a:t>
            </a:r>
            <a:r>
              <a:rPr lang="en-US" altLang="zh-CN" sz="2000" dirty="0"/>
              <a:t>RSA</a:t>
            </a:r>
            <a:r>
              <a:rPr lang="zh-CN" altLang="en-US" sz="2000" dirty="0"/>
              <a:t>算法规则，</a:t>
            </a:r>
            <a:r>
              <a:rPr lang="en-US" altLang="zh-CN" sz="2000" dirty="0"/>
              <a:t>m&lt;</a:t>
            </a:r>
            <a:r>
              <a:rPr lang="en-US" altLang="zh-CN" sz="2000" dirty="0" err="1"/>
              <a:t>n</a:t>
            </a:r>
            <a:r>
              <a:rPr lang="en-US" altLang="zh-CN" sz="2000" baseline="-25000" dirty="0" err="1"/>
              <a:t>i</a:t>
            </a:r>
            <a:r>
              <a:rPr lang="zh-CN" altLang="en-US" sz="2000" dirty="0"/>
              <a:t>，</a:t>
            </a:r>
            <a:r>
              <a:rPr lang="en-US" altLang="zh-CN" sz="2000" dirty="0"/>
              <a:t> </a:t>
            </a:r>
            <a:r>
              <a:rPr lang="zh-CN" altLang="en-US" sz="2000" dirty="0"/>
              <a:t>因此</a:t>
            </a:r>
            <a:r>
              <a:rPr lang="en-US" altLang="zh-CN" sz="2000" dirty="0"/>
              <a:t>m</a:t>
            </a:r>
            <a:r>
              <a:rPr lang="en-US" altLang="zh-CN" sz="2000" baseline="30000" dirty="0"/>
              <a:t>3</a:t>
            </a:r>
            <a:r>
              <a:rPr lang="en-US" altLang="zh-CN" sz="2000" dirty="0"/>
              <a:t> &lt; n</a:t>
            </a:r>
            <a:r>
              <a:rPr lang="en-US" altLang="zh-CN" sz="2000" baseline="-25000" dirty="0"/>
              <a:t>1</a:t>
            </a:r>
            <a:r>
              <a:rPr lang="en-US" altLang="zh-CN" sz="2000" dirty="0"/>
              <a:t>n</a:t>
            </a:r>
            <a:r>
              <a:rPr lang="en-US" altLang="zh-CN" sz="2000" baseline="-25000" dirty="0"/>
              <a:t>2</a:t>
            </a:r>
            <a:r>
              <a:rPr lang="en-US" altLang="zh-CN" sz="2000" dirty="0"/>
              <a:t>n</a:t>
            </a:r>
            <a:r>
              <a:rPr lang="en-US" altLang="zh-CN" sz="2000" baseline="-25000" dirty="0"/>
              <a:t>3</a:t>
            </a:r>
            <a:endParaRPr lang="en-US" altLang="zh-CN" sz="2000" dirty="0"/>
          </a:p>
          <a:p>
            <a:pPr lvl="3"/>
            <a:r>
              <a:rPr lang="zh-CN" altLang="en-US" sz="2000" dirty="0"/>
              <a:t>因而可以直接计算</a:t>
            </a:r>
            <a:r>
              <a:rPr lang="en-US" altLang="zh-CN" sz="2000" dirty="0"/>
              <a:t>m=C</a:t>
            </a:r>
            <a:r>
              <a:rPr lang="en-US" altLang="zh-CN" sz="2000" baseline="30000" dirty="0"/>
              <a:t>1/3</a:t>
            </a: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2CD2F784-3066-4D9F-96F0-E54F99EEA216}"/>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50000"/>
              </a:lnSpc>
            </a:pPr>
            <a:r>
              <a:rPr lang="zh-CN" altLang="en-US" sz="4000" dirty="0">
                <a:solidFill>
                  <a:srgbClr val="7030A0"/>
                </a:solidFill>
              </a:rPr>
              <a:t>实现注意事项</a:t>
            </a:r>
            <a:r>
              <a:rPr lang="en-US" altLang="zh-CN" sz="4000" dirty="0">
                <a:solidFill>
                  <a:srgbClr val="7030A0"/>
                </a:solidFill>
              </a:rPr>
              <a:t>(</a:t>
            </a:r>
            <a:r>
              <a:rPr lang="zh-CN" altLang="en-US" sz="4000" dirty="0">
                <a:solidFill>
                  <a:srgbClr val="7030A0"/>
                </a:solidFill>
              </a:rPr>
              <a:t>续</a:t>
            </a:r>
            <a:r>
              <a:rPr lang="en-US" altLang="zh-CN" sz="4000" dirty="0">
                <a:solidFill>
                  <a:srgbClr val="7030A0"/>
                </a:solidFill>
              </a:rPr>
              <a:t>)</a:t>
            </a:r>
            <a:r>
              <a:rPr lang="zh-CN" altLang="en-US" sz="4000" dirty="0">
                <a:solidFill>
                  <a:srgbClr val="7030A0"/>
                </a:solidFill>
              </a:rPr>
              <a:t>：</a:t>
            </a:r>
            <a:endParaRPr lang="en-US" altLang="zh-CN" sz="4000" dirty="0"/>
          </a:p>
          <a:p>
            <a:pPr>
              <a:lnSpc>
                <a:spcPct val="150000"/>
              </a:lnSpc>
            </a:pPr>
            <a:r>
              <a:rPr lang="zh-CN" altLang="en-US" sz="3400" dirty="0"/>
              <a:t>私钥的有效运算</a:t>
            </a:r>
            <a:endParaRPr lang="en-US" altLang="zh-CN" sz="3400" dirty="0"/>
          </a:p>
          <a:p>
            <a:pPr lvl="1">
              <a:lnSpc>
                <a:spcPct val="150000"/>
              </a:lnSpc>
            </a:pPr>
            <a:r>
              <a:rPr lang="zh-CN" altLang="en-US" sz="3400" dirty="0"/>
              <a:t>运用中国剩余定理简化运算：求</a:t>
            </a:r>
            <a:r>
              <a:rPr lang="en-US" altLang="zh-CN" sz="3400" dirty="0"/>
              <a:t>m=C</a:t>
            </a:r>
            <a:r>
              <a:rPr lang="en-US" altLang="zh-CN" sz="3400" baseline="30000" dirty="0"/>
              <a:t>d</a:t>
            </a:r>
            <a:r>
              <a:rPr lang="en-US" altLang="zh-CN" sz="3400" dirty="0"/>
              <a:t> mod n</a:t>
            </a:r>
          </a:p>
          <a:p>
            <a:pPr lvl="2">
              <a:lnSpc>
                <a:spcPct val="150000"/>
              </a:lnSpc>
            </a:pPr>
            <a:r>
              <a:rPr lang="zh-CN" altLang="en-US" sz="3400" dirty="0"/>
              <a:t>计算：</a:t>
            </a:r>
            <a:r>
              <a:rPr lang="en-US" altLang="zh-CN" sz="3400" dirty="0" err="1"/>
              <a:t>X</a:t>
            </a:r>
            <a:r>
              <a:rPr lang="en-US" altLang="zh-CN" sz="3400" baseline="-25000" dirty="0" err="1"/>
              <a:t>p</a:t>
            </a:r>
            <a:r>
              <a:rPr lang="en-US" altLang="zh-CN" sz="3400" dirty="0"/>
              <a:t>=q×(q</a:t>
            </a:r>
            <a:r>
              <a:rPr lang="en-US" altLang="zh-CN" sz="3400" baseline="30000" dirty="0"/>
              <a:t>-1</a:t>
            </a:r>
            <a:r>
              <a:rPr lang="en-US" altLang="zh-CN" sz="3400" dirty="0"/>
              <a:t> mod p), </a:t>
            </a:r>
            <a:r>
              <a:rPr lang="en-US" altLang="zh-CN" sz="3400" dirty="0" err="1"/>
              <a:t>X</a:t>
            </a:r>
            <a:r>
              <a:rPr lang="en-US" altLang="zh-CN" sz="3400" baseline="-25000" dirty="0" err="1"/>
              <a:t>q</a:t>
            </a:r>
            <a:r>
              <a:rPr lang="en-US" altLang="zh-CN" sz="3400" dirty="0"/>
              <a:t>=p×(p</a:t>
            </a:r>
            <a:r>
              <a:rPr lang="en-US" altLang="zh-CN" sz="3400" baseline="30000" dirty="0"/>
              <a:t>-1</a:t>
            </a:r>
            <a:r>
              <a:rPr lang="en-US" altLang="zh-CN" sz="3400" dirty="0"/>
              <a:t> mod q)</a:t>
            </a:r>
          </a:p>
          <a:p>
            <a:pPr lvl="2">
              <a:lnSpc>
                <a:spcPct val="150000"/>
              </a:lnSpc>
            </a:pPr>
            <a:r>
              <a:rPr lang="zh-CN" altLang="en-US" sz="3400" dirty="0"/>
              <a:t>定义：</a:t>
            </a:r>
            <a:r>
              <a:rPr lang="en-US" altLang="zh-CN" sz="3400" dirty="0" err="1"/>
              <a:t>V</a:t>
            </a:r>
            <a:r>
              <a:rPr lang="en-US" altLang="zh-CN" sz="3400" baseline="-25000" dirty="0" err="1"/>
              <a:t>p</a:t>
            </a:r>
            <a:r>
              <a:rPr lang="en-US" altLang="zh-CN" sz="3400" dirty="0"/>
              <a:t>=C</a:t>
            </a:r>
            <a:r>
              <a:rPr lang="en-US" altLang="zh-CN" sz="3400" baseline="30000" dirty="0"/>
              <a:t>d</a:t>
            </a:r>
            <a:r>
              <a:rPr lang="en-US" altLang="zh-CN" sz="3400" dirty="0"/>
              <a:t> mod p=C</a:t>
            </a:r>
            <a:r>
              <a:rPr lang="en-US" altLang="zh-CN" sz="3400" baseline="30000" dirty="0"/>
              <a:t>d mod (p-1)</a:t>
            </a:r>
            <a:r>
              <a:rPr lang="en-US" altLang="zh-CN" sz="3400" dirty="0"/>
              <a:t> mod p</a:t>
            </a:r>
          </a:p>
          <a:p>
            <a:pPr lvl="2">
              <a:lnSpc>
                <a:spcPct val="150000"/>
              </a:lnSpc>
              <a:buNone/>
            </a:pPr>
            <a:r>
              <a:rPr lang="en-US" altLang="zh-CN" sz="3400" dirty="0"/>
              <a:t>		 </a:t>
            </a:r>
            <a:r>
              <a:rPr lang="en-US" altLang="zh-CN" sz="3400" dirty="0" err="1"/>
              <a:t>V</a:t>
            </a:r>
            <a:r>
              <a:rPr lang="en-US" altLang="zh-CN" sz="3400" baseline="-25000" dirty="0" err="1"/>
              <a:t>q</a:t>
            </a:r>
            <a:r>
              <a:rPr lang="en-US" altLang="zh-CN" sz="3400" dirty="0"/>
              <a:t>=C</a:t>
            </a:r>
            <a:r>
              <a:rPr lang="en-US" altLang="zh-CN" sz="3400" baseline="30000" dirty="0"/>
              <a:t>d</a:t>
            </a:r>
            <a:r>
              <a:rPr lang="en-US" altLang="zh-CN" sz="3400" dirty="0"/>
              <a:t> mod q=C</a:t>
            </a:r>
            <a:r>
              <a:rPr lang="en-US" altLang="zh-CN" sz="3400" baseline="30000" dirty="0"/>
              <a:t>d mod (q-1)</a:t>
            </a:r>
            <a:r>
              <a:rPr lang="en-US" altLang="zh-CN" sz="3400" dirty="0"/>
              <a:t> mod q</a:t>
            </a:r>
          </a:p>
          <a:p>
            <a:pPr lvl="2">
              <a:lnSpc>
                <a:spcPct val="150000"/>
              </a:lnSpc>
            </a:pPr>
            <a:r>
              <a:rPr lang="zh-CN" altLang="en-US" sz="3400" dirty="0"/>
              <a:t>则</a:t>
            </a:r>
            <a:r>
              <a:rPr lang="en-US" altLang="zh-CN" sz="3400" dirty="0"/>
              <a:t>m=(</a:t>
            </a:r>
            <a:r>
              <a:rPr lang="en-US" altLang="zh-CN" sz="3400" dirty="0" err="1"/>
              <a:t>V</a:t>
            </a:r>
            <a:r>
              <a:rPr lang="en-US" altLang="zh-CN" sz="3400" baseline="-25000" dirty="0" err="1"/>
              <a:t>p</a:t>
            </a:r>
            <a:r>
              <a:rPr lang="en-US" altLang="zh-CN" sz="3400" dirty="0" err="1"/>
              <a:t>X</a:t>
            </a:r>
            <a:r>
              <a:rPr lang="en-US" altLang="zh-CN" sz="3400" baseline="-25000" dirty="0" err="1"/>
              <a:t>p</a:t>
            </a:r>
            <a:r>
              <a:rPr lang="en-US" altLang="zh-CN" sz="3400" dirty="0" err="1"/>
              <a:t>+V</a:t>
            </a:r>
            <a:r>
              <a:rPr lang="en-US" altLang="zh-CN" sz="3400" baseline="-25000" dirty="0" err="1"/>
              <a:t>q</a:t>
            </a:r>
            <a:r>
              <a:rPr lang="en-US" altLang="zh-CN" sz="3400" dirty="0" err="1"/>
              <a:t>X</a:t>
            </a:r>
            <a:r>
              <a:rPr lang="en-US" altLang="zh-CN" sz="3400" baseline="-25000" dirty="0" err="1"/>
              <a:t>q</a:t>
            </a:r>
            <a:r>
              <a:rPr lang="en-US" altLang="zh-CN" sz="3400" dirty="0"/>
              <a:t>) mod n</a:t>
            </a:r>
          </a:p>
          <a:p>
            <a:pPr lvl="1">
              <a:lnSpc>
                <a:spcPct val="150000"/>
              </a:lnSpc>
            </a:pPr>
            <a:r>
              <a:rPr lang="zh-CN" altLang="en-US" sz="3400" dirty="0"/>
              <a:t>比直接运算</a:t>
            </a:r>
            <a:r>
              <a:rPr lang="en-US" altLang="zh-CN" sz="3400" dirty="0"/>
              <a:t>m=C</a:t>
            </a:r>
            <a:r>
              <a:rPr lang="en-US" altLang="zh-CN" sz="3400" baseline="30000" dirty="0"/>
              <a:t>d</a:t>
            </a:r>
            <a:r>
              <a:rPr lang="en-US" altLang="zh-CN" sz="3400" dirty="0"/>
              <a:t> mod n</a:t>
            </a:r>
            <a:r>
              <a:rPr lang="zh-CN" altLang="en-US" sz="3400" dirty="0"/>
              <a:t>快</a:t>
            </a:r>
            <a:r>
              <a:rPr lang="en-US" altLang="zh-CN" sz="3400" dirty="0"/>
              <a:t>4</a:t>
            </a:r>
            <a:r>
              <a:rPr lang="zh-CN" altLang="en-US" sz="3400" dirty="0"/>
              <a:t>倍</a:t>
            </a: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A1522ECF-71F7-4D2D-99AB-3F89BA44BB2C}"/>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p:txBody>
          <a:bodyPr/>
          <a:lstStyle/>
          <a:p>
            <a:r>
              <a:rPr lang="en-US" altLang="zh-CN" dirty="0">
                <a:solidFill>
                  <a:srgbClr val="7030A0"/>
                </a:solidFill>
              </a:rPr>
              <a:t>RSA</a:t>
            </a:r>
            <a:r>
              <a:rPr lang="zh-CN" altLang="en-US" dirty="0">
                <a:solidFill>
                  <a:srgbClr val="7030A0"/>
                </a:solidFill>
              </a:rPr>
              <a:t>的安全性</a:t>
            </a:r>
            <a:endParaRPr lang="en-US" altLang="zh-CN" dirty="0">
              <a:solidFill>
                <a:srgbClr val="7030A0"/>
              </a:solidFill>
            </a:endParaRPr>
          </a:p>
          <a:p>
            <a:pPr marL="914400" lvl="1" indent="-457200">
              <a:lnSpc>
                <a:spcPct val="110000"/>
              </a:lnSpc>
              <a:buFont typeface="+mj-ea"/>
              <a:buAutoNum type="circleNumDbPlain"/>
            </a:pPr>
            <a:r>
              <a:rPr lang="zh-CN" altLang="en-US" dirty="0"/>
              <a:t>穷举攻击：</a:t>
            </a:r>
            <a:endParaRPr lang="en-US" altLang="zh-CN" dirty="0"/>
          </a:p>
          <a:p>
            <a:pPr lvl="2">
              <a:lnSpc>
                <a:spcPct val="110000"/>
              </a:lnSpc>
            </a:pPr>
            <a:r>
              <a:rPr lang="zh-CN" altLang="en-US" dirty="0"/>
              <a:t>尝试所有可能的密钥</a:t>
            </a:r>
          </a:p>
          <a:p>
            <a:pPr marL="914400" lvl="1" indent="-457200">
              <a:lnSpc>
                <a:spcPct val="110000"/>
              </a:lnSpc>
              <a:buFont typeface="+mj-ea"/>
              <a:buAutoNum type="circleNumDbPlain"/>
            </a:pPr>
            <a:r>
              <a:rPr lang="zh-CN" altLang="en-US" dirty="0"/>
              <a:t>数学攻击：</a:t>
            </a:r>
            <a:endParaRPr lang="en-US" altLang="zh-CN" dirty="0"/>
          </a:p>
          <a:p>
            <a:pPr lvl="2">
              <a:lnSpc>
                <a:spcPct val="110000"/>
              </a:lnSpc>
            </a:pPr>
            <a:r>
              <a:rPr lang="zh-CN" altLang="en-US" dirty="0"/>
              <a:t>对两个素数乘积的因子分解</a:t>
            </a:r>
            <a:r>
              <a:rPr lang="en-US" altLang="zh-CN" dirty="0"/>
              <a:t>(FAC</a:t>
            </a:r>
            <a:r>
              <a:rPr lang="zh-CN" altLang="en-US" dirty="0"/>
              <a:t>问题</a:t>
            </a:r>
            <a:r>
              <a:rPr lang="en-US" altLang="zh-CN" dirty="0"/>
              <a:t>)</a:t>
            </a:r>
          </a:p>
          <a:p>
            <a:pPr marL="914400" lvl="1" indent="-457200">
              <a:lnSpc>
                <a:spcPct val="110000"/>
              </a:lnSpc>
              <a:buFont typeface="+mj-ea"/>
              <a:buAutoNum type="circleNumDbPlain"/>
            </a:pPr>
            <a:r>
              <a:rPr lang="zh-CN" altLang="en-US" dirty="0"/>
              <a:t>计时攻击：</a:t>
            </a:r>
            <a:endParaRPr lang="en-US" altLang="zh-CN" dirty="0"/>
          </a:p>
          <a:p>
            <a:pPr lvl="2">
              <a:lnSpc>
                <a:spcPct val="110000"/>
              </a:lnSpc>
            </a:pPr>
            <a:r>
              <a:rPr lang="zh-CN" altLang="en-US" dirty="0"/>
              <a:t>依赖于解密算法的运行时间</a:t>
            </a:r>
            <a:endParaRPr lang="en-US" altLang="zh-CN" dirty="0"/>
          </a:p>
          <a:p>
            <a:pPr marL="914400" lvl="1" indent="-457200">
              <a:lnSpc>
                <a:spcPct val="110000"/>
              </a:lnSpc>
              <a:buFont typeface="+mj-ea"/>
              <a:buAutoNum type="circleNumDbPlain"/>
            </a:pPr>
            <a:r>
              <a:rPr lang="zh-CN" altLang="en-US" dirty="0"/>
              <a:t>选择密文攻击：</a:t>
            </a:r>
            <a:endParaRPr lang="en-US" altLang="zh-CN" dirty="0"/>
          </a:p>
          <a:p>
            <a:pPr lvl="2">
              <a:lnSpc>
                <a:spcPct val="110000"/>
              </a:lnSpc>
            </a:pPr>
            <a:r>
              <a:rPr lang="zh-CN" altLang="en-US" dirty="0"/>
              <a:t>利用了</a:t>
            </a:r>
            <a:r>
              <a:rPr lang="en-US" altLang="zh-CN" dirty="0"/>
              <a:t>RSA</a:t>
            </a:r>
            <a:r>
              <a:rPr lang="zh-CN" altLang="en-US" dirty="0"/>
              <a:t>算法的性质</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49AA4F34-A2C0-4BCC-B345-40AA4425EB53}"/>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p:txBody>
          <a:bodyPr>
            <a:normAutofit fontScale="70000" lnSpcReduction="20000"/>
          </a:bodyPr>
          <a:lstStyle/>
          <a:p>
            <a:pPr marL="514350" indent="-514350">
              <a:buFont typeface="+mj-ea"/>
              <a:buAutoNum type="circleNumDbPlain" startAt="2"/>
            </a:pPr>
            <a:r>
              <a:rPr lang="zh-CN" altLang="en-US" sz="4000" dirty="0">
                <a:solidFill>
                  <a:srgbClr val="7030A0"/>
                </a:solidFill>
              </a:rPr>
              <a:t>数学攻击：</a:t>
            </a:r>
            <a:endParaRPr lang="en-US" altLang="zh-CN" sz="4000" dirty="0">
              <a:solidFill>
                <a:srgbClr val="7030A0"/>
              </a:solidFill>
            </a:endParaRPr>
          </a:p>
          <a:p>
            <a:pPr lvl="1"/>
            <a:r>
              <a:rPr lang="zh-CN" altLang="en-US" dirty="0"/>
              <a:t>分解</a:t>
            </a:r>
            <a:r>
              <a:rPr lang="en-US" altLang="zh-CN" dirty="0"/>
              <a:t>n</a:t>
            </a:r>
            <a:r>
              <a:rPr lang="zh-CN" altLang="en-US" dirty="0"/>
              <a:t>为两个素数</a:t>
            </a:r>
            <a:r>
              <a:rPr lang="en-US" altLang="zh-CN" dirty="0" err="1"/>
              <a:t>p,q</a:t>
            </a:r>
            <a:r>
              <a:rPr lang="zh-CN" altLang="en-US" dirty="0"/>
              <a:t>，并进而求出</a:t>
            </a:r>
            <a:r>
              <a:rPr lang="en-US" altLang="zh-CN" dirty="0"/>
              <a:t>d</a:t>
            </a:r>
          </a:p>
          <a:p>
            <a:pPr lvl="1"/>
            <a:r>
              <a:rPr lang="zh-CN" altLang="en-US" dirty="0"/>
              <a:t>直接找出</a:t>
            </a:r>
            <a:r>
              <a:rPr lang="el-GR" altLang="zh-CN" dirty="0">
                <a:cs typeface="Times New Roman"/>
              </a:rPr>
              <a:t>Φ</a:t>
            </a:r>
            <a:r>
              <a:rPr lang="en-US" altLang="zh-CN" dirty="0">
                <a:cs typeface="Arial Unicode MS" pitchFamily="34" charset="-122"/>
              </a:rPr>
              <a:t>(n)</a:t>
            </a:r>
            <a:r>
              <a:rPr lang="zh-CN" altLang="en-US" dirty="0">
                <a:cs typeface="Arial Unicode MS" pitchFamily="34" charset="-122"/>
              </a:rPr>
              <a:t>，并进而求出</a:t>
            </a:r>
            <a:r>
              <a:rPr lang="en-US" altLang="zh-CN" dirty="0">
                <a:cs typeface="Arial Unicode MS" pitchFamily="34" charset="-122"/>
              </a:rPr>
              <a:t>d</a:t>
            </a:r>
          </a:p>
          <a:p>
            <a:pPr lvl="1"/>
            <a:r>
              <a:rPr lang="zh-CN" altLang="en-US" dirty="0">
                <a:cs typeface="Arial Unicode MS" pitchFamily="34" charset="-122"/>
              </a:rPr>
              <a:t>直接找出</a:t>
            </a:r>
            <a:r>
              <a:rPr lang="en-US" altLang="zh-CN" dirty="0">
                <a:cs typeface="Arial Unicode MS" pitchFamily="34" charset="-122"/>
              </a:rPr>
              <a:t>d</a:t>
            </a:r>
          </a:p>
          <a:p>
            <a:pPr lvl="1"/>
            <a:endParaRPr lang="en-US" altLang="zh-CN" dirty="0">
              <a:cs typeface="Arial Unicode MS" pitchFamily="34" charset="-122"/>
            </a:endParaRPr>
          </a:p>
          <a:p>
            <a:pPr lvl="1"/>
            <a:r>
              <a:rPr lang="en-US" altLang="zh-CN" dirty="0"/>
              <a:t>RSA</a:t>
            </a:r>
            <a:r>
              <a:rPr lang="zh-CN" altLang="en-US" dirty="0"/>
              <a:t>的安全性问题依赖于大合数的素因子分解，即</a:t>
            </a:r>
            <a:r>
              <a:rPr lang="en-US" altLang="zh-CN" dirty="0"/>
              <a:t>factorization problem (FAC)</a:t>
            </a:r>
          </a:p>
          <a:p>
            <a:r>
              <a:rPr lang="en-US" altLang="zh-CN" dirty="0"/>
              <a:t>p</a:t>
            </a:r>
            <a:r>
              <a:rPr lang="zh-CN" altLang="en-US" dirty="0"/>
              <a:t>和</a:t>
            </a:r>
            <a:r>
              <a:rPr lang="en-US" altLang="zh-CN" dirty="0"/>
              <a:t>q</a:t>
            </a:r>
            <a:r>
              <a:rPr lang="zh-CN" altLang="en-US" dirty="0"/>
              <a:t>应该是随机的，且不包含在素数表中</a:t>
            </a:r>
            <a:endParaRPr lang="en-US" altLang="zh-CN" dirty="0"/>
          </a:p>
          <a:p>
            <a:pPr lvl="1"/>
            <a:r>
              <a:rPr lang="zh-CN" altLang="en-US" dirty="0"/>
              <a:t>总可以查表或遍历特殊形式的素数</a:t>
            </a:r>
            <a:endParaRPr lang="en-US" altLang="zh-CN" dirty="0">
              <a:solidFill>
                <a:srgbClr val="FF0000"/>
              </a:solidFill>
            </a:endParaRPr>
          </a:p>
          <a:p>
            <a:r>
              <a:rPr lang="zh-CN" altLang="en-US" dirty="0"/>
              <a:t>强素数</a:t>
            </a:r>
            <a:r>
              <a:rPr lang="en-US" altLang="zh-CN" dirty="0"/>
              <a:t>p</a:t>
            </a:r>
            <a:r>
              <a:rPr lang="zh-CN" altLang="en-US" dirty="0"/>
              <a:t>：</a:t>
            </a:r>
            <a:endParaRPr lang="en-US" altLang="zh-CN" dirty="0"/>
          </a:p>
          <a:p>
            <a:pPr lvl="1"/>
            <a:r>
              <a:rPr lang="en-US" altLang="zh-CN" dirty="0"/>
              <a:t>p-1</a:t>
            </a:r>
            <a:r>
              <a:rPr lang="zh-CN" altLang="en-US" dirty="0"/>
              <a:t>有一个大的素因子</a:t>
            </a:r>
            <a:r>
              <a:rPr lang="en-US" altLang="zh-CN" dirty="0"/>
              <a:t>r</a:t>
            </a:r>
          </a:p>
          <a:p>
            <a:pPr lvl="1"/>
            <a:r>
              <a:rPr lang="en-US" altLang="zh-CN" dirty="0"/>
              <a:t>p+1</a:t>
            </a:r>
            <a:r>
              <a:rPr lang="zh-CN" altLang="en-US" dirty="0"/>
              <a:t>有一个大的素因子</a:t>
            </a:r>
            <a:endParaRPr lang="en-US" altLang="zh-CN" dirty="0"/>
          </a:p>
          <a:p>
            <a:pPr lvl="1"/>
            <a:r>
              <a:rPr lang="en-US" altLang="zh-CN" dirty="0"/>
              <a:t>r-1</a:t>
            </a:r>
            <a:r>
              <a:rPr lang="zh-CN" altLang="en-US" dirty="0"/>
              <a:t>有一个大的素因子</a:t>
            </a:r>
            <a:endParaRPr lang="en-US" altLang="zh-CN" dirty="0">
              <a:solidFill>
                <a:srgbClr val="FF0000"/>
              </a:solidFill>
            </a:endParaRPr>
          </a:p>
          <a:p>
            <a:r>
              <a:rPr lang="en-US" altLang="zh-CN" dirty="0"/>
              <a:t>p</a:t>
            </a:r>
            <a:r>
              <a:rPr lang="zh-CN" altLang="en-US" dirty="0"/>
              <a:t>和</a:t>
            </a:r>
            <a:r>
              <a:rPr lang="en-US" altLang="zh-CN" dirty="0"/>
              <a:t>q</a:t>
            </a:r>
            <a:r>
              <a:rPr lang="zh-CN" altLang="en-US" dirty="0"/>
              <a:t>大小不能太接近</a:t>
            </a:r>
            <a:endParaRPr lang="en-US" altLang="zh-CN" dirty="0"/>
          </a:p>
          <a:p>
            <a:pPr lvl="1"/>
            <a:r>
              <a:rPr lang="zh-CN" altLang="en-US" dirty="0"/>
              <a:t>否则</a:t>
            </a:r>
            <a:r>
              <a:rPr lang="en-US" altLang="zh-CN" dirty="0"/>
              <a:t>p</a:t>
            </a:r>
            <a:r>
              <a:rPr lang="zh-CN" altLang="en-US" dirty="0"/>
              <a:t>和</a:t>
            </a:r>
            <a:r>
              <a:rPr lang="en-US" altLang="zh-CN" dirty="0"/>
              <a:t>q</a:t>
            </a:r>
            <a:r>
              <a:rPr lang="zh-CN" altLang="en-US" dirty="0"/>
              <a:t>接近</a:t>
            </a:r>
            <a:r>
              <a:rPr lang="en-US" altLang="zh-CN" dirty="0"/>
              <a:t>n</a:t>
            </a:r>
            <a:r>
              <a:rPr lang="en-US" altLang="zh-CN" baseline="30000" dirty="0"/>
              <a:t>1/2</a:t>
            </a:r>
            <a:r>
              <a:rPr lang="zh-CN" altLang="en-US" dirty="0"/>
              <a:t>，容易被穷举攻击</a:t>
            </a:r>
            <a:endParaRPr lang="en-US" altLang="zh-CN" dirty="0"/>
          </a:p>
          <a:p>
            <a:pPr lvl="1"/>
            <a:r>
              <a:rPr lang="zh-CN" altLang="en-US" dirty="0"/>
              <a:t>选择</a:t>
            </a:r>
            <a:r>
              <a:rPr lang="en-US" altLang="zh-CN" dirty="0"/>
              <a:t>p</a:t>
            </a:r>
            <a:r>
              <a:rPr lang="zh-CN" altLang="en-US" dirty="0"/>
              <a:t>和</a:t>
            </a:r>
            <a:r>
              <a:rPr lang="en-US" altLang="zh-CN" dirty="0"/>
              <a:t>q</a:t>
            </a:r>
            <a:r>
              <a:rPr lang="zh-CN" altLang="en-US" dirty="0"/>
              <a:t>在长度上有几个比特差异是可行的</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06AC105D-E662-40EA-BF68-53896C405EA2}"/>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p:txBody>
          <a:bodyPr>
            <a:normAutofit/>
          </a:bodyPr>
          <a:lstStyle/>
          <a:p>
            <a:pPr marL="514350" indent="-514350">
              <a:buFont typeface="+mj-ea"/>
              <a:buAutoNum type="circleNumDbPlain" startAt="2"/>
            </a:pPr>
            <a:r>
              <a:rPr lang="zh-CN" altLang="en-US" dirty="0">
                <a:solidFill>
                  <a:srgbClr val="7030A0"/>
                </a:solidFill>
              </a:rPr>
              <a:t>数学攻击：</a:t>
            </a:r>
            <a:endParaRPr lang="en-US" altLang="zh-CN" dirty="0">
              <a:solidFill>
                <a:srgbClr val="7030A0"/>
              </a:solidFill>
            </a:endParaRPr>
          </a:p>
          <a:p>
            <a:r>
              <a:rPr lang="en-US" altLang="zh-CN" dirty="0"/>
              <a:t>(p-1)</a:t>
            </a:r>
            <a:r>
              <a:rPr lang="zh-CN" altLang="en-US" dirty="0"/>
              <a:t>和</a:t>
            </a:r>
            <a:r>
              <a:rPr lang="en-US" altLang="zh-CN" dirty="0"/>
              <a:t>(q-1)</a:t>
            </a:r>
            <a:r>
              <a:rPr lang="zh-CN" altLang="en-US" dirty="0"/>
              <a:t>都应有一个不相等的大素因子</a:t>
            </a:r>
            <a:endParaRPr lang="en-US" altLang="zh-CN" dirty="0"/>
          </a:p>
          <a:p>
            <a:pPr lvl="1"/>
            <a:r>
              <a:rPr lang="zh-CN" altLang="en-US" dirty="0"/>
              <a:t>可能存在基于重复加密的攻击：</a:t>
            </a:r>
            <a:r>
              <a:rPr lang="en-US" altLang="zh-CN" dirty="0" err="1"/>
              <a:t>c</a:t>
            </a:r>
            <a:r>
              <a:rPr lang="en-US" altLang="zh-CN" baseline="30000" dirty="0" err="1"/>
              <a:t>e</a:t>
            </a:r>
            <a:r>
              <a:rPr lang="en-US" altLang="zh-CN" dirty="0"/>
              <a:t>,(</a:t>
            </a:r>
            <a:r>
              <a:rPr lang="en-US" altLang="zh-CN" dirty="0" err="1"/>
              <a:t>c</a:t>
            </a:r>
            <a:r>
              <a:rPr lang="en-US" altLang="zh-CN" baseline="30000" dirty="0" err="1"/>
              <a:t>e</a:t>
            </a:r>
            <a:r>
              <a:rPr lang="en-US" altLang="zh-CN" dirty="0"/>
              <a:t>)</a:t>
            </a:r>
            <a:r>
              <a:rPr lang="en-US" altLang="zh-CN" baseline="30000" dirty="0"/>
              <a:t>e</a:t>
            </a:r>
            <a:r>
              <a:rPr lang="en-US" altLang="zh-CN" dirty="0"/>
              <a:t>,…</a:t>
            </a:r>
          </a:p>
          <a:p>
            <a:pPr marL="936000" lvl="2"/>
            <a:r>
              <a:rPr lang="zh-CN" altLang="en-US" dirty="0"/>
              <a:t>若</a:t>
            </a:r>
            <a:r>
              <a:rPr lang="en-US" altLang="zh-CN" dirty="0" err="1"/>
              <a:t>c</a:t>
            </a:r>
            <a:r>
              <a:rPr lang="en-US" altLang="zh-CN" baseline="30000" dirty="0" err="1"/>
              <a:t>e</a:t>
            </a:r>
            <a:r>
              <a:rPr lang="en-US" altLang="zh-CN" baseline="50000" dirty="0" err="1"/>
              <a:t>t</a:t>
            </a:r>
            <a:r>
              <a:rPr lang="en-US" altLang="zh-CN" dirty="0"/>
              <a:t> ≡ c</a:t>
            </a:r>
            <a:r>
              <a:rPr lang="zh-CN" altLang="en-US" dirty="0"/>
              <a:t> </a:t>
            </a:r>
            <a:r>
              <a:rPr lang="en-US" altLang="zh-CN" dirty="0"/>
              <a:t>(mod n)</a:t>
            </a:r>
            <a:r>
              <a:rPr lang="zh-CN" altLang="en-US" dirty="0"/>
              <a:t>，则</a:t>
            </a:r>
            <a:r>
              <a:rPr lang="en-US" altLang="zh-CN" dirty="0"/>
              <a:t>c</a:t>
            </a:r>
            <a:r>
              <a:rPr lang="en-US" altLang="zh-CN" baseline="30000" dirty="0"/>
              <a:t>e</a:t>
            </a:r>
            <a:r>
              <a:rPr lang="en-US" altLang="zh-CN" baseline="50000" dirty="0"/>
              <a:t>t-1</a:t>
            </a:r>
            <a:r>
              <a:rPr lang="en-US" altLang="zh-CN" dirty="0"/>
              <a:t> ≡ m (mod n)</a:t>
            </a:r>
            <a:r>
              <a:rPr lang="zh-CN" altLang="en-US" dirty="0"/>
              <a:t>，即</a:t>
            </a:r>
            <a:r>
              <a:rPr lang="en-US" altLang="zh-CN" dirty="0"/>
              <a:t>m</a:t>
            </a:r>
            <a:r>
              <a:rPr lang="en-US" altLang="zh-CN" baseline="30000" dirty="0"/>
              <a:t>e</a:t>
            </a:r>
            <a:r>
              <a:rPr lang="en-US" altLang="zh-CN" baseline="50000" dirty="0"/>
              <a:t>t</a:t>
            </a:r>
            <a:r>
              <a:rPr lang="en-US" altLang="zh-CN" baseline="30000" dirty="0"/>
              <a:t>-1</a:t>
            </a:r>
            <a:r>
              <a:rPr lang="en-US" altLang="zh-CN" dirty="0"/>
              <a:t>=m (mod n)</a:t>
            </a:r>
          </a:p>
          <a:p>
            <a:pPr marL="936000" lvl="2"/>
            <a:r>
              <a:rPr lang="zh-CN" altLang="en-US" dirty="0"/>
              <a:t>当</a:t>
            </a:r>
            <a:r>
              <a:rPr lang="en-US" altLang="zh-CN" dirty="0"/>
              <a:t>(p-1)</a:t>
            </a:r>
            <a:r>
              <a:rPr lang="zh-CN" altLang="en-US" dirty="0"/>
              <a:t>和</a:t>
            </a:r>
            <a:r>
              <a:rPr lang="en-US" altLang="zh-CN" dirty="0"/>
              <a:t>(q-1)</a:t>
            </a:r>
            <a:r>
              <a:rPr lang="zh-CN" altLang="en-US" dirty="0"/>
              <a:t>都有一个不相等的大素因子时，这种攻击可以忽略</a:t>
            </a:r>
            <a:endParaRPr lang="en-US" altLang="zh-CN" dirty="0"/>
          </a:p>
          <a:p>
            <a:r>
              <a:rPr lang="en-US" altLang="zh-CN" dirty="0"/>
              <a:t>GCD(p-1, q-1)</a:t>
            </a:r>
            <a:r>
              <a:rPr lang="zh-CN" altLang="en-US" dirty="0"/>
              <a:t>应该较小</a:t>
            </a:r>
            <a:endParaRPr lang="en-US" altLang="zh-CN" dirty="0"/>
          </a:p>
          <a:p>
            <a:r>
              <a:rPr lang="en-US" altLang="zh-CN" dirty="0"/>
              <a:t>d&gt;n</a:t>
            </a:r>
            <a:r>
              <a:rPr lang="en-US" altLang="zh-CN" baseline="30000" dirty="0"/>
              <a:t>1/4</a:t>
            </a:r>
          </a:p>
          <a:p>
            <a:pPr lvl="1"/>
            <a:r>
              <a:rPr lang="zh-CN" altLang="en-US" dirty="0"/>
              <a:t>若</a:t>
            </a:r>
            <a:r>
              <a:rPr lang="en-US" altLang="zh-CN" dirty="0"/>
              <a:t>d&lt;n</a:t>
            </a:r>
            <a:r>
              <a:rPr lang="en-US" altLang="zh-CN" baseline="30000" dirty="0"/>
              <a:t>1/4</a:t>
            </a:r>
            <a:r>
              <a:rPr lang="zh-CN" altLang="en-US" dirty="0"/>
              <a:t>，则可以用</a:t>
            </a:r>
            <a:r>
              <a:rPr lang="en-US" altLang="zh-CN" dirty="0"/>
              <a:t>Wiener</a:t>
            </a:r>
            <a:r>
              <a:rPr lang="zh-CN" altLang="en-US" dirty="0"/>
              <a:t>攻击在多项式时间内分解</a:t>
            </a:r>
            <a:r>
              <a:rPr lang="en-US" altLang="zh-CN" dirty="0"/>
              <a:t>n</a:t>
            </a:r>
          </a:p>
          <a:p>
            <a:pPr marL="936000" lvl="2"/>
            <a:r>
              <a:rPr lang="en-US" altLang="zh-CN" dirty="0">
                <a:cs typeface="Times New Roman" panose="02020603050405020304" pitchFamily="18" charset="0"/>
              </a:rPr>
              <a:t>“Cryptanalysis of short RSA secret exponents”, 1990.</a:t>
            </a:r>
            <a:endParaRPr lang="zh-CN" altLang="en-US" dirty="0">
              <a:cs typeface="Times New Roman" panose="02020603050405020304" pitchFamily="18" charset="0"/>
            </a:endParaRP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EC89FF8E-9B0D-4A8B-9B0E-6CB47F105C88}"/>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p:txBody>
          <a:bodyPr/>
          <a:lstStyle/>
          <a:p>
            <a:pPr marL="514350" indent="-514350">
              <a:buFont typeface="+mj-ea"/>
              <a:buAutoNum type="circleNumDbPlain" startAt="2"/>
            </a:pPr>
            <a:r>
              <a:rPr lang="zh-CN" altLang="en-US" dirty="0">
                <a:solidFill>
                  <a:srgbClr val="7030A0"/>
                </a:solidFill>
              </a:rPr>
              <a:t>数学攻击：</a:t>
            </a:r>
            <a:endParaRPr lang="en-US" altLang="zh-CN" dirty="0">
              <a:solidFill>
                <a:srgbClr val="7030A0"/>
              </a:solidFill>
            </a:endParaRPr>
          </a:p>
          <a:p>
            <a:r>
              <a:rPr lang="zh-CN" altLang="en-US" dirty="0"/>
              <a:t>先找出</a:t>
            </a:r>
            <a:r>
              <a:rPr lang="el-GR" altLang="zh-CN" dirty="0"/>
              <a:t>Φ</a:t>
            </a:r>
            <a:r>
              <a:rPr lang="en-US" altLang="zh-CN" dirty="0"/>
              <a:t>(n)</a:t>
            </a:r>
            <a:r>
              <a:rPr lang="zh-CN" altLang="en-US" dirty="0"/>
              <a:t>，再分解</a:t>
            </a:r>
            <a:r>
              <a:rPr lang="en-US" altLang="zh-CN" dirty="0"/>
              <a:t>n</a:t>
            </a:r>
          </a:p>
          <a:p>
            <a:pPr lvl="1"/>
            <a:r>
              <a:rPr lang="en-US" altLang="zh-CN" dirty="0"/>
              <a:t>p</a:t>
            </a:r>
            <a:r>
              <a:rPr lang="zh-CN" altLang="en-US" dirty="0"/>
              <a:t>和</a:t>
            </a:r>
            <a:r>
              <a:rPr lang="en-US" altLang="zh-CN" dirty="0"/>
              <a:t>q</a:t>
            </a:r>
            <a:r>
              <a:rPr lang="zh-CN" altLang="en-US" dirty="0"/>
              <a:t>是方程</a:t>
            </a:r>
            <a:r>
              <a:rPr lang="en-US" altLang="zh-CN" dirty="0"/>
              <a:t>x</a:t>
            </a:r>
            <a:r>
              <a:rPr lang="en-US" altLang="zh-CN" baseline="30000" dirty="0"/>
              <a:t>2</a:t>
            </a:r>
            <a:r>
              <a:rPr lang="en-US" altLang="zh-CN" dirty="0"/>
              <a:t>-(</a:t>
            </a:r>
            <a:r>
              <a:rPr lang="en-US" altLang="zh-CN" dirty="0" err="1"/>
              <a:t>p+q</a:t>
            </a:r>
            <a:r>
              <a:rPr lang="en-US" altLang="zh-CN" dirty="0"/>
              <a:t>)</a:t>
            </a:r>
            <a:r>
              <a:rPr lang="en-US" altLang="zh-CN" dirty="0" err="1"/>
              <a:t>x+pq</a:t>
            </a:r>
            <a:r>
              <a:rPr lang="en-US" altLang="zh-CN" dirty="0"/>
              <a:t>=0</a:t>
            </a:r>
            <a:r>
              <a:rPr lang="zh-CN" altLang="en-US" dirty="0"/>
              <a:t>的根</a:t>
            </a:r>
            <a:endParaRPr lang="en-US" altLang="zh-CN" dirty="0"/>
          </a:p>
          <a:p>
            <a:pPr lvl="1"/>
            <a:r>
              <a:rPr lang="en-US" altLang="zh-CN" dirty="0" err="1"/>
              <a:t>pq</a:t>
            </a:r>
            <a:r>
              <a:rPr lang="en-US" altLang="zh-CN" dirty="0"/>
              <a:t>=n</a:t>
            </a:r>
          </a:p>
          <a:p>
            <a:pPr lvl="1"/>
            <a:r>
              <a:rPr lang="zh-CN" altLang="en-US" dirty="0"/>
              <a:t>若找到</a:t>
            </a:r>
            <a:r>
              <a:rPr lang="el-GR" altLang="zh-CN" dirty="0">
                <a:latin typeface="Times New Roman"/>
                <a:ea typeface="Arial Unicode MS" pitchFamily="34" charset="-122"/>
                <a:cs typeface="Times New Roman"/>
              </a:rPr>
              <a:t>Φ</a:t>
            </a:r>
            <a:r>
              <a:rPr lang="en-US" altLang="zh-CN" dirty="0">
                <a:ea typeface="Arial Unicode MS" pitchFamily="34" charset="-122"/>
                <a:cs typeface="Arial Unicode MS" pitchFamily="34" charset="-122"/>
              </a:rPr>
              <a:t>(n)</a:t>
            </a:r>
            <a:r>
              <a:rPr lang="zh-CN" altLang="en-US" dirty="0"/>
              <a:t>，</a:t>
            </a:r>
            <a:r>
              <a:rPr lang="el-GR" altLang="zh-CN" dirty="0">
                <a:latin typeface="Times New Roman"/>
                <a:ea typeface="Arial Unicode MS" pitchFamily="34" charset="-122"/>
                <a:cs typeface="Times New Roman"/>
              </a:rPr>
              <a:t>Φ</a:t>
            </a:r>
            <a:r>
              <a:rPr lang="en-US" altLang="zh-CN" dirty="0">
                <a:ea typeface="Arial Unicode MS" pitchFamily="34" charset="-122"/>
                <a:cs typeface="Arial Unicode MS" pitchFamily="34" charset="-122"/>
              </a:rPr>
              <a:t>(n)=(p-1)(q-1)=n-(</a:t>
            </a:r>
            <a:r>
              <a:rPr lang="en-US" altLang="zh-CN" dirty="0" err="1">
                <a:ea typeface="Arial Unicode MS" pitchFamily="34" charset="-122"/>
                <a:cs typeface="Arial Unicode MS" pitchFamily="34" charset="-122"/>
              </a:rPr>
              <a:t>p+q</a:t>
            </a:r>
            <a:r>
              <a:rPr lang="en-US" altLang="zh-CN" dirty="0">
                <a:ea typeface="Arial Unicode MS" pitchFamily="34" charset="-122"/>
                <a:cs typeface="Arial Unicode MS" pitchFamily="34" charset="-122"/>
              </a:rPr>
              <a:t>)+1</a:t>
            </a:r>
          </a:p>
          <a:p>
            <a:pPr lvl="1"/>
            <a:endParaRPr lang="en-US" altLang="zh-CN" dirty="0">
              <a:ea typeface="Arial Unicode MS" pitchFamily="34" charset="-122"/>
              <a:cs typeface="Arial Unicode MS" pitchFamily="34" charset="-122"/>
            </a:endParaRPr>
          </a:p>
          <a:p>
            <a:pPr lvl="1"/>
            <a:r>
              <a:rPr lang="zh-CN" altLang="en-US" dirty="0"/>
              <a:t>则方程为</a:t>
            </a:r>
            <a:r>
              <a:rPr lang="en-US" altLang="zh-CN" dirty="0"/>
              <a:t>x</a:t>
            </a:r>
            <a:r>
              <a:rPr lang="en-US" altLang="zh-CN" baseline="30000" dirty="0"/>
              <a:t>2</a:t>
            </a:r>
            <a:r>
              <a:rPr lang="en-US" altLang="zh-CN" dirty="0"/>
              <a:t>-[n-</a:t>
            </a:r>
            <a:r>
              <a:rPr lang="el-GR" altLang="zh-CN" dirty="0"/>
              <a:t>Φ</a:t>
            </a:r>
            <a:r>
              <a:rPr lang="en-US" altLang="zh-CN" dirty="0"/>
              <a:t>(n)+1]</a:t>
            </a:r>
            <a:r>
              <a:rPr lang="en-US" altLang="zh-CN" dirty="0" err="1"/>
              <a:t>x+n</a:t>
            </a:r>
            <a:r>
              <a:rPr lang="en-US" altLang="zh-CN" dirty="0"/>
              <a:t>=0</a:t>
            </a: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8" name="文本框 457">
            <a:extLst>
              <a:ext uri="{FF2B5EF4-FFF2-40B4-BE49-F238E27FC236}">
                <a16:creationId xmlns:a16="http://schemas.microsoft.com/office/drawing/2014/main" id="{0195CE00-3BC6-4233-9540-0D61001C92E3}"/>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p:txBody>
          <a:bodyPr>
            <a:normAutofit/>
          </a:bodyPr>
          <a:lstStyle/>
          <a:p>
            <a:pPr marL="457200" indent="-457200">
              <a:buFont typeface="+mj-ea"/>
              <a:buAutoNum type="circleNumDbPlain" startAt="3"/>
            </a:pPr>
            <a:r>
              <a:rPr lang="zh-CN" altLang="en-US" sz="3000" dirty="0">
                <a:solidFill>
                  <a:srgbClr val="7030A0"/>
                </a:solidFill>
              </a:rPr>
              <a:t>计时攻击</a:t>
            </a:r>
          </a:p>
          <a:p>
            <a:pPr lvl="1"/>
            <a:r>
              <a:rPr lang="zh-CN" altLang="en-US" sz="2000" dirty="0"/>
              <a:t>类似通过观察转动老式电话拨号盘的时间长短来猜测密码</a:t>
            </a:r>
            <a:endParaRPr lang="en-US" altLang="zh-CN" sz="2400" dirty="0"/>
          </a:p>
          <a:p>
            <a:r>
              <a:rPr lang="zh-CN" altLang="en-US" sz="2400" dirty="0"/>
              <a:t>可能的解决办法</a:t>
            </a:r>
          </a:p>
          <a:p>
            <a:pPr lvl="1"/>
            <a:r>
              <a:rPr lang="zh-CN" altLang="en-US" sz="2000" dirty="0"/>
              <a:t>不变的幂运行时间，可能会降低性能</a:t>
            </a:r>
          </a:p>
          <a:p>
            <a:pPr lvl="1"/>
            <a:r>
              <a:rPr lang="zh-CN" altLang="en-US" sz="2000" dirty="0"/>
              <a:t>在求幂运算中加入随机延时</a:t>
            </a:r>
          </a:p>
          <a:p>
            <a:pPr lvl="1"/>
            <a:r>
              <a:rPr lang="zh-CN" altLang="en-US" sz="2000" dirty="0"/>
              <a:t>隐蔽：在执行幂运算之前先将密文乘上一个随机数</a:t>
            </a:r>
            <a:endParaRPr lang="en-US" altLang="zh-CN" sz="2400" dirty="0"/>
          </a:p>
          <a:p>
            <a:r>
              <a:rPr lang="en-US" altLang="zh-CN" sz="2400" dirty="0"/>
              <a:t>RSA</a:t>
            </a:r>
            <a:r>
              <a:rPr lang="zh-CN" altLang="en-US" sz="2400" dirty="0"/>
              <a:t>数据安全公司在产品中实现</a:t>
            </a:r>
            <a:r>
              <a:rPr lang="en-US" altLang="zh-CN" sz="2400" dirty="0"/>
              <a:t>M=C</a:t>
            </a:r>
            <a:r>
              <a:rPr lang="en-US" altLang="zh-CN" sz="2400" baseline="30000" dirty="0"/>
              <a:t>d</a:t>
            </a:r>
            <a:r>
              <a:rPr lang="en-US" altLang="zh-CN" sz="2400" dirty="0"/>
              <a:t> mod n</a:t>
            </a:r>
            <a:r>
              <a:rPr lang="zh-CN" altLang="en-US" sz="2400" dirty="0"/>
              <a:t>的过程：</a:t>
            </a:r>
          </a:p>
          <a:p>
            <a:pPr marL="914400" lvl="1" indent="-457200">
              <a:buFont typeface="+mj-lt"/>
              <a:buAutoNum type="alphaLcParenR"/>
            </a:pPr>
            <a:r>
              <a:rPr lang="zh-CN" altLang="en-US" sz="2000" dirty="0"/>
              <a:t>产生</a:t>
            </a:r>
            <a:r>
              <a:rPr lang="en-US" altLang="zh-CN" sz="2000" dirty="0"/>
              <a:t>0</a:t>
            </a:r>
            <a:r>
              <a:rPr lang="zh-CN" altLang="en-US" sz="2000" dirty="0"/>
              <a:t>～</a:t>
            </a:r>
            <a:r>
              <a:rPr lang="en-US" altLang="zh-CN" sz="2000" dirty="0"/>
              <a:t>n-1</a:t>
            </a:r>
            <a:r>
              <a:rPr lang="zh-CN" altLang="en-US" sz="2000" dirty="0"/>
              <a:t>之间的秘密随机数</a:t>
            </a:r>
            <a:r>
              <a:rPr lang="en-US" altLang="zh-CN" sz="2000" dirty="0"/>
              <a:t>r</a:t>
            </a:r>
          </a:p>
          <a:p>
            <a:pPr marL="914400" lvl="1" indent="-457200">
              <a:buFont typeface="+mj-lt"/>
              <a:buAutoNum type="alphaLcParenR"/>
            </a:pPr>
            <a:r>
              <a:rPr lang="zh-CN" altLang="en-US" sz="2000" dirty="0"/>
              <a:t>计算</a:t>
            </a:r>
            <a:r>
              <a:rPr lang="en-US" altLang="zh-CN" sz="2000" dirty="0"/>
              <a:t>C'=C×(r</a:t>
            </a:r>
            <a:r>
              <a:rPr lang="en-US" altLang="zh-CN" sz="2000" baseline="30000" dirty="0"/>
              <a:t>e</a:t>
            </a:r>
            <a:r>
              <a:rPr lang="en-US" altLang="zh-CN" sz="2000" dirty="0"/>
              <a:t>) mod n, e</a:t>
            </a:r>
            <a:r>
              <a:rPr lang="zh-CN" altLang="en-US" sz="2000" dirty="0"/>
              <a:t>是公开的指数</a:t>
            </a:r>
          </a:p>
          <a:p>
            <a:pPr marL="914400" lvl="1" indent="-457200">
              <a:buFont typeface="+mj-lt"/>
              <a:buAutoNum type="alphaLcParenR"/>
            </a:pPr>
            <a:r>
              <a:rPr lang="zh-CN" altLang="en-US" sz="2000" dirty="0"/>
              <a:t>计算</a:t>
            </a:r>
            <a:r>
              <a:rPr lang="en-US" altLang="zh-CN" sz="2000" dirty="0"/>
              <a:t>M'=(C')</a:t>
            </a:r>
            <a:r>
              <a:rPr lang="en-US" altLang="zh-CN" sz="2000" baseline="30000" dirty="0"/>
              <a:t>d</a:t>
            </a:r>
            <a:r>
              <a:rPr lang="en-US" altLang="zh-CN" sz="2000" dirty="0"/>
              <a:t> mod n</a:t>
            </a:r>
          </a:p>
          <a:p>
            <a:pPr marL="914400" lvl="1" indent="-457200">
              <a:buFont typeface="+mj-lt"/>
              <a:buAutoNum type="alphaLcParenR"/>
            </a:pPr>
            <a:r>
              <a:rPr lang="zh-CN" altLang="en-US" sz="2000" dirty="0"/>
              <a:t>计算</a:t>
            </a:r>
            <a:r>
              <a:rPr lang="en-US" altLang="zh-CN" sz="2000" dirty="0"/>
              <a:t>M=</a:t>
            </a:r>
            <a:r>
              <a:rPr lang="en-US" altLang="zh-CN" sz="2000" dirty="0" err="1"/>
              <a:t>M‘r</a:t>
            </a:r>
            <a:r>
              <a:rPr lang="en-US" altLang="zh-CN" sz="2000" dirty="0"/>
              <a:t> </a:t>
            </a:r>
            <a:r>
              <a:rPr lang="en-US" altLang="zh-CN" sz="2000" baseline="30000" dirty="0"/>
              <a:t>-1</a:t>
            </a:r>
            <a:r>
              <a:rPr lang="en-US" altLang="zh-CN" sz="2000" dirty="0"/>
              <a:t> mod n, </a:t>
            </a:r>
            <a:r>
              <a:rPr lang="zh-CN" altLang="en-US" sz="2000" dirty="0"/>
              <a:t>其中</a:t>
            </a:r>
            <a:r>
              <a:rPr lang="en-US" altLang="zh-CN" sz="2000" dirty="0"/>
              <a:t>r </a:t>
            </a:r>
            <a:r>
              <a:rPr lang="en-US" altLang="zh-CN" sz="2000" baseline="30000" dirty="0"/>
              <a:t>-1</a:t>
            </a:r>
            <a:r>
              <a:rPr lang="zh-CN" altLang="en-US" sz="2000" dirty="0"/>
              <a:t>是</a:t>
            </a:r>
            <a:r>
              <a:rPr lang="en-US" altLang="zh-CN" sz="2000" dirty="0"/>
              <a:t>r</a:t>
            </a:r>
            <a:r>
              <a:rPr lang="zh-CN" altLang="en-US" sz="2000" dirty="0"/>
              <a:t>模</a:t>
            </a:r>
            <a:r>
              <a:rPr lang="en-US" altLang="zh-CN" sz="2000" dirty="0"/>
              <a:t>n</a:t>
            </a:r>
            <a:r>
              <a:rPr lang="zh-CN" altLang="en-US" sz="2000" dirty="0"/>
              <a:t>的乘法逆元</a:t>
            </a:r>
            <a:r>
              <a:rPr lang="en-US" altLang="zh-CN" sz="2000" dirty="0"/>
              <a:t>—</a:t>
            </a:r>
            <a:r>
              <a:rPr lang="zh-CN" altLang="en-US" sz="2000" dirty="0">
                <a:solidFill>
                  <a:srgbClr val="7030A0"/>
                </a:solidFill>
              </a:rPr>
              <a:t>存在共模的可能性</a:t>
            </a: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2DC99F8A-24E9-420D-BE48-519B0EFEBB38}"/>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1.RSA</a:t>
            </a:r>
            <a:r>
              <a:rPr lang="zh-CN" altLang="en-US" dirty="0">
                <a:latin typeface="微软雅黑" pitchFamily="34" charset="-122"/>
                <a:ea typeface="微软雅黑" pitchFamily="34" charset="-122"/>
              </a:rPr>
              <a:t>公钥密码体制</a:t>
            </a:r>
            <a:endParaRPr lang="zh-CN" altLang="en-US" dirty="0"/>
          </a:p>
        </p:txBody>
      </p:sp>
      <p:sp>
        <p:nvSpPr>
          <p:cNvPr id="3" name="内容占位符 2"/>
          <p:cNvSpPr>
            <a:spLocks noGrp="1"/>
          </p:cNvSpPr>
          <p:nvPr>
            <p:ph idx="1"/>
          </p:nvPr>
        </p:nvSpPr>
        <p:spPr/>
        <p:txBody>
          <a:bodyPr>
            <a:normAutofit fontScale="92500" lnSpcReduction="10000"/>
          </a:bodyPr>
          <a:lstStyle/>
          <a:p>
            <a:pPr marL="514350" indent="-514350">
              <a:buFont typeface="+mj-ea"/>
              <a:buAutoNum type="circleNumDbPlain" startAt="3"/>
            </a:pPr>
            <a:r>
              <a:rPr lang="zh-CN" altLang="en-US" sz="3000" dirty="0">
                <a:solidFill>
                  <a:srgbClr val="7030A0"/>
                </a:solidFill>
              </a:rPr>
              <a:t>计时攻击</a:t>
            </a:r>
            <a:endParaRPr lang="en-US" altLang="zh-CN" sz="3000" dirty="0"/>
          </a:p>
          <a:p>
            <a:pPr>
              <a:lnSpc>
                <a:spcPct val="110000"/>
              </a:lnSpc>
            </a:pPr>
            <a:r>
              <a:rPr lang="zh-CN" altLang="en-US" sz="3000" dirty="0"/>
              <a:t>为简化问题，可能会给多个用户相同的</a:t>
            </a:r>
            <a:r>
              <a:rPr lang="en-US" altLang="zh-CN" sz="3000" dirty="0"/>
              <a:t>n</a:t>
            </a:r>
            <a:r>
              <a:rPr lang="zh-CN" altLang="en-US" sz="3000" dirty="0"/>
              <a:t>（</a:t>
            </a:r>
            <a:r>
              <a:rPr lang="en-US" altLang="zh-CN" sz="3000" dirty="0"/>
              <a:t>p</a:t>
            </a:r>
            <a:r>
              <a:rPr lang="zh-CN" altLang="en-US" sz="3000" dirty="0"/>
              <a:t>和</a:t>
            </a:r>
            <a:r>
              <a:rPr lang="en-US" altLang="zh-CN" sz="3000" dirty="0"/>
              <a:t>q</a:t>
            </a:r>
            <a:r>
              <a:rPr lang="zh-CN" altLang="en-US" sz="3000" dirty="0"/>
              <a:t>由密钥管理中心保管，不公开），但不同的</a:t>
            </a:r>
            <a:r>
              <a:rPr lang="en-US" altLang="zh-CN" sz="3000" dirty="0"/>
              <a:t>e</a:t>
            </a:r>
            <a:r>
              <a:rPr lang="zh-CN" altLang="en-US" sz="3000" dirty="0"/>
              <a:t>和</a:t>
            </a:r>
            <a:r>
              <a:rPr lang="en-US" altLang="zh-CN" sz="3000" dirty="0"/>
              <a:t>d</a:t>
            </a:r>
          </a:p>
          <a:p>
            <a:pPr lvl="1">
              <a:lnSpc>
                <a:spcPct val="110000"/>
              </a:lnSpc>
            </a:pPr>
            <a:r>
              <a:rPr lang="zh-CN" altLang="en-US" sz="2600" dirty="0"/>
              <a:t>若明文</a:t>
            </a:r>
            <a:r>
              <a:rPr lang="en-US" altLang="zh-CN" sz="2600" dirty="0"/>
              <a:t>m</a:t>
            </a:r>
            <a:r>
              <a:rPr lang="zh-CN" altLang="en-US" sz="2600" dirty="0"/>
              <a:t>用不同的指数</a:t>
            </a:r>
            <a:r>
              <a:rPr lang="en-US" altLang="zh-CN" sz="2600" dirty="0"/>
              <a:t>e</a:t>
            </a:r>
            <a:r>
              <a:rPr lang="en-US" altLang="zh-CN" sz="2600" baseline="-25000" dirty="0"/>
              <a:t>1</a:t>
            </a:r>
            <a:r>
              <a:rPr lang="en-US" altLang="zh-CN" sz="2600" dirty="0"/>
              <a:t>,e</a:t>
            </a:r>
            <a:r>
              <a:rPr lang="en-US" altLang="zh-CN" sz="2600" baseline="-25000" dirty="0"/>
              <a:t>2</a:t>
            </a:r>
            <a:r>
              <a:rPr lang="zh-CN" altLang="en-US" sz="2600" dirty="0"/>
              <a:t>加密，公共模数为</a:t>
            </a:r>
            <a:r>
              <a:rPr lang="en-US" altLang="zh-CN" sz="2600" dirty="0"/>
              <a:t>n</a:t>
            </a:r>
            <a:r>
              <a:rPr lang="zh-CN" altLang="en-US" sz="2600" dirty="0"/>
              <a:t>，则密文</a:t>
            </a:r>
            <a:r>
              <a:rPr lang="en-US" altLang="zh-CN" sz="2600" dirty="0"/>
              <a:t>c</a:t>
            </a:r>
            <a:r>
              <a:rPr lang="en-US" altLang="zh-CN" sz="2600" baseline="-25000" dirty="0"/>
              <a:t>1</a:t>
            </a:r>
            <a:r>
              <a:rPr lang="en-US" altLang="zh-CN" sz="2600" dirty="0"/>
              <a:t>=m</a:t>
            </a:r>
            <a:r>
              <a:rPr lang="en-US" altLang="zh-CN" sz="2600" baseline="30000" dirty="0"/>
              <a:t>e</a:t>
            </a:r>
            <a:r>
              <a:rPr lang="en-US" altLang="zh-CN" sz="2600" baseline="14000" dirty="0"/>
              <a:t>1</a:t>
            </a:r>
            <a:r>
              <a:rPr lang="en-US" altLang="zh-CN" sz="2600" dirty="0"/>
              <a:t> (mod n), c</a:t>
            </a:r>
            <a:r>
              <a:rPr lang="en-US" altLang="zh-CN" sz="2600" baseline="-25000" dirty="0"/>
              <a:t>2</a:t>
            </a:r>
            <a:r>
              <a:rPr lang="en-US" altLang="zh-CN" sz="2600" dirty="0"/>
              <a:t>=m</a:t>
            </a:r>
            <a:r>
              <a:rPr lang="en-US" altLang="zh-CN" sz="2600" baseline="30000" dirty="0"/>
              <a:t>e</a:t>
            </a:r>
            <a:r>
              <a:rPr lang="en-US" altLang="zh-CN" sz="2600" baseline="14000" dirty="0"/>
              <a:t>2</a:t>
            </a:r>
            <a:r>
              <a:rPr lang="en-US" altLang="zh-CN" sz="2600" dirty="0"/>
              <a:t> (mod n)</a:t>
            </a:r>
            <a:endParaRPr lang="en-US" altLang="zh-CN" sz="2200" dirty="0"/>
          </a:p>
          <a:p>
            <a:pPr lvl="1">
              <a:lnSpc>
                <a:spcPct val="110000"/>
              </a:lnSpc>
            </a:pPr>
            <a:r>
              <a:rPr lang="zh-CN" altLang="en-US" sz="2600" dirty="0"/>
              <a:t>不同用户的指数</a:t>
            </a:r>
            <a:r>
              <a:rPr lang="en-US" altLang="zh-CN" sz="2600" dirty="0"/>
              <a:t>e</a:t>
            </a:r>
            <a:r>
              <a:rPr lang="zh-CN" altLang="en-US" sz="2600" dirty="0"/>
              <a:t>往往是互素的，由扩展欧几里得算法可以找到</a:t>
            </a:r>
            <a:r>
              <a:rPr lang="en-US" altLang="zh-CN" sz="2600" dirty="0"/>
              <a:t>r</a:t>
            </a:r>
            <a:r>
              <a:rPr lang="zh-CN" altLang="en-US" sz="2600" dirty="0"/>
              <a:t>和</a:t>
            </a:r>
            <a:r>
              <a:rPr lang="en-US" altLang="zh-CN" sz="2600" dirty="0"/>
              <a:t>s</a:t>
            </a:r>
            <a:r>
              <a:rPr lang="zh-CN" altLang="en-US" sz="2600" dirty="0"/>
              <a:t>，满足</a:t>
            </a:r>
            <a:r>
              <a:rPr lang="en-US" altLang="zh-CN" sz="2600" dirty="0"/>
              <a:t>re</a:t>
            </a:r>
            <a:r>
              <a:rPr lang="en-US" altLang="zh-CN" sz="2600" baseline="-25000" dirty="0"/>
              <a:t>1</a:t>
            </a:r>
            <a:r>
              <a:rPr lang="en-US" altLang="zh-CN" sz="2600" dirty="0"/>
              <a:t>+se</a:t>
            </a:r>
            <a:r>
              <a:rPr lang="en-US" altLang="zh-CN" sz="2600" baseline="-25000" dirty="0"/>
              <a:t>2</a:t>
            </a:r>
            <a:r>
              <a:rPr lang="en-US" altLang="zh-CN" sz="2600" dirty="0"/>
              <a:t>=1</a:t>
            </a:r>
            <a:r>
              <a:rPr lang="zh-CN" altLang="en-US" sz="2600" dirty="0"/>
              <a:t>。有</a:t>
            </a:r>
            <a:r>
              <a:rPr lang="en-US" altLang="zh-CN" sz="2600" dirty="0"/>
              <a:t>c</a:t>
            </a:r>
            <a:r>
              <a:rPr lang="en-US" altLang="zh-CN" sz="2600" baseline="-25000" dirty="0"/>
              <a:t>1</a:t>
            </a:r>
            <a:r>
              <a:rPr lang="en-US" altLang="zh-CN" sz="2600" baseline="30000" dirty="0"/>
              <a:t>r</a:t>
            </a:r>
            <a:r>
              <a:rPr lang="en-US" altLang="zh-CN" sz="2600" dirty="0">
                <a:sym typeface="Symbol"/>
              </a:rPr>
              <a:t></a:t>
            </a:r>
            <a:r>
              <a:rPr lang="en-US" altLang="zh-CN" sz="2600" dirty="0"/>
              <a:t>c</a:t>
            </a:r>
            <a:r>
              <a:rPr lang="en-US" altLang="zh-CN" sz="2600" baseline="-25000" dirty="0"/>
              <a:t>2</a:t>
            </a:r>
            <a:r>
              <a:rPr lang="en-US" altLang="zh-CN" sz="2600" baseline="30000" dirty="0"/>
              <a:t>s</a:t>
            </a:r>
            <a:r>
              <a:rPr lang="en-US" altLang="zh-CN" sz="2600" dirty="0"/>
              <a:t>=m</a:t>
            </a:r>
            <a:r>
              <a:rPr lang="en-US" altLang="zh-CN" sz="2600" baseline="30000" dirty="0"/>
              <a:t>re</a:t>
            </a:r>
            <a:r>
              <a:rPr lang="en-US" altLang="zh-CN" sz="2600" baseline="14000" dirty="0"/>
              <a:t>1</a:t>
            </a:r>
            <a:r>
              <a:rPr lang="en-US" altLang="zh-CN" sz="2600" baseline="30000" dirty="0"/>
              <a:t>+se</a:t>
            </a:r>
            <a:r>
              <a:rPr lang="en-US" altLang="zh-CN" sz="2600" baseline="14000" dirty="0"/>
              <a:t>2</a:t>
            </a:r>
            <a:r>
              <a:rPr lang="en-US" altLang="zh-CN" sz="2600" dirty="0"/>
              <a:t>=m</a:t>
            </a:r>
          </a:p>
          <a:p>
            <a:pPr lvl="1">
              <a:lnSpc>
                <a:spcPct val="110000"/>
              </a:lnSpc>
            </a:pPr>
            <a:r>
              <a:rPr lang="en-US" altLang="zh-CN" sz="2600" dirty="0"/>
              <a:t>r</a:t>
            </a:r>
            <a:r>
              <a:rPr lang="zh-CN" altLang="en-US" sz="2600" dirty="0"/>
              <a:t>和</a:t>
            </a:r>
            <a:r>
              <a:rPr lang="en-US" altLang="zh-CN" sz="2600" dirty="0"/>
              <a:t>s</a:t>
            </a:r>
            <a:r>
              <a:rPr lang="zh-CN" altLang="en-US" sz="2600" dirty="0"/>
              <a:t>必有一个是负数，不妨设是</a:t>
            </a:r>
            <a:r>
              <a:rPr lang="en-US" altLang="zh-CN" sz="2600" dirty="0"/>
              <a:t>r</a:t>
            </a:r>
            <a:r>
              <a:rPr lang="zh-CN" altLang="en-US" sz="2600" dirty="0"/>
              <a:t>，则</a:t>
            </a:r>
            <a:r>
              <a:rPr lang="en-US" altLang="zh-CN" sz="2600" dirty="0"/>
              <a:t>(c</a:t>
            </a:r>
            <a:r>
              <a:rPr lang="en-US" altLang="zh-CN" sz="2600" baseline="-25000" dirty="0"/>
              <a:t>1</a:t>
            </a:r>
            <a:r>
              <a:rPr lang="en-US" altLang="zh-CN" sz="2600" baseline="30000" dirty="0"/>
              <a:t>-1</a:t>
            </a:r>
            <a:r>
              <a:rPr lang="en-US" altLang="zh-CN" sz="2600" dirty="0"/>
              <a:t>)</a:t>
            </a:r>
            <a:r>
              <a:rPr lang="en-US" altLang="zh-CN" sz="2600" baseline="30000" dirty="0"/>
              <a:t>-r</a:t>
            </a:r>
            <a:r>
              <a:rPr lang="en-US" altLang="zh-CN" sz="2600" dirty="0">
                <a:sym typeface="Symbol"/>
              </a:rPr>
              <a:t></a:t>
            </a:r>
            <a:r>
              <a:rPr lang="en-US" altLang="zh-CN" sz="2600" dirty="0"/>
              <a:t>c</a:t>
            </a:r>
            <a:r>
              <a:rPr lang="en-US" altLang="zh-CN" sz="2600" baseline="-25000" dirty="0"/>
              <a:t>2</a:t>
            </a:r>
            <a:r>
              <a:rPr lang="en-US" altLang="zh-CN" sz="2600" baseline="30000" dirty="0"/>
              <a:t>s</a:t>
            </a:r>
            <a:r>
              <a:rPr lang="en-US" altLang="zh-CN" sz="2600" dirty="0"/>
              <a:t>=m</a:t>
            </a:r>
          </a:p>
          <a:p>
            <a:pPr>
              <a:lnSpc>
                <a:spcPct val="110000"/>
              </a:lnSpc>
            </a:pPr>
            <a:r>
              <a:rPr lang="zh-CN" altLang="en-US" sz="3000" dirty="0">
                <a:solidFill>
                  <a:srgbClr val="FF0000"/>
                </a:solidFill>
              </a:rPr>
              <a:t>不应使用公共的</a:t>
            </a:r>
            <a:r>
              <a:rPr lang="en-US" altLang="zh-CN" sz="3000" dirty="0">
                <a:solidFill>
                  <a:srgbClr val="FF0000"/>
                </a:solidFill>
              </a:rPr>
              <a:t>n——</a:t>
            </a:r>
            <a:r>
              <a:rPr lang="zh-CN" altLang="en-US" sz="3000" dirty="0">
                <a:solidFill>
                  <a:srgbClr val="FF0000"/>
                </a:solidFill>
              </a:rPr>
              <a:t>共模攻击</a:t>
            </a:r>
            <a:endParaRPr lang="en-US" altLang="zh-CN" sz="3000" dirty="0">
              <a:solidFill>
                <a:srgbClr val="FF0000"/>
              </a:solidFill>
            </a:endParaRPr>
          </a:p>
          <a:p>
            <a:pPr marL="514350" indent="-514350">
              <a:lnSpc>
                <a:spcPct val="110000"/>
              </a:lnSpc>
              <a:buFont typeface="+mj-ea"/>
              <a:buAutoNum type="circleNumDbPlain" startAt="4"/>
            </a:pPr>
            <a:r>
              <a:rPr lang="zh-CN" altLang="en-US" sz="3000" dirty="0">
                <a:solidFill>
                  <a:srgbClr val="7030A0"/>
                </a:solidFill>
              </a:rPr>
              <a:t>选择密文攻击</a:t>
            </a:r>
            <a:endParaRPr lang="zh-CN" altLang="en-US" sz="30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35531052-6152-4F37-A0D0-50A96DFEF07D}"/>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网络安全基本属性</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97335" y="6489303"/>
            <a:ext cx="2743200" cy="365125"/>
          </a:xfrm>
        </p:spPr>
        <p:txBody>
          <a:bodyPr/>
          <a:lstStyle/>
          <a:p>
            <a:r>
              <a:rPr kumimoji="1" lang="en-US" altLang="zh-CN" dirty="0"/>
              <a:t>8.1.1 </a:t>
            </a:r>
            <a:r>
              <a:rPr kumimoji="1" lang="zh-CN" altLang="en-US" dirty="0"/>
              <a:t>网络安全基本属性</a:t>
            </a:r>
          </a:p>
        </p:txBody>
      </p:sp>
      <p:grpSp>
        <p:nvGrpSpPr>
          <p:cNvPr id="7" name="组合 6"/>
          <p:cNvGrpSpPr/>
          <p:nvPr/>
        </p:nvGrpSpPr>
        <p:grpSpPr>
          <a:xfrm>
            <a:off x="3466396" y="1657218"/>
            <a:ext cx="4446211" cy="4475358"/>
            <a:chOff x="3771197" y="1620642"/>
            <a:chExt cx="3877698" cy="3876272"/>
          </a:xfrm>
        </p:grpSpPr>
        <p:grpSp>
          <p:nvGrpSpPr>
            <p:cNvPr id="8" name="组合 4"/>
            <p:cNvGrpSpPr/>
            <p:nvPr/>
          </p:nvGrpSpPr>
          <p:grpSpPr>
            <a:xfrm>
              <a:off x="3771197" y="2268789"/>
              <a:ext cx="1505319" cy="1297689"/>
              <a:chOff x="2030922" y="2327368"/>
              <a:chExt cx="1528342" cy="1317536"/>
            </a:xfrm>
          </p:grpSpPr>
          <p:sp>
            <p:nvSpPr>
              <p:cNvPr id="56" name="六边形 55"/>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57" name="任意多边形 56"/>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58" name="六边形 57"/>
              <p:cNvSpPr/>
              <p:nvPr/>
            </p:nvSpPr>
            <p:spPr>
              <a:xfrm>
                <a:off x="2298341" y="2557901"/>
                <a:ext cx="993503" cy="856467"/>
              </a:xfrm>
              <a:prstGeom prst="hexagon">
                <a:avLst/>
              </a:prstGeom>
              <a:solidFill>
                <a:srgbClr val="01ACBE"/>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59" name="梯形 58"/>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60"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61" name="任意多边形 60"/>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62" name="梯形 61"/>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grpSp>
          <p:nvGrpSpPr>
            <p:cNvPr id="9" name="组合 5"/>
            <p:cNvGrpSpPr/>
            <p:nvPr/>
          </p:nvGrpSpPr>
          <p:grpSpPr>
            <a:xfrm>
              <a:off x="4957364" y="1620642"/>
              <a:ext cx="1505319" cy="1297689"/>
              <a:chOff x="2030922" y="2327368"/>
              <a:chExt cx="1528342" cy="1317536"/>
            </a:xfrm>
          </p:grpSpPr>
          <p:sp>
            <p:nvSpPr>
              <p:cNvPr id="49" name="六边形 48"/>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50" name="任意多边形 49"/>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51" name="六边形 50"/>
              <p:cNvSpPr/>
              <p:nvPr/>
            </p:nvSpPr>
            <p:spPr>
              <a:xfrm>
                <a:off x="2298341" y="2557901"/>
                <a:ext cx="993503" cy="856467"/>
              </a:xfrm>
              <a:prstGeom prst="hexagon">
                <a:avLst/>
              </a:prstGeom>
              <a:solidFill>
                <a:srgbClr val="FFB850"/>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52" name="梯形 51"/>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53"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54" name="任意多边形 53"/>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55" name="梯形 54"/>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grpSp>
          <p:nvGrpSpPr>
            <p:cNvPr id="10" name="组合 6"/>
            <p:cNvGrpSpPr/>
            <p:nvPr/>
          </p:nvGrpSpPr>
          <p:grpSpPr>
            <a:xfrm>
              <a:off x="3771197" y="3563466"/>
              <a:ext cx="1505319" cy="1297689"/>
              <a:chOff x="2030922" y="2327368"/>
              <a:chExt cx="1528342" cy="1317536"/>
            </a:xfrm>
          </p:grpSpPr>
          <p:sp>
            <p:nvSpPr>
              <p:cNvPr id="42" name="六边形 41"/>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43" name="任意多边形 42"/>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44" name="六边形 43"/>
              <p:cNvSpPr/>
              <p:nvPr/>
            </p:nvSpPr>
            <p:spPr>
              <a:xfrm>
                <a:off x="2298341" y="2557901"/>
                <a:ext cx="993503" cy="856467"/>
              </a:xfrm>
              <a:prstGeom prst="hexagon">
                <a:avLst/>
              </a:prstGeom>
              <a:solidFill>
                <a:srgbClr val="E87071"/>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45" name="梯形 44"/>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46"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47" name="任意多边形 46"/>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48" name="梯形 47"/>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grpSp>
          <p:nvGrpSpPr>
            <p:cNvPr id="11" name="组合 7"/>
            <p:cNvGrpSpPr/>
            <p:nvPr/>
          </p:nvGrpSpPr>
          <p:grpSpPr>
            <a:xfrm>
              <a:off x="6143576" y="2268789"/>
              <a:ext cx="1505319" cy="1297689"/>
              <a:chOff x="2030922" y="2327368"/>
              <a:chExt cx="1528342" cy="1317536"/>
            </a:xfrm>
          </p:grpSpPr>
          <p:sp>
            <p:nvSpPr>
              <p:cNvPr id="35" name="六边形 34"/>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36" name="任意多边形 35"/>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37" name="六边形 36"/>
              <p:cNvSpPr/>
              <p:nvPr/>
            </p:nvSpPr>
            <p:spPr>
              <a:xfrm>
                <a:off x="2298341" y="2557901"/>
                <a:ext cx="993503" cy="856467"/>
              </a:xfrm>
              <a:prstGeom prst="hexagon">
                <a:avLst/>
              </a:prstGeom>
              <a:solidFill>
                <a:srgbClr val="D3B5E9"/>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38" name="梯形 37"/>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39"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40" name="任意多边形 39"/>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41" name="梯形 40"/>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grpSp>
          <p:nvGrpSpPr>
            <p:cNvPr id="12" name="组合 8"/>
            <p:cNvGrpSpPr/>
            <p:nvPr/>
          </p:nvGrpSpPr>
          <p:grpSpPr>
            <a:xfrm>
              <a:off x="4957364" y="4199225"/>
              <a:ext cx="1505319" cy="1297689"/>
              <a:chOff x="2030922" y="2327368"/>
              <a:chExt cx="1528342" cy="1317536"/>
            </a:xfrm>
          </p:grpSpPr>
          <p:sp>
            <p:nvSpPr>
              <p:cNvPr id="28" name="六边形 27"/>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29" name="任意多边形 28"/>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30" name="六边形 29"/>
              <p:cNvSpPr/>
              <p:nvPr/>
            </p:nvSpPr>
            <p:spPr>
              <a:xfrm>
                <a:off x="2298341" y="2557901"/>
                <a:ext cx="993503" cy="856467"/>
              </a:xfrm>
              <a:prstGeom prst="hexagon">
                <a:avLst/>
              </a:prstGeom>
              <a:solidFill>
                <a:srgbClr val="00AF92"/>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31" name="梯形 30"/>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32"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33" name="任意多边形 32"/>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34" name="梯形 33"/>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grpSp>
          <p:nvGrpSpPr>
            <p:cNvPr id="13" name="组合 9"/>
            <p:cNvGrpSpPr/>
            <p:nvPr/>
          </p:nvGrpSpPr>
          <p:grpSpPr>
            <a:xfrm>
              <a:off x="6143576" y="3563466"/>
              <a:ext cx="1505319" cy="1297689"/>
              <a:chOff x="2030922" y="2327368"/>
              <a:chExt cx="1528342" cy="1317536"/>
            </a:xfrm>
          </p:grpSpPr>
          <p:sp>
            <p:nvSpPr>
              <p:cNvPr id="21" name="六边形 20"/>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22" name="任意多边形 21"/>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23" name="六边形 22"/>
              <p:cNvSpPr/>
              <p:nvPr/>
            </p:nvSpPr>
            <p:spPr>
              <a:xfrm>
                <a:off x="2298341" y="2557901"/>
                <a:ext cx="993503" cy="856467"/>
              </a:xfrm>
              <a:prstGeom prst="hexagon">
                <a:avLst/>
              </a:prstGeom>
              <a:solidFill>
                <a:srgbClr val="C65885"/>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24" name="梯形 23"/>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25"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26" name="任意多边形 25"/>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27" name="梯形 26"/>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sp>
          <p:nvSpPr>
            <p:cNvPr id="14" name="文本框 2"/>
            <p:cNvSpPr txBox="1"/>
            <p:nvPr/>
          </p:nvSpPr>
          <p:spPr>
            <a:xfrm>
              <a:off x="5249597" y="3101087"/>
              <a:ext cx="919535" cy="826387"/>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zh-CN" altLang="en-US" sz="2800" dirty="0">
                  <a:solidFill>
                    <a:schemeClr val="tx1">
                      <a:lumMod val="85000"/>
                      <a:lumOff val="15000"/>
                    </a:schemeClr>
                  </a:solidFill>
                  <a:latin typeface="微软雅黑" pitchFamily="34" charset="-122"/>
                  <a:ea typeface="微软雅黑" pitchFamily="34" charset="-122"/>
                </a:rPr>
                <a:t>安全属性</a:t>
              </a:r>
            </a:p>
          </p:txBody>
        </p:sp>
        <p:sp>
          <p:nvSpPr>
            <p:cNvPr id="15" name="文本框 1"/>
            <p:cNvSpPr txBox="1"/>
            <p:nvPr/>
          </p:nvSpPr>
          <p:spPr>
            <a:xfrm>
              <a:off x="4020969" y="2711409"/>
              <a:ext cx="1010967" cy="399865"/>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zh-CN" altLang="en-US" dirty="0">
                  <a:solidFill>
                    <a:schemeClr val="tx1">
                      <a:lumMod val="85000"/>
                      <a:lumOff val="15000"/>
                    </a:schemeClr>
                  </a:solidFill>
                  <a:latin typeface="微软雅黑" pitchFamily="34" charset="-122"/>
                  <a:ea typeface="微软雅黑" pitchFamily="34" charset="-122"/>
                </a:rPr>
                <a:t>保密性</a:t>
              </a:r>
            </a:p>
          </p:txBody>
        </p:sp>
        <p:sp>
          <p:nvSpPr>
            <p:cNvPr id="16" name="文本框 26"/>
            <p:cNvSpPr txBox="1"/>
            <p:nvPr/>
          </p:nvSpPr>
          <p:spPr>
            <a:xfrm>
              <a:off x="4020969" y="4050954"/>
              <a:ext cx="1010967" cy="399865"/>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zh-CN" altLang="en-US" dirty="0">
                  <a:solidFill>
                    <a:schemeClr val="tx1">
                      <a:lumMod val="85000"/>
                      <a:lumOff val="15000"/>
                    </a:schemeClr>
                  </a:solidFill>
                  <a:latin typeface="微软雅黑" pitchFamily="34" charset="-122"/>
                  <a:ea typeface="微软雅黑" pitchFamily="34" charset="-122"/>
                </a:rPr>
                <a:t>完整性</a:t>
              </a:r>
            </a:p>
          </p:txBody>
        </p:sp>
        <p:sp>
          <p:nvSpPr>
            <p:cNvPr id="17" name="文本框 47"/>
            <p:cNvSpPr txBox="1"/>
            <p:nvPr/>
          </p:nvSpPr>
          <p:spPr>
            <a:xfrm>
              <a:off x="6411540" y="2510770"/>
              <a:ext cx="1010967" cy="719757"/>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zh-CN" altLang="en-US" dirty="0">
                  <a:solidFill>
                    <a:schemeClr val="tx1">
                      <a:lumMod val="85000"/>
                      <a:lumOff val="15000"/>
                    </a:schemeClr>
                  </a:solidFill>
                  <a:latin typeface="微软雅黑" pitchFamily="34" charset="-122"/>
                  <a:ea typeface="微软雅黑" pitchFamily="34" charset="-122"/>
                </a:rPr>
                <a:t>不可</a:t>
              </a:r>
              <a:endParaRPr lang="en-US" altLang="zh-CN" dirty="0">
                <a:solidFill>
                  <a:schemeClr val="tx1">
                    <a:lumMod val="85000"/>
                    <a:lumOff val="15000"/>
                  </a:schemeClr>
                </a:solidFill>
                <a:latin typeface="微软雅黑" pitchFamily="34" charset="-122"/>
                <a:ea typeface="微软雅黑" pitchFamily="34" charset="-122"/>
              </a:endParaRPr>
            </a:p>
            <a:p>
              <a:pPr algn="ctr"/>
              <a:r>
                <a:rPr lang="zh-CN" altLang="en-US" dirty="0">
                  <a:solidFill>
                    <a:schemeClr val="tx1">
                      <a:lumMod val="85000"/>
                      <a:lumOff val="15000"/>
                    </a:schemeClr>
                  </a:solidFill>
                  <a:latin typeface="微软雅黑" pitchFamily="34" charset="-122"/>
                  <a:ea typeface="微软雅黑" pitchFamily="34" charset="-122"/>
                </a:rPr>
                <a:t>抵赖性</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18" name="文本框 50"/>
            <p:cNvSpPr txBox="1"/>
            <p:nvPr/>
          </p:nvSpPr>
          <p:spPr>
            <a:xfrm>
              <a:off x="6571036" y="3881995"/>
              <a:ext cx="758868" cy="719757"/>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dirty="0">
                  <a:solidFill>
                    <a:schemeClr val="tx1">
                      <a:lumMod val="85000"/>
                      <a:lumOff val="15000"/>
                    </a:schemeClr>
                  </a:solidFill>
                  <a:latin typeface="微软雅黑" pitchFamily="34" charset="-122"/>
                  <a:ea typeface="微软雅黑" pitchFamily="34" charset="-122"/>
                </a:rPr>
                <a:t>可认证性</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19" name="文本框 52"/>
            <p:cNvSpPr txBox="1"/>
            <p:nvPr/>
          </p:nvSpPr>
          <p:spPr>
            <a:xfrm>
              <a:off x="5249240" y="4640313"/>
              <a:ext cx="1010967" cy="399865"/>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dirty="0">
                  <a:solidFill>
                    <a:schemeClr val="tx1">
                      <a:lumMod val="85000"/>
                      <a:lumOff val="15000"/>
                    </a:schemeClr>
                  </a:solidFill>
                  <a:latin typeface="微软雅黑" pitchFamily="34" charset="-122"/>
                  <a:ea typeface="微软雅黑" pitchFamily="34" charset="-122"/>
                </a:rPr>
                <a:t>可用性</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20" name="文本框 54"/>
            <p:cNvSpPr txBox="1"/>
            <p:nvPr/>
          </p:nvSpPr>
          <p:spPr>
            <a:xfrm>
              <a:off x="5249240" y="2058579"/>
              <a:ext cx="1010967" cy="399865"/>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dirty="0">
                  <a:solidFill>
                    <a:schemeClr val="tx1">
                      <a:lumMod val="85000"/>
                      <a:lumOff val="15000"/>
                    </a:schemeClr>
                  </a:solidFill>
                  <a:latin typeface="微软雅黑" pitchFamily="34" charset="-122"/>
                  <a:ea typeface="微软雅黑" pitchFamily="34" charset="-122"/>
                </a:rPr>
                <a:t>可控性</a:t>
              </a:r>
              <a:endParaRPr lang="en-US" altLang="zh-CN" dirty="0">
                <a:solidFill>
                  <a:schemeClr val="tx1">
                    <a:lumMod val="85000"/>
                    <a:lumOff val="15000"/>
                  </a:schemeClr>
                </a:solidFill>
                <a:latin typeface="微软雅黑" pitchFamily="34" charset="-122"/>
                <a:ea typeface="微软雅黑" pitchFamily="34" charset="-122"/>
              </a:endParaRPr>
            </a:p>
          </p:txBody>
        </p:sp>
      </p:grpSp>
      <p:grpSp>
        <p:nvGrpSpPr>
          <p:cNvPr id="63" name="组合 62"/>
          <p:cNvGrpSpPr/>
          <p:nvPr/>
        </p:nvGrpSpPr>
        <p:grpSpPr>
          <a:xfrm>
            <a:off x="487077" y="1524429"/>
            <a:ext cx="10949019" cy="4685408"/>
            <a:chOff x="487077" y="1524429"/>
            <a:chExt cx="10949019" cy="4685408"/>
          </a:xfrm>
        </p:grpSpPr>
        <p:sp>
          <p:nvSpPr>
            <p:cNvPr id="64" name="文本框 117"/>
            <p:cNvSpPr txBox="1"/>
            <p:nvPr/>
          </p:nvSpPr>
          <p:spPr>
            <a:xfrm>
              <a:off x="8706696" y="1697713"/>
              <a:ext cx="2692824" cy="1015663"/>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sz="2000" dirty="0">
                  <a:solidFill>
                    <a:schemeClr val="tx1">
                      <a:lumMod val="85000"/>
                      <a:lumOff val="15000"/>
                    </a:schemeClr>
                  </a:solidFill>
                  <a:latin typeface="微软雅黑" pitchFamily="34" charset="-122"/>
                  <a:ea typeface="微软雅黑" pitchFamily="34" charset="-122"/>
                </a:rPr>
                <a:t>对信息的传播及内容具有控制能力，产品和服务安全可控性</a:t>
              </a:r>
            </a:p>
          </p:txBody>
        </p:sp>
        <p:grpSp>
          <p:nvGrpSpPr>
            <p:cNvPr id="65" name="组合 19"/>
            <p:cNvGrpSpPr/>
            <p:nvPr/>
          </p:nvGrpSpPr>
          <p:grpSpPr>
            <a:xfrm rot="21070706">
              <a:off x="6362990" y="1937697"/>
              <a:ext cx="1671538" cy="359339"/>
              <a:chOff x="5415884" y="5002052"/>
              <a:chExt cx="2972275" cy="359338"/>
            </a:xfrm>
            <a:solidFill>
              <a:schemeClr val="bg2"/>
            </a:solidFill>
          </p:grpSpPr>
          <p:sp>
            <p:nvSpPr>
              <p:cNvPr id="103" name="任意多边形 102"/>
              <p:cNvSpPr/>
              <p:nvPr/>
            </p:nvSpPr>
            <p:spPr>
              <a:xfrm flipH="1">
                <a:off x="5487686" y="5063233"/>
                <a:ext cx="2900473"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grp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104" name="椭圆 63"/>
              <p:cNvSpPr/>
              <p:nvPr/>
            </p:nvSpPr>
            <p:spPr>
              <a:xfrm flipH="1">
                <a:off x="5415884" y="5002052"/>
                <a:ext cx="118316" cy="1225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sp>
          <p:nvSpPr>
            <p:cNvPr id="66" name="文本框 122"/>
            <p:cNvSpPr txBox="1"/>
            <p:nvPr/>
          </p:nvSpPr>
          <p:spPr>
            <a:xfrm>
              <a:off x="9413832" y="3496312"/>
              <a:ext cx="2022264" cy="707886"/>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sz="2000" dirty="0">
                  <a:solidFill>
                    <a:schemeClr val="tx1">
                      <a:lumMod val="85000"/>
                      <a:lumOff val="15000"/>
                    </a:schemeClr>
                  </a:solidFill>
                  <a:latin typeface="微软雅黑" pitchFamily="34" charset="-122"/>
                  <a:ea typeface="微软雅黑" pitchFamily="34" charset="-122"/>
                </a:rPr>
                <a:t>防止用户抵赖曾经的行为和操作</a:t>
              </a:r>
            </a:p>
          </p:txBody>
        </p:sp>
        <p:grpSp>
          <p:nvGrpSpPr>
            <p:cNvPr id="67" name="组合 22"/>
            <p:cNvGrpSpPr/>
            <p:nvPr/>
          </p:nvGrpSpPr>
          <p:grpSpPr>
            <a:xfrm rot="569342">
              <a:off x="7595525" y="3419302"/>
              <a:ext cx="1429327" cy="359339"/>
              <a:chOff x="5415884" y="5002052"/>
              <a:chExt cx="1633413" cy="359338"/>
            </a:xfrm>
            <a:solidFill>
              <a:schemeClr val="bg2"/>
            </a:solidFill>
          </p:grpSpPr>
          <p:sp>
            <p:nvSpPr>
              <p:cNvPr id="101" name="任意多边形 100"/>
              <p:cNvSpPr/>
              <p:nvPr/>
            </p:nvSpPr>
            <p:spPr>
              <a:xfrm flipH="1">
                <a:off x="5487682" y="5063233"/>
                <a:ext cx="1561615"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grp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102" name="椭圆 61"/>
              <p:cNvSpPr/>
              <p:nvPr/>
            </p:nvSpPr>
            <p:spPr>
              <a:xfrm flipH="1">
                <a:off x="5415884" y="5002052"/>
                <a:ext cx="118316" cy="1225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sp>
          <p:nvSpPr>
            <p:cNvPr id="68" name="文本框 127"/>
            <p:cNvSpPr txBox="1"/>
            <p:nvPr/>
          </p:nvSpPr>
          <p:spPr>
            <a:xfrm>
              <a:off x="9377256" y="5194174"/>
              <a:ext cx="1851576" cy="1015663"/>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sz="2000" dirty="0">
                  <a:solidFill>
                    <a:schemeClr val="tx1">
                      <a:lumMod val="85000"/>
                      <a:lumOff val="15000"/>
                    </a:schemeClr>
                  </a:solidFill>
                  <a:latin typeface="微软雅黑" pitchFamily="34" charset="-122"/>
                  <a:ea typeface="微软雅黑" pitchFamily="34" charset="-122"/>
                </a:rPr>
                <a:t>能对伪造来源的信息或伪造身份予以鉴别</a:t>
              </a:r>
            </a:p>
          </p:txBody>
        </p:sp>
        <p:grpSp>
          <p:nvGrpSpPr>
            <p:cNvPr id="69" name="组合 25"/>
            <p:cNvGrpSpPr/>
            <p:nvPr/>
          </p:nvGrpSpPr>
          <p:grpSpPr>
            <a:xfrm rot="738744">
              <a:off x="7558949" y="4922094"/>
              <a:ext cx="1429327" cy="359339"/>
              <a:chOff x="5415884" y="5002052"/>
              <a:chExt cx="1633413" cy="359338"/>
            </a:xfrm>
            <a:solidFill>
              <a:schemeClr val="bg2"/>
            </a:solidFill>
          </p:grpSpPr>
          <p:sp>
            <p:nvSpPr>
              <p:cNvPr id="99" name="任意多边形 98"/>
              <p:cNvSpPr/>
              <p:nvPr/>
            </p:nvSpPr>
            <p:spPr>
              <a:xfrm flipH="1">
                <a:off x="5487682" y="5063233"/>
                <a:ext cx="1561615"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grp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100" name="椭圆 59"/>
              <p:cNvSpPr/>
              <p:nvPr/>
            </p:nvSpPr>
            <p:spPr>
              <a:xfrm flipH="1">
                <a:off x="5415884" y="5002052"/>
                <a:ext cx="118316" cy="1225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grpSp>
          <p:nvGrpSpPr>
            <p:cNvPr id="70" name="组合 26"/>
            <p:cNvGrpSpPr/>
            <p:nvPr/>
          </p:nvGrpSpPr>
          <p:grpSpPr>
            <a:xfrm flipH="1" flipV="1">
              <a:off x="3681825" y="5499930"/>
              <a:ext cx="1537330" cy="353769"/>
              <a:chOff x="5415884" y="5007622"/>
              <a:chExt cx="3006353" cy="353769"/>
            </a:xfrm>
            <a:solidFill>
              <a:schemeClr val="bg2"/>
            </a:solidFill>
          </p:grpSpPr>
          <p:sp>
            <p:nvSpPr>
              <p:cNvPr id="97" name="任意多边形 96"/>
              <p:cNvSpPr/>
              <p:nvPr/>
            </p:nvSpPr>
            <p:spPr>
              <a:xfrm flipH="1">
                <a:off x="5521848" y="5063234"/>
                <a:ext cx="2900389"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grp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98" name="椭圆 97"/>
              <p:cNvSpPr/>
              <p:nvPr/>
            </p:nvSpPr>
            <p:spPr>
              <a:xfrm flipH="1">
                <a:off x="5415884" y="5007622"/>
                <a:ext cx="118315" cy="1114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grpSp>
          <p:nvGrpSpPr>
            <p:cNvPr id="71" name="Group 11"/>
            <p:cNvGrpSpPr>
              <a:grpSpLocks noChangeAspect="1"/>
            </p:cNvGrpSpPr>
            <p:nvPr/>
          </p:nvGrpSpPr>
          <p:grpSpPr bwMode="auto">
            <a:xfrm>
              <a:off x="8305018" y="1830926"/>
              <a:ext cx="307453" cy="267243"/>
              <a:chOff x="4838" y="1902"/>
              <a:chExt cx="497" cy="432"/>
            </a:xfrm>
            <a:solidFill>
              <a:srgbClr val="FFB850"/>
            </a:solidFill>
          </p:grpSpPr>
          <p:sp>
            <p:nvSpPr>
              <p:cNvPr id="94" name="Freeform 12"/>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sp>
            <p:nvSpPr>
              <p:cNvPr id="95" name="Freeform 13"/>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sp>
            <p:nvSpPr>
              <p:cNvPr id="96"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grpSp>
        <p:sp>
          <p:nvSpPr>
            <p:cNvPr id="72" name="Freeform 18"/>
            <p:cNvSpPr>
              <a:spLocks noEditPoints="1"/>
            </p:cNvSpPr>
            <p:nvPr/>
          </p:nvSpPr>
          <p:spPr bwMode="auto">
            <a:xfrm>
              <a:off x="9053110" y="3682629"/>
              <a:ext cx="303924" cy="226825"/>
            </a:xfrm>
            <a:custGeom>
              <a:avLst/>
              <a:gdLst>
                <a:gd name="T0" fmla="*/ 82 w 112"/>
                <a:gd name="T1" fmla="*/ 53 h 83"/>
                <a:gd name="T2" fmla="*/ 99 w 112"/>
                <a:gd name="T3" fmla="*/ 36 h 83"/>
                <a:gd name="T4" fmla="*/ 104 w 112"/>
                <a:gd name="T5" fmla="*/ 37 h 83"/>
                <a:gd name="T6" fmla="*/ 104 w 112"/>
                <a:gd name="T7" fmla="*/ 24 h 83"/>
                <a:gd name="T8" fmla="*/ 92 w 112"/>
                <a:gd name="T9" fmla="*/ 12 h 83"/>
                <a:gd name="T10" fmla="*/ 49 w 112"/>
                <a:gd name="T11" fmla="*/ 12 h 83"/>
                <a:gd name="T12" fmla="*/ 39 w 112"/>
                <a:gd name="T13" fmla="*/ 0 h 83"/>
                <a:gd name="T14" fmla="*/ 14 w 112"/>
                <a:gd name="T15" fmla="*/ 0 h 83"/>
                <a:gd name="T16" fmla="*/ 2 w 112"/>
                <a:gd name="T17" fmla="*/ 6 h 83"/>
                <a:gd name="T18" fmla="*/ 0 w 112"/>
                <a:gd name="T19" fmla="*/ 13 h 83"/>
                <a:gd name="T20" fmla="*/ 0 w 112"/>
                <a:gd name="T21" fmla="*/ 13 h 83"/>
                <a:gd name="T22" fmla="*/ 0 w 112"/>
                <a:gd name="T23" fmla="*/ 14 h 83"/>
                <a:gd name="T24" fmla="*/ 0 w 112"/>
                <a:gd name="T25" fmla="*/ 16 h 83"/>
                <a:gd name="T26" fmla="*/ 0 w 112"/>
                <a:gd name="T27" fmla="*/ 34 h 83"/>
                <a:gd name="T28" fmla="*/ 0 w 112"/>
                <a:gd name="T29" fmla="*/ 71 h 83"/>
                <a:gd name="T30" fmla="*/ 12 w 112"/>
                <a:gd name="T31" fmla="*/ 83 h 83"/>
                <a:gd name="T32" fmla="*/ 92 w 112"/>
                <a:gd name="T33" fmla="*/ 83 h 83"/>
                <a:gd name="T34" fmla="*/ 104 w 112"/>
                <a:gd name="T35" fmla="*/ 71 h 83"/>
                <a:gd name="T36" fmla="*/ 104 w 112"/>
                <a:gd name="T37" fmla="*/ 69 h 83"/>
                <a:gd name="T38" fmla="*/ 99 w 112"/>
                <a:gd name="T39" fmla="*/ 69 h 83"/>
                <a:gd name="T40" fmla="*/ 82 w 112"/>
                <a:gd name="T41" fmla="*/ 53 h 83"/>
                <a:gd name="T42" fmla="*/ 104 w 112"/>
                <a:gd name="T43" fmla="*/ 40 h 83"/>
                <a:gd name="T44" fmla="*/ 99 w 112"/>
                <a:gd name="T45" fmla="*/ 39 h 83"/>
                <a:gd name="T46" fmla="*/ 85 w 112"/>
                <a:gd name="T47" fmla="*/ 53 h 83"/>
                <a:gd name="T48" fmla="*/ 99 w 112"/>
                <a:gd name="T49" fmla="*/ 66 h 83"/>
                <a:gd name="T50" fmla="*/ 104 w 112"/>
                <a:gd name="T51" fmla="*/ 65 h 83"/>
                <a:gd name="T52" fmla="*/ 112 w 112"/>
                <a:gd name="T53" fmla="*/ 53 h 83"/>
                <a:gd name="T54" fmla="*/ 104 w 112"/>
                <a:gd name="T55" fmla="*/ 40 h 83"/>
                <a:gd name="T56" fmla="*/ 104 w 112"/>
                <a:gd name="T57" fmla="*/ 56 h 83"/>
                <a:gd name="T58" fmla="*/ 99 w 112"/>
                <a:gd name="T59" fmla="*/ 63 h 83"/>
                <a:gd name="T60" fmla="*/ 98 w 112"/>
                <a:gd name="T61" fmla="*/ 64 h 83"/>
                <a:gd name="T62" fmla="*/ 98 w 112"/>
                <a:gd name="T63" fmla="*/ 64 h 83"/>
                <a:gd name="T64" fmla="*/ 97 w 112"/>
                <a:gd name="T65" fmla="*/ 63 h 83"/>
                <a:gd name="T66" fmla="*/ 89 w 112"/>
                <a:gd name="T67" fmla="*/ 53 h 83"/>
                <a:gd name="T68" fmla="*/ 89 w 112"/>
                <a:gd name="T69" fmla="*/ 53 h 83"/>
                <a:gd name="T70" fmla="*/ 93 w 112"/>
                <a:gd name="T71" fmla="*/ 53 h 83"/>
                <a:gd name="T72" fmla="*/ 98 w 112"/>
                <a:gd name="T73" fmla="*/ 59 h 83"/>
                <a:gd name="T74" fmla="*/ 104 w 112"/>
                <a:gd name="T75" fmla="*/ 50 h 83"/>
                <a:gd name="T76" fmla="*/ 107 w 112"/>
                <a:gd name="T77" fmla="*/ 45 h 83"/>
                <a:gd name="T78" fmla="*/ 109 w 112"/>
                <a:gd name="T79" fmla="*/ 45 h 83"/>
                <a:gd name="T80" fmla="*/ 110 w 112"/>
                <a:gd name="T81" fmla="*/ 47 h 83"/>
                <a:gd name="T82" fmla="*/ 104 w 112"/>
                <a:gd name="T83"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83">
                  <a:moveTo>
                    <a:pt x="82" y="53"/>
                  </a:moveTo>
                  <a:cubicBezTo>
                    <a:pt x="82" y="44"/>
                    <a:pt x="90" y="36"/>
                    <a:pt x="99" y="36"/>
                  </a:cubicBezTo>
                  <a:cubicBezTo>
                    <a:pt x="100" y="36"/>
                    <a:pt x="102" y="37"/>
                    <a:pt x="104" y="37"/>
                  </a:cubicBezTo>
                  <a:cubicBezTo>
                    <a:pt x="104" y="24"/>
                    <a:pt x="104" y="24"/>
                    <a:pt x="104" y="24"/>
                  </a:cubicBezTo>
                  <a:cubicBezTo>
                    <a:pt x="104" y="17"/>
                    <a:pt x="99" y="12"/>
                    <a:pt x="92" y="12"/>
                  </a:cubicBezTo>
                  <a:cubicBezTo>
                    <a:pt x="49" y="12"/>
                    <a:pt x="49" y="12"/>
                    <a:pt x="49" y="12"/>
                  </a:cubicBezTo>
                  <a:cubicBezTo>
                    <a:pt x="48" y="5"/>
                    <a:pt x="43" y="0"/>
                    <a:pt x="39" y="0"/>
                  </a:cubicBezTo>
                  <a:cubicBezTo>
                    <a:pt x="14" y="0"/>
                    <a:pt x="14" y="0"/>
                    <a:pt x="14" y="0"/>
                  </a:cubicBezTo>
                  <a:cubicBezTo>
                    <a:pt x="8" y="0"/>
                    <a:pt x="4" y="2"/>
                    <a:pt x="2" y="6"/>
                  </a:cubicBezTo>
                  <a:cubicBezTo>
                    <a:pt x="1" y="8"/>
                    <a:pt x="0" y="10"/>
                    <a:pt x="0" y="13"/>
                  </a:cubicBezTo>
                  <a:cubicBezTo>
                    <a:pt x="0" y="13"/>
                    <a:pt x="0" y="13"/>
                    <a:pt x="0" y="13"/>
                  </a:cubicBezTo>
                  <a:cubicBezTo>
                    <a:pt x="0" y="14"/>
                    <a:pt x="0" y="14"/>
                    <a:pt x="0" y="14"/>
                  </a:cubicBezTo>
                  <a:cubicBezTo>
                    <a:pt x="0" y="16"/>
                    <a:pt x="0" y="16"/>
                    <a:pt x="0" y="16"/>
                  </a:cubicBezTo>
                  <a:cubicBezTo>
                    <a:pt x="0" y="34"/>
                    <a:pt x="0" y="34"/>
                    <a:pt x="0" y="34"/>
                  </a:cubicBezTo>
                  <a:cubicBezTo>
                    <a:pt x="0" y="71"/>
                    <a:pt x="0" y="71"/>
                    <a:pt x="0" y="71"/>
                  </a:cubicBezTo>
                  <a:cubicBezTo>
                    <a:pt x="0" y="78"/>
                    <a:pt x="5" y="83"/>
                    <a:pt x="12" y="83"/>
                  </a:cubicBezTo>
                  <a:cubicBezTo>
                    <a:pt x="92" y="83"/>
                    <a:pt x="92" y="83"/>
                    <a:pt x="92" y="83"/>
                  </a:cubicBezTo>
                  <a:cubicBezTo>
                    <a:pt x="99" y="83"/>
                    <a:pt x="104" y="78"/>
                    <a:pt x="104" y="71"/>
                  </a:cubicBezTo>
                  <a:cubicBezTo>
                    <a:pt x="104" y="69"/>
                    <a:pt x="104" y="69"/>
                    <a:pt x="104" y="69"/>
                  </a:cubicBezTo>
                  <a:cubicBezTo>
                    <a:pt x="102" y="69"/>
                    <a:pt x="100" y="69"/>
                    <a:pt x="99" y="69"/>
                  </a:cubicBezTo>
                  <a:cubicBezTo>
                    <a:pt x="90" y="69"/>
                    <a:pt x="82" y="62"/>
                    <a:pt x="82" y="53"/>
                  </a:cubicBezTo>
                  <a:close/>
                  <a:moveTo>
                    <a:pt x="104" y="40"/>
                  </a:moveTo>
                  <a:cubicBezTo>
                    <a:pt x="102" y="40"/>
                    <a:pt x="101" y="39"/>
                    <a:pt x="99" y="39"/>
                  </a:cubicBezTo>
                  <a:cubicBezTo>
                    <a:pt x="91" y="39"/>
                    <a:pt x="85" y="45"/>
                    <a:pt x="85" y="53"/>
                  </a:cubicBezTo>
                  <a:cubicBezTo>
                    <a:pt x="85" y="60"/>
                    <a:pt x="91" y="66"/>
                    <a:pt x="99" y="66"/>
                  </a:cubicBezTo>
                  <a:cubicBezTo>
                    <a:pt x="101" y="66"/>
                    <a:pt x="102" y="66"/>
                    <a:pt x="104" y="65"/>
                  </a:cubicBezTo>
                  <a:cubicBezTo>
                    <a:pt x="109" y="63"/>
                    <a:pt x="112" y="59"/>
                    <a:pt x="112" y="53"/>
                  </a:cubicBezTo>
                  <a:cubicBezTo>
                    <a:pt x="112" y="47"/>
                    <a:pt x="109" y="42"/>
                    <a:pt x="104" y="40"/>
                  </a:cubicBezTo>
                  <a:close/>
                  <a:moveTo>
                    <a:pt x="104" y="56"/>
                  </a:moveTo>
                  <a:cubicBezTo>
                    <a:pt x="99" y="63"/>
                    <a:pt x="99" y="63"/>
                    <a:pt x="99" y="63"/>
                  </a:cubicBezTo>
                  <a:cubicBezTo>
                    <a:pt x="99" y="63"/>
                    <a:pt x="99" y="64"/>
                    <a:pt x="98" y="64"/>
                  </a:cubicBezTo>
                  <a:cubicBezTo>
                    <a:pt x="98" y="64"/>
                    <a:pt x="98" y="64"/>
                    <a:pt x="98" y="64"/>
                  </a:cubicBezTo>
                  <a:cubicBezTo>
                    <a:pt x="97" y="64"/>
                    <a:pt x="97" y="63"/>
                    <a:pt x="97" y="63"/>
                  </a:cubicBezTo>
                  <a:cubicBezTo>
                    <a:pt x="89" y="53"/>
                    <a:pt x="89" y="53"/>
                    <a:pt x="89" y="53"/>
                  </a:cubicBezTo>
                  <a:cubicBezTo>
                    <a:pt x="89" y="53"/>
                    <a:pt x="89" y="53"/>
                    <a:pt x="89" y="53"/>
                  </a:cubicBezTo>
                  <a:cubicBezTo>
                    <a:pt x="93" y="53"/>
                    <a:pt x="93" y="53"/>
                    <a:pt x="93" y="53"/>
                  </a:cubicBezTo>
                  <a:cubicBezTo>
                    <a:pt x="98" y="59"/>
                    <a:pt x="98" y="59"/>
                    <a:pt x="98" y="59"/>
                  </a:cubicBezTo>
                  <a:cubicBezTo>
                    <a:pt x="104" y="50"/>
                    <a:pt x="104" y="50"/>
                    <a:pt x="104" y="50"/>
                  </a:cubicBezTo>
                  <a:cubicBezTo>
                    <a:pt x="107" y="45"/>
                    <a:pt x="107" y="45"/>
                    <a:pt x="107" y="45"/>
                  </a:cubicBezTo>
                  <a:cubicBezTo>
                    <a:pt x="107" y="44"/>
                    <a:pt x="108" y="44"/>
                    <a:pt x="109" y="45"/>
                  </a:cubicBezTo>
                  <a:cubicBezTo>
                    <a:pt x="110" y="45"/>
                    <a:pt x="110" y="46"/>
                    <a:pt x="110" y="47"/>
                  </a:cubicBezTo>
                  <a:lnTo>
                    <a:pt x="104" y="56"/>
                  </a:lnTo>
                  <a:close/>
                </a:path>
              </a:pathLst>
            </a:custGeom>
            <a:solidFill>
              <a:srgbClr val="663A77"/>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grpSp>
          <p:nvGrpSpPr>
            <p:cNvPr id="73" name="Group 4"/>
            <p:cNvGrpSpPr>
              <a:grpSpLocks noChangeAspect="1"/>
            </p:cNvGrpSpPr>
            <p:nvPr/>
          </p:nvGrpSpPr>
          <p:grpSpPr bwMode="auto">
            <a:xfrm>
              <a:off x="9045790" y="5234733"/>
              <a:ext cx="215856" cy="316960"/>
              <a:chOff x="3540" y="531"/>
              <a:chExt cx="348" cy="511"/>
            </a:xfrm>
            <a:solidFill>
              <a:srgbClr val="C65885"/>
            </a:solidFill>
          </p:grpSpPr>
          <p:sp>
            <p:nvSpPr>
              <p:cNvPr id="90" name="Freeform 5"/>
              <p:cNvSpPr/>
              <p:nvPr/>
            </p:nvSpPr>
            <p:spPr bwMode="auto">
              <a:xfrm>
                <a:off x="3540" y="801"/>
                <a:ext cx="348" cy="241"/>
              </a:xfrm>
              <a:custGeom>
                <a:avLst/>
                <a:gdLst>
                  <a:gd name="T0" fmla="*/ 78 w 97"/>
                  <a:gd name="T1" fmla="*/ 0 h 68"/>
                  <a:gd name="T2" fmla="*/ 70 w 97"/>
                  <a:gd name="T3" fmla="*/ 20 h 68"/>
                  <a:gd name="T4" fmla="*/ 49 w 97"/>
                  <a:gd name="T5" fmla="*/ 66 h 68"/>
                  <a:gd name="T6" fmla="*/ 29 w 97"/>
                  <a:gd name="T7" fmla="*/ 20 h 68"/>
                  <a:gd name="T8" fmla="*/ 20 w 97"/>
                  <a:gd name="T9" fmla="*/ 0 h 68"/>
                  <a:gd name="T10" fmla="*/ 0 w 97"/>
                  <a:gd name="T11" fmla="*/ 39 h 68"/>
                  <a:gd name="T12" fmla="*/ 0 w 97"/>
                  <a:gd name="T13" fmla="*/ 50 h 68"/>
                  <a:gd name="T14" fmla="*/ 49 w 97"/>
                  <a:gd name="T15" fmla="*/ 68 h 68"/>
                  <a:gd name="T16" fmla="*/ 97 w 97"/>
                  <a:gd name="T17" fmla="*/ 50 h 68"/>
                  <a:gd name="T18" fmla="*/ 97 w 97"/>
                  <a:gd name="T19" fmla="*/ 39 h 68"/>
                  <a:gd name="T20" fmla="*/ 78 w 97"/>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8">
                    <a:moveTo>
                      <a:pt x="78" y="0"/>
                    </a:moveTo>
                    <a:cubicBezTo>
                      <a:pt x="70" y="20"/>
                      <a:pt x="70" y="20"/>
                      <a:pt x="70" y="20"/>
                    </a:cubicBezTo>
                    <a:cubicBezTo>
                      <a:pt x="49" y="66"/>
                      <a:pt x="49" y="66"/>
                      <a:pt x="49" y="66"/>
                    </a:cubicBezTo>
                    <a:cubicBezTo>
                      <a:pt x="29" y="20"/>
                      <a:pt x="29" y="20"/>
                      <a:pt x="29" y="20"/>
                    </a:cubicBezTo>
                    <a:cubicBezTo>
                      <a:pt x="20" y="0"/>
                      <a:pt x="20" y="0"/>
                      <a:pt x="20" y="0"/>
                    </a:cubicBezTo>
                    <a:cubicBezTo>
                      <a:pt x="8" y="8"/>
                      <a:pt x="0" y="23"/>
                      <a:pt x="0" y="39"/>
                    </a:cubicBezTo>
                    <a:cubicBezTo>
                      <a:pt x="0" y="50"/>
                      <a:pt x="0" y="50"/>
                      <a:pt x="0" y="50"/>
                    </a:cubicBezTo>
                    <a:cubicBezTo>
                      <a:pt x="13" y="61"/>
                      <a:pt x="30" y="68"/>
                      <a:pt x="49" y="68"/>
                    </a:cubicBezTo>
                    <a:cubicBezTo>
                      <a:pt x="67" y="68"/>
                      <a:pt x="84" y="61"/>
                      <a:pt x="97" y="50"/>
                    </a:cubicBezTo>
                    <a:cubicBezTo>
                      <a:pt x="97" y="39"/>
                      <a:pt x="97" y="39"/>
                      <a:pt x="97" y="39"/>
                    </a:cubicBezTo>
                    <a:cubicBezTo>
                      <a:pt x="97" y="23"/>
                      <a:pt x="90" y="9"/>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sp>
            <p:nvSpPr>
              <p:cNvPr id="91" name="Freeform 6"/>
              <p:cNvSpPr/>
              <p:nvPr/>
            </p:nvSpPr>
            <p:spPr bwMode="auto">
              <a:xfrm>
                <a:off x="3687" y="833"/>
                <a:ext cx="58" cy="156"/>
              </a:xfrm>
              <a:custGeom>
                <a:avLst/>
                <a:gdLst>
                  <a:gd name="T0" fmla="*/ 0 w 16"/>
                  <a:gd name="T1" fmla="*/ 0 h 44"/>
                  <a:gd name="T2" fmla="*/ 3 w 16"/>
                  <a:gd name="T3" fmla="*/ 7 h 44"/>
                  <a:gd name="T4" fmla="*/ 0 w 16"/>
                  <a:gd name="T5" fmla="*/ 36 h 44"/>
                  <a:gd name="T6" fmla="*/ 8 w 16"/>
                  <a:gd name="T7" fmla="*/ 44 h 44"/>
                  <a:gd name="T8" fmla="*/ 15 w 16"/>
                  <a:gd name="T9" fmla="*/ 36 h 44"/>
                  <a:gd name="T10" fmla="*/ 12 w 16"/>
                  <a:gd name="T11" fmla="*/ 7 h 44"/>
                  <a:gd name="T12" fmla="*/ 16 w 16"/>
                  <a:gd name="T13" fmla="*/ 0 h 44"/>
                  <a:gd name="T14" fmla="*/ 8 w 16"/>
                  <a:gd name="T15" fmla="*/ 1 h 44"/>
                  <a:gd name="T16" fmla="*/ 0 w 1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4">
                    <a:moveTo>
                      <a:pt x="0" y="0"/>
                    </a:moveTo>
                    <a:cubicBezTo>
                      <a:pt x="0" y="3"/>
                      <a:pt x="1" y="5"/>
                      <a:pt x="3" y="7"/>
                    </a:cubicBezTo>
                    <a:cubicBezTo>
                      <a:pt x="0" y="36"/>
                      <a:pt x="0" y="36"/>
                      <a:pt x="0" y="36"/>
                    </a:cubicBezTo>
                    <a:cubicBezTo>
                      <a:pt x="8" y="44"/>
                      <a:pt x="8" y="44"/>
                      <a:pt x="8" y="44"/>
                    </a:cubicBezTo>
                    <a:cubicBezTo>
                      <a:pt x="15" y="36"/>
                      <a:pt x="15" y="36"/>
                      <a:pt x="15" y="36"/>
                    </a:cubicBezTo>
                    <a:cubicBezTo>
                      <a:pt x="12" y="7"/>
                      <a:pt x="12" y="7"/>
                      <a:pt x="12" y="7"/>
                    </a:cubicBezTo>
                    <a:cubicBezTo>
                      <a:pt x="14" y="5"/>
                      <a:pt x="15" y="3"/>
                      <a:pt x="16" y="0"/>
                    </a:cubicBezTo>
                    <a:cubicBezTo>
                      <a:pt x="13" y="1"/>
                      <a:pt x="10" y="1"/>
                      <a:pt x="8" y="1"/>
                    </a:cubicBezTo>
                    <a:cubicBezTo>
                      <a:pt x="5" y="1"/>
                      <a:pt x="2"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sp>
            <p:nvSpPr>
              <p:cNvPr id="92" name="Freeform 7"/>
              <p:cNvSpPr/>
              <p:nvPr/>
            </p:nvSpPr>
            <p:spPr bwMode="auto">
              <a:xfrm>
                <a:off x="3609" y="652"/>
                <a:ext cx="215" cy="181"/>
              </a:xfrm>
              <a:custGeom>
                <a:avLst/>
                <a:gdLst>
                  <a:gd name="T0" fmla="*/ 30 w 60"/>
                  <a:gd name="T1" fmla="*/ 5 h 51"/>
                  <a:gd name="T2" fmla="*/ 13 w 60"/>
                  <a:gd name="T3" fmla="*/ 0 h 51"/>
                  <a:gd name="T4" fmla="*/ 1 w 60"/>
                  <a:gd name="T5" fmla="*/ 0 h 51"/>
                  <a:gd name="T6" fmla="*/ 0 w 60"/>
                  <a:gd name="T7" fmla="*/ 0 h 51"/>
                  <a:gd name="T8" fmla="*/ 0 w 60"/>
                  <a:gd name="T9" fmla="*/ 6 h 51"/>
                  <a:gd name="T10" fmla="*/ 0 w 60"/>
                  <a:gd name="T11" fmla="*/ 24 h 51"/>
                  <a:gd name="T12" fmla="*/ 22 w 60"/>
                  <a:gd name="T13" fmla="*/ 50 h 51"/>
                  <a:gd name="T14" fmla="*/ 30 w 60"/>
                  <a:gd name="T15" fmla="*/ 51 h 51"/>
                  <a:gd name="T16" fmla="*/ 38 w 60"/>
                  <a:gd name="T17" fmla="*/ 50 h 51"/>
                  <a:gd name="T18" fmla="*/ 60 w 60"/>
                  <a:gd name="T19" fmla="*/ 24 h 51"/>
                  <a:gd name="T20" fmla="*/ 60 w 60"/>
                  <a:gd name="T21" fmla="*/ 6 h 51"/>
                  <a:gd name="T22" fmla="*/ 59 w 60"/>
                  <a:gd name="T23" fmla="*/ 0 h 51"/>
                  <a:gd name="T24" fmla="*/ 47 w 60"/>
                  <a:gd name="T25" fmla="*/ 0 h 51"/>
                  <a:gd name="T26" fmla="*/ 30 w 60"/>
                  <a:gd name="T27"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1">
                    <a:moveTo>
                      <a:pt x="30" y="5"/>
                    </a:moveTo>
                    <a:cubicBezTo>
                      <a:pt x="22" y="5"/>
                      <a:pt x="15" y="3"/>
                      <a:pt x="13" y="0"/>
                    </a:cubicBezTo>
                    <a:cubicBezTo>
                      <a:pt x="1" y="0"/>
                      <a:pt x="1" y="0"/>
                      <a:pt x="1" y="0"/>
                    </a:cubicBezTo>
                    <a:cubicBezTo>
                      <a:pt x="0" y="0"/>
                      <a:pt x="0" y="0"/>
                      <a:pt x="0" y="0"/>
                    </a:cubicBezTo>
                    <a:cubicBezTo>
                      <a:pt x="0" y="2"/>
                      <a:pt x="0" y="4"/>
                      <a:pt x="0" y="6"/>
                    </a:cubicBezTo>
                    <a:cubicBezTo>
                      <a:pt x="0" y="24"/>
                      <a:pt x="0" y="24"/>
                      <a:pt x="0" y="24"/>
                    </a:cubicBezTo>
                    <a:cubicBezTo>
                      <a:pt x="0" y="36"/>
                      <a:pt x="9" y="47"/>
                      <a:pt x="22" y="50"/>
                    </a:cubicBezTo>
                    <a:cubicBezTo>
                      <a:pt x="24" y="51"/>
                      <a:pt x="27" y="51"/>
                      <a:pt x="30" y="51"/>
                    </a:cubicBezTo>
                    <a:cubicBezTo>
                      <a:pt x="32" y="51"/>
                      <a:pt x="35" y="51"/>
                      <a:pt x="38" y="50"/>
                    </a:cubicBezTo>
                    <a:cubicBezTo>
                      <a:pt x="50" y="47"/>
                      <a:pt x="60" y="36"/>
                      <a:pt x="60" y="24"/>
                    </a:cubicBezTo>
                    <a:cubicBezTo>
                      <a:pt x="60" y="6"/>
                      <a:pt x="60" y="6"/>
                      <a:pt x="60" y="6"/>
                    </a:cubicBezTo>
                    <a:cubicBezTo>
                      <a:pt x="60" y="4"/>
                      <a:pt x="59" y="2"/>
                      <a:pt x="59" y="0"/>
                    </a:cubicBezTo>
                    <a:cubicBezTo>
                      <a:pt x="47" y="0"/>
                      <a:pt x="47" y="0"/>
                      <a:pt x="47" y="0"/>
                    </a:cubicBezTo>
                    <a:cubicBezTo>
                      <a:pt x="46" y="3"/>
                      <a:pt x="38" y="5"/>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sp>
            <p:nvSpPr>
              <p:cNvPr id="93" name="Freeform 8"/>
              <p:cNvSpPr>
                <a:spLocks noEditPoints="1"/>
              </p:cNvSpPr>
              <p:nvPr/>
            </p:nvSpPr>
            <p:spPr bwMode="auto">
              <a:xfrm>
                <a:off x="3598" y="531"/>
                <a:ext cx="240" cy="128"/>
              </a:xfrm>
              <a:custGeom>
                <a:avLst/>
                <a:gdLst>
                  <a:gd name="T0" fmla="*/ 33 w 67"/>
                  <a:gd name="T1" fmla="*/ 0 h 36"/>
                  <a:gd name="T2" fmla="*/ 0 w 67"/>
                  <a:gd name="T3" fmla="*/ 31 h 36"/>
                  <a:gd name="T4" fmla="*/ 4 w 67"/>
                  <a:gd name="T5" fmla="*/ 31 h 36"/>
                  <a:gd name="T6" fmla="*/ 4 w 67"/>
                  <a:gd name="T7" fmla="*/ 31 h 36"/>
                  <a:gd name="T8" fmla="*/ 16 w 67"/>
                  <a:gd name="T9" fmla="*/ 31 h 36"/>
                  <a:gd name="T10" fmla="*/ 33 w 67"/>
                  <a:gd name="T11" fmla="*/ 36 h 36"/>
                  <a:gd name="T12" fmla="*/ 51 w 67"/>
                  <a:gd name="T13" fmla="*/ 31 h 36"/>
                  <a:gd name="T14" fmla="*/ 62 w 67"/>
                  <a:gd name="T15" fmla="*/ 31 h 36"/>
                  <a:gd name="T16" fmla="*/ 64 w 67"/>
                  <a:gd name="T17" fmla="*/ 31 h 36"/>
                  <a:gd name="T18" fmla="*/ 67 w 67"/>
                  <a:gd name="T19" fmla="*/ 31 h 36"/>
                  <a:gd name="T20" fmla="*/ 33 w 67"/>
                  <a:gd name="T21" fmla="*/ 0 h 36"/>
                  <a:gd name="T22" fmla="*/ 33 w 67"/>
                  <a:gd name="T23" fmla="*/ 26 h 36"/>
                  <a:gd name="T24" fmla="*/ 27 w 67"/>
                  <a:gd name="T25" fmla="*/ 20 h 36"/>
                  <a:gd name="T26" fmla="*/ 33 w 67"/>
                  <a:gd name="T27" fmla="*/ 14 h 36"/>
                  <a:gd name="T28" fmla="*/ 40 w 67"/>
                  <a:gd name="T29" fmla="*/ 20 h 36"/>
                  <a:gd name="T30" fmla="*/ 33 w 6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6">
                    <a:moveTo>
                      <a:pt x="33" y="0"/>
                    </a:moveTo>
                    <a:cubicBezTo>
                      <a:pt x="15" y="0"/>
                      <a:pt x="1" y="14"/>
                      <a:pt x="0" y="31"/>
                    </a:cubicBezTo>
                    <a:cubicBezTo>
                      <a:pt x="4" y="31"/>
                      <a:pt x="4" y="31"/>
                      <a:pt x="4" y="31"/>
                    </a:cubicBezTo>
                    <a:cubicBezTo>
                      <a:pt x="4" y="31"/>
                      <a:pt x="4" y="31"/>
                      <a:pt x="4" y="31"/>
                    </a:cubicBezTo>
                    <a:cubicBezTo>
                      <a:pt x="16" y="31"/>
                      <a:pt x="16" y="31"/>
                      <a:pt x="16" y="31"/>
                    </a:cubicBezTo>
                    <a:cubicBezTo>
                      <a:pt x="18" y="34"/>
                      <a:pt x="25" y="36"/>
                      <a:pt x="33" y="36"/>
                    </a:cubicBezTo>
                    <a:cubicBezTo>
                      <a:pt x="42" y="36"/>
                      <a:pt x="49" y="34"/>
                      <a:pt x="51" y="31"/>
                    </a:cubicBezTo>
                    <a:cubicBezTo>
                      <a:pt x="62" y="31"/>
                      <a:pt x="62" y="31"/>
                      <a:pt x="62" y="31"/>
                    </a:cubicBezTo>
                    <a:cubicBezTo>
                      <a:pt x="64" y="31"/>
                      <a:pt x="64" y="31"/>
                      <a:pt x="64" y="31"/>
                    </a:cubicBezTo>
                    <a:cubicBezTo>
                      <a:pt x="67" y="31"/>
                      <a:pt x="67" y="31"/>
                      <a:pt x="67" y="31"/>
                    </a:cubicBezTo>
                    <a:cubicBezTo>
                      <a:pt x="66" y="14"/>
                      <a:pt x="51" y="0"/>
                      <a:pt x="33" y="0"/>
                    </a:cubicBezTo>
                    <a:close/>
                    <a:moveTo>
                      <a:pt x="33" y="26"/>
                    </a:moveTo>
                    <a:cubicBezTo>
                      <a:pt x="30" y="26"/>
                      <a:pt x="27" y="24"/>
                      <a:pt x="27" y="20"/>
                    </a:cubicBezTo>
                    <a:cubicBezTo>
                      <a:pt x="27" y="17"/>
                      <a:pt x="30" y="14"/>
                      <a:pt x="33" y="14"/>
                    </a:cubicBezTo>
                    <a:cubicBezTo>
                      <a:pt x="37" y="14"/>
                      <a:pt x="40" y="17"/>
                      <a:pt x="40" y="20"/>
                    </a:cubicBezTo>
                    <a:cubicBezTo>
                      <a:pt x="40" y="24"/>
                      <a:pt x="37" y="26"/>
                      <a:pt x="3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grpSp>
        <p:grpSp>
          <p:nvGrpSpPr>
            <p:cNvPr id="74" name="组合 30"/>
            <p:cNvGrpSpPr/>
            <p:nvPr/>
          </p:nvGrpSpPr>
          <p:grpSpPr>
            <a:xfrm>
              <a:off x="487077" y="3563529"/>
              <a:ext cx="281615" cy="254819"/>
              <a:chOff x="8578847" y="285750"/>
              <a:chExt cx="817566" cy="739775"/>
            </a:xfrm>
            <a:solidFill>
              <a:srgbClr val="E87071"/>
            </a:solidFill>
          </p:grpSpPr>
          <p:sp>
            <p:nvSpPr>
              <p:cNvPr id="88" name="Freeform 35"/>
              <p:cNvSpPr/>
              <p:nvPr/>
            </p:nvSpPr>
            <p:spPr bwMode="auto">
              <a:xfrm>
                <a:off x="8578847" y="530226"/>
                <a:ext cx="615949" cy="495299"/>
              </a:xfrm>
              <a:custGeom>
                <a:avLst/>
                <a:gdLst>
                  <a:gd name="T0" fmla="*/ 164 w 164"/>
                  <a:gd name="T1" fmla="*/ 59 h 132"/>
                  <a:gd name="T2" fmla="*/ 131 w 164"/>
                  <a:gd name="T3" fmla="*/ 63 h 132"/>
                  <a:gd name="T4" fmla="*/ 108 w 164"/>
                  <a:gd name="T5" fmla="*/ 61 h 132"/>
                  <a:gd name="T6" fmla="*/ 76 w 164"/>
                  <a:gd name="T7" fmla="*/ 83 h 132"/>
                  <a:gd name="T8" fmla="*/ 77 w 164"/>
                  <a:gd name="T9" fmla="*/ 50 h 132"/>
                  <a:gd name="T10" fmla="*/ 41 w 164"/>
                  <a:gd name="T11" fmla="*/ 0 h 132"/>
                  <a:gd name="T12" fmla="*/ 0 w 164"/>
                  <a:gd name="T13" fmla="*/ 48 h 132"/>
                  <a:gd name="T14" fmla="*/ 83 w 164"/>
                  <a:gd name="T15" fmla="*/ 105 h 132"/>
                  <a:gd name="T16" fmla="*/ 108 w 164"/>
                  <a:gd name="T17" fmla="*/ 102 h 132"/>
                  <a:gd name="T18" fmla="*/ 138 w 164"/>
                  <a:gd name="T19" fmla="*/ 132 h 132"/>
                  <a:gd name="T20" fmla="*/ 130 w 164"/>
                  <a:gd name="T21" fmla="*/ 95 h 132"/>
                  <a:gd name="T22" fmla="*/ 164 w 164"/>
                  <a:gd name="T23" fmla="*/ 5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2">
                    <a:moveTo>
                      <a:pt x="164" y="59"/>
                    </a:moveTo>
                    <a:cubicBezTo>
                      <a:pt x="154" y="62"/>
                      <a:pt x="143" y="63"/>
                      <a:pt x="131" y="63"/>
                    </a:cubicBezTo>
                    <a:cubicBezTo>
                      <a:pt x="123" y="63"/>
                      <a:pt x="115" y="62"/>
                      <a:pt x="108" y="61"/>
                    </a:cubicBezTo>
                    <a:cubicBezTo>
                      <a:pt x="104" y="64"/>
                      <a:pt x="76" y="83"/>
                      <a:pt x="76" y="83"/>
                    </a:cubicBezTo>
                    <a:cubicBezTo>
                      <a:pt x="76" y="83"/>
                      <a:pt x="76" y="56"/>
                      <a:pt x="77" y="50"/>
                    </a:cubicBezTo>
                    <a:cubicBezTo>
                      <a:pt x="55" y="38"/>
                      <a:pt x="41" y="20"/>
                      <a:pt x="41" y="0"/>
                    </a:cubicBezTo>
                    <a:cubicBezTo>
                      <a:pt x="17" y="10"/>
                      <a:pt x="0" y="28"/>
                      <a:pt x="0" y="48"/>
                    </a:cubicBezTo>
                    <a:cubicBezTo>
                      <a:pt x="0" y="80"/>
                      <a:pt x="37" y="105"/>
                      <a:pt x="83" y="105"/>
                    </a:cubicBezTo>
                    <a:cubicBezTo>
                      <a:pt x="92" y="105"/>
                      <a:pt x="100" y="104"/>
                      <a:pt x="108" y="102"/>
                    </a:cubicBezTo>
                    <a:cubicBezTo>
                      <a:pt x="138" y="132"/>
                      <a:pt x="138" y="132"/>
                      <a:pt x="138" y="132"/>
                    </a:cubicBezTo>
                    <a:cubicBezTo>
                      <a:pt x="130" y="95"/>
                      <a:pt x="130" y="95"/>
                      <a:pt x="130" y="95"/>
                    </a:cubicBezTo>
                    <a:cubicBezTo>
                      <a:pt x="148" y="87"/>
                      <a:pt x="160" y="74"/>
                      <a:pt x="16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sp>
            <p:nvSpPr>
              <p:cNvPr id="89" name="Freeform 36"/>
              <p:cNvSpPr/>
              <p:nvPr/>
            </p:nvSpPr>
            <p:spPr bwMode="auto">
              <a:xfrm>
                <a:off x="8777288" y="285750"/>
                <a:ext cx="619125" cy="469899"/>
              </a:xfrm>
              <a:custGeom>
                <a:avLst/>
                <a:gdLst>
                  <a:gd name="T0" fmla="*/ 83 w 165"/>
                  <a:gd name="T1" fmla="*/ 0 h 125"/>
                  <a:gd name="T2" fmla="*/ 0 w 165"/>
                  <a:gd name="T3" fmla="*/ 56 h 125"/>
                  <a:gd name="T4" fmla="*/ 36 w 165"/>
                  <a:gd name="T5" fmla="*/ 102 h 125"/>
                  <a:gd name="T6" fmla="*/ 35 w 165"/>
                  <a:gd name="T7" fmla="*/ 125 h 125"/>
                  <a:gd name="T8" fmla="*/ 57 w 165"/>
                  <a:gd name="T9" fmla="*/ 110 h 125"/>
                  <a:gd name="T10" fmla="*/ 83 w 165"/>
                  <a:gd name="T11" fmla="*/ 113 h 125"/>
                  <a:gd name="T12" fmla="*/ 165 w 165"/>
                  <a:gd name="T13" fmla="*/ 56 h 125"/>
                  <a:gd name="T14" fmla="*/ 83 w 165"/>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5">
                    <a:moveTo>
                      <a:pt x="83" y="0"/>
                    </a:moveTo>
                    <a:cubicBezTo>
                      <a:pt x="37" y="0"/>
                      <a:pt x="0" y="25"/>
                      <a:pt x="0" y="56"/>
                    </a:cubicBezTo>
                    <a:cubicBezTo>
                      <a:pt x="0" y="75"/>
                      <a:pt x="14" y="92"/>
                      <a:pt x="36" y="102"/>
                    </a:cubicBezTo>
                    <a:cubicBezTo>
                      <a:pt x="35" y="125"/>
                      <a:pt x="35" y="125"/>
                      <a:pt x="35" y="125"/>
                    </a:cubicBezTo>
                    <a:cubicBezTo>
                      <a:pt x="57" y="110"/>
                      <a:pt x="57" y="110"/>
                      <a:pt x="57" y="110"/>
                    </a:cubicBezTo>
                    <a:cubicBezTo>
                      <a:pt x="65" y="112"/>
                      <a:pt x="74" y="113"/>
                      <a:pt x="83" y="113"/>
                    </a:cubicBezTo>
                    <a:cubicBezTo>
                      <a:pt x="128" y="113"/>
                      <a:pt x="165" y="87"/>
                      <a:pt x="165" y="56"/>
                    </a:cubicBezTo>
                    <a:cubicBezTo>
                      <a:pt x="165" y="25"/>
                      <a:pt x="128"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grpSp>
        <p:sp>
          <p:nvSpPr>
            <p:cNvPr id="75" name="Freeform 32"/>
            <p:cNvSpPr>
              <a:spLocks noEditPoints="1"/>
            </p:cNvSpPr>
            <p:nvPr/>
          </p:nvSpPr>
          <p:spPr bwMode="auto">
            <a:xfrm>
              <a:off x="749548" y="1623568"/>
              <a:ext cx="346328" cy="247893"/>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rgbClr val="01ACBE"/>
            </a:solidFill>
            <a:ln>
              <a:noFill/>
            </a:ln>
          </p:spPr>
          <p:txBody>
            <a:bodyPr vert="horz" wrap="square" lIns="91440" tIns="45720" rIns="91440" bIns="4572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grpSp>
          <p:nvGrpSpPr>
            <p:cNvPr id="76" name="组合 32"/>
            <p:cNvGrpSpPr/>
            <p:nvPr/>
          </p:nvGrpSpPr>
          <p:grpSpPr>
            <a:xfrm>
              <a:off x="836087" y="5405172"/>
              <a:ext cx="270029" cy="304739"/>
              <a:chOff x="10815622" y="1174752"/>
              <a:chExt cx="728662" cy="822326"/>
            </a:xfrm>
            <a:solidFill>
              <a:srgbClr val="00AF92"/>
            </a:solidFill>
          </p:grpSpPr>
          <p:sp>
            <p:nvSpPr>
              <p:cNvPr id="86" name="Freeform 33"/>
              <p:cNvSpPr>
                <a:spLocks noEditPoints="1"/>
              </p:cNvSpPr>
              <p:nvPr/>
            </p:nvSpPr>
            <p:spPr bwMode="auto">
              <a:xfrm>
                <a:off x="10815622" y="1174752"/>
                <a:ext cx="728662" cy="822326"/>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sp>
            <p:nvSpPr>
              <p:cNvPr id="87" name="Freeform 34"/>
              <p:cNvSpPr/>
              <p:nvPr/>
            </p:nvSpPr>
            <p:spPr bwMode="auto">
              <a:xfrm>
                <a:off x="11153774" y="1404936"/>
                <a:ext cx="160337" cy="273049"/>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zh-CN" altLang="en-US" sz="2400">
                  <a:solidFill>
                    <a:prstClr val="black"/>
                  </a:solidFill>
                  <a:latin typeface="微软雅黑" pitchFamily="34" charset="-122"/>
                  <a:ea typeface="微软雅黑" pitchFamily="34" charset="-122"/>
                </a:endParaRPr>
              </a:p>
            </p:txBody>
          </p:sp>
        </p:grpSp>
        <p:sp>
          <p:nvSpPr>
            <p:cNvPr id="77" name="文本框 154"/>
            <p:cNvSpPr txBox="1"/>
            <p:nvPr/>
          </p:nvSpPr>
          <p:spPr>
            <a:xfrm>
              <a:off x="1158240" y="5329553"/>
              <a:ext cx="2560320" cy="707886"/>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sz="2000" dirty="0">
                  <a:solidFill>
                    <a:schemeClr val="tx1">
                      <a:lumMod val="85000"/>
                      <a:lumOff val="15000"/>
                    </a:schemeClr>
                  </a:solidFill>
                  <a:latin typeface="微软雅黑" pitchFamily="34" charset="-122"/>
                  <a:ea typeface="微软雅黑" pitchFamily="34" charset="-122"/>
                </a:rPr>
                <a:t>保证合法用户对信息和资源的正常使用</a:t>
              </a:r>
            </a:p>
          </p:txBody>
        </p:sp>
        <p:grpSp>
          <p:nvGrpSpPr>
            <p:cNvPr id="78" name="组合 35"/>
            <p:cNvGrpSpPr/>
            <p:nvPr/>
          </p:nvGrpSpPr>
          <p:grpSpPr>
            <a:xfrm rot="778323" flipH="1" flipV="1">
              <a:off x="2268969" y="4307022"/>
              <a:ext cx="1442935" cy="353771"/>
              <a:chOff x="5415884" y="5007622"/>
              <a:chExt cx="1648980" cy="353770"/>
            </a:xfrm>
            <a:solidFill>
              <a:schemeClr val="bg2"/>
            </a:solidFill>
          </p:grpSpPr>
          <p:sp>
            <p:nvSpPr>
              <p:cNvPr id="84" name="任意多边形 83"/>
              <p:cNvSpPr/>
              <p:nvPr/>
            </p:nvSpPr>
            <p:spPr>
              <a:xfrm flipH="1">
                <a:off x="5521893" y="5063235"/>
                <a:ext cx="154297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grp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85" name="椭圆 84"/>
              <p:cNvSpPr/>
              <p:nvPr/>
            </p:nvSpPr>
            <p:spPr>
              <a:xfrm flipH="1">
                <a:off x="5415884" y="5007622"/>
                <a:ext cx="118316" cy="1114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sp>
          <p:nvSpPr>
            <p:cNvPr id="79" name="文本框 159"/>
            <p:cNvSpPr txBox="1"/>
            <p:nvPr/>
          </p:nvSpPr>
          <p:spPr>
            <a:xfrm>
              <a:off x="816864" y="3483774"/>
              <a:ext cx="2761618" cy="707886"/>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sz="2000" dirty="0">
                  <a:solidFill>
                    <a:schemeClr val="tx1">
                      <a:lumMod val="85000"/>
                      <a:lumOff val="15000"/>
                    </a:schemeClr>
                  </a:solidFill>
                  <a:latin typeface="微软雅黑" pitchFamily="34" charset="-122"/>
                  <a:ea typeface="微软雅黑" pitchFamily="34" charset="-122"/>
                </a:rPr>
                <a:t>保证数据的一致性，防止数据被非法用户篡改</a:t>
              </a:r>
            </a:p>
          </p:txBody>
        </p:sp>
        <p:grpSp>
          <p:nvGrpSpPr>
            <p:cNvPr id="80" name="组合 38"/>
            <p:cNvGrpSpPr/>
            <p:nvPr/>
          </p:nvGrpSpPr>
          <p:grpSpPr>
            <a:xfrm rot="1044508" flipH="1" flipV="1">
              <a:off x="2378696" y="2676862"/>
              <a:ext cx="1442935" cy="353771"/>
              <a:chOff x="5415884" y="5007622"/>
              <a:chExt cx="1648980" cy="353770"/>
            </a:xfrm>
            <a:solidFill>
              <a:schemeClr val="bg2"/>
            </a:solidFill>
          </p:grpSpPr>
          <p:sp>
            <p:nvSpPr>
              <p:cNvPr id="82" name="任意多边形 81"/>
              <p:cNvSpPr/>
              <p:nvPr/>
            </p:nvSpPr>
            <p:spPr>
              <a:xfrm flipH="1">
                <a:off x="5521893" y="5063235"/>
                <a:ext cx="154297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grp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sp>
            <p:nvSpPr>
              <p:cNvPr id="83" name="椭圆 82"/>
              <p:cNvSpPr/>
              <p:nvPr/>
            </p:nvSpPr>
            <p:spPr>
              <a:xfrm flipH="1">
                <a:off x="5415884" y="5007622"/>
                <a:ext cx="118316" cy="1114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sz="2400">
                  <a:solidFill>
                    <a:prstClr val="white"/>
                  </a:solidFill>
                  <a:latin typeface="微软雅黑" pitchFamily="34" charset="-122"/>
                  <a:ea typeface="微软雅黑" pitchFamily="34" charset="-122"/>
                </a:endParaRPr>
              </a:p>
            </p:txBody>
          </p:sp>
        </p:grpSp>
        <p:sp>
          <p:nvSpPr>
            <p:cNvPr id="81" name="文本框 164"/>
            <p:cNvSpPr txBox="1"/>
            <p:nvPr/>
          </p:nvSpPr>
          <p:spPr>
            <a:xfrm>
              <a:off x="1131902" y="1524429"/>
              <a:ext cx="2598850" cy="1015663"/>
            </a:xfrm>
            <a:prstGeom prst="rect">
              <a:avLst/>
            </a:prstGeom>
            <a:noFill/>
          </p:spPr>
          <p:txBody>
            <a:bodyPr wrap="square" lIns="91440" tIns="45720" rIns="91440" bIns="45720"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sz="2000" dirty="0">
                  <a:solidFill>
                    <a:schemeClr val="tx1">
                      <a:lumMod val="85000"/>
                      <a:lumOff val="15000"/>
                    </a:schemeClr>
                  </a:solidFill>
                  <a:latin typeface="微软雅黑" pitchFamily="34" charset="-122"/>
                  <a:ea typeface="微软雅黑" pitchFamily="34" charset="-122"/>
                </a:rPr>
                <a:t>保证机密信息不被窃取，或窃听者不能了解信息的真实含义</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2" algn="l" rtl="0">
              <a:lnSpc>
                <a:spcPct val="90000"/>
              </a:lnSpc>
              <a:spcBef>
                <a:spcPct val="0"/>
              </a:spcBef>
            </a:pPr>
            <a:r>
              <a:rPr lang="en-US" altLang="zh-CN" sz="4000" dirty="0">
                <a:latin typeface="微软雅黑" pitchFamily="34" charset="-122"/>
                <a:ea typeface="微软雅黑" pitchFamily="34" charset="-122"/>
              </a:rPr>
              <a:t>2.</a:t>
            </a:r>
            <a:r>
              <a:rPr lang="zh-CN" altLang="en-US" sz="4000" dirty="0">
                <a:latin typeface="微软雅黑" pitchFamily="34" charset="-122"/>
                <a:ea typeface="微软雅黑" pitchFamily="34" charset="-122"/>
              </a:rPr>
              <a:t>椭圆曲线密码</a:t>
            </a:r>
            <a:r>
              <a:rPr lang="en-US" altLang="zh-CN" sz="4000" dirty="0">
                <a:latin typeface="微软雅黑" pitchFamily="34" charset="-122"/>
                <a:ea typeface="微软雅黑" pitchFamily="34" charset="-122"/>
              </a:rPr>
              <a:t>ECC</a:t>
            </a:r>
            <a:endParaRPr lang="zh-CN" altLang="en-US" sz="4000"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fontScale="92500" lnSpcReduction="20000"/>
          </a:bodyPr>
          <a:lstStyle/>
          <a:p>
            <a:pPr>
              <a:lnSpc>
                <a:spcPct val="90000"/>
              </a:lnSpc>
            </a:pPr>
            <a:r>
              <a:rPr lang="zh-CN" altLang="en-US" sz="2600" dirty="0"/>
              <a:t>椭圆曲线并非椭圆，它指的是由</a:t>
            </a:r>
            <a:r>
              <a:rPr lang="en-US" altLang="zh-CN" sz="2600" dirty="0" err="1">
                <a:solidFill>
                  <a:srgbClr val="7030A0"/>
                </a:solidFill>
              </a:rPr>
              <a:t>Weierstrass</a:t>
            </a:r>
            <a:r>
              <a:rPr lang="zh-CN" altLang="en-US" sz="2600" dirty="0">
                <a:solidFill>
                  <a:srgbClr val="7030A0"/>
                </a:solidFill>
              </a:rPr>
              <a:t>方程</a:t>
            </a:r>
            <a:r>
              <a:rPr lang="zh-CN" altLang="en-US" sz="2600" dirty="0"/>
              <a:t>所确定的平面曲线：</a:t>
            </a:r>
          </a:p>
          <a:p>
            <a:pPr lvl="1">
              <a:lnSpc>
                <a:spcPct val="90000"/>
              </a:lnSpc>
              <a:buNone/>
            </a:pPr>
            <a:r>
              <a:rPr lang="en-US" altLang="zh-CN" dirty="0"/>
              <a:t>       </a:t>
            </a:r>
            <a:r>
              <a:rPr lang="en-US" altLang="zh-CN" dirty="0">
                <a:solidFill>
                  <a:srgbClr val="7030A0"/>
                </a:solidFill>
              </a:rPr>
              <a:t> </a:t>
            </a:r>
          </a:p>
          <a:p>
            <a:pPr lvl="1">
              <a:lnSpc>
                <a:spcPct val="90000"/>
              </a:lnSpc>
            </a:pPr>
            <a:r>
              <a:rPr lang="en-US" altLang="zh-CN" dirty="0">
                <a:solidFill>
                  <a:srgbClr val="7030A0"/>
                </a:solidFill>
              </a:rPr>
              <a:t>     y</a:t>
            </a:r>
            <a:r>
              <a:rPr lang="en-US" altLang="zh-CN" baseline="30000" dirty="0">
                <a:solidFill>
                  <a:srgbClr val="7030A0"/>
                </a:solidFill>
              </a:rPr>
              <a:t>2 </a:t>
            </a:r>
            <a:r>
              <a:rPr lang="en-US" altLang="zh-CN" dirty="0">
                <a:solidFill>
                  <a:srgbClr val="7030A0"/>
                </a:solidFill>
              </a:rPr>
              <a:t>+ </a:t>
            </a:r>
            <a:r>
              <a:rPr lang="en-US" altLang="zh-CN" dirty="0" err="1">
                <a:solidFill>
                  <a:srgbClr val="7030A0"/>
                </a:solidFill>
              </a:rPr>
              <a:t>axy</a:t>
            </a:r>
            <a:r>
              <a:rPr lang="en-US" altLang="zh-CN" dirty="0">
                <a:solidFill>
                  <a:srgbClr val="7030A0"/>
                </a:solidFill>
              </a:rPr>
              <a:t> + by = x</a:t>
            </a:r>
            <a:r>
              <a:rPr lang="en-US" altLang="zh-CN" baseline="30000" dirty="0">
                <a:solidFill>
                  <a:srgbClr val="7030A0"/>
                </a:solidFill>
              </a:rPr>
              <a:t>3 </a:t>
            </a:r>
            <a:r>
              <a:rPr lang="en-US" altLang="zh-CN" dirty="0">
                <a:solidFill>
                  <a:srgbClr val="7030A0"/>
                </a:solidFill>
              </a:rPr>
              <a:t>+ cx</a:t>
            </a:r>
            <a:r>
              <a:rPr lang="en-US" altLang="zh-CN" baseline="30000" dirty="0">
                <a:solidFill>
                  <a:srgbClr val="7030A0"/>
                </a:solidFill>
              </a:rPr>
              <a:t>2 </a:t>
            </a:r>
            <a:r>
              <a:rPr lang="en-US" altLang="zh-CN" dirty="0">
                <a:solidFill>
                  <a:srgbClr val="7030A0"/>
                </a:solidFill>
              </a:rPr>
              <a:t>+ </a:t>
            </a:r>
            <a:r>
              <a:rPr lang="en-US" altLang="zh-CN" dirty="0" err="1">
                <a:solidFill>
                  <a:srgbClr val="7030A0"/>
                </a:solidFill>
              </a:rPr>
              <a:t>dx</a:t>
            </a:r>
            <a:r>
              <a:rPr lang="en-US" altLang="zh-CN" dirty="0">
                <a:solidFill>
                  <a:srgbClr val="7030A0"/>
                </a:solidFill>
              </a:rPr>
              <a:t> + e</a:t>
            </a:r>
            <a:endParaRPr lang="en-US" altLang="zh-CN" dirty="0"/>
          </a:p>
          <a:p>
            <a:pPr lvl="1">
              <a:lnSpc>
                <a:spcPct val="90000"/>
              </a:lnSpc>
            </a:pPr>
            <a:r>
              <a:rPr lang="zh-CN" altLang="en-US" dirty="0"/>
              <a:t>满足上述方程的数偶</a:t>
            </a:r>
            <a:r>
              <a:rPr lang="en-US" altLang="zh-CN" dirty="0"/>
              <a:t>(x, y)</a:t>
            </a:r>
            <a:r>
              <a:rPr lang="zh-CN" altLang="en-US" dirty="0"/>
              <a:t>称为椭圆曲线</a:t>
            </a:r>
            <a:r>
              <a:rPr lang="en-US" altLang="zh-CN" dirty="0"/>
              <a:t>E</a:t>
            </a:r>
            <a:r>
              <a:rPr lang="zh-CN" altLang="en-US" dirty="0"/>
              <a:t>上的点。</a:t>
            </a:r>
          </a:p>
          <a:p>
            <a:pPr lvl="1">
              <a:lnSpc>
                <a:spcPct val="90000"/>
              </a:lnSpc>
            </a:pPr>
            <a:r>
              <a:rPr lang="zh-CN" altLang="en-US" dirty="0"/>
              <a:t>同时定义无穷点</a:t>
            </a:r>
            <a:r>
              <a:rPr lang="en-US" altLang="zh-CN" dirty="0"/>
              <a:t>(point at infinity)</a:t>
            </a:r>
            <a:r>
              <a:rPr lang="zh-CN" altLang="en-US" dirty="0"/>
              <a:t>或零点</a:t>
            </a:r>
            <a:r>
              <a:rPr lang="en-US" altLang="zh-CN" dirty="0"/>
              <a:t>(zero point)</a:t>
            </a:r>
            <a:r>
              <a:rPr lang="zh-CN" altLang="en-US" dirty="0"/>
              <a:t>的</a:t>
            </a:r>
            <a:r>
              <a:rPr lang="en-US" altLang="zh-CN" dirty="0"/>
              <a:t>O</a:t>
            </a:r>
            <a:r>
              <a:rPr lang="zh-CN" altLang="en-US" dirty="0"/>
              <a:t>。</a:t>
            </a:r>
          </a:p>
          <a:p>
            <a:r>
              <a:rPr lang="zh-CN" altLang="en-US" dirty="0"/>
              <a:t>一般简化形式</a:t>
            </a:r>
            <a:endParaRPr lang="en-US" altLang="zh-CN" dirty="0"/>
          </a:p>
          <a:p>
            <a:pPr>
              <a:buNone/>
            </a:pPr>
            <a:r>
              <a:rPr lang="en-US" altLang="zh-CN" dirty="0"/>
              <a:t>	</a:t>
            </a:r>
            <a:r>
              <a:rPr lang="en-US" altLang="zh-CN" dirty="0">
                <a:solidFill>
                  <a:srgbClr val="FF0000"/>
                </a:solidFill>
              </a:rPr>
              <a:t>y</a:t>
            </a:r>
            <a:r>
              <a:rPr lang="en-US" altLang="zh-CN" baseline="30000" dirty="0">
                <a:solidFill>
                  <a:srgbClr val="FF0000"/>
                </a:solidFill>
              </a:rPr>
              <a:t>2</a:t>
            </a:r>
            <a:r>
              <a:rPr lang="en-US" altLang="zh-CN" dirty="0">
                <a:solidFill>
                  <a:srgbClr val="FF0000"/>
                </a:solidFill>
              </a:rPr>
              <a:t>=x</a:t>
            </a:r>
            <a:r>
              <a:rPr lang="en-US" altLang="zh-CN" baseline="30000" dirty="0">
                <a:solidFill>
                  <a:srgbClr val="FF0000"/>
                </a:solidFill>
              </a:rPr>
              <a:t>3</a:t>
            </a:r>
            <a:r>
              <a:rPr lang="en-US" altLang="zh-CN" dirty="0">
                <a:solidFill>
                  <a:srgbClr val="FF0000"/>
                </a:solidFill>
              </a:rPr>
              <a:t>+ax+b</a:t>
            </a:r>
          </a:p>
          <a:p>
            <a:r>
              <a:rPr lang="en-US" altLang="zh-CN" dirty="0"/>
              <a:t>x</a:t>
            </a:r>
            <a:r>
              <a:rPr lang="en-US" altLang="zh-CN" baseline="30000" dirty="0"/>
              <a:t>3</a:t>
            </a:r>
            <a:r>
              <a:rPr lang="en-US" altLang="zh-CN" dirty="0"/>
              <a:t>+ax+b=0</a:t>
            </a:r>
            <a:r>
              <a:rPr lang="zh-CN" altLang="en-US" dirty="0"/>
              <a:t>没有重根的条件</a:t>
            </a:r>
            <a:endParaRPr lang="en-US" altLang="zh-CN" dirty="0"/>
          </a:p>
          <a:p>
            <a:pPr>
              <a:buNone/>
            </a:pPr>
            <a:r>
              <a:rPr lang="en-US" altLang="zh-CN" dirty="0"/>
              <a:t>	</a:t>
            </a:r>
            <a:r>
              <a:rPr lang="en-US" altLang="zh-CN" dirty="0">
                <a:solidFill>
                  <a:srgbClr val="FF0000"/>
                </a:solidFill>
              </a:rPr>
              <a:t>4a</a:t>
            </a:r>
            <a:r>
              <a:rPr lang="en-US" altLang="zh-CN" baseline="30000" dirty="0">
                <a:solidFill>
                  <a:srgbClr val="FF0000"/>
                </a:solidFill>
              </a:rPr>
              <a:t>3</a:t>
            </a:r>
            <a:r>
              <a:rPr lang="en-US" altLang="zh-CN" dirty="0">
                <a:solidFill>
                  <a:srgbClr val="FF0000"/>
                </a:solidFill>
              </a:rPr>
              <a:t>+27b</a:t>
            </a:r>
            <a:r>
              <a:rPr lang="en-US" altLang="zh-CN" baseline="30000" dirty="0">
                <a:solidFill>
                  <a:srgbClr val="FF0000"/>
                </a:solidFill>
              </a:rPr>
              <a:t>2</a:t>
            </a:r>
            <a:r>
              <a:rPr lang="en-US" altLang="zh-CN" dirty="0">
                <a:solidFill>
                  <a:srgbClr val="FF0000"/>
                </a:solidFill>
              </a:rPr>
              <a:t> ≠ 0</a:t>
            </a:r>
          </a:p>
          <a:p>
            <a:endParaRPr lang="en-US" altLang="zh-CN" dirty="0"/>
          </a:p>
          <a:p>
            <a:r>
              <a:rPr lang="zh-CN" altLang="en-US" dirty="0"/>
              <a:t>例子：</a:t>
            </a:r>
            <a:endParaRPr lang="en-US" altLang="zh-CN" dirty="0"/>
          </a:p>
          <a:p>
            <a:pPr>
              <a:buNone/>
            </a:pPr>
            <a:r>
              <a:rPr lang="en-US" altLang="zh-CN" dirty="0"/>
              <a:t>	y</a:t>
            </a:r>
            <a:r>
              <a:rPr lang="en-US" altLang="zh-CN" baseline="30000" dirty="0"/>
              <a:t>2</a:t>
            </a:r>
            <a:r>
              <a:rPr lang="en-US" altLang="zh-CN" dirty="0"/>
              <a:t>=x</a:t>
            </a:r>
            <a:r>
              <a:rPr lang="en-US" altLang="zh-CN" baseline="30000" dirty="0"/>
              <a:t>3</a:t>
            </a:r>
            <a:r>
              <a:rPr lang="en-US" altLang="zh-CN" dirty="0"/>
              <a:t>-4x=x(x-2)(x+2)</a:t>
            </a:r>
            <a:endParaRPr lang="zh-CN" altLang="en-US"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Picture 7"/>
          <p:cNvPicPr>
            <a:picLocks noChangeAspect="1" noChangeArrowheads="1"/>
          </p:cNvPicPr>
          <p:nvPr/>
        </p:nvPicPr>
        <p:blipFill>
          <a:blip r:embed="rId3" cstate="print"/>
          <a:srcRect/>
          <a:stretch>
            <a:fillRect/>
          </a:stretch>
        </p:blipFill>
        <p:spPr bwMode="auto">
          <a:xfrm>
            <a:off x="6943317" y="3051516"/>
            <a:ext cx="3716486" cy="3304834"/>
          </a:xfrm>
          <a:prstGeom prst="rect">
            <a:avLst/>
          </a:prstGeom>
          <a:noFill/>
          <a:ln w="9525">
            <a:noFill/>
            <a:miter lim="800000"/>
            <a:headEnd/>
            <a:tailEnd/>
          </a:ln>
          <a:effectLst/>
        </p:spPr>
      </p:pic>
      <p:sp>
        <p:nvSpPr>
          <p:cNvPr id="6" name="矩形 5"/>
          <p:cNvSpPr/>
          <p:nvPr/>
        </p:nvSpPr>
        <p:spPr>
          <a:xfrm>
            <a:off x="7432436" y="6552328"/>
            <a:ext cx="2738250" cy="297517"/>
          </a:xfrm>
          <a:prstGeom prst="rect">
            <a:avLst/>
          </a:prstGeom>
        </p:spPr>
        <p:txBody>
          <a:bodyPr wrap="none">
            <a:spAutoFit/>
          </a:bodyPr>
          <a:lstStyle/>
          <a:p>
            <a:pPr marL="0" marR="0" lvl="0" indent="266700" algn="ctr" defTabSz="914400" rtl="0" eaLnBrk="1" fontAlgn="auto" latinLnBrk="0" hangingPunct="1">
              <a:lnSpc>
                <a:spcPts val="1600"/>
              </a:lnSpc>
              <a:spcBef>
                <a:spcPts val="600"/>
              </a:spcBef>
              <a:spcAft>
                <a:spcPts val="60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实数域上的椭圆曲线</a:t>
            </a:r>
            <a:endParaRPr kumimoji="0" lang="zh-CN" altLang="zh-CN" sz="24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457">
            <a:extLst>
              <a:ext uri="{FF2B5EF4-FFF2-40B4-BE49-F238E27FC236}">
                <a16:creationId xmlns:a16="http://schemas.microsoft.com/office/drawing/2014/main" id="{AF532456-2C79-4720-9372-CB6018BA4EC1}"/>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椭圆曲线密码</a:t>
            </a:r>
            <a:r>
              <a:rPr lang="en-US" altLang="zh-CN" dirty="0">
                <a:latin typeface="微软雅黑" pitchFamily="34" charset="-122"/>
                <a:ea typeface="微软雅黑" pitchFamily="34" charset="-122"/>
              </a:rPr>
              <a:t>ECC</a:t>
            </a:r>
            <a:endParaRPr lang="zh-CN" altLang="en-US" dirty="0"/>
          </a:p>
        </p:txBody>
      </p:sp>
      <p:sp>
        <p:nvSpPr>
          <p:cNvPr id="3" name="内容占位符 2"/>
          <p:cNvSpPr>
            <a:spLocks noGrp="1"/>
          </p:cNvSpPr>
          <p:nvPr>
            <p:ph idx="1"/>
          </p:nvPr>
        </p:nvSpPr>
        <p:spPr/>
        <p:txBody>
          <a:bodyPr>
            <a:normAutofit fontScale="92500"/>
          </a:bodyPr>
          <a:lstStyle/>
          <a:p>
            <a:r>
              <a:rPr lang="zh-CN" altLang="en-US" dirty="0"/>
              <a:t>椭圆曲线上的点集及其上的加法操作构成一个群</a:t>
            </a:r>
            <a:endParaRPr lang="en-US" altLang="zh-CN" dirty="0"/>
          </a:p>
          <a:p>
            <a:r>
              <a:rPr lang="zh-CN" altLang="en-US" dirty="0"/>
              <a:t>点集：椭圆曲线上的所有点和无穷远点</a:t>
            </a:r>
            <a:endParaRPr lang="en-US" altLang="zh-CN" dirty="0"/>
          </a:p>
          <a:p>
            <a:r>
              <a:rPr lang="zh-CN" altLang="en-US" dirty="0"/>
              <a:t>加法规则：若椭圆曲线上的三个点处于一条直线上，则它们的和为</a:t>
            </a:r>
            <a:r>
              <a:rPr lang="en-US" altLang="zh-CN" dirty="0"/>
              <a:t>O</a:t>
            </a:r>
          </a:p>
          <a:p>
            <a:pPr marL="803275" lvl="1" indent="-403225"/>
            <a:r>
              <a:rPr lang="en-US" altLang="zh-CN" dirty="0"/>
              <a:t>O</a:t>
            </a:r>
            <a:r>
              <a:rPr lang="zh-CN" altLang="en-US" dirty="0"/>
              <a:t>是加法的单位元</a:t>
            </a:r>
            <a:r>
              <a:rPr lang="en-US" altLang="zh-CN" dirty="0"/>
              <a:t>(additive identity)</a:t>
            </a:r>
            <a:r>
              <a:rPr lang="zh-CN" altLang="en-US" dirty="0"/>
              <a:t>，</a:t>
            </a:r>
            <a:r>
              <a:rPr lang="en-US" altLang="zh-CN" dirty="0"/>
              <a:t>O=-O</a:t>
            </a:r>
            <a:r>
              <a:rPr lang="zh-CN" altLang="en-US" dirty="0"/>
              <a:t>；对于椭圆曲线上的任一点</a:t>
            </a:r>
            <a:r>
              <a:rPr lang="en-US" altLang="zh-CN" dirty="0"/>
              <a:t>P</a:t>
            </a:r>
            <a:r>
              <a:rPr lang="zh-CN" altLang="en-US" dirty="0"/>
              <a:t>，有 </a:t>
            </a:r>
            <a:r>
              <a:rPr lang="en-US" altLang="zh-CN" dirty="0"/>
              <a:t>P + O = P</a:t>
            </a:r>
            <a:endParaRPr lang="zh-CN" altLang="en-US" dirty="0"/>
          </a:p>
          <a:p>
            <a:pPr marL="342900" lvl="1" indent="-342900">
              <a:buClr>
                <a:schemeClr val="folHlink"/>
              </a:buClr>
              <a:buFont typeface="Wingdings" pitchFamily="2" charset="2"/>
              <a:buChar char="v"/>
            </a:pPr>
            <a:r>
              <a:rPr lang="zh-CN" altLang="en-US" sz="2800" dirty="0">
                <a:solidFill>
                  <a:srgbClr val="7030A0"/>
                </a:solidFill>
              </a:rPr>
              <a:t>逆元：</a:t>
            </a:r>
            <a:r>
              <a:rPr lang="zh-CN" altLang="en-US" sz="2800" dirty="0"/>
              <a:t>一条垂直线与曲线相交于</a:t>
            </a:r>
            <a:r>
              <a:rPr lang="en-US" altLang="zh-CN" sz="2800" dirty="0"/>
              <a:t>P=(</a:t>
            </a:r>
            <a:r>
              <a:rPr lang="en-US" altLang="zh-CN" sz="2800" dirty="0" err="1"/>
              <a:t>x,y</a:t>
            </a:r>
            <a:r>
              <a:rPr lang="en-US" altLang="zh-CN" sz="2800" dirty="0"/>
              <a:t>)</a:t>
            </a:r>
            <a:r>
              <a:rPr lang="zh-CN" altLang="en-US" sz="2800" dirty="0"/>
              <a:t>和</a:t>
            </a:r>
            <a:r>
              <a:rPr lang="en-US" altLang="zh-CN" sz="2800" dirty="0"/>
              <a:t>P'=(x,-y)</a:t>
            </a:r>
            <a:r>
              <a:rPr lang="zh-CN" altLang="en-US" sz="2800" dirty="0"/>
              <a:t>，也相交于无穷点</a:t>
            </a:r>
            <a:r>
              <a:rPr lang="en-US" altLang="zh-CN" sz="2800" dirty="0"/>
              <a:t>O</a:t>
            </a:r>
            <a:r>
              <a:rPr lang="zh-CN" altLang="en-US" sz="2800" dirty="0"/>
              <a:t>，有</a:t>
            </a:r>
            <a:r>
              <a:rPr lang="en-US" altLang="zh-CN" sz="2800" dirty="0"/>
              <a:t>P+P'+O=O</a:t>
            </a:r>
            <a:r>
              <a:rPr lang="zh-CN" altLang="en-US" sz="2800" dirty="0"/>
              <a:t>。即</a:t>
            </a:r>
            <a:r>
              <a:rPr lang="en-US" altLang="zh-CN" sz="2800" dirty="0"/>
              <a:t>P=-P'</a:t>
            </a:r>
            <a:endParaRPr lang="zh-CN" altLang="en-US" sz="2800" dirty="0"/>
          </a:p>
          <a:p>
            <a:endParaRPr lang="en-US" altLang="zh-CN" dirty="0"/>
          </a:p>
          <a:p>
            <a:r>
              <a:rPr lang="zh-CN" altLang="en-US" dirty="0">
                <a:solidFill>
                  <a:srgbClr val="7030A0"/>
                </a:solidFill>
              </a:rPr>
              <a:t>单位元：</a:t>
            </a:r>
          </a:p>
          <a:p>
            <a:pPr lvl="1">
              <a:buNone/>
            </a:pPr>
            <a:r>
              <a:rPr lang="en-US" altLang="zh-CN" dirty="0"/>
              <a:t>P+O=P</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Picture 2"/>
          <p:cNvPicPr>
            <a:picLocks noChangeAspect="1" noChangeArrowheads="1"/>
          </p:cNvPicPr>
          <p:nvPr/>
        </p:nvPicPr>
        <p:blipFill>
          <a:blip r:embed="rId3" cstate="print"/>
          <a:srcRect/>
          <a:stretch>
            <a:fillRect/>
          </a:stretch>
        </p:blipFill>
        <p:spPr bwMode="auto">
          <a:xfrm>
            <a:off x="8258521" y="4189862"/>
            <a:ext cx="2736405" cy="2668137"/>
          </a:xfrm>
          <a:prstGeom prst="rect">
            <a:avLst/>
          </a:prstGeom>
          <a:noFill/>
          <a:ln w="9525">
            <a:noFill/>
            <a:miter lim="800000"/>
            <a:headEnd/>
            <a:tailEnd/>
          </a:ln>
          <a:effectLst/>
        </p:spPr>
      </p:pic>
      <p:sp>
        <p:nvSpPr>
          <p:cNvPr id="6" name="矩形 5"/>
          <p:cNvSpPr/>
          <p:nvPr/>
        </p:nvSpPr>
        <p:spPr>
          <a:xfrm>
            <a:off x="5440923" y="6356350"/>
            <a:ext cx="2300630" cy="297517"/>
          </a:xfrm>
          <a:prstGeom prst="rect">
            <a:avLst/>
          </a:prstGeom>
        </p:spPr>
        <p:txBody>
          <a:bodyPr wrap="none">
            <a:spAutoFit/>
          </a:bodyPr>
          <a:lstStyle/>
          <a:p>
            <a:pPr marL="0" marR="0" lvl="0" indent="266700" algn="ctr" defTabSz="914400" rtl="0" eaLnBrk="1" fontAlgn="auto" latinLnBrk="0" hangingPunct="1">
              <a:lnSpc>
                <a:spcPts val="1600"/>
              </a:lnSpc>
              <a:spcBef>
                <a:spcPts val="600"/>
              </a:spcBef>
              <a:spcAft>
                <a:spcPts val="60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椭圆曲线上的逆元</a:t>
            </a:r>
            <a:endParaRPr kumimoji="0" lang="zh-CN" altLang="zh-CN" sz="24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457">
            <a:extLst>
              <a:ext uri="{FF2B5EF4-FFF2-40B4-BE49-F238E27FC236}">
                <a16:creationId xmlns:a16="http://schemas.microsoft.com/office/drawing/2014/main" id="{76376157-7C58-4245-A2FE-72F55E2A75DA}"/>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椭圆曲线密码</a:t>
            </a:r>
            <a:r>
              <a:rPr lang="en-US" altLang="zh-CN" dirty="0">
                <a:latin typeface="微软雅黑" pitchFamily="34" charset="-122"/>
                <a:ea typeface="微软雅黑" pitchFamily="34" charset="-122"/>
              </a:rPr>
              <a:t>ECC</a:t>
            </a:r>
            <a:endParaRPr lang="zh-CN" altLang="en-US" dirty="0"/>
          </a:p>
        </p:txBody>
      </p:sp>
      <p:sp>
        <p:nvSpPr>
          <p:cNvPr id="3" name="内容占位符 2"/>
          <p:cNvSpPr>
            <a:spLocks noGrp="1"/>
          </p:cNvSpPr>
          <p:nvPr>
            <p:ph idx="1"/>
          </p:nvPr>
        </p:nvSpPr>
        <p:spPr/>
        <p:txBody>
          <a:bodyPr/>
          <a:lstStyle/>
          <a:p>
            <a:r>
              <a:rPr lang="zh-CN" altLang="en-US" dirty="0">
                <a:solidFill>
                  <a:srgbClr val="FF0000"/>
                </a:solidFill>
              </a:rPr>
              <a:t>加法：</a:t>
            </a:r>
          </a:p>
          <a:p>
            <a:pPr lvl="1"/>
            <a:r>
              <a:rPr lang="zh-CN" altLang="en-US" dirty="0"/>
              <a:t>连接</a:t>
            </a:r>
            <a:r>
              <a:rPr lang="en-US" altLang="zh-CN" dirty="0"/>
              <a:t>PQ</a:t>
            </a:r>
            <a:r>
              <a:rPr lang="zh-CN" altLang="en-US" dirty="0"/>
              <a:t>做直线</a:t>
            </a:r>
            <a:endParaRPr lang="en-US" altLang="zh-CN" dirty="0"/>
          </a:p>
          <a:p>
            <a:pPr lvl="1"/>
            <a:r>
              <a:rPr lang="zh-CN" altLang="en-US" dirty="0"/>
              <a:t>得交点</a:t>
            </a:r>
            <a:r>
              <a:rPr lang="en-US" altLang="zh-CN" dirty="0"/>
              <a:t>R'</a:t>
            </a:r>
          </a:p>
          <a:p>
            <a:pPr marL="457200" lvl="1" indent="0">
              <a:buNone/>
            </a:pPr>
            <a:r>
              <a:rPr lang="en-US" altLang="zh-CN" dirty="0"/>
              <a:t>	P+Q+R'=O</a:t>
            </a:r>
          </a:p>
          <a:p>
            <a:pPr marL="457200" lvl="1" indent="0">
              <a:buNone/>
            </a:pPr>
            <a:r>
              <a:rPr lang="en-US" altLang="zh-CN" dirty="0"/>
              <a:t>	P+Q=-R'</a:t>
            </a:r>
          </a:p>
          <a:p>
            <a:r>
              <a:rPr lang="zh-CN" altLang="en-US" dirty="0">
                <a:solidFill>
                  <a:srgbClr val="FF0000"/>
                </a:solidFill>
              </a:rPr>
              <a:t>二倍：</a:t>
            </a:r>
          </a:p>
          <a:p>
            <a:pPr lvl="1">
              <a:buNone/>
            </a:pPr>
            <a:r>
              <a:rPr lang="zh-CN" altLang="en-US" dirty="0"/>
              <a:t>过点</a:t>
            </a:r>
            <a:r>
              <a:rPr lang="en-US" altLang="zh-CN" dirty="0"/>
              <a:t>P(x, y)</a:t>
            </a:r>
            <a:r>
              <a:rPr lang="zh-CN" altLang="en-US" dirty="0"/>
              <a:t>的切线</a:t>
            </a:r>
          </a:p>
          <a:p>
            <a:pPr lvl="1">
              <a:buNone/>
            </a:pPr>
            <a:r>
              <a:rPr lang="en-US" altLang="zh-CN" dirty="0"/>
              <a:t>P+P+R'=O</a:t>
            </a:r>
          </a:p>
          <a:p>
            <a:pPr lvl="1">
              <a:buNone/>
            </a:pPr>
            <a:r>
              <a:rPr lang="en-US" altLang="zh-CN" dirty="0"/>
              <a:t>P+P=2P=-R'</a:t>
            </a: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Picture 4"/>
          <p:cNvPicPr>
            <a:picLocks noChangeAspect="1" noChangeArrowheads="1"/>
          </p:cNvPicPr>
          <p:nvPr/>
        </p:nvPicPr>
        <p:blipFill>
          <a:blip r:embed="rId3" cstate="print"/>
          <a:srcRect/>
          <a:stretch>
            <a:fillRect/>
          </a:stretch>
        </p:blipFill>
        <p:spPr bwMode="auto">
          <a:xfrm>
            <a:off x="3971053" y="2217526"/>
            <a:ext cx="3201962" cy="2768230"/>
          </a:xfrm>
          <a:prstGeom prst="rect">
            <a:avLst/>
          </a:prstGeom>
          <a:noFill/>
          <a:ln w="9525">
            <a:noFill/>
            <a:miter lim="800000"/>
            <a:headEnd/>
            <a:tailEnd/>
          </a:ln>
          <a:effectLst/>
        </p:spPr>
      </p:pic>
      <p:sp>
        <p:nvSpPr>
          <p:cNvPr id="6" name="矩形 5"/>
          <p:cNvSpPr/>
          <p:nvPr/>
        </p:nvSpPr>
        <p:spPr>
          <a:xfrm>
            <a:off x="4020166" y="5175479"/>
            <a:ext cx="3103735" cy="297517"/>
          </a:xfrm>
          <a:prstGeom prst="rect">
            <a:avLst/>
          </a:prstGeom>
        </p:spPr>
        <p:txBody>
          <a:bodyPr wrap="none">
            <a:spAutoFit/>
          </a:bodyPr>
          <a:lstStyle/>
          <a:p>
            <a:pPr marL="0" marR="0" lvl="0" indent="266700" algn="ctr" defTabSz="914400" rtl="0" eaLnBrk="1" fontAlgn="auto" latinLnBrk="0" hangingPunct="1">
              <a:lnSpc>
                <a:spcPts val="1600"/>
              </a:lnSpc>
              <a:spcBef>
                <a:spcPts val="600"/>
              </a:spcBef>
              <a:spcAft>
                <a:spcPts val="60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rPr>
              <a:t>图</a:t>
            </a:r>
            <a:r>
              <a:rPr kumimoji="0" lang="en-US" altLang="zh-CN" sz="18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rPr>
              <a:t>8-22 </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椭圆曲线上的加法</a:t>
            </a:r>
            <a:endParaRPr kumimoji="0" lang="zh-CN" altLang="zh-CN" sz="24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pic>
        <p:nvPicPr>
          <p:cNvPr id="7" name="Picture 4"/>
          <p:cNvPicPr>
            <a:picLocks noChangeAspect="1" noChangeArrowheads="1"/>
          </p:cNvPicPr>
          <p:nvPr/>
        </p:nvPicPr>
        <p:blipFill>
          <a:blip r:embed="rId4" cstate="print"/>
          <a:srcRect/>
          <a:stretch>
            <a:fillRect/>
          </a:stretch>
        </p:blipFill>
        <p:spPr bwMode="auto">
          <a:xfrm>
            <a:off x="8123490" y="2260760"/>
            <a:ext cx="3102561" cy="2717893"/>
          </a:xfrm>
          <a:prstGeom prst="rect">
            <a:avLst/>
          </a:prstGeom>
          <a:noFill/>
          <a:ln w="9525">
            <a:noFill/>
            <a:miter lim="800000"/>
            <a:headEnd/>
            <a:tailEnd/>
          </a:ln>
          <a:effectLst/>
        </p:spPr>
      </p:pic>
      <p:sp>
        <p:nvSpPr>
          <p:cNvPr id="8" name="矩形 7"/>
          <p:cNvSpPr/>
          <p:nvPr/>
        </p:nvSpPr>
        <p:spPr>
          <a:xfrm>
            <a:off x="8123490" y="5236879"/>
            <a:ext cx="3034805" cy="301173"/>
          </a:xfrm>
          <a:prstGeom prst="rect">
            <a:avLst/>
          </a:prstGeom>
        </p:spPr>
        <p:txBody>
          <a:bodyPr wrap="none">
            <a:spAutoFit/>
          </a:bodyPr>
          <a:lstStyle/>
          <a:p>
            <a:pPr marL="0" marR="0" lvl="0" indent="266700" algn="ctr" defTabSz="914400" rtl="0" eaLnBrk="1" fontAlgn="auto" latinLnBrk="0" hangingPunct="1">
              <a:lnSpc>
                <a:spcPts val="1600"/>
              </a:lnSpc>
              <a:spcBef>
                <a:spcPts val="600"/>
              </a:spcBef>
              <a:spcAft>
                <a:spcPts val="60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rPr>
              <a:t>图</a:t>
            </a:r>
            <a:r>
              <a:rPr kumimoji="0" lang="en-US" altLang="zh-CN" sz="18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rPr>
              <a:t>8-23</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椭圆曲线上的二倍</a:t>
            </a:r>
            <a:endParaRPr kumimoji="0" lang="zh-CN" altLang="zh-CN" sz="2400" b="0" i="0" u="none" strike="noStrike" kern="1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1" name="文本框 457">
            <a:extLst>
              <a:ext uri="{FF2B5EF4-FFF2-40B4-BE49-F238E27FC236}">
                <a16:creationId xmlns:a16="http://schemas.microsoft.com/office/drawing/2014/main" id="{1ABBB95D-BDAE-4BDF-9CDB-C2AC4E830D43}"/>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椭圆曲线密码</a:t>
            </a:r>
            <a:r>
              <a:rPr lang="en-US" altLang="zh-CN" dirty="0">
                <a:latin typeface="微软雅黑" pitchFamily="34" charset="-122"/>
                <a:ea typeface="微软雅黑" pitchFamily="34" charset="-122"/>
              </a:rPr>
              <a:t>ECC</a:t>
            </a:r>
            <a:endParaRPr lang="zh-CN" altLang="en-US" dirty="0"/>
          </a:p>
        </p:txBody>
      </p:sp>
      <p:sp>
        <p:nvSpPr>
          <p:cNvPr id="3" name="内容占位符 2"/>
          <p:cNvSpPr>
            <a:spLocks noGrp="1"/>
          </p:cNvSpPr>
          <p:nvPr>
            <p:ph idx="1"/>
          </p:nvPr>
        </p:nvSpPr>
        <p:spPr/>
        <p:txBody>
          <a:bodyPr/>
          <a:lstStyle/>
          <a:p>
            <a:r>
              <a:rPr lang="zh-CN" altLang="en-US" dirty="0"/>
              <a:t>可以将椭圆曲线定义于有限域</a:t>
            </a:r>
            <a:r>
              <a:rPr lang="en-US" altLang="zh-CN" dirty="0"/>
              <a:t>GF</a:t>
            </a:r>
            <a:r>
              <a:rPr lang="en-US" altLang="zh-CN" baseline="-25000" dirty="0"/>
              <a:t>P</a:t>
            </a:r>
            <a:r>
              <a:rPr lang="zh-CN" altLang="en-US" dirty="0"/>
              <a:t>上：</a:t>
            </a:r>
          </a:p>
          <a:p>
            <a:pPr>
              <a:buNone/>
            </a:pPr>
            <a:r>
              <a:rPr lang="zh-CN" altLang="en-US" dirty="0"/>
              <a:t>       </a:t>
            </a:r>
            <a:r>
              <a:rPr lang="en-US" altLang="zh-CN" dirty="0"/>
              <a:t>		y</a:t>
            </a:r>
            <a:r>
              <a:rPr lang="en-US" altLang="zh-CN" baseline="30000" dirty="0"/>
              <a:t>2</a:t>
            </a:r>
            <a:r>
              <a:rPr lang="en-US" altLang="zh-CN" dirty="0"/>
              <a:t>=x</a:t>
            </a:r>
            <a:r>
              <a:rPr lang="en-US" altLang="zh-CN" baseline="30000" dirty="0"/>
              <a:t>3</a:t>
            </a:r>
            <a:r>
              <a:rPr lang="en-US" altLang="zh-CN" dirty="0"/>
              <a:t>+ax+b mod p</a:t>
            </a:r>
          </a:p>
          <a:p>
            <a:pPr lvl="1">
              <a:buNone/>
            </a:pPr>
            <a:r>
              <a:rPr lang="en-US" altLang="zh-CN" dirty="0"/>
              <a:t>p</a:t>
            </a:r>
            <a:r>
              <a:rPr lang="zh-CN" altLang="en-US" dirty="0"/>
              <a:t>是一个素数，并且</a:t>
            </a:r>
          </a:p>
          <a:p>
            <a:pPr lvl="1">
              <a:buNone/>
            </a:pPr>
            <a:r>
              <a:rPr lang="zh-CN" altLang="en-US" dirty="0"/>
              <a:t>{0，1，…，</a:t>
            </a:r>
            <a:r>
              <a:rPr lang="en-US" altLang="zh-CN" dirty="0"/>
              <a:t>p-1}</a:t>
            </a:r>
            <a:r>
              <a:rPr lang="zh-CN" altLang="en-US" dirty="0"/>
              <a:t>是模</a:t>
            </a:r>
            <a:r>
              <a:rPr lang="en-US" altLang="zh-CN" dirty="0"/>
              <a:t>p</a:t>
            </a:r>
            <a:r>
              <a:rPr lang="zh-CN" altLang="en-US" dirty="0"/>
              <a:t>加的交换群</a:t>
            </a:r>
            <a:r>
              <a:rPr lang="en-US" altLang="zh-CN" dirty="0"/>
              <a:t>(</a:t>
            </a:r>
            <a:r>
              <a:rPr lang="en-US" altLang="zh-CN" dirty="0" err="1"/>
              <a:t>Abelian</a:t>
            </a:r>
            <a:r>
              <a:rPr lang="en-US" altLang="zh-CN" dirty="0"/>
              <a:t>)</a:t>
            </a:r>
            <a:r>
              <a:rPr lang="zh-CN" altLang="en-US" dirty="0"/>
              <a:t> ；</a:t>
            </a:r>
          </a:p>
          <a:p>
            <a:pPr lvl="1">
              <a:buNone/>
            </a:pPr>
            <a:r>
              <a:rPr lang="zh-CN" altLang="en-US" dirty="0"/>
              <a:t>{1，…， </a:t>
            </a:r>
            <a:r>
              <a:rPr lang="en-US" altLang="zh-CN" dirty="0"/>
              <a:t>p-1}</a:t>
            </a:r>
            <a:r>
              <a:rPr lang="zh-CN" altLang="en-US" dirty="0"/>
              <a:t>是模</a:t>
            </a:r>
            <a:r>
              <a:rPr lang="en-US" altLang="zh-CN" dirty="0"/>
              <a:t>p</a:t>
            </a:r>
            <a:r>
              <a:rPr lang="zh-CN" altLang="en-US" dirty="0"/>
              <a:t>乘的交换群</a:t>
            </a:r>
          </a:p>
          <a:p>
            <a:endParaRPr lang="en-US" altLang="zh-CN" dirty="0"/>
          </a:p>
          <a:p>
            <a:r>
              <a:rPr lang="zh-CN" altLang="en-US" dirty="0"/>
              <a:t>椭圆曲线密码使用变量和参数都在有限域上的椭圆曲线</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E79F48C3-8023-4AEA-A329-50FBE6CE55A7}"/>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椭圆曲线密码</a:t>
            </a:r>
            <a:r>
              <a:rPr lang="en-US" altLang="zh-CN" dirty="0">
                <a:latin typeface="微软雅黑" pitchFamily="34" charset="-122"/>
                <a:ea typeface="微软雅黑" pitchFamily="34" charset="-122"/>
              </a:rPr>
              <a:t>ECC</a:t>
            </a:r>
            <a:endParaRPr lang="zh-CN" altLang="en-US" dirty="0"/>
          </a:p>
        </p:txBody>
      </p:sp>
      <p:sp>
        <p:nvSpPr>
          <p:cNvPr id="3" name="内容占位符 2"/>
          <p:cNvSpPr>
            <a:spLocks noGrp="1"/>
          </p:cNvSpPr>
          <p:nvPr>
            <p:ph idx="1"/>
          </p:nvPr>
        </p:nvSpPr>
        <p:spPr>
          <a:xfrm>
            <a:off x="838200" y="1510758"/>
            <a:ext cx="10515600" cy="4845592"/>
          </a:xfrm>
        </p:spPr>
        <p:txBody>
          <a:bodyPr>
            <a:normAutofit fontScale="77500" lnSpcReduction="20000"/>
          </a:bodyPr>
          <a:lstStyle/>
          <a:p>
            <a:pPr marL="457200" indent="-457200">
              <a:buFont typeface="+mj-lt"/>
              <a:buAutoNum type="arabicPeriod"/>
            </a:pPr>
            <a:r>
              <a:rPr lang="zh-CN" altLang="en-US" dirty="0"/>
              <a:t>对于每个满足</a:t>
            </a:r>
            <a:r>
              <a:rPr lang="en-US" altLang="zh-CN" dirty="0"/>
              <a:t>0≤x&lt;p</a:t>
            </a:r>
            <a:r>
              <a:rPr lang="zh-CN" altLang="en-US" dirty="0"/>
              <a:t>的</a:t>
            </a:r>
            <a:r>
              <a:rPr lang="en-US" altLang="zh-CN" dirty="0"/>
              <a:t>x</a:t>
            </a:r>
            <a:r>
              <a:rPr lang="zh-CN" altLang="en-US" dirty="0"/>
              <a:t>，计算</a:t>
            </a:r>
            <a:r>
              <a:rPr lang="en-US" altLang="zh-CN" dirty="0"/>
              <a:t>x</a:t>
            </a:r>
            <a:r>
              <a:rPr lang="en-US" altLang="zh-CN" baseline="30000" dirty="0"/>
              <a:t>3</a:t>
            </a:r>
            <a:r>
              <a:rPr lang="en-US" altLang="zh-CN" dirty="0"/>
              <a:t>+ax+b mod p</a:t>
            </a:r>
          </a:p>
          <a:p>
            <a:pPr marL="457200" indent="-457200">
              <a:buFont typeface="+mj-lt"/>
              <a:buAutoNum type="arabicPeriod"/>
            </a:pPr>
            <a:r>
              <a:rPr lang="zh-CN" altLang="en-US" dirty="0"/>
              <a:t>对于上面每个结果确定它是否有一个模</a:t>
            </a:r>
            <a:r>
              <a:rPr lang="en-US" altLang="zh-CN" dirty="0"/>
              <a:t>p</a:t>
            </a:r>
            <a:r>
              <a:rPr lang="zh-CN" altLang="en-US" dirty="0"/>
              <a:t>的平方根</a:t>
            </a:r>
            <a:endParaRPr lang="en-US" altLang="zh-CN" dirty="0"/>
          </a:p>
          <a:p>
            <a:pPr marL="857250" lvl="1" indent="-457200">
              <a:buFont typeface="+mj-lt"/>
              <a:buAutoNum type="alphaLcParenR"/>
            </a:pPr>
            <a:r>
              <a:rPr lang="zh-CN" altLang="en-US" dirty="0"/>
              <a:t>如果没有，在</a:t>
            </a:r>
            <a:r>
              <a:rPr lang="en-US" altLang="zh-CN" dirty="0" err="1"/>
              <a:t>E</a:t>
            </a:r>
            <a:r>
              <a:rPr lang="en-US" altLang="zh-CN" baseline="-25000" dirty="0" err="1"/>
              <a:t>p</a:t>
            </a:r>
            <a:r>
              <a:rPr lang="en-US" altLang="zh-CN" dirty="0"/>
              <a:t>(a, b)</a:t>
            </a:r>
            <a:r>
              <a:rPr lang="zh-CN" altLang="en-US" dirty="0"/>
              <a:t>中就没有具有这个</a:t>
            </a:r>
            <a:r>
              <a:rPr lang="en-US" altLang="zh-CN" dirty="0"/>
              <a:t>x</a:t>
            </a:r>
            <a:r>
              <a:rPr lang="zh-CN" altLang="en-US" dirty="0"/>
              <a:t>值的点</a:t>
            </a:r>
            <a:endParaRPr lang="en-US" altLang="zh-CN" dirty="0"/>
          </a:p>
          <a:p>
            <a:pPr marL="857250" lvl="1" indent="-457200">
              <a:buFont typeface="+mj-lt"/>
              <a:buAutoNum type="alphaLcParenR"/>
            </a:pPr>
            <a:r>
              <a:rPr lang="zh-CN" altLang="en-US" dirty="0"/>
              <a:t>如果有，就有两个满足平方根运算的</a:t>
            </a:r>
            <a:r>
              <a:rPr lang="en-US" altLang="zh-CN" dirty="0"/>
              <a:t>y</a:t>
            </a:r>
            <a:r>
              <a:rPr lang="zh-CN" altLang="en-US" dirty="0"/>
              <a:t>值</a:t>
            </a:r>
            <a:r>
              <a:rPr lang="en-US" altLang="zh-CN" dirty="0"/>
              <a:t>(</a:t>
            </a:r>
            <a:r>
              <a:rPr lang="zh-CN" altLang="en-US" dirty="0"/>
              <a:t>除非这个值是单个的</a:t>
            </a:r>
            <a:r>
              <a:rPr lang="en-US" altLang="zh-CN" dirty="0"/>
              <a:t>y</a:t>
            </a:r>
            <a:r>
              <a:rPr lang="zh-CN" altLang="en-US" dirty="0"/>
              <a:t>值</a:t>
            </a:r>
            <a:r>
              <a:rPr lang="en-US" altLang="zh-CN" dirty="0"/>
              <a:t>0)</a:t>
            </a:r>
            <a:r>
              <a:rPr lang="zh-CN" altLang="en-US" dirty="0"/>
              <a:t>。</a:t>
            </a:r>
            <a:endParaRPr lang="en-US" altLang="zh-CN" dirty="0"/>
          </a:p>
          <a:p>
            <a:pPr marL="457200" indent="-457200">
              <a:buFont typeface="+mj-lt"/>
              <a:buAutoNum type="arabicPeriod"/>
            </a:pPr>
            <a:r>
              <a:rPr lang="zh-CN" altLang="en-US" dirty="0"/>
              <a:t>这些</a:t>
            </a:r>
            <a:r>
              <a:rPr lang="en-US" altLang="zh-CN" dirty="0"/>
              <a:t>(x, y)</a:t>
            </a:r>
            <a:r>
              <a:rPr lang="zh-CN" altLang="en-US" dirty="0"/>
              <a:t>就是</a:t>
            </a:r>
            <a:r>
              <a:rPr lang="en-US" altLang="zh-CN" dirty="0" err="1"/>
              <a:t>E</a:t>
            </a:r>
            <a:r>
              <a:rPr lang="en-US" altLang="zh-CN" baseline="-25000" dirty="0" err="1"/>
              <a:t>p</a:t>
            </a:r>
            <a:r>
              <a:rPr lang="en-US" altLang="zh-CN" dirty="0"/>
              <a:t>(a, b)</a:t>
            </a:r>
            <a:r>
              <a:rPr lang="zh-CN" altLang="en-US" dirty="0"/>
              <a:t>中的点</a:t>
            </a:r>
          </a:p>
          <a:p>
            <a:pPr marL="268288" indent="-268288"/>
            <a:r>
              <a:rPr lang="zh-CN" altLang="en-US" dirty="0"/>
              <a:t>例：</a:t>
            </a:r>
            <a:r>
              <a:rPr lang="en-US" altLang="zh-CN" dirty="0"/>
              <a:t>GF</a:t>
            </a:r>
            <a:r>
              <a:rPr lang="en-US" altLang="zh-CN" baseline="-25000" dirty="0"/>
              <a:t>11</a:t>
            </a:r>
            <a:r>
              <a:rPr lang="zh-CN" altLang="en-US" dirty="0"/>
              <a:t>上椭圆曲线方程</a:t>
            </a:r>
            <a:r>
              <a:rPr lang="en-US" altLang="zh-CN" dirty="0"/>
              <a:t>y</a:t>
            </a:r>
            <a:r>
              <a:rPr lang="en-US" altLang="zh-CN" baseline="30000" dirty="0"/>
              <a:t>2</a:t>
            </a:r>
            <a:r>
              <a:rPr lang="en-US" altLang="zh-CN" dirty="0"/>
              <a:t>=x</a:t>
            </a:r>
            <a:r>
              <a:rPr lang="en-US" altLang="zh-CN" baseline="30000" dirty="0"/>
              <a:t>3</a:t>
            </a:r>
            <a:r>
              <a:rPr lang="en-US" altLang="zh-CN" dirty="0"/>
              <a:t>+x+6 mod 11</a:t>
            </a:r>
            <a:r>
              <a:rPr lang="zh-CN" altLang="en-US" dirty="0"/>
              <a:t>的点</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共有</a:t>
            </a:r>
            <a:r>
              <a:rPr lang="en-US" altLang="zh-CN" dirty="0"/>
              <a:t>N=13</a:t>
            </a:r>
            <a:r>
              <a:rPr lang="zh-CN" altLang="en-US" dirty="0"/>
              <a:t>个点，</a:t>
            </a:r>
            <a:r>
              <a:rPr lang="en-US" altLang="zh-CN" dirty="0"/>
              <a:t>N</a:t>
            </a:r>
            <a:r>
              <a:rPr lang="zh-CN" altLang="en-US" dirty="0"/>
              <a:t>称为椭圆曲线群的阶</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5" name="表格 4"/>
          <p:cNvGraphicFramePr>
            <a:graphicFrameLocks noGrp="1"/>
          </p:cNvGraphicFramePr>
          <p:nvPr/>
        </p:nvGraphicFramePr>
        <p:xfrm>
          <a:off x="1657531" y="3548873"/>
          <a:ext cx="6953069" cy="2346960"/>
        </p:xfrm>
        <a:graphic>
          <a:graphicData uri="http://schemas.openxmlformats.org/drawingml/2006/table">
            <a:tbl>
              <a:tblPr firstRow="1" firstCol="1" bandRow="1">
                <a:tableStyleId>{9D7B26C5-4107-4FEC-AEDC-1716B250A1EF}</a:tableStyleId>
              </a:tblPr>
              <a:tblGrid>
                <a:gridCol w="421401">
                  <a:extLst>
                    <a:ext uri="{9D8B030D-6E8A-4147-A177-3AD203B41FA5}">
                      <a16:colId xmlns:a16="http://schemas.microsoft.com/office/drawing/2014/main" val="20000"/>
                    </a:ext>
                  </a:extLst>
                </a:gridCol>
                <a:gridCol w="561863">
                  <a:extLst>
                    <a:ext uri="{9D8B030D-6E8A-4147-A177-3AD203B41FA5}">
                      <a16:colId xmlns:a16="http://schemas.microsoft.com/office/drawing/2014/main" val="20001"/>
                    </a:ext>
                  </a:extLst>
                </a:gridCol>
                <a:gridCol w="632097">
                  <a:extLst>
                    <a:ext uri="{9D8B030D-6E8A-4147-A177-3AD203B41FA5}">
                      <a16:colId xmlns:a16="http://schemas.microsoft.com/office/drawing/2014/main" val="20002"/>
                    </a:ext>
                  </a:extLst>
                </a:gridCol>
                <a:gridCol w="913028">
                  <a:extLst>
                    <a:ext uri="{9D8B030D-6E8A-4147-A177-3AD203B41FA5}">
                      <a16:colId xmlns:a16="http://schemas.microsoft.com/office/drawing/2014/main" val="20003"/>
                    </a:ext>
                  </a:extLst>
                </a:gridCol>
                <a:gridCol w="948146">
                  <a:extLst>
                    <a:ext uri="{9D8B030D-6E8A-4147-A177-3AD203B41FA5}">
                      <a16:colId xmlns:a16="http://schemas.microsoft.com/office/drawing/2014/main" val="20004"/>
                    </a:ext>
                  </a:extLst>
                </a:gridCol>
                <a:gridCol w="456514">
                  <a:extLst>
                    <a:ext uri="{9D8B030D-6E8A-4147-A177-3AD203B41FA5}">
                      <a16:colId xmlns:a16="http://schemas.microsoft.com/office/drawing/2014/main" val="20005"/>
                    </a:ext>
                  </a:extLst>
                </a:gridCol>
                <a:gridCol w="561863">
                  <a:extLst>
                    <a:ext uri="{9D8B030D-6E8A-4147-A177-3AD203B41FA5}">
                      <a16:colId xmlns:a16="http://schemas.microsoft.com/office/drawing/2014/main" val="20006"/>
                    </a:ext>
                  </a:extLst>
                </a:gridCol>
                <a:gridCol w="632097">
                  <a:extLst>
                    <a:ext uri="{9D8B030D-6E8A-4147-A177-3AD203B41FA5}">
                      <a16:colId xmlns:a16="http://schemas.microsoft.com/office/drawing/2014/main" val="20007"/>
                    </a:ext>
                  </a:extLst>
                </a:gridCol>
                <a:gridCol w="814703">
                  <a:extLst>
                    <a:ext uri="{9D8B030D-6E8A-4147-A177-3AD203B41FA5}">
                      <a16:colId xmlns:a16="http://schemas.microsoft.com/office/drawing/2014/main" val="20008"/>
                    </a:ext>
                  </a:extLst>
                </a:gridCol>
                <a:gridCol w="1011357">
                  <a:extLst>
                    <a:ext uri="{9D8B030D-6E8A-4147-A177-3AD203B41FA5}">
                      <a16:colId xmlns:a16="http://schemas.microsoft.com/office/drawing/2014/main" val="20009"/>
                    </a:ext>
                  </a:extLst>
                </a:gridCol>
              </a:tblGrid>
              <a:tr h="308049">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x</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y</a:t>
                      </a:r>
                      <a:r>
                        <a:rPr lang="en-US" altLang="zh-CN" sz="1600" baseline="30000" dirty="0">
                          <a:latin typeface="微软雅黑" panose="020B0503020204020204" pitchFamily="34" charset="-122"/>
                          <a:ea typeface="微软雅黑" panose="020B0503020204020204" pitchFamily="34" charset="-122"/>
                          <a:cs typeface="Times New Roman" pitchFamily="18" charset="0"/>
                        </a:rPr>
                        <a:t>2</a:t>
                      </a:r>
                      <a:endParaRPr lang="zh-CN" altLang="en-US" sz="1600" b="1" baseline="30000"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y</a:t>
                      </a:r>
                      <a:r>
                        <a:rPr lang="en-US" altLang="zh-CN" sz="1600" baseline="-25000" dirty="0">
                          <a:latin typeface="微软雅黑" panose="020B0503020204020204" pitchFamily="34" charset="-122"/>
                          <a:ea typeface="微软雅黑" panose="020B0503020204020204" pitchFamily="34" charset="-122"/>
                          <a:cs typeface="Times New Roman" pitchFamily="18" charset="0"/>
                        </a:rPr>
                        <a:t>1,2</a:t>
                      </a:r>
                      <a:endParaRPr lang="zh-CN" altLang="en-US" sz="1600" b="1" baseline="-2500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P(</a:t>
                      </a:r>
                      <a:r>
                        <a:rPr lang="en-US" altLang="zh-CN" sz="1600" dirty="0" err="1">
                          <a:latin typeface="微软雅黑" panose="020B0503020204020204" pitchFamily="34" charset="-122"/>
                          <a:ea typeface="微软雅黑" panose="020B0503020204020204" pitchFamily="34" charset="-122"/>
                          <a:cs typeface="Times New Roman" pitchFamily="18" charset="0"/>
                        </a:rPr>
                        <a:t>x,y</a:t>
                      </a:r>
                      <a:r>
                        <a:rPr lang="en-US" altLang="zh-CN"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P'(</a:t>
                      </a:r>
                      <a:r>
                        <a:rPr lang="en-US" altLang="zh-CN" sz="1600" dirty="0" err="1">
                          <a:latin typeface="微软雅黑" panose="020B0503020204020204" pitchFamily="34" charset="-122"/>
                          <a:ea typeface="微软雅黑" panose="020B0503020204020204" pitchFamily="34" charset="-122"/>
                          <a:cs typeface="Times New Roman" pitchFamily="18" charset="0"/>
                        </a:rPr>
                        <a:t>x,y</a:t>
                      </a:r>
                      <a:r>
                        <a:rPr lang="en-US" altLang="zh-CN"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x</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y</a:t>
                      </a:r>
                      <a:r>
                        <a:rPr lang="en-US" altLang="zh-CN" sz="1600" baseline="30000" dirty="0">
                          <a:latin typeface="微软雅黑" panose="020B0503020204020204" pitchFamily="34" charset="-122"/>
                          <a:ea typeface="微软雅黑" panose="020B0503020204020204" pitchFamily="34" charset="-122"/>
                          <a:cs typeface="Times New Roman" pitchFamily="18" charset="0"/>
                        </a:rPr>
                        <a:t>2</a:t>
                      </a:r>
                      <a:endParaRPr lang="zh-CN" altLang="en-US" sz="1600" b="1" baseline="30000"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y</a:t>
                      </a:r>
                      <a:r>
                        <a:rPr lang="en-US" altLang="zh-CN" sz="1600" baseline="-25000" dirty="0">
                          <a:latin typeface="微软雅黑" panose="020B0503020204020204" pitchFamily="34" charset="-122"/>
                          <a:ea typeface="微软雅黑" panose="020B0503020204020204" pitchFamily="34" charset="-122"/>
                          <a:cs typeface="Times New Roman" pitchFamily="18" charset="0"/>
                        </a:rPr>
                        <a:t>1,2</a:t>
                      </a:r>
                      <a:endParaRPr lang="zh-CN" altLang="en-US" sz="1600" b="1" baseline="-25000"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P(</a:t>
                      </a:r>
                      <a:r>
                        <a:rPr lang="en-US" altLang="zh-CN" sz="1600" dirty="0" err="1">
                          <a:latin typeface="微软雅黑" panose="020B0503020204020204" pitchFamily="34" charset="-122"/>
                          <a:ea typeface="微软雅黑" panose="020B0503020204020204" pitchFamily="34" charset="-122"/>
                          <a:cs typeface="Times New Roman" pitchFamily="18" charset="0"/>
                        </a:rPr>
                        <a:t>x,y</a:t>
                      </a:r>
                      <a:r>
                        <a:rPr lang="en-US" altLang="zh-CN"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P'(</a:t>
                      </a:r>
                      <a:r>
                        <a:rPr lang="en-US" altLang="zh-CN" sz="1600" dirty="0" err="1">
                          <a:latin typeface="微软雅黑" panose="020B0503020204020204" pitchFamily="34" charset="-122"/>
                          <a:ea typeface="微软雅黑" panose="020B0503020204020204" pitchFamily="34" charset="-122"/>
                          <a:cs typeface="Times New Roman" pitchFamily="18" charset="0"/>
                        </a:rPr>
                        <a:t>x,y</a:t>
                      </a:r>
                      <a:r>
                        <a:rPr lang="en-US" altLang="zh-CN"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0"/>
                  </a:ext>
                </a:extLst>
              </a:tr>
              <a:tr h="308049">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0</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6</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endParaRPr lang="zh-CN" altLang="en-US" sz="1600" b="1">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6</a:t>
                      </a:r>
                      <a:endParaRPr lang="zh-CN" altLang="en-US" sz="1600" b="1" dirty="0">
                        <a:solidFill>
                          <a:schemeClr val="bg1"/>
                        </a:solidFill>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8</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endParaRPr lang="zh-CN" altLang="en-US" sz="1600" b="1">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1"/>
                  </a:ext>
                </a:extLst>
              </a:tr>
              <a:tr h="308049">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1</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8</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7</a:t>
                      </a:r>
                      <a:endParaRPr lang="zh-CN" altLang="en-US" sz="1600" b="1" dirty="0">
                        <a:solidFill>
                          <a:schemeClr val="bg1"/>
                        </a:solidFill>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4</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2,9</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(7,2)</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(7,9)</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2"/>
                  </a:ext>
                </a:extLst>
              </a:tr>
              <a:tr h="304345">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2</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5</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4,7</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(2,4)</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(2,7)</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8</a:t>
                      </a:r>
                      <a:endParaRPr lang="zh-CN" altLang="en-US" sz="1600" b="1" dirty="0">
                        <a:solidFill>
                          <a:schemeClr val="bg1"/>
                        </a:solidFill>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9</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3,8</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(8,3)</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(8,8)</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3"/>
                  </a:ext>
                </a:extLst>
              </a:tr>
              <a:tr h="308049">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3</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3</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5,6</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(3,5)</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(3,6)</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9</a:t>
                      </a:r>
                      <a:endParaRPr lang="zh-CN" altLang="en-US" sz="1600" b="1" dirty="0">
                        <a:solidFill>
                          <a:schemeClr val="bg1"/>
                        </a:solidFill>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7</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4"/>
                  </a:ext>
                </a:extLst>
              </a:tr>
              <a:tr h="308049">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4</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8</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10</a:t>
                      </a:r>
                      <a:endParaRPr lang="zh-CN" altLang="en-US" sz="1600" b="1" dirty="0">
                        <a:solidFill>
                          <a:schemeClr val="bg1"/>
                        </a:solidFill>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4</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2,9</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(10,2)</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(10,9)</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5"/>
                  </a:ext>
                </a:extLst>
              </a:tr>
              <a:tr h="308049">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5</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4</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2,9</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(5,2)</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(5,9)</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zh-CN" altLang="en-US"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solidFill>
                          <a:schemeClr val="bg1"/>
                        </a:solidFill>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zh-CN" altLang="en-US"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lnL w="12700" cap="flat" cmpd="sng" algn="ctr">
                      <a:solidFill>
                        <a:schemeClr val="tx1"/>
                      </a:solidFill>
                      <a:prstDash val="solid"/>
                      <a:round/>
                      <a:headEnd type="none" w="med" len="med"/>
                      <a:tailEnd type="none" w="med" len="med"/>
                    </a:lnL>
                  </a:tcPr>
                </a:tc>
                <a:tc>
                  <a:txBody>
                    <a:bodyPr/>
                    <a:lstStyle/>
                    <a:p>
                      <a:pPr algn="ctr"/>
                      <a:r>
                        <a:rPr lang="zh-CN" altLang="en-US" sz="1600" dirty="0">
                          <a:latin typeface="微软雅黑" panose="020B0503020204020204" pitchFamily="34" charset="-122"/>
                          <a:ea typeface="微软雅黑" panose="020B0503020204020204" pitchFamily="34" charset="-122"/>
                          <a:cs typeface="Times New Roman" pitchFamily="18" charset="0"/>
                        </a:rPr>
                        <a:t>∞</a:t>
                      </a:r>
                      <a:endParaRPr lang="zh-CN" altLang="en-US" sz="1600" b="1" dirty="0">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r>
                        <a:rPr lang="en-US" altLang="zh-CN" sz="1600" dirty="0">
                          <a:latin typeface="微软雅黑" panose="020B0503020204020204" pitchFamily="34" charset="-122"/>
                          <a:ea typeface="微软雅黑" panose="020B0503020204020204" pitchFamily="34" charset="-122"/>
                          <a:cs typeface="Times New Roman" pitchFamily="18" charset="0"/>
                        </a:rPr>
                        <a:t>O</a:t>
                      </a: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tc>
                  <a:txBody>
                    <a:bodyPr/>
                    <a:lstStyle/>
                    <a:p>
                      <a:pPr algn="ctr"/>
                      <a:endPar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endParaRPr>
                    </a:p>
                  </a:txBody>
                  <a:tcPr/>
                </a:tc>
                <a:extLst>
                  <a:ext uri="{0D108BD9-81ED-4DB2-BD59-A6C34878D82A}">
                    <a16:rowId xmlns:a16="http://schemas.microsoft.com/office/drawing/2014/main" val="10006"/>
                  </a:ext>
                </a:extLst>
              </a:tr>
            </a:tbl>
          </a:graphicData>
        </a:graphic>
      </p:graphicFrame>
      <p:sp>
        <p:nvSpPr>
          <p:cNvPr id="9" name="文本框 457">
            <a:extLst>
              <a:ext uri="{FF2B5EF4-FFF2-40B4-BE49-F238E27FC236}">
                <a16:creationId xmlns:a16="http://schemas.microsoft.com/office/drawing/2014/main" id="{598B57F2-454D-4C44-A103-5155755DAD58}"/>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椭圆曲线密码</a:t>
            </a:r>
            <a:r>
              <a:rPr lang="en-US" altLang="zh-CN" dirty="0">
                <a:latin typeface="微软雅黑" pitchFamily="34" charset="-122"/>
                <a:ea typeface="微软雅黑" pitchFamily="34" charset="-122"/>
              </a:rPr>
              <a:t>ECC</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ECC</a:t>
            </a:r>
            <a:r>
              <a:rPr lang="zh-CN" altLang="en-US" dirty="0"/>
              <a:t>与</a:t>
            </a:r>
            <a:r>
              <a:rPr lang="en-US" altLang="zh-CN" dirty="0"/>
              <a:t>RSA</a:t>
            </a:r>
            <a:r>
              <a:rPr lang="zh-CN" altLang="en-US" dirty="0"/>
              <a:t>的对比</a:t>
            </a:r>
            <a:endParaRPr lang="en-US" altLang="zh-CN" dirty="0"/>
          </a:p>
          <a:p>
            <a:pPr lvl="1"/>
            <a:r>
              <a:rPr lang="en-US" altLang="zh-CN" dirty="0"/>
              <a:t>ECC</a:t>
            </a:r>
            <a:r>
              <a:rPr lang="zh-CN" altLang="en-US" dirty="0"/>
              <a:t>中的加法运算与</a:t>
            </a:r>
            <a:r>
              <a:rPr lang="en-US" altLang="zh-CN" dirty="0"/>
              <a:t>RSA</a:t>
            </a:r>
            <a:r>
              <a:rPr lang="zh-CN" altLang="en-US" dirty="0"/>
              <a:t>中的乘法运算相对应</a:t>
            </a:r>
            <a:endParaRPr lang="en-US" altLang="zh-CN" dirty="0"/>
          </a:p>
          <a:p>
            <a:pPr lvl="1"/>
            <a:r>
              <a:rPr lang="en-US" altLang="zh-CN" dirty="0"/>
              <a:t>ECC</a:t>
            </a:r>
            <a:r>
              <a:rPr lang="zh-CN" altLang="en-US" dirty="0"/>
              <a:t>中的数乘运算与</a:t>
            </a:r>
            <a:r>
              <a:rPr lang="en-US" altLang="zh-CN" dirty="0"/>
              <a:t>RSA</a:t>
            </a:r>
            <a:r>
              <a:rPr lang="zh-CN" altLang="en-US" dirty="0"/>
              <a:t>中的模幂运算相对应</a:t>
            </a:r>
            <a:endParaRPr lang="en-US" altLang="zh-CN" dirty="0"/>
          </a:p>
          <a:p>
            <a:pPr lvl="1"/>
            <a:endParaRPr lang="en-US" altLang="zh-CN" dirty="0"/>
          </a:p>
          <a:p>
            <a:r>
              <a:rPr lang="zh-CN" altLang="en-US" dirty="0"/>
              <a:t>给定曲线</a:t>
            </a:r>
            <a:r>
              <a:rPr lang="en-US" altLang="zh-CN" dirty="0"/>
              <a:t>y</a:t>
            </a:r>
            <a:r>
              <a:rPr lang="en-US" altLang="zh-CN" baseline="30000" dirty="0"/>
              <a:t>2</a:t>
            </a:r>
            <a:r>
              <a:rPr lang="en-US" altLang="zh-CN" dirty="0"/>
              <a:t>=x</a:t>
            </a:r>
            <a:r>
              <a:rPr lang="en-US" altLang="zh-CN" baseline="30000" dirty="0"/>
              <a:t>3</a:t>
            </a:r>
            <a:r>
              <a:rPr lang="en-US" altLang="zh-CN" dirty="0"/>
              <a:t>+ax+b mod p</a:t>
            </a:r>
            <a:r>
              <a:rPr lang="zh-CN" altLang="en-US" dirty="0"/>
              <a:t>以及其上一点</a:t>
            </a:r>
            <a:r>
              <a:rPr lang="en-US" altLang="zh-CN" dirty="0"/>
              <a:t>P，</a:t>
            </a:r>
            <a:r>
              <a:rPr lang="zh-CN" altLang="en-US" dirty="0"/>
              <a:t>我们可以通过连续自加</a:t>
            </a:r>
            <a:r>
              <a:rPr lang="en-US" altLang="zh-CN" dirty="0"/>
              <a:t>k-1</a:t>
            </a:r>
            <a:r>
              <a:rPr lang="zh-CN" altLang="en-US" dirty="0"/>
              <a:t>次计算</a:t>
            </a:r>
            <a:r>
              <a:rPr lang="en-US" altLang="zh-CN" dirty="0"/>
              <a:t>Q=</a:t>
            </a:r>
            <a:r>
              <a:rPr lang="en-US" altLang="zh-CN" dirty="0" err="1"/>
              <a:t>kP</a:t>
            </a:r>
            <a:r>
              <a:rPr lang="zh-CN" altLang="en-US" dirty="0"/>
              <a:t>（或</a:t>
            </a:r>
            <a:r>
              <a:rPr lang="en-US" altLang="zh-CN" dirty="0"/>
              <a:t>Q=</a:t>
            </a:r>
            <a:r>
              <a:rPr lang="en-US" altLang="zh-CN" dirty="0" err="1"/>
              <a:t>P</a:t>
            </a:r>
            <a:r>
              <a:rPr lang="en-US" altLang="zh-CN" baseline="30000" dirty="0" err="1"/>
              <a:t>k</a:t>
            </a:r>
            <a:r>
              <a:rPr lang="zh-CN" altLang="en-US" dirty="0"/>
              <a:t>）</a:t>
            </a:r>
            <a:endParaRPr lang="en-US" altLang="zh-CN" dirty="0"/>
          </a:p>
          <a:p>
            <a:pPr lvl="1"/>
            <a:r>
              <a:rPr lang="zh-CN" altLang="en-US" dirty="0"/>
              <a:t>存在与快速指数运算类似的快速算法</a:t>
            </a:r>
            <a:endParaRPr lang="zh-CN" altLang="en-US" sz="1400" dirty="0"/>
          </a:p>
          <a:p>
            <a:endParaRPr lang="en-US" altLang="zh-CN" dirty="0"/>
          </a:p>
          <a:p>
            <a:r>
              <a:rPr lang="zh-CN" altLang="en-US" dirty="0"/>
              <a:t>问题：当</a:t>
            </a:r>
            <a:r>
              <a:rPr lang="en-US" altLang="zh-CN" dirty="0"/>
              <a:t>Q</a:t>
            </a:r>
            <a:r>
              <a:rPr lang="zh-CN" altLang="en-US" dirty="0"/>
              <a:t>已知时能否计算</a:t>
            </a:r>
            <a:r>
              <a:rPr lang="en-US" altLang="zh-CN" dirty="0"/>
              <a:t>k?</a:t>
            </a:r>
          </a:p>
          <a:p>
            <a:pPr lvl="1"/>
            <a:r>
              <a:rPr lang="zh-CN" altLang="en-US" dirty="0"/>
              <a:t>这是一个被称为</a:t>
            </a:r>
            <a:r>
              <a:rPr lang="zh-CN" altLang="en-US" dirty="0">
                <a:solidFill>
                  <a:srgbClr val="7030A0"/>
                </a:solidFill>
              </a:rPr>
              <a:t>椭圆曲线离散对数</a:t>
            </a:r>
            <a:r>
              <a:rPr lang="zh-CN" altLang="en-US" dirty="0"/>
              <a:t>的难题</a:t>
            </a: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4FCFFC2B-D908-42FF-B76B-D088997CEB8F}"/>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椭圆曲线密码</a:t>
            </a:r>
            <a:r>
              <a:rPr lang="en-US" altLang="zh-CN" dirty="0">
                <a:latin typeface="微软雅黑" pitchFamily="34" charset="-122"/>
                <a:ea typeface="微软雅黑" pitchFamily="34" charset="-122"/>
              </a:rPr>
              <a:t>ECC</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椭圆曲线密码系统的定义</a:t>
            </a:r>
            <a:endParaRPr lang="en-US" altLang="zh-CN" dirty="0"/>
          </a:p>
          <a:p>
            <a:pPr lvl="1"/>
            <a:r>
              <a:rPr lang="zh-CN" altLang="en-US" dirty="0"/>
              <a:t>域标识：定义椭圆曲线采用的有限域</a:t>
            </a:r>
          </a:p>
          <a:p>
            <a:pPr lvl="1"/>
            <a:r>
              <a:rPr lang="zh-CN" altLang="en-US" dirty="0"/>
              <a:t>椭圆曲线：系数 </a:t>
            </a:r>
            <a:r>
              <a:rPr lang="en-US" altLang="zh-CN" dirty="0"/>
              <a:t>a</a:t>
            </a:r>
            <a:r>
              <a:rPr lang="zh-CN" altLang="en-US" dirty="0"/>
              <a:t>和</a:t>
            </a:r>
            <a:r>
              <a:rPr lang="en-US" altLang="zh-CN" dirty="0"/>
              <a:t>b</a:t>
            </a:r>
          </a:p>
          <a:p>
            <a:pPr lvl="1"/>
            <a:r>
              <a:rPr lang="zh-CN" altLang="en-US" dirty="0"/>
              <a:t>基准点(</a:t>
            </a:r>
            <a:r>
              <a:rPr lang="en-US" altLang="zh-CN" dirty="0"/>
              <a:t>base):</a:t>
            </a:r>
            <a:r>
              <a:rPr lang="zh-CN" altLang="en-US" dirty="0"/>
              <a:t>指定的椭圆曲线上的点</a:t>
            </a:r>
            <a:r>
              <a:rPr lang="en-US" altLang="zh-CN" dirty="0"/>
              <a:t>G</a:t>
            </a:r>
          </a:p>
          <a:p>
            <a:pPr lvl="1"/>
            <a:r>
              <a:rPr lang="zh-CN" altLang="en-US" dirty="0"/>
              <a:t>阶 (</a:t>
            </a:r>
            <a:r>
              <a:rPr lang="en-US" altLang="zh-CN" dirty="0"/>
              <a:t>order): G</a:t>
            </a:r>
            <a:r>
              <a:rPr lang="zh-CN" altLang="en-US" dirty="0"/>
              <a:t>点的阶</a:t>
            </a:r>
            <a:r>
              <a:rPr lang="en-US" altLang="zh-CN" dirty="0"/>
              <a:t>n，</a:t>
            </a:r>
            <a:r>
              <a:rPr lang="zh-CN" altLang="en-US" dirty="0"/>
              <a:t>使得：</a:t>
            </a:r>
            <a:r>
              <a:rPr lang="en-US" altLang="zh-CN" dirty="0" err="1"/>
              <a:t>nG</a:t>
            </a:r>
            <a:r>
              <a:rPr lang="en-US" altLang="zh-CN" dirty="0"/>
              <a:t>=O</a:t>
            </a:r>
          </a:p>
          <a:p>
            <a:endParaRPr lang="en-US" altLang="zh-CN" dirty="0"/>
          </a:p>
          <a:p>
            <a:r>
              <a:rPr lang="zh-CN" altLang="en-US" dirty="0"/>
              <a:t>椭圆曲线公钥系统</a:t>
            </a:r>
          </a:p>
          <a:p>
            <a:pPr lvl="1"/>
            <a:r>
              <a:rPr lang="en-US" altLang="zh-CN" dirty="0"/>
              <a:t>E(a, b), GF(p)</a:t>
            </a:r>
            <a:endParaRPr lang="en-US" altLang="zh-CN" baseline="-25000" dirty="0"/>
          </a:p>
          <a:p>
            <a:pPr lvl="1"/>
            <a:r>
              <a:rPr lang="zh-CN" altLang="en-US" dirty="0"/>
              <a:t>基点</a:t>
            </a:r>
            <a:r>
              <a:rPr lang="en-US" altLang="zh-CN" dirty="0"/>
              <a:t>G(x, y)</a:t>
            </a:r>
          </a:p>
          <a:p>
            <a:pPr lvl="1"/>
            <a:r>
              <a:rPr lang="zh-CN" altLang="en-US" dirty="0"/>
              <a:t>选择正整数</a:t>
            </a:r>
            <a:r>
              <a:rPr lang="en-US" altLang="zh-CN" dirty="0"/>
              <a:t>e</a:t>
            </a:r>
            <a:r>
              <a:rPr lang="zh-CN" altLang="en-US" dirty="0"/>
              <a:t>作为私有密钥 </a:t>
            </a:r>
            <a:endParaRPr lang="en-US" altLang="zh-CN" dirty="0"/>
          </a:p>
          <a:p>
            <a:pPr lvl="1"/>
            <a:r>
              <a:rPr lang="zh-CN" altLang="en-US" dirty="0"/>
              <a:t>公开密钥为</a:t>
            </a:r>
            <a:r>
              <a:rPr lang="en-US" altLang="zh-CN" dirty="0"/>
              <a:t>Q=</a:t>
            </a:r>
            <a:r>
              <a:rPr lang="en-US" altLang="zh-CN" dirty="0" err="1"/>
              <a:t>eG</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E5367883-7C22-4E41-873B-5740C7C22357}"/>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椭圆曲线密码</a:t>
            </a:r>
            <a:r>
              <a:rPr lang="en-US" altLang="zh-CN" dirty="0">
                <a:latin typeface="微软雅黑" pitchFamily="34" charset="-122"/>
                <a:ea typeface="微软雅黑" pitchFamily="34" charset="-122"/>
              </a:rPr>
              <a:t>ECC</a:t>
            </a:r>
            <a:endParaRPr lang="zh-CN" altLang="en-US" dirty="0"/>
          </a:p>
        </p:txBody>
      </p:sp>
      <p:sp>
        <p:nvSpPr>
          <p:cNvPr id="3" name="内容占位符 2"/>
          <p:cNvSpPr>
            <a:spLocks noGrp="1"/>
          </p:cNvSpPr>
          <p:nvPr>
            <p:ph idx="1"/>
          </p:nvPr>
        </p:nvSpPr>
        <p:spPr/>
        <p:txBody>
          <a:bodyPr/>
          <a:lstStyle/>
          <a:p>
            <a:r>
              <a:rPr lang="zh-CN" altLang="en-US" dirty="0"/>
              <a:t>利用</a:t>
            </a:r>
            <a:r>
              <a:rPr lang="en-US" altLang="zh-CN" dirty="0"/>
              <a:t>ECC</a:t>
            </a:r>
            <a:r>
              <a:rPr lang="zh-CN" altLang="en-US" dirty="0"/>
              <a:t>实现加</a:t>
            </a:r>
            <a:r>
              <a:rPr lang="en-US" altLang="zh-CN" dirty="0"/>
              <a:t>/</a:t>
            </a:r>
            <a:r>
              <a:rPr lang="zh-CN" altLang="en-US" dirty="0"/>
              <a:t>解密的技术有很多种，下面是一种简单的方法：</a:t>
            </a:r>
            <a:endParaRPr lang="en-US" altLang="zh-CN" dirty="0"/>
          </a:p>
          <a:p>
            <a:pPr marL="914400" lvl="1" indent="-457200">
              <a:buFont typeface="+mj-lt"/>
              <a:buAutoNum type="alphaLcParenR"/>
            </a:pPr>
            <a:r>
              <a:rPr lang="zh-CN" altLang="en-US" dirty="0"/>
              <a:t>首先，将消息</a:t>
            </a:r>
            <a:r>
              <a:rPr lang="en-US" altLang="zh-CN" dirty="0"/>
              <a:t>m</a:t>
            </a:r>
            <a:r>
              <a:rPr lang="zh-CN" altLang="en-US" dirty="0"/>
              <a:t>编码为椭圆曲线上形如</a:t>
            </a:r>
            <a:r>
              <a:rPr lang="en-US" altLang="zh-CN" dirty="0"/>
              <a:t>x-y</a:t>
            </a:r>
            <a:r>
              <a:rPr lang="zh-CN" altLang="en-US" dirty="0"/>
              <a:t>的一点</a:t>
            </a:r>
            <a:r>
              <a:rPr lang="en-US" altLang="zh-CN" dirty="0"/>
              <a:t>P</a:t>
            </a:r>
            <a:r>
              <a:rPr lang="en-US" altLang="zh-CN" baseline="-25000" dirty="0"/>
              <a:t>m</a:t>
            </a:r>
            <a:endParaRPr lang="en-US" altLang="zh-CN" dirty="0"/>
          </a:p>
          <a:p>
            <a:pPr marL="914400" lvl="1" indent="-457200">
              <a:buFont typeface="+mj-lt"/>
              <a:buAutoNum type="alphaLcParenR"/>
            </a:pPr>
            <a:r>
              <a:rPr lang="zh-CN" altLang="en-US" dirty="0"/>
              <a:t>选择适当的椭圆曲线和基点</a:t>
            </a:r>
            <a:r>
              <a:rPr lang="en-US" altLang="zh-CN" dirty="0"/>
              <a:t>G</a:t>
            </a:r>
          </a:p>
          <a:p>
            <a:pPr marL="914400" lvl="1" indent="-457200">
              <a:buFont typeface="+mj-lt"/>
              <a:buAutoNum type="alphaLcParenR"/>
            </a:pPr>
            <a:r>
              <a:rPr lang="zh-CN" altLang="en-US" dirty="0"/>
              <a:t>每个用户选择私钥 </a:t>
            </a:r>
            <a:r>
              <a:rPr lang="en-US" altLang="zh-CN" dirty="0" err="1"/>
              <a:t>n</a:t>
            </a:r>
            <a:r>
              <a:rPr lang="en-US" altLang="zh-CN" baseline="-25000" dirty="0" err="1"/>
              <a:t>A</a:t>
            </a:r>
            <a:r>
              <a:rPr lang="en-US" altLang="zh-CN" dirty="0"/>
              <a:t>&lt;n </a:t>
            </a:r>
            <a:r>
              <a:rPr lang="zh-CN" altLang="en-US" dirty="0"/>
              <a:t>并计算公钥 </a:t>
            </a:r>
            <a:r>
              <a:rPr lang="en-US" altLang="zh-CN" dirty="0"/>
              <a:t>P</a:t>
            </a:r>
            <a:r>
              <a:rPr lang="en-US" altLang="zh-CN" baseline="-25000" dirty="0"/>
              <a:t>A</a:t>
            </a:r>
            <a:r>
              <a:rPr lang="en-US" altLang="zh-CN" dirty="0"/>
              <a:t>=</a:t>
            </a:r>
            <a:r>
              <a:rPr lang="en-US" altLang="zh-CN" dirty="0" err="1"/>
              <a:t>n</a:t>
            </a:r>
            <a:r>
              <a:rPr lang="en-US" altLang="zh-CN" baseline="-25000" dirty="0" err="1"/>
              <a:t>A</a:t>
            </a:r>
            <a:r>
              <a:rPr lang="en-US" altLang="zh-CN" dirty="0" err="1">
                <a:cs typeface="Arial" charset="0"/>
              </a:rPr>
              <a:t>G</a:t>
            </a:r>
            <a:endParaRPr lang="en-US" altLang="zh-CN" dirty="0">
              <a:cs typeface="Arial" charset="0"/>
            </a:endParaRPr>
          </a:p>
          <a:p>
            <a:pPr lvl="1"/>
            <a:endParaRPr lang="en-US" altLang="zh-CN" dirty="0">
              <a:cs typeface="Arial" charset="0"/>
            </a:endParaRPr>
          </a:p>
          <a:p>
            <a:pPr lvl="1"/>
            <a:r>
              <a:rPr lang="zh-CN" altLang="en-US" dirty="0">
                <a:cs typeface="Arial" charset="0"/>
              </a:rPr>
              <a:t>加密</a:t>
            </a:r>
            <a:r>
              <a:rPr lang="en-US" altLang="zh-CN" dirty="0"/>
              <a:t>P</a:t>
            </a:r>
            <a:r>
              <a:rPr lang="en-US" altLang="zh-CN" baseline="-25000" dirty="0"/>
              <a:t>m</a:t>
            </a:r>
            <a:r>
              <a:rPr lang="zh-CN" altLang="en-US" dirty="0">
                <a:cs typeface="Arial" charset="0"/>
              </a:rPr>
              <a:t>过程：</a:t>
            </a:r>
            <a:r>
              <a:rPr lang="en-US" altLang="zh-CN" dirty="0"/>
              <a:t>C</a:t>
            </a:r>
            <a:r>
              <a:rPr lang="en-US" altLang="zh-CN" baseline="-25000" dirty="0"/>
              <a:t>m</a:t>
            </a:r>
            <a:r>
              <a:rPr lang="en-US" altLang="zh-CN" dirty="0"/>
              <a:t>={</a:t>
            </a:r>
            <a:r>
              <a:rPr lang="en-US" altLang="zh-CN" dirty="0" err="1"/>
              <a:t>kG</a:t>
            </a:r>
            <a:r>
              <a:rPr lang="en-US" altLang="zh-CN" dirty="0"/>
              <a:t>, </a:t>
            </a:r>
            <a:r>
              <a:rPr lang="en-US" altLang="zh-CN" dirty="0" err="1"/>
              <a:t>P</a:t>
            </a:r>
            <a:r>
              <a:rPr lang="en-US" altLang="zh-CN" baseline="-25000" dirty="0" err="1"/>
              <a:t>m</a:t>
            </a:r>
            <a:r>
              <a:rPr lang="en-US" altLang="zh-CN" dirty="0" err="1"/>
              <a:t>+kP</a:t>
            </a:r>
            <a:r>
              <a:rPr lang="en-US" altLang="zh-CN" baseline="-25000" dirty="0" err="1"/>
              <a:t>B</a:t>
            </a:r>
            <a:r>
              <a:rPr lang="en-US" altLang="zh-CN" dirty="0"/>
              <a:t>}</a:t>
            </a:r>
            <a:r>
              <a:rPr lang="zh-CN" altLang="en-US" dirty="0"/>
              <a:t>，其中</a:t>
            </a:r>
            <a:r>
              <a:rPr lang="en-US" altLang="zh-CN" dirty="0"/>
              <a:t>k</a:t>
            </a:r>
            <a:r>
              <a:rPr lang="zh-CN" altLang="en-US" dirty="0"/>
              <a:t>为随机正整数</a:t>
            </a:r>
            <a:endParaRPr lang="en-US" altLang="zh-CN" dirty="0"/>
          </a:p>
          <a:p>
            <a:pPr lvl="1"/>
            <a:endParaRPr lang="en-US" altLang="zh-CN" dirty="0"/>
          </a:p>
          <a:p>
            <a:pPr lvl="1"/>
            <a:r>
              <a:rPr lang="zh-CN" altLang="en-US" dirty="0"/>
              <a:t>解密</a:t>
            </a:r>
            <a:r>
              <a:rPr lang="en-US" altLang="zh-CN" dirty="0"/>
              <a:t>C</a:t>
            </a:r>
            <a:r>
              <a:rPr lang="en-US" altLang="zh-CN" baseline="-25000" dirty="0"/>
              <a:t>m</a:t>
            </a:r>
            <a:r>
              <a:rPr lang="zh-CN" altLang="en-US" dirty="0"/>
              <a:t>过程：</a:t>
            </a:r>
            <a:r>
              <a:rPr lang="en-US" altLang="zh-CN" dirty="0"/>
              <a:t>P</a:t>
            </a:r>
            <a:r>
              <a:rPr lang="en-US" altLang="zh-CN" baseline="-25000" dirty="0"/>
              <a:t>m</a:t>
            </a:r>
            <a:r>
              <a:rPr lang="en-AU" altLang="zh-CN" dirty="0"/>
              <a:t>+k</a:t>
            </a:r>
            <a:r>
              <a:rPr lang="en-US" altLang="zh-CN" dirty="0"/>
              <a:t>P</a:t>
            </a:r>
            <a:r>
              <a:rPr lang="en-US" altLang="zh-CN" baseline="-25000" dirty="0"/>
              <a:t>B</a:t>
            </a:r>
            <a:r>
              <a:rPr lang="en-AU" altLang="zh-CN" dirty="0"/>
              <a:t>–</a:t>
            </a:r>
            <a:r>
              <a:rPr lang="en-US" altLang="zh-CN" dirty="0" err="1"/>
              <a:t>n</a:t>
            </a:r>
            <a:r>
              <a:rPr lang="en-US" altLang="zh-CN" baseline="-25000" dirty="0" err="1"/>
              <a:t>B</a:t>
            </a:r>
            <a:r>
              <a:rPr lang="en-AU" altLang="zh-CN" dirty="0"/>
              <a:t>(</a:t>
            </a:r>
            <a:r>
              <a:rPr lang="en-AU" altLang="zh-CN" dirty="0" err="1"/>
              <a:t>kG</a:t>
            </a:r>
            <a:r>
              <a:rPr lang="en-AU" altLang="zh-CN" dirty="0"/>
              <a:t>) = </a:t>
            </a:r>
            <a:r>
              <a:rPr lang="en-US" altLang="zh-CN" dirty="0"/>
              <a:t>P</a:t>
            </a:r>
            <a:r>
              <a:rPr lang="en-US" altLang="zh-CN" baseline="-25000" dirty="0"/>
              <a:t>m</a:t>
            </a:r>
            <a:r>
              <a:rPr lang="en-AU" altLang="zh-CN" dirty="0"/>
              <a:t>+k(</a:t>
            </a:r>
            <a:r>
              <a:rPr lang="en-US" altLang="zh-CN" dirty="0" err="1"/>
              <a:t>n</a:t>
            </a:r>
            <a:r>
              <a:rPr lang="en-US" altLang="zh-CN" baseline="-25000" dirty="0" err="1"/>
              <a:t>B</a:t>
            </a:r>
            <a:r>
              <a:rPr lang="en-AU" altLang="zh-CN" dirty="0"/>
              <a:t>G)–</a:t>
            </a:r>
            <a:r>
              <a:rPr lang="en-US" altLang="zh-CN" dirty="0" err="1"/>
              <a:t>n</a:t>
            </a:r>
            <a:r>
              <a:rPr lang="en-US" altLang="zh-CN" baseline="-25000" dirty="0" err="1"/>
              <a:t>B</a:t>
            </a:r>
            <a:r>
              <a:rPr lang="en-AU" altLang="zh-CN" dirty="0"/>
              <a:t>(</a:t>
            </a:r>
            <a:r>
              <a:rPr lang="en-AU" altLang="zh-CN" dirty="0" err="1"/>
              <a:t>kG</a:t>
            </a:r>
            <a:r>
              <a:rPr lang="en-AU" altLang="zh-CN" dirty="0"/>
              <a:t>) = </a:t>
            </a:r>
            <a:r>
              <a:rPr lang="en-US" altLang="zh-CN" dirty="0"/>
              <a:t>P</a:t>
            </a:r>
            <a:r>
              <a:rPr lang="en-US" altLang="zh-CN" baseline="-25000" dirty="0"/>
              <a:t>m</a:t>
            </a:r>
            <a:endParaRPr lang="zh-CN" altLang="en-US" dirty="0"/>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8622CD1C-987C-4550-8FDB-C017F37AD468}"/>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椭圆曲线密码</a:t>
            </a:r>
            <a:r>
              <a:rPr lang="en-US" altLang="zh-CN" dirty="0">
                <a:latin typeface="微软雅黑" pitchFamily="34" charset="-122"/>
                <a:ea typeface="微软雅黑" pitchFamily="34" charset="-122"/>
              </a:rPr>
              <a:t>ECC</a:t>
            </a:r>
            <a:endParaRPr lang="zh-CN" altLang="en-US" dirty="0"/>
          </a:p>
        </p:txBody>
      </p:sp>
      <p:sp>
        <p:nvSpPr>
          <p:cNvPr id="3" name="内容占位符 2"/>
          <p:cNvSpPr>
            <a:spLocks noGrp="1"/>
          </p:cNvSpPr>
          <p:nvPr>
            <p:ph idx="1"/>
          </p:nvPr>
        </p:nvSpPr>
        <p:spPr/>
        <p:txBody>
          <a:bodyPr/>
          <a:lstStyle/>
          <a:p>
            <a:r>
              <a:rPr lang="zh-CN" altLang="en-US" sz="2400" dirty="0"/>
              <a:t>例</a:t>
            </a:r>
            <a:r>
              <a:rPr lang="en-US" altLang="zh-CN" sz="2400" dirty="0"/>
              <a:t>:</a:t>
            </a:r>
          </a:p>
          <a:p>
            <a:pPr lvl="1"/>
            <a:endParaRPr lang="en-US" altLang="zh-CN" sz="2000" dirty="0"/>
          </a:p>
          <a:p>
            <a:pPr lvl="1"/>
            <a:r>
              <a:rPr lang="en-US" altLang="zh-CN" sz="2000" dirty="0"/>
              <a:t>P=751</a:t>
            </a:r>
            <a:r>
              <a:rPr lang="zh-CN" altLang="en-US" sz="2000" dirty="0"/>
              <a:t>，</a:t>
            </a:r>
            <a:r>
              <a:rPr lang="en-US" altLang="zh-CN" sz="2000" dirty="0" err="1"/>
              <a:t>E</a:t>
            </a:r>
            <a:r>
              <a:rPr lang="en-US" altLang="zh-CN" sz="2000" baseline="-25000" dirty="0" err="1"/>
              <a:t>p</a:t>
            </a:r>
            <a:r>
              <a:rPr lang="en-US" altLang="zh-CN" sz="2000" dirty="0"/>
              <a:t>(-1,188)</a:t>
            </a:r>
            <a:r>
              <a:rPr lang="zh-CN" altLang="en-US" sz="2000" dirty="0"/>
              <a:t>，即</a:t>
            </a:r>
            <a:r>
              <a:rPr lang="en-US" altLang="zh-CN" sz="2000" dirty="0"/>
              <a:t>y</a:t>
            </a:r>
            <a:r>
              <a:rPr lang="en-US" altLang="zh-CN" sz="2000" baseline="30000" dirty="0"/>
              <a:t>2</a:t>
            </a:r>
            <a:r>
              <a:rPr lang="en-US" altLang="zh-CN" sz="2000" dirty="0"/>
              <a:t>=x</a:t>
            </a:r>
            <a:r>
              <a:rPr lang="en-US" altLang="zh-CN" sz="2000" baseline="30000" dirty="0"/>
              <a:t>3</a:t>
            </a:r>
            <a:r>
              <a:rPr lang="en-US" altLang="zh-CN" sz="2000" dirty="0"/>
              <a:t>-x+188,</a:t>
            </a:r>
            <a:r>
              <a:rPr lang="zh-CN" altLang="en-US" sz="2000" dirty="0"/>
              <a:t>，取</a:t>
            </a:r>
            <a:r>
              <a:rPr lang="en-US" altLang="zh-CN" sz="2000" dirty="0"/>
              <a:t>G=(0,376)</a:t>
            </a:r>
          </a:p>
          <a:p>
            <a:pPr lvl="1"/>
            <a:r>
              <a:rPr lang="en-US" altLang="zh-CN" sz="2000" dirty="0"/>
              <a:t>A</a:t>
            </a:r>
            <a:r>
              <a:rPr lang="zh-CN" altLang="en-US" sz="2000" dirty="0"/>
              <a:t>发送给</a:t>
            </a:r>
            <a:r>
              <a:rPr lang="en-US" altLang="zh-CN" sz="2000" dirty="0"/>
              <a:t>B</a:t>
            </a:r>
            <a:r>
              <a:rPr lang="zh-CN" altLang="en-US" sz="2000" dirty="0"/>
              <a:t>的消息编码为点</a:t>
            </a:r>
            <a:r>
              <a:rPr lang="en-US" altLang="zh-CN" sz="2000" dirty="0"/>
              <a:t>P</a:t>
            </a:r>
            <a:r>
              <a:rPr lang="en-US" altLang="zh-CN" sz="2000" baseline="-25000" dirty="0"/>
              <a:t>m</a:t>
            </a:r>
            <a:r>
              <a:rPr lang="en-US" altLang="zh-CN" sz="2000" dirty="0"/>
              <a:t>=(562,201)</a:t>
            </a:r>
          </a:p>
          <a:p>
            <a:pPr lvl="1"/>
            <a:r>
              <a:rPr lang="en-US" altLang="zh-CN" sz="2000" dirty="0"/>
              <a:t>A</a:t>
            </a:r>
            <a:r>
              <a:rPr lang="zh-CN" altLang="en-US" sz="2000" dirty="0"/>
              <a:t>随机选择</a:t>
            </a:r>
            <a:r>
              <a:rPr lang="en-US" altLang="zh-CN" sz="2000" dirty="0"/>
              <a:t> k=386</a:t>
            </a:r>
            <a:r>
              <a:rPr lang="zh-CN" altLang="en-US" sz="2000" dirty="0"/>
              <a:t>，</a:t>
            </a:r>
            <a:r>
              <a:rPr lang="en-US" altLang="zh-CN" sz="2000" dirty="0"/>
              <a:t>B</a:t>
            </a:r>
            <a:r>
              <a:rPr lang="zh-CN" altLang="en-US" sz="2000" dirty="0"/>
              <a:t>的公钥为</a:t>
            </a:r>
            <a:r>
              <a:rPr lang="en-US" altLang="zh-CN" sz="2000" dirty="0"/>
              <a:t>P</a:t>
            </a:r>
            <a:r>
              <a:rPr lang="en-US" altLang="zh-CN" sz="2000" baseline="-25000" dirty="0"/>
              <a:t>B</a:t>
            </a:r>
            <a:r>
              <a:rPr lang="en-US" altLang="zh-CN" sz="2000" dirty="0"/>
              <a:t>=(201,5)</a:t>
            </a:r>
          </a:p>
          <a:p>
            <a:pPr lvl="1"/>
            <a:r>
              <a:rPr lang="zh-CN" altLang="en-US" sz="2000" dirty="0"/>
              <a:t>计算：</a:t>
            </a:r>
            <a:endParaRPr lang="en-US" altLang="zh-CN" sz="2000" dirty="0"/>
          </a:p>
          <a:p>
            <a:pPr lvl="2"/>
            <a:r>
              <a:rPr lang="en-US" altLang="zh-CN" dirty="0" err="1"/>
              <a:t>kG</a:t>
            </a:r>
            <a:r>
              <a:rPr lang="en-US" altLang="zh-CN" dirty="0"/>
              <a:t>=386(0,376)=(676,558) </a:t>
            </a:r>
          </a:p>
          <a:p>
            <a:pPr lvl="2"/>
            <a:r>
              <a:rPr lang="en-US" altLang="zh-CN" dirty="0"/>
              <a:t>P</a:t>
            </a:r>
            <a:r>
              <a:rPr lang="en-US" altLang="zh-CN" baseline="-25000" dirty="0"/>
              <a:t>m</a:t>
            </a:r>
            <a:r>
              <a:rPr lang="en-US" altLang="zh-CN" dirty="0"/>
              <a:t> + </a:t>
            </a:r>
            <a:r>
              <a:rPr lang="en-US" altLang="zh-CN" dirty="0" err="1"/>
              <a:t>kP</a:t>
            </a:r>
            <a:r>
              <a:rPr lang="en-US" altLang="zh-CN" baseline="-25000" dirty="0" err="1"/>
              <a:t>b</a:t>
            </a:r>
            <a:r>
              <a:rPr lang="en-US" altLang="zh-CN" dirty="0"/>
              <a:t> = (562,201) + 386(201,5)=(385,328)</a:t>
            </a:r>
          </a:p>
          <a:p>
            <a:pPr lvl="1"/>
            <a:r>
              <a:rPr lang="zh-CN" altLang="en-US" sz="2000" dirty="0"/>
              <a:t>因此，密文为</a:t>
            </a:r>
            <a:r>
              <a:rPr lang="en-US" altLang="zh-CN" sz="2000" dirty="0"/>
              <a:t>C</a:t>
            </a:r>
            <a:r>
              <a:rPr lang="en-US" altLang="zh-CN" sz="2000" baseline="-25000" dirty="0"/>
              <a:t>m</a:t>
            </a:r>
            <a:r>
              <a:rPr lang="en-US" altLang="zh-CN" sz="2000" dirty="0"/>
              <a:t>={</a:t>
            </a:r>
            <a:r>
              <a:rPr lang="en-US" altLang="zh-CN" sz="2000" dirty="0" err="1"/>
              <a:t>kG</a:t>
            </a:r>
            <a:r>
              <a:rPr lang="en-US" altLang="zh-CN" sz="2000" dirty="0"/>
              <a:t>, </a:t>
            </a:r>
            <a:r>
              <a:rPr lang="en-US" altLang="zh-CN" sz="2000" dirty="0" err="1"/>
              <a:t>P</a:t>
            </a:r>
            <a:r>
              <a:rPr lang="en-US" altLang="zh-CN" sz="2000" baseline="-25000" dirty="0" err="1"/>
              <a:t>m</a:t>
            </a:r>
            <a:r>
              <a:rPr lang="en-US" altLang="zh-CN" sz="2000" dirty="0" err="1"/>
              <a:t>+kP</a:t>
            </a:r>
            <a:r>
              <a:rPr lang="en-US" altLang="zh-CN" sz="2000" baseline="-25000" dirty="0" err="1"/>
              <a:t>B</a:t>
            </a:r>
            <a:r>
              <a:rPr lang="en-US" altLang="zh-CN" sz="2000" dirty="0"/>
              <a:t>}={(676,558),(385,328)}</a:t>
            </a: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1F825A04-741C-4167-95BC-5186CC2D16B6}"/>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椭圆曲线密码</a:t>
            </a:r>
            <a:r>
              <a:rPr lang="en-US" altLang="zh-CN" dirty="0">
                <a:latin typeface="微软雅黑" pitchFamily="34" charset="-122"/>
                <a:ea typeface="微软雅黑" pitchFamily="34" charset="-122"/>
              </a:rPr>
              <a:t>ECC    </a:t>
            </a:r>
            <a:endParaRPr lang="zh-CN" altLang="en-US" dirty="0"/>
          </a:p>
        </p:txBody>
      </p:sp>
      <p:sp>
        <p:nvSpPr>
          <p:cNvPr id="3" name="内容占位符 2"/>
          <p:cNvSpPr>
            <a:spLocks noGrp="1"/>
          </p:cNvSpPr>
          <p:nvPr>
            <p:ph idx="1"/>
          </p:nvPr>
        </p:nvSpPr>
        <p:spPr/>
        <p:txBody>
          <a:bodyPr/>
          <a:lstStyle/>
          <a:p>
            <a:pPr>
              <a:lnSpc>
                <a:spcPct val="90000"/>
              </a:lnSpc>
            </a:pPr>
            <a:r>
              <a:rPr lang="zh-CN" altLang="en-US" dirty="0"/>
              <a:t>建立在椭圆曲线对数难题上</a:t>
            </a:r>
            <a:endParaRPr lang="en-US" altLang="zh-CN" dirty="0"/>
          </a:p>
          <a:p>
            <a:pPr lvl="1">
              <a:lnSpc>
                <a:spcPct val="90000"/>
              </a:lnSpc>
            </a:pPr>
            <a:r>
              <a:rPr lang="zh-CN" altLang="en-US" dirty="0"/>
              <a:t>“</a:t>
            </a:r>
            <a:r>
              <a:rPr lang="en-US" altLang="zh-CN" dirty="0"/>
              <a:t>Pollard rho</a:t>
            </a:r>
            <a:r>
              <a:rPr lang="zh-CN" altLang="en-US" dirty="0"/>
              <a:t>方法”是目前最快的方法</a:t>
            </a:r>
            <a:endParaRPr lang="en-US" altLang="zh-CN" dirty="0"/>
          </a:p>
          <a:p>
            <a:pPr lvl="1">
              <a:lnSpc>
                <a:spcPct val="90000"/>
              </a:lnSpc>
            </a:pPr>
            <a:endParaRPr lang="en-US" altLang="zh-CN" dirty="0"/>
          </a:p>
          <a:p>
            <a:pPr>
              <a:lnSpc>
                <a:spcPct val="90000"/>
              </a:lnSpc>
            </a:pPr>
            <a:r>
              <a:rPr lang="zh-CN" altLang="en-US" dirty="0"/>
              <a:t>同等密码强度下，所需密钥量和计算量都小于</a:t>
            </a:r>
            <a:r>
              <a:rPr lang="en-US" altLang="zh-CN" dirty="0"/>
              <a:t>RSA</a:t>
            </a:r>
            <a:r>
              <a:rPr lang="zh-CN" altLang="en-US" dirty="0"/>
              <a:t>算法</a:t>
            </a:r>
            <a:endParaRPr lang="en-US" altLang="zh-CN" dirty="0"/>
          </a:p>
          <a:p>
            <a:pPr lvl="1">
              <a:lnSpc>
                <a:spcPct val="90000"/>
              </a:lnSpc>
            </a:pPr>
            <a:r>
              <a:rPr lang="zh-CN" altLang="en-US" dirty="0"/>
              <a:t>同等密钥长度下，计算量与</a:t>
            </a:r>
            <a:r>
              <a:rPr lang="en-US" altLang="zh-CN" dirty="0"/>
              <a:t>RSA</a:t>
            </a:r>
            <a:r>
              <a:rPr lang="zh-CN" altLang="en-US" dirty="0"/>
              <a:t>相当</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D58DB986-E460-4643-B223-65DCA108B074}"/>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30000"/>
              </a:lnSpc>
            </a:pPr>
            <a:r>
              <a:rPr kumimoji="1" lang="zh-CN" altLang="en-US" dirty="0"/>
              <a:t>网络安全基本原则</a:t>
            </a:r>
            <a:endParaRPr kumimoji="1"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日期占位符 9">
            <a:extLst>
              <a:ext uri="{FF2B5EF4-FFF2-40B4-BE49-F238E27FC236}">
                <a16:creationId xmlns:a16="http://schemas.microsoft.com/office/drawing/2014/main" id="{BE8FACEC-799E-DE40-96E7-A30323ECFA92}"/>
              </a:ext>
            </a:extLst>
          </p:cNvPr>
          <p:cNvSpPr>
            <a:spLocks noGrp="1"/>
          </p:cNvSpPr>
          <p:nvPr>
            <p:ph type="dt" sz="half" idx="10"/>
          </p:nvPr>
        </p:nvSpPr>
        <p:spPr>
          <a:xfrm>
            <a:off x="197335" y="6489303"/>
            <a:ext cx="2743200" cy="365125"/>
          </a:xfrm>
        </p:spPr>
        <p:txBody>
          <a:bodyPr/>
          <a:lstStyle/>
          <a:p>
            <a:r>
              <a:rPr kumimoji="1" lang="en-US" altLang="zh-CN" dirty="0"/>
              <a:t>8.1.2 </a:t>
            </a:r>
            <a:r>
              <a:rPr kumimoji="1" lang="zh-CN" altLang="en-US" dirty="0"/>
              <a:t>网络安全基本原则</a:t>
            </a:r>
          </a:p>
        </p:txBody>
      </p:sp>
      <p:sp>
        <p:nvSpPr>
          <p:cNvPr id="6" name="页脚占位符 8">
            <a:extLst>
              <a:ext uri="{FF2B5EF4-FFF2-40B4-BE49-F238E27FC236}">
                <a16:creationId xmlns:a16="http://schemas.microsoft.com/office/drawing/2014/main" id="{B1322AA4-34BD-6C43-AAA2-D1025DF82B7B}"/>
              </a:ext>
            </a:extLst>
          </p:cNvPr>
          <p:cNvSpPr>
            <a:spLocks noGrp="1"/>
          </p:cNvSpPr>
          <p:nvPr>
            <p:ph type="ftr" sz="quarter" idx="11"/>
          </p:nvPr>
        </p:nvSpPr>
        <p:spPr>
          <a:xfrm>
            <a:off x="4038600" y="6489303"/>
            <a:ext cx="4934712" cy="365125"/>
          </a:xfrm>
        </p:spPr>
        <p:txBody>
          <a:bodyPr/>
          <a:lstStyle/>
          <a:p>
            <a:pPr lvl="0"/>
            <a:r>
              <a:rPr kumimoji="1" lang="zh-CN" altLang="en-US" dirty="0"/>
              <a:t>引自：</a:t>
            </a:r>
            <a:r>
              <a:rPr kumimoji="1" lang="en-US" altLang="zh-CN" dirty="0"/>
              <a:t>https://www.pianshen.com/article/43801204678/</a:t>
            </a:r>
          </a:p>
        </p:txBody>
      </p:sp>
      <p:grpSp>
        <p:nvGrpSpPr>
          <p:cNvPr id="66" name="组合 65"/>
          <p:cNvGrpSpPr/>
          <p:nvPr/>
        </p:nvGrpSpPr>
        <p:grpSpPr>
          <a:xfrm>
            <a:off x="3543679" y="1849217"/>
            <a:ext cx="4819079" cy="3677857"/>
            <a:chOff x="3543679" y="1849217"/>
            <a:chExt cx="4819079" cy="3677857"/>
          </a:xfrm>
        </p:grpSpPr>
        <p:sp>
          <p:nvSpPr>
            <p:cNvPr id="20" name="Freeform 9"/>
            <p:cNvSpPr>
              <a:spLocks noEditPoints="1"/>
            </p:cNvSpPr>
            <p:nvPr/>
          </p:nvSpPr>
          <p:spPr bwMode="auto">
            <a:xfrm>
              <a:off x="5650799" y="1849217"/>
              <a:ext cx="374650" cy="481013"/>
            </a:xfrm>
            <a:custGeom>
              <a:avLst/>
              <a:gdLst>
                <a:gd name="T0" fmla="*/ 0 w 236"/>
                <a:gd name="T1" fmla="*/ 0 h 303"/>
                <a:gd name="T2" fmla="*/ 0 w 236"/>
                <a:gd name="T3" fmla="*/ 303 h 303"/>
                <a:gd name="T4" fmla="*/ 236 w 236"/>
                <a:gd name="T5" fmla="*/ 303 h 303"/>
                <a:gd name="T6" fmla="*/ 236 w 236"/>
                <a:gd name="T7" fmla="*/ 0 h 303"/>
                <a:gd name="T8" fmla="*/ 0 w 236"/>
                <a:gd name="T9" fmla="*/ 0 h 303"/>
                <a:gd name="T10" fmla="*/ 85 w 236"/>
                <a:gd name="T11" fmla="*/ 258 h 303"/>
                <a:gd name="T12" fmla="*/ 36 w 236"/>
                <a:gd name="T13" fmla="*/ 258 h 303"/>
                <a:gd name="T14" fmla="*/ 36 w 236"/>
                <a:gd name="T15" fmla="*/ 205 h 303"/>
                <a:gd name="T16" fmla="*/ 85 w 236"/>
                <a:gd name="T17" fmla="*/ 205 h 303"/>
                <a:gd name="T18" fmla="*/ 85 w 236"/>
                <a:gd name="T19" fmla="*/ 258 h 303"/>
                <a:gd name="T20" fmla="*/ 85 w 236"/>
                <a:gd name="T21" fmla="*/ 183 h 303"/>
                <a:gd name="T22" fmla="*/ 36 w 236"/>
                <a:gd name="T23" fmla="*/ 183 h 303"/>
                <a:gd name="T24" fmla="*/ 36 w 236"/>
                <a:gd name="T25" fmla="*/ 129 h 303"/>
                <a:gd name="T26" fmla="*/ 85 w 236"/>
                <a:gd name="T27" fmla="*/ 129 h 303"/>
                <a:gd name="T28" fmla="*/ 85 w 236"/>
                <a:gd name="T29" fmla="*/ 183 h 303"/>
                <a:gd name="T30" fmla="*/ 209 w 236"/>
                <a:gd name="T31" fmla="*/ 232 h 303"/>
                <a:gd name="T32" fmla="*/ 107 w 236"/>
                <a:gd name="T33" fmla="*/ 232 h 303"/>
                <a:gd name="T34" fmla="*/ 107 w 236"/>
                <a:gd name="T35" fmla="*/ 129 h 303"/>
                <a:gd name="T36" fmla="*/ 209 w 236"/>
                <a:gd name="T37" fmla="*/ 129 h 303"/>
                <a:gd name="T38" fmla="*/ 209 w 236"/>
                <a:gd name="T39" fmla="*/ 232 h 303"/>
                <a:gd name="T40" fmla="*/ 209 w 236"/>
                <a:gd name="T41" fmla="*/ 98 h 303"/>
                <a:gd name="T42" fmla="*/ 31 w 236"/>
                <a:gd name="T43" fmla="*/ 98 h 303"/>
                <a:gd name="T44" fmla="*/ 31 w 236"/>
                <a:gd name="T45" fmla="*/ 36 h 303"/>
                <a:gd name="T46" fmla="*/ 209 w 236"/>
                <a:gd name="T47" fmla="*/ 36 h 303"/>
                <a:gd name="T48" fmla="*/ 209 w 236"/>
                <a:gd name="T49" fmla="*/ 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303">
                  <a:moveTo>
                    <a:pt x="0" y="0"/>
                  </a:moveTo>
                  <a:lnTo>
                    <a:pt x="0" y="303"/>
                  </a:lnTo>
                  <a:lnTo>
                    <a:pt x="236" y="303"/>
                  </a:lnTo>
                  <a:lnTo>
                    <a:pt x="236" y="0"/>
                  </a:lnTo>
                  <a:lnTo>
                    <a:pt x="0" y="0"/>
                  </a:lnTo>
                  <a:close/>
                  <a:moveTo>
                    <a:pt x="85" y="258"/>
                  </a:moveTo>
                  <a:lnTo>
                    <a:pt x="36" y="258"/>
                  </a:lnTo>
                  <a:lnTo>
                    <a:pt x="36" y="205"/>
                  </a:lnTo>
                  <a:lnTo>
                    <a:pt x="85" y="205"/>
                  </a:lnTo>
                  <a:lnTo>
                    <a:pt x="85" y="258"/>
                  </a:lnTo>
                  <a:close/>
                  <a:moveTo>
                    <a:pt x="85" y="183"/>
                  </a:moveTo>
                  <a:lnTo>
                    <a:pt x="36" y="183"/>
                  </a:lnTo>
                  <a:lnTo>
                    <a:pt x="36" y="129"/>
                  </a:lnTo>
                  <a:lnTo>
                    <a:pt x="85" y="129"/>
                  </a:lnTo>
                  <a:lnTo>
                    <a:pt x="85" y="183"/>
                  </a:lnTo>
                  <a:close/>
                  <a:moveTo>
                    <a:pt x="209" y="232"/>
                  </a:moveTo>
                  <a:lnTo>
                    <a:pt x="107" y="232"/>
                  </a:lnTo>
                  <a:lnTo>
                    <a:pt x="107" y="129"/>
                  </a:lnTo>
                  <a:lnTo>
                    <a:pt x="209" y="129"/>
                  </a:lnTo>
                  <a:lnTo>
                    <a:pt x="209" y="232"/>
                  </a:lnTo>
                  <a:close/>
                  <a:moveTo>
                    <a:pt x="209" y="98"/>
                  </a:moveTo>
                  <a:lnTo>
                    <a:pt x="31" y="98"/>
                  </a:lnTo>
                  <a:lnTo>
                    <a:pt x="31" y="36"/>
                  </a:lnTo>
                  <a:lnTo>
                    <a:pt x="209" y="36"/>
                  </a:lnTo>
                  <a:lnTo>
                    <a:pt x="209" y="98"/>
                  </a:ln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4" name="组合 53"/>
            <p:cNvGrpSpPr/>
            <p:nvPr/>
          </p:nvGrpSpPr>
          <p:grpSpPr>
            <a:xfrm>
              <a:off x="7101203" y="4890550"/>
              <a:ext cx="565150" cy="550863"/>
              <a:chOff x="7113395" y="2183926"/>
              <a:chExt cx="565150" cy="550863"/>
            </a:xfrm>
          </p:grpSpPr>
          <p:sp>
            <p:nvSpPr>
              <p:cNvPr id="21" name="Freeform 10"/>
              <p:cNvSpPr/>
              <p:nvPr/>
            </p:nvSpPr>
            <p:spPr bwMode="auto">
              <a:xfrm>
                <a:off x="7402320" y="2593501"/>
                <a:ext cx="92075" cy="127000"/>
              </a:xfrm>
              <a:custGeom>
                <a:avLst/>
                <a:gdLst>
                  <a:gd name="T0" fmla="*/ 0 w 13"/>
                  <a:gd name="T1" fmla="*/ 0 h 18"/>
                  <a:gd name="T2" fmla="*/ 0 w 13"/>
                  <a:gd name="T3" fmla="*/ 18 h 18"/>
                  <a:gd name="T4" fmla="*/ 13 w 13"/>
                  <a:gd name="T5" fmla="*/ 3 h 18"/>
                  <a:gd name="T6" fmla="*/ 0 w 13"/>
                  <a:gd name="T7" fmla="*/ 0 h 18"/>
                </a:gdLst>
                <a:ahLst/>
                <a:cxnLst>
                  <a:cxn ang="0">
                    <a:pos x="T0" y="T1"/>
                  </a:cxn>
                  <a:cxn ang="0">
                    <a:pos x="T2" y="T3"/>
                  </a:cxn>
                  <a:cxn ang="0">
                    <a:pos x="T4" y="T5"/>
                  </a:cxn>
                  <a:cxn ang="0">
                    <a:pos x="T6" y="T7"/>
                  </a:cxn>
                </a:cxnLst>
                <a:rect l="0" t="0" r="r" b="b"/>
                <a:pathLst>
                  <a:path w="13" h="18">
                    <a:moveTo>
                      <a:pt x="0" y="0"/>
                    </a:moveTo>
                    <a:cubicBezTo>
                      <a:pt x="0" y="18"/>
                      <a:pt x="0" y="18"/>
                      <a:pt x="0" y="18"/>
                    </a:cubicBezTo>
                    <a:cubicBezTo>
                      <a:pt x="5" y="17"/>
                      <a:pt x="10" y="11"/>
                      <a:pt x="13" y="3"/>
                    </a:cubicBezTo>
                    <a:cubicBezTo>
                      <a:pt x="9" y="1"/>
                      <a:pt x="5" y="0"/>
                      <a:pt x="0" y="0"/>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11"/>
              <p:cNvSpPr/>
              <p:nvPr/>
            </p:nvSpPr>
            <p:spPr bwMode="auto">
              <a:xfrm>
                <a:off x="7402320" y="2466501"/>
                <a:ext cx="112713" cy="119063"/>
              </a:xfrm>
              <a:custGeom>
                <a:avLst/>
                <a:gdLst>
                  <a:gd name="T0" fmla="*/ 16 w 16"/>
                  <a:gd name="T1" fmla="*/ 0 h 17"/>
                  <a:gd name="T2" fmla="*/ 0 w 16"/>
                  <a:gd name="T3" fmla="*/ 0 h 17"/>
                  <a:gd name="T4" fmla="*/ 0 w 16"/>
                  <a:gd name="T5" fmla="*/ 14 h 17"/>
                  <a:gd name="T6" fmla="*/ 14 w 16"/>
                  <a:gd name="T7" fmla="*/ 17 h 17"/>
                  <a:gd name="T8" fmla="*/ 16 w 16"/>
                  <a:gd name="T9" fmla="*/ 0 h 17"/>
                </a:gdLst>
                <a:ahLst/>
                <a:cxnLst>
                  <a:cxn ang="0">
                    <a:pos x="T0" y="T1"/>
                  </a:cxn>
                  <a:cxn ang="0">
                    <a:pos x="T2" y="T3"/>
                  </a:cxn>
                  <a:cxn ang="0">
                    <a:pos x="T4" y="T5"/>
                  </a:cxn>
                  <a:cxn ang="0">
                    <a:pos x="T6" y="T7"/>
                  </a:cxn>
                  <a:cxn ang="0">
                    <a:pos x="T8" y="T9"/>
                  </a:cxn>
                </a:cxnLst>
                <a:rect l="0" t="0" r="r" b="b"/>
                <a:pathLst>
                  <a:path w="16" h="17">
                    <a:moveTo>
                      <a:pt x="16" y="0"/>
                    </a:moveTo>
                    <a:cubicBezTo>
                      <a:pt x="0" y="0"/>
                      <a:pt x="0" y="0"/>
                      <a:pt x="0" y="0"/>
                    </a:cubicBezTo>
                    <a:cubicBezTo>
                      <a:pt x="0" y="14"/>
                      <a:pt x="0" y="14"/>
                      <a:pt x="0" y="14"/>
                    </a:cubicBezTo>
                    <a:cubicBezTo>
                      <a:pt x="5" y="14"/>
                      <a:pt x="10" y="15"/>
                      <a:pt x="14" y="17"/>
                    </a:cubicBezTo>
                    <a:cubicBezTo>
                      <a:pt x="15" y="12"/>
                      <a:pt x="16" y="6"/>
                      <a:pt x="16" y="0"/>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12"/>
              <p:cNvSpPr/>
              <p:nvPr/>
            </p:nvSpPr>
            <p:spPr bwMode="auto">
              <a:xfrm>
                <a:off x="7402320" y="2317276"/>
                <a:ext cx="112713" cy="120650"/>
              </a:xfrm>
              <a:custGeom>
                <a:avLst/>
                <a:gdLst>
                  <a:gd name="T0" fmla="*/ 0 w 16"/>
                  <a:gd name="T1" fmla="*/ 3 h 17"/>
                  <a:gd name="T2" fmla="*/ 0 w 16"/>
                  <a:gd name="T3" fmla="*/ 17 h 17"/>
                  <a:gd name="T4" fmla="*/ 16 w 16"/>
                  <a:gd name="T5" fmla="*/ 17 h 17"/>
                  <a:gd name="T6" fmla="*/ 14 w 16"/>
                  <a:gd name="T7" fmla="*/ 0 h 17"/>
                  <a:gd name="T8" fmla="*/ 0 w 16"/>
                  <a:gd name="T9" fmla="*/ 3 h 17"/>
                </a:gdLst>
                <a:ahLst/>
                <a:cxnLst>
                  <a:cxn ang="0">
                    <a:pos x="T0" y="T1"/>
                  </a:cxn>
                  <a:cxn ang="0">
                    <a:pos x="T2" y="T3"/>
                  </a:cxn>
                  <a:cxn ang="0">
                    <a:pos x="T4" y="T5"/>
                  </a:cxn>
                  <a:cxn ang="0">
                    <a:pos x="T6" y="T7"/>
                  </a:cxn>
                  <a:cxn ang="0">
                    <a:pos x="T8" y="T9"/>
                  </a:cxn>
                </a:cxnLst>
                <a:rect l="0" t="0" r="r" b="b"/>
                <a:pathLst>
                  <a:path w="16" h="17">
                    <a:moveTo>
                      <a:pt x="0" y="3"/>
                    </a:moveTo>
                    <a:cubicBezTo>
                      <a:pt x="0" y="17"/>
                      <a:pt x="0" y="17"/>
                      <a:pt x="0" y="17"/>
                    </a:cubicBezTo>
                    <a:cubicBezTo>
                      <a:pt x="16" y="17"/>
                      <a:pt x="16" y="17"/>
                      <a:pt x="16" y="17"/>
                    </a:cubicBezTo>
                    <a:cubicBezTo>
                      <a:pt x="16" y="11"/>
                      <a:pt x="15" y="5"/>
                      <a:pt x="14" y="0"/>
                    </a:cubicBezTo>
                    <a:cubicBezTo>
                      <a:pt x="9" y="2"/>
                      <a:pt x="5" y="3"/>
                      <a:pt x="0" y="3"/>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13"/>
              <p:cNvSpPr/>
              <p:nvPr/>
            </p:nvSpPr>
            <p:spPr bwMode="auto">
              <a:xfrm>
                <a:off x="7283257" y="2593501"/>
                <a:ext cx="98425" cy="133350"/>
              </a:xfrm>
              <a:custGeom>
                <a:avLst/>
                <a:gdLst>
                  <a:gd name="T0" fmla="*/ 14 w 14"/>
                  <a:gd name="T1" fmla="*/ 19 h 19"/>
                  <a:gd name="T2" fmla="*/ 14 w 14"/>
                  <a:gd name="T3" fmla="*/ 0 h 19"/>
                  <a:gd name="T4" fmla="*/ 0 w 14"/>
                  <a:gd name="T5" fmla="*/ 3 h 19"/>
                  <a:gd name="T6" fmla="*/ 14 w 14"/>
                  <a:gd name="T7" fmla="*/ 19 h 19"/>
                </a:gdLst>
                <a:ahLst/>
                <a:cxnLst>
                  <a:cxn ang="0">
                    <a:pos x="T0" y="T1"/>
                  </a:cxn>
                  <a:cxn ang="0">
                    <a:pos x="T2" y="T3"/>
                  </a:cxn>
                  <a:cxn ang="0">
                    <a:pos x="T4" y="T5"/>
                  </a:cxn>
                  <a:cxn ang="0">
                    <a:pos x="T6" y="T7"/>
                  </a:cxn>
                </a:cxnLst>
                <a:rect l="0" t="0" r="r" b="b"/>
                <a:pathLst>
                  <a:path w="14" h="19">
                    <a:moveTo>
                      <a:pt x="14" y="19"/>
                    </a:moveTo>
                    <a:cubicBezTo>
                      <a:pt x="14" y="0"/>
                      <a:pt x="14" y="0"/>
                      <a:pt x="14" y="0"/>
                    </a:cubicBezTo>
                    <a:cubicBezTo>
                      <a:pt x="9" y="0"/>
                      <a:pt x="4" y="1"/>
                      <a:pt x="0" y="3"/>
                    </a:cubicBezTo>
                    <a:cubicBezTo>
                      <a:pt x="3" y="11"/>
                      <a:pt x="8" y="17"/>
                      <a:pt x="14" y="19"/>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14"/>
              <p:cNvSpPr/>
              <p:nvPr/>
            </p:nvSpPr>
            <p:spPr bwMode="auto">
              <a:xfrm>
                <a:off x="7261032" y="2325213"/>
                <a:ext cx="120650" cy="112713"/>
              </a:xfrm>
              <a:custGeom>
                <a:avLst/>
                <a:gdLst>
                  <a:gd name="T0" fmla="*/ 0 w 17"/>
                  <a:gd name="T1" fmla="*/ 16 h 16"/>
                  <a:gd name="T2" fmla="*/ 17 w 17"/>
                  <a:gd name="T3" fmla="*/ 16 h 16"/>
                  <a:gd name="T4" fmla="*/ 17 w 17"/>
                  <a:gd name="T5" fmla="*/ 3 h 16"/>
                  <a:gd name="T6" fmla="*/ 2 w 17"/>
                  <a:gd name="T7" fmla="*/ 0 h 16"/>
                  <a:gd name="T8" fmla="*/ 0 w 17"/>
                  <a:gd name="T9" fmla="*/ 16 h 16"/>
                </a:gdLst>
                <a:ahLst/>
                <a:cxnLst>
                  <a:cxn ang="0">
                    <a:pos x="T0" y="T1"/>
                  </a:cxn>
                  <a:cxn ang="0">
                    <a:pos x="T2" y="T3"/>
                  </a:cxn>
                  <a:cxn ang="0">
                    <a:pos x="T4" y="T5"/>
                  </a:cxn>
                  <a:cxn ang="0">
                    <a:pos x="T6" y="T7"/>
                  </a:cxn>
                  <a:cxn ang="0">
                    <a:pos x="T8" y="T9"/>
                  </a:cxn>
                </a:cxnLst>
                <a:rect l="0" t="0" r="r" b="b"/>
                <a:pathLst>
                  <a:path w="17" h="16">
                    <a:moveTo>
                      <a:pt x="0" y="16"/>
                    </a:moveTo>
                    <a:cubicBezTo>
                      <a:pt x="17" y="16"/>
                      <a:pt x="17" y="16"/>
                      <a:pt x="17" y="16"/>
                    </a:cubicBezTo>
                    <a:cubicBezTo>
                      <a:pt x="17" y="3"/>
                      <a:pt x="17" y="3"/>
                      <a:pt x="17" y="3"/>
                    </a:cubicBezTo>
                    <a:cubicBezTo>
                      <a:pt x="12" y="2"/>
                      <a:pt x="7" y="1"/>
                      <a:pt x="2" y="0"/>
                    </a:cubicBezTo>
                    <a:cubicBezTo>
                      <a:pt x="1" y="5"/>
                      <a:pt x="0" y="10"/>
                      <a:pt x="0" y="16"/>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Freeform 15"/>
              <p:cNvSpPr/>
              <p:nvPr/>
            </p:nvSpPr>
            <p:spPr bwMode="auto">
              <a:xfrm>
                <a:off x="7402320" y="2198213"/>
                <a:ext cx="85725" cy="112713"/>
              </a:xfrm>
              <a:custGeom>
                <a:avLst/>
                <a:gdLst>
                  <a:gd name="T0" fmla="*/ 0 w 12"/>
                  <a:gd name="T1" fmla="*/ 0 h 16"/>
                  <a:gd name="T2" fmla="*/ 0 w 12"/>
                  <a:gd name="T3" fmla="*/ 16 h 16"/>
                  <a:gd name="T4" fmla="*/ 12 w 12"/>
                  <a:gd name="T5" fmla="*/ 13 h 16"/>
                  <a:gd name="T6" fmla="*/ 0 w 12"/>
                  <a:gd name="T7" fmla="*/ 0 h 16"/>
                </a:gdLst>
                <a:ahLst/>
                <a:cxnLst>
                  <a:cxn ang="0">
                    <a:pos x="T0" y="T1"/>
                  </a:cxn>
                  <a:cxn ang="0">
                    <a:pos x="T2" y="T3"/>
                  </a:cxn>
                  <a:cxn ang="0">
                    <a:pos x="T4" y="T5"/>
                  </a:cxn>
                  <a:cxn ang="0">
                    <a:pos x="T6" y="T7"/>
                  </a:cxn>
                </a:cxnLst>
                <a:rect l="0" t="0" r="r" b="b"/>
                <a:pathLst>
                  <a:path w="12" h="16">
                    <a:moveTo>
                      <a:pt x="0" y="0"/>
                    </a:moveTo>
                    <a:cubicBezTo>
                      <a:pt x="0" y="16"/>
                      <a:pt x="0" y="16"/>
                      <a:pt x="0" y="16"/>
                    </a:cubicBezTo>
                    <a:cubicBezTo>
                      <a:pt x="4" y="16"/>
                      <a:pt x="8" y="15"/>
                      <a:pt x="12" y="13"/>
                    </a:cubicBezTo>
                    <a:cubicBezTo>
                      <a:pt x="9" y="6"/>
                      <a:pt x="5" y="1"/>
                      <a:pt x="0" y="0"/>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Freeform 16"/>
              <p:cNvSpPr/>
              <p:nvPr/>
            </p:nvSpPr>
            <p:spPr bwMode="auto">
              <a:xfrm>
                <a:off x="7289607" y="2190276"/>
                <a:ext cx="92075" cy="120650"/>
              </a:xfrm>
              <a:custGeom>
                <a:avLst/>
                <a:gdLst>
                  <a:gd name="T0" fmla="*/ 13 w 13"/>
                  <a:gd name="T1" fmla="*/ 17 h 17"/>
                  <a:gd name="T2" fmla="*/ 13 w 13"/>
                  <a:gd name="T3" fmla="*/ 0 h 17"/>
                  <a:gd name="T4" fmla="*/ 0 w 13"/>
                  <a:gd name="T5" fmla="*/ 15 h 17"/>
                  <a:gd name="T6" fmla="*/ 13 w 13"/>
                  <a:gd name="T7" fmla="*/ 17 h 17"/>
                </a:gdLst>
                <a:ahLst/>
                <a:cxnLst>
                  <a:cxn ang="0">
                    <a:pos x="T0" y="T1"/>
                  </a:cxn>
                  <a:cxn ang="0">
                    <a:pos x="T2" y="T3"/>
                  </a:cxn>
                  <a:cxn ang="0">
                    <a:pos x="T4" y="T5"/>
                  </a:cxn>
                  <a:cxn ang="0">
                    <a:pos x="T6" y="T7"/>
                  </a:cxn>
                </a:cxnLst>
                <a:rect l="0" t="0" r="r" b="b"/>
                <a:pathLst>
                  <a:path w="13" h="17">
                    <a:moveTo>
                      <a:pt x="13" y="17"/>
                    </a:moveTo>
                    <a:cubicBezTo>
                      <a:pt x="13" y="0"/>
                      <a:pt x="13" y="0"/>
                      <a:pt x="13" y="0"/>
                    </a:cubicBezTo>
                    <a:cubicBezTo>
                      <a:pt x="7" y="2"/>
                      <a:pt x="3" y="7"/>
                      <a:pt x="0" y="15"/>
                    </a:cubicBezTo>
                    <a:cubicBezTo>
                      <a:pt x="4" y="16"/>
                      <a:pt x="8" y="17"/>
                      <a:pt x="13" y="17"/>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17"/>
              <p:cNvSpPr/>
              <p:nvPr/>
            </p:nvSpPr>
            <p:spPr bwMode="auto">
              <a:xfrm>
                <a:off x="7261032" y="2466501"/>
                <a:ext cx="120650" cy="119063"/>
              </a:xfrm>
              <a:custGeom>
                <a:avLst/>
                <a:gdLst>
                  <a:gd name="T0" fmla="*/ 2 w 17"/>
                  <a:gd name="T1" fmla="*/ 17 h 17"/>
                  <a:gd name="T2" fmla="*/ 17 w 17"/>
                  <a:gd name="T3" fmla="*/ 14 h 17"/>
                  <a:gd name="T4" fmla="*/ 17 w 17"/>
                  <a:gd name="T5" fmla="*/ 0 h 17"/>
                  <a:gd name="T6" fmla="*/ 0 w 17"/>
                  <a:gd name="T7" fmla="*/ 0 h 17"/>
                  <a:gd name="T8" fmla="*/ 2 w 17"/>
                  <a:gd name="T9" fmla="*/ 17 h 17"/>
                </a:gdLst>
                <a:ahLst/>
                <a:cxnLst>
                  <a:cxn ang="0">
                    <a:pos x="T0" y="T1"/>
                  </a:cxn>
                  <a:cxn ang="0">
                    <a:pos x="T2" y="T3"/>
                  </a:cxn>
                  <a:cxn ang="0">
                    <a:pos x="T4" y="T5"/>
                  </a:cxn>
                  <a:cxn ang="0">
                    <a:pos x="T6" y="T7"/>
                  </a:cxn>
                  <a:cxn ang="0">
                    <a:pos x="T8" y="T9"/>
                  </a:cxn>
                </a:cxnLst>
                <a:rect l="0" t="0" r="r" b="b"/>
                <a:pathLst>
                  <a:path w="17" h="17">
                    <a:moveTo>
                      <a:pt x="2" y="17"/>
                    </a:moveTo>
                    <a:cubicBezTo>
                      <a:pt x="6" y="15"/>
                      <a:pt x="11" y="14"/>
                      <a:pt x="17" y="14"/>
                    </a:cubicBezTo>
                    <a:cubicBezTo>
                      <a:pt x="17" y="0"/>
                      <a:pt x="17" y="0"/>
                      <a:pt x="17" y="0"/>
                    </a:cubicBezTo>
                    <a:cubicBezTo>
                      <a:pt x="0" y="0"/>
                      <a:pt x="0" y="0"/>
                      <a:pt x="0" y="0"/>
                    </a:cubicBezTo>
                    <a:cubicBezTo>
                      <a:pt x="0" y="6"/>
                      <a:pt x="1" y="12"/>
                      <a:pt x="2" y="17"/>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18"/>
              <p:cNvSpPr/>
              <p:nvPr/>
            </p:nvSpPr>
            <p:spPr bwMode="auto">
              <a:xfrm>
                <a:off x="7113395" y="2466501"/>
                <a:ext cx="134938" cy="176213"/>
              </a:xfrm>
              <a:custGeom>
                <a:avLst/>
                <a:gdLst>
                  <a:gd name="T0" fmla="*/ 19 w 19"/>
                  <a:gd name="T1" fmla="*/ 19 h 25"/>
                  <a:gd name="T2" fmla="*/ 16 w 19"/>
                  <a:gd name="T3" fmla="*/ 0 h 25"/>
                  <a:gd name="T4" fmla="*/ 0 w 19"/>
                  <a:gd name="T5" fmla="*/ 0 h 25"/>
                  <a:gd name="T6" fmla="*/ 10 w 19"/>
                  <a:gd name="T7" fmla="*/ 25 h 25"/>
                  <a:gd name="T8" fmla="*/ 19 w 19"/>
                  <a:gd name="T9" fmla="*/ 19 h 25"/>
                </a:gdLst>
                <a:ahLst/>
                <a:cxnLst>
                  <a:cxn ang="0">
                    <a:pos x="T0" y="T1"/>
                  </a:cxn>
                  <a:cxn ang="0">
                    <a:pos x="T2" y="T3"/>
                  </a:cxn>
                  <a:cxn ang="0">
                    <a:pos x="T4" y="T5"/>
                  </a:cxn>
                  <a:cxn ang="0">
                    <a:pos x="T6" y="T7"/>
                  </a:cxn>
                  <a:cxn ang="0">
                    <a:pos x="T8" y="T9"/>
                  </a:cxn>
                </a:cxnLst>
                <a:rect l="0" t="0" r="r" b="b"/>
                <a:pathLst>
                  <a:path w="19" h="25">
                    <a:moveTo>
                      <a:pt x="19" y="19"/>
                    </a:moveTo>
                    <a:cubicBezTo>
                      <a:pt x="17" y="13"/>
                      <a:pt x="17" y="7"/>
                      <a:pt x="16" y="0"/>
                    </a:cubicBezTo>
                    <a:cubicBezTo>
                      <a:pt x="0" y="0"/>
                      <a:pt x="0" y="0"/>
                      <a:pt x="0" y="0"/>
                    </a:cubicBezTo>
                    <a:cubicBezTo>
                      <a:pt x="0" y="10"/>
                      <a:pt x="4" y="19"/>
                      <a:pt x="10" y="25"/>
                    </a:cubicBezTo>
                    <a:cubicBezTo>
                      <a:pt x="12" y="23"/>
                      <a:pt x="16" y="20"/>
                      <a:pt x="19" y="19"/>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19"/>
              <p:cNvSpPr/>
              <p:nvPr/>
            </p:nvSpPr>
            <p:spPr bwMode="auto">
              <a:xfrm>
                <a:off x="7451532" y="2183926"/>
                <a:ext cx="120650" cy="92075"/>
              </a:xfrm>
              <a:custGeom>
                <a:avLst/>
                <a:gdLst>
                  <a:gd name="T0" fmla="*/ 0 w 17"/>
                  <a:gd name="T1" fmla="*/ 0 h 13"/>
                  <a:gd name="T2" fmla="*/ 9 w 17"/>
                  <a:gd name="T3" fmla="*/ 13 h 13"/>
                  <a:gd name="T4" fmla="*/ 17 w 17"/>
                  <a:gd name="T5" fmla="*/ 8 h 13"/>
                  <a:gd name="T6" fmla="*/ 0 w 17"/>
                  <a:gd name="T7" fmla="*/ 0 h 13"/>
                </a:gdLst>
                <a:ahLst/>
                <a:cxnLst>
                  <a:cxn ang="0">
                    <a:pos x="T0" y="T1"/>
                  </a:cxn>
                  <a:cxn ang="0">
                    <a:pos x="T2" y="T3"/>
                  </a:cxn>
                  <a:cxn ang="0">
                    <a:pos x="T4" y="T5"/>
                  </a:cxn>
                  <a:cxn ang="0">
                    <a:pos x="T6" y="T7"/>
                  </a:cxn>
                </a:cxnLst>
                <a:rect l="0" t="0" r="r" b="b"/>
                <a:pathLst>
                  <a:path w="17" h="13">
                    <a:moveTo>
                      <a:pt x="0" y="0"/>
                    </a:moveTo>
                    <a:cubicBezTo>
                      <a:pt x="3" y="2"/>
                      <a:pt x="7" y="7"/>
                      <a:pt x="9" y="13"/>
                    </a:cubicBezTo>
                    <a:cubicBezTo>
                      <a:pt x="12" y="12"/>
                      <a:pt x="15" y="10"/>
                      <a:pt x="17" y="8"/>
                    </a:cubicBezTo>
                    <a:cubicBezTo>
                      <a:pt x="12" y="4"/>
                      <a:pt x="6" y="1"/>
                      <a:pt x="0" y="0"/>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Freeform 20"/>
              <p:cNvSpPr/>
              <p:nvPr/>
            </p:nvSpPr>
            <p:spPr bwMode="auto">
              <a:xfrm>
                <a:off x="7529320" y="2466501"/>
                <a:ext cx="149225" cy="182563"/>
              </a:xfrm>
              <a:custGeom>
                <a:avLst/>
                <a:gdLst>
                  <a:gd name="T0" fmla="*/ 3 w 21"/>
                  <a:gd name="T1" fmla="*/ 0 h 26"/>
                  <a:gd name="T2" fmla="*/ 0 w 21"/>
                  <a:gd name="T3" fmla="*/ 19 h 26"/>
                  <a:gd name="T4" fmla="*/ 10 w 21"/>
                  <a:gd name="T5" fmla="*/ 26 h 26"/>
                  <a:gd name="T6" fmla="*/ 21 w 21"/>
                  <a:gd name="T7" fmla="*/ 0 h 26"/>
                  <a:gd name="T8" fmla="*/ 3 w 21"/>
                  <a:gd name="T9" fmla="*/ 0 h 26"/>
                </a:gdLst>
                <a:ahLst/>
                <a:cxnLst>
                  <a:cxn ang="0">
                    <a:pos x="T0" y="T1"/>
                  </a:cxn>
                  <a:cxn ang="0">
                    <a:pos x="T2" y="T3"/>
                  </a:cxn>
                  <a:cxn ang="0">
                    <a:pos x="T4" y="T5"/>
                  </a:cxn>
                  <a:cxn ang="0">
                    <a:pos x="T6" y="T7"/>
                  </a:cxn>
                  <a:cxn ang="0">
                    <a:pos x="T8" y="T9"/>
                  </a:cxn>
                </a:cxnLst>
                <a:rect l="0" t="0" r="r" b="b"/>
                <a:pathLst>
                  <a:path w="21" h="26">
                    <a:moveTo>
                      <a:pt x="3" y="0"/>
                    </a:moveTo>
                    <a:cubicBezTo>
                      <a:pt x="2" y="7"/>
                      <a:pt x="2" y="13"/>
                      <a:pt x="0" y="19"/>
                    </a:cubicBezTo>
                    <a:cubicBezTo>
                      <a:pt x="4" y="21"/>
                      <a:pt x="7" y="23"/>
                      <a:pt x="10" y="26"/>
                    </a:cubicBezTo>
                    <a:cubicBezTo>
                      <a:pt x="16" y="19"/>
                      <a:pt x="20" y="10"/>
                      <a:pt x="21" y="0"/>
                    </a:cubicBezTo>
                    <a:cubicBezTo>
                      <a:pt x="3" y="0"/>
                      <a:pt x="3" y="0"/>
                      <a:pt x="3" y="0"/>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Freeform 21"/>
              <p:cNvSpPr/>
              <p:nvPr/>
            </p:nvSpPr>
            <p:spPr bwMode="auto">
              <a:xfrm>
                <a:off x="7205470" y="2183926"/>
                <a:ext cx="119063" cy="98425"/>
              </a:xfrm>
              <a:custGeom>
                <a:avLst/>
                <a:gdLst>
                  <a:gd name="T0" fmla="*/ 8 w 17"/>
                  <a:gd name="T1" fmla="*/ 14 h 14"/>
                  <a:gd name="T2" fmla="*/ 17 w 17"/>
                  <a:gd name="T3" fmla="*/ 0 h 14"/>
                  <a:gd name="T4" fmla="*/ 0 w 17"/>
                  <a:gd name="T5" fmla="*/ 8 h 14"/>
                  <a:gd name="T6" fmla="*/ 8 w 17"/>
                  <a:gd name="T7" fmla="*/ 14 h 14"/>
                </a:gdLst>
                <a:ahLst/>
                <a:cxnLst>
                  <a:cxn ang="0">
                    <a:pos x="T0" y="T1"/>
                  </a:cxn>
                  <a:cxn ang="0">
                    <a:pos x="T2" y="T3"/>
                  </a:cxn>
                  <a:cxn ang="0">
                    <a:pos x="T4" y="T5"/>
                  </a:cxn>
                  <a:cxn ang="0">
                    <a:pos x="T6" y="T7"/>
                  </a:cxn>
                </a:cxnLst>
                <a:rect l="0" t="0" r="r" b="b"/>
                <a:pathLst>
                  <a:path w="17" h="14">
                    <a:moveTo>
                      <a:pt x="8" y="14"/>
                    </a:moveTo>
                    <a:cubicBezTo>
                      <a:pt x="10" y="8"/>
                      <a:pt x="13" y="3"/>
                      <a:pt x="17" y="0"/>
                    </a:cubicBezTo>
                    <a:cubicBezTo>
                      <a:pt x="11" y="1"/>
                      <a:pt x="5" y="4"/>
                      <a:pt x="0" y="8"/>
                    </a:cubicBezTo>
                    <a:cubicBezTo>
                      <a:pt x="3" y="10"/>
                      <a:pt x="5" y="12"/>
                      <a:pt x="8" y="14"/>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Freeform 22"/>
              <p:cNvSpPr/>
              <p:nvPr/>
            </p:nvSpPr>
            <p:spPr bwMode="auto">
              <a:xfrm>
                <a:off x="7529320" y="2261713"/>
                <a:ext cx="141288" cy="176213"/>
              </a:xfrm>
              <a:custGeom>
                <a:avLst/>
                <a:gdLst>
                  <a:gd name="T0" fmla="*/ 0 w 20"/>
                  <a:gd name="T1" fmla="*/ 7 h 25"/>
                  <a:gd name="T2" fmla="*/ 2 w 20"/>
                  <a:gd name="T3" fmla="*/ 25 h 25"/>
                  <a:gd name="T4" fmla="*/ 20 w 20"/>
                  <a:gd name="T5" fmla="*/ 25 h 25"/>
                  <a:gd name="T6" fmla="*/ 9 w 20"/>
                  <a:gd name="T7" fmla="*/ 0 h 25"/>
                  <a:gd name="T8" fmla="*/ 0 w 20"/>
                  <a:gd name="T9" fmla="*/ 7 h 25"/>
                </a:gdLst>
                <a:ahLst/>
                <a:cxnLst>
                  <a:cxn ang="0">
                    <a:pos x="T0" y="T1"/>
                  </a:cxn>
                  <a:cxn ang="0">
                    <a:pos x="T2" y="T3"/>
                  </a:cxn>
                  <a:cxn ang="0">
                    <a:pos x="T4" y="T5"/>
                  </a:cxn>
                  <a:cxn ang="0">
                    <a:pos x="T6" y="T7"/>
                  </a:cxn>
                  <a:cxn ang="0">
                    <a:pos x="T8" y="T9"/>
                  </a:cxn>
                </a:cxnLst>
                <a:rect l="0" t="0" r="r" b="b"/>
                <a:pathLst>
                  <a:path w="20" h="25">
                    <a:moveTo>
                      <a:pt x="0" y="7"/>
                    </a:moveTo>
                    <a:cubicBezTo>
                      <a:pt x="1" y="12"/>
                      <a:pt x="2" y="18"/>
                      <a:pt x="2" y="25"/>
                    </a:cubicBezTo>
                    <a:cubicBezTo>
                      <a:pt x="20" y="25"/>
                      <a:pt x="20" y="25"/>
                      <a:pt x="20" y="25"/>
                    </a:cubicBezTo>
                    <a:cubicBezTo>
                      <a:pt x="20" y="15"/>
                      <a:pt x="16" y="6"/>
                      <a:pt x="9" y="0"/>
                    </a:cubicBezTo>
                    <a:cubicBezTo>
                      <a:pt x="6" y="2"/>
                      <a:pt x="3" y="5"/>
                      <a:pt x="0" y="7"/>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Freeform 23"/>
              <p:cNvSpPr/>
              <p:nvPr/>
            </p:nvSpPr>
            <p:spPr bwMode="auto">
              <a:xfrm>
                <a:off x="7113395" y="2261713"/>
                <a:ext cx="134938" cy="176213"/>
              </a:xfrm>
              <a:custGeom>
                <a:avLst/>
                <a:gdLst>
                  <a:gd name="T0" fmla="*/ 17 w 19"/>
                  <a:gd name="T1" fmla="*/ 25 h 25"/>
                  <a:gd name="T2" fmla="*/ 19 w 19"/>
                  <a:gd name="T3" fmla="*/ 7 h 25"/>
                  <a:gd name="T4" fmla="*/ 10 w 19"/>
                  <a:gd name="T5" fmla="*/ 0 h 25"/>
                  <a:gd name="T6" fmla="*/ 0 w 19"/>
                  <a:gd name="T7" fmla="*/ 25 h 25"/>
                  <a:gd name="T8" fmla="*/ 17 w 19"/>
                  <a:gd name="T9" fmla="*/ 25 h 25"/>
                </a:gdLst>
                <a:ahLst/>
                <a:cxnLst>
                  <a:cxn ang="0">
                    <a:pos x="T0" y="T1"/>
                  </a:cxn>
                  <a:cxn ang="0">
                    <a:pos x="T2" y="T3"/>
                  </a:cxn>
                  <a:cxn ang="0">
                    <a:pos x="T4" y="T5"/>
                  </a:cxn>
                  <a:cxn ang="0">
                    <a:pos x="T6" y="T7"/>
                  </a:cxn>
                  <a:cxn ang="0">
                    <a:pos x="T8" y="T9"/>
                  </a:cxn>
                </a:cxnLst>
                <a:rect l="0" t="0" r="r" b="b"/>
                <a:pathLst>
                  <a:path w="19" h="25">
                    <a:moveTo>
                      <a:pt x="17" y="25"/>
                    </a:moveTo>
                    <a:cubicBezTo>
                      <a:pt x="17" y="19"/>
                      <a:pt x="18" y="12"/>
                      <a:pt x="19" y="7"/>
                    </a:cubicBezTo>
                    <a:cubicBezTo>
                      <a:pt x="16" y="5"/>
                      <a:pt x="13" y="3"/>
                      <a:pt x="10" y="0"/>
                    </a:cubicBezTo>
                    <a:cubicBezTo>
                      <a:pt x="4" y="7"/>
                      <a:pt x="0" y="16"/>
                      <a:pt x="0" y="25"/>
                    </a:cubicBezTo>
                    <a:cubicBezTo>
                      <a:pt x="17" y="25"/>
                      <a:pt x="17" y="25"/>
                      <a:pt x="17" y="25"/>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Freeform 24"/>
              <p:cNvSpPr/>
              <p:nvPr/>
            </p:nvSpPr>
            <p:spPr bwMode="auto">
              <a:xfrm>
                <a:off x="7451532" y="2628426"/>
                <a:ext cx="127000" cy="106363"/>
              </a:xfrm>
              <a:custGeom>
                <a:avLst/>
                <a:gdLst>
                  <a:gd name="T0" fmla="*/ 10 w 18"/>
                  <a:gd name="T1" fmla="*/ 0 h 15"/>
                  <a:gd name="T2" fmla="*/ 0 w 18"/>
                  <a:gd name="T3" fmla="*/ 15 h 15"/>
                  <a:gd name="T4" fmla="*/ 18 w 18"/>
                  <a:gd name="T5" fmla="*/ 6 h 15"/>
                  <a:gd name="T6" fmla="*/ 10 w 18"/>
                  <a:gd name="T7" fmla="*/ 0 h 15"/>
                </a:gdLst>
                <a:ahLst/>
                <a:cxnLst>
                  <a:cxn ang="0">
                    <a:pos x="T0" y="T1"/>
                  </a:cxn>
                  <a:cxn ang="0">
                    <a:pos x="T2" y="T3"/>
                  </a:cxn>
                  <a:cxn ang="0">
                    <a:pos x="T4" y="T5"/>
                  </a:cxn>
                  <a:cxn ang="0">
                    <a:pos x="T6" y="T7"/>
                  </a:cxn>
                </a:cxnLst>
                <a:rect l="0" t="0" r="r" b="b"/>
                <a:pathLst>
                  <a:path w="18" h="15">
                    <a:moveTo>
                      <a:pt x="10" y="0"/>
                    </a:moveTo>
                    <a:cubicBezTo>
                      <a:pt x="7" y="7"/>
                      <a:pt x="4" y="12"/>
                      <a:pt x="0" y="15"/>
                    </a:cubicBezTo>
                    <a:cubicBezTo>
                      <a:pt x="7" y="13"/>
                      <a:pt x="13" y="10"/>
                      <a:pt x="18" y="6"/>
                    </a:cubicBezTo>
                    <a:cubicBezTo>
                      <a:pt x="15" y="4"/>
                      <a:pt x="13" y="2"/>
                      <a:pt x="10" y="0"/>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Freeform 25"/>
              <p:cNvSpPr/>
              <p:nvPr/>
            </p:nvSpPr>
            <p:spPr bwMode="auto">
              <a:xfrm>
                <a:off x="7205470" y="2628426"/>
                <a:ext cx="112713" cy="98425"/>
              </a:xfrm>
              <a:custGeom>
                <a:avLst/>
                <a:gdLst>
                  <a:gd name="T0" fmla="*/ 7 w 16"/>
                  <a:gd name="T1" fmla="*/ 0 h 14"/>
                  <a:gd name="T2" fmla="*/ 0 w 16"/>
                  <a:gd name="T3" fmla="*/ 5 h 14"/>
                  <a:gd name="T4" fmla="*/ 16 w 16"/>
                  <a:gd name="T5" fmla="*/ 14 h 14"/>
                  <a:gd name="T6" fmla="*/ 7 w 16"/>
                  <a:gd name="T7" fmla="*/ 0 h 14"/>
                </a:gdLst>
                <a:ahLst/>
                <a:cxnLst>
                  <a:cxn ang="0">
                    <a:pos x="T0" y="T1"/>
                  </a:cxn>
                  <a:cxn ang="0">
                    <a:pos x="T2" y="T3"/>
                  </a:cxn>
                  <a:cxn ang="0">
                    <a:pos x="T4" y="T5"/>
                  </a:cxn>
                  <a:cxn ang="0">
                    <a:pos x="T6" y="T7"/>
                  </a:cxn>
                </a:cxnLst>
                <a:rect l="0" t="0" r="r" b="b"/>
                <a:pathLst>
                  <a:path w="16" h="14">
                    <a:moveTo>
                      <a:pt x="7" y="0"/>
                    </a:moveTo>
                    <a:cubicBezTo>
                      <a:pt x="4" y="1"/>
                      <a:pt x="2" y="3"/>
                      <a:pt x="0" y="5"/>
                    </a:cubicBezTo>
                    <a:cubicBezTo>
                      <a:pt x="4" y="10"/>
                      <a:pt x="10" y="13"/>
                      <a:pt x="16" y="14"/>
                    </a:cubicBezTo>
                    <a:cubicBezTo>
                      <a:pt x="13" y="11"/>
                      <a:pt x="9" y="6"/>
                      <a:pt x="7" y="0"/>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7" name="Freeform 26"/>
            <p:cNvSpPr>
              <a:spLocks noEditPoints="1"/>
            </p:cNvSpPr>
            <p:nvPr/>
          </p:nvSpPr>
          <p:spPr bwMode="auto">
            <a:xfrm>
              <a:off x="3543679" y="3557431"/>
              <a:ext cx="522288" cy="528638"/>
            </a:xfrm>
            <a:custGeom>
              <a:avLst/>
              <a:gdLst>
                <a:gd name="T0" fmla="*/ 74 w 74"/>
                <a:gd name="T1" fmla="*/ 65 h 75"/>
                <a:gd name="T2" fmla="*/ 55 w 74"/>
                <a:gd name="T3" fmla="*/ 47 h 75"/>
                <a:gd name="T4" fmla="*/ 58 w 74"/>
                <a:gd name="T5" fmla="*/ 30 h 75"/>
                <a:gd name="T6" fmla="*/ 28 w 74"/>
                <a:gd name="T7" fmla="*/ 1 h 75"/>
                <a:gd name="T8" fmla="*/ 1 w 74"/>
                <a:gd name="T9" fmla="*/ 33 h 75"/>
                <a:gd name="T10" fmla="*/ 32 w 74"/>
                <a:gd name="T11" fmla="*/ 62 h 75"/>
                <a:gd name="T12" fmla="*/ 47 w 74"/>
                <a:gd name="T13" fmla="*/ 56 h 75"/>
                <a:gd name="T14" fmla="*/ 66 w 74"/>
                <a:gd name="T15" fmla="*/ 74 h 75"/>
                <a:gd name="T16" fmla="*/ 68 w 74"/>
                <a:gd name="T17" fmla="*/ 74 h 75"/>
                <a:gd name="T18" fmla="*/ 74 w 74"/>
                <a:gd name="T19" fmla="*/ 67 h 75"/>
                <a:gd name="T20" fmla="*/ 74 w 74"/>
                <a:gd name="T21" fmla="*/ 65 h 75"/>
                <a:gd name="T22" fmla="*/ 10 w 74"/>
                <a:gd name="T23" fmla="*/ 32 h 75"/>
                <a:gd name="T24" fmla="*/ 29 w 74"/>
                <a:gd name="T25" fmla="*/ 11 h 75"/>
                <a:gd name="T26" fmla="*/ 49 w 74"/>
                <a:gd name="T27" fmla="*/ 31 h 75"/>
                <a:gd name="T28" fmla="*/ 31 w 74"/>
                <a:gd name="T29" fmla="*/ 52 h 75"/>
                <a:gd name="T30" fmla="*/ 10 w 74"/>
                <a:gd name="T31" fmla="*/ 3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75">
                  <a:moveTo>
                    <a:pt x="74" y="65"/>
                  </a:moveTo>
                  <a:cubicBezTo>
                    <a:pt x="55" y="47"/>
                    <a:pt x="55" y="47"/>
                    <a:pt x="55" y="47"/>
                  </a:cubicBezTo>
                  <a:cubicBezTo>
                    <a:pt x="57" y="42"/>
                    <a:pt x="59" y="36"/>
                    <a:pt x="58" y="30"/>
                  </a:cubicBezTo>
                  <a:cubicBezTo>
                    <a:pt x="57" y="13"/>
                    <a:pt x="44" y="0"/>
                    <a:pt x="28" y="1"/>
                  </a:cubicBezTo>
                  <a:cubicBezTo>
                    <a:pt x="12" y="2"/>
                    <a:pt x="0" y="16"/>
                    <a:pt x="1" y="33"/>
                  </a:cubicBezTo>
                  <a:cubicBezTo>
                    <a:pt x="2" y="49"/>
                    <a:pt x="16" y="63"/>
                    <a:pt x="32" y="62"/>
                  </a:cubicBezTo>
                  <a:cubicBezTo>
                    <a:pt x="37" y="62"/>
                    <a:pt x="43" y="60"/>
                    <a:pt x="47" y="56"/>
                  </a:cubicBezTo>
                  <a:cubicBezTo>
                    <a:pt x="66" y="74"/>
                    <a:pt x="66" y="74"/>
                    <a:pt x="66" y="74"/>
                  </a:cubicBezTo>
                  <a:cubicBezTo>
                    <a:pt x="66" y="75"/>
                    <a:pt x="67" y="75"/>
                    <a:pt x="68" y="74"/>
                  </a:cubicBezTo>
                  <a:cubicBezTo>
                    <a:pt x="74" y="67"/>
                    <a:pt x="74" y="67"/>
                    <a:pt x="74" y="67"/>
                  </a:cubicBezTo>
                  <a:cubicBezTo>
                    <a:pt x="74" y="67"/>
                    <a:pt x="74" y="66"/>
                    <a:pt x="74" y="65"/>
                  </a:cubicBezTo>
                  <a:close/>
                  <a:moveTo>
                    <a:pt x="10" y="32"/>
                  </a:moveTo>
                  <a:cubicBezTo>
                    <a:pt x="10" y="21"/>
                    <a:pt x="18" y="11"/>
                    <a:pt x="29" y="11"/>
                  </a:cubicBezTo>
                  <a:cubicBezTo>
                    <a:pt x="39" y="10"/>
                    <a:pt x="49" y="19"/>
                    <a:pt x="49" y="31"/>
                  </a:cubicBezTo>
                  <a:cubicBezTo>
                    <a:pt x="50" y="42"/>
                    <a:pt x="42" y="52"/>
                    <a:pt x="31" y="52"/>
                  </a:cubicBezTo>
                  <a:cubicBezTo>
                    <a:pt x="20" y="53"/>
                    <a:pt x="11" y="44"/>
                    <a:pt x="10" y="32"/>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Freeform 27"/>
            <p:cNvSpPr/>
            <p:nvPr/>
          </p:nvSpPr>
          <p:spPr bwMode="auto">
            <a:xfrm>
              <a:off x="7996045" y="3849213"/>
              <a:ext cx="366713" cy="366713"/>
            </a:xfrm>
            <a:custGeom>
              <a:avLst/>
              <a:gdLst>
                <a:gd name="T0" fmla="*/ 33 w 52"/>
                <a:gd name="T1" fmla="*/ 32 h 52"/>
                <a:gd name="T2" fmla="*/ 32 w 52"/>
                <a:gd name="T3" fmla="*/ 29 h 52"/>
                <a:gd name="T4" fmla="*/ 34 w 52"/>
                <a:gd name="T5" fmla="*/ 22 h 52"/>
                <a:gd name="T6" fmla="*/ 36 w 52"/>
                <a:gd name="T7" fmla="*/ 21 h 52"/>
                <a:gd name="T8" fmla="*/ 36 w 52"/>
                <a:gd name="T9" fmla="*/ 18 h 52"/>
                <a:gd name="T10" fmla="*/ 36 w 52"/>
                <a:gd name="T11" fmla="*/ 17 h 52"/>
                <a:gd name="T12" fmla="*/ 37 w 52"/>
                <a:gd name="T13" fmla="*/ 9 h 52"/>
                <a:gd name="T14" fmla="*/ 29 w 52"/>
                <a:gd name="T15" fmla="*/ 1 h 52"/>
                <a:gd name="T16" fmla="*/ 19 w 52"/>
                <a:gd name="T17" fmla="*/ 2 h 52"/>
                <a:gd name="T18" fmla="*/ 15 w 52"/>
                <a:gd name="T19" fmla="*/ 9 h 52"/>
                <a:gd name="T20" fmla="*/ 16 w 52"/>
                <a:gd name="T21" fmla="*/ 17 h 52"/>
                <a:gd name="T22" fmla="*/ 15 w 52"/>
                <a:gd name="T23" fmla="*/ 19 h 52"/>
                <a:gd name="T24" fmla="*/ 17 w 52"/>
                <a:gd name="T25" fmla="*/ 22 h 52"/>
                <a:gd name="T26" fmla="*/ 19 w 52"/>
                <a:gd name="T27" fmla="*/ 31 h 52"/>
                <a:gd name="T28" fmla="*/ 7 w 52"/>
                <a:gd name="T29" fmla="*/ 39 h 52"/>
                <a:gd name="T30" fmla="*/ 0 w 52"/>
                <a:gd name="T31" fmla="*/ 52 h 52"/>
                <a:gd name="T32" fmla="*/ 52 w 52"/>
                <a:gd name="T33" fmla="*/ 52 h 52"/>
                <a:gd name="T34" fmla="*/ 48 w 52"/>
                <a:gd name="T35" fmla="*/ 39 h 52"/>
                <a:gd name="T36" fmla="*/ 33 w 52"/>
                <a:gd name="T3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52">
                  <a:moveTo>
                    <a:pt x="33" y="32"/>
                  </a:moveTo>
                  <a:cubicBezTo>
                    <a:pt x="33" y="31"/>
                    <a:pt x="32" y="30"/>
                    <a:pt x="32" y="29"/>
                  </a:cubicBezTo>
                  <a:cubicBezTo>
                    <a:pt x="33" y="26"/>
                    <a:pt x="34" y="22"/>
                    <a:pt x="34" y="22"/>
                  </a:cubicBezTo>
                  <a:cubicBezTo>
                    <a:pt x="34" y="22"/>
                    <a:pt x="35" y="22"/>
                    <a:pt x="36" y="21"/>
                  </a:cubicBezTo>
                  <a:cubicBezTo>
                    <a:pt x="37" y="19"/>
                    <a:pt x="36" y="18"/>
                    <a:pt x="36" y="18"/>
                  </a:cubicBezTo>
                  <a:cubicBezTo>
                    <a:pt x="36" y="18"/>
                    <a:pt x="36" y="17"/>
                    <a:pt x="36" y="17"/>
                  </a:cubicBezTo>
                  <a:cubicBezTo>
                    <a:pt x="36" y="15"/>
                    <a:pt x="37" y="12"/>
                    <a:pt x="37" y="9"/>
                  </a:cubicBezTo>
                  <a:cubicBezTo>
                    <a:pt x="36" y="4"/>
                    <a:pt x="31" y="1"/>
                    <a:pt x="29" y="1"/>
                  </a:cubicBezTo>
                  <a:cubicBezTo>
                    <a:pt x="27" y="0"/>
                    <a:pt x="23" y="0"/>
                    <a:pt x="19" y="2"/>
                  </a:cubicBezTo>
                  <a:cubicBezTo>
                    <a:pt x="16" y="4"/>
                    <a:pt x="15" y="7"/>
                    <a:pt x="15" y="9"/>
                  </a:cubicBezTo>
                  <a:cubicBezTo>
                    <a:pt x="15" y="12"/>
                    <a:pt x="16" y="17"/>
                    <a:pt x="16" y="17"/>
                  </a:cubicBezTo>
                  <a:cubicBezTo>
                    <a:pt x="16" y="17"/>
                    <a:pt x="15" y="17"/>
                    <a:pt x="15" y="19"/>
                  </a:cubicBezTo>
                  <a:cubicBezTo>
                    <a:pt x="15" y="21"/>
                    <a:pt x="17" y="22"/>
                    <a:pt x="17" y="22"/>
                  </a:cubicBezTo>
                  <a:cubicBezTo>
                    <a:pt x="17" y="22"/>
                    <a:pt x="20" y="28"/>
                    <a:pt x="19" y="31"/>
                  </a:cubicBezTo>
                  <a:cubicBezTo>
                    <a:pt x="18" y="33"/>
                    <a:pt x="12" y="35"/>
                    <a:pt x="7" y="39"/>
                  </a:cubicBezTo>
                  <a:cubicBezTo>
                    <a:pt x="1" y="42"/>
                    <a:pt x="0" y="52"/>
                    <a:pt x="0" y="52"/>
                  </a:cubicBezTo>
                  <a:cubicBezTo>
                    <a:pt x="52" y="52"/>
                    <a:pt x="52" y="52"/>
                    <a:pt x="52" y="52"/>
                  </a:cubicBezTo>
                  <a:cubicBezTo>
                    <a:pt x="52" y="52"/>
                    <a:pt x="51" y="43"/>
                    <a:pt x="48" y="39"/>
                  </a:cubicBezTo>
                  <a:cubicBezTo>
                    <a:pt x="44" y="36"/>
                    <a:pt x="34" y="35"/>
                    <a:pt x="33" y="32"/>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Freeform 28"/>
            <p:cNvSpPr/>
            <p:nvPr/>
          </p:nvSpPr>
          <p:spPr bwMode="auto">
            <a:xfrm>
              <a:off x="7996045" y="4074638"/>
              <a:ext cx="182563" cy="141288"/>
            </a:xfrm>
            <a:custGeom>
              <a:avLst/>
              <a:gdLst>
                <a:gd name="T0" fmla="*/ 0 w 26"/>
                <a:gd name="T1" fmla="*/ 20 h 20"/>
                <a:gd name="T2" fmla="*/ 26 w 26"/>
                <a:gd name="T3" fmla="*/ 20 h 20"/>
                <a:gd name="T4" fmla="*/ 20 w 26"/>
                <a:gd name="T5" fmla="*/ 2 h 20"/>
                <a:gd name="T6" fmla="*/ 18 w 26"/>
                <a:gd name="T7" fmla="*/ 0 h 20"/>
                <a:gd name="T8" fmla="*/ 7 w 26"/>
                <a:gd name="T9" fmla="*/ 7 h 20"/>
                <a:gd name="T10" fmla="*/ 0 w 26"/>
                <a:gd name="T11" fmla="*/ 20 h 20"/>
              </a:gdLst>
              <a:ahLst/>
              <a:cxnLst>
                <a:cxn ang="0">
                  <a:pos x="T0" y="T1"/>
                </a:cxn>
                <a:cxn ang="0">
                  <a:pos x="T2" y="T3"/>
                </a:cxn>
                <a:cxn ang="0">
                  <a:pos x="T4" y="T5"/>
                </a:cxn>
                <a:cxn ang="0">
                  <a:pos x="T6" y="T7"/>
                </a:cxn>
                <a:cxn ang="0">
                  <a:pos x="T8" y="T9"/>
                </a:cxn>
                <a:cxn ang="0">
                  <a:pos x="T10" y="T11"/>
                </a:cxn>
              </a:cxnLst>
              <a:rect l="0" t="0" r="r" b="b"/>
              <a:pathLst>
                <a:path w="26" h="20">
                  <a:moveTo>
                    <a:pt x="0" y="20"/>
                  </a:moveTo>
                  <a:cubicBezTo>
                    <a:pt x="26" y="20"/>
                    <a:pt x="26" y="20"/>
                    <a:pt x="26" y="20"/>
                  </a:cubicBezTo>
                  <a:cubicBezTo>
                    <a:pt x="26" y="20"/>
                    <a:pt x="25" y="7"/>
                    <a:pt x="20" y="2"/>
                  </a:cubicBezTo>
                  <a:cubicBezTo>
                    <a:pt x="19" y="2"/>
                    <a:pt x="19" y="1"/>
                    <a:pt x="18" y="0"/>
                  </a:cubicBezTo>
                  <a:cubicBezTo>
                    <a:pt x="15" y="2"/>
                    <a:pt x="11" y="4"/>
                    <a:pt x="7" y="7"/>
                  </a:cubicBezTo>
                  <a:cubicBezTo>
                    <a:pt x="2" y="10"/>
                    <a:pt x="1" y="17"/>
                    <a:pt x="0" y="20"/>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Freeform 29"/>
            <p:cNvSpPr/>
            <p:nvPr/>
          </p:nvSpPr>
          <p:spPr bwMode="auto">
            <a:xfrm>
              <a:off x="7670607" y="3715863"/>
              <a:ext cx="417513" cy="500063"/>
            </a:xfrm>
            <a:custGeom>
              <a:avLst/>
              <a:gdLst>
                <a:gd name="T0" fmla="*/ 51 w 59"/>
                <a:gd name="T1" fmla="*/ 54 h 71"/>
                <a:gd name="T2" fmla="*/ 57 w 59"/>
                <a:gd name="T3" fmla="*/ 50 h 71"/>
                <a:gd name="T4" fmla="*/ 59 w 59"/>
                <a:gd name="T5" fmla="*/ 49 h 71"/>
                <a:gd name="T6" fmla="*/ 46 w 59"/>
                <a:gd name="T7" fmla="*/ 43 h 71"/>
                <a:gd name="T8" fmla="*/ 45 w 59"/>
                <a:gd name="T9" fmla="*/ 39 h 71"/>
                <a:gd name="T10" fmla="*/ 47 w 59"/>
                <a:gd name="T11" fmla="*/ 30 h 71"/>
                <a:gd name="T12" fmla="*/ 50 w 59"/>
                <a:gd name="T13" fmla="*/ 27 h 71"/>
                <a:gd name="T14" fmla="*/ 50 w 59"/>
                <a:gd name="T15" fmla="*/ 23 h 71"/>
                <a:gd name="T16" fmla="*/ 50 w 59"/>
                <a:gd name="T17" fmla="*/ 22 h 71"/>
                <a:gd name="T18" fmla="*/ 51 w 59"/>
                <a:gd name="T19" fmla="*/ 11 h 71"/>
                <a:gd name="T20" fmla="*/ 40 w 59"/>
                <a:gd name="T21" fmla="*/ 1 h 71"/>
                <a:gd name="T22" fmla="*/ 27 w 59"/>
                <a:gd name="T23" fmla="*/ 2 h 71"/>
                <a:gd name="T24" fmla="*/ 20 w 59"/>
                <a:gd name="T25" fmla="*/ 12 h 71"/>
                <a:gd name="T26" fmla="*/ 22 w 59"/>
                <a:gd name="T27" fmla="*/ 23 h 71"/>
                <a:gd name="T28" fmla="*/ 20 w 59"/>
                <a:gd name="T29" fmla="*/ 26 h 71"/>
                <a:gd name="T30" fmla="*/ 23 w 59"/>
                <a:gd name="T31" fmla="*/ 30 h 71"/>
                <a:gd name="T32" fmla="*/ 26 w 59"/>
                <a:gd name="T33" fmla="*/ 41 h 71"/>
                <a:gd name="T34" fmla="*/ 10 w 59"/>
                <a:gd name="T35" fmla="*/ 53 h 71"/>
                <a:gd name="T36" fmla="*/ 0 w 59"/>
                <a:gd name="T37" fmla="*/ 71 h 71"/>
                <a:gd name="T38" fmla="*/ 42 w 59"/>
                <a:gd name="T39" fmla="*/ 71 h 71"/>
                <a:gd name="T40" fmla="*/ 51 w 59"/>
                <a:gd name="T41" fmla="*/ 5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71">
                  <a:moveTo>
                    <a:pt x="51" y="54"/>
                  </a:moveTo>
                  <a:cubicBezTo>
                    <a:pt x="53" y="53"/>
                    <a:pt x="55" y="52"/>
                    <a:pt x="57" y="50"/>
                  </a:cubicBezTo>
                  <a:cubicBezTo>
                    <a:pt x="58" y="50"/>
                    <a:pt x="59" y="50"/>
                    <a:pt x="59" y="49"/>
                  </a:cubicBezTo>
                  <a:cubicBezTo>
                    <a:pt x="54" y="47"/>
                    <a:pt x="47" y="45"/>
                    <a:pt x="46" y="43"/>
                  </a:cubicBezTo>
                  <a:cubicBezTo>
                    <a:pt x="46" y="42"/>
                    <a:pt x="45" y="41"/>
                    <a:pt x="45" y="39"/>
                  </a:cubicBezTo>
                  <a:cubicBezTo>
                    <a:pt x="45" y="35"/>
                    <a:pt x="47" y="30"/>
                    <a:pt x="47" y="30"/>
                  </a:cubicBezTo>
                  <a:cubicBezTo>
                    <a:pt x="47" y="30"/>
                    <a:pt x="49" y="29"/>
                    <a:pt x="50" y="27"/>
                  </a:cubicBezTo>
                  <a:cubicBezTo>
                    <a:pt x="51" y="26"/>
                    <a:pt x="50" y="23"/>
                    <a:pt x="50" y="23"/>
                  </a:cubicBezTo>
                  <a:cubicBezTo>
                    <a:pt x="50" y="23"/>
                    <a:pt x="50" y="23"/>
                    <a:pt x="50" y="22"/>
                  </a:cubicBezTo>
                  <a:cubicBezTo>
                    <a:pt x="50" y="20"/>
                    <a:pt x="51" y="16"/>
                    <a:pt x="51" y="11"/>
                  </a:cubicBezTo>
                  <a:cubicBezTo>
                    <a:pt x="50" y="4"/>
                    <a:pt x="43" y="1"/>
                    <a:pt x="40" y="1"/>
                  </a:cubicBezTo>
                  <a:cubicBezTo>
                    <a:pt x="37" y="0"/>
                    <a:pt x="32" y="0"/>
                    <a:pt x="27" y="2"/>
                  </a:cubicBezTo>
                  <a:cubicBezTo>
                    <a:pt x="22" y="4"/>
                    <a:pt x="21" y="9"/>
                    <a:pt x="20" y="12"/>
                  </a:cubicBezTo>
                  <a:cubicBezTo>
                    <a:pt x="20" y="15"/>
                    <a:pt x="22" y="23"/>
                    <a:pt x="22" y="23"/>
                  </a:cubicBezTo>
                  <a:cubicBezTo>
                    <a:pt x="22" y="23"/>
                    <a:pt x="20" y="23"/>
                    <a:pt x="20" y="26"/>
                  </a:cubicBezTo>
                  <a:cubicBezTo>
                    <a:pt x="21" y="28"/>
                    <a:pt x="23" y="30"/>
                    <a:pt x="23" y="30"/>
                  </a:cubicBezTo>
                  <a:cubicBezTo>
                    <a:pt x="23" y="30"/>
                    <a:pt x="27" y="38"/>
                    <a:pt x="26" y="41"/>
                  </a:cubicBezTo>
                  <a:cubicBezTo>
                    <a:pt x="25" y="44"/>
                    <a:pt x="16" y="48"/>
                    <a:pt x="10" y="53"/>
                  </a:cubicBezTo>
                  <a:cubicBezTo>
                    <a:pt x="2" y="57"/>
                    <a:pt x="0" y="71"/>
                    <a:pt x="0" y="71"/>
                  </a:cubicBezTo>
                  <a:cubicBezTo>
                    <a:pt x="42" y="71"/>
                    <a:pt x="42" y="71"/>
                    <a:pt x="42" y="71"/>
                  </a:cubicBezTo>
                  <a:cubicBezTo>
                    <a:pt x="42" y="69"/>
                    <a:pt x="44" y="58"/>
                    <a:pt x="51" y="54"/>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5" name="组合 54"/>
            <p:cNvGrpSpPr/>
            <p:nvPr/>
          </p:nvGrpSpPr>
          <p:grpSpPr>
            <a:xfrm>
              <a:off x="7117586" y="2233011"/>
              <a:ext cx="487871" cy="501650"/>
              <a:chOff x="7117586" y="2233011"/>
              <a:chExt cx="487871" cy="501650"/>
            </a:xfrm>
          </p:grpSpPr>
          <p:sp>
            <p:nvSpPr>
              <p:cNvPr id="42" name="Freeform 31"/>
              <p:cNvSpPr>
                <a:spLocks noEditPoints="1"/>
              </p:cNvSpPr>
              <p:nvPr/>
            </p:nvSpPr>
            <p:spPr bwMode="auto">
              <a:xfrm>
                <a:off x="7400669" y="2487011"/>
                <a:ext cx="204788" cy="204788"/>
              </a:xfrm>
              <a:custGeom>
                <a:avLst/>
                <a:gdLst>
                  <a:gd name="T0" fmla="*/ 15 w 29"/>
                  <a:gd name="T1" fmla="*/ 0 h 29"/>
                  <a:gd name="T2" fmla="*/ 0 w 29"/>
                  <a:gd name="T3" fmla="*/ 14 h 29"/>
                  <a:gd name="T4" fmla="*/ 15 w 29"/>
                  <a:gd name="T5" fmla="*/ 29 h 29"/>
                  <a:gd name="T6" fmla="*/ 29 w 29"/>
                  <a:gd name="T7" fmla="*/ 14 h 29"/>
                  <a:gd name="T8" fmla="*/ 15 w 29"/>
                  <a:gd name="T9" fmla="*/ 0 h 29"/>
                  <a:gd name="T10" fmla="*/ 23 w 29"/>
                  <a:gd name="T11" fmla="*/ 16 h 29"/>
                  <a:gd name="T12" fmla="*/ 17 w 29"/>
                  <a:gd name="T13" fmla="*/ 16 h 29"/>
                  <a:gd name="T14" fmla="*/ 17 w 29"/>
                  <a:gd name="T15" fmla="*/ 23 h 29"/>
                  <a:gd name="T16" fmla="*/ 13 w 29"/>
                  <a:gd name="T17" fmla="*/ 23 h 29"/>
                  <a:gd name="T18" fmla="*/ 13 w 29"/>
                  <a:gd name="T19" fmla="*/ 16 h 29"/>
                  <a:gd name="T20" fmla="*/ 7 w 29"/>
                  <a:gd name="T21" fmla="*/ 16 h 29"/>
                  <a:gd name="T22" fmla="*/ 7 w 29"/>
                  <a:gd name="T23" fmla="*/ 12 h 29"/>
                  <a:gd name="T24" fmla="*/ 13 w 29"/>
                  <a:gd name="T25" fmla="*/ 12 h 29"/>
                  <a:gd name="T26" fmla="*/ 13 w 29"/>
                  <a:gd name="T27" fmla="*/ 5 h 29"/>
                  <a:gd name="T28" fmla="*/ 17 w 29"/>
                  <a:gd name="T29" fmla="*/ 5 h 29"/>
                  <a:gd name="T30" fmla="*/ 17 w 29"/>
                  <a:gd name="T31" fmla="*/ 12 h 29"/>
                  <a:gd name="T32" fmla="*/ 23 w 29"/>
                  <a:gd name="T33" fmla="*/ 12 h 29"/>
                  <a:gd name="T34" fmla="*/ 23 w 29"/>
                  <a:gd name="T3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9">
                    <a:moveTo>
                      <a:pt x="15" y="0"/>
                    </a:moveTo>
                    <a:cubicBezTo>
                      <a:pt x="7" y="0"/>
                      <a:pt x="0" y="6"/>
                      <a:pt x="0" y="14"/>
                    </a:cubicBezTo>
                    <a:cubicBezTo>
                      <a:pt x="0" y="22"/>
                      <a:pt x="7" y="29"/>
                      <a:pt x="15" y="29"/>
                    </a:cubicBezTo>
                    <a:cubicBezTo>
                      <a:pt x="22" y="29"/>
                      <a:pt x="29" y="22"/>
                      <a:pt x="29" y="14"/>
                    </a:cubicBezTo>
                    <a:cubicBezTo>
                      <a:pt x="29" y="6"/>
                      <a:pt x="22" y="0"/>
                      <a:pt x="15" y="0"/>
                    </a:cubicBezTo>
                    <a:close/>
                    <a:moveTo>
                      <a:pt x="23" y="16"/>
                    </a:moveTo>
                    <a:cubicBezTo>
                      <a:pt x="17" y="16"/>
                      <a:pt x="17" y="16"/>
                      <a:pt x="17" y="16"/>
                    </a:cubicBezTo>
                    <a:cubicBezTo>
                      <a:pt x="17" y="23"/>
                      <a:pt x="17" y="23"/>
                      <a:pt x="17" y="23"/>
                    </a:cubicBezTo>
                    <a:cubicBezTo>
                      <a:pt x="13" y="23"/>
                      <a:pt x="13" y="23"/>
                      <a:pt x="13" y="23"/>
                    </a:cubicBezTo>
                    <a:cubicBezTo>
                      <a:pt x="13" y="16"/>
                      <a:pt x="13" y="16"/>
                      <a:pt x="13" y="16"/>
                    </a:cubicBezTo>
                    <a:cubicBezTo>
                      <a:pt x="7" y="16"/>
                      <a:pt x="7" y="16"/>
                      <a:pt x="7" y="16"/>
                    </a:cubicBezTo>
                    <a:cubicBezTo>
                      <a:pt x="7" y="12"/>
                      <a:pt x="7" y="12"/>
                      <a:pt x="7" y="12"/>
                    </a:cubicBezTo>
                    <a:cubicBezTo>
                      <a:pt x="13" y="12"/>
                      <a:pt x="13" y="12"/>
                      <a:pt x="13" y="12"/>
                    </a:cubicBezTo>
                    <a:cubicBezTo>
                      <a:pt x="13" y="5"/>
                      <a:pt x="13" y="5"/>
                      <a:pt x="13" y="5"/>
                    </a:cubicBezTo>
                    <a:cubicBezTo>
                      <a:pt x="17" y="5"/>
                      <a:pt x="17" y="5"/>
                      <a:pt x="17" y="5"/>
                    </a:cubicBezTo>
                    <a:cubicBezTo>
                      <a:pt x="17" y="12"/>
                      <a:pt x="17" y="12"/>
                      <a:pt x="17" y="12"/>
                    </a:cubicBezTo>
                    <a:cubicBezTo>
                      <a:pt x="23" y="12"/>
                      <a:pt x="23" y="12"/>
                      <a:pt x="23" y="12"/>
                    </a:cubicBezTo>
                    <a:cubicBezTo>
                      <a:pt x="23" y="16"/>
                      <a:pt x="23" y="16"/>
                      <a:pt x="23" y="16"/>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Freeform 32"/>
              <p:cNvSpPr/>
              <p:nvPr/>
            </p:nvSpPr>
            <p:spPr bwMode="auto">
              <a:xfrm>
                <a:off x="7400669" y="2550511"/>
                <a:ext cx="149225" cy="141288"/>
              </a:xfrm>
              <a:custGeom>
                <a:avLst/>
                <a:gdLst>
                  <a:gd name="T0" fmla="*/ 15 w 21"/>
                  <a:gd name="T1" fmla="*/ 20 h 20"/>
                  <a:gd name="T2" fmla="*/ 21 w 21"/>
                  <a:gd name="T3" fmla="*/ 18 h 20"/>
                  <a:gd name="T4" fmla="*/ 17 w 21"/>
                  <a:gd name="T5" fmla="*/ 9 h 20"/>
                  <a:gd name="T6" fmla="*/ 17 w 21"/>
                  <a:gd name="T7" fmla="*/ 8 h 20"/>
                  <a:gd name="T8" fmla="*/ 17 w 21"/>
                  <a:gd name="T9" fmla="*/ 14 h 20"/>
                  <a:gd name="T10" fmla="*/ 13 w 21"/>
                  <a:gd name="T11" fmla="*/ 14 h 20"/>
                  <a:gd name="T12" fmla="*/ 13 w 21"/>
                  <a:gd name="T13" fmla="*/ 7 h 20"/>
                  <a:gd name="T14" fmla="*/ 7 w 21"/>
                  <a:gd name="T15" fmla="*/ 7 h 20"/>
                  <a:gd name="T16" fmla="*/ 7 w 21"/>
                  <a:gd name="T17" fmla="*/ 3 h 20"/>
                  <a:gd name="T18" fmla="*/ 9 w 21"/>
                  <a:gd name="T19" fmla="*/ 3 h 20"/>
                  <a:gd name="T20" fmla="*/ 1 w 21"/>
                  <a:gd name="T21" fmla="*/ 0 h 20"/>
                  <a:gd name="T22" fmla="*/ 0 w 21"/>
                  <a:gd name="T23" fmla="*/ 5 h 20"/>
                  <a:gd name="T24" fmla="*/ 15 w 21"/>
                  <a:gd name="T2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0">
                    <a:moveTo>
                      <a:pt x="15" y="20"/>
                    </a:moveTo>
                    <a:cubicBezTo>
                      <a:pt x="17" y="20"/>
                      <a:pt x="19" y="19"/>
                      <a:pt x="21" y="18"/>
                    </a:cubicBezTo>
                    <a:cubicBezTo>
                      <a:pt x="20" y="15"/>
                      <a:pt x="19" y="11"/>
                      <a:pt x="17" y="9"/>
                    </a:cubicBezTo>
                    <a:cubicBezTo>
                      <a:pt x="17" y="8"/>
                      <a:pt x="17" y="8"/>
                      <a:pt x="17" y="8"/>
                    </a:cubicBezTo>
                    <a:cubicBezTo>
                      <a:pt x="17" y="14"/>
                      <a:pt x="17" y="14"/>
                      <a:pt x="17" y="14"/>
                    </a:cubicBezTo>
                    <a:cubicBezTo>
                      <a:pt x="13" y="14"/>
                      <a:pt x="13" y="14"/>
                      <a:pt x="13" y="14"/>
                    </a:cubicBezTo>
                    <a:cubicBezTo>
                      <a:pt x="13" y="7"/>
                      <a:pt x="13" y="7"/>
                      <a:pt x="13" y="7"/>
                    </a:cubicBezTo>
                    <a:cubicBezTo>
                      <a:pt x="7" y="7"/>
                      <a:pt x="7" y="7"/>
                      <a:pt x="7" y="7"/>
                    </a:cubicBezTo>
                    <a:cubicBezTo>
                      <a:pt x="7" y="3"/>
                      <a:pt x="7" y="3"/>
                      <a:pt x="7" y="3"/>
                    </a:cubicBezTo>
                    <a:cubicBezTo>
                      <a:pt x="9" y="3"/>
                      <a:pt x="9" y="3"/>
                      <a:pt x="9" y="3"/>
                    </a:cubicBezTo>
                    <a:cubicBezTo>
                      <a:pt x="6" y="2"/>
                      <a:pt x="3" y="1"/>
                      <a:pt x="1" y="0"/>
                    </a:cubicBezTo>
                    <a:cubicBezTo>
                      <a:pt x="0" y="1"/>
                      <a:pt x="0" y="3"/>
                      <a:pt x="0" y="5"/>
                    </a:cubicBezTo>
                    <a:cubicBezTo>
                      <a:pt x="0" y="13"/>
                      <a:pt x="7" y="20"/>
                      <a:pt x="15" y="20"/>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Freeform 33"/>
              <p:cNvSpPr/>
              <p:nvPr/>
            </p:nvSpPr>
            <p:spPr bwMode="auto">
              <a:xfrm>
                <a:off x="7117586" y="2233011"/>
                <a:ext cx="458788" cy="501650"/>
              </a:xfrm>
              <a:custGeom>
                <a:avLst/>
                <a:gdLst>
                  <a:gd name="T0" fmla="*/ 57 w 65"/>
                  <a:gd name="T1" fmla="*/ 69 h 71"/>
                  <a:gd name="T2" fmla="*/ 38 w 65"/>
                  <a:gd name="T3" fmla="*/ 50 h 71"/>
                  <a:gd name="T4" fmla="*/ 40 w 65"/>
                  <a:gd name="T5" fmla="*/ 41 h 71"/>
                  <a:gd name="T6" fmla="*/ 40 w 65"/>
                  <a:gd name="T7" fmla="*/ 39 h 71"/>
                  <a:gd name="T8" fmla="*/ 42 w 65"/>
                  <a:gd name="T9" fmla="*/ 29 h 71"/>
                  <a:gd name="T10" fmla="*/ 44 w 65"/>
                  <a:gd name="T11" fmla="*/ 26 h 71"/>
                  <a:gd name="T12" fmla="*/ 45 w 65"/>
                  <a:gd name="T13" fmla="*/ 22 h 71"/>
                  <a:gd name="T14" fmla="*/ 44 w 65"/>
                  <a:gd name="T15" fmla="*/ 21 h 71"/>
                  <a:gd name="T16" fmla="*/ 45 w 65"/>
                  <a:gd name="T17" fmla="*/ 14 h 71"/>
                  <a:gd name="T18" fmla="*/ 45 w 65"/>
                  <a:gd name="T19" fmla="*/ 10 h 71"/>
                  <a:gd name="T20" fmla="*/ 36 w 65"/>
                  <a:gd name="T21" fmla="*/ 1 h 71"/>
                  <a:gd name="T22" fmla="*/ 26 w 65"/>
                  <a:gd name="T23" fmla="*/ 2 h 71"/>
                  <a:gd name="T24" fmla="*/ 18 w 65"/>
                  <a:gd name="T25" fmla="*/ 0 h 71"/>
                  <a:gd name="T26" fmla="*/ 18 w 65"/>
                  <a:gd name="T27" fmla="*/ 11 h 71"/>
                  <a:gd name="T28" fmla="*/ 19 w 65"/>
                  <a:gd name="T29" fmla="*/ 21 h 71"/>
                  <a:gd name="T30" fmla="*/ 18 w 65"/>
                  <a:gd name="T31" fmla="*/ 24 h 71"/>
                  <a:gd name="T32" fmla="*/ 20 w 65"/>
                  <a:gd name="T33" fmla="*/ 29 h 71"/>
                  <a:gd name="T34" fmla="*/ 23 w 65"/>
                  <a:gd name="T35" fmla="*/ 41 h 71"/>
                  <a:gd name="T36" fmla="*/ 9 w 65"/>
                  <a:gd name="T37" fmla="*/ 52 h 71"/>
                  <a:gd name="T38" fmla="*/ 0 w 65"/>
                  <a:gd name="T39" fmla="*/ 71 h 71"/>
                  <a:gd name="T40" fmla="*/ 65 w 65"/>
                  <a:gd name="T41" fmla="*/ 71 h 71"/>
                  <a:gd name="T42" fmla="*/ 64 w 65"/>
                  <a:gd name="T43" fmla="*/ 67 h 71"/>
                  <a:gd name="T44" fmla="*/ 57 w 65"/>
                  <a:gd name="T45"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71">
                    <a:moveTo>
                      <a:pt x="57" y="69"/>
                    </a:moveTo>
                    <a:cubicBezTo>
                      <a:pt x="46" y="69"/>
                      <a:pt x="38" y="61"/>
                      <a:pt x="38" y="50"/>
                    </a:cubicBezTo>
                    <a:cubicBezTo>
                      <a:pt x="38" y="47"/>
                      <a:pt x="39" y="43"/>
                      <a:pt x="40" y="41"/>
                    </a:cubicBezTo>
                    <a:cubicBezTo>
                      <a:pt x="40" y="40"/>
                      <a:pt x="40" y="39"/>
                      <a:pt x="40" y="39"/>
                    </a:cubicBezTo>
                    <a:cubicBezTo>
                      <a:pt x="40" y="34"/>
                      <a:pt x="42" y="29"/>
                      <a:pt x="42" y="29"/>
                    </a:cubicBezTo>
                    <a:cubicBezTo>
                      <a:pt x="42" y="29"/>
                      <a:pt x="44" y="28"/>
                      <a:pt x="44" y="26"/>
                    </a:cubicBezTo>
                    <a:cubicBezTo>
                      <a:pt x="45" y="25"/>
                      <a:pt x="45" y="22"/>
                      <a:pt x="45" y="22"/>
                    </a:cubicBezTo>
                    <a:cubicBezTo>
                      <a:pt x="45" y="22"/>
                      <a:pt x="44" y="22"/>
                      <a:pt x="44" y="21"/>
                    </a:cubicBezTo>
                    <a:cubicBezTo>
                      <a:pt x="44" y="19"/>
                      <a:pt x="45" y="17"/>
                      <a:pt x="45" y="14"/>
                    </a:cubicBezTo>
                    <a:cubicBezTo>
                      <a:pt x="45" y="12"/>
                      <a:pt x="45" y="12"/>
                      <a:pt x="45" y="10"/>
                    </a:cubicBezTo>
                    <a:cubicBezTo>
                      <a:pt x="45" y="3"/>
                      <a:pt x="39" y="2"/>
                      <a:pt x="36" y="1"/>
                    </a:cubicBezTo>
                    <a:cubicBezTo>
                      <a:pt x="31" y="1"/>
                      <a:pt x="30" y="1"/>
                      <a:pt x="26" y="2"/>
                    </a:cubicBezTo>
                    <a:cubicBezTo>
                      <a:pt x="22" y="2"/>
                      <a:pt x="18" y="0"/>
                      <a:pt x="18" y="0"/>
                    </a:cubicBezTo>
                    <a:cubicBezTo>
                      <a:pt x="18" y="0"/>
                      <a:pt x="17" y="5"/>
                      <a:pt x="18" y="11"/>
                    </a:cubicBezTo>
                    <a:cubicBezTo>
                      <a:pt x="18" y="16"/>
                      <a:pt x="19" y="21"/>
                      <a:pt x="19" y="21"/>
                    </a:cubicBezTo>
                    <a:cubicBezTo>
                      <a:pt x="19" y="21"/>
                      <a:pt x="18" y="21"/>
                      <a:pt x="18" y="24"/>
                    </a:cubicBezTo>
                    <a:cubicBezTo>
                      <a:pt x="18" y="27"/>
                      <a:pt x="20" y="29"/>
                      <a:pt x="20" y="29"/>
                    </a:cubicBezTo>
                    <a:cubicBezTo>
                      <a:pt x="20" y="29"/>
                      <a:pt x="24" y="38"/>
                      <a:pt x="23" y="41"/>
                    </a:cubicBezTo>
                    <a:cubicBezTo>
                      <a:pt x="23" y="44"/>
                      <a:pt x="14" y="47"/>
                      <a:pt x="9" y="52"/>
                    </a:cubicBezTo>
                    <a:cubicBezTo>
                      <a:pt x="1" y="57"/>
                      <a:pt x="0" y="71"/>
                      <a:pt x="0" y="71"/>
                    </a:cubicBezTo>
                    <a:cubicBezTo>
                      <a:pt x="65" y="71"/>
                      <a:pt x="65" y="71"/>
                      <a:pt x="65" y="71"/>
                    </a:cubicBezTo>
                    <a:cubicBezTo>
                      <a:pt x="65" y="71"/>
                      <a:pt x="64" y="70"/>
                      <a:pt x="64" y="67"/>
                    </a:cubicBezTo>
                    <a:cubicBezTo>
                      <a:pt x="62" y="68"/>
                      <a:pt x="59" y="69"/>
                      <a:pt x="57" y="69"/>
                    </a:cubicBezTo>
                    <a:close/>
                  </a:path>
                </a:pathLst>
              </a:custGeom>
              <a:solidFill>
                <a:srgbClr val="BDBC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5" name="Freeform 34"/>
            <p:cNvSpPr/>
            <p:nvPr/>
          </p:nvSpPr>
          <p:spPr bwMode="auto">
            <a:xfrm>
              <a:off x="6640320" y="3779363"/>
              <a:ext cx="862013" cy="373063"/>
            </a:xfrm>
            <a:custGeom>
              <a:avLst/>
              <a:gdLst>
                <a:gd name="T0" fmla="*/ 122 w 122"/>
                <a:gd name="T1" fmla="*/ 27 h 53"/>
                <a:gd name="T2" fmla="*/ 81 w 122"/>
                <a:gd name="T3" fmla="*/ 0 h 53"/>
                <a:gd name="T4" fmla="*/ 7 w 122"/>
                <a:gd name="T5" fmla="*/ 0 h 53"/>
                <a:gd name="T6" fmla="*/ 0 w 122"/>
                <a:gd name="T7" fmla="*/ 4 h 53"/>
                <a:gd name="T8" fmla="*/ 0 w 122"/>
                <a:gd name="T9" fmla="*/ 49 h 53"/>
                <a:gd name="T10" fmla="*/ 7 w 122"/>
                <a:gd name="T11" fmla="*/ 53 h 53"/>
                <a:gd name="T12" fmla="*/ 83 w 122"/>
                <a:gd name="T13" fmla="*/ 53 h 53"/>
                <a:gd name="T14" fmla="*/ 122 w 122"/>
                <a:gd name="T15" fmla="*/ 27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3">
                  <a:moveTo>
                    <a:pt x="122" y="27"/>
                  </a:moveTo>
                  <a:cubicBezTo>
                    <a:pt x="81" y="0"/>
                    <a:pt x="81" y="0"/>
                    <a:pt x="81" y="0"/>
                  </a:cubicBezTo>
                  <a:cubicBezTo>
                    <a:pt x="7" y="0"/>
                    <a:pt x="7" y="0"/>
                    <a:pt x="7" y="0"/>
                  </a:cubicBezTo>
                  <a:cubicBezTo>
                    <a:pt x="3" y="0"/>
                    <a:pt x="0" y="2"/>
                    <a:pt x="0" y="4"/>
                  </a:cubicBezTo>
                  <a:cubicBezTo>
                    <a:pt x="0" y="49"/>
                    <a:pt x="0" y="49"/>
                    <a:pt x="0" y="49"/>
                  </a:cubicBezTo>
                  <a:cubicBezTo>
                    <a:pt x="0" y="51"/>
                    <a:pt x="3" y="53"/>
                    <a:pt x="7" y="53"/>
                  </a:cubicBezTo>
                  <a:cubicBezTo>
                    <a:pt x="83" y="53"/>
                    <a:pt x="83" y="53"/>
                    <a:pt x="83" y="53"/>
                  </a:cubicBezTo>
                  <a:lnTo>
                    <a:pt x="122" y="27"/>
                  </a:lnTo>
                  <a:close/>
                </a:path>
              </a:pathLst>
            </a:custGeom>
            <a:solidFill>
              <a:srgbClr val="F83003"/>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35"/>
            <p:cNvSpPr/>
            <p:nvPr/>
          </p:nvSpPr>
          <p:spPr bwMode="auto">
            <a:xfrm>
              <a:off x="4233670" y="3779363"/>
              <a:ext cx="868363" cy="373063"/>
            </a:xfrm>
            <a:custGeom>
              <a:avLst/>
              <a:gdLst>
                <a:gd name="T0" fmla="*/ 0 w 123"/>
                <a:gd name="T1" fmla="*/ 25 h 53"/>
                <a:gd name="T2" fmla="*/ 41 w 123"/>
                <a:gd name="T3" fmla="*/ 53 h 53"/>
                <a:gd name="T4" fmla="*/ 115 w 123"/>
                <a:gd name="T5" fmla="*/ 53 h 53"/>
                <a:gd name="T6" fmla="*/ 122 w 123"/>
                <a:gd name="T7" fmla="*/ 49 h 53"/>
                <a:gd name="T8" fmla="*/ 123 w 123"/>
                <a:gd name="T9" fmla="*/ 5 h 53"/>
                <a:gd name="T10" fmla="*/ 116 w 123"/>
                <a:gd name="T11" fmla="*/ 0 h 53"/>
                <a:gd name="T12" fmla="*/ 39 w 123"/>
                <a:gd name="T13" fmla="*/ 0 h 53"/>
                <a:gd name="T14" fmla="*/ 0 w 123"/>
                <a:gd name="T15" fmla="*/ 25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53">
                  <a:moveTo>
                    <a:pt x="0" y="25"/>
                  </a:moveTo>
                  <a:cubicBezTo>
                    <a:pt x="41" y="53"/>
                    <a:pt x="41" y="53"/>
                    <a:pt x="41" y="53"/>
                  </a:cubicBezTo>
                  <a:cubicBezTo>
                    <a:pt x="115" y="53"/>
                    <a:pt x="115" y="53"/>
                    <a:pt x="115" y="53"/>
                  </a:cubicBezTo>
                  <a:cubicBezTo>
                    <a:pt x="119" y="53"/>
                    <a:pt x="122" y="51"/>
                    <a:pt x="122" y="49"/>
                  </a:cubicBezTo>
                  <a:cubicBezTo>
                    <a:pt x="123" y="5"/>
                    <a:pt x="123" y="5"/>
                    <a:pt x="123" y="5"/>
                  </a:cubicBezTo>
                  <a:cubicBezTo>
                    <a:pt x="123" y="2"/>
                    <a:pt x="120" y="0"/>
                    <a:pt x="116" y="0"/>
                  </a:cubicBezTo>
                  <a:cubicBezTo>
                    <a:pt x="39" y="0"/>
                    <a:pt x="39" y="0"/>
                    <a:pt x="39" y="0"/>
                  </a:cubicBezTo>
                  <a:lnTo>
                    <a:pt x="0" y="25"/>
                  </a:lnTo>
                  <a:close/>
                </a:path>
              </a:pathLst>
            </a:custGeom>
            <a:solidFill>
              <a:srgbClr val="F83003"/>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36"/>
            <p:cNvSpPr/>
            <p:nvPr/>
          </p:nvSpPr>
          <p:spPr bwMode="auto">
            <a:xfrm>
              <a:off x="5667182" y="2368139"/>
              <a:ext cx="381000" cy="868363"/>
            </a:xfrm>
            <a:custGeom>
              <a:avLst/>
              <a:gdLst>
                <a:gd name="T0" fmla="*/ 27 w 54"/>
                <a:gd name="T1" fmla="*/ 0 h 123"/>
                <a:gd name="T2" fmla="*/ 0 w 54"/>
                <a:gd name="T3" fmla="*/ 42 h 123"/>
                <a:gd name="T4" fmla="*/ 0 w 54"/>
                <a:gd name="T5" fmla="*/ 116 h 123"/>
                <a:gd name="T6" fmla="*/ 5 w 54"/>
                <a:gd name="T7" fmla="*/ 123 h 123"/>
                <a:gd name="T8" fmla="*/ 49 w 54"/>
                <a:gd name="T9" fmla="*/ 123 h 123"/>
                <a:gd name="T10" fmla="*/ 54 w 54"/>
                <a:gd name="T11" fmla="*/ 116 h 123"/>
                <a:gd name="T12" fmla="*/ 53 w 54"/>
                <a:gd name="T13" fmla="*/ 39 h 123"/>
                <a:gd name="T14" fmla="*/ 27 w 54"/>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3">
                  <a:moveTo>
                    <a:pt x="27" y="0"/>
                  </a:moveTo>
                  <a:cubicBezTo>
                    <a:pt x="0" y="42"/>
                    <a:pt x="0" y="42"/>
                    <a:pt x="0" y="42"/>
                  </a:cubicBezTo>
                  <a:cubicBezTo>
                    <a:pt x="0" y="116"/>
                    <a:pt x="0" y="116"/>
                    <a:pt x="0" y="116"/>
                  </a:cubicBezTo>
                  <a:cubicBezTo>
                    <a:pt x="0" y="120"/>
                    <a:pt x="2" y="123"/>
                    <a:pt x="5" y="123"/>
                  </a:cubicBezTo>
                  <a:cubicBezTo>
                    <a:pt x="49" y="123"/>
                    <a:pt x="49" y="123"/>
                    <a:pt x="49" y="123"/>
                  </a:cubicBezTo>
                  <a:cubicBezTo>
                    <a:pt x="52" y="123"/>
                    <a:pt x="54" y="119"/>
                    <a:pt x="54" y="116"/>
                  </a:cubicBezTo>
                  <a:cubicBezTo>
                    <a:pt x="53" y="39"/>
                    <a:pt x="53" y="39"/>
                    <a:pt x="53" y="39"/>
                  </a:cubicBezTo>
                  <a:lnTo>
                    <a:pt x="27" y="0"/>
                  </a:lnTo>
                  <a:close/>
                </a:path>
              </a:pathLst>
            </a:custGeom>
            <a:solidFill>
              <a:srgbClr val="A2B93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37"/>
            <p:cNvSpPr/>
            <p:nvPr/>
          </p:nvSpPr>
          <p:spPr bwMode="auto">
            <a:xfrm>
              <a:off x="5681470" y="4658711"/>
              <a:ext cx="373063" cy="868363"/>
            </a:xfrm>
            <a:custGeom>
              <a:avLst/>
              <a:gdLst>
                <a:gd name="T0" fmla="*/ 26 w 53"/>
                <a:gd name="T1" fmla="*/ 123 h 123"/>
                <a:gd name="T2" fmla="*/ 53 w 53"/>
                <a:gd name="T3" fmla="*/ 81 h 123"/>
                <a:gd name="T4" fmla="*/ 53 w 53"/>
                <a:gd name="T5" fmla="*/ 7 h 123"/>
                <a:gd name="T6" fmla="*/ 49 w 53"/>
                <a:gd name="T7" fmla="*/ 1 h 123"/>
                <a:gd name="T8" fmla="*/ 4 w 53"/>
                <a:gd name="T9" fmla="*/ 0 h 123"/>
                <a:gd name="T10" fmla="*/ 0 w 53"/>
                <a:gd name="T11" fmla="*/ 7 h 123"/>
                <a:gd name="T12" fmla="*/ 0 w 53"/>
                <a:gd name="T13" fmla="*/ 84 h 123"/>
                <a:gd name="T14" fmla="*/ 26 w 53"/>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23">
                  <a:moveTo>
                    <a:pt x="26" y="123"/>
                  </a:moveTo>
                  <a:cubicBezTo>
                    <a:pt x="53" y="81"/>
                    <a:pt x="53" y="81"/>
                    <a:pt x="53" y="81"/>
                  </a:cubicBezTo>
                  <a:cubicBezTo>
                    <a:pt x="53" y="7"/>
                    <a:pt x="53" y="7"/>
                    <a:pt x="53" y="7"/>
                  </a:cubicBezTo>
                  <a:cubicBezTo>
                    <a:pt x="53" y="4"/>
                    <a:pt x="51" y="1"/>
                    <a:pt x="49" y="1"/>
                  </a:cubicBezTo>
                  <a:cubicBezTo>
                    <a:pt x="4" y="0"/>
                    <a:pt x="4" y="0"/>
                    <a:pt x="4" y="0"/>
                  </a:cubicBezTo>
                  <a:cubicBezTo>
                    <a:pt x="2" y="0"/>
                    <a:pt x="0" y="3"/>
                    <a:pt x="0" y="7"/>
                  </a:cubicBezTo>
                  <a:cubicBezTo>
                    <a:pt x="0" y="84"/>
                    <a:pt x="0" y="84"/>
                    <a:pt x="0" y="84"/>
                  </a:cubicBezTo>
                  <a:lnTo>
                    <a:pt x="26" y="123"/>
                  </a:lnTo>
                  <a:close/>
                </a:path>
              </a:pathLst>
            </a:custGeom>
            <a:solidFill>
              <a:srgbClr val="A2B93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38"/>
            <p:cNvSpPr/>
            <p:nvPr/>
          </p:nvSpPr>
          <p:spPr bwMode="auto">
            <a:xfrm>
              <a:off x="6302182" y="2776063"/>
              <a:ext cx="719138" cy="749300"/>
            </a:xfrm>
            <a:custGeom>
              <a:avLst/>
              <a:gdLst>
                <a:gd name="T0" fmla="*/ 102 w 102"/>
                <a:gd name="T1" fmla="*/ 0 h 106"/>
                <a:gd name="T2" fmla="*/ 53 w 102"/>
                <a:gd name="T3" fmla="*/ 12 h 106"/>
                <a:gd name="T4" fmla="*/ 3 w 102"/>
                <a:gd name="T5" fmla="*/ 66 h 106"/>
                <a:gd name="T6" fmla="*/ 1 w 102"/>
                <a:gd name="T7" fmla="*/ 74 h 106"/>
                <a:gd name="T8" fmla="*/ 34 w 102"/>
                <a:gd name="T9" fmla="*/ 104 h 106"/>
                <a:gd name="T10" fmla="*/ 42 w 102"/>
                <a:gd name="T11" fmla="*/ 102 h 106"/>
                <a:gd name="T12" fmla="*/ 94 w 102"/>
                <a:gd name="T13" fmla="*/ 46 h 106"/>
                <a:gd name="T14" fmla="*/ 102 w 102"/>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6">
                  <a:moveTo>
                    <a:pt x="102" y="0"/>
                  </a:moveTo>
                  <a:cubicBezTo>
                    <a:pt x="53" y="12"/>
                    <a:pt x="53" y="12"/>
                    <a:pt x="53" y="12"/>
                  </a:cubicBezTo>
                  <a:cubicBezTo>
                    <a:pt x="3" y="66"/>
                    <a:pt x="3" y="66"/>
                    <a:pt x="3" y="66"/>
                  </a:cubicBezTo>
                  <a:cubicBezTo>
                    <a:pt x="0" y="69"/>
                    <a:pt x="0" y="72"/>
                    <a:pt x="1" y="74"/>
                  </a:cubicBezTo>
                  <a:cubicBezTo>
                    <a:pt x="34" y="104"/>
                    <a:pt x="34" y="104"/>
                    <a:pt x="34" y="104"/>
                  </a:cubicBezTo>
                  <a:cubicBezTo>
                    <a:pt x="36" y="106"/>
                    <a:pt x="39" y="105"/>
                    <a:pt x="42" y="102"/>
                  </a:cubicBezTo>
                  <a:cubicBezTo>
                    <a:pt x="94" y="46"/>
                    <a:pt x="94" y="46"/>
                    <a:pt x="94" y="46"/>
                  </a:cubicBezTo>
                  <a:lnTo>
                    <a:pt x="102" y="0"/>
                  </a:lnTo>
                  <a:close/>
                </a:path>
              </a:pathLst>
            </a:custGeom>
            <a:solidFill>
              <a:srgbClr val="EBAC07"/>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39"/>
            <p:cNvSpPr/>
            <p:nvPr/>
          </p:nvSpPr>
          <p:spPr bwMode="auto">
            <a:xfrm>
              <a:off x="4778182" y="4406426"/>
              <a:ext cx="725488" cy="749300"/>
            </a:xfrm>
            <a:custGeom>
              <a:avLst/>
              <a:gdLst>
                <a:gd name="T0" fmla="*/ 0 w 103"/>
                <a:gd name="T1" fmla="*/ 106 h 106"/>
                <a:gd name="T2" fmla="*/ 49 w 103"/>
                <a:gd name="T3" fmla="*/ 95 h 106"/>
                <a:gd name="T4" fmla="*/ 100 w 103"/>
                <a:gd name="T5" fmla="*/ 41 h 106"/>
                <a:gd name="T6" fmla="*/ 101 w 103"/>
                <a:gd name="T7" fmla="*/ 33 h 106"/>
                <a:gd name="T8" fmla="*/ 69 w 103"/>
                <a:gd name="T9" fmla="*/ 2 h 106"/>
                <a:gd name="T10" fmla="*/ 61 w 103"/>
                <a:gd name="T11" fmla="*/ 4 h 106"/>
                <a:gd name="T12" fmla="*/ 8 w 103"/>
                <a:gd name="T13" fmla="*/ 60 h 106"/>
                <a:gd name="T14" fmla="*/ 0 w 103"/>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6">
                  <a:moveTo>
                    <a:pt x="0" y="106"/>
                  </a:moveTo>
                  <a:cubicBezTo>
                    <a:pt x="49" y="95"/>
                    <a:pt x="49" y="95"/>
                    <a:pt x="49" y="95"/>
                  </a:cubicBezTo>
                  <a:cubicBezTo>
                    <a:pt x="100" y="41"/>
                    <a:pt x="100" y="41"/>
                    <a:pt x="100" y="41"/>
                  </a:cubicBezTo>
                  <a:cubicBezTo>
                    <a:pt x="102" y="38"/>
                    <a:pt x="103" y="34"/>
                    <a:pt x="101" y="33"/>
                  </a:cubicBezTo>
                  <a:cubicBezTo>
                    <a:pt x="69" y="2"/>
                    <a:pt x="69" y="2"/>
                    <a:pt x="69" y="2"/>
                  </a:cubicBezTo>
                  <a:cubicBezTo>
                    <a:pt x="67" y="0"/>
                    <a:pt x="63" y="1"/>
                    <a:pt x="61" y="4"/>
                  </a:cubicBezTo>
                  <a:cubicBezTo>
                    <a:pt x="8" y="60"/>
                    <a:pt x="8" y="60"/>
                    <a:pt x="8" y="60"/>
                  </a:cubicBezTo>
                  <a:lnTo>
                    <a:pt x="0" y="106"/>
                  </a:lnTo>
                  <a:close/>
                </a:path>
              </a:pathLst>
            </a:custGeom>
            <a:solidFill>
              <a:srgbClr val="EBAC07"/>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40"/>
            <p:cNvSpPr/>
            <p:nvPr/>
          </p:nvSpPr>
          <p:spPr bwMode="auto">
            <a:xfrm>
              <a:off x="6287895" y="4392138"/>
              <a:ext cx="727075" cy="741363"/>
            </a:xfrm>
            <a:custGeom>
              <a:avLst/>
              <a:gdLst>
                <a:gd name="T0" fmla="*/ 103 w 103"/>
                <a:gd name="T1" fmla="*/ 105 h 105"/>
                <a:gd name="T2" fmla="*/ 93 w 103"/>
                <a:gd name="T3" fmla="*/ 56 h 105"/>
                <a:gd name="T4" fmla="*/ 41 w 103"/>
                <a:gd name="T5" fmla="*/ 3 h 105"/>
                <a:gd name="T6" fmla="*/ 33 w 103"/>
                <a:gd name="T7" fmla="*/ 1 h 105"/>
                <a:gd name="T8" fmla="*/ 2 w 103"/>
                <a:gd name="T9" fmla="*/ 33 h 105"/>
                <a:gd name="T10" fmla="*/ 3 w 103"/>
                <a:gd name="T11" fmla="*/ 41 h 105"/>
                <a:gd name="T12" fmla="*/ 57 w 103"/>
                <a:gd name="T13" fmla="*/ 95 h 105"/>
                <a:gd name="T14" fmla="*/ 103 w 103"/>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103" y="105"/>
                  </a:moveTo>
                  <a:cubicBezTo>
                    <a:pt x="93" y="56"/>
                    <a:pt x="93" y="56"/>
                    <a:pt x="93" y="56"/>
                  </a:cubicBezTo>
                  <a:cubicBezTo>
                    <a:pt x="41" y="3"/>
                    <a:pt x="41" y="3"/>
                    <a:pt x="41" y="3"/>
                  </a:cubicBezTo>
                  <a:cubicBezTo>
                    <a:pt x="38" y="0"/>
                    <a:pt x="35" y="0"/>
                    <a:pt x="33" y="1"/>
                  </a:cubicBezTo>
                  <a:cubicBezTo>
                    <a:pt x="2" y="33"/>
                    <a:pt x="2" y="33"/>
                    <a:pt x="2" y="33"/>
                  </a:cubicBezTo>
                  <a:cubicBezTo>
                    <a:pt x="0" y="34"/>
                    <a:pt x="1" y="38"/>
                    <a:pt x="3" y="41"/>
                  </a:cubicBezTo>
                  <a:cubicBezTo>
                    <a:pt x="57" y="95"/>
                    <a:pt x="57" y="95"/>
                    <a:pt x="57" y="95"/>
                  </a:cubicBezTo>
                  <a:lnTo>
                    <a:pt x="103" y="105"/>
                  </a:lnTo>
                  <a:close/>
                </a:path>
              </a:pathLst>
            </a:custGeom>
            <a:solidFill>
              <a:srgbClr val="4C606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41"/>
            <p:cNvSpPr/>
            <p:nvPr/>
          </p:nvSpPr>
          <p:spPr bwMode="auto">
            <a:xfrm>
              <a:off x="4721032" y="2798288"/>
              <a:ext cx="727075" cy="739775"/>
            </a:xfrm>
            <a:custGeom>
              <a:avLst/>
              <a:gdLst>
                <a:gd name="T0" fmla="*/ 0 w 103"/>
                <a:gd name="T1" fmla="*/ 0 h 105"/>
                <a:gd name="T2" fmla="*/ 10 w 103"/>
                <a:gd name="T3" fmla="*/ 49 h 105"/>
                <a:gd name="T4" fmla="*/ 62 w 103"/>
                <a:gd name="T5" fmla="*/ 102 h 105"/>
                <a:gd name="T6" fmla="*/ 70 w 103"/>
                <a:gd name="T7" fmla="*/ 104 h 105"/>
                <a:gd name="T8" fmla="*/ 101 w 103"/>
                <a:gd name="T9" fmla="*/ 73 h 105"/>
                <a:gd name="T10" fmla="*/ 100 w 103"/>
                <a:gd name="T11" fmla="*/ 65 h 105"/>
                <a:gd name="T12" fmla="*/ 46 w 103"/>
                <a:gd name="T13" fmla="*/ 10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cubicBezTo>
                    <a:pt x="10" y="49"/>
                    <a:pt x="10" y="49"/>
                    <a:pt x="10" y="49"/>
                  </a:cubicBezTo>
                  <a:cubicBezTo>
                    <a:pt x="62" y="102"/>
                    <a:pt x="62" y="102"/>
                    <a:pt x="62" y="102"/>
                  </a:cubicBezTo>
                  <a:cubicBezTo>
                    <a:pt x="64" y="105"/>
                    <a:pt x="68" y="105"/>
                    <a:pt x="70" y="104"/>
                  </a:cubicBezTo>
                  <a:cubicBezTo>
                    <a:pt x="101" y="73"/>
                    <a:pt x="101" y="73"/>
                    <a:pt x="101" y="73"/>
                  </a:cubicBezTo>
                  <a:cubicBezTo>
                    <a:pt x="103" y="71"/>
                    <a:pt x="103" y="68"/>
                    <a:pt x="100" y="65"/>
                  </a:cubicBezTo>
                  <a:cubicBezTo>
                    <a:pt x="46" y="10"/>
                    <a:pt x="46" y="10"/>
                    <a:pt x="46" y="10"/>
                  </a:cubicBezTo>
                  <a:lnTo>
                    <a:pt x="0" y="0"/>
                  </a:lnTo>
                  <a:close/>
                </a:path>
              </a:pathLst>
            </a:custGeom>
            <a:solidFill>
              <a:srgbClr val="4C606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53" name="Picture 2">
              <a:extLst>
                <a:ext uri="{FF2B5EF4-FFF2-40B4-BE49-F238E27FC236}">
                  <a16:creationId xmlns:a16="http://schemas.microsoft.com/office/drawing/2014/main" id="{236CE975-143F-4A06-AF39-7BF070F66C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8602" y="3621024"/>
              <a:ext cx="1078992" cy="7193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65" name="组合 64"/>
          <p:cNvGrpSpPr/>
          <p:nvPr/>
        </p:nvGrpSpPr>
        <p:grpSpPr>
          <a:xfrm>
            <a:off x="866959" y="1182624"/>
            <a:ext cx="10362470" cy="5376558"/>
            <a:chOff x="866959" y="1182624"/>
            <a:chExt cx="10362470" cy="5376558"/>
          </a:xfrm>
        </p:grpSpPr>
        <p:sp>
          <p:nvSpPr>
            <p:cNvPr id="8" name="文本框 16"/>
            <p:cNvSpPr txBox="1"/>
            <p:nvPr/>
          </p:nvSpPr>
          <p:spPr>
            <a:xfrm>
              <a:off x="7730524" y="2187051"/>
              <a:ext cx="3451543" cy="738664"/>
            </a:xfrm>
            <a:prstGeom prst="rect">
              <a:avLst/>
            </a:prstGeom>
            <a:noFill/>
            <a:ln w="28575">
              <a:no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特权分离原则</a:t>
              </a:r>
            </a:p>
          </p:txBody>
        </p:sp>
        <p:sp>
          <p:nvSpPr>
            <p:cNvPr id="9" name="文本框 16"/>
            <p:cNvSpPr txBox="1"/>
            <p:nvPr/>
          </p:nvSpPr>
          <p:spPr>
            <a:xfrm>
              <a:off x="8411527" y="3549584"/>
              <a:ext cx="2617264" cy="738664"/>
            </a:xfrm>
            <a:prstGeom prst="rect">
              <a:avLst/>
            </a:prstGeom>
            <a:noFill/>
            <a:ln w="28575">
              <a:no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最小公度原则</a:t>
              </a:r>
            </a:p>
          </p:txBody>
        </p:sp>
        <p:sp>
          <p:nvSpPr>
            <p:cNvPr id="10" name="文本框 16"/>
            <p:cNvSpPr txBox="1"/>
            <p:nvPr/>
          </p:nvSpPr>
          <p:spPr>
            <a:xfrm>
              <a:off x="7777886" y="4807568"/>
              <a:ext cx="3451543" cy="738664"/>
            </a:xfrm>
            <a:prstGeom prst="rect">
              <a:avLst/>
            </a:prstGeom>
            <a:noFill/>
            <a:ln w="28575">
              <a:no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开放设计原则</a:t>
              </a:r>
            </a:p>
          </p:txBody>
        </p:sp>
        <p:sp>
          <p:nvSpPr>
            <p:cNvPr id="11" name="文本框 16"/>
            <p:cNvSpPr txBox="1"/>
            <p:nvPr/>
          </p:nvSpPr>
          <p:spPr>
            <a:xfrm>
              <a:off x="4717097" y="5820518"/>
              <a:ext cx="2841943" cy="738664"/>
            </a:xfrm>
            <a:prstGeom prst="rect">
              <a:avLst/>
            </a:prstGeom>
            <a:noFill/>
            <a:ln w="28575">
              <a:no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可接受性原则</a:t>
              </a:r>
            </a:p>
          </p:txBody>
        </p:sp>
        <p:sp>
          <p:nvSpPr>
            <p:cNvPr id="12" name="文本框 16"/>
            <p:cNvSpPr txBox="1"/>
            <p:nvPr/>
          </p:nvSpPr>
          <p:spPr>
            <a:xfrm>
              <a:off x="1236344" y="4879793"/>
              <a:ext cx="3451543" cy="738664"/>
            </a:xfrm>
            <a:prstGeom prst="rect">
              <a:avLst/>
            </a:prstGeom>
            <a:noFill/>
            <a:ln w="28575">
              <a:no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最小授权原则</a:t>
              </a:r>
            </a:p>
          </p:txBody>
        </p:sp>
        <p:sp>
          <p:nvSpPr>
            <p:cNvPr id="13" name="文本框 16"/>
            <p:cNvSpPr txBox="1"/>
            <p:nvPr/>
          </p:nvSpPr>
          <p:spPr>
            <a:xfrm>
              <a:off x="905250" y="3390113"/>
              <a:ext cx="2695962" cy="738664"/>
            </a:xfrm>
            <a:prstGeom prst="rect">
              <a:avLst/>
            </a:prstGeom>
            <a:noFill/>
            <a:ln w="28575">
              <a:no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完备检查原则</a:t>
              </a:r>
            </a:p>
          </p:txBody>
        </p:sp>
        <p:sp>
          <p:nvSpPr>
            <p:cNvPr id="14" name="文本框 16"/>
            <p:cNvSpPr txBox="1"/>
            <p:nvPr/>
          </p:nvSpPr>
          <p:spPr>
            <a:xfrm>
              <a:off x="866959" y="2148538"/>
              <a:ext cx="3451543" cy="738664"/>
            </a:xfrm>
            <a:prstGeom prst="rect">
              <a:avLst/>
            </a:prstGeom>
            <a:noFill/>
            <a:ln w="28575">
              <a:no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默认不安全性原则</a:t>
              </a:r>
            </a:p>
          </p:txBody>
        </p:sp>
        <p:sp>
          <p:nvSpPr>
            <p:cNvPr id="15" name="文本框 16"/>
            <p:cNvSpPr txBox="1"/>
            <p:nvPr/>
          </p:nvSpPr>
          <p:spPr>
            <a:xfrm>
              <a:off x="4147401" y="1182624"/>
              <a:ext cx="3451543" cy="738664"/>
            </a:xfrm>
            <a:prstGeom prst="rect">
              <a:avLst/>
            </a:prstGeom>
            <a:noFill/>
            <a:ln w="28575">
              <a:noFill/>
            </a:ln>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安全机制经济性原则</a:t>
              </a:r>
            </a:p>
          </p:txBody>
        </p:sp>
        <p:sp>
          <p:nvSpPr>
            <p:cNvPr id="56" name="圆角矩形 55"/>
            <p:cNvSpPr/>
            <p:nvPr/>
          </p:nvSpPr>
          <p:spPr>
            <a:xfrm>
              <a:off x="4120896" y="1341120"/>
              <a:ext cx="3523488" cy="4680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072896" y="2316480"/>
              <a:ext cx="3060192" cy="4680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1621536" y="5023104"/>
              <a:ext cx="2572512" cy="4680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950976" y="3535680"/>
              <a:ext cx="2499360" cy="4680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7888224" y="2316480"/>
              <a:ext cx="2926080" cy="4680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a:off x="8412480" y="3718560"/>
              <a:ext cx="2670048" cy="4680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a:off x="7973568" y="4962144"/>
              <a:ext cx="2926080" cy="4680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a:off x="4657344" y="5998464"/>
              <a:ext cx="2926080" cy="46800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verification-symbol-in-a-square-box_37892">
            <a:extLst>
              <a:ext uri="{FF2B5EF4-FFF2-40B4-BE49-F238E27FC236}">
                <a16:creationId xmlns:a16="http://schemas.microsoft.com/office/drawing/2014/main" id="{F41877CF-F784-440C-8DC2-B1CBE06AAE16}"/>
              </a:ext>
            </a:extLst>
          </p:cNvPr>
          <p:cNvSpPr/>
          <p:nvPr/>
        </p:nvSpPr>
        <p:spPr>
          <a:xfrm>
            <a:off x="5663017" y="5597092"/>
            <a:ext cx="470161" cy="365802"/>
          </a:xfrm>
          <a:custGeom>
            <a:avLst/>
            <a:gdLst>
              <a:gd name="connsiteX0" fmla="*/ 536415 w 607227"/>
              <a:gd name="connsiteY0" fmla="*/ 12631 h 510399"/>
              <a:gd name="connsiteX1" fmla="*/ 557192 w 607227"/>
              <a:gd name="connsiteY1" fmla="*/ 21221 h 510399"/>
              <a:gd name="connsiteX2" fmla="*/ 598584 w 607227"/>
              <a:gd name="connsiteY2" fmla="*/ 62633 h 510399"/>
              <a:gd name="connsiteX3" fmla="*/ 598584 w 607227"/>
              <a:gd name="connsiteY3" fmla="*/ 104044 h 510399"/>
              <a:gd name="connsiteX4" fmla="*/ 511175 w 607227"/>
              <a:gd name="connsiteY4" fmla="*/ 191324 h 510399"/>
              <a:gd name="connsiteX5" fmla="*/ 444948 w 607227"/>
              <a:gd name="connsiteY5" fmla="*/ 257453 h 510399"/>
              <a:gd name="connsiteX6" fmla="*/ 339441 w 607227"/>
              <a:gd name="connsiteY6" fmla="*/ 362805 h 510399"/>
              <a:gd name="connsiteX7" fmla="*/ 297968 w 607227"/>
              <a:gd name="connsiteY7" fmla="*/ 404217 h 510399"/>
              <a:gd name="connsiteX8" fmla="*/ 277191 w 607227"/>
              <a:gd name="connsiteY8" fmla="*/ 412807 h 510399"/>
              <a:gd name="connsiteX9" fmla="*/ 256495 w 607227"/>
              <a:gd name="connsiteY9" fmla="*/ 404217 h 510399"/>
              <a:gd name="connsiteX10" fmla="*/ 215023 w 607227"/>
              <a:gd name="connsiteY10" fmla="*/ 362805 h 510399"/>
              <a:gd name="connsiteX11" fmla="*/ 138814 w 607227"/>
              <a:gd name="connsiteY11" fmla="*/ 286790 h 510399"/>
              <a:gd name="connsiteX12" fmla="*/ 138814 w 607227"/>
              <a:gd name="connsiteY12" fmla="*/ 245378 h 510399"/>
              <a:gd name="connsiteX13" fmla="*/ 180286 w 607227"/>
              <a:gd name="connsiteY13" fmla="*/ 203967 h 510399"/>
              <a:gd name="connsiteX14" fmla="*/ 201063 w 607227"/>
              <a:gd name="connsiteY14" fmla="*/ 195376 h 510399"/>
              <a:gd name="connsiteX15" fmla="*/ 221759 w 607227"/>
              <a:gd name="connsiteY15" fmla="*/ 203967 h 510399"/>
              <a:gd name="connsiteX16" fmla="*/ 277191 w 607227"/>
              <a:gd name="connsiteY16" fmla="*/ 259317 h 510399"/>
              <a:gd name="connsiteX17" fmla="*/ 444948 w 607227"/>
              <a:gd name="connsiteY17" fmla="*/ 91807 h 510399"/>
              <a:gd name="connsiteX18" fmla="*/ 503951 w 607227"/>
              <a:gd name="connsiteY18" fmla="*/ 32891 h 510399"/>
              <a:gd name="connsiteX19" fmla="*/ 515719 w 607227"/>
              <a:gd name="connsiteY19" fmla="*/ 21221 h 510399"/>
              <a:gd name="connsiteX20" fmla="*/ 536415 w 607227"/>
              <a:gd name="connsiteY20" fmla="*/ 12631 h 510399"/>
              <a:gd name="connsiteX21" fmla="*/ 61847 w 607227"/>
              <a:gd name="connsiteY21" fmla="*/ 0 h 510399"/>
              <a:gd name="connsiteX22" fmla="*/ 449328 w 607227"/>
              <a:gd name="connsiteY22" fmla="*/ 0 h 510399"/>
              <a:gd name="connsiteX23" fmla="*/ 491858 w 607227"/>
              <a:gd name="connsiteY23" fmla="*/ 17019 h 510399"/>
              <a:gd name="connsiteX24" fmla="*/ 442591 w 607227"/>
              <a:gd name="connsiteY24" fmla="*/ 66130 h 510399"/>
              <a:gd name="connsiteX25" fmla="*/ 66230 w 607227"/>
              <a:gd name="connsiteY25" fmla="*/ 66130 h 510399"/>
              <a:gd name="connsiteX26" fmla="*/ 66230 w 607227"/>
              <a:gd name="connsiteY26" fmla="*/ 444269 h 510399"/>
              <a:gd name="connsiteX27" fmla="*/ 444945 w 607227"/>
              <a:gd name="connsiteY27" fmla="*/ 444269 h 510399"/>
              <a:gd name="connsiteX28" fmla="*/ 444945 w 607227"/>
              <a:gd name="connsiteY28" fmla="*/ 285590 h 510399"/>
              <a:gd name="connsiteX29" fmla="*/ 511175 w 607227"/>
              <a:gd name="connsiteY29" fmla="*/ 219460 h 510399"/>
              <a:gd name="connsiteX30" fmla="*/ 511175 w 607227"/>
              <a:gd name="connsiteY30" fmla="*/ 448645 h 510399"/>
              <a:gd name="connsiteX31" fmla="*/ 449328 w 607227"/>
              <a:gd name="connsiteY31" fmla="*/ 510399 h 510399"/>
              <a:gd name="connsiteX32" fmla="*/ 61847 w 607227"/>
              <a:gd name="connsiteY32" fmla="*/ 510399 h 510399"/>
              <a:gd name="connsiteX33" fmla="*/ 0 w 607227"/>
              <a:gd name="connsiteY33" fmla="*/ 448645 h 510399"/>
              <a:gd name="connsiteX34" fmla="*/ 0 w 607227"/>
              <a:gd name="connsiteY34" fmla="*/ 61673 h 510399"/>
              <a:gd name="connsiteX35" fmla="*/ 61847 w 607227"/>
              <a:gd name="connsiteY35" fmla="*/ 0 h 51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227" h="510399">
                <a:moveTo>
                  <a:pt x="536415" y="12631"/>
                </a:moveTo>
                <a:cubicBezTo>
                  <a:pt x="543882" y="12631"/>
                  <a:pt x="551430" y="15467"/>
                  <a:pt x="557192" y="21221"/>
                </a:cubicBezTo>
                <a:lnTo>
                  <a:pt x="598584" y="62633"/>
                </a:lnTo>
                <a:cubicBezTo>
                  <a:pt x="610108" y="74059"/>
                  <a:pt x="610108" y="92618"/>
                  <a:pt x="598584" y="104044"/>
                </a:cubicBezTo>
                <a:lnTo>
                  <a:pt x="511175" y="191324"/>
                </a:lnTo>
                <a:lnTo>
                  <a:pt x="444948" y="257453"/>
                </a:lnTo>
                <a:lnTo>
                  <a:pt x="339441" y="362805"/>
                </a:lnTo>
                <a:lnTo>
                  <a:pt x="297968" y="404217"/>
                </a:lnTo>
                <a:cubicBezTo>
                  <a:pt x="292206" y="409971"/>
                  <a:pt x="284739" y="412807"/>
                  <a:pt x="277191" y="412807"/>
                </a:cubicBezTo>
                <a:cubicBezTo>
                  <a:pt x="269724" y="412807"/>
                  <a:pt x="262177" y="409971"/>
                  <a:pt x="256495" y="404217"/>
                </a:cubicBezTo>
                <a:lnTo>
                  <a:pt x="215023" y="362805"/>
                </a:lnTo>
                <a:lnTo>
                  <a:pt x="138814" y="286790"/>
                </a:lnTo>
                <a:cubicBezTo>
                  <a:pt x="127370" y="275363"/>
                  <a:pt x="127370" y="256805"/>
                  <a:pt x="138814" y="245378"/>
                </a:cubicBezTo>
                <a:lnTo>
                  <a:pt x="180286" y="203967"/>
                </a:lnTo>
                <a:cubicBezTo>
                  <a:pt x="186049" y="198213"/>
                  <a:pt x="193515" y="195376"/>
                  <a:pt x="201063" y="195376"/>
                </a:cubicBezTo>
                <a:cubicBezTo>
                  <a:pt x="208530" y="195376"/>
                  <a:pt x="215997" y="198213"/>
                  <a:pt x="221759" y="203967"/>
                </a:cubicBezTo>
                <a:lnTo>
                  <a:pt x="277191" y="259317"/>
                </a:lnTo>
                <a:lnTo>
                  <a:pt x="444948" y="91807"/>
                </a:lnTo>
                <a:lnTo>
                  <a:pt x="503951" y="32891"/>
                </a:lnTo>
                <a:lnTo>
                  <a:pt x="515719" y="21221"/>
                </a:lnTo>
                <a:cubicBezTo>
                  <a:pt x="521401" y="15467"/>
                  <a:pt x="528949" y="12631"/>
                  <a:pt x="536415" y="12631"/>
                </a:cubicBezTo>
                <a:close/>
                <a:moveTo>
                  <a:pt x="61847" y="0"/>
                </a:moveTo>
                <a:lnTo>
                  <a:pt x="449328" y="0"/>
                </a:lnTo>
                <a:cubicBezTo>
                  <a:pt x="465804" y="0"/>
                  <a:pt x="480738" y="6483"/>
                  <a:pt x="491858" y="17019"/>
                </a:cubicBezTo>
                <a:lnTo>
                  <a:pt x="442591" y="66130"/>
                </a:lnTo>
                <a:lnTo>
                  <a:pt x="66230" y="66130"/>
                </a:lnTo>
                <a:lnTo>
                  <a:pt x="66230" y="444269"/>
                </a:lnTo>
                <a:lnTo>
                  <a:pt x="444945" y="444269"/>
                </a:lnTo>
                <a:lnTo>
                  <a:pt x="444945" y="285590"/>
                </a:lnTo>
                <a:lnTo>
                  <a:pt x="511175" y="219460"/>
                </a:lnTo>
                <a:lnTo>
                  <a:pt x="511175" y="448645"/>
                </a:lnTo>
                <a:cubicBezTo>
                  <a:pt x="511175" y="482683"/>
                  <a:pt x="483417" y="510399"/>
                  <a:pt x="449328" y="510399"/>
                </a:cubicBezTo>
                <a:lnTo>
                  <a:pt x="61847" y="510399"/>
                </a:lnTo>
                <a:cubicBezTo>
                  <a:pt x="27758" y="510399"/>
                  <a:pt x="0" y="482683"/>
                  <a:pt x="0" y="448645"/>
                </a:cubicBezTo>
                <a:lnTo>
                  <a:pt x="0" y="61673"/>
                </a:lnTo>
                <a:cubicBezTo>
                  <a:pt x="0" y="27635"/>
                  <a:pt x="27758" y="0"/>
                  <a:pt x="61847" y="0"/>
                </a:cubicBezTo>
                <a:close/>
              </a:path>
            </a:pathLst>
          </a:custGeom>
          <a:solidFill>
            <a:srgbClr val="B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isabled-connection_100871">
            <a:extLst>
              <a:ext uri="{FF2B5EF4-FFF2-40B4-BE49-F238E27FC236}">
                <a16:creationId xmlns:a16="http://schemas.microsoft.com/office/drawing/2014/main" id="{886D2587-F136-4F9D-B874-CBD5D358CF73}"/>
              </a:ext>
            </a:extLst>
          </p:cNvPr>
          <p:cNvSpPr/>
          <p:nvPr/>
        </p:nvSpPr>
        <p:spPr>
          <a:xfrm>
            <a:off x="4216142" y="2347804"/>
            <a:ext cx="441202" cy="436675"/>
          </a:xfrm>
          <a:custGeom>
            <a:avLst/>
            <a:gdLst>
              <a:gd name="connsiteX0" fmla="*/ 339472 w 602803"/>
              <a:gd name="connsiteY0" fmla="*/ 281137 h 586518"/>
              <a:gd name="connsiteX1" fmla="*/ 369510 w 602803"/>
              <a:gd name="connsiteY1" fmla="*/ 293666 h 586518"/>
              <a:gd name="connsiteX2" fmla="*/ 449825 w 602803"/>
              <a:gd name="connsiteY2" fmla="*/ 373849 h 586518"/>
              <a:gd name="connsiteX3" fmla="*/ 530298 w 602803"/>
              <a:gd name="connsiteY3" fmla="*/ 293666 h 586518"/>
              <a:gd name="connsiteX4" fmla="*/ 590374 w 602803"/>
              <a:gd name="connsiteY4" fmla="*/ 293666 h 586518"/>
              <a:gd name="connsiteX5" fmla="*/ 590374 w 602803"/>
              <a:gd name="connsiteY5" fmla="*/ 353644 h 586518"/>
              <a:gd name="connsiteX6" fmla="*/ 509901 w 602803"/>
              <a:gd name="connsiteY6" fmla="*/ 433828 h 586518"/>
              <a:gd name="connsiteX7" fmla="*/ 590374 w 602803"/>
              <a:gd name="connsiteY7" fmla="*/ 514012 h 586518"/>
              <a:gd name="connsiteX8" fmla="*/ 590374 w 602803"/>
              <a:gd name="connsiteY8" fmla="*/ 573990 h 586518"/>
              <a:gd name="connsiteX9" fmla="*/ 530298 w 602803"/>
              <a:gd name="connsiteY9" fmla="*/ 573990 h 586518"/>
              <a:gd name="connsiteX10" fmla="*/ 449825 w 602803"/>
              <a:gd name="connsiteY10" fmla="*/ 493807 h 586518"/>
              <a:gd name="connsiteX11" fmla="*/ 369510 w 602803"/>
              <a:gd name="connsiteY11" fmla="*/ 573990 h 586518"/>
              <a:gd name="connsiteX12" fmla="*/ 309434 w 602803"/>
              <a:gd name="connsiteY12" fmla="*/ 573990 h 586518"/>
              <a:gd name="connsiteX13" fmla="*/ 309434 w 602803"/>
              <a:gd name="connsiteY13" fmla="*/ 514012 h 586518"/>
              <a:gd name="connsiteX14" fmla="*/ 389748 w 602803"/>
              <a:gd name="connsiteY14" fmla="*/ 433828 h 586518"/>
              <a:gd name="connsiteX15" fmla="*/ 309434 w 602803"/>
              <a:gd name="connsiteY15" fmla="*/ 353644 h 586518"/>
              <a:gd name="connsiteX16" fmla="*/ 309434 w 602803"/>
              <a:gd name="connsiteY16" fmla="*/ 293666 h 586518"/>
              <a:gd name="connsiteX17" fmla="*/ 339472 w 602803"/>
              <a:gd name="connsiteY17" fmla="*/ 281137 h 586518"/>
              <a:gd name="connsiteX18" fmla="*/ 258778 w 602803"/>
              <a:gd name="connsiteY18" fmla="*/ 110991 h 586518"/>
              <a:gd name="connsiteX19" fmla="*/ 259734 w 602803"/>
              <a:gd name="connsiteY19" fmla="*/ 111309 h 586518"/>
              <a:gd name="connsiteX20" fmla="*/ 409499 w 602803"/>
              <a:gd name="connsiteY20" fmla="*/ 168432 h 586518"/>
              <a:gd name="connsiteX21" fmla="*/ 411252 w 602803"/>
              <a:gd name="connsiteY21" fmla="*/ 171297 h 586518"/>
              <a:gd name="connsiteX22" fmla="*/ 392452 w 602803"/>
              <a:gd name="connsiteY22" fmla="*/ 264221 h 586518"/>
              <a:gd name="connsiteX23" fmla="*/ 283154 w 602803"/>
              <a:gd name="connsiteY23" fmla="*/ 267403 h 586518"/>
              <a:gd name="connsiteX24" fmla="*/ 283154 w 602803"/>
              <a:gd name="connsiteY24" fmla="*/ 379899 h 586518"/>
              <a:gd name="connsiteX25" fmla="*/ 317888 w 602803"/>
              <a:gd name="connsiteY25" fmla="*/ 414587 h 586518"/>
              <a:gd name="connsiteX26" fmla="*/ 258778 w 602803"/>
              <a:gd name="connsiteY26" fmla="*/ 452457 h 586518"/>
              <a:gd name="connsiteX27" fmla="*/ 166210 w 602803"/>
              <a:gd name="connsiteY27" fmla="*/ 364624 h 586518"/>
              <a:gd name="connsiteX28" fmla="*/ 106304 w 602803"/>
              <a:gd name="connsiteY28" fmla="*/ 171297 h 586518"/>
              <a:gd name="connsiteX29" fmla="*/ 108057 w 602803"/>
              <a:gd name="connsiteY29" fmla="*/ 168432 h 586518"/>
              <a:gd name="connsiteX30" fmla="*/ 257822 w 602803"/>
              <a:gd name="connsiteY30" fmla="*/ 111309 h 586518"/>
              <a:gd name="connsiteX31" fmla="*/ 258778 w 602803"/>
              <a:gd name="connsiteY31" fmla="*/ 110991 h 586518"/>
              <a:gd name="connsiteX32" fmla="*/ 258788 w 602803"/>
              <a:gd name="connsiteY32" fmla="*/ 0 h 586518"/>
              <a:gd name="connsiteX33" fmla="*/ 282669 w 602803"/>
              <a:gd name="connsiteY33" fmla="*/ 4892 h 586518"/>
              <a:gd name="connsiteX34" fmla="*/ 481203 w 602803"/>
              <a:gd name="connsiteY34" fmla="*/ 90328 h 586518"/>
              <a:gd name="connsiteX35" fmla="*/ 517213 w 602803"/>
              <a:gd name="connsiteY35" fmla="*/ 151899 h 586518"/>
              <a:gd name="connsiteX36" fmla="*/ 487895 w 602803"/>
              <a:gd name="connsiteY36" fmla="*/ 283473 h 586518"/>
              <a:gd name="connsiteX37" fmla="*/ 449814 w 602803"/>
              <a:gd name="connsiteY37" fmla="*/ 321338 h 586518"/>
              <a:gd name="connsiteX38" fmla="*/ 426391 w 602803"/>
              <a:gd name="connsiteY38" fmla="*/ 297791 h 586518"/>
              <a:gd name="connsiteX39" fmla="*/ 453638 w 602803"/>
              <a:gd name="connsiteY39" fmla="*/ 175445 h 586518"/>
              <a:gd name="connsiteX40" fmla="*/ 424638 w 602803"/>
              <a:gd name="connsiteY40" fmla="*/ 128829 h 586518"/>
              <a:gd name="connsiteX41" fmla="*/ 275020 w 602803"/>
              <a:gd name="connsiteY41" fmla="*/ 71554 h 586518"/>
              <a:gd name="connsiteX42" fmla="*/ 258768 w 602803"/>
              <a:gd name="connsiteY42" fmla="*/ 68690 h 586518"/>
              <a:gd name="connsiteX43" fmla="*/ 242675 w 602803"/>
              <a:gd name="connsiteY43" fmla="*/ 71554 h 586518"/>
              <a:gd name="connsiteX44" fmla="*/ 92898 w 602803"/>
              <a:gd name="connsiteY44" fmla="*/ 128829 h 586518"/>
              <a:gd name="connsiteX45" fmla="*/ 63899 w 602803"/>
              <a:gd name="connsiteY45" fmla="*/ 175445 h 586518"/>
              <a:gd name="connsiteX46" fmla="*/ 258768 w 602803"/>
              <a:gd name="connsiteY46" fmla="*/ 494914 h 586518"/>
              <a:gd name="connsiteX47" fmla="*/ 279004 w 602803"/>
              <a:gd name="connsiteY47" fmla="*/ 492209 h 586518"/>
              <a:gd name="connsiteX48" fmla="*/ 260999 w 602803"/>
              <a:gd name="connsiteY48" fmla="*/ 558076 h 586518"/>
              <a:gd name="connsiteX49" fmla="*/ 258768 w 602803"/>
              <a:gd name="connsiteY49" fmla="*/ 558235 h 586518"/>
              <a:gd name="connsiteX50" fmla="*/ 323 w 602803"/>
              <a:gd name="connsiteY50" fmla="*/ 151899 h 586518"/>
              <a:gd name="connsiteX51" fmla="*/ 36334 w 602803"/>
              <a:gd name="connsiteY51" fmla="*/ 90328 h 586518"/>
              <a:gd name="connsiteX52" fmla="*/ 235027 w 602803"/>
              <a:gd name="connsiteY52" fmla="*/ 4892 h 586518"/>
              <a:gd name="connsiteX53" fmla="*/ 258788 w 602803"/>
              <a:gd name="connsiteY53" fmla="*/ 0 h 58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2803" h="586518">
                <a:moveTo>
                  <a:pt x="339472" y="281137"/>
                </a:moveTo>
                <a:cubicBezTo>
                  <a:pt x="350348" y="281137"/>
                  <a:pt x="361224" y="285314"/>
                  <a:pt x="369510" y="293666"/>
                </a:cubicBezTo>
                <a:lnTo>
                  <a:pt x="449825" y="373849"/>
                </a:lnTo>
                <a:lnTo>
                  <a:pt x="530298" y="293666"/>
                </a:lnTo>
                <a:cubicBezTo>
                  <a:pt x="546871" y="276961"/>
                  <a:pt x="573802" y="276961"/>
                  <a:pt x="590374" y="293666"/>
                </a:cubicBezTo>
                <a:cubicBezTo>
                  <a:pt x="606947" y="310212"/>
                  <a:pt x="606947" y="336940"/>
                  <a:pt x="590374" y="353644"/>
                </a:cubicBezTo>
                <a:cubicBezTo>
                  <a:pt x="574598" y="369236"/>
                  <a:pt x="525518" y="418237"/>
                  <a:pt x="509901" y="433828"/>
                </a:cubicBezTo>
                <a:lnTo>
                  <a:pt x="590374" y="514012"/>
                </a:lnTo>
                <a:cubicBezTo>
                  <a:pt x="606947" y="530557"/>
                  <a:pt x="606947" y="557444"/>
                  <a:pt x="590374" y="573990"/>
                </a:cubicBezTo>
                <a:cubicBezTo>
                  <a:pt x="573802" y="590695"/>
                  <a:pt x="546871" y="590695"/>
                  <a:pt x="530298" y="573990"/>
                </a:cubicBezTo>
                <a:lnTo>
                  <a:pt x="449825" y="493807"/>
                </a:lnTo>
                <a:cubicBezTo>
                  <a:pt x="434367" y="509398"/>
                  <a:pt x="385286" y="558399"/>
                  <a:pt x="369510" y="573990"/>
                </a:cubicBezTo>
                <a:cubicBezTo>
                  <a:pt x="352938" y="590695"/>
                  <a:pt x="326007" y="590695"/>
                  <a:pt x="309434" y="573990"/>
                </a:cubicBezTo>
                <a:cubicBezTo>
                  <a:pt x="292861" y="557444"/>
                  <a:pt x="292861" y="530716"/>
                  <a:pt x="309434" y="514012"/>
                </a:cubicBezTo>
                <a:lnTo>
                  <a:pt x="389748" y="433828"/>
                </a:lnTo>
                <a:lnTo>
                  <a:pt x="309434" y="353644"/>
                </a:lnTo>
                <a:cubicBezTo>
                  <a:pt x="292861" y="337099"/>
                  <a:pt x="292861" y="310212"/>
                  <a:pt x="309434" y="293666"/>
                </a:cubicBezTo>
                <a:cubicBezTo>
                  <a:pt x="317720" y="285314"/>
                  <a:pt x="328596" y="281137"/>
                  <a:pt x="339472" y="281137"/>
                </a:cubicBezTo>
                <a:close/>
                <a:moveTo>
                  <a:pt x="258778" y="110991"/>
                </a:moveTo>
                <a:cubicBezTo>
                  <a:pt x="259096" y="110991"/>
                  <a:pt x="259415" y="111150"/>
                  <a:pt x="259734" y="111309"/>
                </a:cubicBezTo>
                <a:lnTo>
                  <a:pt x="409499" y="168432"/>
                </a:lnTo>
                <a:cubicBezTo>
                  <a:pt x="410774" y="168910"/>
                  <a:pt x="411411" y="170024"/>
                  <a:pt x="411252" y="171297"/>
                </a:cubicBezTo>
                <a:cubicBezTo>
                  <a:pt x="408384" y="200892"/>
                  <a:pt x="401852" y="232716"/>
                  <a:pt x="392452" y="264221"/>
                </a:cubicBezTo>
                <a:cubicBezTo>
                  <a:pt x="361224" y="236376"/>
                  <a:pt x="313108" y="237330"/>
                  <a:pt x="283154" y="267403"/>
                </a:cubicBezTo>
                <a:cubicBezTo>
                  <a:pt x="252086" y="298431"/>
                  <a:pt x="252086" y="348712"/>
                  <a:pt x="283154" y="379899"/>
                </a:cubicBezTo>
                <a:lnTo>
                  <a:pt x="317888" y="414587"/>
                </a:lnTo>
                <a:cubicBezTo>
                  <a:pt x="297494" y="438932"/>
                  <a:pt x="276781" y="452457"/>
                  <a:pt x="258778" y="452457"/>
                </a:cubicBezTo>
                <a:cubicBezTo>
                  <a:pt x="230896" y="452457"/>
                  <a:pt x="196322" y="419679"/>
                  <a:pt x="166210" y="364624"/>
                </a:cubicBezTo>
                <a:cubicBezTo>
                  <a:pt x="135460" y="308456"/>
                  <a:pt x="112518" y="234307"/>
                  <a:pt x="106304" y="171297"/>
                </a:cubicBezTo>
                <a:cubicBezTo>
                  <a:pt x="106145" y="170024"/>
                  <a:pt x="106941" y="168751"/>
                  <a:pt x="108057" y="168432"/>
                </a:cubicBezTo>
                <a:lnTo>
                  <a:pt x="257822" y="111309"/>
                </a:lnTo>
                <a:cubicBezTo>
                  <a:pt x="258140" y="111150"/>
                  <a:pt x="258459" y="110991"/>
                  <a:pt x="258778" y="110991"/>
                </a:cubicBezTo>
                <a:close/>
                <a:moveTo>
                  <a:pt x="258788" y="0"/>
                </a:moveTo>
                <a:cubicBezTo>
                  <a:pt x="266894" y="0"/>
                  <a:pt x="275021" y="1631"/>
                  <a:pt x="282669" y="4892"/>
                </a:cubicBezTo>
                <a:lnTo>
                  <a:pt x="481203" y="90328"/>
                </a:lnTo>
                <a:cubicBezTo>
                  <a:pt x="505422" y="100828"/>
                  <a:pt x="520081" y="125807"/>
                  <a:pt x="517213" y="151899"/>
                </a:cubicBezTo>
                <a:cubicBezTo>
                  <a:pt x="512752" y="193741"/>
                  <a:pt x="502554" y="238925"/>
                  <a:pt x="487895" y="283473"/>
                </a:cubicBezTo>
                <a:lnTo>
                  <a:pt x="449814" y="321338"/>
                </a:lnTo>
                <a:lnTo>
                  <a:pt x="426391" y="297791"/>
                </a:lnTo>
                <a:cubicBezTo>
                  <a:pt x="440413" y="256426"/>
                  <a:pt x="449814" y="213629"/>
                  <a:pt x="453638" y="175445"/>
                </a:cubicBezTo>
                <a:cubicBezTo>
                  <a:pt x="455550" y="155081"/>
                  <a:pt x="443759" y="135989"/>
                  <a:pt x="424638" y="128829"/>
                </a:cubicBezTo>
                <a:lnTo>
                  <a:pt x="275020" y="71554"/>
                </a:lnTo>
                <a:cubicBezTo>
                  <a:pt x="269762" y="69645"/>
                  <a:pt x="264345" y="68690"/>
                  <a:pt x="258768" y="68690"/>
                </a:cubicBezTo>
                <a:cubicBezTo>
                  <a:pt x="253351" y="68690"/>
                  <a:pt x="247774" y="69645"/>
                  <a:pt x="242675" y="71554"/>
                </a:cubicBezTo>
                <a:lnTo>
                  <a:pt x="92898" y="128829"/>
                </a:lnTo>
                <a:cubicBezTo>
                  <a:pt x="73778" y="135989"/>
                  <a:pt x="61987" y="155240"/>
                  <a:pt x="63899" y="175445"/>
                </a:cubicBezTo>
                <a:cubicBezTo>
                  <a:pt x="77124" y="308292"/>
                  <a:pt x="159023" y="494914"/>
                  <a:pt x="258768" y="494914"/>
                </a:cubicBezTo>
                <a:cubicBezTo>
                  <a:pt x="265620" y="494914"/>
                  <a:pt x="272312" y="493959"/>
                  <a:pt x="279004" y="492209"/>
                </a:cubicBezTo>
                <a:cubicBezTo>
                  <a:pt x="262911" y="510983"/>
                  <a:pt x="257015" y="535325"/>
                  <a:pt x="260999" y="558076"/>
                </a:cubicBezTo>
                <a:cubicBezTo>
                  <a:pt x="260361" y="558235"/>
                  <a:pt x="259565" y="558235"/>
                  <a:pt x="258768" y="558235"/>
                </a:cubicBezTo>
                <a:cubicBezTo>
                  <a:pt x="137353" y="558235"/>
                  <a:pt x="18966" y="325634"/>
                  <a:pt x="323" y="151899"/>
                </a:cubicBezTo>
                <a:cubicBezTo>
                  <a:pt x="-2385" y="125807"/>
                  <a:pt x="12114" y="100828"/>
                  <a:pt x="36334" y="90328"/>
                </a:cubicBezTo>
                <a:lnTo>
                  <a:pt x="235027" y="4892"/>
                </a:lnTo>
                <a:cubicBezTo>
                  <a:pt x="242595" y="1631"/>
                  <a:pt x="250682" y="0"/>
                  <a:pt x="258788" y="0"/>
                </a:cubicBezTo>
                <a:close/>
              </a:path>
            </a:pathLst>
          </a:custGeom>
          <a:solidFill>
            <a:srgbClr val="B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confont-10043-4933404">
            <a:extLst>
              <a:ext uri="{FF2B5EF4-FFF2-40B4-BE49-F238E27FC236}">
                <a16:creationId xmlns:a16="http://schemas.microsoft.com/office/drawing/2014/main" id="{7DA48704-7172-4D75-84DA-9466BE6B0FDA}"/>
              </a:ext>
            </a:extLst>
          </p:cNvPr>
          <p:cNvSpPr/>
          <p:nvPr/>
        </p:nvSpPr>
        <p:spPr>
          <a:xfrm>
            <a:off x="4277461" y="5015340"/>
            <a:ext cx="470161" cy="468000"/>
          </a:xfrm>
          <a:custGeom>
            <a:avLst/>
            <a:gdLst>
              <a:gd name="T0" fmla="*/ 5200 w 11040"/>
              <a:gd name="T1" fmla="*/ 7200 h 12000"/>
              <a:gd name="T2" fmla="*/ 1600 w 11040"/>
              <a:gd name="T3" fmla="*/ 3600 h 12000"/>
              <a:gd name="T4" fmla="*/ 5200 w 11040"/>
              <a:gd name="T5" fmla="*/ 0 h 12000"/>
              <a:gd name="T6" fmla="*/ 8800 w 11040"/>
              <a:gd name="T7" fmla="*/ 3600 h 12000"/>
              <a:gd name="T8" fmla="*/ 5200 w 11040"/>
              <a:gd name="T9" fmla="*/ 7200 h 12000"/>
              <a:gd name="T10" fmla="*/ 5200 w 11040"/>
              <a:gd name="T11" fmla="*/ 800 h 12000"/>
              <a:gd name="T12" fmla="*/ 2400 w 11040"/>
              <a:gd name="T13" fmla="*/ 3600 h 12000"/>
              <a:gd name="T14" fmla="*/ 5200 w 11040"/>
              <a:gd name="T15" fmla="*/ 6400 h 12000"/>
              <a:gd name="T16" fmla="*/ 8000 w 11040"/>
              <a:gd name="T17" fmla="*/ 3600 h 12000"/>
              <a:gd name="T18" fmla="*/ 5200 w 11040"/>
              <a:gd name="T19" fmla="*/ 800 h 12000"/>
              <a:gd name="T20" fmla="*/ 400 w 11040"/>
              <a:gd name="T21" fmla="*/ 12000 h 12000"/>
              <a:gd name="T22" fmla="*/ 0 w 11040"/>
              <a:gd name="T23" fmla="*/ 11600 h 12000"/>
              <a:gd name="T24" fmla="*/ 5200 w 11040"/>
              <a:gd name="T25" fmla="*/ 6400 h 12000"/>
              <a:gd name="T26" fmla="*/ 8640 w 11040"/>
              <a:gd name="T27" fmla="*/ 7680 h 12000"/>
              <a:gd name="T28" fmla="*/ 8640 w 11040"/>
              <a:gd name="T29" fmla="*/ 8240 h 12000"/>
              <a:gd name="T30" fmla="*/ 8080 w 11040"/>
              <a:gd name="T31" fmla="*/ 8240 h 12000"/>
              <a:gd name="T32" fmla="*/ 5120 w 11040"/>
              <a:gd name="T33" fmla="*/ 7120 h 12000"/>
              <a:gd name="T34" fmla="*/ 720 w 11040"/>
              <a:gd name="T35" fmla="*/ 11520 h 12000"/>
              <a:gd name="T36" fmla="*/ 400 w 11040"/>
              <a:gd name="T37" fmla="*/ 12000 h 12000"/>
              <a:gd name="T38" fmla="*/ 6640 w 11040"/>
              <a:gd name="T39" fmla="*/ 12000 h 12000"/>
              <a:gd name="T40" fmla="*/ 4880 w 11040"/>
              <a:gd name="T41" fmla="*/ 10240 h 12000"/>
              <a:gd name="T42" fmla="*/ 4880 w 11040"/>
              <a:gd name="T43" fmla="*/ 9680 h 12000"/>
              <a:gd name="T44" fmla="*/ 5440 w 11040"/>
              <a:gd name="T45" fmla="*/ 9680 h 12000"/>
              <a:gd name="T46" fmla="*/ 6640 w 11040"/>
              <a:gd name="T47" fmla="*/ 10880 h 12000"/>
              <a:gd name="T48" fmla="*/ 10320 w 11040"/>
              <a:gd name="T49" fmla="*/ 7200 h 12000"/>
              <a:gd name="T50" fmla="*/ 10880 w 11040"/>
              <a:gd name="T51" fmla="*/ 7200 h 12000"/>
              <a:gd name="T52" fmla="*/ 10880 w 11040"/>
              <a:gd name="T53" fmla="*/ 7760 h 12000"/>
              <a:gd name="T54" fmla="*/ 6640 w 11040"/>
              <a:gd name="T55" fmla="*/ 12000 h 1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40" h="12000">
                <a:moveTo>
                  <a:pt x="5200" y="7200"/>
                </a:moveTo>
                <a:cubicBezTo>
                  <a:pt x="3200" y="7200"/>
                  <a:pt x="1600" y="5600"/>
                  <a:pt x="1600" y="3600"/>
                </a:cubicBezTo>
                <a:cubicBezTo>
                  <a:pt x="1600" y="1600"/>
                  <a:pt x="3200" y="0"/>
                  <a:pt x="5200" y="0"/>
                </a:cubicBezTo>
                <a:cubicBezTo>
                  <a:pt x="7200" y="0"/>
                  <a:pt x="8800" y="1600"/>
                  <a:pt x="8800" y="3600"/>
                </a:cubicBezTo>
                <a:cubicBezTo>
                  <a:pt x="8800" y="5600"/>
                  <a:pt x="7200" y="7200"/>
                  <a:pt x="5200" y="7200"/>
                </a:cubicBezTo>
                <a:close/>
                <a:moveTo>
                  <a:pt x="5200" y="800"/>
                </a:moveTo>
                <a:cubicBezTo>
                  <a:pt x="3680" y="800"/>
                  <a:pt x="2400" y="2080"/>
                  <a:pt x="2400" y="3600"/>
                </a:cubicBezTo>
                <a:cubicBezTo>
                  <a:pt x="2400" y="5120"/>
                  <a:pt x="3680" y="6400"/>
                  <a:pt x="5200" y="6400"/>
                </a:cubicBezTo>
                <a:cubicBezTo>
                  <a:pt x="6720" y="6400"/>
                  <a:pt x="8000" y="5120"/>
                  <a:pt x="8000" y="3600"/>
                </a:cubicBezTo>
                <a:cubicBezTo>
                  <a:pt x="8000" y="2080"/>
                  <a:pt x="6720" y="800"/>
                  <a:pt x="5200" y="800"/>
                </a:cubicBezTo>
                <a:close/>
                <a:moveTo>
                  <a:pt x="400" y="12000"/>
                </a:moveTo>
                <a:cubicBezTo>
                  <a:pt x="160" y="12000"/>
                  <a:pt x="0" y="11840"/>
                  <a:pt x="0" y="11600"/>
                </a:cubicBezTo>
                <a:cubicBezTo>
                  <a:pt x="0" y="8720"/>
                  <a:pt x="2320" y="6400"/>
                  <a:pt x="5200" y="6400"/>
                </a:cubicBezTo>
                <a:cubicBezTo>
                  <a:pt x="6480" y="6400"/>
                  <a:pt x="7680" y="6880"/>
                  <a:pt x="8640" y="7680"/>
                </a:cubicBezTo>
                <a:cubicBezTo>
                  <a:pt x="8800" y="7840"/>
                  <a:pt x="8800" y="8080"/>
                  <a:pt x="8640" y="8240"/>
                </a:cubicBezTo>
                <a:cubicBezTo>
                  <a:pt x="8480" y="8400"/>
                  <a:pt x="8240" y="8400"/>
                  <a:pt x="8080" y="8240"/>
                </a:cubicBezTo>
                <a:cubicBezTo>
                  <a:pt x="7280" y="7520"/>
                  <a:pt x="6240" y="7120"/>
                  <a:pt x="5120" y="7120"/>
                </a:cubicBezTo>
                <a:cubicBezTo>
                  <a:pt x="2720" y="7120"/>
                  <a:pt x="720" y="9120"/>
                  <a:pt x="720" y="11520"/>
                </a:cubicBezTo>
                <a:cubicBezTo>
                  <a:pt x="800" y="11840"/>
                  <a:pt x="640" y="12000"/>
                  <a:pt x="400" y="12000"/>
                </a:cubicBezTo>
                <a:close/>
                <a:moveTo>
                  <a:pt x="6640" y="12000"/>
                </a:moveTo>
                <a:lnTo>
                  <a:pt x="4880" y="10240"/>
                </a:lnTo>
                <a:cubicBezTo>
                  <a:pt x="4720" y="10080"/>
                  <a:pt x="4720" y="9840"/>
                  <a:pt x="4880" y="9680"/>
                </a:cubicBezTo>
                <a:cubicBezTo>
                  <a:pt x="5040" y="9520"/>
                  <a:pt x="5280" y="9520"/>
                  <a:pt x="5440" y="9680"/>
                </a:cubicBezTo>
                <a:lnTo>
                  <a:pt x="6640" y="10880"/>
                </a:lnTo>
                <a:lnTo>
                  <a:pt x="10320" y="7200"/>
                </a:lnTo>
                <a:cubicBezTo>
                  <a:pt x="10480" y="7040"/>
                  <a:pt x="10720" y="7040"/>
                  <a:pt x="10880" y="7200"/>
                </a:cubicBezTo>
                <a:cubicBezTo>
                  <a:pt x="11040" y="7360"/>
                  <a:pt x="11040" y="7600"/>
                  <a:pt x="10880" y="7760"/>
                </a:cubicBezTo>
                <a:lnTo>
                  <a:pt x="6640" y="12000"/>
                </a:lnTo>
                <a:close/>
              </a:path>
            </a:pathLst>
          </a:custGeom>
          <a:solidFill>
            <a:srgbClr val="B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3922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linds(vertical)">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2" algn="l" rtl="0">
              <a:lnSpc>
                <a:spcPct val="90000"/>
              </a:lnSpc>
              <a:spcBef>
                <a:spcPct val="0"/>
              </a:spcBef>
            </a:pPr>
            <a:r>
              <a:rPr lang="en-US" altLang="zh-CN" sz="4000" dirty="0">
                <a:latin typeface="微软雅黑" pitchFamily="34" charset="-122"/>
                <a:ea typeface="微软雅黑" pitchFamily="34" charset="-122"/>
              </a:rPr>
              <a:t>3. </a:t>
            </a:r>
            <a:r>
              <a:rPr lang="zh-CN" altLang="en-US" sz="4000" dirty="0">
                <a:latin typeface="微软雅黑" pitchFamily="34" charset="-122"/>
                <a:ea typeface="微软雅黑" pitchFamily="34" charset="-122"/>
              </a:rPr>
              <a:t>密钥分发 </a:t>
            </a:r>
            <a:r>
              <a:rPr lang="en-US" altLang="zh-CN" sz="4000" dirty="0">
                <a:latin typeface="微软雅黑" pitchFamily="34" charset="-122"/>
                <a:ea typeface="微软雅黑" pitchFamily="34" charset="-122"/>
              </a:rPr>
              <a:t>—— D-H</a:t>
            </a:r>
            <a:r>
              <a:rPr lang="zh-CN" altLang="en-US" sz="4000" dirty="0">
                <a:latin typeface="微软雅黑" pitchFamily="34" charset="-122"/>
                <a:ea typeface="微软雅黑" pitchFamily="34" charset="-122"/>
              </a:rPr>
              <a:t>算法</a:t>
            </a:r>
          </a:p>
        </p:txBody>
      </p:sp>
      <p:sp>
        <p:nvSpPr>
          <p:cNvPr id="3" name="内容占位符 2"/>
          <p:cNvSpPr>
            <a:spLocks noGrp="1"/>
          </p:cNvSpPr>
          <p:nvPr>
            <p:ph idx="1"/>
          </p:nvPr>
        </p:nvSpPr>
        <p:spPr/>
        <p:txBody>
          <a:bodyPr>
            <a:normAutofit/>
          </a:bodyPr>
          <a:lstStyle/>
          <a:p>
            <a:r>
              <a:rPr lang="en-AU" altLang="zh-CN" dirty="0" err="1">
                <a:cs typeface="Times New Roman" pitchFamily="18" charset="0"/>
              </a:rPr>
              <a:t>Diffie</a:t>
            </a:r>
            <a:r>
              <a:rPr lang="zh-CN" altLang="en-US" dirty="0">
                <a:cs typeface="Times New Roman" pitchFamily="18" charset="0"/>
              </a:rPr>
              <a:t>和</a:t>
            </a:r>
            <a:r>
              <a:rPr lang="en-AU" altLang="zh-CN" dirty="0">
                <a:cs typeface="Times New Roman" pitchFamily="18" charset="0"/>
              </a:rPr>
              <a:t>Hellman</a:t>
            </a:r>
            <a:r>
              <a:rPr lang="zh-CN" altLang="en-US" dirty="0">
                <a:cs typeface="Times New Roman" pitchFamily="18" charset="0"/>
              </a:rPr>
              <a:t>于</a:t>
            </a:r>
            <a:r>
              <a:rPr lang="en-AU" altLang="zh-CN" dirty="0">
                <a:cs typeface="Times New Roman" pitchFamily="18" charset="0"/>
              </a:rPr>
              <a:t>1976</a:t>
            </a:r>
            <a:r>
              <a:rPr lang="zh-CN" altLang="en-US" dirty="0">
                <a:cs typeface="Times New Roman" pitchFamily="18" charset="0"/>
              </a:rPr>
              <a:t>提出的首次利用公钥算法实现密钥分配</a:t>
            </a:r>
            <a:endParaRPr lang="en-AU" altLang="zh-CN" dirty="0">
              <a:cs typeface="Times New Roman" pitchFamily="18" charset="0"/>
            </a:endParaRPr>
          </a:p>
          <a:p>
            <a:pPr marL="914400" lvl="1" indent="-514350"/>
            <a:endParaRPr lang="en-US" altLang="zh-CN" dirty="0">
              <a:cs typeface="Times New Roman" pitchFamily="18" charset="0"/>
            </a:endParaRPr>
          </a:p>
          <a:p>
            <a:r>
              <a:rPr lang="en-US" altLang="zh-CN" dirty="0">
                <a:cs typeface="Times New Roman" pitchFamily="18" charset="0"/>
              </a:rPr>
              <a:t>D-H</a:t>
            </a:r>
            <a:r>
              <a:rPr lang="zh-CN" altLang="en-US" dirty="0">
                <a:cs typeface="Times New Roman" pitchFamily="18" charset="0"/>
              </a:rPr>
              <a:t>协议用于安全协商密钥</a:t>
            </a:r>
            <a:endParaRPr lang="en-AU" altLang="zh-CN" dirty="0">
              <a:cs typeface="Times New Roman" pitchFamily="18" charset="0"/>
            </a:endParaRPr>
          </a:p>
          <a:p>
            <a:pPr lvl="1"/>
            <a:r>
              <a:rPr lang="zh-CN" altLang="en-US" dirty="0">
                <a:cs typeface="Times New Roman" pitchFamily="18" charset="0"/>
              </a:rPr>
              <a:t>不能用于交换确定消息</a:t>
            </a:r>
            <a:endParaRPr lang="en-AU" altLang="zh-CN" dirty="0">
              <a:cs typeface="Times New Roman" pitchFamily="18" charset="0"/>
            </a:endParaRPr>
          </a:p>
          <a:p>
            <a:pPr lvl="1"/>
            <a:r>
              <a:rPr lang="zh-CN" altLang="en-US" dirty="0">
                <a:cs typeface="Times New Roman" pitchFamily="18" charset="0"/>
              </a:rPr>
              <a:t>可用于建立共享的密钥</a:t>
            </a:r>
            <a:endParaRPr lang="en-US" altLang="zh-CN" dirty="0">
              <a:cs typeface="Times New Roman" pitchFamily="18" charset="0"/>
            </a:endParaRPr>
          </a:p>
          <a:p>
            <a:pPr lvl="1"/>
            <a:r>
              <a:rPr lang="zh-CN" altLang="en-US" dirty="0">
                <a:cs typeface="Times New Roman" pitchFamily="18" charset="0"/>
              </a:rPr>
              <a:t>仅有通信双方知道</a:t>
            </a:r>
            <a:endParaRPr lang="en-AU" altLang="zh-CN" dirty="0">
              <a:cs typeface="Times New Roman" pitchFamily="18" charset="0"/>
            </a:endParaRPr>
          </a:p>
          <a:p>
            <a:r>
              <a:rPr lang="zh-CN" altLang="en-US" dirty="0">
                <a:cs typeface="Times New Roman" pitchFamily="18" charset="0"/>
              </a:rPr>
              <a:t>密钥的值取决与通信双方（及他们的公私钥）</a:t>
            </a:r>
            <a:endParaRPr lang="en-AU" altLang="zh-CN" dirty="0">
              <a:cs typeface="Times New Roman" pitchFamily="18" charset="0"/>
            </a:endParaRPr>
          </a:p>
          <a:p>
            <a:pPr lvl="1"/>
            <a:r>
              <a:rPr lang="zh-CN" altLang="en-US" dirty="0">
                <a:cs typeface="Times New Roman" pitchFamily="18" charset="0"/>
              </a:rPr>
              <a:t>实现基于有限域上的指数运算</a:t>
            </a:r>
            <a:r>
              <a:rPr lang="en-US" altLang="zh-CN" dirty="0">
                <a:cs typeface="Times New Roman" pitchFamily="18" charset="0"/>
              </a:rPr>
              <a:t>——</a:t>
            </a:r>
            <a:r>
              <a:rPr lang="zh-CN" altLang="en-US" dirty="0">
                <a:cs typeface="Times New Roman" pitchFamily="18" charset="0"/>
              </a:rPr>
              <a:t>容易</a:t>
            </a:r>
            <a:endParaRPr lang="en-AU" altLang="zh-CN" dirty="0">
              <a:cs typeface="Times New Roman" pitchFamily="18" charset="0"/>
            </a:endParaRPr>
          </a:p>
          <a:p>
            <a:pPr lvl="1"/>
            <a:r>
              <a:rPr lang="zh-CN" altLang="en-US" dirty="0">
                <a:cs typeface="Times New Roman" pitchFamily="18" charset="0"/>
              </a:rPr>
              <a:t>安全性依赖于离散指数运算</a:t>
            </a:r>
            <a:r>
              <a:rPr lang="en-US" altLang="zh-CN" dirty="0">
                <a:cs typeface="Times New Roman" pitchFamily="18" charset="0"/>
              </a:rPr>
              <a:t>——</a:t>
            </a:r>
            <a:r>
              <a:rPr lang="zh-CN" altLang="en-US" dirty="0">
                <a:cs typeface="Times New Roman" pitchFamily="18" charset="0"/>
              </a:rPr>
              <a:t>困难</a:t>
            </a:r>
            <a:endParaRPr lang="zh-CN" altLang="en-US" sz="1600" dirty="0">
              <a:cs typeface="Times New Roman" pitchFamily="18" charset="0"/>
            </a:endParaRP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F62775D2-AE15-4E2D-9A83-66FB7DB9F090}"/>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3. D-H</a:t>
            </a:r>
            <a:r>
              <a:rPr lang="zh-CN" altLang="en-US" dirty="0">
                <a:latin typeface="微软雅黑" pitchFamily="34" charset="-122"/>
                <a:ea typeface="微软雅黑" pitchFamily="34" charset="-122"/>
              </a:rPr>
              <a:t>算法</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cs typeface="Times New Roman" pitchFamily="18" charset="0"/>
              </a:rPr>
              <a:t>所有用户的公共参数：</a:t>
            </a:r>
            <a:endParaRPr lang="en-US" altLang="zh-CN" dirty="0">
              <a:cs typeface="Times New Roman" pitchFamily="18" charset="0"/>
            </a:endParaRPr>
          </a:p>
          <a:p>
            <a:pPr lvl="1"/>
            <a:r>
              <a:rPr lang="zh-CN" altLang="en-US" dirty="0">
                <a:cs typeface="Times New Roman" pitchFamily="18" charset="0"/>
              </a:rPr>
              <a:t>大素数或素多项式</a:t>
            </a:r>
            <a:r>
              <a:rPr lang="en-US" altLang="zh-CN" dirty="0">
                <a:cs typeface="Times New Roman" pitchFamily="18" charset="0"/>
              </a:rPr>
              <a:t>q</a:t>
            </a:r>
            <a:r>
              <a:rPr lang="zh-CN" altLang="en-US" dirty="0">
                <a:cs typeface="Times New Roman" pitchFamily="18" charset="0"/>
              </a:rPr>
              <a:t>、模</a:t>
            </a:r>
            <a:r>
              <a:rPr lang="en-US" altLang="zh-CN" dirty="0">
                <a:cs typeface="Times New Roman" pitchFamily="18" charset="0"/>
              </a:rPr>
              <a:t>q</a:t>
            </a:r>
            <a:r>
              <a:rPr lang="zh-CN" altLang="en-US" dirty="0">
                <a:cs typeface="Times New Roman" pitchFamily="18" charset="0"/>
              </a:rPr>
              <a:t>的本原根</a:t>
            </a:r>
            <a:r>
              <a:rPr lang="el-GR" altLang="zh-CN" dirty="0">
                <a:cs typeface="Times New Roman" pitchFamily="18" charset="0"/>
              </a:rPr>
              <a:t>α</a:t>
            </a:r>
            <a:endParaRPr lang="en-US" altLang="zh-CN" dirty="0">
              <a:cs typeface="Times New Roman" pitchFamily="18" charset="0"/>
            </a:endParaRPr>
          </a:p>
          <a:p>
            <a:r>
              <a:rPr lang="zh-CN" altLang="en-US" dirty="0">
                <a:cs typeface="Times New Roman" pitchFamily="18" charset="0"/>
              </a:rPr>
              <a:t>各用户（例如用户</a:t>
            </a:r>
            <a:r>
              <a:rPr lang="en-US" altLang="zh-CN" dirty="0">
                <a:cs typeface="Times New Roman" pitchFamily="18" charset="0"/>
              </a:rPr>
              <a:t>A</a:t>
            </a:r>
            <a:r>
              <a:rPr lang="zh-CN" altLang="en-US" dirty="0">
                <a:cs typeface="Times New Roman" pitchFamily="18" charset="0"/>
              </a:rPr>
              <a:t>）产生自己的密钥</a:t>
            </a:r>
            <a:endParaRPr lang="en-US" altLang="zh-CN" dirty="0">
              <a:cs typeface="Times New Roman" pitchFamily="18" charset="0"/>
            </a:endParaRPr>
          </a:p>
          <a:p>
            <a:pPr lvl="1"/>
            <a:r>
              <a:rPr lang="zh-CN" altLang="en-US" dirty="0">
                <a:cs typeface="Times New Roman" pitchFamily="18" charset="0"/>
              </a:rPr>
              <a:t>选择私钥：</a:t>
            </a:r>
            <a:r>
              <a:rPr lang="en-US" altLang="zh-CN" dirty="0">
                <a:cs typeface="Times New Roman" pitchFamily="18" charset="0"/>
              </a:rPr>
              <a:t>X</a:t>
            </a:r>
            <a:r>
              <a:rPr lang="en-AU" altLang="zh-CN" baseline="-25000" dirty="0">
                <a:cs typeface="Times New Roman" pitchFamily="18" charset="0"/>
              </a:rPr>
              <a:t>A</a:t>
            </a:r>
            <a:r>
              <a:rPr lang="en-AU" altLang="zh-CN" dirty="0">
                <a:cs typeface="Times New Roman" pitchFamily="18" charset="0"/>
              </a:rPr>
              <a:t>&lt; q </a:t>
            </a:r>
          </a:p>
          <a:p>
            <a:pPr lvl="1"/>
            <a:r>
              <a:rPr lang="zh-CN" altLang="en-US" dirty="0">
                <a:cs typeface="Times New Roman" pitchFamily="18" charset="0"/>
              </a:rPr>
              <a:t>计算公钥：</a:t>
            </a:r>
            <a:r>
              <a:rPr lang="en-AU" altLang="zh-CN" dirty="0">
                <a:cs typeface="Times New Roman" pitchFamily="18" charset="0"/>
              </a:rPr>
              <a:t>Y</a:t>
            </a:r>
            <a:r>
              <a:rPr lang="en-AU" altLang="zh-CN" baseline="-25000" dirty="0">
                <a:cs typeface="Times New Roman" pitchFamily="18" charset="0"/>
              </a:rPr>
              <a:t>A</a:t>
            </a:r>
            <a:r>
              <a:rPr lang="en-AU" altLang="zh-CN" dirty="0">
                <a:cs typeface="Times New Roman" pitchFamily="18" charset="0"/>
              </a:rPr>
              <a:t> = </a:t>
            </a:r>
            <a:r>
              <a:rPr lang="el-GR" altLang="zh-CN" dirty="0">
                <a:cs typeface="Times New Roman" pitchFamily="18" charset="0"/>
              </a:rPr>
              <a:t>α</a:t>
            </a:r>
            <a:r>
              <a:rPr lang="en-AU" altLang="zh-CN" baseline="30000" dirty="0">
                <a:cs typeface="Times New Roman" pitchFamily="18" charset="0"/>
              </a:rPr>
              <a:t>X</a:t>
            </a:r>
            <a:r>
              <a:rPr lang="en-AU" altLang="zh-CN" baseline="14000" dirty="0">
                <a:cs typeface="Times New Roman" pitchFamily="18" charset="0"/>
              </a:rPr>
              <a:t>A</a:t>
            </a:r>
            <a:r>
              <a:rPr lang="en-AU" altLang="zh-CN" dirty="0">
                <a:cs typeface="Times New Roman" pitchFamily="18" charset="0"/>
              </a:rPr>
              <a:t> mod q</a:t>
            </a:r>
            <a:r>
              <a:rPr lang="zh-CN" altLang="en-US" dirty="0">
                <a:cs typeface="Times New Roman" pitchFamily="18" charset="0"/>
              </a:rPr>
              <a:t>，并公开</a:t>
            </a:r>
            <a:r>
              <a:rPr lang="en-US" altLang="zh-CN" dirty="0">
                <a:cs typeface="Times New Roman" pitchFamily="18" charset="0"/>
              </a:rPr>
              <a:t>Y</a:t>
            </a:r>
            <a:r>
              <a:rPr lang="en-AU" altLang="zh-CN" baseline="-25000" dirty="0">
                <a:cs typeface="Times New Roman" pitchFamily="18" charset="0"/>
              </a:rPr>
              <a:t>A</a:t>
            </a:r>
            <a:endParaRPr lang="zh-CN" altLang="en-US" dirty="0">
              <a:cs typeface="Times New Roman" pitchFamily="18" charset="0"/>
            </a:endParaRPr>
          </a:p>
          <a:p>
            <a:r>
              <a:rPr lang="zh-CN" altLang="en-US" dirty="0">
                <a:cs typeface="Times New Roman" pitchFamily="18" charset="0"/>
              </a:rPr>
              <a:t>用户</a:t>
            </a:r>
            <a:r>
              <a:rPr lang="en-US" altLang="zh-CN" dirty="0">
                <a:cs typeface="Times New Roman" pitchFamily="18" charset="0"/>
              </a:rPr>
              <a:t>A</a:t>
            </a:r>
            <a:r>
              <a:rPr lang="zh-CN" altLang="en-US" dirty="0">
                <a:cs typeface="Times New Roman" pitchFamily="18" charset="0"/>
              </a:rPr>
              <a:t>、</a:t>
            </a:r>
            <a:r>
              <a:rPr lang="en-US" altLang="zh-CN" dirty="0">
                <a:cs typeface="Times New Roman" pitchFamily="18" charset="0"/>
              </a:rPr>
              <a:t>B</a:t>
            </a:r>
            <a:r>
              <a:rPr lang="zh-CN" altLang="en-US" dirty="0">
                <a:cs typeface="Times New Roman" pitchFamily="18" charset="0"/>
              </a:rPr>
              <a:t>查找对方公钥，再分别计算会话密钥</a:t>
            </a:r>
            <a:r>
              <a:rPr lang="en-AU" altLang="zh-CN" dirty="0">
                <a:cs typeface="Times New Roman" pitchFamily="18" charset="0"/>
              </a:rPr>
              <a:t>K</a:t>
            </a:r>
            <a:r>
              <a:rPr lang="en-AU" altLang="zh-CN" baseline="-25000" dirty="0">
                <a:cs typeface="Times New Roman" pitchFamily="18" charset="0"/>
              </a:rPr>
              <a:t>AB</a:t>
            </a:r>
            <a:endParaRPr lang="en-AU" altLang="zh-CN" dirty="0">
              <a:cs typeface="Times New Roman" pitchFamily="18" charset="0"/>
            </a:endParaRPr>
          </a:p>
          <a:p>
            <a:pPr lvl="1">
              <a:buNone/>
            </a:pPr>
            <a:r>
              <a:rPr lang="en-AU" altLang="zh-CN" dirty="0">
                <a:cs typeface="Times New Roman" pitchFamily="18" charset="0"/>
              </a:rPr>
              <a:t>K</a:t>
            </a:r>
            <a:r>
              <a:rPr lang="en-AU" altLang="zh-CN" baseline="-25000" dirty="0">
                <a:cs typeface="Times New Roman" pitchFamily="18" charset="0"/>
              </a:rPr>
              <a:t>AB</a:t>
            </a:r>
            <a:r>
              <a:rPr lang="en-AU" altLang="zh-CN" dirty="0">
                <a:cs typeface="Times New Roman" pitchFamily="18" charset="0"/>
              </a:rPr>
              <a:t> = </a:t>
            </a:r>
            <a:r>
              <a:rPr lang="el-GR" altLang="zh-CN" dirty="0">
                <a:cs typeface="Times New Roman" pitchFamily="18" charset="0"/>
              </a:rPr>
              <a:t>α</a:t>
            </a:r>
            <a:r>
              <a:rPr lang="en-AU" altLang="zh-CN" baseline="30000" dirty="0">
                <a:cs typeface="Times New Roman" pitchFamily="18" charset="0"/>
              </a:rPr>
              <a:t>X</a:t>
            </a:r>
            <a:r>
              <a:rPr lang="en-AU" altLang="zh-CN" baseline="14000" dirty="0">
                <a:cs typeface="Times New Roman" pitchFamily="18" charset="0"/>
              </a:rPr>
              <a:t>A</a:t>
            </a:r>
            <a:r>
              <a:rPr lang="en-AU" altLang="zh-CN" baseline="30000" dirty="0">
                <a:cs typeface="Times New Roman" pitchFamily="18" charset="0"/>
              </a:rPr>
              <a:t>X</a:t>
            </a:r>
            <a:r>
              <a:rPr lang="en-AU" altLang="zh-CN" baseline="14000" dirty="0">
                <a:cs typeface="Times New Roman" pitchFamily="18" charset="0"/>
              </a:rPr>
              <a:t>B</a:t>
            </a:r>
            <a:r>
              <a:rPr lang="en-AU" altLang="zh-CN" dirty="0">
                <a:cs typeface="Times New Roman" pitchFamily="18" charset="0"/>
              </a:rPr>
              <a:t> mod q</a:t>
            </a:r>
          </a:p>
          <a:p>
            <a:pPr lvl="1">
              <a:buNone/>
            </a:pPr>
            <a:r>
              <a:rPr lang="en-AU" altLang="zh-CN" dirty="0">
                <a:cs typeface="Times New Roman" pitchFamily="18" charset="0"/>
              </a:rPr>
              <a:t>		 = Y</a:t>
            </a:r>
            <a:r>
              <a:rPr lang="en-AU" altLang="zh-CN" baseline="-25000" dirty="0">
                <a:cs typeface="Times New Roman" pitchFamily="18" charset="0"/>
              </a:rPr>
              <a:t>A</a:t>
            </a:r>
            <a:r>
              <a:rPr lang="en-AU" altLang="zh-CN" baseline="30000" dirty="0">
                <a:cs typeface="Times New Roman" pitchFamily="18" charset="0"/>
              </a:rPr>
              <a:t>X</a:t>
            </a:r>
            <a:r>
              <a:rPr lang="en-AU" altLang="zh-CN" baseline="14000" dirty="0">
                <a:cs typeface="Times New Roman" pitchFamily="18" charset="0"/>
              </a:rPr>
              <a:t>B</a:t>
            </a:r>
            <a:r>
              <a:rPr lang="en-AU" altLang="zh-CN" dirty="0">
                <a:cs typeface="Times New Roman" pitchFamily="18" charset="0"/>
              </a:rPr>
              <a:t> mod q  (</a:t>
            </a:r>
            <a:r>
              <a:rPr lang="en-US" altLang="zh-CN" dirty="0">
                <a:cs typeface="Times New Roman" pitchFamily="18" charset="0"/>
              </a:rPr>
              <a:t>B</a:t>
            </a:r>
            <a:r>
              <a:rPr lang="zh-CN" altLang="en-US" dirty="0">
                <a:cs typeface="Times New Roman" pitchFamily="18" charset="0"/>
              </a:rPr>
              <a:t>的运算</a:t>
            </a:r>
            <a:r>
              <a:rPr lang="en-AU" altLang="zh-CN" dirty="0">
                <a:cs typeface="Times New Roman" pitchFamily="18" charset="0"/>
              </a:rPr>
              <a:t>)</a:t>
            </a:r>
          </a:p>
          <a:p>
            <a:pPr lvl="1">
              <a:buNone/>
            </a:pPr>
            <a:r>
              <a:rPr lang="en-AU" altLang="zh-CN" dirty="0">
                <a:cs typeface="Times New Roman" pitchFamily="18" charset="0"/>
              </a:rPr>
              <a:t>		 = Y</a:t>
            </a:r>
            <a:r>
              <a:rPr lang="en-AU" altLang="zh-CN" baseline="-25000" dirty="0">
                <a:cs typeface="Times New Roman" pitchFamily="18" charset="0"/>
              </a:rPr>
              <a:t>B</a:t>
            </a:r>
            <a:r>
              <a:rPr lang="en-AU" altLang="zh-CN" baseline="30000" dirty="0">
                <a:cs typeface="Times New Roman" pitchFamily="18" charset="0"/>
              </a:rPr>
              <a:t>X</a:t>
            </a:r>
            <a:r>
              <a:rPr lang="en-AU" altLang="zh-CN" baseline="14000" dirty="0">
                <a:cs typeface="Times New Roman" pitchFamily="18" charset="0"/>
              </a:rPr>
              <a:t>A</a:t>
            </a:r>
            <a:r>
              <a:rPr lang="en-AU" altLang="zh-CN" dirty="0">
                <a:cs typeface="Times New Roman" pitchFamily="18" charset="0"/>
              </a:rPr>
              <a:t> mod q  (</a:t>
            </a:r>
            <a:r>
              <a:rPr lang="en-US" altLang="zh-CN" dirty="0">
                <a:cs typeface="Times New Roman" pitchFamily="18" charset="0"/>
              </a:rPr>
              <a:t>A</a:t>
            </a:r>
            <a:r>
              <a:rPr lang="zh-CN" altLang="en-US" dirty="0">
                <a:cs typeface="Times New Roman" pitchFamily="18" charset="0"/>
              </a:rPr>
              <a:t>的运算</a:t>
            </a:r>
            <a:r>
              <a:rPr lang="en-AU" altLang="zh-CN" dirty="0">
                <a:cs typeface="Times New Roman" pitchFamily="18" charset="0"/>
              </a:rPr>
              <a:t>)</a:t>
            </a:r>
          </a:p>
          <a:p>
            <a:r>
              <a:rPr lang="zh-CN" altLang="en-US" dirty="0">
                <a:cs typeface="Times New Roman" pitchFamily="18" charset="0"/>
              </a:rPr>
              <a:t>用户需要更新公私钥，以产生新的会话密钥</a:t>
            </a:r>
            <a:endParaRPr lang="en-US" altLang="zh-CN" dirty="0">
              <a:cs typeface="Times New Roman" pitchFamily="18" charset="0"/>
            </a:endParaRPr>
          </a:p>
          <a:p>
            <a:r>
              <a:rPr lang="zh-CN" altLang="en-US" dirty="0">
                <a:cs typeface="Times New Roman" pitchFamily="18" charset="0"/>
              </a:rPr>
              <a:t>攻击者必须解离散对数问题</a:t>
            </a:r>
            <a:endParaRPr lang="zh-CN" altLang="en-US" sz="2000" dirty="0">
              <a:cs typeface="Times New Roman" pitchFamily="18" charset="0"/>
            </a:endParaRP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1655A254-2743-4B90-8FB3-3A0A1E27D486}"/>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3. D-H</a:t>
            </a:r>
            <a:r>
              <a:rPr lang="zh-CN" altLang="en-US" dirty="0">
                <a:latin typeface="微软雅黑" pitchFamily="34" charset="-122"/>
                <a:ea typeface="微软雅黑" pitchFamily="34" charset="-122"/>
              </a:rPr>
              <a:t>算法</a:t>
            </a:r>
            <a:endParaRPr lang="zh-CN" altLang="en-US" dirty="0"/>
          </a:p>
        </p:txBody>
      </p:sp>
      <p:sp>
        <p:nvSpPr>
          <p:cNvPr id="3" name="内容占位符 2"/>
          <p:cNvSpPr>
            <a:spLocks noGrp="1"/>
          </p:cNvSpPr>
          <p:nvPr>
            <p:ph idx="1"/>
          </p:nvPr>
        </p:nvSpPr>
        <p:spPr/>
        <p:txBody>
          <a:bodyPr>
            <a:normAutofit/>
          </a:bodyPr>
          <a:lstStyle/>
          <a:p>
            <a:r>
              <a:rPr lang="zh-CN" altLang="en-US" sz="2400" dirty="0">
                <a:cs typeface="Times New Roman" pitchFamily="18" charset="0"/>
              </a:rPr>
              <a:t>例：用户</a:t>
            </a:r>
            <a:r>
              <a:rPr lang="en-US" altLang="zh-CN" sz="2400" dirty="0">
                <a:cs typeface="Times New Roman" pitchFamily="18" charset="0"/>
              </a:rPr>
              <a:t>A</a:t>
            </a:r>
            <a:r>
              <a:rPr lang="zh-CN" altLang="en-US" sz="2400" dirty="0">
                <a:cs typeface="Times New Roman" pitchFamily="18" charset="0"/>
              </a:rPr>
              <a:t>和</a:t>
            </a:r>
            <a:r>
              <a:rPr lang="en-US" altLang="zh-CN" sz="2400" dirty="0">
                <a:cs typeface="Times New Roman" pitchFamily="18" charset="0"/>
              </a:rPr>
              <a:t>B</a:t>
            </a:r>
            <a:r>
              <a:rPr lang="zh-CN" altLang="en-US" sz="2400" dirty="0">
                <a:cs typeface="Times New Roman" pitchFamily="18" charset="0"/>
              </a:rPr>
              <a:t>交换密钥：</a:t>
            </a:r>
            <a:endParaRPr lang="en-US" altLang="zh-CN" sz="2400" dirty="0">
              <a:cs typeface="Times New Roman" pitchFamily="18" charset="0"/>
            </a:endParaRPr>
          </a:p>
          <a:p>
            <a:pPr lvl="1"/>
            <a:r>
              <a:rPr lang="zh-CN" altLang="en-US" dirty="0">
                <a:cs typeface="Times New Roman" pitchFamily="18" charset="0"/>
              </a:rPr>
              <a:t>公共参数</a:t>
            </a:r>
            <a:r>
              <a:rPr lang="en-US" altLang="zh-CN" dirty="0">
                <a:cs typeface="Times New Roman" pitchFamily="18" charset="0"/>
              </a:rPr>
              <a:t>q=353 </a:t>
            </a:r>
            <a:r>
              <a:rPr lang="zh-CN" altLang="en-US" dirty="0">
                <a:cs typeface="Times New Roman" pitchFamily="18" charset="0"/>
              </a:rPr>
              <a:t>及</a:t>
            </a:r>
            <a:r>
              <a:rPr lang="en-US" altLang="zh-CN" dirty="0">
                <a:cs typeface="Times New Roman" pitchFamily="18" charset="0"/>
              </a:rPr>
              <a:t> </a:t>
            </a:r>
            <a:r>
              <a:rPr lang="el-GR" altLang="zh-CN" dirty="0">
                <a:cs typeface="Times New Roman" pitchFamily="18" charset="0"/>
              </a:rPr>
              <a:t>α</a:t>
            </a:r>
            <a:r>
              <a:rPr lang="en-US" altLang="zh-CN" dirty="0">
                <a:cs typeface="Times New Roman" pitchFamily="18" charset="0"/>
              </a:rPr>
              <a:t>=3</a:t>
            </a:r>
          </a:p>
          <a:p>
            <a:pPr lvl="1"/>
            <a:r>
              <a:rPr lang="zh-CN" altLang="en-US" dirty="0">
                <a:cs typeface="Times New Roman" pitchFamily="18" charset="0"/>
              </a:rPr>
              <a:t>选择随机私钥：</a:t>
            </a:r>
            <a:endParaRPr lang="en-US" altLang="zh-CN" dirty="0">
              <a:cs typeface="Times New Roman" pitchFamily="18" charset="0"/>
            </a:endParaRPr>
          </a:p>
          <a:p>
            <a:pPr lvl="2"/>
            <a:r>
              <a:rPr lang="en-AU" altLang="zh-CN" sz="1800" dirty="0">
                <a:cs typeface="Times New Roman" pitchFamily="18" charset="0"/>
              </a:rPr>
              <a:t>A</a:t>
            </a:r>
            <a:r>
              <a:rPr lang="zh-CN" altLang="en-US" sz="1800" dirty="0">
                <a:cs typeface="Times New Roman" pitchFamily="18" charset="0"/>
              </a:rPr>
              <a:t>选择</a:t>
            </a:r>
            <a:r>
              <a:rPr lang="en-US" altLang="zh-CN" sz="1800" dirty="0">
                <a:cs typeface="Times New Roman" pitchFamily="18" charset="0"/>
              </a:rPr>
              <a:t>X</a:t>
            </a:r>
            <a:r>
              <a:rPr lang="en-AU" altLang="zh-CN" sz="1800" baseline="-25000" dirty="0">
                <a:cs typeface="Times New Roman" pitchFamily="18" charset="0"/>
              </a:rPr>
              <a:t>A</a:t>
            </a:r>
            <a:r>
              <a:rPr lang="en-AU" altLang="zh-CN" sz="1800" dirty="0">
                <a:cs typeface="Times New Roman" pitchFamily="18" charset="0"/>
              </a:rPr>
              <a:t>=97</a:t>
            </a:r>
            <a:r>
              <a:rPr lang="zh-CN" altLang="en-US" sz="1800" dirty="0">
                <a:cs typeface="Times New Roman" pitchFamily="18" charset="0"/>
              </a:rPr>
              <a:t>，</a:t>
            </a:r>
            <a:r>
              <a:rPr lang="en-US" altLang="zh-CN" sz="1800" dirty="0">
                <a:cs typeface="Times New Roman" pitchFamily="18" charset="0"/>
              </a:rPr>
              <a:t>B</a:t>
            </a:r>
            <a:r>
              <a:rPr lang="zh-CN" altLang="en-US" sz="1800" dirty="0">
                <a:cs typeface="Times New Roman" pitchFamily="18" charset="0"/>
              </a:rPr>
              <a:t>选择</a:t>
            </a:r>
            <a:r>
              <a:rPr lang="en-US" altLang="zh-CN" sz="1800" dirty="0">
                <a:cs typeface="Times New Roman" pitchFamily="18" charset="0"/>
              </a:rPr>
              <a:t>X</a:t>
            </a:r>
            <a:r>
              <a:rPr lang="en-AU" altLang="zh-CN" sz="1800" baseline="-25000" dirty="0">
                <a:cs typeface="Times New Roman" pitchFamily="18" charset="0"/>
              </a:rPr>
              <a:t>B</a:t>
            </a:r>
            <a:r>
              <a:rPr lang="en-AU" altLang="zh-CN" sz="1800" dirty="0">
                <a:cs typeface="Times New Roman" pitchFamily="18" charset="0"/>
              </a:rPr>
              <a:t>=233</a:t>
            </a:r>
            <a:endParaRPr lang="en-US" altLang="zh-CN" sz="2000" dirty="0">
              <a:cs typeface="Times New Roman" pitchFamily="18" charset="0"/>
            </a:endParaRPr>
          </a:p>
          <a:p>
            <a:pPr lvl="1"/>
            <a:r>
              <a:rPr lang="zh-CN" altLang="en-US" dirty="0">
                <a:cs typeface="Times New Roman" pitchFamily="18" charset="0"/>
              </a:rPr>
              <a:t>计算公钥：</a:t>
            </a:r>
            <a:endParaRPr lang="en-US" altLang="zh-CN" dirty="0">
              <a:cs typeface="Times New Roman" pitchFamily="18" charset="0"/>
            </a:endParaRPr>
          </a:p>
          <a:p>
            <a:pPr lvl="2"/>
            <a:r>
              <a:rPr lang="en-US" altLang="zh-CN" sz="1800" dirty="0">
                <a:cs typeface="Times New Roman" pitchFamily="18" charset="0"/>
              </a:rPr>
              <a:t>A</a:t>
            </a:r>
            <a:r>
              <a:rPr lang="zh-CN" altLang="en-US" sz="1800" dirty="0">
                <a:cs typeface="Times New Roman" pitchFamily="18" charset="0"/>
              </a:rPr>
              <a:t>：</a:t>
            </a:r>
            <a:r>
              <a:rPr lang="en-US" altLang="zh-CN" sz="1800" dirty="0">
                <a:cs typeface="Times New Roman" pitchFamily="18" charset="0"/>
              </a:rPr>
              <a:t>Y</a:t>
            </a:r>
            <a:r>
              <a:rPr lang="en-AU" altLang="zh-CN" sz="1800" baseline="-25000" dirty="0">
                <a:cs typeface="Times New Roman" pitchFamily="18" charset="0"/>
              </a:rPr>
              <a:t>A</a:t>
            </a:r>
            <a:r>
              <a:rPr lang="en-AU" altLang="zh-CN" sz="1800" dirty="0">
                <a:cs typeface="Times New Roman" pitchFamily="18" charset="0"/>
              </a:rPr>
              <a:t>=</a:t>
            </a:r>
            <a:r>
              <a:rPr lang="en-US" altLang="zh-CN" sz="1800" dirty="0">
                <a:cs typeface="Times New Roman" pitchFamily="18" charset="0"/>
              </a:rPr>
              <a:t>3</a:t>
            </a:r>
            <a:r>
              <a:rPr lang="en-AU" altLang="zh-CN" sz="1800" baseline="30000" dirty="0">
                <a:cs typeface="Times New Roman" pitchFamily="18" charset="0"/>
              </a:rPr>
              <a:t>97</a:t>
            </a:r>
            <a:r>
              <a:rPr lang="en-AU" altLang="zh-CN" sz="1800" dirty="0">
                <a:cs typeface="Times New Roman" pitchFamily="18" charset="0"/>
              </a:rPr>
              <a:t> mod 353 = 40</a:t>
            </a:r>
          </a:p>
          <a:p>
            <a:pPr lvl="2"/>
            <a:r>
              <a:rPr lang="en-US" altLang="zh-CN" sz="1800" dirty="0">
                <a:cs typeface="Times New Roman" pitchFamily="18" charset="0"/>
              </a:rPr>
              <a:t>B</a:t>
            </a:r>
            <a:r>
              <a:rPr lang="zh-CN" altLang="en-US" sz="1800" dirty="0">
                <a:cs typeface="Times New Roman" pitchFamily="18" charset="0"/>
              </a:rPr>
              <a:t>：</a:t>
            </a:r>
            <a:r>
              <a:rPr lang="en-US" altLang="zh-CN" sz="1800" dirty="0">
                <a:cs typeface="Times New Roman" pitchFamily="18" charset="0"/>
              </a:rPr>
              <a:t>Y</a:t>
            </a:r>
            <a:r>
              <a:rPr lang="en-AU" altLang="zh-CN" sz="1800" baseline="-25000" dirty="0">
                <a:cs typeface="Times New Roman" pitchFamily="18" charset="0"/>
              </a:rPr>
              <a:t>B</a:t>
            </a:r>
            <a:r>
              <a:rPr lang="en-AU" altLang="zh-CN" sz="1800" dirty="0">
                <a:cs typeface="Times New Roman" pitchFamily="18" charset="0"/>
              </a:rPr>
              <a:t>=</a:t>
            </a:r>
            <a:r>
              <a:rPr lang="en-US" altLang="zh-CN" sz="1800" dirty="0">
                <a:cs typeface="Times New Roman" pitchFamily="18" charset="0"/>
              </a:rPr>
              <a:t>3</a:t>
            </a:r>
            <a:r>
              <a:rPr lang="en-AU" altLang="zh-CN" sz="1800" baseline="30000" dirty="0">
                <a:cs typeface="Times New Roman" pitchFamily="18" charset="0"/>
              </a:rPr>
              <a:t>233</a:t>
            </a:r>
            <a:r>
              <a:rPr lang="en-AU" altLang="zh-CN" sz="1800" dirty="0">
                <a:cs typeface="Times New Roman" pitchFamily="18" charset="0"/>
              </a:rPr>
              <a:t> mod 353 = 248</a:t>
            </a:r>
            <a:endParaRPr lang="en-US" altLang="zh-CN" sz="2000" dirty="0">
              <a:cs typeface="Times New Roman" pitchFamily="18" charset="0"/>
            </a:endParaRPr>
          </a:p>
          <a:p>
            <a:pPr lvl="1"/>
            <a:r>
              <a:rPr lang="zh-CN" altLang="en-US" dirty="0">
                <a:cs typeface="Times New Roman" pitchFamily="18" charset="0"/>
              </a:rPr>
              <a:t>计算共享会话密钥：</a:t>
            </a:r>
            <a:endParaRPr lang="en-US" altLang="zh-CN" dirty="0">
              <a:cs typeface="Times New Roman" pitchFamily="18" charset="0"/>
            </a:endParaRPr>
          </a:p>
          <a:p>
            <a:pPr lvl="2"/>
            <a:r>
              <a:rPr lang="en-US" altLang="zh-CN" sz="1800" dirty="0">
                <a:cs typeface="Times New Roman" pitchFamily="18" charset="0"/>
              </a:rPr>
              <a:t>A</a:t>
            </a:r>
            <a:r>
              <a:rPr lang="zh-CN" altLang="en-US" sz="1800" dirty="0">
                <a:cs typeface="Times New Roman" pitchFamily="18" charset="0"/>
              </a:rPr>
              <a:t>：</a:t>
            </a:r>
            <a:r>
              <a:rPr lang="en-AU" altLang="zh-CN" sz="1800" dirty="0">
                <a:cs typeface="Times New Roman" pitchFamily="18" charset="0"/>
              </a:rPr>
              <a:t>K</a:t>
            </a:r>
            <a:r>
              <a:rPr lang="en-AU" altLang="zh-CN" sz="1800" baseline="-25000" dirty="0">
                <a:cs typeface="Times New Roman" pitchFamily="18" charset="0"/>
              </a:rPr>
              <a:t>AB</a:t>
            </a:r>
            <a:r>
              <a:rPr lang="en-AU" altLang="zh-CN" sz="1800" dirty="0">
                <a:cs typeface="Times New Roman" pitchFamily="18" charset="0"/>
              </a:rPr>
              <a:t>= Y</a:t>
            </a:r>
            <a:r>
              <a:rPr lang="en-AU" altLang="zh-CN" sz="1800" baseline="-25000" dirty="0">
                <a:cs typeface="Times New Roman" pitchFamily="18" charset="0"/>
              </a:rPr>
              <a:t>B</a:t>
            </a:r>
            <a:r>
              <a:rPr lang="en-AU" altLang="zh-CN" sz="1800" baseline="30000" dirty="0">
                <a:cs typeface="Times New Roman" pitchFamily="18" charset="0"/>
              </a:rPr>
              <a:t>X</a:t>
            </a:r>
            <a:r>
              <a:rPr lang="en-AU" altLang="zh-CN" sz="1800" baseline="14000" dirty="0">
                <a:cs typeface="Times New Roman" pitchFamily="18" charset="0"/>
              </a:rPr>
              <a:t>A</a:t>
            </a:r>
            <a:r>
              <a:rPr lang="en-AU" altLang="zh-CN" sz="1800" dirty="0">
                <a:cs typeface="Times New Roman" pitchFamily="18" charset="0"/>
              </a:rPr>
              <a:t> mod 353 = </a:t>
            </a:r>
            <a:r>
              <a:rPr lang="en-US" altLang="zh-CN" sz="1800" dirty="0">
                <a:cs typeface="Times New Roman" pitchFamily="18" charset="0"/>
              </a:rPr>
              <a:t>248</a:t>
            </a:r>
            <a:r>
              <a:rPr lang="en-AU" altLang="zh-CN" sz="1800" baseline="30000" dirty="0">
                <a:cs typeface="Times New Roman" pitchFamily="18" charset="0"/>
              </a:rPr>
              <a:t>97</a:t>
            </a:r>
            <a:r>
              <a:rPr lang="en-AU" altLang="zh-CN" sz="1800" baseline="60000" dirty="0">
                <a:cs typeface="Times New Roman" pitchFamily="18" charset="0"/>
              </a:rPr>
              <a:t> </a:t>
            </a:r>
            <a:r>
              <a:rPr lang="en-AU" altLang="zh-CN" sz="1800" dirty="0">
                <a:cs typeface="Times New Roman" pitchFamily="18" charset="0"/>
              </a:rPr>
              <a:t>mod 353 = 160</a:t>
            </a:r>
          </a:p>
          <a:p>
            <a:pPr lvl="2"/>
            <a:r>
              <a:rPr lang="en-US" altLang="zh-CN" sz="1800" dirty="0">
                <a:cs typeface="Times New Roman" pitchFamily="18" charset="0"/>
              </a:rPr>
              <a:t>B</a:t>
            </a:r>
            <a:r>
              <a:rPr lang="zh-CN" altLang="en-US" sz="1800" dirty="0">
                <a:cs typeface="Times New Roman" pitchFamily="18" charset="0"/>
              </a:rPr>
              <a:t>：</a:t>
            </a:r>
            <a:r>
              <a:rPr lang="en-AU" altLang="zh-CN" sz="1800" dirty="0">
                <a:cs typeface="Times New Roman" pitchFamily="18" charset="0"/>
              </a:rPr>
              <a:t>K</a:t>
            </a:r>
            <a:r>
              <a:rPr lang="en-AU" altLang="zh-CN" sz="1800" baseline="-25000" dirty="0">
                <a:cs typeface="Times New Roman" pitchFamily="18" charset="0"/>
              </a:rPr>
              <a:t>AB</a:t>
            </a:r>
            <a:r>
              <a:rPr lang="en-AU" altLang="zh-CN" sz="1800" dirty="0">
                <a:cs typeface="Times New Roman" pitchFamily="18" charset="0"/>
              </a:rPr>
              <a:t>= Y</a:t>
            </a:r>
            <a:r>
              <a:rPr lang="en-AU" altLang="zh-CN" sz="1800" baseline="-25000" dirty="0">
                <a:cs typeface="Times New Roman" pitchFamily="18" charset="0"/>
              </a:rPr>
              <a:t>A</a:t>
            </a:r>
            <a:r>
              <a:rPr lang="en-AU" altLang="zh-CN" sz="1800" baseline="30000" dirty="0">
                <a:cs typeface="Times New Roman" pitchFamily="18" charset="0"/>
              </a:rPr>
              <a:t>X</a:t>
            </a:r>
            <a:r>
              <a:rPr lang="en-AU" altLang="zh-CN" sz="1800" baseline="14000" dirty="0">
                <a:cs typeface="Times New Roman" pitchFamily="18" charset="0"/>
              </a:rPr>
              <a:t>B</a:t>
            </a:r>
            <a:r>
              <a:rPr lang="en-AU" altLang="zh-CN" sz="1800" dirty="0">
                <a:cs typeface="Times New Roman" pitchFamily="18" charset="0"/>
              </a:rPr>
              <a:t> mod 353 = </a:t>
            </a:r>
            <a:r>
              <a:rPr lang="en-US" altLang="zh-CN" sz="1800" dirty="0">
                <a:cs typeface="Times New Roman" pitchFamily="18" charset="0"/>
              </a:rPr>
              <a:t>40</a:t>
            </a:r>
            <a:r>
              <a:rPr lang="en-AU" altLang="zh-CN" sz="1800" baseline="30000" dirty="0">
                <a:cs typeface="Times New Roman" pitchFamily="18" charset="0"/>
              </a:rPr>
              <a:t>233</a:t>
            </a:r>
            <a:r>
              <a:rPr lang="en-AU" altLang="zh-CN" sz="1800" baseline="60000" dirty="0">
                <a:cs typeface="Times New Roman" pitchFamily="18" charset="0"/>
              </a:rPr>
              <a:t> </a:t>
            </a:r>
            <a:r>
              <a:rPr lang="en-AU" altLang="zh-CN" sz="1800" dirty="0">
                <a:cs typeface="Times New Roman" pitchFamily="18" charset="0"/>
              </a:rPr>
              <a:t>mod 353 = 160</a:t>
            </a:r>
            <a:endParaRPr lang="zh-CN" altLang="en-US" sz="1800" dirty="0">
              <a:cs typeface="Times New Roman" pitchFamily="18" charset="0"/>
            </a:endParaRPr>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8" name="文本框 457">
            <a:extLst>
              <a:ext uri="{FF2B5EF4-FFF2-40B4-BE49-F238E27FC236}">
                <a16:creationId xmlns:a16="http://schemas.microsoft.com/office/drawing/2014/main" id="{E0F69505-729E-44AA-88E6-0D7A7FDE8C91}"/>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itchFamily="34" charset="-122"/>
                <a:ea typeface="微软雅黑" pitchFamily="34" charset="-122"/>
              </a:rPr>
              <a:t>3. D-H</a:t>
            </a:r>
            <a:r>
              <a:rPr lang="zh-CN" altLang="en-US" dirty="0">
                <a:latin typeface="微软雅黑" pitchFamily="34" charset="-122"/>
                <a:ea typeface="微软雅黑" pitchFamily="34" charset="-122"/>
              </a:rPr>
              <a:t>算法</a:t>
            </a:r>
            <a:endParaRPr lang="zh-CN" altLang="en-US" dirty="0"/>
          </a:p>
        </p:txBody>
      </p:sp>
      <p:sp>
        <p:nvSpPr>
          <p:cNvPr id="3" name="内容占位符 2"/>
          <p:cNvSpPr>
            <a:spLocks noGrp="1"/>
          </p:cNvSpPr>
          <p:nvPr>
            <p:ph idx="1"/>
          </p:nvPr>
        </p:nvSpPr>
        <p:spPr/>
        <p:txBody>
          <a:bodyPr/>
          <a:lstStyle/>
          <a:p>
            <a:r>
              <a:rPr lang="en-US" altLang="zh-CN" dirty="0"/>
              <a:t>D-H</a:t>
            </a:r>
            <a:r>
              <a:rPr lang="zh-CN" altLang="en-US" dirty="0"/>
              <a:t>算法存在中间人攻击风险</a:t>
            </a:r>
            <a:endParaRPr lang="en-US" altLang="zh-CN" dirty="0"/>
          </a:p>
          <a:p>
            <a:r>
              <a:rPr lang="en-US" altLang="zh-CN" dirty="0"/>
              <a:t>Eve</a:t>
            </a:r>
            <a:r>
              <a:rPr lang="zh-CN" altLang="en-US" dirty="0"/>
              <a:t>与</a:t>
            </a:r>
            <a:r>
              <a:rPr lang="en-US" altLang="zh-CN" dirty="0"/>
              <a:t>A</a:t>
            </a:r>
            <a:r>
              <a:rPr lang="zh-CN" altLang="en-US" dirty="0"/>
              <a:t>共享会话密钥：</a:t>
            </a:r>
            <a:r>
              <a:rPr lang="el-GR" altLang="zh-CN" dirty="0">
                <a:cs typeface="Times New Roman" pitchFamily="18" charset="0"/>
              </a:rPr>
              <a:t>α</a:t>
            </a:r>
            <a:r>
              <a:rPr lang="en-US" altLang="zh-CN" baseline="30000" dirty="0">
                <a:cs typeface="Times New Roman" pitchFamily="18" charset="0"/>
              </a:rPr>
              <a:t>X</a:t>
            </a:r>
            <a:r>
              <a:rPr lang="en-US" altLang="zh-CN" baseline="14000" dirty="0">
                <a:cs typeface="Times New Roman" pitchFamily="18" charset="0"/>
              </a:rPr>
              <a:t>A</a:t>
            </a:r>
            <a:r>
              <a:rPr lang="en-US" altLang="zh-CN" baseline="30000" dirty="0">
                <a:cs typeface="Times New Roman" pitchFamily="18" charset="0"/>
              </a:rPr>
              <a:t>·X</a:t>
            </a:r>
            <a:r>
              <a:rPr lang="en-US" altLang="zh-CN" baseline="14000" dirty="0">
                <a:cs typeface="Times New Roman" pitchFamily="18" charset="0"/>
              </a:rPr>
              <a:t>E2</a:t>
            </a:r>
          </a:p>
          <a:p>
            <a:r>
              <a:rPr lang="en-US" altLang="zh-CN" dirty="0"/>
              <a:t>Eve</a:t>
            </a:r>
            <a:r>
              <a:rPr lang="zh-CN" altLang="en-US" dirty="0"/>
              <a:t>与</a:t>
            </a:r>
            <a:r>
              <a:rPr lang="en-US" altLang="zh-CN" dirty="0"/>
              <a:t>B</a:t>
            </a:r>
            <a:r>
              <a:rPr lang="zh-CN" altLang="en-US" dirty="0"/>
              <a:t>共享会话密钥：</a:t>
            </a:r>
            <a:r>
              <a:rPr lang="el-GR" altLang="zh-CN" dirty="0">
                <a:cs typeface="Times New Roman" pitchFamily="18" charset="0"/>
              </a:rPr>
              <a:t>α</a:t>
            </a:r>
            <a:r>
              <a:rPr lang="en-US" altLang="zh-CN" baseline="30000" dirty="0">
                <a:cs typeface="Times New Roman" pitchFamily="18" charset="0"/>
              </a:rPr>
              <a:t>X</a:t>
            </a:r>
            <a:r>
              <a:rPr lang="en-US" altLang="zh-CN" baseline="14000" dirty="0">
                <a:cs typeface="Times New Roman" pitchFamily="18" charset="0"/>
              </a:rPr>
              <a:t>B</a:t>
            </a:r>
            <a:r>
              <a:rPr lang="en-US" altLang="zh-CN" baseline="30000" dirty="0">
                <a:cs typeface="Times New Roman" pitchFamily="18" charset="0"/>
              </a:rPr>
              <a:t>·X</a:t>
            </a:r>
            <a:r>
              <a:rPr lang="en-US" altLang="zh-CN" baseline="14000" dirty="0">
                <a:cs typeface="Times New Roman" pitchFamily="18" charset="0"/>
              </a:rPr>
              <a:t>E1</a:t>
            </a:r>
          </a:p>
          <a:p>
            <a:endParaRPr lang="en-US" altLang="zh-CN" baseline="14000" dirty="0">
              <a:cs typeface="Times New Roman" pitchFamily="18" charset="0"/>
            </a:endParaRPr>
          </a:p>
          <a:p>
            <a:endParaRPr lang="en-US" altLang="zh-CN" baseline="14000" dirty="0">
              <a:cs typeface="Times New Roman" pitchFamily="18" charset="0"/>
            </a:endParaRPr>
          </a:p>
          <a:p>
            <a:endParaRPr lang="en-US" altLang="zh-CN" baseline="14000" dirty="0">
              <a:cs typeface="Times New Roman" pitchFamily="18" charset="0"/>
            </a:endParaRPr>
          </a:p>
          <a:p>
            <a:endParaRPr lang="en-US" altLang="zh-CN" baseline="14000" dirty="0">
              <a:cs typeface="Times New Roman" pitchFamily="18" charset="0"/>
            </a:endParaRPr>
          </a:p>
          <a:p>
            <a:r>
              <a:rPr lang="zh-CN" altLang="en-US" dirty="0"/>
              <a:t>在</a:t>
            </a:r>
            <a:r>
              <a:rPr lang="en-US" altLang="zh-CN" dirty="0"/>
              <a:t>AB</a:t>
            </a:r>
            <a:r>
              <a:rPr lang="zh-CN" altLang="en-US" dirty="0"/>
              <a:t>通信期间，</a:t>
            </a:r>
            <a:r>
              <a:rPr lang="en-US" altLang="zh-CN" dirty="0"/>
              <a:t> Eve</a:t>
            </a:r>
            <a:r>
              <a:rPr lang="zh-CN" altLang="en-US" dirty="0"/>
              <a:t>需要持续的截获、解密、重加密</a:t>
            </a:r>
            <a:endParaRPr lang="en-US" altLang="zh-CN" dirty="0"/>
          </a:p>
          <a:p>
            <a:r>
              <a:rPr lang="zh-CN" altLang="en-US" dirty="0"/>
              <a:t>使用数字签名和公钥证书可以避免中间人攻击</a:t>
            </a:r>
          </a:p>
          <a:p>
            <a:pPr lvl="1"/>
            <a:r>
              <a:rPr lang="en-US" altLang="zh-CN" sz="1600" i="1" dirty="0"/>
              <a:t>Hughes</a:t>
            </a:r>
            <a:r>
              <a:rPr lang="zh-CN" altLang="en-US" sz="1600" i="1" dirty="0"/>
              <a:t>对</a:t>
            </a:r>
            <a:r>
              <a:rPr lang="en-US" altLang="zh-CN" sz="1600" i="1" dirty="0"/>
              <a:t>D-H</a:t>
            </a:r>
            <a:r>
              <a:rPr lang="zh-CN" altLang="en-US" sz="1600" i="1" dirty="0"/>
              <a:t>方法进行了改进，也有学者把</a:t>
            </a:r>
            <a:r>
              <a:rPr lang="en-US" altLang="zh-CN" sz="1600" i="1" dirty="0"/>
              <a:t>D-H</a:t>
            </a:r>
            <a:r>
              <a:rPr lang="zh-CN" altLang="en-US" sz="1600" i="1" dirty="0"/>
              <a:t>算法和椭圆曲线进行拟合。请调研学习</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grpSp>
        <p:nvGrpSpPr>
          <p:cNvPr id="5" name="组合 4"/>
          <p:cNvGrpSpPr/>
          <p:nvPr/>
        </p:nvGrpSpPr>
        <p:grpSpPr>
          <a:xfrm>
            <a:off x="5181576" y="2300830"/>
            <a:ext cx="6858048" cy="1828870"/>
            <a:chOff x="1285852" y="2571744"/>
            <a:chExt cx="6858048" cy="1828870"/>
          </a:xfrm>
        </p:grpSpPr>
        <p:sp>
          <p:nvSpPr>
            <p:cNvPr id="6" name="椭圆 5"/>
            <p:cNvSpPr/>
            <p:nvPr/>
          </p:nvSpPr>
          <p:spPr>
            <a:xfrm>
              <a:off x="1285852" y="3314642"/>
              <a:ext cx="857256" cy="5000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itchFamily="18" charset="0"/>
                </a:rPr>
                <a:t>A</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itchFamily="18" charset="0"/>
              </a:endParaRPr>
            </a:p>
          </p:txBody>
        </p:sp>
        <p:sp>
          <p:nvSpPr>
            <p:cNvPr id="7" name="椭圆 6"/>
            <p:cNvSpPr/>
            <p:nvPr/>
          </p:nvSpPr>
          <p:spPr>
            <a:xfrm>
              <a:off x="4286248" y="3314642"/>
              <a:ext cx="857256" cy="5000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itchFamily="18" charset="0"/>
                </a:rPr>
                <a:t>E</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itchFamily="18" charset="0"/>
              </a:endParaRPr>
            </a:p>
          </p:txBody>
        </p:sp>
        <p:sp>
          <p:nvSpPr>
            <p:cNvPr id="8" name="椭圆 7"/>
            <p:cNvSpPr/>
            <p:nvPr/>
          </p:nvSpPr>
          <p:spPr>
            <a:xfrm>
              <a:off x="7286644" y="3243204"/>
              <a:ext cx="857256" cy="5000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itchFamily="18" charset="0"/>
                </a:rPr>
                <a:t>B</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itchFamily="18" charset="0"/>
              </a:endParaRPr>
            </a:p>
          </p:txBody>
        </p:sp>
        <p:cxnSp>
          <p:nvCxnSpPr>
            <p:cNvPr id="9" name="曲线连接符 8"/>
            <p:cNvCxnSpPr>
              <a:stCxn id="6" idx="7"/>
              <a:endCxn id="7" idx="1"/>
            </p:cNvCxnSpPr>
            <p:nvPr/>
          </p:nvCxnSpPr>
          <p:spPr>
            <a:xfrm rot="5400000" flipH="1" flipV="1">
              <a:off x="3214678" y="2190763"/>
              <a:ext cx="1588" cy="2394224"/>
            </a:xfrm>
            <a:prstGeom prst="curvedConnector3">
              <a:avLst>
                <a:gd name="adj1" fmla="val 19007116"/>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857488" y="2671700"/>
              <a:ext cx="68480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 </a:t>
              </a:r>
              <a:r>
                <a:rPr kumimoji="0" lang="el-GR"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α</a:t>
              </a:r>
              <a:r>
                <a:rPr kumimoji="0" lang="en-US" altLang="zh-CN" sz="20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X</a:t>
              </a:r>
              <a:r>
                <a:rPr kumimoji="0" lang="en-US" altLang="zh-CN" sz="2000" b="1" i="0" u="none" strike="noStrike" kern="1200" cap="none" spc="0" normalizeH="0" baseline="14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A</a:t>
              </a:r>
              <a:endParaRPr kumimoji="0" lang="zh-CN" altLang="en-US" sz="2000" b="1" i="0" u="none" strike="noStrike" kern="1200" cap="none" spc="0" normalizeH="0" baseline="14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endParaRPr>
            </a:p>
          </p:txBody>
        </p:sp>
        <p:cxnSp>
          <p:nvCxnSpPr>
            <p:cNvPr id="11" name="曲线连接符 10"/>
            <p:cNvCxnSpPr>
              <a:stCxn id="7" idx="7"/>
              <a:endCxn id="8" idx="1"/>
            </p:cNvCxnSpPr>
            <p:nvPr/>
          </p:nvCxnSpPr>
          <p:spPr>
            <a:xfrm rot="5400000" flipH="1" flipV="1">
              <a:off x="6179355" y="2155044"/>
              <a:ext cx="71438" cy="2394224"/>
            </a:xfrm>
            <a:prstGeom prst="curvedConnector3">
              <a:avLst>
                <a:gd name="adj1" fmla="val 522510"/>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8" idx="3"/>
              <a:endCxn id="7" idx="5"/>
            </p:cNvCxnSpPr>
            <p:nvPr/>
          </p:nvCxnSpPr>
          <p:spPr>
            <a:xfrm rot="5400000">
              <a:off x="6179355" y="2508644"/>
              <a:ext cx="71438" cy="2394224"/>
            </a:xfrm>
            <a:prstGeom prst="curvedConnector3">
              <a:avLst>
                <a:gd name="adj1" fmla="val 522510"/>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曲线连接符 12"/>
            <p:cNvCxnSpPr>
              <a:stCxn id="7" idx="3"/>
              <a:endCxn id="6" idx="5"/>
            </p:cNvCxnSpPr>
            <p:nvPr/>
          </p:nvCxnSpPr>
          <p:spPr>
            <a:xfrm rot="5400000">
              <a:off x="3214678" y="2544363"/>
              <a:ext cx="1588" cy="2394224"/>
            </a:xfrm>
            <a:prstGeom prst="curvedConnector3">
              <a:avLst>
                <a:gd name="adj1" fmla="val 19007116"/>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29322" y="2571744"/>
              <a:ext cx="76014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 </a:t>
              </a:r>
              <a:r>
                <a:rPr kumimoji="0" lang="el-GR"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α</a:t>
              </a:r>
              <a:r>
                <a:rPr kumimoji="0" lang="en-US" altLang="zh-CN" sz="20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X</a:t>
              </a:r>
              <a:r>
                <a:rPr kumimoji="0" lang="en-US" altLang="zh-CN" sz="2000" b="1" i="0" u="none" strike="noStrike" kern="1200" cap="none" spc="0" normalizeH="0" baseline="14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E1</a:t>
              </a:r>
              <a:endParaRPr kumimoji="0" lang="zh-CN" altLang="en-US" sz="2000" b="1" i="0" u="none" strike="noStrike" kern="1200" cap="none" spc="0" normalizeH="0" baseline="14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endParaRPr>
            </a:p>
          </p:txBody>
        </p:sp>
        <p:sp>
          <p:nvSpPr>
            <p:cNvPr id="15" name="TextBox 14"/>
            <p:cNvSpPr txBox="1"/>
            <p:nvPr/>
          </p:nvSpPr>
          <p:spPr>
            <a:xfrm>
              <a:off x="2857488" y="4000504"/>
              <a:ext cx="76014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 </a:t>
              </a:r>
              <a:r>
                <a:rPr kumimoji="0" lang="el-GR"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α</a:t>
              </a:r>
              <a:r>
                <a:rPr kumimoji="0" lang="en-US" altLang="zh-CN" sz="20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X</a:t>
              </a:r>
              <a:r>
                <a:rPr kumimoji="0" lang="en-US" altLang="zh-CN" sz="2000" b="1" i="0" u="none" strike="noStrike" kern="1200" cap="none" spc="0" normalizeH="0" baseline="14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E2</a:t>
              </a:r>
              <a:endParaRPr kumimoji="0" lang="zh-CN" altLang="en-US" sz="2000" b="1" i="0" u="none" strike="noStrike" kern="1200" cap="none" spc="0" normalizeH="0" baseline="14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endParaRPr>
            </a:p>
          </p:txBody>
        </p:sp>
        <p:sp>
          <p:nvSpPr>
            <p:cNvPr id="16" name="TextBox 15"/>
            <p:cNvSpPr txBox="1"/>
            <p:nvPr/>
          </p:nvSpPr>
          <p:spPr>
            <a:xfrm>
              <a:off x="6000760" y="4000504"/>
              <a:ext cx="67518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 α</a:t>
              </a:r>
              <a:r>
                <a:rPr kumimoji="0" lang="en-US" altLang="zh-CN" sz="2000" b="1"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X</a:t>
              </a:r>
              <a:r>
                <a:rPr kumimoji="0" lang="en-US" altLang="zh-CN" sz="2000" b="1" i="0" u="none" strike="noStrike" kern="1200" cap="none" spc="0" normalizeH="0" baseline="14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rPr>
                <a:t>B</a:t>
              </a:r>
              <a:endParaRPr kumimoji="0" lang="zh-CN" altLang="en-US" sz="2000" b="1" i="0" u="none" strike="noStrike" kern="1200" cap="none" spc="0" normalizeH="0" baseline="1400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itchFamily="18" charset="0"/>
              </a:endParaRPr>
            </a:p>
          </p:txBody>
        </p:sp>
      </p:grpSp>
      <p:sp>
        <p:nvSpPr>
          <p:cNvPr id="18" name="TextBox 17"/>
          <p:cNvSpPr txBox="1"/>
          <p:nvPr/>
        </p:nvSpPr>
        <p:spPr>
          <a:xfrm>
            <a:off x="6753212" y="4129700"/>
            <a:ext cx="3594748" cy="366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图</a:t>
            </a:r>
            <a:r>
              <a:rPr kumimoji="0" lang="en-US" altLang="zh-CN"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8-24 D-H</a:t>
            </a: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算法中间人攻击</a:t>
            </a:r>
          </a:p>
        </p:txBody>
      </p:sp>
      <p:sp>
        <p:nvSpPr>
          <p:cNvPr id="19" name="文本框 457">
            <a:extLst>
              <a:ext uri="{FF2B5EF4-FFF2-40B4-BE49-F238E27FC236}">
                <a16:creationId xmlns:a16="http://schemas.microsoft.com/office/drawing/2014/main" id="{A9F608E0-658C-DA44-9C60-8192A9726CAF}"/>
              </a:ext>
            </a:extLst>
          </p:cNvPr>
          <p:cNvSpPr txBox="1"/>
          <p:nvPr/>
        </p:nvSpPr>
        <p:spPr>
          <a:xfrm>
            <a:off x="234012" y="6581000"/>
            <a:ext cx="24228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8.3.1 </a:t>
            </a:r>
            <a:r>
              <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密码学</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数字签名与报文完整性</a:t>
            </a:r>
          </a:p>
        </p:txBody>
      </p:sp>
      <p:sp>
        <p:nvSpPr>
          <p:cNvPr id="3" name="内容占位符 2"/>
          <p:cNvSpPr>
            <a:spLocks noGrp="1"/>
          </p:cNvSpPr>
          <p:nvPr>
            <p:ph idx="1"/>
          </p:nvPr>
        </p:nvSpPr>
        <p:spPr/>
        <p:txBody>
          <a:bodyPr>
            <a:normAutofit/>
          </a:bodyPr>
          <a:lstStyle/>
          <a:p>
            <a:r>
              <a:rPr lang="zh-CN" altLang="en-US" dirty="0"/>
              <a:t>数字签名技术</a:t>
            </a:r>
            <a:endParaRPr lang="en-US" altLang="zh-CN" dirty="0"/>
          </a:p>
          <a:p>
            <a:pPr lvl="1"/>
            <a:r>
              <a:rPr lang="zh-CN" altLang="en-US" dirty="0"/>
              <a:t>数字签名</a:t>
            </a:r>
            <a:r>
              <a:rPr lang="en-US" altLang="zh-CN" dirty="0"/>
              <a:t>=</a:t>
            </a:r>
            <a:r>
              <a:rPr lang="zh-CN" altLang="en-US" dirty="0"/>
              <a:t>公钥加密的逆应用</a:t>
            </a:r>
            <a:r>
              <a:rPr lang="en-US" altLang="zh-CN" dirty="0"/>
              <a:t>=</a:t>
            </a:r>
            <a:r>
              <a:rPr lang="zh-CN" altLang="en-US" dirty="0"/>
              <a:t>私钥运算</a:t>
            </a:r>
            <a:r>
              <a:rPr lang="en-US" altLang="zh-CN" dirty="0"/>
              <a:t>+</a:t>
            </a:r>
            <a:r>
              <a:rPr lang="zh-CN" altLang="en-US" dirty="0"/>
              <a:t>公钥验证</a:t>
            </a:r>
            <a:endParaRPr lang="en-US" altLang="zh-CN" dirty="0"/>
          </a:p>
          <a:p>
            <a:pPr lvl="2"/>
            <a:r>
              <a:rPr lang="zh-CN" altLang="en-US" dirty="0"/>
              <a:t>私钥运算</a:t>
            </a:r>
            <a:r>
              <a:rPr lang="en-US" altLang="zh-CN" dirty="0"/>
              <a:t>=</a:t>
            </a:r>
            <a:r>
              <a:rPr lang="zh-CN" altLang="en-US" dirty="0"/>
              <a:t>签名</a:t>
            </a:r>
            <a:endParaRPr lang="en-US" altLang="zh-CN" dirty="0"/>
          </a:p>
          <a:p>
            <a:pPr lvl="2"/>
            <a:r>
              <a:rPr lang="zh-CN" altLang="en-US" dirty="0"/>
              <a:t>公钥运算</a:t>
            </a:r>
            <a:r>
              <a:rPr lang="en-US" altLang="zh-CN" dirty="0"/>
              <a:t>=</a:t>
            </a:r>
            <a:r>
              <a:rPr lang="zh-CN" altLang="en-US" dirty="0"/>
              <a:t>验证</a:t>
            </a:r>
            <a:endParaRPr lang="en-US" altLang="zh-CN" dirty="0"/>
          </a:p>
          <a:p>
            <a:pPr lvl="1"/>
            <a:r>
              <a:rPr lang="zh-CN" altLang="en-US" dirty="0"/>
              <a:t>常用数字签名算法</a:t>
            </a:r>
            <a:endParaRPr lang="en-US" altLang="zh-CN" dirty="0"/>
          </a:p>
          <a:p>
            <a:pPr marL="1371600" lvl="2" indent="-457200">
              <a:buFont typeface="+mj-lt"/>
              <a:buAutoNum type="arabicPeriod"/>
            </a:pPr>
            <a:r>
              <a:rPr lang="en-US" altLang="zh-CN" dirty="0" err="1"/>
              <a:t>EIGamal</a:t>
            </a:r>
            <a:endParaRPr lang="en-US" altLang="zh-CN" dirty="0"/>
          </a:p>
          <a:p>
            <a:pPr marL="1371600" lvl="2" indent="-457200">
              <a:buFont typeface="+mj-lt"/>
              <a:buAutoNum type="arabicPeriod"/>
            </a:pPr>
            <a:r>
              <a:rPr lang="en-US" dirty="0"/>
              <a:t>Rabin</a:t>
            </a:r>
          </a:p>
          <a:p>
            <a:pPr marL="1371600" lvl="2" indent="-457200">
              <a:buFont typeface="+mj-lt"/>
              <a:buAutoNum type="arabicPeriod"/>
            </a:pPr>
            <a:r>
              <a:rPr lang="en-US" altLang="zh-CN" dirty="0"/>
              <a:t>DSA</a:t>
            </a:r>
          </a:p>
          <a:p>
            <a:pPr marL="1371600" lvl="2" indent="-457200">
              <a:buFont typeface="+mj-lt"/>
              <a:buAutoNum type="arabicPeriod"/>
            </a:pPr>
            <a:r>
              <a:rPr lang="en-US" altLang="zh-CN" dirty="0"/>
              <a:t>ECDSA</a:t>
            </a:r>
          </a:p>
          <a:p>
            <a:pPr lvl="1"/>
            <a:r>
              <a:rPr lang="zh-CN" altLang="en-US" dirty="0">
                <a:solidFill>
                  <a:srgbClr val="7030A0"/>
                </a:solidFill>
              </a:rPr>
              <a:t>公钥加密的特点：速度慢。对明文数字签名也是慢。</a:t>
            </a:r>
            <a:endParaRPr lang="en-US" altLang="zh-CN" dirty="0">
              <a:solidFill>
                <a:srgbClr val="7030A0"/>
              </a:solidFill>
            </a:endParaRPr>
          </a:p>
          <a:p>
            <a:pPr lvl="1"/>
            <a:r>
              <a:rPr lang="zh-CN" altLang="en-US" dirty="0">
                <a:solidFill>
                  <a:srgbClr val="7030A0"/>
                </a:solidFill>
              </a:rPr>
              <a:t>解决方案是：压缩，并且有唯一性      散列函数（数学工具）</a:t>
            </a:r>
            <a:endParaRPr lang="en-US" altLang="zh-CN" dirty="0">
              <a:solidFill>
                <a:srgbClr val="7030A0"/>
              </a:solidFill>
            </a:endParaRPr>
          </a:p>
          <a:p>
            <a:pPr lvl="1"/>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cxnSp>
        <p:nvCxnSpPr>
          <p:cNvPr id="6" name="直接箭头连接符 5"/>
          <p:cNvCxnSpPr/>
          <p:nvPr/>
        </p:nvCxnSpPr>
        <p:spPr>
          <a:xfrm flipV="1">
            <a:off x="6255833" y="5854389"/>
            <a:ext cx="423746" cy="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图片 6" descr="签合同.jpg"/>
          <p:cNvPicPr>
            <a:picLocks noChangeAspect="1"/>
          </p:cNvPicPr>
          <p:nvPr/>
        </p:nvPicPr>
        <p:blipFill>
          <a:blip r:embed="rId3"/>
          <a:stretch>
            <a:fillRect/>
          </a:stretch>
        </p:blipFill>
        <p:spPr>
          <a:xfrm>
            <a:off x="7941800" y="2496616"/>
            <a:ext cx="3942080" cy="2621483"/>
          </a:xfrm>
          <a:prstGeom prst="rect">
            <a:avLst/>
          </a:prstGeom>
        </p:spPr>
      </p:pic>
      <p:sp>
        <p:nvSpPr>
          <p:cNvPr id="9" name="TextBox 8"/>
          <p:cNvSpPr txBox="1"/>
          <p:nvPr/>
        </p:nvSpPr>
        <p:spPr>
          <a:xfrm>
            <a:off x="8550586" y="5118099"/>
            <a:ext cx="3594748" cy="366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图</a:t>
            </a:r>
            <a:r>
              <a:rPr kumimoji="0" lang="en-US" altLang="zh-CN"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8-25 </a:t>
            </a: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签合同和数字签名</a:t>
            </a:r>
          </a:p>
        </p:txBody>
      </p:sp>
      <p:sp>
        <p:nvSpPr>
          <p:cNvPr id="12" name="文本框 457">
            <a:extLst>
              <a:ext uri="{FF2B5EF4-FFF2-40B4-BE49-F238E27FC236}">
                <a16:creationId xmlns:a16="http://schemas.microsoft.com/office/drawing/2014/main" id="{AAE0F314-6FB2-4B90-A988-58B379B61F40}"/>
              </a:ext>
            </a:extLst>
          </p:cNvPr>
          <p:cNvSpPr txBox="1"/>
          <p:nvPr/>
        </p:nvSpPr>
        <p:spPr>
          <a:xfrm>
            <a:off x="191182" y="6571617"/>
            <a:ext cx="28736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8.3.2</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r>
              <a:rPr kumimoji="0" lang="zh-CN" altLang="en-US"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数字签名与报文完整性</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数字签名与报文完整性</a:t>
            </a:r>
          </a:p>
        </p:txBody>
      </p:sp>
      <p:sp>
        <p:nvSpPr>
          <p:cNvPr id="3" name="内容占位符 2"/>
          <p:cNvSpPr>
            <a:spLocks noGrp="1"/>
          </p:cNvSpPr>
          <p:nvPr>
            <p:ph idx="1"/>
          </p:nvPr>
        </p:nvSpPr>
        <p:spPr/>
        <p:txBody>
          <a:bodyPr>
            <a:normAutofit/>
          </a:bodyPr>
          <a:lstStyle/>
          <a:p>
            <a:r>
              <a:rPr lang="zh-CN" altLang="en-US" dirty="0"/>
              <a:t>数字签名综述</a:t>
            </a:r>
            <a:endParaRPr lang="en-US" altLang="zh-CN" dirty="0"/>
          </a:p>
          <a:p>
            <a:pPr lvl="1"/>
            <a:r>
              <a:rPr lang="zh-CN" altLang="en-US" dirty="0"/>
              <a:t>接收者可以凭借消息上所附加的某种东西，确认发信人的身份。这种东西，就是签名。</a:t>
            </a:r>
            <a:endParaRPr lang="en-US" altLang="zh-CN" dirty="0"/>
          </a:p>
          <a:p>
            <a:r>
              <a:rPr lang="zh-CN" altLang="en-US" sz="2400" dirty="0"/>
              <a:t>签名一般应具有的性质：</a:t>
            </a:r>
            <a:endParaRPr lang="en-US" altLang="zh-CN" sz="2400" dirty="0"/>
          </a:p>
          <a:p>
            <a:pPr lvl="1"/>
            <a:r>
              <a:rPr lang="zh-CN" altLang="en-US" sz="2000" dirty="0"/>
              <a:t>签名应当是</a:t>
            </a:r>
            <a:r>
              <a:rPr lang="zh-CN" altLang="en-US" sz="2000" dirty="0">
                <a:solidFill>
                  <a:srgbClr val="7030A0"/>
                </a:solidFill>
              </a:rPr>
              <a:t>可信的</a:t>
            </a:r>
            <a:endParaRPr lang="en-US" altLang="zh-CN" sz="1800" dirty="0"/>
          </a:p>
          <a:p>
            <a:pPr lvl="1"/>
            <a:r>
              <a:rPr lang="zh-CN" altLang="en-US" sz="2000" dirty="0"/>
              <a:t>签名应当是</a:t>
            </a:r>
            <a:r>
              <a:rPr lang="zh-CN" altLang="en-US" sz="2000" dirty="0">
                <a:solidFill>
                  <a:srgbClr val="7030A0"/>
                </a:solidFill>
              </a:rPr>
              <a:t>不可伪造的</a:t>
            </a:r>
            <a:endParaRPr lang="en-US" altLang="zh-CN" sz="1800" dirty="0"/>
          </a:p>
          <a:p>
            <a:pPr lvl="1"/>
            <a:r>
              <a:rPr lang="zh-CN" altLang="en-US" sz="2000" dirty="0"/>
              <a:t>签名应当是</a:t>
            </a:r>
            <a:r>
              <a:rPr lang="zh-CN" altLang="en-US" sz="2000" dirty="0">
                <a:solidFill>
                  <a:srgbClr val="7030A0"/>
                </a:solidFill>
              </a:rPr>
              <a:t>不可重用的</a:t>
            </a:r>
            <a:endParaRPr lang="en-US" altLang="zh-CN" sz="1800" dirty="0"/>
          </a:p>
          <a:p>
            <a:pPr lvl="1"/>
            <a:r>
              <a:rPr lang="zh-CN" altLang="en-US" sz="2000" dirty="0"/>
              <a:t>签名的</a:t>
            </a:r>
            <a:r>
              <a:rPr lang="zh-CN" altLang="en-US" sz="2000" dirty="0">
                <a:solidFill>
                  <a:srgbClr val="7030A0"/>
                </a:solidFill>
              </a:rPr>
              <a:t>文件应当是不可改变的</a:t>
            </a:r>
            <a:endParaRPr lang="en-US" altLang="zh-CN" sz="1800" dirty="0"/>
          </a:p>
          <a:p>
            <a:pPr lvl="1"/>
            <a:r>
              <a:rPr lang="zh-CN" altLang="en-US" sz="2000" dirty="0"/>
              <a:t>签名应当是</a:t>
            </a:r>
            <a:r>
              <a:rPr lang="zh-CN" altLang="en-US" sz="2000" dirty="0">
                <a:solidFill>
                  <a:srgbClr val="7030A0"/>
                </a:solidFill>
              </a:rPr>
              <a:t>不可抵赖的</a:t>
            </a:r>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97112CDD-18B7-4302-98F7-BC098E56D308}"/>
              </a:ext>
            </a:extLst>
          </p:cNvPr>
          <p:cNvSpPr txBox="1"/>
          <p:nvPr/>
        </p:nvSpPr>
        <p:spPr>
          <a:xfrm>
            <a:off x="191182" y="6571617"/>
            <a:ext cx="28736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8.3.2</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r>
              <a:rPr kumimoji="0" lang="zh-CN" altLang="en-US"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数字签名与报文完整性</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数字签名与报文完整性</a:t>
            </a:r>
          </a:p>
        </p:txBody>
      </p:sp>
      <p:sp>
        <p:nvSpPr>
          <p:cNvPr id="3" name="内容占位符 2"/>
          <p:cNvSpPr>
            <a:spLocks noGrp="1"/>
          </p:cNvSpPr>
          <p:nvPr>
            <p:ph idx="1"/>
          </p:nvPr>
        </p:nvSpPr>
        <p:spPr>
          <a:xfrm>
            <a:off x="838200" y="1510758"/>
            <a:ext cx="10515600" cy="4845592"/>
          </a:xfrm>
        </p:spPr>
        <p:txBody>
          <a:bodyPr>
            <a:normAutofit lnSpcReduction="10000"/>
          </a:bodyPr>
          <a:lstStyle/>
          <a:p>
            <a:r>
              <a:rPr lang="zh-CN" altLang="en-US" dirty="0"/>
              <a:t>数字签名综述</a:t>
            </a:r>
            <a:endParaRPr lang="en-US" altLang="zh-CN" dirty="0"/>
          </a:p>
          <a:p>
            <a:pPr>
              <a:lnSpc>
                <a:spcPct val="90000"/>
              </a:lnSpc>
            </a:pPr>
            <a:r>
              <a:rPr lang="zh-CN" altLang="en-US" sz="2600" dirty="0"/>
              <a:t>数字签名应当拥有的额外性质：</a:t>
            </a:r>
            <a:endParaRPr lang="en-US" altLang="zh-CN" sz="2600" dirty="0"/>
          </a:p>
          <a:p>
            <a:pPr lvl="1">
              <a:lnSpc>
                <a:spcPct val="90000"/>
              </a:lnSpc>
            </a:pPr>
            <a:r>
              <a:rPr lang="zh-CN" altLang="en-US" sz="2000" dirty="0">
                <a:cs typeface="Times New Roman" pitchFamily="18" charset="0"/>
              </a:rPr>
              <a:t>接收方能够验证签名人、签名日期和时间</a:t>
            </a:r>
            <a:endParaRPr lang="en-AU" altLang="zh-CN" sz="2000" dirty="0">
              <a:cs typeface="Times New Roman" pitchFamily="18" charset="0"/>
            </a:endParaRPr>
          </a:p>
          <a:p>
            <a:pPr lvl="1">
              <a:lnSpc>
                <a:spcPct val="90000"/>
              </a:lnSpc>
            </a:pPr>
            <a:r>
              <a:rPr lang="zh-CN" altLang="en-US" sz="2000" dirty="0">
                <a:cs typeface="Times New Roman" pitchFamily="18" charset="0"/>
              </a:rPr>
              <a:t>可以由第三方仲裁，以解决争执</a:t>
            </a:r>
            <a:endParaRPr lang="en-US" altLang="zh-CN" sz="2000" dirty="0">
              <a:cs typeface="Times New Roman" pitchFamily="18" charset="0"/>
            </a:endParaRPr>
          </a:p>
          <a:p>
            <a:pPr lvl="1">
              <a:lnSpc>
                <a:spcPct val="90000"/>
              </a:lnSpc>
            </a:pPr>
            <a:r>
              <a:rPr lang="zh-CN" altLang="en-US" sz="2000" dirty="0">
                <a:cs typeface="Times New Roman" pitchFamily="18" charset="0"/>
              </a:rPr>
              <a:t>认证被签名的消息内容，即认证完整性、真实性</a:t>
            </a:r>
            <a:endParaRPr lang="en-US" altLang="zh-CN" sz="2000" dirty="0"/>
          </a:p>
          <a:p>
            <a:r>
              <a:rPr lang="zh-CN" altLang="en-US" sz="2600" dirty="0">
                <a:cs typeface="Times New Roman" pitchFamily="18" charset="0"/>
              </a:rPr>
              <a:t>数字签名应满足以下条件：</a:t>
            </a:r>
            <a:endParaRPr lang="en-US" altLang="zh-CN" sz="2600" dirty="0">
              <a:cs typeface="Times New Roman" pitchFamily="18" charset="0"/>
            </a:endParaRPr>
          </a:p>
          <a:p>
            <a:pPr lvl="1"/>
            <a:r>
              <a:rPr lang="zh-CN" altLang="en-US" sz="2000" dirty="0">
                <a:cs typeface="Times New Roman" pitchFamily="18" charset="0"/>
              </a:rPr>
              <a:t>必须与消息相关</a:t>
            </a:r>
            <a:endParaRPr lang="en-AU" altLang="zh-CN" sz="2000" dirty="0">
              <a:cs typeface="Times New Roman" pitchFamily="18" charset="0"/>
            </a:endParaRPr>
          </a:p>
          <a:p>
            <a:pPr lvl="1"/>
            <a:r>
              <a:rPr lang="zh-CN" altLang="en-US" sz="2000" dirty="0">
                <a:cs typeface="Times New Roman" pitchFamily="18" charset="0"/>
              </a:rPr>
              <a:t>必须使用发送者唯一拥有的信息</a:t>
            </a:r>
            <a:r>
              <a:rPr lang="en-US" altLang="zh-CN" sz="2000" dirty="0">
                <a:cs typeface="Times New Roman" pitchFamily="18" charset="0"/>
              </a:rPr>
              <a:t>——</a:t>
            </a:r>
            <a:r>
              <a:rPr lang="zh-CN" altLang="en-US" sz="2000" dirty="0">
                <a:cs typeface="Times New Roman" pitchFamily="18" charset="0"/>
              </a:rPr>
              <a:t>防止伪造和否认</a:t>
            </a:r>
            <a:endParaRPr lang="en-AU" altLang="zh-CN" sz="2000" dirty="0">
              <a:cs typeface="Times New Roman" pitchFamily="18" charset="0"/>
            </a:endParaRPr>
          </a:p>
          <a:p>
            <a:pPr lvl="1"/>
            <a:r>
              <a:rPr lang="zh-CN" altLang="en-US" sz="2000" dirty="0">
                <a:cs typeface="Times New Roman" pitchFamily="18" charset="0"/>
              </a:rPr>
              <a:t>产生签名、识别和验证是容易的</a:t>
            </a:r>
            <a:endParaRPr lang="en-AU" altLang="zh-CN" sz="2000" dirty="0">
              <a:cs typeface="Times New Roman" pitchFamily="18" charset="0"/>
            </a:endParaRPr>
          </a:p>
          <a:p>
            <a:pPr lvl="1"/>
            <a:r>
              <a:rPr lang="zh-CN" altLang="en-US" sz="2000" dirty="0">
                <a:cs typeface="Times New Roman" pitchFamily="18" charset="0"/>
              </a:rPr>
              <a:t>伪造在计算上是不可行的，无论是给定签名伪造消息，或是给定消息伪造签名</a:t>
            </a:r>
            <a:endParaRPr lang="en-AU" altLang="zh-CN" sz="2000" dirty="0">
              <a:cs typeface="Times New Roman" pitchFamily="18" charset="0"/>
            </a:endParaRPr>
          </a:p>
          <a:p>
            <a:pPr lvl="1"/>
            <a:r>
              <a:rPr lang="zh-CN" altLang="en-US" sz="2000" dirty="0">
                <a:cs typeface="Times New Roman" pitchFamily="18" charset="0"/>
              </a:rPr>
              <a:t>可以存储、拷贝</a:t>
            </a:r>
            <a:endParaRPr lang="en-US" altLang="zh-CN" sz="2000" dirty="0">
              <a:cs typeface="Times New Roman" pitchFamily="18" charset="0"/>
            </a:endParaRPr>
          </a:p>
          <a:p>
            <a:r>
              <a:rPr lang="zh-CN" altLang="en-US" sz="2600" dirty="0">
                <a:cs typeface="Times New Roman" pitchFamily="18" charset="0"/>
              </a:rPr>
              <a:t>实现方式：私钥相关运算</a:t>
            </a:r>
            <a:endParaRPr lang="en-US" altLang="zh-CN" sz="2600" dirty="0">
              <a:cs typeface="Times New Roman" pitchFamily="18" charset="0"/>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文本框 457">
            <a:extLst>
              <a:ext uri="{FF2B5EF4-FFF2-40B4-BE49-F238E27FC236}">
                <a16:creationId xmlns:a16="http://schemas.microsoft.com/office/drawing/2014/main" id="{9224E323-CA03-4BF7-A26C-C15CB700C84E}"/>
              </a:ext>
            </a:extLst>
          </p:cNvPr>
          <p:cNvSpPr txBox="1"/>
          <p:nvPr/>
        </p:nvSpPr>
        <p:spPr>
          <a:xfrm>
            <a:off x="191182" y="6571617"/>
            <a:ext cx="28736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8.3.2</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r>
              <a:rPr kumimoji="0" lang="zh-CN" altLang="en-US"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数字签名与报文完整性</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数字签名与报文完整性</a:t>
            </a:r>
          </a:p>
        </p:txBody>
      </p:sp>
      <p:sp>
        <p:nvSpPr>
          <p:cNvPr id="3" name="内容占位符 2"/>
          <p:cNvSpPr>
            <a:spLocks noGrp="1"/>
          </p:cNvSpPr>
          <p:nvPr>
            <p:ph idx="1"/>
          </p:nvPr>
        </p:nvSpPr>
        <p:spPr>
          <a:xfrm>
            <a:off x="838200" y="1510758"/>
            <a:ext cx="5013961" cy="5043866"/>
          </a:xfrm>
        </p:spPr>
        <p:txBody>
          <a:bodyPr>
            <a:normAutofit fontScale="92500" lnSpcReduction="10000"/>
          </a:bodyPr>
          <a:lstStyle/>
          <a:p>
            <a:pPr marL="228600" lvl="1">
              <a:buFont typeface="Wingdings" pitchFamily="2" charset="2"/>
              <a:buChar char="Ø"/>
            </a:pPr>
            <a:r>
              <a:rPr lang="zh-CN" altLang="en-US" sz="2800" dirty="0"/>
              <a:t>密码散列函数（</a:t>
            </a:r>
            <a:r>
              <a:rPr lang="en-US" altLang="zh-CN" sz="2800" dirty="0"/>
              <a:t>HASH</a:t>
            </a:r>
            <a:r>
              <a:rPr lang="zh-CN" altLang="en-US" sz="2800" dirty="0"/>
              <a:t>）</a:t>
            </a:r>
            <a:endParaRPr lang="en-US" altLang="zh-CN" sz="2800" dirty="0"/>
          </a:p>
          <a:p>
            <a:pPr lvl="1"/>
            <a:r>
              <a:rPr lang="zh-CN" altLang="en-US" dirty="0"/>
              <a:t>算法必须保证：</a:t>
            </a:r>
            <a:endParaRPr lang="en-US" altLang="zh-CN" dirty="0"/>
          </a:p>
          <a:p>
            <a:pPr lvl="2"/>
            <a:r>
              <a:rPr lang="zh-CN" altLang="en-US" sz="2200" dirty="0"/>
              <a:t>抗强碰撞性</a:t>
            </a:r>
            <a:endParaRPr lang="en-US" altLang="zh-CN" sz="2200" dirty="0"/>
          </a:p>
          <a:p>
            <a:pPr lvl="2"/>
            <a:r>
              <a:rPr lang="zh-CN" altLang="en-US" sz="2200" dirty="0"/>
              <a:t>抗弱碰撞性</a:t>
            </a:r>
            <a:endParaRPr lang="en-US" altLang="zh-CN" sz="2200" dirty="0"/>
          </a:p>
          <a:p>
            <a:pPr lvl="2"/>
            <a:r>
              <a:rPr lang="en-US" altLang="zh-CN" sz="2200" dirty="0"/>
              <a:t>MD4</a:t>
            </a:r>
            <a:r>
              <a:rPr lang="zh-CN" altLang="en-US" sz="2200" dirty="0"/>
              <a:t>、</a:t>
            </a:r>
            <a:r>
              <a:rPr lang="en-US" altLang="zh-CN" sz="2200" dirty="0"/>
              <a:t>MD5</a:t>
            </a:r>
            <a:r>
              <a:rPr lang="zh-CN" altLang="en-US" sz="2200" dirty="0"/>
              <a:t>（软件下载</a:t>
            </a:r>
            <a:r>
              <a:rPr lang="en-US" altLang="zh-CN" sz="2200" dirty="0"/>
              <a:t>MD5</a:t>
            </a:r>
            <a:r>
              <a:rPr lang="zh-CN" altLang="en-US" sz="2200" dirty="0"/>
              <a:t>校验，</a:t>
            </a:r>
            <a:r>
              <a:rPr lang="en-US" altLang="zh-CN" sz="2200" dirty="0"/>
              <a:t>128bit</a:t>
            </a:r>
            <a:r>
              <a:rPr lang="zh-CN" altLang="en-US" sz="2200" dirty="0"/>
              <a:t>输出）</a:t>
            </a:r>
            <a:endParaRPr lang="en-US" altLang="zh-CN" sz="2200" dirty="0"/>
          </a:p>
          <a:p>
            <a:pPr lvl="2"/>
            <a:r>
              <a:rPr lang="en-US" sz="2200" dirty="0"/>
              <a:t>SHA-1</a:t>
            </a:r>
            <a:r>
              <a:rPr lang="zh-CN" altLang="en-US" sz="2200" dirty="0"/>
              <a:t>（</a:t>
            </a:r>
            <a:r>
              <a:rPr lang="en-US" altLang="zh-CN" sz="2200" dirty="0"/>
              <a:t>160bit</a:t>
            </a:r>
            <a:r>
              <a:rPr lang="zh-CN" altLang="en-US" sz="2200" dirty="0"/>
              <a:t>输出）</a:t>
            </a:r>
            <a:endParaRPr lang="en-US" sz="2200" dirty="0"/>
          </a:p>
          <a:p>
            <a:pPr lvl="2"/>
            <a:r>
              <a:rPr lang="en-US" sz="2200" dirty="0"/>
              <a:t>SHA-2</a:t>
            </a:r>
            <a:r>
              <a:rPr lang="zh-CN" altLang="en-US" sz="2200" dirty="0"/>
              <a:t>（多种输出：</a:t>
            </a:r>
            <a:r>
              <a:rPr lang="en-US" altLang="zh-CN" sz="2200" dirty="0"/>
              <a:t>256bit</a:t>
            </a:r>
            <a:r>
              <a:rPr lang="zh-CN" altLang="en-US" sz="2200" dirty="0"/>
              <a:t>、</a:t>
            </a:r>
            <a:r>
              <a:rPr lang="en-US" altLang="zh-CN" sz="2200" dirty="0"/>
              <a:t>384bit</a:t>
            </a:r>
            <a:r>
              <a:rPr lang="zh-CN" altLang="en-US" sz="2200" dirty="0"/>
              <a:t>、和</a:t>
            </a:r>
            <a:r>
              <a:rPr lang="en-US" altLang="zh-CN" sz="2200" dirty="0"/>
              <a:t>512bit</a:t>
            </a:r>
            <a:r>
              <a:rPr lang="zh-CN" altLang="en-US" sz="2200" dirty="0"/>
              <a:t>，当前安全）</a:t>
            </a:r>
            <a:endParaRPr lang="en-US" sz="2200" dirty="0"/>
          </a:p>
          <a:p>
            <a:pPr lvl="2"/>
            <a:r>
              <a:rPr lang="en-US" sz="2200" dirty="0"/>
              <a:t>SHA-3</a:t>
            </a:r>
            <a:r>
              <a:rPr lang="zh-CN" altLang="en-US" sz="2200" dirty="0"/>
              <a:t>（一个全新的算法：</a:t>
            </a:r>
            <a:r>
              <a:rPr lang="en-US" sz="2200" dirty="0" err="1"/>
              <a:t>Keccak</a:t>
            </a:r>
            <a:r>
              <a:rPr lang="zh-CN" altLang="en-US" sz="2200" dirty="0"/>
              <a:t>）</a:t>
            </a:r>
            <a:endParaRPr lang="en-US" altLang="zh-CN" sz="2200" dirty="0"/>
          </a:p>
          <a:p>
            <a:pPr lvl="1"/>
            <a:r>
              <a:rPr lang="zh-CN" altLang="en-US" dirty="0">
                <a:solidFill>
                  <a:srgbClr val="7030A0"/>
                </a:solidFill>
              </a:rPr>
              <a:t>单向散列函数能够辨别出“篡改”，但无法辨别出“伪装”，这时就需要进行认证</a:t>
            </a:r>
            <a:endParaRPr lang="en-US" altLang="zh-CN" dirty="0">
              <a:solidFill>
                <a:srgbClr val="7030A0"/>
              </a:solidFill>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8" name="矩形 7"/>
          <p:cNvSpPr/>
          <p:nvPr/>
        </p:nvSpPr>
        <p:spPr>
          <a:xfrm>
            <a:off x="7727795" y="2966224"/>
            <a:ext cx="2129883" cy="6690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被王小云教授在理论上破解！</a:t>
            </a:r>
          </a:p>
        </p:txBody>
      </p:sp>
      <p:sp>
        <p:nvSpPr>
          <p:cNvPr id="7" name="矩形 6"/>
          <p:cNvSpPr/>
          <p:nvPr/>
        </p:nvSpPr>
        <p:spPr>
          <a:xfrm>
            <a:off x="6339840" y="1510758"/>
            <a:ext cx="1051560" cy="68380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报文</a:t>
            </a:r>
          </a:p>
        </p:txBody>
      </p:sp>
      <p:cxnSp>
        <p:nvCxnSpPr>
          <p:cNvPr id="10" name="直接箭头连接符 9"/>
          <p:cNvCxnSpPr>
            <a:stCxn id="7" idx="3"/>
            <a:endCxn id="11" idx="1"/>
          </p:cNvCxnSpPr>
          <p:nvPr/>
        </p:nvCxnSpPr>
        <p:spPr>
          <a:xfrm>
            <a:off x="7391400" y="1852659"/>
            <a:ext cx="5334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7924800" y="1510758"/>
            <a:ext cx="1325880" cy="68380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散列函数</a:t>
            </a:r>
          </a:p>
        </p:txBody>
      </p:sp>
      <p:cxnSp>
        <p:nvCxnSpPr>
          <p:cNvPr id="13" name="直接箭头连接符 12"/>
          <p:cNvCxnSpPr/>
          <p:nvPr/>
        </p:nvCxnSpPr>
        <p:spPr>
          <a:xfrm>
            <a:off x="9250680" y="1852659"/>
            <a:ext cx="5334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780270" y="1510758"/>
            <a:ext cx="1051560" cy="68380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散列值</a:t>
            </a:r>
          </a:p>
        </p:txBody>
      </p:sp>
      <p:grpSp>
        <p:nvGrpSpPr>
          <p:cNvPr id="21" name="组合 20"/>
          <p:cNvGrpSpPr/>
          <p:nvPr/>
        </p:nvGrpSpPr>
        <p:grpSpPr>
          <a:xfrm>
            <a:off x="5496929" y="2365044"/>
            <a:ext cx="6227342" cy="3256568"/>
            <a:chOff x="5615339" y="2194560"/>
            <a:chExt cx="6227342" cy="3256568"/>
          </a:xfrm>
        </p:grpSpPr>
        <p:pic>
          <p:nvPicPr>
            <p:cNvPr id="12" name="图片 11" descr="王小云.jpg"/>
            <p:cNvPicPr>
              <a:picLocks noChangeAspect="1"/>
            </p:cNvPicPr>
            <p:nvPr/>
          </p:nvPicPr>
          <p:blipFill>
            <a:blip r:embed="rId3"/>
            <a:stretch>
              <a:fillRect/>
            </a:stretch>
          </p:blipFill>
          <p:spPr>
            <a:xfrm>
              <a:off x="9857678" y="2194560"/>
              <a:ext cx="1985003" cy="2719182"/>
            </a:xfrm>
            <a:prstGeom prst="rect">
              <a:avLst/>
            </a:prstGeom>
          </p:spPr>
        </p:pic>
        <p:sp>
          <p:nvSpPr>
            <p:cNvPr id="20" name="TextBox 19"/>
            <p:cNvSpPr txBox="1"/>
            <p:nvPr/>
          </p:nvSpPr>
          <p:spPr>
            <a:xfrm>
              <a:off x="5615339" y="5081796"/>
              <a:ext cx="6227341" cy="369332"/>
            </a:xfrm>
            <a:prstGeom prst="rect">
              <a:avLst/>
            </a:prstGeom>
            <a:noFill/>
          </p:spPr>
          <p:txBody>
            <a:bodyPr wrap="square" rtlCol="0">
              <a:spAutoFit/>
            </a:bodyPr>
            <a:lstStyle/>
            <a:p>
              <a:pPr marL="0" lvl="1"/>
              <a:r>
                <a:rPr lang="zh-CN" altLang="zh-CN" i="1" dirty="0"/>
                <a:t>《数学文化》</a:t>
              </a:r>
              <a:r>
                <a:rPr lang="en-US" altLang="zh-CN" i="1" dirty="0"/>
                <a:t>2019</a:t>
              </a:r>
              <a:r>
                <a:rPr lang="zh-CN" altLang="zh-CN" i="1" dirty="0"/>
                <a:t>第</a:t>
              </a:r>
              <a:r>
                <a:rPr lang="en-US" altLang="zh-CN" i="1" dirty="0"/>
                <a:t>10</a:t>
              </a:r>
              <a:r>
                <a:rPr lang="zh-CN" altLang="zh-CN" i="1" dirty="0"/>
                <a:t>卷第</a:t>
              </a:r>
              <a:r>
                <a:rPr lang="en-US" altLang="zh-CN" i="1" dirty="0"/>
                <a:t>2</a:t>
              </a:r>
              <a:r>
                <a:rPr lang="zh-CN" altLang="zh-CN" i="1" dirty="0"/>
                <a:t>期</a:t>
              </a:r>
              <a:r>
                <a:rPr lang="zh-CN" altLang="en-US" i="1" dirty="0"/>
                <a:t>：王小云的数学和密码人生</a:t>
              </a:r>
              <a:endParaRPr lang="zh-CN" altLang="en-US" dirty="0"/>
            </a:p>
          </p:txBody>
        </p:sp>
      </p:grpSp>
      <p:pic>
        <p:nvPicPr>
          <p:cNvPr id="17" name="图片 16" descr="散列值1.jpg"/>
          <p:cNvPicPr>
            <a:picLocks noChangeAspect="1"/>
          </p:cNvPicPr>
          <p:nvPr/>
        </p:nvPicPr>
        <p:blipFill>
          <a:blip r:embed="rId4"/>
          <a:stretch>
            <a:fillRect/>
          </a:stretch>
        </p:blipFill>
        <p:spPr>
          <a:xfrm>
            <a:off x="5710222" y="2365044"/>
            <a:ext cx="6014048" cy="3144274"/>
          </a:xfrm>
          <a:prstGeom prst="rect">
            <a:avLst/>
          </a:prstGeom>
        </p:spPr>
      </p:pic>
      <p:grpSp>
        <p:nvGrpSpPr>
          <p:cNvPr id="18" name="组合 17"/>
          <p:cNvGrpSpPr/>
          <p:nvPr/>
        </p:nvGrpSpPr>
        <p:grpSpPr>
          <a:xfrm>
            <a:off x="5329231" y="1244212"/>
            <a:ext cx="6479916" cy="5537333"/>
            <a:chOff x="-2327763" y="1875884"/>
            <a:chExt cx="6479916" cy="5537333"/>
          </a:xfrm>
        </p:grpSpPr>
        <p:pic>
          <p:nvPicPr>
            <p:cNvPr id="89090" name="Picture 2"/>
            <p:cNvPicPr>
              <a:picLocks noChangeAspect="1" noChangeArrowheads="1"/>
            </p:cNvPicPr>
            <p:nvPr/>
          </p:nvPicPr>
          <p:blipFill>
            <a:blip r:embed="rId5"/>
            <a:srcRect/>
            <a:stretch>
              <a:fillRect/>
            </a:stretch>
          </p:blipFill>
          <p:spPr bwMode="auto">
            <a:xfrm>
              <a:off x="-1946772" y="1875884"/>
              <a:ext cx="6098925" cy="5537333"/>
            </a:xfrm>
            <a:prstGeom prst="rect">
              <a:avLst/>
            </a:prstGeom>
            <a:noFill/>
            <a:ln w="9525">
              <a:solidFill>
                <a:schemeClr val="bg1"/>
              </a:solidFill>
              <a:miter lim="800000"/>
              <a:headEnd/>
              <a:tailEnd/>
            </a:ln>
          </p:spPr>
        </p:pic>
        <p:sp>
          <p:nvSpPr>
            <p:cNvPr id="16" name="TextBox 15"/>
            <p:cNvSpPr txBox="1"/>
            <p:nvPr/>
          </p:nvSpPr>
          <p:spPr>
            <a:xfrm>
              <a:off x="-2327763" y="6755214"/>
              <a:ext cx="41243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散列函数应用于软件安全下载</a:t>
              </a:r>
            </a:p>
          </p:txBody>
        </p:sp>
      </p:grpSp>
      <p:sp>
        <p:nvSpPr>
          <p:cNvPr id="22" name="文本框 457">
            <a:extLst>
              <a:ext uri="{FF2B5EF4-FFF2-40B4-BE49-F238E27FC236}">
                <a16:creationId xmlns:a16="http://schemas.microsoft.com/office/drawing/2014/main" id="{0868F7C1-7FF2-4677-A9DC-12A0CF9F6AC4}"/>
              </a:ext>
            </a:extLst>
          </p:cNvPr>
          <p:cNvSpPr txBox="1"/>
          <p:nvPr/>
        </p:nvSpPr>
        <p:spPr>
          <a:xfrm>
            <a:off x="191182" y="6571617"/>
            <a:ext cx="28736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8.3.2</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r>
              <a:rPr kumimoji="0" lang="zh-CN" altLang="en-US"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数字签名与报文完整性</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checkerboard(across)">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checkerboard(across)">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checkerboard(across)">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数字签名与报文完整性</a:t>
            </a:r>
          </a:p>
        </p:txBody>
      </p:sp>
      <p:sp>
        <p:nvSpPr>
          <p:cNvPr id="3" name="内容占位符 2"/>
          <p:cNvSpPr>
            <a:spLocks noGrp="1"/>
          </p:cNvSpPr>
          <p:nvPr>
            <p:ph idx="1"/>
          </p:nvPr>
        </p:nvSpPr>
        <p:spPr>
          <a:xfrm>
            <a:off x="838200" y="1510758"/>
            <a:ext cx="11049000" cy="4586694"/>
          </a:xfrm>
        </p:spPr>
        <p:txBody>
          <a:bodyPr/>
          <a:lstStyle/>
          <a:p>
            <a:r>
              <a:rPr lang="zh-CN" altLang="en-US" dirty="0"/>
              <a:t>消息认证码</a:t>
            </a:r>
            <a:r>
              <a:rPr lang="en-US" altLang="zh-CN" dirty="0"/>
              <a:t>(</a:t>
            </a:r>
            <a:r>
              <a:rPr lang="en-US" dirty="0"/>
              <a:t>Message Authentication Code MAC</a:t>
            </a:r>
            <a:r>
              <a:rPr lang="en-US" altLang="zh-CN" dirty="0"/>
              <a:t>)</a:t>
            </a:r>
          </a:p>
          <a:p>
            <a:pPr lvl="1"/>
            <a:r>
              <a:rPr lang="en-US" dirty="0"/>
              <a:t>MAC </a:t>
            </a:r>
            <a:r>
              <a:rPr lang="en-US" altLang="zh-CN" dirty="0"/>
              <a:t>=</a:t>
            </a:r>
            <a:r>
              <a:rPr lang="zh-CN" altLang="en-US" dirty="0"/>
              <a:t>消息摘要</a:t>
            </a:r>
            <a:r>
              <a:rPr lang="en-US" altLang="zh-CN" dirty="0"/>
              <a:t>+</a:t>
            </a:r>
            <a:r>
              <a:rPr lang="zh-CN" altLang="en-US" dirty="0"/>
              <a:t>报文鉴别码</a:t>
            </a:r>
            <a:endParaRPr lang="en-US" altLang="zh-CN" dirty="0"/>
          </a:p>
          <a:p>
            <a:pPr lvl="1"/>
            <a:r>
              <a:rPr lang="zh-CN" altLang="en-US" dirty="0"/>
              <a:t>消息认证指的是“消息来自正确的发送者”，</a:t>
            </a:r>
            <a:r>
              <a:rPr lang="en-US" altLang="zh-CN" dirty="0"/>
              <a:t>key=</a:t>
            </a:r>
            <a:r>
              <a:rPr lang="zh-CN" altLang="en-US" dirty="0"/>
              <a:t>身份？</a:t>
            </a:r>
            <a:endParaRPr lang="en-US" altLang="zh-CN" dirty="0"/>
          </a:p>
          <a:p>
            <a:pPr lvl="1"/>
            <a:r>
              <a:rPr lang="zh-CN" altLang="en-US" dirty="0"/>
              <a:t>消息认证码的输入：任意长度的消息和一个发送者与接受者之间共享的密钥</a:t>
            </a:r>
            <a:endParaRPr lang="en-US" altLang="zh-CN" dirty="0"/>
          </a:p>
          <a:p>
            <a:pPr lvl="1"/>
            <a:r>
              <a:rPr lang="zh-CN" altLang="en-US" dirty="0"/>
              <a:t>消息认证码的输出：固定长度的数据，这个数据成为</a:t>
            </a:r>
            <a:r>
              <a:rPr lang="en-US" altLang="zh-CN" dirty="0"/>
              <a:t>MAC</a:t>
            </a:r>
            <a:r>
              <a:rPr lang="zh-CN" altLang="en-US" dirty="0"/>
              <a:t>值</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7" name="TextBox 6"/>
          <p:cNvSpPr txBox="1"/>
          <p:nvPr/>
        </p:nvSpPr>
        <p:spPr>
          <a:xfrm>
            <a:off x="7895088" y="6356350"/>
            <a:ext cx="107465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等线"/>
                <a:ea typeface="+mn-ea"/>
                <a:cs typeface="+mn-cs"/>
              </a:rPr>
              <a:t>MAC</a:t>
            </a:r>
            <a:r>
              <a:rPr kumimoji="0" lang="zh-CN" altLang="en-US"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流程</a:t>
            </a:r>
          </a:p>
        </p:txBody>
      </p:sp>
      <p:grpSp>
        <p:nvGrpSpPr>
          <p:cNvPr id="18" name="组合 17"/>
          <p:cNvGrpSpPr/>
          <p:nvPr/>
        </p:nvGrpSpPr>
        <p:grpSpPr>
          <a:xfrm>
            <a:off x="888959" y="3957140"/>
            <a:ext cx="4485204" cy="2673777"/>
            <a:chOff x="1593321" y="3888078"/>
            <a:chExt cx="5124254" cy="2827980"/>
          </a:xfrm>
        </p:grpSpPr>
        <p:grpSp>
          <p:nvGrpSpPr>
            <p:cNvPr id="19" name="组合 19"/>
            <p:cNvGrpSpPr/>
            <p:nvPr/>
          </p:nvGrpSpPr>
          <p:grpSpPr>
            <a:xfrm>
              <a:off x="1593321" y="3903318"/>
              <a:ext cx="1725733" cy="2087392"/>
              <a:chOff x="1593321" y="3903318"/>
              <a:chExt cx="1725733" cy="2087392"/>
            </a:xfrm>
          </p:grpSpPr>
          <p:sp>
            <p:nvSpPr>
              <p:cNvPr id="29" name="矩形 28"/>
              <p:cNvSpPr/>
              <p:nvPr/>
            </p:nvSpPr>
            <p:spPr>
              <a:xfrm>
                <a:off x="1925338" y="3903318"/>
                <a:ext cx="1061701" cy="4361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报文</a:t>
                </a:r>
              </a:p>
            </p:txBody>
          </p:sp>
          <p:sp>
            <p:nvSpPr>
              <p:cNvPr id="30" name="矩形 29"/>
              <p:cNvSpPr/>
              <p:nvPr/>
            </p:nvSpPr>
            <p:spPr>
              <a:xfrm>
                <a:off x="1925338" y="5554536"/>
                <a:ext cx="1061701" cy="4361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散列值</a:t>
                </a:r>
              </a:p>
            </p:txBody>
          </p:sp>
          <p:sp>
            <p:nvSpPr>
              <p:cNvPr id="31" name="圆角矩形 30"/>
              <p:cNvSpPr/>
              <p:nvPr/>
            </p:nvSpPr>
            <p:spPr>
              <a:xfrm>
                <a:off x="1593321" y="4730066"/>
                <a:ext cx="1725733" cy="441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单向散列函数</a:t>
                </a:r>
              </a:p>
            </p:txBody>
          </p:sp>
          <p:cxnSp>
            <p:nvCxnSpPr>
              <p:cNvPr id="32" name="直接箭头连接符 31"/>
              <p:cNvCxnSpPr>
                <a:stCxn id="29" idx="2"/>
                <a:endCxn id="31" idx="0"/>
              </p:cNvCxnSpPr>
              <p:nvPr/>
            </p:nvCxnSpPr>
            <p:spPr>
              <a:xfrm rot="5400000">
                <a:off x="2260902" y="4534779"/>
                <a:ext cx="390574"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rot="5400000">
                <a:off x="2260900" y="5367313"/>
                <a:ext cx="390574"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组合 20"/>
            <p:cNvGrpSpPr/>
            <p:nvPr/>
          </p:nvGrpSpPr>
          <p:grpSpPr>
            <a:xfrm>
              <a:off x="3525539" y="3888078"/>
              <a:ext cx="3192036" cy="2087392"/>
              <a:chOff x="3525539" y="3888078"/>
              <a:chExt cx="3192036" cy="2087392"/>
            </a:xfrm>
          </p:grpSpPr>
          <p:sp>
            <p:nvSpPr>
              <p:cNvPr id="22" name="矩形 21"/>
              <p:cNvSpPr/>
              <p:nvPr/>
            </p:nvSpPr>
            <p:spPr>
              <a:xfrm>
                <a:off x="5323859" y="3888078"/>
                <a:ext cx="1061701" cy="4361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报文</a:t>
                </a:r>
              </a:p>
            </p:txBody>
          </p:sp>
          <p:sp>
            <p:nvSpPr>
              <p:cNvPr id="23" name="矩形 22"/>
              <p:cNvSpPr/>
              <p:nvPr/>
            </p:nvSpPr>
            <p:spPr>
              <a:xfrm>
                <a:off x="5323859" y="5539296"/>
                <a:ext cx="1061701" cy="4361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散列值</a:t>
                </a:r>
              </a:p>
            </p:txBody>
          </p:sp>
          <p:sp>
            <p:nvSpPr>
              <p:cNvPr id="24" name="圆角矩形 23"/>
              <p:cNvSpPr/>
              <p:nvPr/>
            </p:nvSpPr>
            <p:spPr>
              <a:xfrm>
                <a:off x="4991842" y="4714826"/>
                <a:ext cx="1725733" cy="441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单向散列函数</a:t>
                </a:r>
              </a:p>
            </p:txBody>
          </p:sp>
          <p:cxnSp>
            <p:nvCxnSpPr>
              <p:cNvPr id="25" name="直接箭头连接符 24"/>
              <p:cNvCxnSpPr>
                <a:stCxn id="22" idx="2"/>
                <a:endCxn id="24" idx="0"/>
              </p:cNvCxnSpPr>
              <p:nvPr/>
            </p:nvCxnSpPr>
            <p:spPr>
              <a:xfrm rot="5400000">
                <a:off x="5659423" y="4519539"/>
                <a:ext cx="390574"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5400000">
                <a:off x="5659421" y="5352073"/>
                <a:ext cx="390574"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525539" y="4714826"/>
                <a:ext cx="1061701" cy="4361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密钥</a:t>
                </a:r>
              </a:p>
            </p:txBody>
          </p:sp>
          <p:cxnSp>
            <p:nvCxnSpPr>
              <p:cNvPr id="28" name="直接箭头连接符 27"/>
              <p:cNvCxnSpPr>
                <a:stCxn id="27" idx="3"/>
                <a:endCxn id="24" idx="1"/>
              </p:cNvCxnSpPr>
              <p:nvPr/>
            </p:nvCxnSpPr>
            <p:spPr>
              <a:xfrm>
                <a:off x="4587240" y="4932913"/>
                <a:ext cx="404602" cy="289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3165294" y="6357979"/>
              <a:ext cx="2026258" cy="3580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等线"/>
                  <a:ea typeface="+mn-ea"/>
                  <a:cs typeface="+mn-cs"/>
                </a:rPr>
                <a:t>Hash</a:t>
              </a:r>
              <a:r>
                <a:rPr kumimoji="0" lang="zh-CN" altLang="en-US"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与</a:t>
              </a:r>
              <a:r>
                <a:rPr kumimoji="0" lang="en-US" sz="1600" b="0" i="0" u="none" strike="noStrike" kern="1200" cap="none" spc="0" normalizeH="0" baseline="0" noProof="0" dirty="0">
                  <a:ln>
                    <a:noFill/>
                  </a:ln>
                  <a:solidFill>
                    <a:prstClr val="black"/>
                  </a:solidFill>
                  <a:effectLst/>
                  <a:uLnTx/>
                  <a:uFillTx/>
                  <a:latin typeface="等线"/>
                  <a:ea typeface="+mn-ea"/>
                  <a:cs typeface="+mn-cs"/>
                </a:rPr>
                <a:t>MAC</a:t>
              </a:r>
              <a:r>
                <a:rPr kumimoji="0" lang="zh-CN" altLang="en-US"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比较</a:t>
              </a:r>
            </a:p>
          </p:txBody>
        </p:sp>
      </p:grpSp>
      <p:grpSp>
        <p:nvGrpSpPr>
          <p:cNvPr id="59" name="组合 58"/>
          <p:cNvGrpSpPr/>
          <p:nvPr/>
        </p:nvGrpSpPr>
        <p:grpSpPr>
          <a:xfrm>
            <a:off x="5915635" y="3940774"/>
            <a:ext cx="5438165" cy="2481349"/>
            <a:chOff x="1840997" y="2671540"/>
            <a:chExt cx="7687323" cy="3692484"/>
          </a:xfrm>
        </p:grpSpPr>
        <p:cxnSp>
          <p:nvCxnSpPr>
            <p:cNvPr id="60" name="直接连接符 59"/>
            <p:cNvCxnSpPr/>
            <p:nvPr/>
          </p:nvCxnSpPr>
          <p:spPr>
            <a:xfrm rot="5400000">
              <a:off x="4010647" y="4541392"/>
              <a:ext cx="3124200" cy="158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3739621" y="2980086"/>
              <a:ext cx="1120919"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消息</a:t>
              </a:r>
            </a:p>
          </p:txBody>
        </p:sp>
        <p:sp>
          <p:nvSpPr>
            <p:cNvPr id="62" name="矩形 61"/>
            <p:cNvSpPr/>
            <p:nvPr/>
          </p:nvSpPr>
          <p:spPr>
            <a:xfrm>
              <a:off x="3739621" y="4782774"/>
              <a:ext cx="1120919" cy="6806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计算出的</a:t>
              </a:r>
              <a:r>
                <a:rPr kumimoji="0" lang="en-US" altLang="zh-CN"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MAC</a:t>
              </a: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值</a:t>
              </a:r>
            </a:p>
          </p:txBody>
        </p:sp>
        <p:sp>
          <p:nvSpPr>
            <p:cNvPr id="63" name="圆角矩形 62"/>
            <p:cNvSpPr/>
            <p:nvPr/>
          </p:nvSpPr>
          <p:spPr>
            <a:xfrm>
              <a:off x="3389085" y="3882674"/>
              <a:ext cx="1821989" cy="48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消息认证码</a:t>
              </a:r>
            </a:p>
          </p:txBody>
        </p:sp>
        <p:cxnSp>
          <p:nvCxnSpPr>
            <p:cNvPr id="64" name="直接箭头连接符 63"/>
            <p:cNvCxnSpPr>
              <a:stCxn id="61" idx="2"/>
              <a:endCxn id="63" idx="0"/>
            </p:cNvCxnSpPr>
            <p:nvPr/>
          </p:nvCxnSpPr>
          <p:spPr>
            <a:xfrm rot="5400000">
              <a:off x="4086880" y="3669473"/>
              <a:ext cx="426403"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1840997" y="3882674"/>
              <a:ext cx="1120919"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共享密钥</a:t>
              </a:r>
            </a:p>
          </p:txBody>
        </p:sp>
        <p:cxnSp>
          <p:nvCxnSpPr>
            <p:cNvPr id="66" name="直接箭头连接符 65"/>
            <p:cNvCxnSpPr>
              <a:stCxn id="65" idx="3"/>
              <a:endCxn id="63" idx="1"/>
            </p:cNvCxnSpPr>
            <p:nvPr/>
          </p:nvCxnSpPr>
          <p:spPr>
            <a:xfrm>
              <a:off x="2961916" y="4120767"/>
              <a:ext cx="427169" cy="315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rot="5400000">
              <a:off x="4086879" y="4569573"/>
              <a:ext cx="426403"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8056867" y="2971282"/>
              <a:ext cx="1120919"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消息</a:t>
              </a:r>
            </a:p>
          </p:txBody>
        </p:sp>
        <p:sp>
          <p:nvSpPr>
            <p:cNvPr id="69" name="矩形 68"/>
            <p:cNvSpPr/>
            <p:nvPr/>
          </p:nvSpPr>
          <p:spPr>
            <a:xfrm>
              <a:off x="8056867" y="4773970"/>
              <a:ext cx="1120919" cy="6806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计算出的</a:t>
              </a:r>
              <a:r>
                <a:rPr kumimoji="0" lang="en-US" altLang="zh-CN"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MAC</a:t>
              </a: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值</a:t>
              </a:r>
            </a:p>
          </p:txBody>
        </p:sp>
        <p:sp>
          <p:nvSpPr>
            <p:cNvPr id="70" name="圆角矩形 69"/>
            <p:cNvSpPr/>
            <p:nvPr/>
          </p:nvSpPr>
          <p:spPr>
            <a:xfrm>
              <a:off x="7706331" y="3873870"/>
              <a:ext cx="1821989" cy="48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消息认证码</a:t>
              </a:r>
            </a:p>
          </p:txBody>
        </p:sp>
        <p:cxnSp>
          <p:nvCxnSpPr>
            <p:cNvPr id="71" name="直接箭头连接符 70"/>
            <p:cNvCxnSpPr>
              <a:stCxn id="68" idx="2"/>
              <a:endCxn id="70" idx="0"/>
            </p:cNvCxnSpPr>
            <p:nvPr/>
          </p:nvCxnSpPr>
          <p:spPr>
            <a:xfrm rot="5400000">
              <a:off x="8404126" y="3660669"/>
              <a:ext cx="426403"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6158243" y="3873870"/>
              <a:ext cx="1120919"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共享密钥</a:t>
              </a:r>
            </a:p>
          </p:txBody>
        </p:sp>
        <p:cxnSp>
          <p:nvCxnSpPr>
            <p:cNvPr id="73" name="直接箭头连接符 72"/>
            <p:cNvCxnSpPr>
              <a:stCxn id="72" idx="3"/>
              <a:endCxn id="70" idx="1"/>
            </p:cNvCxnSpPr>
            <p:nvPr/>
          </p:nvCxnSpPr>
          <p:spPr>
            <a:xfrm>
              <a:off x="7279162" y="4111963"/>
              <a:ext cx="427169" cy="315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rot="5400000">
              <a:off x="8404125" y="4560769"/>
              <a:ext cx="426403"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1" idx="3"/>
              <a:endCxn id="68" idx="1"/>
            </p:cNvCxnSpPr>
            <p:nvPr/>
          </p:nvCxnSpPr>
          <p:spPr>
            <a:xfrm flipV="1">
              <a:off x="4860540" y="3209375"/>
              <a:ext cx="3196327" cy="8804"/>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158243" y="4782775"/>
              <a:ext cx="1120919" cy="6806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接收到的</a:t>
              </a:r>
              <a:r>
                <a:rPr kumimoji="0" lang="en-US" altLang="zh-CN"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MAC</a:t>
              </a: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值</a:t>
              </a:r>
            </a:p>
          </p:txBody>
        </p:sp>
        <p:cxnSp>
          <p:nvCxnSpPr>
            <p:cNvPr id="77" name="直接箭头连接符 76"/>
            <p:cNvCxnSpPr>
              <a:endCxn id="76" idx="1"/>
            </p:cNvCxnSpPr>
            <p:nvPr/>
          </p:nvCxnSpPr>
          <p:spPr>
            <a:xfrm flipV="1">
              <a:off x="4860540" y="5123094"/>
              <a:ext cx="1297703" cy="5038"/>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5953748" y="5881522"/>
              <a:ext cx="3574572" cy="48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对比，如果两者一致则认证成功</a:t>
              </a:r>
            </a:p>
          </p:txBody>
        </p:sp>
        <p:cxnSp>
          <p:nvCxnSpPr>
            <p:cNvPr id="79" name="直接箭头连接符 78"/>
            <p:cNvCxnSpPr/>
            <p:nvPr/>
          </p:nvCxnSpPr>
          <p:spPr>
            <a:xfrm rot="5400000">
              <a:off x="6517786" y="5676613"/>
              <a:ext cx="426403"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5400000">
              <a:off x="8404124" y="5667808"/>
              <a:ext cx="426403" cy="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739621" y="2971282"/>
              <a:ext cx="1120919" cy="4761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消息</a:t>
              </a:r>
            </a:p>
          </p:txBody>
        </p:sp>
        <p:sp>
          <p:nvSpPr>
            <p:cNvPr id="82" name="矩形 81"/>
            <p:cNvSpPr/>
            <p:nvPr/>
          </p:nvSpPr>
          <p:spPr>
            <a:xfrm>
              <a:off x="2542502" y="2769416"/>
              <a:ext cx="1120919" cy="476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Alice</a:t>
              </a:r>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3" name="矩形 82"/>
            <p:cNvSpPr/>
            <p:nvPr/>
          </p:nvSpPr>
          <p:spPr>
            <a:xfrm>
              <a:off x="6158243" y="2671540"/>
              <a:ext cx="1120919" cy="476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Bob</a:t>
              </a:r>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sp>
        <p:nvSpPr>
          <p:cNvPr id="49" name="文本框 457">
            <a:extLst>
              <a:ext uri="{FF2B5EF4-FFF2-40B4-BE49-F238E27FC236}">
                <a16:creationId xmlns:a16="http://schemas.microsoft.com/office/drawing/2014/main" id="{44623B46-8B96-4CCD-9D80-A1C7961035CC}"/>
              </a:ext>
            </a:extLst>
          </p:cNvPr>
          <p:cNvSpPr txBox="1"/>
          <p:nvPr/>
        </p:nvSpPr>
        <p:spPr>
          <a:xfrm>
            <a:off x="191182" y="6571617"/>
            <a:ext cx="28736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8.3.2</a:t>
            </a:r>
            <a:r>
              <a:rPr kumimoji="0" lang="en-US" altLang="zh-CN"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r>
              <a:rPr kumimoji="0" lang="zh-CN" altLang="en-US" sz="12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数字签名与报文完整性</a:t>
            </a:r>
            <a:endParaRPr kumimoji="0" lang="zh-CN" altLang="en-US" sz="12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数字签名与报文完整性</a:t>
            </a:r>
          </a:p>
        </p:txBody>
      </p:sp>
      <p:sp>
        <p:nvSpPr>
          <p:cNvPr id="9" name="内容占位符 8"/>
          <p:cNvSpPr>
            <a:spLocks noGrp="1"/>
          </p:cNvSpPr>
          <p:nvPr>
            <p:ph idx="1"/>
          </p:nvPr>
        </p:nvSpPr>
        <p:spPr>
          <a:xfrm>
            <a:off x="838200" y="1510757"/>
            <a:ext cx="10515600" cy="4676315"/>
          </a:xfrm>
        </p:spPr>
        <p:txBody>
          <a:bodyPr/>
          <a:lstStyle/>
          <a:p>
            <a:r>
              <a:rPr lang="zh-CN" altLang="en-US" dirty="0"/>
              <a:t>消息认证码</a:t>
            </a:r>
            <a:r>
              <a:rPr lang="en-US" altLang="zh-CN" dirty="0"/>
              <a:t>(</a:t>
            </a:r>
            <a:r>
              <a:rPr lang="en-US" dirty="0"/>
              <a:t>Message Authentication Code MAC</a:t>
            </a:r>
            <a:r>
              <a:rPr lang="en-US" altLang="zh-CN" dirty="0"/>
              <a:t>)</a:t>
            </a:r>
          </a:p>
          <a:p>
            <a:pPr lvl="1"/>
            <a:r>
              <a:rPr lang="en-US" altLang="zh-CN" dirty="0"/>
              <a:t>HMAC (Hash MAC)</a:t>
            </a:r>
            <a:r>
              <a:rPr lang="zh-CN" altLang="en-US" dirty="0"/>
              <a:t>是一种使用单向散列函数来构造消息认证码的方法</a:t>
            </a:r>
          </a:p>
          <a:p>
            <a:pPr lvl="1"/>
            <a:r>
              <a:rPr lang="zh-CN" altLang="en-US" dirty="0"/>
              <a:t>消息认证码不能解决的问题：</a:t>
            </a:r>
            <a:endParaRPr lang="en-US" altLang="zh-CN" dirty="0"/>
          </a:p>
          <a:p>
            <a:pPr lvl="2"/>
            <a:r>
              <a:rPr lang="zh-CN" altLang="en-US" dirty="0"/>
              <a:t>对第三方证明</a:t>
            </a:r>
            <a:endParaRPr lang="en-US" altLang="zh-CN" dirty="0"/>
          </a:p>
          <a:p>
            <a:pPr lvl="2"/>
            <a:r>
              <a:rPr lang="zh-CN" altLang="en-US" dirty="0"/>
              <a:t>防止否认</a:t>
            </a:r>
            <a:endParaRPr lang="en-US" altLang="zh-CN" dirty="0"/>
          </a:p>
          <a:p>
            <a:pPr lvl="2"/>
            <a:r>
              <a:rPr lang="zh-CN" altLang="en-US" dirty="0"/>
              <a:t>消息认证码无法防止否认，是因为消息认证码需要在发送者和接收者两者之间共享一个密钥</a:t>
            </a:r>
            <a:endParaRPr lang="en-US" altLang="zh-CN" dirty="0"/>
          </a:p>
          <a:p>
            <a:pPr lvl="1"/>
            <a:r>
              <a:rPr lang="en-AU" altLang="zh-CN" dirty="0">
                <a:cs typeface="Times New Roman" pitchFamily="18" charset="0"/>
              </a:rPr>
              <a:t>RFC</a:t>
            </a:r>
            <a:r>
              <a:rPr lang="en-US" altLang="zh-CN" dirty="0">
                <a:cs typeface="Times New Roman" pitchFamily="18" charset="0"/>
              </a:rPr>
              <a:t> </a:t>
            </a:r>
            <a:r>
              <a:rPr lang="en-AU" altLang="zh-CN" dirty="0">
                <a:cs typeface="Times New Roman" pitchFamily="18" charset="0"/>
              </a:rPr>
              <a:t>2104</a:t>
            </a:r>
            <a:r>
              <a:rPr lang="zh-CN" altLang="en-US" dirty="0">
                <a:cs typeface="Times New Roman" pitchFamily="18" charset="0"/>
              </a:rPr>
              <a:t>、</a:t>
            </a:r>
            <a:r>
              <a:rPr lang="en-US" altLang="zh-CN" dirty="0">
                <a:cs typeface="Times New Roman" pitchFamily="18" charset="0"/>
              </a:rPr>
              <a:t>FIPS</a:t>
            </a:r>
            <a:r>
              <a:rPr lang="zh-CN" altLang="en-US" dirty="0">
                <a:cs typeface="Times New Roman" pitchFamily="18" charset="0"/>
              </a:rPr>
              <a:t> </a:t>
            </a:r>
            <a:r>
              <a:rPr lang="en-US" altLang="zh-CN" dirty="0">
                <a:cs typeface="Times New Roman" pitchFamily="18" charset="0"/>
              </a:rPr>
              <a:t>198</a:t>
            </a:r>
            <a:endParaRPr lang="en-US" altLang="zh-CN" dirty="0">
              <a:solidFill>
                <a:srgbClr val="7030A0"/>
              </a:solidFill>
            </a:endParaRPr>
          </a:p>
          <a:p>
            <a:pPr lvl="1"/>
            <a:r>
              <a:rPr lang="zh-CN" altLang="en-US" dirty="0">
                <a:solidFill>
                  <a:srgbClr val="7030A0"/>
                </a:solidFill>
              </a:rPr>
              <a:t>解决方案在于采用数字签名来进行第三方进行消息认证，并能够防止通信对象作出否认的认证技术。</a:t>
            </a:r>
            <a:endParaRPr lang="en-US" altLang="zh-CN" dirty="0">
              <a:solidFill>
                <a:srgbClr val="7030A0"/>
              </a:solidFill>
            </a:endParaRPr>
          </a:p>
          <a:p>
            <a:pPr lvl="1"/>
            <a:endParaRPr lang="zh-CN" altLang="en-US" dirty="0">
              <a:solidFill>
                <a:srgbClr val="7030A0"/>
              </a:solidFill>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457">
            <a:extLst>
              <a:ext uri="{FF2B5EF4-FFF2-40B4-BE49-F238E27FC236}">
                <a16:creationId xmlns:a16="http://schemas.microsoft.com/office/drawing/2014/main" id="{A9F608E0-658C-DA44-9C60-8192A9726CAF}"/>
              </a:ext>
            </a:extLst>
          </p:cNvPr>
          <p:cNvSpPr txBox="1"/>
          <p:nvPr/>
        </p:nvSpPr>
        <p:spPr>
          <a:xfrm>
            <a:off x="102035" y="6492874"/>
            <a:ext cx="287363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等线"/>
                <a:ea typeface="等线" panose="02010600030101010101" pitchFamily="2" charset="-122"/>
                <a:cs typeface="+mn-cs"/>
              </a:rPr>
              <a:t>8.3.2</a:t>
            </a:r>
            <a:r>
              <a:rPr kumimoji="0" lang="en-US" altLang="zh-CN" sz="16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 </a:t>
            </a:r>
            <a:r>
              <a:rPr kumimoji="0" lang="zh-CN" altLang="en-US" sz="1600" b="0" i="0" u="none" strike="noStrike" kern="1200" cap="none" spc="0" normalizeH="0" noProof="0" dirty="0">
                <a:ln>
                  <a:noFill/>
                </a:ln>
                <a:solidFill>
                  <a:prstClr val="white">
                    <a:lumMod val="65000"/>
                  </a:prstClr>
                </a:solidFill>
                <a:effectLst/>
                <a:uLnTx/>
                <a:uFillTx/>
                <a:latin typeface="等线"/>
                <a:ea typeface="等线" panose="02010600030101010101" pitchFamily="2" charset="-122"/>
                <a:cs typeface="+mn-cs"/>
              </a:rPr>
              <a:t>数字签名与报文完整性</a:t>
            </a:r>
            <a:endPar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172312;#37512;#370684;"/>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h_i"/>
  <p:tag name="KSO_WM_UNIT_INDEX" val="1_2_1"/>
  <p:tag name="KSO_WM_UNIT_ID" val="diagram20170362_2*l_h_i*1_2_1"/>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i"/>
  <p:tag name="KSO_WM_UNIT_INDEX" val="1_2"/>
  <p:tag name="KSO_WM_UNIT_ID" val="diagram20170362_2*l_i*1_2"/>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i"/>
  <p:tag name="KSO_WM_UNIT_INDEX" val="1_1"/>
  <p:tag name="KSO_WM_UNIT_ID" val="diagram20170362_2*l_i*1_1"/>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i"/>
  <p:tag name="KSO_WM_UNIT_INDEX" val="1_2"/>
  <p:tag name="KSO_WM_UNIT_ID" val="diagram20170362_2*l_i*1_2"/>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h_i"/>
  <p:tag name="KSO_WM_UNIT_INDEX" val="1_3_1"/>
  <p:tag name="KSO_WM_UNIT_ID" val="diagram20170362_2*l_h_i*1_3_1"/>
  <p:tag name="KSO_WM_UNIT_LAYERLEVEL" val="1_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i"/>
  <p:tag name="KSO_WM_UNIT_INDEX" val="1_2"/>
  <p:tag name="KSO_WM_UNIT_ID" val="diagram20170362_2*l_i*1_2"/>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h_i"/>
  <p:tag name="KSO_WM_UNIT_INDEX" val="1_1_1"/>
  <p:tag name="KSO_WM_UNIT_ID" val="diagram20170362_2*l_h_i*1_1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h_i"/>
  <p:tag name="KSO_WM_UNIT_INDEX" val="1_2_1"/>
  <p:tag name="KSO_WM_UNIT_ID" val="diagram20170362_2*l_h_i*1_2_1"/>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h_i"/>
  <p:tag name="KSO_WM_UNIT_INDEX" val="1_1_1"/>
  <p:tag name="KSO_WM_UNIT_ID" val="diagram20170362_2*l_h_i*1_1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h_i"/>
  <p:tag name="KSO_WM_UNIT_INDEX" val="1_1_1"/>
  <p:tag name="KSO_WM_UNIT_ID" val="diagram20170362_2*l_h_i*1_1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ISLIDE.ICON" val="#402448;#402448;#402448;#402448;#143405;#151113;#137907;#17404;"/>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h_i"/>
  <p:tag name="KSO_WM_UNIT_INDEX" val="1_1_1"/>
  <p:tag name="KSO_WM_UNIT_ID" val="diagram20170362_2*l_h_i*1_1_1"/>
  <p:tag name="KSO_WM_UNIT_LAYERLEVEL" val="1_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50,&quot;width&quot;:12000}"/>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13.2866141732284,&quot;width&quot;:10148.817322834646}"/>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23b56991-97a6-4975-a135-0e052a32e153}"/>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a94caf36-0d8b-415f-8622-73e585e3e9ca}"/>
</p:tagLst>
</file>

<file path=ppt/tags/tag3.xml><?xml version="1.0" encoding="utf-8"?>
<p:tagLst xmlns:a="http://schemas.openxmlformats.org/drawingml/2006/main" xmlns:r="http://schemas.openxmlformats.org/officeDocument/2006/relationships" xmlns:p="http://schemas.openxmlformats.org/presentationml/2006/main">
  <p:tag name="ISLIDE.ICON" val="#371289;#379478;#143152;#106055;"/>
</p:tagLst>
</file>

<file path=ppt/tags/tag4.xml><?xml version="1.0" encoding="utf-8"?>
<p:tagLst xmlns:a="http://schemas.openxmlformats.org/drawingml/2006/main" xmlns:r="http://schemas.openxmlformats.org/officeDocument/2006/relationships" xmlns:p="http://schemas.openxmlformats.org/presentationml/2006/main">
  <p:tag name="ISLIDE.ICON" val="#393873;#393873;"/>
</p:tagLst>
</file>

<file path=ppt/tags/tag5.xml><?xml version="1.0" encoding="utf-8"?>
<p:tagLst xmlns:a="http://schemas.openxmlformats.org/drawingml/2006/main" xmlns:r="http://schemas.openxmlformats.org/officeDocument/2006/relationships" xmlns:p="http://schemas.openxmlformats.org/presentationml/2006/main">
  <p:tag name="ISLIDE.ICON" val="#393854;#393854;"/>
</p:tagLst>
</file>

<file path=ppt/tags/tag6.xml><?xml version="1.0" encoding="utf-8"?>
<p:tagLst xmlns:a="http://schemas.openxmlformats.org/drawingml/2006/main" xmlns:r="http://schemas.openxmlformats.org/officeDocument/2006/relationships" xmlns:p="http://schemas.openxmlformats.org/presentationml/2006/main">
  <p:tag name="ISLIDE.ICON" val="#68847;#9210;#45588;#9315;#6481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i"/>
  <p:tag name="KSO_WM_UNIT_INDEX" val="1_1"/>
  <p:tag name="KSO_WM_UNIT_ID" val="diagram20170362_2*l_i*1_1"/>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i"/>
  <p:tag name="KSO_WM_UNIT_INDEX" val="1_2"/>
  <p:tag name="KSO_WM_UNIT_ID" val="diagram20170362_2*l_i*1_2"/>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0362"/>
  <p:tag name="KSO_WM_UNIT_TYPE" val="l_h_i"/>
  <p:tag name="KSO_WM_UNIT_INDEX" val="1_3_1"/>
  <p:tag name="KSO_WM_UNIT_ID" val="diagram20170362_2*l_h_i*1_3_1"/>
  <p:tag name="KSO_WM_UNIT_LAYERLEVEL" val="1_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11373</TotalTime>
  <Words>56644</Words>
  <Application>Microsoft Macintosh PowerPoint</Application>
  <PresentationFormat>宽屏</PresentationFormat>
  <Paragraphs>5747</Paragraphs>
  <Slides>224</Slides>
  <Notes>220</Notes>
  <HiddenSlides>0</HiddenSlides>
  <MMClips>1</MMClips>
  <ScaleCrop>false</ScaleCrop>
  <HeadingPairs>
    <vt:vector size="8" baseType="variant">
      <vt:variant>
        <vt:lpstr>已用的字体</vt:lpstr>
      </vt:variant>
      <vt:variant>
        <vt:i4>41</vt:i4>
      </vt:variant>
      <vt:variant>
        <vt:lpstr>主题</vt:lpstr>
      </vt:variant>
      <vt:variant>
        <vt:i4>1</vt:i4>
      </vt:variant>
      <vt:variant>
        <vt:lpstr>嵌入 OLE 服务器</vt:lpstr>
      </vt:variant>
      <vt:variant>
        <vt:i4>5</vt:i4>
      </vt:variant>
      <vt:variant>
        <vt:lpstr>幻灯片标题</vt:lpstr>
      </vt:variant>
      <vt:variant>
        <vt:i4>224</vt:i4>
      </vt:variant>
    </vt:vector>
  </HeadingPairs>
  <TitlesOfParts>
    <vt:vector size="271" baseType="lpstr">
      <vt:lpstr>-apple-system</vt:lpstr>
      <vt:lpstr>等线</vt:lpstr>
      <vt:lpstr>等线 Light</vt:lpstr>
      <vt:lpstr>方正舒体</vt:lpstr>
      <vt:lpstr>仿宋</vt:lpstr>
      <vt:lpstr>黑体</vt:lpstr>
      <vt:lpstr>华文新魏</vt:lpstr>
      <vt:lpstr>楷体</vt:lpstr>
      <vt:lpstr>楷体_GB2312</vt:lpstr>
      <vt:lpstr>隶书</vt:lpstr>
      <vt:lpstr>宋体</vt:lpstr>
      <vt:lpstr>Microsoft YaHei</vt:lpstr>
      <vt:lpstr>Microsoft YaHei</vt:lpstr>
      <vt:lpstr>微软雅黑 Light</vt:lpstr>
      <vt:lpstr>Arial Unicode MS</vt:lpstr>
      <vt:lpstr>FuturaA Md BT</vt:lpstr>
      <vt:lpstr>Lantinghei SC</vt:lpstr>
      <vt:lpstr>ＭＳ Ｐゴシック</vt:lpstr>
      <vt:lpstr>open sans</vt:lpstr>
      <vt:lpstr>open sans</vt:lpstr>
      <vt:lpstr>PingFang SC</vt:lpstr>
      <vt:lpstr>新細明體</vt:lpstr>
      <vt:lpstr>ZapfDingbats</vt:lpstr>
      <vt:lpstr>Arial</vt:lpstr>
      <vt:lpstr>Arial</vt:lpstr>
      <vt:lpstr>Arial Black</vt:lpstr>
      <vt:lpstr>Arial Narrow</vt:lpstr>
      <vt:lpstr>Arial Rounded MT Bold</vt:lpstr>
      <vt:lpstr>Calibri</vt:lpstr>
      <vt:lpstr>Comic Sans MS</vt:lpstr>
      <vt:lpstr>Georgia</vt:lpstr>
      <vt:lpstr>Helvetica Neue</vt:lpstr>
      <vt:lpstr>Helvetica Neue Bold Condensed</vt:lpstr>
      <vt:lpstr>Helvetica Neue Medium</vt:lpstr>
      <vt:lpstr>Ink Free</vt:lpstr>
      <vt:lpstr>Source Sans Pro</vt:lpstr>
      <vt:lpstr>Symbol</vt:lpstr>
      <vt:lpstr>tahoma</vt:lpstr>
      <vt:lpstr>Times New Roman</vt:lpstr>
      <vt:lpstr>Wingdings</vt:lpstr>
      <vt:lpstr>Wingdings 3</vt:lpstr>
      <vt:lpstr>Office 主题​​</vt:lpstr>
      <vt:lpstr>Equation</vt:lpstr>
      <vt:lpstr>文档</vt:lpstr>
      <vt:lpstr>Picture2</vt:lpstr>
      <vt:lpstr>Picture</vt:lpstr>
      <vt:lpstr>Visio</vt:lpstr>
      <vt:lpstr>计算机网络 教案使用说明</vt:lpstr>
      <vt:lpstr>计算机网络课程教案使用说明</vt:lpstr>
      <vt:lpstr>计算机网络课程教案使用说明</vt:lpstr>
      <vt:lpstr>计算机网络课程教案使用说明</vt:lpstr>
      <vt:lpstr>第八章 网络安全</vt:lpstr>
      <vt:lpstr>本章目标</vt:lpstr>
      <vt:lpstr>本章内容</vt:lpstr>
      <vt:lpstr>网络安全基本属性</vt:lpstr>
      <vt:lpstr>网络安全基本原则</vt:lpstr>
      <vt:lpstr>网络攻击基本原则</vt:lpstr>
      <vt:lpstr>网络安全威胁基本解决方案</vt:lpstr>
      <vt:lpstr>本章内容</vt:lpstr>
      <vt:lpstr>8.2. 网络攻击与威胁</vt:lpstr>
      <vt:lpstr>窃听 （Eavesdropping）</vt:lpstr>
      <vt:lpstr>窃听合法性问题</vt:lpstr>
      <vt:lpstr>有线网络与无线网络中的窃听</vt:lpstr>
      <vt:lpstr>PowerPoint 演示文稿</vt:lpstr>
      <vt:lpstr>以太网中常用的监听方式</vt:lpstr>
      <vt:lpstr>窃听实现 - 嗅探</vt:lpstr>
      <vt:lpstr> 嗅探所需工具</vt:lpstr>
      <vt:lpstr>嗅探用法</vt:lpstr>
      <vt:lpstr>嗅探工作原理</vt:lpstr>
      <vt:lpstr>ARP 协议回顾</vt:lpstr>
      <vt:lpstr>ARP 请求与响应报文</vt:lpstr>
      <vt:lpstr>ARP 缓存</vt:lpstr>
      <vt:lpstr>ARP 欺骗 – “毒化”</vt:lpstr>
      <vt:lpstr>攻击I – 中间人攻击</vt:lpstr>
      <vt:lpstr>攻击II – 劫持被攻击主机的网关（选讲）</vt:lpstr>
      <vt:lpstr>攻击步骤 – 广播欺骗（选讲）</vt:lpstr>
      <vt:lpstr>拒绝服务攻击（Deny of Service）</vt:lpstr>
      <vt:lpstr>网络各层中的拒绝服务攻击</vt:lpstr>
      <vt:lpstr>TCP三次握手协议</vt:lpstr>
      <vt:lpstr>SYN Floods</vt:lpstr>
      <vt:lpstr>Dos攻击的关键</vt:lpstr>
      <vt:lpstr>SYN Cookies</vt:lpstr>
      <vt:lpstr>放大攻击</vt:lpstr>
      <vt:lpstr>放大攻击实例</vt:lpstr>
      <vt:lpstr>对美国DNS服务商Dyn发起的DDos</vt:lpstr>
      <vt:lpstr>MAC Flooding</vt:lpstr>
      <vt:lpstr>延伸阅读 - 物联网设备作为僵尸机器</vt:lpstr>
      <vt:lpstr>Mirai僵尸网络</vt:lpstr>
      <vt:lpstr>延伸阅读 – Mirai 成功所在</vt:lpstr>
      <vt:lpstr>APT攻击 - 震网病毒</vt:lpstr>
      <vt:lpstr>震网的里程碑意义</vt:lpstr>
      <vt:lpstr>震网的传播及发作通道</vt:lpstr>
      <vt:lpstr>本章内容</vt:lpstr>
      <vt:lpstr>8.3安全机制与手段</vt:lpstr>
      <vt:lpstr>密码学</vt:lpstr>
      <vt:lpstr>密码学</vt:lpstr>
      <vt:lpstr>1. Feistel结构—对合密码/乘积密码</vt:lpstr>
      <vt:lpstr>1. Feistel结构—对合密码/乘积密码 </vt:lpstr>
      <vt:lpstr>1. Feistel结构—对合密码/乘积密码</vt:lpstr>
      <vt:lpstr>2.DES （Data Encryption Standard）</vt:lpstr>
      <vt:lpstr>2.DES</vt:lpstr>
      <vt:lpstr>2.DES （摘讲）</vt:lpstr>
      <vt:lpstr>2.DES</vt:lpstr>
      <vt:lpstr>2.DES （选讲）</vt:lpstr>
      <vt:lpstr>3.IDEA</vt:lpstr>
      <vt:lpstr>3.IDEA</vt:lpstr>
      <vt:lpstr>2.AES</vt:lpstr>
      <vt:lpstr>4.AES</vt:lpstr>
      <vt:lpstr>4.AES  （选讲） </vt:lpstr>
      <vt:lpstr>4.AES</vt:lpstr>
      <vt:lpstr>4.AES</vt:lpstr>
      <vt:lpstr>对称密码存在的问题</vt:lpstr>
      <vt:lpstr>非对称密码算法</vt:lpstr>
      <vt:lpstr>1.RSA公钥密码体制</vt:lpstr>
      <vt:lpstr>1.RSA公钥密码体制</vt:lpstr>
      <vt:lpstr>1.RSA公钥密码体制</vt:lpstr>
      <vt:lpstr>1.RSA公钥密码体制</vt:lpstr>
      <vt:lpstr>1.RSA公钥密码体制</vt:lpstr>
      <vt:lpstr>1.RSA公钥密码体制</vt:lpstr>
      <vt:lpstr>1.RSA公钥密码体制</vt:lpstr>
      <vt:lpstr>1.RSA公钥密码体制</vt:lpstr>
      <vt:lpstr>1.RSA公钥密码体制</vt:lpstr>
      <vt:lpstr>1.RSA公钥密码体制</vt:lpstr>
      <vt:lpstr>1.RSA公钥密码体制</vt:lpstr>
      <vt:lpstr>1.RSA公钥密码体制</vt:lpstr>
      <vt:lpstr>1.RSA公钥密码体制</vt:lpstr>
      <vt:lpstr>2.椭圆曲线密码ECC</vt:lpstr>
      <vt:lpstr>2.椭圆曲线密码ECC</vt:lpstr>
      <vt:lpstr>2.椭圆曲线密码ECC</vt:lpstr>
      <vt:lpstr>2.椭圆曲线密码ECC</vt:lpstr>
      <vt:lpstr>2.椭圆曲线密码ECC</vt:lpstr>
      <vt:lpstr>2.椭圆曲线密码ECC</vt:lpstr>
      <vt:lpstr>2.椭圆曲线密码ECC</vt:lpstr>
      <vt:lpstr>2.椭圆曲线密码ECC</vt:lpstr>
      <vt:lpstr>2.椭圆曲线密码ECC</vt:lpstr>
      <vt:lpstr>2.椭圆曲线密码ECC    </vt:lpstr>
      <vt:lpstr>3. 密钥分发 —— D-H算法</vt:lpstr>
      <vt:lpstr>3. D-H算法</vt:lpstr>
      <vt:lpstr>3. D-H算法</vt:lpstr>
      <vt:lpstr>3. D-H算法</vt:lpstr>
      <vt:lpstr>数字签名与报文完整性</vt:lpstr>
      <vt:lpstr>数字签名与报文完整性</vt:lpstr>
      <vt:lpstr>数字签名与报文完整性</vt:lpstr>
      <vt:lpstr>数字签名与报文完整性</vt:lpstr>
      <vt:lpstr>数字签名与报文完整性</vt:lpstr>
      <vt:lpstr>数字签名与报文完整性</vt:lpstr>
      <vt:lpstr>数字签名与报文完整性</vt:lpstr>
      <vt:lpstr>数字签名与报文完整性</vt:lpstr>
      <vt:lpstr>数字签名与报文完整性</vt:lpstr>
      <vt:lpstr>数字签名与报文完整性</vt:lpstr>
      <vt:lpstr>数字签名与报文完整性</vt:lpstr>
      <vt:lpstr>数字签名与报文完整性</vt:lpstr>
      <vt:lpstr>延伸阅读——国密系列算法</vt:lpstr>
      <vt:lpstr>延伸阅读——国密与国际算法对标</vt:lpstr>
      <vt:lpstr>延伸阅读——密码学前沿</vt:lpstr>
      <vt:lpstr>小结：</vt:lpstr>
      <vt:lpstr>本章内容</vt:lpstr>
      <vt:lpstr>安全电子邮件属性 (1/3)</vt:lpstr>
      <vt:lpstr>安全电子邮件 (2/3)</vt:lpstr>
      <vt:lpstr>安全电子邮件 (3/3)</vt:lpstr>
      <vt:lpstr>优良保密协议PGP (1/3)</vt:lpstr>
      <vt:lpstr>优良保密协议PGP (2/3)</vt:lpstr>
      <vt:lpstr>优良保密协议PGP (3/3)</vt:lpstr>
      <vt:lpstr>安全多功能互联网邮件扩展S/MIME(1/2)</vt:lpstr>
      <vt:lpstr>安全多功能互联网邮件扩展S/MIME（2/2）</vt:lpstr>
      <vt:lpstr>本章内容</vt:lpstr>
      <vt:lpstr>何为Web安全</vt:lpstr>
      <vt:lpstr>Web系统架构</vt:lpstr>
      <vt:lpstr>常见的Web攻击方式-SQL注入</vt:lpstr>
      <vt:lpstr>常见的Web攻击方式-跨站脚本攻击</vt:lpstr>
      <vt:lpstr>常见的Web攻击方式-点击劫持</vt:lpstr>
      <vt:lpstr>常见的Web攻击方式-挂马攻击</vt:lpstr>
      <vt:lpstr>本章内容</vt:lpstr>
      <vt:lpstr>传输层安全</vt:lpstr>
      <vt:lpstr>安全套接字层协议SSL (1/2)</vt:lpstr>
      <vt:lpstr>安全套接字层协议SSL (2/2)</vt:lpstr>
      <vt:lpstr>安全传输层协议TLS (1/11)</vt:lpstr>
      <vt:lpstr>安全传输层协议TLS (2/11)</vt:lpstr>
      <vt:lpstr>安全传输层协议TLS (3/11)</vt:lpstr>
      <vt:lpstr>安全传输层协议TLS (4/11)</vt:lpstr>
      <vt:lpstr>安全传输层协议TLS (5/11)</vt:lpstr>
      <vt:lpstr>安全传输层协议TLS (6/11)</vt:lpstr>
      <vt:lpstr>安全传输层协议TLS (7/11)</vt:lpstr>
      <vt:lpstr>安全传输层协议TLS (8/11)</vt:lpstr>
      <vt:lpstr>安全传输层协议TLS (9/11)</vt:lpstr>
      <vt:lpstr>安全传输层协议TLS (10/11)</vt:lpstr>
      <vt:lpstr>安全传输层协议TLS (11/11)</vt:lpstr>
      <vt:lpstr>超文本传输协议安全HTTPS </vt:lpstr>
      <vt:lpstr>网络层安全 IP Sec (1/7)</vt:lpstr>
      <vt:lpstr>网络层安全 IP Sec (2/7)</vt:lpstr>
      <vt:lpstr>网络层安全 IP Sec (3/7)</vt:lpstr>
      <vt:lpstr>网络层安全 IP Sec (4/7)</vt:lpstr>
      <vt:lpstr>网络层安全 IP Sec (5/7)</vt:lpstr>
      <vt:lpstr>网络层安全 IP Sec (6/7)</vt:lpstr>
      <vt:lpstr>网络层安全 IP Sec (7/7)</vt:lpstr>
      <vt:lpstr>虚拟专用网VPN (1/5)</vt:lpstr>
      <vt:lpstr>虚拟专用网VPN (2/5)</vt:lpstr>
      <vt:lpstr>虚拟专用网VPN (3/5)</vt:lpstr>
      <vt:lpstr>虚拟专用网VPN (4/5)</vt:lpstr>
      <vt:lpstr>虚拟专用网VPN (5/5)</vt:lpstr>
      <vt:lpstr>PowerPoint 演示文稿</vt:lpstr>
      <vt:lpstr>PowerPoint 演示文稿</vt:lpstr>
      <vt:lpstr>PowerPoint 演示文稿</vt:lpstr>
      <vt:lpstr>PowerPoint 演示文稿</vt:lpstr>
      <vt:lpstr>无线网络安全 (5/11)</vt:lpstr>
      <vt:lpstr>无线网络安全 (6/11)</vt:lpstr>
      <vt:lpstr>无线网络安全 (7/11)</vt:lpstr>
      <vt:lpstr>无线网络安全 (8/11)</vt:lpstr>
      <vt:lpstr>无线网络安全 (9/11)</vt:lpstr>
      <vt:lpstr>无线网络安全 (10/11)</vt:lpstr>
      <vt:lpstr>无线网络安全 (11/11)</vt:lpstr>
      <vt:lpstr>本章内容</vt:lpstr>
      <vt:lpstr>病毒</vt:lpstr>
      <vt:lpstr>病毒</vt:lpstr>
      <vt:lpstr>病毒</vt:lpstr>
      <vt:lpstr>病毒</vt:lpstr>
      <vt:lpstr>病毒</vt:lpstr>
      <vt:lpstr>病毒</vt:lpstr>
      <vt:lpstr>病毒</vt:lpstr>
      <vt:lpstr>病毒</vt:lpstr>
      <vt:lpstr>病毒</vt:lpstr>
      <vt:lpstr>病毒</vt:lpstr>
      <vt:lpstr>木马</vt:lpstr>
      <vt:lpstr>恶意代码</vt:lpstr>
      <vt:lpstr>防火墙</vt:lpstr>
      <vt:lpstr> 防火墙</vt:lpstr>
      <vt:lpstr>防火墙 – 实例</vt:lpstr>
      <vt:lpstr> 防火墙</vt:lpstr>
      <vt:lpstr>入侵检测</vt:lpstr>
      <vt:lpstr>入侵检测</vt:lpstr>
      <vt:lpstr>入侵检测</vt:lpstr>
      <vt:lpstr>入侵检测</vt:lpstr>
      <vt:lpstr>入侵检测 – 实例</vt:lpstr>
      <vt:lpstr>入侵检测</vt:lpstr>
      <vt:lpstr>沙盒与隔离</vt:lpstr>
      <vt:lpstr>沙盒与隔离</vt:lpstr>
      <vt:lpstr>蜜罐</vt:lpstr>
      <vt:lpstr>蜜罐实例 – Hfish/OneFish</vt:lpstr>
      <vt:lpstr>本章内容</vt:lpstr>
      <vt:lpstr>何为量子（Quantum）？</vt:lpstr>
      <vt:lpstr>量子密码（Quantum Cryptography）</vt:lpstr>
      <vt:lpstr>量子密钥分发-BB84协议</vt:lpstr>
      <vt:lpstr>量子密钥分发-BB84协议</vt:lpstr>
      <vt:lpstr>量子密钥分发-实例及安全性分析</vt:lpstr>
      <vt:lpstr>量子密钥分发-实例及安全性分析</vt:lpstr>
      <vt:lpstr>量子密钥分发-实例及安全性分析</vt:lpstr>
      <vt:lpstr>量子密码-课外延伸阅读</vt:lpstr>
      <vt:lpstr>物联网（传感网）典型体系架构</vt:lpstr>
      <vt:lpstr>物联网结构</vt:lpstr>
      <vt:lpstr>全球物联网产业现状</vt:lpstr>
      <vt:lpstr>物联网安全威胁分析</vt:lpstr>
      <vt:lpstr>物联网的安全层次模型</vt:lpstr>
      <vt:lpstr>物联网安全架构</vt:lpstr>
      <vt:lpstr>感知层安全</vt:lpstr>
      <vt:lpstr>网络层安全</vt:lpstr>
      <vt:lpstr>应用层安全</vt:lpstr>
      <vt:lpstr>攻击场景: 利用智能设备实施攻击</vt:lpstr>
      <vt:lpstr>IoT安全实例</vt:lpstr>
      <vt:lpstr>参考案例 - 基于加速度传感器的手机窃听</vt:lpstr>
      <vt:lpstr>参考案例 - 基于加速度传感器的手机窃听</vt:lpstr>
      <vt:lpstr>参考案例: DolphinAttack</vt:lpstr>
      <vt:lpstr>应急响应的定义及对象</vt:lpstr>
      <vt:lpstr>我国信息安全应急响应管理体系</vt:lpstr>
      <vt:lpstr>CNCERT/CC的职能</vt:lpstr>
      <vt:lpstr>信息安全应急响应法规标准</vt:lpstr>
      <vt:lpstr>应急响应流程</vt:lpstr>
      <vt:lpstr>风险评估的定义</vt:lpstr>
      <vt:lpstr>风险评估形式与整体流程</vt:lpstr>
      <vt:lpstr>常规系统现场风险评估工作拆解（一）</vt:lpstr>
      <vt:lpstr>常规系统现场风险评估工作拆解（2）</vt:lpstr>
      <vt:lpstr>致谢社区本章贡献者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office user</cp:lastModifiedBy>
  <cp:revision>376</cp:revision>
  <dcterms:created xsi:type="dcterms:W3CDTF">2021-01-06T05:35:51Z</dcterms:created>
  <dcterms:modified xsi:type="dcterms:W3CDTF">2021-03-05T02:16:44Z</dcterms:modified>
</cp:coreProperties>
</file>